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2"/>
    <p:sldId id="257" r:id="rId3"/>
    <p:sldId id="269" r:id="rId4"/>
    <p:sldId id="271" r:id="rId5"/>
    <p:sldId id="258" r:id="rId6"/>
    <p:sldId id="259" r:id="rId7"/>
    <p:sldId id="263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9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9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1" y="312"/>
      </p:cViewPr>
      <p:guideLst>
        <p:guide orient="horz" pos="2099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A3C9A-852A-47D2-8DD9-940AD69FE97E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60EC7-B0B0-43FA-A72A-763D83E627A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4177-ECE6-4635-A697-083A1BF5628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60EC7-B0B0-43FA-A72A-763D83E627AF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00C377-DA59-429A-B195-8C7C846A132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7F967-FBFC-41F2-A578-4D379768AEF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earth-engin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822682" y="1422862"/>
            <a:ext cx="10671109" cy="758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GEE-Powered Web Application for Water Quality Monitoring with Remote Sensing</a:t>
            </a:r>
          </a:p>
        </p:txBody>
      </p:sp>
      <p:sp>
        <p:nvSpPr>
          <p:cNvPr id="3" name="Subtitle 2"/>
          <p:cNvSpPr>
            <a:spLocks noGrp="1"/>
          </p:cNvSpPr>
          <p:nvPr/>
        </p:nvSpPr>
        <p:spPr>
          <a:xfrm>
            <a:off x="-478155" y="4038600"/>
            <a:ext cx="12669520" cy="1095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Presented by</a:t>
            </a:r>
          </a:p>
          <a:p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Harika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Anumalashetty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(238W1A12D2) </a:t>
            </a:r>
          </a:p>
          <a:p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Grandhisila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Trinadh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(238W1A12E3)</a:t>
            </a:r>
          </a:p>
          <a:p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Guduri Sujith Pranay (238W1A12E4)</a:t>
            </a:r>
            <a:endParaRPr lang="en-US" sz="400" b="1" dirty="0">
              <a:solidFill>
                <a:srgbClr val="7030A0"/>
              </a:solidFill>
              <a:cs typeface="AngsanaUPC" panose="02020603050405020304" pitchFamily="18" charset="-34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20" y="211487"/>
            <a:ext cx="1600199" cy="866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Image result for vrse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552" y="130252"/>
            <a:ext cx="1068572" cy="124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2727418" y="148963"/>
            <a:ext cx="7200055" cy="757555"/>
          </a:xfrm>
          <a:prstGeom prst="rect">
            <a:avLst/>
          </a:prstGeom>
          <a:noFill/>
        </p:spPr>
        <p:txBody>
          <a:bodyPr wrap="square" lIns="19998" tIns="9999" rIns="19998" bIns="9999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</a:t>
            </a: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R Siddhartha Engineering College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698" y="3233948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 in Information Technology</a:t>
            </a:r>
          </a:p>
          <a:p>
            <a:pPr algn="ctr"/>
            <a:r>
              <a:rPr lang="en-US" b="1" dirty="0">
                <a:solidFill>
                  <a:srgbClr val="BF11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EPICS Project Review Presentation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143" y="5659088"/>
            <a:ext cx="12134850" cy="12223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Jayalaksmhi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Senoir Assistant Professor</a:t>
            </a:r>
          </a:p>
          <a:p>
            <a:pPr algn="ctr"/>
            <a:endParaRPr lang="en-US" sz="1600" dirty="0">
              <a:cs typeface="AngsanaUPC" panose="02020603050405020304" pitchFamily="18" charset="-34"/>
            </a:endParaRPr>
          </a:p>
        </p:txBody>
      </p:sp>
      <p:sp>
        <p:nvSpPr>
          <p:cNvPr id="9" name="Date Placeholder 9"/>
          <p:cNvSpPr>
            <a:spLocks noGrp="1"/>
          </p:cNvSpPr>
          <p:nvPr/>
        </p:nvSpPr>
        <p:spPr>
          <a:xfrm>
            <a:off x="932563" y="626368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30937" y="2498965"/>
            <a:ext cx="12873071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en-GB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Satellite Monitoring &amp; Water Resource Management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9867" y="241830"/>
            <a:ext cx="9144000" cy="655637"/>
          </a:xfrm>
        </p:spPr>
        <p:txBody>
          <a:bodyPr>
            <a:no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AGENDA</a:t>
            </a:r>
            <a:endParaRPr lang="en-IN" sz="4000" b="1" u="sng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92668" y="1168401"/>
            <a:ext cx="9144000" cy="3022600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Motivation and Problem statement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Objectives and outcomes of the project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Datasets and Requirement specifications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Architecture Diagram 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Plan of Implementation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961" y="138792"/>
            <a:ext cx="1176288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MOTIVATION</a:t>
            </a:r>
            <a:endParaRPr lang="en-IN" sz="4400" b="1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9061" y="1062692"/>
            <a:ext cx="111937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is essential for drinking, farming, industries, and ecosystems. But today, many water bodies becoming polluted due to sewage, chemicals &amp; urban waste.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water quality through fieldwork and lab methods takes a lot of time, manpower, and money. These methods also cover only small areas at a time.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Satellites can capture images of water bodies frequently, covering large areas in a single shot. This helps us see changes in water quality over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 provides free access to satellite data and has strong tools for processing it online it makes water monitoring and easier compared to normal software</a:t>
            </a:r>
            <a:endParaRPr lang="en-US" sz="2400" dirty="0">
              <a:latin typeface="Aptos(body)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>
              <a:latin typeface="Aptos(body)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079" y="188521"/>
            <a:ext cx="118218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2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656" y="1453206"/>
            <a:ext cx="9871362" cy="3408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monitoring of water bodies faces challenges due to high costs, limited coverage, and time-consuming field methods. Satellite-based approaches provide wider coverage but require efficient tools for analysis and interpretation.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961" y="97972"/>
            <a:ext cx="1173207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OBJECTIVES &amp;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961" y="1043402"/>
            <a:ext cx="3499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OBJECTIVES:</a:t>
            </a:r>
            <a:r>
              <a:rPr lang="en-IN" sz="2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2809" y="1596887"/>
            <a:ext cx="10786382" cy="154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satellite images to find water quality details like clarity, turbidity, and chlorophyll.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changes in water bodies over time and across different seasons.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report to show maps and graphs so anyone can easily understand the water condition.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9961" y="3472113"/>
            <a:ext cx="29756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</a:t>
            </a:r>
            <a:r>
              <a:rPr lang="en-IN" sz="2800" b="1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OUTCOMES</a:t>
            </a:r>
            <a:r>
              <a:rPr lang="en-IN" sz="2800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28310" y="4009144"/>
            <a:ext cx="11584340" cy="154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b="1" dirty="0"/>
              <a:t> 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Satellite-based maps showing the quality of water in different areas.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Report through which clients can easily view and understand water quality results.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Trends and patterns of water changes over time and seasons.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443" y="288847"/>
            <a:ext cx="1180555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DATASETS &amp; REQUIREMENT SPECIFICATION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365" y="1306195"/>
            <a:ext cx="3042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</a:t>
            </a:r>
            <a:r>
              <a:rPr lang="en-US" alt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3092" y="3511113"/>
            <a:ext cx="6365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REQUIREMENT SPECIFICATION: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5360" y="1777139"/>
            <a:ext cx="5394960" cy="154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Sentinel-2 MSI (10m resolution)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Landsat-8/9 OLI (30m resolution)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MODIS (temporal trend analysis)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75360" y="3992676"/>
            <a:ext cx="11094720" cy="2030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Internet browser (Chrome/Edge/Firefox)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Earth Engine account,</a:t>
            </a:r>
            <a:r>
              <a:rPr lang="en-US" altLang="en-US" sz="210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GEE Code Editor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 Word/Google Docs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GIS Tools,LaTex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 DIAGRAM</a:t>
            </a:r>
          </a:p>
        </p:txBody>
      </p:sp>
      <p:pic>
        <p:nvPicPr>
          <p:cNvPr id="1026" name="Picture 2" descr="Satellite - Free technology icons">
            <a:extLst>
              <a:ext uri="{FF2B5EF4-FFF2-40B4-BE49-F238E27FC236}">
                <a16:creationId xmlns:a16="http://schemas.microsoft.com/office/drawing/2014/main" id="{D7D755A4-67F9-EE3E-7702-D4F00A0CF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7" y="2701636"/>
            <a:ext cx="1174030" cy="117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B2568F-8FDF-1225-AFAE-9B0A9B3965C6}"/>
              </a:ext>
            </a:extLst>
          </p:cNvPr>
          <p:cNvSpPr txBox="1"/>
          <p:nvPr/>
        </p:nvSpPr>
        <p:spPr>
          <a:xfrm>
            <a:off x="340822" y="4172989"/>
            <a:ext cx="152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</a:t>
            </a:r>
          </a:p>
        </p:txBody>
      </p:sp>
      <p:pic>
        <p:nvPicPr>
          <p:cNvPr id="1028" name="Picture 4" descr="Data processing - Free files and folders icons">
            <a:extLst>
              <a:ext uri="{FF2B5EF4-FFF2-40B4-BE49-F238E27FC236}">
                <a16:creationId xmlns:a16="http://schemas.microsoft.com/office/drawing/2014/main" id="{9496C8A5-0F19-EAA0-963B-379F5B8C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109" y="2668385"/>
            <a:ext cx="1521229" cy="15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Image of ">
            <a:extLst>
              <a:ext uri="{FF2B5EF4-FFF2-40B4-BE49-F238E27FC236}">
                <a16:creationId xmlns:a16="http://schemas.microsoft.com/office/drawing/2014/main" id="{A23B645D-B447-9D2A-D342-D1B92507A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Machine Learning - Free technology icons">
            <a:extLst>
              <a:ext uri="{FF2B5EF4-FFF2-40B4-BE49-F238E27FC236}">
                <a16:creationId xmlns:a16="http://schemas.microsoft.com/office/drawing/2014/main" id="{6D00F2AF-57ED-BB96-AF9F-F847A8EB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35629"/>
            <a:ext cx="1753985" cy="175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CA5479-9C28-84B6-CCEE-AAA2A89FA1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94" t="36084" r="27740" b="22564"/>
          <a:stretch>
            <a:fillRect/>
          </a:stretch>
        </p:blipFill>
        <p:spPr>
          <a:xfrm>
            <a:off x="10232967" y="2362393"/>
            <a:ext cx="1758897" cy="17539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C5DEDF-DD09-2B33-9559-524803F1D5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5" t="22203" r="16938" b="25186"/>
          <a:stretch>
            <a:fillRect/>
          </a:stretch>
        </p:blipFill>
        <p:spPr>
          <a:xfrm>
            <a:off x="3913906" y="2632363"/>
            <a:ext cx="1896687" cy="1521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FFF12A-1112-40A1-0741-C22E062CB91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392" y="2137949"/>
            <a:ext cx="1745673" cy="1978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Down 12"/>
          <p:cNvSpPr/>
          <p:nvPr/>
        </p:nvSpPr>
        <p:spPr>
          <a:xfrm>
            <a:off x="6087475" y="2323350"/>
            <a:ext cx="143874" cy="1679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4" name="Arrow: Down 13"/>
          <p:cNvSpPr/>
          <p:nvPr/>
        </p:nvSpPr>
        <p:spPr>
          <a:xfrm>
            <a:off x="6078949" y="1522341"/>
            <a:ext cx="93251" cy="1664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5" name="Arrow: Down 14"/>
          <p:cNvSpPr/>
          <p:nvPr/>
        </p:nvSpPr>
        <p:spPr>
          <a:xfrm>
            <a:off x="6087475" y="3130909"/>
            <a:ext cx="152400" cy="201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6" name="Arrow: Down 15"/>
          <p:cNvSpPr/>
          <p:nvPr/>
        </p:nvSpPr>
        <p:spPr>
          <a:xfrm>
            <a:off x="5983413" y="5619062"/>
            <a:ext cx="152400" cy="201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17" name="Arrow: Down 16"/>
          <p:cNvSpPr/>
          <p:nvPr/>
        </p:nvSpPr>
        <p:spPr>
          <a:xfrm>
            <a:off x="6019800" y="4038083"/>
            <a:ext cx="152400" cy="201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86422" y="47935"/>
            <a:ext cx="107143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  <a:t>PLAN OF IMPLEMENTATION / METHODOLOGY</a:t>
            </a:r>
            <a:br>
              <a:rPr lang="en-US" sz="3600" b="1" u="sng" dirty="0">
                <a:latin typeface="Times New Roman" panose="02020603050405020304" pitchFamily="18" charset="0"/>
                <a:ea typeface="Calibri Light" panose="020F0302020204030204" pitchFamily="34" charset="0"/>
                <a:cs typeface="Times New Roman" panose="02020603050405020304" pitchFamily="18" charset="0"/>
              </a:rPr>
            </a:br>
            <a:endParaRPr lang="en-IN" sz="3600" u="sng" dirty="0">
              <a:latin typeface="Times New Roman" panose="02020603050405020304" pitchFamily="18" charset="0"/>
              <a:ea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: Diagonal Corners Rounded 21"/>
          <p:cNvSpPr/>
          <p:nvPr/>
        </p:nvSpPr>
        <p:spPr>
          <a:xfrm>
            <a:off x="4253626" y="915414"/>
            <a:ext cx="3795968" cy="529075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DEFINE STUDY AREA</a:t>
            </a:r>
          </a:p>
        </p:txBody>
      </p:sp>
      <p:sp>
        <p:nvSpPr>
          <p:cNvPr id="24" name="Rectangle: Rounded Corners 23"/>
          <p:cNvSpPr/>
          <p:nvPr/>
        </p:nvSpPr>
        <p:spPr>
          <a:xfrm>
            <a:off x="4272644" y="2525507"/>
            <a:ext cx="3795968" cy="590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</a:t>
            </a:r>
            <a:r>
              <a:rPr lang="en-IN" dirty="0"/>
              <a:t>RE-PROCESS IMAGES</a:t>
            </a:r>
          </a:p>
        </p:txBody>
      </p:sp>
      <p:sp>
        <p:nvSpPr>
          <p:cNvPr id="26" name="Rectangle: Rounded Corners 25"/>
          <p:cNvSpPr/>
          <p:nvPr/>
        </p:nvSpPr>
        <p:spPr>
          <a:xfrm>
            <a:off x="4272644" y="1730509"/>
            <a:ext cx="3795968" cy="59573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COLLECT SATELLITE DATA</a:t>
            </a:r>
            <a:endParaRPr lang="en-IN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4253626" y="3408081"/>
            <a:ext cx="3795968" cy="59081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COMPUTE WATER INDICES</a:t>
            </a:r>
            <a:endParaRPr lang="en-IN" dirty="0"/>
          </a:p>
        </p:txBody>
      </p:sp>
      <p:sp>
        <p:nvSpPr>
          <p:cNvPr id="29" name="Rectangle: Diagonal Corners Rounded 28"/>
          <p:cNvSpPr/>
          <p:nvPr/>
        </p:nvSpPr>
        <p:spPr>
          <a:xfrm>
            <a:off x="4378961" y="4270032"/>
            <a:ext cx="3677479" cy="521674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MACHINE LEARNING ALGORITHMS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4272644" y="5062841"/>
            <a:ext cx="3795968" cy="521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WATER QUALITY ASSESSMENT</a:t>
            </a:r>
          </a:p>
        </p:txBody>
      </p:sp>
      <p:sp>
        <p:nvSpPr>
          <p:cNvPr id="2" name="Rectangle: Rounded Corners 1"/>
          <p:cNvSpPr/>
          <p:nvPr/>
        </p:nvSpPr>
        <p:spPr>
          <a:xfrm>
            <a:off x="4272644" y="5855179"/>
            <a:ext cx="3795968" cy="521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/>
              <a:t>GENERATE REPORTS</a:t>
            </a:r>
          </a:p>
        </p:txBody>
      </p:sp>
      <p:sp>
        <p:nvSpPr>
          <p:cNvPr id="3" name="Arrow: Down 2"/>
          <p:cNvSpPr/>
          <p:nvPr/>
        </p:nvSpPr>
        <p:spPr>
          <a:xfrm>
            <a:off x="6002749" y="4828426"/>
            <a:ext cx="152400" cy="2015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7345" y="259715"/>
            <a:ext cx="11614785" cy="609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Earth Engine (GEE)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https://developers.google.com/earth-engine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Official guide for coding, datasets, and geospatial analysis.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McFeeters, S. K. (1996).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the Normalized Difference Water Index (NDWI) in the delineation of open water features.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International Journal of Remote Sensing, 17(7), 1425–1432.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Foundational study introducing NDWI for water detection.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Rokni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K., Ahmad, A., Selamat, A., &amp;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(2014).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quality monitoring using remote sensing techniques.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Sensors, 14(8), 14845–14875.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review on remote sensing water studies.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80815" y="38544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547</Words>
  <Application>Microsoft Office PowerPoint</Application>
  <PresentationFormat>Widescreen</PresentationFormat>
  <Paragraphs>64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AngsanaUPC</vt:lpstr>
      <vt:lpstr>Aptos</vt:lpstr>
      <vt:lpstr>Aptos Display</vt:lpstr>
      <vt:lpstr>Aptos(body)</vt:lpstr>
      <vt:lpstr>Arial</vt:lpstr>
      <vt:lpstr>Calibri Light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ARCHITECTURE 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adithyaj05@outlook.com</dc:creator>
  <cp:lastModifiedBy>prashanth kumar</cp:lastModifiedBy>
  <cp:revision>17</cp:revision>
  <dcterms:created xsi:type="dcterms:W3CDTF">2025-09-07T14:35:00Z</dcterms:created>
  <dcterms:modified xsi:type="dcterms:W3CDTF">2025-09-25T07:38:04Z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3522F53BD3C34E43889A55B88A59557E_12</vt:lpwstr>
  </property>
  <property fmtid="{D5CDD505-2E9C-101B-9397-08002B2CF9AE}" pid="3" name="KSOProductBuildVer">
    <vt:lpwstr>1033-12.2.0.22549</vt:lpwstr>
  </property>
</Properties>
</file>