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1" r:id="rId5"/>
    <p:sldId id="257" r:id="rId6"/>
    <p:sldId id="259" r:id="rId7"/>
    <p:sldId id="262" r:id="rId8"/>
    <p:sldId id="263" r:id="rId9"/>
    <p:sldId id="266" r:id="rId10"/>
    <p:sldId id="264" r:id="rId11"/>
    <p:sldId id="265"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 PRASHANTH" userId="2b2e08db-39b8-475e-9b33-27b134efa33c" providerId="ADAL" clId="{1DA97DCD-B07F-41EB-A238-577A180CF51B}"/>
    <pc:docChg chg="custSel modSld">
      <pc:chgData name="M, PRASHANTH" userId="2b2e08db-39b8-475e-9b33-27b134efa33c" providerId="ADAL" clId="{1DA97DCD-B07F-41EB-A238-577A180CF51B}" dt="2024-03-22T10:19:14.485" v="42" actId="20577"/>
      <pc:docMkLst>
        <pc:docMk/>
      </pc:docMkLst>
      <pc:sldChg chg="modSp mod">
        <pc:chgData name="M, PRASHANTH" userId="2b2e08db-39b8-475e-9b33-27b134efa33c" providerId="ADAL" clId="{1DA97DCD-B07F-41EB-A238-577A180CF51B}" dt="2024-03-22T09:48:06.162" v="22" actId="403"/>
        <pc:sldMkLst>
          <pc:docMk/>
          <pc:sldMk cId="3825818567" sldId="256"/>
        </pc:sldMkLst>
        <pc:spChg chg="mod">
          <ac:chgData name="M, PRASHANTH" userId="2b2e08db-39b8-475e-9b33-27b134efa33c" providerId="ADAL" clId="{1DA97DCD-B07F-41EB-A238-577A180CF51B}" dt="2024-03-22T09:47:39.049" v="18" actId="14100"/>
          <ac:spMkLst>
            <pc:docMk/>
            <pc:sldMk cId="3825818567" sldId="256"/>
            <ac:spMk id="2" creationId="{D9BB1EC6-1D05-E85E-94A6-FAFE072CDA14}"/>
          </ac:spMkLst>
        </pc:spChg>
        <pc:spChg chg="mod">
          <ac:chgData name="M, PRASHANTH" userId="2b2e08db-39b8-475e-9b33-27b134efa33c" providerId="ADAL" clId="{1DA97DCD-B07F-41EB-A238-577A180CF51B}" dt="2024-03-22T09:48:06.162" v="22" actId="403"/>
          <ac:spMkLst>
            <pc:docMk/>
            <pc:sldMk cId="3825818567" sldId="256"/>
            <ac:spMk id="3" creationId="{B2B31768-7D61-73B8-1CEA-5F0E085BDC77}"/>
          </ac:spMkLst>
        </pc:spChg>
      </pc:sldChg>
      <pc:sldChg chg="modSp mod">
        <pc:chgData name="M, PRASHANTH" userId="2b2e08db-39b8-475e-9b33-27b134efa33c" providerId="ADAL" clId="{1DA97DCD-B07F-41EB-A238-577A180CF51B}" dt="2024-03-22T09:49:41.757" v="28" actId="20577"/>
        <pc:sldMkLst>
          <pc:docMk/>
          <pc:sldMk cId="937240302" sldId="259"/>
        </pc:sldMkLst>
        <pc:spChg chg="mod">
          <ac:chgData name="M, PRASHANTH" userId="2b2e08db-39b8-475e-9b33-27b134efa33c" providerId="ADAL" clId="{1DA97DCD-B07F-41EB-A238-577A180CF51B}" dt="2024-03-22T09:49:41.757" v="28" actId="20577"/>
          <ac:spMkLst>
            <pc:docMk/>
            <pc:sldMk cId="937240302" sldId="259"/>
            <ac:spMk id="3" creationId="{AEA58FDC-7842-9D0E-B56F-F14B7DEB7973}"/>
          </ac:spMkLst>
        </pc:spChg>
      </pc:sldChg>
      <pc:sldChg chg="modSp mod">
        <pc:chgData name="M, PRASHANTH" userId="2b2e08db-39b8-475e-9b33-27b134efa33c" providerId="ADAL" clId="{1DA97DCD-B07F-41EB-A238-577A180CF51B}" dt="2024-03-22T09:48:17.190" v="24" actId="14100"/>
        <pc:sldMkLst>
          <pc:docMk/>
          <pc:sldMk cId="2800587130" sldId="260"/>
        </pc:sldMkLst>
        <pc:picChg chg="mod">
          <ac:chgData name="M, PRASHANTH" userId="2b2e08db-39b8-475e-9b33-27b134efa33c" providerId="ADAL" clId="{1DA97DCD-B07F-41EB-A238-577A180CF51B}" dt="2024-03-22T09:48:17.190" v="24" actId="14100"/>
          <ac:picMkLst>
            <pc:docMk/>
            <pc:sldMk cId="2800587130" sldId="260"/>
            <ac:picMk id="2" creationId="{886C6478-6CC8-F15C-DC75-A4678442D203}"/>
          </ac:picMkLst>
        </pc:picChg>
      </pc:sldChg>
      <pc:sldChg chg="modSp mod">
        <pc:chgData name="M, PRASHANTH" userId="2b2e08db-39b8-475e-9b33-27b134efa33c" providerId="ADAL" clId="{1DA97DCD-B07F-41EB-A238-577A180CF51B}" dt="2024-03-22T09:49:05.908" v="27" actId="20577"/>
        <pc:sldMkLst>
          <pc:docMk/>
          <pc:sldMk cId="3186944137" sldId="261"/>
        </pc:sldMkLst>
        <pc:spChg chg="mod">
          <ac:chgData name="M, PRASHANTH" userId="2b2e08db-39b8-475e-9b33-27b134efa33c" providerId="ADAL" clId="{1DA97DCD-B07F-41EB-A238-577A180CF51B}" dt="2024-03-22T09:49:05.908" v="27" actId="20577"/>
          <ac:spMkLst>
            <pc:docMk/>
            <pc:sldMk cId="3186944137" sldId="261"/>
            <ac:spMk id="3" creationId="{C21077E8-0C49-FE33-7198-92AE20252617}"/>
          </ac:spMkLst>
        </pc:spChg>
      </pc:sldChg>
      <pc:sldChg chg="modSp mod">
        <pc:chgData name="M, PRASHANTH" userId="2b2e08db-39b8-475e-9b33-27b134efa33c" providerId="ADAL" clId="{1DA97DCD-B07F-41EB-A238-577A180CF51B}" dt="2024-03-22T09:51:07.301" v="30" actId="20577"/>
        <pc:sldMkLst>
          <pc:docMk/>
          <pc:sldMk cId="3029541098" sldId="264"/>
        </pc:sldMkLst>
        <pc:spChg chg="mod">
          <ac:chgData name="M, PRASHANTH" userId="2b2e08db-39b8-475e-9b33-27b134efa33c" providerId="ADAL" clId="{1DA97DCD-B07F-41EB-A238-577A180CF51B}" dt="2024-03-22T09:51:07.301" v="30" actId="20577"/>
          <ac:spMkLst>
            <pc:docMk/>
            <pc:sldMk cId="3029541098" sldId="264"/>
            <ac:spMk id="3" creationId="{9A41BA01-6BBC-CE55-E80A-12555F4D7083}"/>
          </ac:spMkLst>
        </pc:spChg>
      </pc:sldChg>
      <pc:sldChg chg="modSp mod">
        <pc:chgData name="M, PRASHANTH" userId="2b2e08db-39b8-475e-9b33-27b134efa33c" providerId="ADAL" clId="{1DA97DCD-B07F-41EB-A238-577A180CF51B}" dt="2024-03-22T10:19:14.485" v="42" actId="20577"/>
        <pc:sldMkLst>
          <pc:docMk/>
          <pc:sldMk cId="1686454008" sldId="265"/>
        </pc:sldMkLst>
        <pc:spChg chg="mod">
          <ac:chgData name="M, PRASHANTH" userId="2b2e08db-39b8-475e-9b33-27b134efa33c" providerId="ADAL" clId="{1DA97DCD-B07F-41EB-A238-577A180CF51B}" dt="2024-03-22T10:19:14.485" v="42" actId="20577"/>
          <ac:spMkLst>
            <pc:docMk/>
            <pc:sldMk cId="1686454008" sldId="265"/>
            <ac:spMk id="2" creationId="{6EB23B50-AC89-BF44-F1EC-D3D00FA249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38DA-37F2-10FD-45B8-0AF0BEE1C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13A66C-E8C1-82AF-BCE2-A62E488006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EC3286-B872-455D-07A2-E4332A02D211}"/>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5" name="Footer Placeholder 4">
            <a:extLst>
              <a:ext uri="{FF2B5EF4-FFF2-40B4-BE49-F238E27FC236}">
                <a16:creationId xmlns:a16="http://schemas.microsoft.com/office/drawing/2014/main" id="{11071F28-94DC-7310-F978-28E65E36D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01D9C-3252-4940-63A9-A58463DBCCDE}"/>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1476608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BB42-4757-8410-8828-933FA27DC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24F03E-8DA2-397E-94AA-C9B11B0B0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FDBA8-E7E1-E025-AAFE-34D5254EDC50}"/>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5" name="Footer Placeholder 4">
            <a:extLst>
              <a:ext uri="{FF2B5EF4-FFF2-40B4-BE49-F238E27FC236}">
                <a16:creationId xmlns:a16="http://schemas.microsoft.com/office/drawing/2014/main" id="{A244FF74-3C30-120D-3065-13CC9B1A1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54952-63CF-6E91-D150-065FD50F7FF8}"/>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386432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CB9133-B17F-EA45-9E0A-FD485FB09F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A8423F-C557-EE8A-F346-BB6A79146E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4FC9C-2594-612C-C3CC-AF2E3B60F803}"/>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5" name="Footer Placeholder 4">
            <a:extLst>
              <a:ext uri="{FF2B5EF4-FFF2-40B4-BE49-F238E27FC236}">
                <a16:creationId xmlns:a16="http://schemas.microsoft.com/office/drawing/2014/main" id="{D230A88B-1ACA-A3E9-76E6-66BC10E7A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2E575-5687-BE2D-6863-E690934643CA}"/>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177731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A2E9-BE71-B2A1-9CD3-8E02BE92C6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96746-2FDF-418F-B2D2-2031FF01B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63D50-1D96-CF1D-0A68-185C57379961}"/>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5" name="Footer Placeholder 4">
            <a:extLst>
              <a:ext uri="{FF2B5EF4-FFF2-40B4-BE49-F238E27FC236}">
                <a16:creationId xmlns:a16="http://schemas.microsoft.com/office/drawing/2014/main" id="{0345A918-4638-6AC9-41CA-7206752D2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9794E-4C94-2315-464A-44EECF65AA93}"/>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3311975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C198-CD70-F30F-C3D3-86923EB7FB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043FF6-1E26-CA30-D467-262635C05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EE47F-5B41-36B7-AEF6-2673EB135FCE}"/>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5" name="Footer Placeholder 4">
            <a:extLst>
              <a:ext uri="{FF2B5EF4-FFF2-40B4-BE49-F238E27FC236}">
                <a16:creationId xmlns:a16="http://schemas.microsoft.com/office/drawing/2014/main" id="{5EE448D8-9694-4465-F32E-6A63A7756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C3679-272A-6363-2655-7CED8F8081AE}"/>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225058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F4E3-A410-4FDA-2139-8A97CFBC55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4464D-0CBA-ADA3-6205-765AEDCF7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671C3F-5398-C789-59F4-88B938A77C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639ABE-2B04-BD3D-4A6B-DC4A447C269B}"/>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6" name="Footer Placeholder 5">
            <a:extLst>
              <a:ext uri="{FF2B5EF4-FFF2-40B4-BE49-F238E27FC236}">
                <a16:creationId xmlns:a16="http://schemas.microsoft.com/office/drawing/2014/main" id="{4C639785-4E12-FC66-330C-18E3F8943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8A165-CE2C-E0B7-6A03-D5C486A25562}"/>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4252499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178E-5D0E-7727-70DA-4C8B038949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5315B5-FD2A-2FAC-CAE0-9402B3BD78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3D92D-AD85-0A8F-86D0-C0917251D7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4ACEB0-01EA-FDC0-B20B-6FC2F98CE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3C74A-384B-7DE3-5A2B-C97F3BF17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F3AEA-AB2D-B7E7-79AD-2C433A202894}"/>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8" name="Footer Placeholder 7">
            <a:extLst>
              <a:ext uri="{FF2B5EF4-FFF2-40B4-BE49-F238E27FC236}">
                <a16:creationId xmlns:a16="http://schemas.microsoft.com/office/drawing/2014/main" id="{F7E456D5-D6F0-54B0-996E-AD82B6B29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6A0F0-B74E-3CCA-E758-EC90467FAA4D}"/>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215161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10F6-E39F-113B-B9B3-BBA4FC28D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9E347D-2EF8-DFCF-DCB0-265571E92494}"/>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4" name="Footer Placeholder 3">
            <a:extLst>
              <a:ext uri="{FF2B5EF4-FFF2-40B4-BE49-F238E27FC236}">
                <a16:creationId xmlns:a16="http://schemas.microsoft.com/office/drawing/2014/main" id="{5B686455-E8D6-2D04-68EA-522BDB9CCD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2921E2-5830-ABB0-ECA4-DB97CBE4FEB6}"/>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85894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F00CA-D114-93A1-594F-561DFC747C6A}"/>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3" name="Footer Placeholder 2">
            <a:extLst>
              <a:ext uri="{FF2B5EF4-FFF2-40B4-BE49-F238E27FC236}">
                <a16:creationId xmlns:a16="http://schemas.microsoft.com/office/drawing/2014/main" id="{DE0F9596-DC82-5C98-EDF2-EB6C708CEA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A4227-8B82-30F8-A974-5F25D3EEF4EF}"/>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255063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1A11-3BEB-7FCC-AC25-F2BC9F783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9D1914-78AC-C434-DB95-B71826853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E953FF-AC3A-0A01-347F-78CAB58B5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4622B-049D-2663-01F5-607092DBE333}"/>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6" name="Footer Placeholder 5">
            <a:extLst>
              <a:ext uri="{FF2B5EF4-FFF2-40B4-BE49-F238E27FC236}">
                <a16:creationId xmlns:a16="http://schemas.microsoft.com/office/drawing/2014/main" id="{0006BBB6-32A8-DF7A-52BE-1123BDAF6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A6D9C-E326-BD56-4586-159626C2D436}"/>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321522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254E-F8FF-83FB-2735-9B3A60D943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49A44A-88E2-73A6-BA73-02F06D42B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38BB74-C87C-E3B1-C23C-44723E6E2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809C-7D1F-0D3F-4DBE-FA0A3EE543C9}"/>
              </a:ext>
            </a:extLst>
          </p:cNvPr>
          <p:cNvSpPr>
            <a:spLocks noGrp="1"/>
          </p:cNvSpPr>
          <p:nvPr>
            <p:ph type="dt" sz="half" idx="10"/>
          </p:nvPr>
        </p:nvSpPr>
        <p:spPr/>
        <p:txBody>
          <a:bodyPr/>
          <a:lstStyle/>
          <a:p>
            <a:fld id="{3CAB87E1-4872-4359-A4DB-C8B1BD6B996A}" type="datetimeFigureOut">
              <a:rPr lang="en-US" smtClean="0"/>
              <a:t>3/22/2024</a:t>
            </a:fld>
            <a:endParaRPr lang="en-US"/>
          </a:p>
        </p:txBody>
      </p:sp>
      <p:sp>
        <p:nvSpPr>
          <p:cNvPr id="6" name="Footer Placeholder 5">
            <a:extLst>
              <a:ext uri="{FF2B5EF4-FFF2-40B4-BE49-F238E27FC236}">
                <a16:creationId xmlns:a16="http://schemas.microsoft.com/office/drawing/2014/main" id="{83831FE4-493D-38C3-C3DF-C1E36F0FE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7D213-2FC8-E9CF-56B5-49D0D5BF6345}"/>
              </a:ext>
            </a:extLst>
          </p:cNvPr>
          <p:cNvSpPr>
            <a:spLocks noGrp="1"/>
          </p:cNvSpPr>
          <p:nvPr>
            <p:ph type="sldNum" sz="quarter" idx="12"/>
          </p:nvPr>
        </p:nvSpPr>
        <p:spPr/>
        <p:txBody>
          <a:bodyPr/>
          <a:lstStyle/>
          <a:p>
            <a:fld id="{6A96E59E-56AD-44B4-BC5E-4AAE7DA8C621}" type="slidenum">
              <a:rPr lang="en-US" smtClean="0"/>
              <a:t>‹#›</a:t>
            </a:fld>
            <a:endParaRPr lang="en-US"/>
          </a:p>
        </p:txBody>
      </p:sp>
    </p:spTree>
    <p:extLst>
      <p:ext uri="{BB962C8B-B14F-4D97-AF65-F5344CB8AC3E}">
        <p14:creationId xmlns:p14="http://schemas.microsoft.com/office/powerpoint/2010/main" val="360172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895A69-6EAF-1A4B-A8EC-63366FBBD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3E167B-A5F8-E58F-2271-A9D068438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EB659-9176-9F0B-74D0-39B448D09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B87E1-4872-4359-A4DB-C8B1BD6B996A}" type="datetimeFigureOut">
              <a:rPr lang="en-US" smtClean="0"/>
              <a:t>3/22/2024</a:t>
            </a:fld>
            <a:endParaRPr lang="en-US"/>
          </a:p>
        </p:txBody>
      </p:sp>
      <p:sp>
        <p:nvSpPr>
          <p:cNvPr id="5" name="Footer Placeholder 4">
            <a:extLst>
              <a:ext uri="{FF2B5EF4-FFF2-40B4-BE49-F238E27FC236}">
                <a16:creationId xmlns:a16="http://schemas.microsoft.com/office/drawing/2014/main" id="{C85B8450-77F6-F2EE-2E41-099C2F740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2FD153-52B9-911B-6B83-82FDE50AA5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6E59E-56AD-44B4-BC5E-4AAE7DA8C621}" type="slidenum">
              <a:rPr lang="en-US" smtClean="0"/>
              <a:t>‹#›</a:t>
            </a:fld>
            <a:endParaRPr lang="en-US"/>
          </a:p>
        </p:txBody>
      </p:sp>
    </p:spTree>
    <p:extLst>
      <p:ext uri="{BB962C8B-B14F-4D97-AF65-F5344CB8AC3E}">
        <p14:creationId xmlns:p14="http://schemas.microsoft.com/office/powerpoint/2010/main" val="987314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1EC6-1D05-E85E-94A6-FAFE072CDA14}"/>
              </a:ext>
            </a:extLst>
          </p:cNvPr>
          <p:cNvSpPr>
            <a:spLocks noGrp="1"/>
          </p:cNvSpPr>
          <p:nvPr>
            <p:ph type="ctrTitle"/>
          </p:nvPr>
        </p:nvSpPr>
        <p:spPr>
          <a:xfrm>
            <a:off x="1695450" y="438150"/>
            <a:ext cx="8972550" cy="1181100"/>
          </a:xfrm>
        </p:spPr>
        <p:txBody>
          <a:bodyPr>
            <a:normAutofit/>
          </a:bodyPr>
          <a:lstStyle/>
          <a:p>
            <a:r>
              <a:rPr lang="en-US" dirty="0"/>
              <a:t>One sample test</a:t>
            </a:r>
          </a:p>
        </p:txBody>
      </p:sp>
      <p:sp>
        <p:nvSpPr>
          <p:cNvPr id="3" name="Subtitle 2">
            <a:extLst>
              <a:ext uri="{FF2B5EF4-FFF2-40B4-BE49-F238E27FC236}">
                <a16:creationId xmlns:a16="http://schemas.microsoft.com/office/drawing/2014/main" id="{B2B31768-7D61-73B8-1CEA-5F0E085BDC77}"/>
              </a:ext>
            </a:extLst>
          </p:cNvPr>
          <p:cNvSpPr>
            <a:spLocks noGrp="1"/>
          </p:cNvSpPr>
          <p:nvPr>
            <p:ph type="subTitle" idx="1"/>
          </p:nvPr>
        </p:nvSpPr>
        <p:spPr>
          <a:xfrm>
            <a:off x="1524000" y="3602038"/>
            <a:ext cx="9144000" cy="2665412"/>
          </a:xfrm>
        </p:spPr>
        <p:txBody>
          <a:bodyPr>
            <a:normAutofit/>
          </a:bodyPr>
          <a:lstStyle/>
          <a:p>
            <a:pPr>
              <a:lnSpc>
                <a:spcPct val="107000"/>
              </a:lnSpc>
              <a:spcAft>
                <a:spcPts val="800"/>
              </a:spcAft>
            </a:pPr>
            <a:r>
              <a:rPr lang="en-US" dirty="0">
                <a:solidFill>
                  <a:srgbClr val="0B0318"/>
                </a:solidFill>
              </a:rPr>
              <a:t>T</a:t>
            </a:r>
            <a:r>
              <a:rPr lang="en-US" b="0" i="0" dirty="0">
                <a:solidFill>
                  <a:srgbClr val="0B0318"/>
                </a:solidFill>
                <a:effectLst/>
              </a:rPr>
              <a:t>est if the mean height of students at this college is significantly different than 66.5 inches using a one-sample </a:t>
            </a:r>
            <a:r>
              <a:rPr lang="en-US" sz="2000" b="0" i="1" dirty="0">
                <a:solidFill>
                  <a:srgbClr val="0B0318"/>
                </a:solidFill>
                <a:effectLst/>
              </a:rPr>
              <a:t>t</a:t>
            </a:r>
            <a:r>
              <a:rPr lang="en-US" sz="2000" b="0" i="0" dirty="0">
                <a:solidFill>
                  <a:srgbClr val="0B0318"/>
                </a:solidFill>
                <a:effectLst/>
              </a:rPr>
              <a:t> test</a:t>
            </a:r>
            <a:r>
              <a:rPr lang="en-US" sz="1600" b="0" i="0" dirty="0">
                <a:solidFill>
                  <a:srgbClr val="0B0318"/>
                </a:solidFill>
                <a:effectLst/>
              </a:rPr>
              <a:t>.</a:t>
            </a:r>
          </a:p>
          <a:p>
            <a:pP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H0: µHeight = 66.5  ("the mean height is equal to 66.5")</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H1: µHeight ≠ 66.5  ("the mean height is not equal to 66.5")</a:t>
            </a:r>
          </a:p>
          <a:p>
            <a:endParaRPr lang="en-US" dirty="0"/>
          </a:p>
        </p:txBody>
      </p:sp>
    </p:spTree>
    <p:extLst>
      <p:ext uri="{BB962C8B-B14F-4D97-AF65-F5344CB8AC3E}">
        <p14:creationId xmlns:p14="http://schemas.microsoft.com/office/powerpoint/2010/main" val="382581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C3E0-2148-63DB-8687-C8A06423A126}"/>
              </a:ext>
            </a:extLst>
          </p:cNvPr>
          <p:cNvSpPr>
            <a:spLocks noGrp="1"/>
          </p:cNvSpPr>
          <p:nvPr>
            <p:ph type="title"/>
          </p:nvPr>
        </p:nvSpPr>
        <p:spPr/>
        <p:txBody>
          <a:bodyPr/>
          <a:lstStyle/>
          <a:p>
            <a:r>
              <a:rPr lang="en-US" sz="4000" b="1" dirty="0"/>
              <a:t>CONCLUSIONS</a:t>
            </a:r>
            <a:br>
              <a:rPr lang="en-US" dirty="0"/>
            </a:br>
            <a:endParaRPr lang="en-US" dirty="0"/>
          </a:p>
        </p:txBody>
      </p:sp>
      <p:sp>
        <p:nvSpPr>
          <p:cNvPr id="3" name="Content Placeholder 2">
            <a:extLst>
              <a:ext uri="{FF2B5EF4-FFF2-40B4-BE49-F238E27FC236}">
                <a16:creationId xmlns:a16="http://schemas.microsoft.com/office/drawing/2014/main" id="{9A41BA01-6BBC-CE55-E80A-12555F4D7083}"/>
              </a:ext>
            </a:extLst>
          </p:cNvPr>
          <p:cNvSpPr>
            <a:spLocks noGrp="1"/>
          </p:cNvSpPr>
          <p:nvPr>
            <p:ph idx="1"/>
          </p:nvPr>
        </p:nvSpPr>
        <p:spPr/>
        <p:txBody>
          <a:bodyPr/>
          <a:lstStyle/>
          <a:p>
            <a:r>
              <a:rPr lang="en-US" dirty="0"/>
              <a:t>We conclude that the mean sprint time is significantly different for at least one of the smoking groups (F2, 350 = 9.209, p &lt; 0.001). Note that the ANOVA alone does not tell us specifically which means were different from one another. </a:t>
            </a:r>
          </a:p>
        </p:txBody>
      </p:sp>
    </p:spTree>
    <p:extLst>
      <p:ext uri="{BB962C8B-B14F-4D97-AF65-F5344CB8AC3E}">
        <p14:creationId xmlns:p14="http://schemas.microsoft.com/office/powerpoint/2010/main" val="302954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3B50-AC89-BF44-F1EC-D3D00FA249F9}"/>
              </a:ext>
            </a:extLst>
          </p:cNvPr>
          <p:cNvSpPr>
            <a:spLocks noGrp="1"/>
          </p:cNvSpPr>
          <p:nvPr>
            <p:ph type="title"/>
          </p:nvPr>
        </p:nvSpPr>
        <p:spPr/>
        <p:txBody>
          <a:bodyPr/>
          <a:lstStyle/>
          <a:p>
            <a:r>
              <a:rPr lang="en-US" dirty="0"/>
              <a:t>Chi-Square Test of Independence </a:t>
            </a:r>
          </a:p>
        </p:txBody>
      </p:sp>
      <p:sp>
        <p:nvSpPr>
          <p:cNvPr id="3" name="Content Placeholder 2">
            <a:extLst>
              <a:ext uri="{FF2B5EF4-FFF2-40B4-BE49-F238E27FC236}">
                <a16:creationId xmlns:a16="http://schemas.microsoft.com/office/drawing/2014/main" id="{A9EB8CDC-1B01-41DA-F4DB-BC1C117AEE90}"/>
              </a:ext>
            </a:extLst>
          </p:cNvPr>
          <p:cNvSpPr>
            <a:spLocks noGrp="1"/>
          </p:cNvSpPr>
          <p:nvPr>
            <p:ph idx="1"/>
          </p:nvPr>
        </p:nvSpPr>
        <p:spPr/>
        <p:txBody>
          <a:bodyPr/>
          <a:lstStyle/>
          <a:p>
            <a:r>
              <a:rPr lang="en-US" dirty="0"/>
              <a:t>PROBLEM STATEMENT</a:t>
            </a:r>
          </a:p>
          <a:p>
            <a:r>
              <a:rPr lang="en-US" dirty="0"/>
              <a:t>In the sample dataset, respondents were asked their gender and whether or not they were a cigarette smoker. There were three answer choices: Nonsmoker, Past smoker, and Current smoker. Suppose we want to test for an association between smoking behavior (nonsmoker, current smoker, or past smoker) and gender (male or female) using a Chi-Square Test of Independence (we'll use α = 0.05).</a:t>
            </a:r>
          </a:p>
        </p:txBody>
      </p:sp>
    </p:spTree>
    <p:extLst>
      <p:ext uri="{BB962C8B-B14F-4D97-AF65-F5344CB8AC3E}">
        <p14:creationId xmlns:p14="http://schemas.microsoft.com/office/powerpoint/2010/main" val="168645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89C4C18-340D-280B-D90A-51CD4C9CD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16452"/>
            <a:ext cx="9944100" cy="6328063"/>
          </a:xfrm>
          <a:prstGeom prst="rect">
            <a:avLst/>
          </a:prstGeom>
        </p:spPr>
      </p:pic>
    </p:spTree>
    <p:extLst>
      <p:ext uri="{BB962C8B-B14F-4D97-AF65-F5344CB8AC3E}">
        <p14:creationId xmlns:p14="http://schemas.microsoft.com/office/powerpoint/2010/main" val="42105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9169-7F0A-E5BE-0AC8-21C82B57E9A2}"/>
              </a:ext>
            </a:extLst>
          </p:cNvPr>
          <p:cNvSpPr>
            <a:spLocks noGrp="1"/>
          </p:cNvSpPr>
          <p:nvPr>
            <p:ph type="title"/>
          </p:nvPr>
        </p:nvSpPr>
        <p:spPr/>
        <p:txBody>
          <a:bodyPr/>
          <a:lstStyle/>
          <a:p>
            <a:r>
              <a:rPr lang="en-US" sz="4000" dirty="0"/>
              <a:t>CONCLUSIONS</a:t>
            </a:r>
            <a:endParaRPr lang="en-US" dirty="0"/>
          </a:p>
        </p:txBody>
      </p:sp>
      <p:sp>
        <p:nvSpPr>
          <p:cNvPr id="3" name="Content Placeholder 2">
            <a:extLst>
              <a:ext uri="{FF2B5EF4-FFF2-40B4-BE49-F238E27FC236}">
                <a16:creationId xmlns:a16="http://schemas.microsoft.com/office/drawing/2014/main" id="{D8DA7DBD-D6DD-AA8B-9B0D-5071C2790261}"/>
              </a:ext>
            </a:extLst>
          </p:cNvPr>
          <p:cNvSpPr>
            <a:spLocks noGrp="1"/>
          </p:cNvSpPr>
          <p:nvPr>
            <p:ph idx="1"/>
          </p:nvPr>
        </p:nvSpPr>
        <p:spPr/>
        <p:txBody>
          <a:bodyPr/>
          <a:lstStyle/>
          <a:p>
            <a:endParaRPr lang="en-US" dirty="0"/>
          </a:p>
          <a:p>
            <a:r>
              <a:rPr lang="en-US" dirty="0"/>
              <a:t>Since the p-value is greater than our chosen significance level (α = 0.05), we do not reject the null hypothesis. Rather, we conclude that there is not enough evidence to suggest an association between gender and smoking.</a:t>
            </a:r>
          </a:p>
          <a:p>
            <a:r>
              <a:rPr lang="en-US" dirty="0"/>
              <a:t>No association was found between gender and smoking behavior (Χ2(2)&gt; = 3.171, p = 0.205).</a:t>
            </a:r>
          </a:p>
          <a:p>
            <a:endParaRPr lang="en-US" dirty="0"/>
          </a:p>
        </p:txBody>
      </p:sp>
    </p:spTree>
    <p:extLst>
      <p:ext uri="{BB962C8B-B14F-4D97-AF65-F5344CB8AC3E}">
        <p14:creationId xmlns:p14="http://schemas.microsoft.com/office/powerpoint/2010/main" val="286043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886C6478-6CC8-F15C-DC75-A4678442D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72" y="561975"/>
            <a:ext cx="10154174" cy="5495924"/>
          </a:xfrm>
          <a:prstGeom prst="rect">
            <a:avLst/>
          </a:prstGeom>
        </p:spPr>
      </p:pic>
    </p:spTree>
    <p:extLst>
      <p:ext uri="{BB962C8B-B14F-4D97-AF65-F5344CB8AC3E}">
        <p14:creationId xmlns:p14="http://schemas.microsoft.com/office/powerpoint/2010/main" val="280058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B3CCAB-0331-D9D1-63EF-5AD413D04929}"/>
              </a:ext>
            </a:extLst>
          </p:cNvPr>
          <p:cNvSpPr txBox="1"/>
          <p:nvPr/>
        </p:nvSpPr>
        <p:spPr>
          <a:xfrm>
            <a:off x="447675" y="323850"/>
            <a:ext cx="11087100" cy="1663597"/>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CONCLUSIONS</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Our hypothesized population value was 66.5 inches, the [approximate] average height of the overall adult population. Since p &lt; 0.001, we reject the null hypothesis that the mean height of students at this college is equal to the hypothesized population mean of 66.5 inches and conclude that the mean height is significantly different than 66.5 inches.</a:t>
            </a:r>
          </a:p>
        </p:txBody>
      </p:sp>
    </p:spTree>
    <p:extLst>
      <p:ext uri="{BB962C8B-B14F-4D97-AF65-F5344CB8AC3E}">
        <p14:creationId xmlns:p14="http://schemas.microsoft.com/office/powerpoint/2010/main" val="126985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D37C-278A-19A9-DAD6-2A87C46C6EBF}"/>
              </a:ext>
            </a:extLst>
          </p:cNvPr>
          <p:cNvSpPr>
            <a:spLocks noGrp="1"/>
          </p:cNvSpPr>
          <p:nvPr>
            <p:ph type="title"/>
          </p:nvPr>
        </p:nvSpPr>
        <p:spPr/>
        <p:txBody>
          <a:bodyPr/>
          <a:lstStyle/>
          <a:p>
            <a:r>
              <a:rPr lang="en-US" dirty="0"/>
              <a:t>2 sample t test or independent t test</a:t>
            </a:r>
          </a:p>
        </p:txBody>
      </p:sp>
      <p:sp>
        <p:nvSpPr>
          <p:cNvPr id="3" name="Content Placeholder 2">
            <a:extLst>
              <a:ext uri="{FF2B5EF4-FFF2-40B4-BE49-F238E27FC236}">
                <a16:creationId xmlns:a16="http://schemas.microsoft.com/office/drawing/2014/main" id="{C21077E8-0C49-FE33-7198-92AE20252617}"/>
              </a:ext>
            </a:extLst>
          </p:cNvPr>
          <p:cNvSpPr>
            <a:spLocks noGrp="1"/>
          </p:cNvSpPr>
          <p:nvPr>
            <p:ph idx="1"/>
          </p:nvPr>
        </p:nvSpPr>
        <p:spPr/>
        <p:txBody>
          <a:bodyPr>
            <a:normAutofit fontScale="85000" lnSpcReduction="20000"/>
          </a:bodyPr>
          <a:lstStyle/>
          <a:p>
            <a:r>
              <a:rPr lang="en-US" dirty="0"/>
              <a:t>In our sample dataset, students reported their typical time to run a mile, and whether or not they were an athlete. Suppose we want to know if the average time to run a mile is different for athletes versus non-athletes. This involves testing whether the sample means for mile time among athletes and non-athletes in your sample are statistically different (and by extension, inferring whether the means for mile times in the population are significantly different between these two groups). You can use an Independent Samples t Test to compare the mean mile time for athletes and non-athletes.</a:t>
            </a:r>
          </a:p>
          <a:p>
            <a:endParaRPr lang="en-US" dirty="0"/>
          </a:p>
          <a:p>
            <a:r>
              <a:rPr lang="en-US" dirty="0"/>
              <a:t>The hypotheses is:</a:t>
            </a:r>
          </a:p>
          <a:p>
            <a:endParaRPr lang="en-US" dirty="0"/>
          </a:p>
          <a:p>
            <a:r>
              <a:rPr lang="en-US" dirty="0"/>
              <a:t>H0: µnon-athlete − µathlete  = 0 ("the difference of the means is equal to zero")</a:t>
            </a:r>
          </a:p>
          <a:p>
            <a:r>
              <a:rPr lang="en-US" dirty="0"/>
              <a:t>H1: µnon-athlete − µathlete  ≠ 0 ("the difference of the means is not equal to zero")</a:t>
            </a:r>
          </a:p>
        </p:txBody>
      </p:sp>
    </p:spTree>
    <p:extLst>
      <p:ext uri="{BB962C8B-B14F-4D97-AF65-F5344CB8AC3E}">
        <p14:creationId xmlns:p14="http://schemas.microsoft.com/office/powerpoint/2010/main" val="318694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9ECCAB1-53B6-5686-8ECB-0EF80D873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95" y="704851"/>
            <a:ext cx="11191429" cy="5762624"/>
          </a:xfrm>
          <a:prstGeom prst="rect">
            <a:avLst/>
          </a:prstGeom>
        </p:spPr>
      </p:pic>
    </p:spTree>
    <p:extLst>
      <p:ext uri="{BB962C8B-B14F-4D97-AF65-F5344CB8AC3E}">
        <p14:creationId xmlns:p14="http://schemas.microsoft.com/office/powerpoint/2010/main" val="200809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A58FDC-7842-9D0E-B56F-F14B7DEB7973}"/>
              </a:ext>
            </a:extLst>
          </p:cNvPr>
          <p:cNvSpPr txBox="1"/>
          <p:nvPr/>
        </p:nvSpPr>
        <p:spPr>
          <a:xfrm>
            <a:off x="438149" y="314325"/>
            <a:ext cx="10429875" cy="1200329"/>
          </a:xfrm>
          <a:prstGeom prst="rect">
            <a:avLst/>
          </a:prstGeom>
          <a:noFill/>
        </p:spPr>
        <p:txBody>
          <a:bodyPr wrap="square">
            <a:spAutoFit/>
          </a:bodyPr>
          <a:lstStyle/>
          <a:p>
            <a:r>
              <a:rPr lang="en-US" b="1" dirty="0"/>
              <a:t>CONCLUSION</a:t>
            </a:r>
          </a:p>
          <a:p>
            <a:endParaRPr lang="en-US" b="1" dirty="0"/>
          </a:p>
          <a:p>
            <a:r>
              <a:rPr lang="en-US" dirty="0"/>
              <a:t>Since p &lt; .001 is less than our chosen significance level α = 0.05, we can reject the null hypothesis, and conclude that the mean mile time for athletes and non-athletes is significantly different.</a:t>
            </a:r>
          </a:p>
        </p:txBody>
      </p:sp>
    </p:spTree>
    <p:extLst>
      <p:ext uri="{BB962C8B-B14F-4D97-AF65-F5344CB8AC3E}">
        <p14:creationId xmlns:p14="http://schemas.microsoft.com/office/powerpoint/2010/main" val="937240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3D3A-C398-7F23-9CA2-D17AA04054ED}"/>
              </a:ext>
            </a:extLst>
          </p:cNvPr>
          <p:cNvSpPr>
            <a:spLocks noGrp="1"/>
          </p:cNvSpPr>
          <p:nvPr>
            <p:ph type="title"/>
          </p:nvPr>
        </p:nvSpPr>
        <p:spPr/>
        <p:txBody>
          <a:bodyPr/>
          <a:lstStyle/>
          <a:p>
            <a:r>
              <a:rPr lang="en-US" sz="4400" dirty="0"/>
              <a:t>One-Way ANOVA ("analysis of variance")</a:t>
            </a:r>
            <a:endParaRPr lang="en-US" dirty="0"/>
          </a:p>
        </p:txBody>
      </p:sp>
      <p:sp>
        <p:nvSpPr>
          <p:cNvPr id="3" name="Content Placeholder 2">
            <a:extLst>
              <a:ext uri="{FF2B5EF4-FFF2-40B4-BE49-F238E27FC236}">
                <a16:creationId xmlns:a16="http://schemas.microsoft.com/office/drawing/2014/main" id="{A0631CF8-BEFD-563A-B1FB-1D53BE32D16A}"/>
              </a:ext>
            </a:extLst>
          </p:cNvPr>
          <p:cNvSpPr>
            <a:spLocks noGrp="1"/>
          </p:cNvSpPr>
          <p:nvPr>
            <p:ph idx="1"/>
          </p:nvPr>
        </p:nvSpPr>
        <p:spPr/>
        <p:txBody>
          <a:bodyPr/>
          <a:lstStyle/>
          <a:p>
            <a:r>
              <a:rPr lang="en-US" dirty="0"/>
              <a:t>In the sample dataset, the variable Sprint is the respondent's time (in seconds) to sprint a given distance, and Smoking is an indicator about whether or not the respondent smokes (0 = Nonsmoker, 1 = Past smoker, 2 = Current smoker). Let's use ANOVA to test if there is a statistically significant difference in sprint time with respect to smoking status. Sprint time will serve as the dependent variable, and smoking status will act as the independent variable.</a:t>
            </a:r>
          </a:p>
          <a:p>
            <a:endParaRPr lang="en-US" dirty="0"/>
          </a:p>
        </p:txBody>
      </p:sp>
    </p:spTree>
    <p:extLst>
      <p:ext uri="{BB962C8B-B14F-4D97-AF65-F5344CB8AC3E}">
        <p14:creationId xmlns:p14="http://schemas.microsoft.com/office/powerpoint/2010/main" val="296589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C3E0-2148-63DB-8687-C8A06423A126}"/>
              </a:ext>
            </a:extLst>
          </p:cNvPr>
          <p:cNvSpPr>
            <a:spLocks noGrp="1"/>
          </p:cNvSpPr>
          <p:nvPr>
            <p:ph type="title"/>
          </p:nvPr>
        </p:nvSpPr>
        <p:spPr/>
        <p:txBody>
          <a:bodyPr/>
          <a:lstStyle/>
          <a:p>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520EF835-C6A6-FC09-A148-8E474AE9B9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79" y="733425"/>
            <a:ext cx="10515599" cy="6047139"/>
          </a:xfrm>
          <a:prstGeom prst="rect">
            <a:avLst/>
          </a:prstGeom>
        </p:spPr>
      </p:pic>
    </p:spTree>
    <p:extLst>
      <p:ext uri="{BB962C8B-B14F-4D97-AF65-F5344CB8AC3E}">
        <p14:creationId xmlns:p14="http://schemas.microsoft.com/office/powerpoint/2010/main" val="3460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line&#10;&#10;Description automatically generated">
            <a:extLst>
              <a:ext uri="{FF2B5EF4-FFF2-40B4-BE49-F238E27FC236}">
                <a16:creationId xmlns:a16="http://schemas.microsoft.com/office/drawing/2014/main" id="{E2334FC2-17E7-BA01-E355-A64A5B8F2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87" y="561575"/>
            <a:ext cx="10574226" cy="5734850"/>
          </a:xfrm>
          <a:prstGeom prst="rect">
            <a:avLst/>
          </a:prstGeom>
        </p:spPr>
      </p:pic>
    </p:spTree>
    <p:extLst>
      <p:ext uri="{BB962C8B-B14F-4D97-AF65-F5344CB8AC3E}">
        <p14:creationId xmlns:p14="http://schemas.microsoft.com/office/powerpoint/2010/main" val="3688086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600</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One sample test</vt:lpstr>
      <vt:lpstr>PowerPoint Presentation</vt:lpstr>
      <vt:lpstr>PowerPoint Presentation</vt:lpstr>
      <vt:lpstr>2 sample t test or independent t test</vt:lpstr>
      <vt:lpstr>PowerPoint Presentation</vt:lpstr>
      <vt:lpstr>PowerPoint Presentation</vt:lpstr>
      <vt:lpstr>One-Way ANOVA ("analysis of variance")</vt:lpstr>
      <vt:lpstr>PowerPoint Presentation</vt:lpstr>
      <vt:lpstr>PowerPoint Presentation</vt:lpstr>
      <vt:lpstr>CONCLUSIONS </vt:lpstr>
      <vt:lpstr>Chi-Square Test of Independence </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sample test</dc:title>
  <dc:creator>M, PRASHANTH</dc:creator>
  <cp:lastModifiedBy>M, PRASHANTH</cp:lastModifiedBy>
  <cp:revision>1</cp:revision>
  <dcterms:created xsi:type="dcterms:W3CDTF">2024-03-21T05:03:16Z</dcterms:created>
  <dcterms:modified xsi:type="dcterms:W3CDTF">2024-03-22T10:19:20Z</dcterms:modified>
</cp:coreProperties>
</file>