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0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14431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Telecom Customer Churn Prediction System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38924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Proactively identify and retain at-risk subscribers to minimise revenue loss.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69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8933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"Telecom Customer Churn Prediction System" addresses a critical challenge in the telecom industry: proactively identifying subscribers likely to churn. By leveraging advanced machine learning, this system empowers service providers to deploy targeted retention strategies, significantly reducing revenue loss and boosting customer satisfaction.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94287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2551688" y="363319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755761" y="380333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051084" y="4540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5030748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Telecom companies face significant revenue loss due to subscriber churn. Manual analysis is infeasible at scale, necessitating an automated prediction system.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94287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6974860" y="363319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7178933" y="380333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5474256" y="4540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74256" y="5030748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automated system that predicts churn risk using customer demographics, service details, and billing metrics, enabling timely interventions.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394287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11398032" y="363319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11602105" y="380333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9897427" y="4540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Output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897427" y="5030748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both a churn probability score and a clear yes/no prediction, allowing business users to prioritise and tailor retention efforts.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63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Scope and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7887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project focuses on developing a comprehensive machine learning pipeline and web interface for churn prediction, ensuring reproducibility and ease of deployment.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965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Scope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57770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End-to-end ML pipeline with preprocessing and feature engineering.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828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single record (online form) and bulk record (CSV upload).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879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Encapsulates all data transformations within a serialized pipeline.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9930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binary churn flag and probability score for business use.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9965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57770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Preparation &amp; Exploration: Clean data, identify churn drivers.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828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Development: Evaluate and optimise classification algorithms.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1879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Pipeline Serialization: Bundle preprocessing and model for production.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9930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 Application Deployment: Flask app for predictions via UI/API.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67981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Business Insight Delivery: Document performance and feature importances.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1736" y="433507"/>
            <a:ext cx="6343531" cy="492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System Architecture and Data Flow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6" y="1241346"/>
            <a:ext cx="788194" cy="15622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97568" y="1398984"/>
            <a:ext cx="19704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Inputs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1497568" y="1739741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Fills Online Form (demographics, services, billing).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1497568" y="2047042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CSV Batch Upload (for bulk scoring).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1497568" y="2393752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 data collection for prediction initiation.</a:t>
            </a:r>
            <a:endParaRPr lang="en-US" sz="1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36" y="2803565"/>
            <a:ext cx="788194" cy="186951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497568" y="2961203"/>
            <a:ext cx="19704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Processing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1497568" y="3301960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Missing Value Handling (imputation/filtering).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1497568" y="3609261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Type Conversion &amp; Scaling (numeric features).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1497568" y="3916561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Categorical Encoding (one-hot encoding).</a:t>
            </a: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1497568" y="4263271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Transformation of raw inputs into model-ready features.</a:t>
            </a:r>
            <a:endParaRPr lang="en-US" sz="120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36" y="4673084"/>
            <a:ext cx="788194" cy="1562219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497568" y="4830723"/>
            <a:ext cx="19704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Prediction</a:t>
            </a:r>
            <a:endParaRPr lang="en-US" sz="1550" dirty="0"/>
          </a:p>
        </p:txBody>
      </p:sp>
      <p:sp>
        <p:nvSpPr>
          <p:cNvPr id="16" name="Text 11"/>
          <p:cNvSpPr/>
          <p:nvPr/>
        </p:nvSpPr>
        <p:spPr>
          <a:xfrm>
            <a:off x="1497568" y="5171480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Pipeline Execution (loads serialized ColumnTransformer + XGBClassifier).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1497568" y="5478780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Probability &amp; Class Computation (churn probability and binary label).</a:t>
            </a:r>
            <a:endParaRPr lang="en-US" sz="1200" dirty="0"/>
          </a:p>
        </p:txBody>
      </p:sp>
      <p:sp>
        <p:nvSpPr>
          <p:cNvPr id="18" name="Text 13"/>
          <p:cNvSpPr/>
          <p:nvPr/>
        </p:nvSpPr>
        <p:spPr>
          <a:xfrm>
            <a:off x="1497568" y="5825490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Application of the trained pipeline to compute churn risk.</a:t>
            </a:r>
            <a:endParaRPr lang="en-US" sz="1200" dirty="0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36" y="6235303"/>
            <a:ext cx="788194" cy="1562219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1497568" y="6392942"/>
            <a:ext cx="19704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Output</a:t>
            </a:r>
            <a:endParaRPr lang="en-US" sz="1550" dirty="0"/>
          </a:p>
        </p:txBody>
      </p:sp>
      <p:sp>
        <p:nvSpPr>
          <p:cNvPr id="21" name="Text 15"/>
          <p:cNvSpPr/>
          <p:nvPr/>
        </p:nvSpPr>
        <p:spPr>
          <a:xfrm>
            <a:off x="1497568" y="6733699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Single Row Response (web page display: "Churn Risk: Yes/No", "Probability: xx.xx%").</a:t>
            </a:r>
            <a:endParaRPr lang="en-US" sz="1200" dirty="0"/>
          </a:p>
        </p:txBody>
      </p:sp>
      <p:sp>
        <p:nvSpPr>
          <p:cNvPr id="22" name="Text 16"/>
          <p:cNvSpPr/>
          <p:nvPr/>
        </p:nvSpPr>
        <p:spPr>
          <a:xfrm>
            <a:off x="1497568" y="7040999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Batch Mode Response (downloadable CSV with appended "Churn_Prediction" and "Churn_Probability").</a:t>
            </a:r>
            <a:endParaRPr lang="en-US" sz="1200" dirty="0"/>
          </a:p>
        </p:txBody>
      </p:sp>
      <p:sp>
        <p:nvSpPr>
          <p:cNvPr id="23" name="Text 17"/>
          <p:cNvSpPr/>
          <p:nvPr/>
        </p:nvSpPr>
        <p:spPr>
          <a:xfrm>
            <a:off x="1497568" y="7387709"/>
            <a:ext cx="12581096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Delivery of actionable results to the user.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902" y="1097161"/>
            <a:ext cx="7209830" cy="659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Implementation Methodology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8902" y="2284690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Stages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38902" y="2825710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Preprocessing &amp; Feature Engineering:</a:t>
            </a: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Cleaning, handling missing values, encoding, and scaling data.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38902" y="3574852"/>
            <a:ext cx="6318766" cy="1012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Training &amp; Tuning:</a:t>
            </a: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Stratified train/test split, pipeline construction (ColumnTransformer + XGBClassifier), and hyperparameter optimization via RandomizedSearchCV.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38902" y="4661654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Evaluation:</a:t>
            </a: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Performance metrics (Accuracy, Precision, Recall, F1, ROC AUC) and visual validation.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38902" y="5410795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Pipeline Serialization:</a:t>
            </a: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Saving the complete pipeline using </a:t>
            </a:r>
            <a:r>
              <a:rPr lang="en-US" sz="1650" dirty="0">
                <a:solidFill>
                  <a:srgbClr val="39393C"/>
                </a:solidFill>
                <a:highlight>
                  <a:srgbClr val="E6E6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joblib</a:t>
            </a: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production.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38902" y="6159937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 App Deployment</a:t>
            </a: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</a:t>
            </a:r>
            <a:r>
              <a:rPr lang="en-US" sz="165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80352" y="2284690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Tools Used</a:t>
            </a:r>
            <a:endParaRPr lang="en-US" sz="20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56" y="3026450"/>
            <a:ext cx="1055727" cy="844510"/>
          </a:xfrm>
          <a:prstGeom prst="rect">
            <a:avLst/>
          </a:prstGeom>
        </p:spPr>
      </p:pic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314" y="3026450"/>
            <a:ext cx="1055727" cy="844510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1872" y="3026450"/>
            <a:ext cx="1055727" cy="844510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6429" y="3026450"/>
            <a:ext cx="1055727" cy="844510"/>
          </a:xfrm>
          <a:prstGeom prst="rect">
            <a:avLst/>
          </a:prstGeom>
        </p:spPr>
      </p:pic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0987" y="3026450"/>
            <a:ext cx="1055727" cy="844510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4975" y="4039791"/>
            <a:ext cx="1055727" cy="844510"/>
          </a:xfrm>
          <a:prstGeom prst="rect">
            <a:avLst/>
          </a:prstGeom>
        </p:spPr>
      </p:pic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9533" y="4039791"/>
            <a:ext cx="1055727" cy="844510"/>
          </a:xfrm>
          <a:prstGeom prst="rect">
            <a:avLst/>
          </a:prstGeom>
        </p:spPr>
      </p:pic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4091" y="4039791"/>
            <a:ext cx="1055727" cy="844510"/>
          </a:xfrm>
          <a:prstGeom prst="rect">
            <a:avLst/>
          </a:prstGeom>
        </p:spPr>
      </p:pic>
      <p:pic>
        <p:nvPicPr>
          <p:cNvPr id="18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48649" y="4039791"/>
            <a:ext cx="1055727" cy="844510"/>
          </a:xfrm>
          <a:prstGeom prst="rect">
            <a:avLst/>
          </a:prstGeom>
        </p:spPr>
      </p:pic>
      <p:sp>
        <p:nvSpPr>
          <p:cNvPr id="19" name="Shape 8"/>
          <p:cNvSpPr/>
          <p:nvPr/>
        </p:nvSpPr>
        <p:spPr>
          <a:xfrm>
            <a:off x="7580352" y="5322570"/>
            <a:ext cx="6318766" cy="1572339"/>
          </a:xfrm>
          <a:prstGeom prst="roundRect">
            <a:avLst>
              <a:gd name="adj" fmla="val 2014"/>
            </a:avLst>
          </a:prstGeom>
          <a:solidFill>
            <a:srgbClr val="D5D5DD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1450" y="5653088"/>
            <a:ext cx="263843" cy="211098"/>
          </a:xfrm>
          <a:prstGeom prst="rect">
            <a:avLst/>
          </a:prstGeom>
        </p:spPr>
      </p:pic>
      <p:sp>
        <p:nvSpPr>
          <p:cNvPr id="21" name="Text 9"/>
          <p:cNvSpPr/>
          <p:nvPr/>
        </p:nvSpPr>
        <p:spPr>
          <a:xfrm>
            <a:off x="8266390" y="5586413"/>
            <a:ext cx="5421630" cy="1012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Requirements:</a:t>
            </a:r>
            <a:r>
              <a:rPr lang="en-US" sz="16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Minimum 8GB RAM, Intel i5+, 2GB disk space. Python 3.8+, with libraries like pandas, numpy, scikit-learn, XGBoost, and Flask.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711" y="741521"/>
            <a:ext cx="6057305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Results and Performance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2711" y="1814513"/>
            <a:ext cx="131649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effectively predicts churn, demonstrating strong performance and providing actionable insights into key churn drivers.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2711" y="2489716"/>
            <a:ext cx="3094911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0.96%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971550" y="344221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Accuracy</a:t>
            </a:r>
            <a:endParaRPr lang="en-US" sz="2050" dirty="0"/>
          </a:p>
        </p:txBody>
      </p:sp>
      <p:sp>
        <p:nvSpPr>
          <p:cNvPr id="6" name="Text 4"/>
          <p:cNvSpPr/>
          <p:nvPr/>
        </p:nvSpPr>
        <p:spPr>
          <a:xfrm>
            <a:off x="732711" y="3894892"/>
            <a:ext cx="3094911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Overall correct predictions.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089321" y="2489716"/>
            <a:ext cx="3095030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0.98</a:t>
            </a:r>
            <a:endParaRPr lang="en-US" sz="5400" dirty="0"/>
          </a:p>
        </p:txBody>
      </p:sp>
      <p:sp>
        <p:nvSpPr>
          <p:cNvPr id="8" name="Text 6"/>
          <p:cNvSpPr/>
          <p:nvPr/>
        </p:nvSpPr>
        <p:spPr>
          <a:xfrm>
            <a:off x="4328160" y="344221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ROC AUC</a:t>
            </a:r>
            <a:endParaRPr lang="en-US" sz="2050" dirty="0"/>
          </a:p>
        </p:txBody>
      </p:sp>
      <p:sp>
        <p:nvSpPr>
          <p:cNvPr id="9" name="Text 7"/>
          <p:cNvSpPr/>
          <p:nvPr/>
        </p:nvSpPr>
        <p:spPr>
          <a:xfrm>
            <a:off x="4089321" y="3894892"/>
            <a:ext cx="3095030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Model's ability to distinguish between classes.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446050" y="2489716"/>
            <a:ext cx="3094911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0.95%</a:t>
            </a:r>
            <a:endParaRPr lang="en-US" sz="5400" dirty="0"/>
          </a:p>
        </p:txBody>
      </p:sp>
      <p:sp>
        <p:nvSpPr>
          <p:cNvPr id="11" name="Text 9"/>
          <p:cNvSpPr/>
          <p:nvPr/>
        </p:nvSpPr>
        <p:spPr>
          <a:xfrm>
            <a:off x="7684889" y="344221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Precision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7446050" y="3894892"/>
            <a:ext cx="3094911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Proportion of true positive predictions.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802660" y="2489716"/>
            <a:ext cx="3095030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0.96%</a:t>
            </a:r>
            <a:endParaRPr lang="en-US" sz="5400" dirty="0"/>
          </a:p>
        </p:txBody>
      </p:sp>
      <p:sp>
        <p:nvSpPr>
          <p:cNvPr id="14" name="Text 12"/>
          <p:cNvSpPr/>
          <p:nvPr/>
        </p:nvSpPr>
        <p:spPr>
          <a:xfrm>
            <a:off x="11041499" y="344221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Recall</a:t>
            </a:r>
            <a:endParaRPr lang="en-US" sz="2050" dirty="0"/>
          </a:p>
        </p:txBody>
      </p:sp>
      <p:sp>
        <p:nvSpPr>
          <p:cNvPr id="15" name="Text 13"/>
          <p:cNvSpPr/>
          <p:nvPr/>
        </p:nvSpPr>
        <p:spPr>
          <a:xfrm>
            <a:off x="10802660" y="3894892"/>
            <a:ext cx="3095030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Proportion of actual positives identified.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732711" y="487894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Top 5 Churn Drivers</a:t>
            </a:r>
            <a:endParaRPr lang="en-US" sz="2050" dirty="0"/>
          </a:p>
        </p:txBody>
      </p:sp>
      <p:sp>
        <p:nvSpPr>
          <p:cNvPr id="17" name="Text 15"/>
          <p:cNvSpPr/>
          <p:nvPr/>
        </p:nvSpPr>
        <p:spPr>
          <a:xfrm>
            <a:off x="732711" y="5519976"/>
            <a:ext cx="131649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Contract Type:</a:t>
            </a: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Month-to-Month contracts.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32711" y="5928241"/>
            <a:ext cx="131649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Tenure:</a:t>
            </a: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Shorter customer durations.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732711" y="6336506"/>
            <a:ext cx="131649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Monthly Charges:</a:t>
            </a: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Higher recurring fees.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732711" y="6744772"/>
            <a:ext cx="131649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Online Security:</a:t>
            </a: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Lack of online security add-on.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732711" y="7153037"/>
            <a:ext cx="131649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 Support:</a:t>
            </a: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Absence of technical support.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7839"/>
            <a:ext cx="84025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Challenges Faced and Learnings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702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successfully navigated several challenges, reinforcing best practices for robust machine learning system development.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15114"/>
            <a:ext cx="28611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Challenges Addressed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3962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 Imbalance: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Stratified splits, early stopping, ROC AUC evaluation.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013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Missing Data: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Imputed missing TotalCharges to avoid data loss.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064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Preprocessing in Production: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Serialized pipeline for consistent transformations.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115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Scalability &amp; Latency: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Model caching and system recommendations for efficiency.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8151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Learnings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3962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End-to-End ML Lifecycle: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Hands-on experience from data cleaning to deployment.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2013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Pipeline Best Practices: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Importance of serializing preprocessing with models.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0064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Interpretability Matters: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Feature importance guides actionable business strategies.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8115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 Integration: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Bridging Python ML with lightweight web frameworks (Flask).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66166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Monitoring: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Need to track latency and resource usage in production.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1867"/>
            <a:ext cx="7510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 and Future 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14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Telecom Customer Churn Prediction System provides a robust, end-to-end solution for proactive subscriber retention.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432328"/>
            <a:ext cx="6407944" cy="4164449"/>
          </a:xfrm>
          <a:prstGeom prst="roundRect">
            <a:avLst>
              <a:gd name="adj" fmla="val 81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20604" y="26591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Summary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3149560"/>
            <a:ext cx="59543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Delivered an XGBoost-powered system that handles data, predicts churn with high accuracy, and offers a user-friendly interface, enabling proactive retention.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432328"/>
            <a:ext cx="6408063" cy="4164449"/>
          </a:xfrm>
          <a:prstGeom prst="roundRect">
            <a:avLst>
              <a:gd name="adj" fmla="val 81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655362" y="2659142"/>
            <a:ext cx="28788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55362" y="314956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Cloud Deployment &amp; Scaling (Docker, CI/CD).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55362" y="359175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Streaming Inference (Kafka/Kinesis).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55362" y="4033957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Explainability &amp; Monitoring (SHAP/LIME, dashboards).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655362" y="4839057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Enhanced Feature Engineering (network quality, time series).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55362" y="5644158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Personalised Retention Strategies (customer segmentation).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85192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advancements will evolve the system into a fully managed, explainable, and scalable solution, strengthening customer loyalty and business outcomes.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Custom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Playfair Display Bold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Prashanth Prashanth</cp:lastModifiedBy>
  <cp:revision>2</cp:revision>
  <dcterms:created xsi:type="dcterms:W3CDTF">2025-07-16T13:32:08Z</dcterms:created>
  <dcterms:modified xsi:type="dcterms:W3CDTF">2025-07-16T13:51:40Z</dcterms:modified>
</cp:coreProperties>
</file>