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0"/>
  </p:notesMasterIdLst>
  <p:sldIdLst>
    <p:sldId id="256" r:id="rId2"/>
    <p:sldId id="257" r:id="rId3"/>
    <p:sldId id="258" r:id="rId4"/>
    <p:sldId id="259" r:id="rId5"/>
    <p:sldId id="260" r:id="rId6"/>
    <p:sldId id="263" r:id="rId7"/>
    <p:sldId id="264" r:id="rId8"/>
    <p:sldId id="265" r:id="rId9"/>
  </p:sldIdLst>
  <p:sldSz cx="9144000" cy="5143500" type="screen16x9"/>
  <p:notesSz cx="6858000" cy="9144000"/>
  <p:embeddedFontLst>
    <p:embeddedFont>
      <p:font typeface="Titillium Web Light" panose="020B0604020202020204" charset="0"/>
      <p:regular r:id="rId11"/>
      <p:bold r:id="rId12"/>
      <p:italic r:id="rId13"/>
      <p:boldItalic r:id="rId14"/>
    </p:embeddedFont>
    <p:embeddedFont>
      <p:font typeface="Titillium Web" panose="020B060402020202020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3CC8208-ED01-45E3-A3CB-37949F676587}">
  <a:tblStyle styleId="{03CC8208-ED01-45E3-A3CB-37949F67658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6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1" name="Google Shape;11;p2"/>
          <p:cNvSpPr txBox="1">
            <a:spLocks noGrp="1"/>
          </p:cNvSpPr>
          <p:nvPr>
            <p:ph type="ctrTitle"/>
          </p:nvPr>
        </p:nvSpPr>
        <p:spPr>
          <a:xfrm>
            <a:off x="685800" y="743850"/>
            <a:ext cx="5796900" cy="1159800"/>
          </a:xfrm>
          <a:prstGeom prst="rect">
            <a:avLst/>
          </a:prstGeom>
        </p:spPr>
        <p:txBody>
          <a:bodyPr spcFirstLastPara="1" wrap="square" lIns="0" tIns="0" rIns="0" bIns="0" anchor="t"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a:spLocks noGrp="1"/>
          </p:cNvSpPr>
          <p:nvPr>
            <p:ph type="ctrTitle"/>
          </p:nvPr>
        </p:nvSpPr>
        <p:spPr>
          <a:xfrm>
            <a:off x="685800" y="973750"/>
            <a:ext cx="57969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685800" y="2230450"/>
            <a:ext cx="5796900" cy="465300"/>
          </a:xfrm>
          <a:prstGeom prst="rect">
            <a:avLst/>
          </a:prstGeom>
        </p:spPr>
        <p:txBody>
          <a:bodyPr spcFirstLastPara="1" wrap="square" lIns="0" tIns="0" rIns="0" bIns="0"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pic>
        <p:nvPicPr>
          <p:cNvPr id="22" name="Google Shape;22;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3" name="Google Shape;23;p5"/>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4" name="Google Shape;24;p5"/>
          <p:cNvSpPr txBox="1">
            <a:spLocks noGrp="1"/>
          </p:cNvSpPr>
          <p:nvPr>
            <p:ph type="body" idx="1"/>
          </p:nvPr>
        </p:nvSpPr>
        <p:spPr>
          <a:xfrm>
            <a:off x="457200" y="1428748"/>
            <a:ext cx="6025500" cy="31488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5" name="Google Shape;25;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6"/>
        <p:cNvGrpSpPr/>
        <p:nvPr/>
      </p:nvGrpSpPr>
      <p:grpSpPr>
        <a:xfrm>
          <a:off x="0" y="0"/>
          <a:ext cx="0" cy="0"/>
          <a:chOff x="0" y="0"/>
          <a:chExt cx="0" cy="0"/>
        </a:xfrm>
      </p:grpSpPr>
      <p:pic>
        <p:nvPicPr>
          <p:cNvPr id="27" name="Google Shape;27;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8" name="Google Shape;28;p6"/>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9" name="Google Shape;29;p6"/>
          <p:cNvSpPr txBox="1">
            <a:spLocks noGrp="1"/>
          </p:cNvSpPr>
          <p:nvPr>
            <p:ph type="body" idx="1"/>
          </p:nvPr>
        </p:nvSpPr>
        <p:spPr>
          <a:xfrm>
            <a:off x="457200" y="1428750"/>
            <a:ext cx="2924700" cy="31536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0" name="Google Shape;30;p6"/>
          <p:cNvSpPr txBox="1">
            <a:spLocks noGrp="1"/>
          </p:cNvSpPr>
          <p:nvPr>
            <p:ph type="body" idx="2"/>
          </p:nvPr>
        </p:nvSpPr>
        <p:spPr>
          <a:xfrm>
            <a:off x="3558095" y="1428750"/>
            <a:ext cx="2924700" cy="31536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2"/>
        <p:cNvGrpSpPr/>
        <p:nvPr/>
      </p:nvGrpSpPr>
      <p:grpSpPr>
        <a:xfrm>
          <a:off x="0" y="0"/>
          <a:ext cx="0" cy="0"/>
          <a:chOff x="0" y="0"/>
          <a:chExt cx="0" cy="0"/>
        </a:xfrm>
      </p:grpSpPr>
      <p:pic>
        <p:nvPicPr>
          <p:cNvPr id="33" name="Google Shape;33;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34" name="Google Shape;34;p7"/>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5" name="Google Shape;35;p7"/>
          <p:cNvSpPr txBox="1">
            <a:spLocks noGrp="1"/>
          </p:cNvSpPr>
          <p:nvPr>
            <p:ph type="body" idx="1"/>
          </p:nvPr>
        </p:nvSpPr>
        <p:spPr>
          <a:xfrm>
            <a:off x="457200" y="1428750"/>
            <a:ext cx="1851600" cy="3321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6" name="Google Shape;36;p7"/>
          <p:cNvSpPr txBox="1">
            <a:spLocks noGrp="1"/>
          </p:cNvSpPr>
          <p:nvPr>
            <p:ph type="body" idx="2"/>
          </p:nvPr>
        </p:nvSpPr>
        <p:spPr>
          <a:xfrm>
            <a:off x="2544155" y="1428750"/>
            <a:ext cx="1851600" cy="3321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7" name="Google Shape;37;p7"/>
          <p:cNvSpPr txBox="1">
            <a:spLocks noGrp="1"/>
          </p:cNvSpPr>
          <p:nvPr>
            <p:ph type="body" idx="3"/>
          </p:nvPr>
        </p:nvSpPr>
        <p:spPr>
          <a:xfrm>
            <a:off x="4631111" y="1428750"/>
            <a:ext cx="1851600" cy="3321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8" name="Google Shape;38;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pic>
        <p:nvPicPr>
          <p:cNvPr id="48" name="Google Shape;48;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49" name="Google Shape;49;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7DFFB1"/>
            </a:gs>
            <a:gs pos="12000">
              <a:srgbClr val="00AAC6"/>
            </a:gs>
            <a:gs pos="51000">
              <a:srgbClr val="0037B3"/>
            </a:gs>
            <a:gs pos="100000">
              <a:srgbClr val="00001A"/>
            </a:gs>
          </a:gsLst>
          <a:lin ang="1350003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34575"/>
            <a:ext cx="60255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1pPr>
            <a:lvl2pPr lvl="1">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2pPr>
            <a:lvl3pPr lvl="2">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3pPr>
            <a:lvl4pPr lvl="3">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4pPr>
            <a:lvl5pPr lvl="4">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5pPr>
            <a:lvl6pPr lvl="5">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6pPr>
            <a:lvl7pPr lvl="6">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7pPr>
            <a:lvl8pPr lvl="7">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8pPr>
            <a:lvl9pPr lvl="8">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9pPr>
          </a:lstStyle>
          <a:p>
            <a:endParaRPr/>
          </a:p>
        </p:txBody>
      </p:sp>
      <p:sp>
        <p:nvSpPr>
          <p:cNvPr id="7" name="Google Shape;7;p1"/>
          <p:cNvSpPr txBox="1">
            <a:spLocks noGrp="1"/>
          </p:cNvSpPr>
          <p:nvPr>
            <p:ph type="body" idx="1"/>
          </p:nvPr>
        </p:nvSpPr>
        <p:spPr>
          <a:xfrm>
            <a:off x="457200" y="1428748"/>
            <a:ext cx="6025500" cy="3148800"/>
          </a:xfrm>
          <a:prstGeom prst="rect">
            <a:avLst/>
          </a:prstGeom>
          <a:noFill/>
          <a:ln>
            <a:noFill/>
          </a:ln>
        </p:spPr>
        <p:txBody>
          <a:bodyPr spcFirstLastPara="1" wrap="square" lIns="0" tIns="0" rIns="0" bIns="0" anchor="t" anchorCtr="0">
            <a:noAutofit/>
          </a:bodyPr>
          <a:lstStyle>
            <a:lvl1pPr marL="457200" lvl="0" indent="-381000">
              <a:spcBef>
                <a:spcPts val="600"/>
              </a:spcBef>
              <a:spcAft>
                <a:spcPts val="0"/>
              </a:spcAft>
              <a:buClr>
                <a:srgbClr val="7DFFB1"/>
              </a:buClr>
              <a:buSzPts val="2400"/>
              <a:buFont typeface="Titillium Web Light"/>
              <a:buChar char="▰"/>
              <a:defRPr sz="2400">
                <a:solidFill>
                  <a:schemeClr val="lt1"/>
                </a:solidFill>
                <a:latin typeface="Titillium Web Light"/>
                <a:ea typeface="Titillium Web Light"/>
                <a:cs typeface="Titillium Web Light"/>
                <a:sym typeface="Titillium Web Light"/>
              </a:defRPr>
            </a:lvl1pPr>
            <a:lvl2pPr marL="914400" lvl="1"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2pPr>
            <a:lvl3pPr marL="1371600" lvl="2"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3pPr>
            <a:lvl4pPr marL="1828800" lvl="3"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4pPr>
            <a:lvl5pPr marL="2286000" lvl="4"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5pPr>
            <a:lvl6pPr marL="2743200" lvl="5"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6pPr>
            <a:lvl7pPr marL="3200400" lvl="6"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7pPr>
            <a:lvl8pPr marL="3657600" lvl="7"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8pPr>
            <a:lvl9pPr marL="4114800" lvl="8"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rgbClr val="0037B3"/>
                </a:solidFill>
                <a:latin typeface="Titillium Web Light"/>
                <a:ea typeface="Titillium Web Light"/>
                <a:cs typeface="Titillium Web Light"/>
                <a:sym typeface="Titillium Web Light"/>
              </a:defRPr>
            </a:lvl1pPr>
            <a:lvl2pPr lvl="1" algn="r">
              <a:buNone/>
              <a:defRPr sz="1300">
                <a:solidFill>
                  <a:srgbClr val="0037B3"/>
                </a:solidFill>
                <a:latin typeface="Titillium Web Light"/>
                <a:ea typeface="Titillium Web Light"/>
                <a:cs typeface="Titillium Web Light"/>
                <a:sym typeface="Titillium Web Light"/>
              </a:defRPr>
            </a:lvl2pPr>
            <a:lvl3pPr lvl="2" algn="r">
              <a:buNone/>
              <a:defRPr sz="1300">
                <a:solidFill>
                  <a:srgbClr val="0037B3"/>
                </a:solidFill>
                <a:latin typeface="Titillium Web Light"/>
                <a:ea typeface="Titillium Web Light"/>
                <a:cs typeface="Titillium Web Light"/>
                <a:sym typeface="Titillium Web Light"/>
              </a:defRPr>
            </a:lvl3pPr>
            <a:lvl4pPr lvl="3" algn="r">
              <a:buNone/>
              <a:defRPr sz="1300">
                <a:solidFill>
                  <a:srgbClr val="0037B3"/>
                </a:solidFill>
                <a:latin typeface="Titillium Web Light"/>
                <a:ea typeface="Titillium Web Light"/>
                <a:cs typeface="Titillium Web Light"/>
                <a:sym typeface="Titillium Web Light"/>
              </a:defRPr>
            </a:lvl4pPr>
            <a:lvl5pPr lvl="4" algn="r">
              <a:buNone/>
              <a:defRPr sz="1300">
                <a:solidFill>
                  <a:srgbClr val="0037B3"/>
                </a:solidFill>
                <a:latin typeface="Titillium Web Light"/>
                <a:ea typeface="Titillium Web Light"/>
                <a:cs typeface="Titillium Web Light"/>
                <a:sym typeface="Titillium Web Light"/>
              </a:defRPr>
            </a:lvl5pPr>
            <a:lvl6pPr lvl="5" algn="r">
              <a:buNone/>
              <a:defRPr sz="1300">
                <a:solidFill>
                  <a:srgbClr val="0037B3"/>
                </a:solidFill>
                <a:latin typeface="Titillium Web Light"/>
                <a:ea typeface="Titillium Web Light"/>
                <a:cs typeface="Titillium Web Light"/>
                <a:sym typeface="Titillium Web Light"/>
              </a:defRPr>
            </a:lvl6pPr>
            <a:lvl7pPr lvl="6" algn="r">
              <a:buNone/>
              <a:defRPr sz="1300">
                <a:solidFill>
                  <a:srgbClr val="0037B3"/>
                </a:solidFill>
                <a:latin typeface="Titillium Web Light"/>
                <a:ea typeface="Titillium Web Light"/>
                <a:cs typeface="Titillium Web Light"/>
                <a:sym typeface="Titillium Web Light"/>
              </a:defRPr>
            </a:lvl7pPr>
            <a:lvl8pPr lvl="7" algn="r">
              <a:buNone/>
              <a:defRPr sz="1300">
                <a:solidFill>
                  <a:srgbClr val="0037B3"/>
                </a:solidFill>
                <a:latin typeface="Titillium Web Light"/>
                <a:ea typeface="Titillium Web Light"/>
                <a:cs typeface="Titillium Web Light"/>
                <a:sym typeface="Titillium Web Light"/>
              </a:defRPr>
            </a:lvl8pPr>
            <a:lvl9pPr lvl="8" algn="r">
              <a:buNone/>
              <a:defRPr sz="1300">
                <a:solidFill>
                  <a:srgbClr val="0037B3"/>
                </a:solidFill>
                <a:latin typeface="Titillium Web Light"/>
                <a:ea typeface="Titillium Web Light"/>
                <a:cs typeface="Titillium Web Light"/>
                <a:sym typeface="Titillium Web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1"/>
          <p:cNvSpPr txBox="1">
            <a:spLocks noGrp="1"/>
          </p:cNvSpPr>
          <p:nvPr>
            <p:ph type="ctrTitle"/>
          </p:nvPr>
        </p:nvSpPr>
        <p:spPr>
          <a:xfrm>
            <a:off x="249383" y="743850"/>
            <a:ext cx="8575962" cy="1159800"/>
          </a:xfrm>
          <a:prstGeom prst="rect">
            <a:avLst/>
          </a:prstGeom>
        </p:spPr>
        <p:txBody>
          <a:bodyPr spcFirstLastPara="1" wrap="square" lIns="0" tIns="0" rIns="0" bIns="0" anchor="t" anchorCtr="0">
            <a:noAutofit/>
          </a:bodyPr>
          <a:lstStyle/>
          <a:p>
            <a:r>
              <a:rPr lang="en-US" sz="4000" dirty="0"/>
              <a:t>Coursera Capstone </a:t>
            </a:r>
            <a:br>
              <a:rPr lang="en-US" sz="4000" dirty="0"/>
            </a:br>
            <a:r>
              <a:rPr lang="en-US" sz="4000" dirty="0"/>
              <a:t>IBM Applied Data Science Capstone </a:t>
            </a:r>
            <a:br>
              <a:rPr lang="en-US" sz="4000" dirty="0"/>
            </a:br>
            <a:r>
              <a:rPr lang="en-US" sz="4000" i="1" dirty="0"/>
              <a:t>Opening a New Shopping Mall in Kuala Lumpur, Malaysia </a:t>
            </a:r>
            <a:r>
              <a:rPr lang="en-US" sz="4000" dirty="0"/>
              <a:t/>
            </a:r>
            <a:br>
              <a:rPr lang="en-US" sz="4000" dirty="0"/>
            </a:br>
            <a:r>
              <a:rPr lang="en-US" sz="4000" dirty="0"/>
              <a:t>By: Prashanth KV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2"/>
          <p:cNvSpPr txBox="1">
            <a:spLocks noGrp="1"/>
          </p:cNvSpPr>
          <p:nvPr>
            <p:ph type="title"/>
          </p:nvPr>
        </p:nvSpPr>
        <p:spPr>
          <a:xfrm>
            <a:off x="457200" y="74357"/>
            <a:ext cx="60255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INSTRUCTIONS FOR USE</a:t>
            </a:r>
            <a:endParaRPr dirty="0"/>
          </a:p>
        </p:txBody>
      </p:sp>
      <p:sp>
        <p:nvSpPr>
          <p:cNvPr id="62" name="Google Shape;62;p12"/>
          <p:cNvSpPr txBox="1">
            <a:spLocks noGrp="1"/>
          </p:cNvSpPr>
          <p:nvPr>
            <p:ph type="body" idx="2"/>
          </p:nvPr>
        </p:nvSpPr>
        <p:spPr>
          <a:xfrm>
            <a:off x="408709" y="1077231"/>
            <a:ext cx="8620575" cy="3297950"/>
          </a:xfrm>
          <a:prstGeom prst="rect">
            <a:avLst/>
          </a:prstGeom>
        </p:spPr>
        <p:txBody>
          <a:bodyPr spcFirstLastPara="1" wrap="square" lIns="0" tIns="0" rIns="0" bIns="0" anchor="t" anchorCtr="0">
            <a:noAutofit/>
          </a:bodyPr>
          <a:lstStyle/>
          <a:p>
            <a:pPr marL="0" lvl="0" indent="0">
              <a:spcBef>
                <a:spcPts val="1000"/>
              </a:spcBef>
              <a:buNone/>
            </a:pPr>
            <a:r>
              <a:rPr lang="en-US" sz="1800" dirty="0"/>
              <a:t>For many shoppers, visiting shopping malls is a great way to relax and enjoy themselves during weekends and holidays. They can do grocery shopping, dine at restaurants, shop at the various fashion outlets, watch movies and perform many more activities. Shopping malls are like a one-stop destination for all types of shoppers. For retailers, the central location and the large crowd at the shopping malls provides a great distribution channel to market their products and services. Property developers are also taking advantage of this trend to build more shopping malls to cater to the demand. As a result, there are many shopping malls in the city of Kuala Lumpur and many more are being built. Opening shopping malls allows property developers to earn consistent rental income. Of course, as with any business decision, opening a new shopping mall requires serious consideration and is a lot more complicated than it seems. Particularly, the location of the shopping mall is one of the most important decisions that will determine whether the mall will be a success or a failure.</a:t>
            </a:r>
            <a:endParaRPr sz="1800" dirty="0"/>
          </a:p>
        </p:txBody>
      </p:sp>
      <p:sp>
        <p:nvSpPr>
          <p:cNvPr id="63" name="Google Shape;63;p1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7"/>
        <p:cNvGrpSpPr/>
        <p:nvPr/>
      </p:nvGrpSpPr>
      <p:grpSpPr>
        <a:xfrm>
          <a:off x="0" y="0"/>
          <a:ext cx="0" cy="0"/>
          <a:chOff x="0" y="0"/>
          <a:chExt cx="0" cy="0"/>
        </a:xfrm>
      </p:grpSpPr>
      <p:sp>
        <p:nvSpPr>
          <p:cNvPr id="68" name="Google Shape;68;p13"/>
          <p:cNvSpPr txBox="1">
            <a:spLocks noGrp="1"/>
          </p:cNvSpPr>
          <p:nvPr>
            <p:ph type="ctrTitle" idx="4294967295"/>
          </p:nvPr>
        </p:nvSpPr>
        <p:spPr>
          <a:xfrm>
            <a:off x="685800" y="38568"/>
            <a:ext cx="4360500" cy="1159800"/>
          </a:xfrm>
          <a:prstGeom prst="rect">
            <a:avLst/>
          </a:prstGeom>
        </p:spPr>
        <p:txBody>
          <a:bodyPr spcFirstLastPara="1" wrap="square" lIns="0" tIns="0" rIns="0" bIns="0" anchor="b" anchorCtr="0">
            <a:noAutofit/>
          </a:bodyPr>
          <a:lstStyle/>
          <a:p>
            <a:r>
              <a:rPr lang="en-US" dirty="0"/>
              <a:t>Business Problem </a:t>
            </a:r>
          </a:p>
        </p:txBody>
      </p:sp>
      <p:sp>
        <p:nvSpPr>
          <p:cNvPr id="69" name="Google Shape;69;p13"/>
          <p:cNvSpPr txBox="1">
            <a:spLocks noGrp="1"/>
          </p:cNvSpPr>
          <p:nvPr>
            <p:ph type="subTitle" idx="4294967295"/>
          </p:nvPr>
        </p:nvSpPr>
        <p:spPr>
          <a:xfrm>
            <a:off x="408709" y="1639969"/>
            <a:ext cx="8416635" cy="3150600"/>
          </a:xfrm>
          <a:prstGeom prst="rect">
            <a:avLst/>
          </a:prstGeom>
        </p:spPr>
        <p:txBody>
          <a:bodyPr spcFirstLastPara="1" wrap="square" lIns="0" tIns="0" rIns="0" bIns="0" anchor="t" anchorCtr="0">
            <a:noAutofit/>
          </a:bodyPr>
          <a:lstStyle/>
          <a:p>
            <a:r>
              <a:rPr lang="en-US" dirty="0"/>
              <a:t>The objective of this capstone project is to </a:t>
            </a:r>
            <a:r>
              <a:rPr lang="en-US" dirty="0" err="1"/>
              <a:t>analyse</a:t>
            </a:r>
            <a:r>
              <a:rPr lang="en-US" dirty="0"/>
              <a:t> and select the best locations in the city of Kuala Lumpur, Malaysia to open a new shopping mall. Using data science methodology and machine learning techniques like clustering, this project aims to provide solutions to answer the business question: In the city of Kuala Lumpur, Malaysia, if a property developer is looking to open a new shopping mall, where would you recommend that they open it? </a:t>
            </a:r>
          </a:p>
        </p:txBody>
      </p:sp>
      <p:sp>
        <p:nvSpPr>
          <p:cNvPr id="70" name="Google Shape;70;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4"/>
          <p:cNvSpPr txBox="1">
            <a:spLocks noGrp="1"/>
          </p:cNvSpPr>
          <p:nvPr>
            <p:ph type="ctrTitle"/>
          </p:nvPr>
        </p:nvSpPr>
        <p:spPr>
          <a:xfrm>
            <a:off x="360218" y="214746"/>
            <a:ext cx="6122482" cy="699654"/>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smtClean="0"/>
              <a:t>Data:</a:t>
            </a:r>
            <a:endParaRPr dirty="0"/>
          </a:p>
        </p:txBody>
      </p:sp>
      <p:sp>
        <p:nvSpPr>
          <p:cNvPr id="76" name="Google Shape;76;p14"/>
          <p:cNvSpPr txBox="1">
            <a:spLocks noGrp="1"/>
          </p:cNvSpPr>
          <p:nvPr>
            <p:ph type="subTitle" idx="1"/>
          </p:nvPr>
        </p:nvSpPr>
        <p:spPr>
          <a:xfrm>
            <a:off x="228599" y="914399"/>
            <a:ext cx="8714509" cy="4052455"/>
          </a:xfrm>
          <a:prstGeom prst="rect">
            <a:avLst/>
          </a:prstGeom>
        </p:spPr>
        <p:txBody>
          <a:bodyPr spcFirstLastPara="1" wrap="square" lIns="0" tIns="0" rIns="0" bIns="0" anchor="t" anchorCtr="0">
            <a:noAutofit/>
          </a:bodyPr>
          <a:lstStyle/>
          <a:p>
            <a:r>
              <a:rPr lang="en-US" b="1" dirty="0"/>
              <a:t>To solve the problem, we will need the following data: </a:t>
            </a:r>
            <a:endParaRPr lang="en-US" dirty="0"/>
          </a:p>
          <a:p>
            <a:pPr lvl="0"/>
            <a:r>
              <a:rPr lang="en-US" dirty="0"/>
              <a:t>• List of </a:t>
            </a:r>
            <a:r>
              <a:rPr lang="en-US" dirty="0" err="1"/>
              <a:t>neighbourhoods</a:t>
            </a:r>
            <a:r>
              <a:rPr lang="en-US" dirty="0"/>
              <a:t> in Kuala Lumpur. This defines the scope of this project which is confined to the city of Kuala Lumpur, the capital city of the country of Malaysia in South East Asia. </a:t>
            </a:r>
          </a:p>
          <a:p>
            <a:pPr lvl="0"/>
            <a:r>
              <a:rPr lang="en-US" dirty="0"/>
              <a:t>• Latitude and longitude coordinates of those </a:t>
            </a:r>
            <a:r>
              <a:rPr lang="en-US" dirty="0" err="1"/>
              <a:t>neighbourhoods</a:t>
            </a:r>
            <a:r>
              <a:rPr lang="en-US" dirty="0"/>
              <a:t>. This is required in order to plot the map and also to get the venue data. </a:t>
            </a:r>
          </a:p>
          <a:p>
            <a:pPr lvl="0"/>
            <a:r>
              <a:rPr lang="en-US" dirty="0"/>
              <a:t>• Venue data, particularly data related to shopping malls. We will use this data to perform clustering on the </a:t>
            </a:r>
            <a:r>
              <a:rPr lang="en-US" dirty="0" err="1"/>
              <a:t>neighbourhoods</a:t>
            </a:r>
            <a:r>
              <a:rPr lang="en-US" dirty="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166255" y="69273"/>
            <a:ext cx="8804563" cy="623454"/>
          </a:xfrm>
          <a:prstGeom prst="rect">
            <a:avLst/>
          </a:prstGeom>
        </p:spPr>
        <p:txBody>
          <a:bodyPr spcFirstLastPara="1" wrap="square" lIns="0" tIns="0" rIns="0" bIns="0" anchor="b" anchorCtr="0">
            <a:noAutofit/>
          </a:bodyPr>
          <a:lstStyle/>
          <a:p>
            <a:r>
              <a:rPr lang="en-US" sz="3400" dirty="0"/>
              <a:t>Sources of data and methods to extract them </a:t>
            </a:r>
          </a:p>
        </p:txBody>
      </p:sp>
      <p:sp>
        <p:nvSpPr>
          <p:cNvPr id="82" name="Google Shape;82;p15"/>
          <p:cNvSpPr txBox="1">
            <a:spLocks noGrp="1"/>
          </p:cNvSpPr>
          <p:nvPr>
            <p:ph type="body" idx="1"/>
          </p:nvPr>
        </p:nvSpPr>
        <p:spPr>
          <a:xfrm>
            <a:off x="166255" y="775855"/>
            <a:ext cx="8804563" cy="4087090"/>
          </a:xfrm>
          <a:prstGeom prst="rect">
            <a:avLst/>
          </a:prstGeom>
        </p:spPr>
        <p:txBody>
          <a:bodyPr spcFirstLastPara="1" wrap="square" lIns="0" tIns="0" rIns="0" bIns="0" anchor="t" anchorCtr="0">
            <a:noAutofit/>
          </a:bodyPr>
          <a:lstStyle/>
          <a:p>
            <a:r>
              <a:rPr lang="en-US" sz="1600" dirty="0"/>
              <a:t>This Wikipedia page (https://en.wikipedia.org/wiki/Category:Suburbs_in_Kuala_Lumpur) contains a list of </a:t>
            </a:r>
            <a:r>
              <a:rPr lang="en-US" sz="1600" dirty="0" err="1"/>
              <a:t>neighbourhoods</a:t>
            </a:r>
            <a:r>
              <a:rPr lang="en-US" sz="1600" dirty="0"/>
              <a:t> in Kuala Lumpur, with a total of 70 </a:t>
            </a:r>
            <a:r>
              <a:rPr lang="en-US" sz="1600" dirty="0" err="1"/>
              <a:t>neighbourhoods</a:t>
            </a:r>
            <a:r>
              <a:rPr lang="en-US" sz="1600" dirty="0"/>
              <a:t>. We will use web scraping techniques to extract the data from the Wikipedia page, with the help of Python requests and </a:t>
            </a:r>
            <a:r>
              <a:rPr lang="en-US" sz="1600" dirty="0" err="1"/>
              <a:t>beautifulsoup</a:t>
            </a:r>
            <a:r>
              <a:rPr lang="en-US" sz="1600" dirty="0"/>
              <a:t> packages. Then we will get the geographical coordinates of the </a:t>
            </a:r>
            <a:r>
              <a:rPr lang="en-US" sz="1600" dirty="0" err="1"/>
              <a:t>neighbourhoods</a:t>
            </a:r>
            <a:r>
              <a:rPr lang="en-US" sz="1600" dirty="0"/>
              <a:t> using Python Geocoder package which will give us the latitude and longitude coordinates of the </a:t>
            </a:r>
            <a:r>
              <a:rPr lang="en-US" sz="1600" dirty="0" err="1"/>
              <a:t>neighbourhoods</a:t>
            </a:r>
            <a:r>
              <a:rPr lang="en-US" sz="1600" dirty="0"/>
              <a:t>. </a:t>
            </a:r>
          </a:p>
          <a:p>
            <a:r>
              <a:rPr lang="en-US" sz="1600" dirty="0"/>
              <a:t>After that, we will use Foursquare API to get the venue data for those </a:t>
            </a:r>
            <a:r>
              <a:rPr lang="en-US" sz="1600" dirty="0" err="1"/>
              <a:t>neighbourhoods</a:t>
            </a:r>
            <a:r>
              <a:rPr lang="en-US" sz="1600" dirty="0"/>
              <a:t>. Foursquare has one of the largest database of 105+ million places and is used by over 125,000 developers. Foursquare API will provide many categories of the venue data, we are particularly interested in the Shopping Mall category in order to help us to solve the business problem put forward. This is a project that will make use of many data science skills, from web scraping (Wikipedia), working with API (Foursquare), data cleaning, data wrangling, to machine learning (K-means clustering) and map visualization (Folium). In the next section, we will present the Methodology section where we will discuss the steps taken in this project, the data analysis that we did and the machine learning technique that was used</a:t>
            </a:r>
            <a:endParaRPr sz="1600" dirty="0"/>
          </a:p>
        </p:txBody>
      </p:sp>
      <p:sp>
        <p:nvSpPr>
          <p:cNvPr id="83" name="Google Shape;83;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4" name="Google Shape;114;p18"/>
          <p:cNvSpPr txBox="1">
            <a:spLocks noGrp="1"/>
          </p:cNvSpPr>
          <p:nvPr>
            <p:ph type="title"/>
          </p:nvPr>
        </p:nvSpPr>
        <p:spPr>
          <a:xfrm>
            <a:off x="235527" y="434575"/>
            <a:ext cx="6247173" cy="223516"/>
          </a:xfrm>
          <a:prstGeom prst="rect">
            <a:avLst/>
          </a:prstGeom>
        </p:spPr>
        <p:txBody>
          <a:bodyPr spcFirstLastPara="1" wrap="square" lIns="0" tIns="0" rIns="0" bIns="0" anchor="b" anchorCtr="0">
            <a:noAutofit/>
          </a:bodyPr>
          <a:lstStyle/>
          <a:p>
            <a:r>
              <a:rPr lang="en-US" dirty="0"/>
              <a:t>Methodology </a:t>
            </a:r>
          </a:p>
        </p:txBody>
      </p:sp>
      <p:sp>
        <p:nvSpPr>
          <p:cNvPr id="116" name="Google Shape;116;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2" name="Text Placeholder 1"/>
          <p:cNvSpPr>
            <a:spLocks noGrp="1"/>
          </p:cNvSpPr>
          <p:nvPr>
            <p:ph type="body" idx="1"/>
          </p:nvPr>
        </p:nvSpPr>
        <p:spPr>
          <a:xfrm>
            <a:off x="159327" y="748145"/>
            <a:ext cx="8869957" cy="4218710"/>
          </a:xfrm>
        </p:spPr>
        <p:txBody>
          <a:bodyPr/>
          <a:lstStyle/>
          <a:p>
            <a:r>
              <a:rPr lang="en-US" dirty="0" smtClean="0"/>
              <a:t>We </a:t>
            </a:r>
            <a:r>
              <a:rPr lang="en-US" dirty="0"/>
              <a:t>need to get the list of </a:t>
            </a:r>
            <a:r>
              <a:rPr lang="en-US" dirty="0" err="1"/>
              <a:t>neighbourhoods</a:t>
            </a:r>
            <a:r>
              <a:rPr lang="en-US" dirty="0"/>
              <a:t> in the city of Kuala Lumpur. Fortunately, the list is available in the Wikipedia page (https://en.wikipedia.org/wiki/Category:Suburbs_in_Kuala_Lumpur). We will do web scraping using Python requests and </a:t>
            </a:r>
            <a:r>
              <a:rPr lang="en-US" dirty="0" err="1"/>
              <a:t>beautifulsoup</a:t>
            </a:r>
            <a:r>
              <a:rPr lang="en-US" dirty="0"/>
              <a:t> packages to extract the list of </a:t>
            </a:r>
            <a:r>
              <a:rPr lang="en-US" dirty="0" err="1"/>
              <a:t>neighbourhoods</a:t>
            </a:r>
            <a:r>
              <a:rPr lang="en-US" dirty="0"/>
              <a:t> data. However, this is just a list of names. We need to get the geographical coordinates in the form of latitude and longitude in order to be able to use Foursquare API. To do so, we will use the wonderful Geocoder package that will allow us to convert address into geographical coordinates in the form of latitude and longitude. After gathering the data, we will populate the data into a pandas </a:t>
            </a:r>
            <a:r>
              <a:rPr lang="en-US" dirty="0" err="1"/>
              <a:t>DataFrame</a:t>
            </a:r>
            <a:r>
              <a:rPr lang="en-US" dirty="0"/>
              <a:t> and then visualize the </a:t>
            </a:r>
            <a:r>
              <a:rPr lang="en-US" dirty="0" err="1"/>
              <a:t>neighbourhoods</a:t>
            </a:r>
            <a:r>
              <a:rPr lang="en-US" dirty="0"/>
              <a:t> in a map using Folium package. This allows us to perform a sanity check to make sure that the geographical coordinates data returned by Geocoder are correctly plotted in the city of Kuala Lumpur.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2" name="Google Shape;122;p19"/>
          <p:cNvSpPr txBox="1">
            <a:spLocks noGrp="1"/>
          </p:cNvSpPr>
          <p:nvPr>
            <p:ph type="body" idx="1"/>
          </p:nvPr>
        </p:nvSpPr>
        <p:spPr>
          <a:xfrm>
            <a:off x="62346" y="103909"/>
            <a:ext cx="3893128" cy="5039542"/>
          </a:xfrm>
          <a:prstGeom prst="rect">
            <a:avLst/>
          </a:prstGeom>
        </p:spPr>
        <p:txBody>
          <a:bodyPr spcFirstLastPara="1" wrap="square" lIns="0" tIns="0" rIns="0" bIns="0" anchor="t" anchorCtr="0">
            <a:noAutofit/>
          </a:bodyPr>
          <a:lstStyle/>
          <a:p>
            <a:r>
              <a:rPr lang="en-US" b="1" dirty="0"/>
              <a:t>Results </a:t>
            </a:r>
            <a:endParaRPr lang="en-US" dirty="0"/>
          </a:p>
          <a:p>
            <a:r>
              <a:rPr lang="en-US" dirty="0"/>
              <a:t>The results from the k-means clustering show that we can categorize the </a:t>
            </a:r>
            <a:r>
              <a:rPr lang="en-US" dirty="0" err="1"/>
              <a:t>neighbourhoods</a:t>
            </a:r>
            <a:r>
              <a:rPr lang="en-US" dirty="0"/>
              <a:t> into 3 clusters based on the frequency of occurrence for “Shopping Mall”: </a:t>
            </a:r>
          </a:p>
          <a:p>
            <a:pPr lvl="0"/>
            <a:r>
              <a:rPr lang="en-US" dirty="0"/>
              <a:t>• Cluster 0: </a:t>
            </a:r>
            <a:r>
              <a:rPr lang="en-US" dirty="0" err="1"/>
              <a:t>Neighbourhoods</a:t>
            </a:r>
            <a:r>
              <a:rPr lang="en-US" dirty="0"/>
              <a:t> with moderate number of shopping malls </a:t>
            </a:r>
          </a:p>
          <a:p>
            <a:pPr lvl="0"/>
            <a:r>
              <a:rPr lang="en-US" dirty="0"/>
              <a:t>• Cluster 1: </a:t>
            </a:r>
            <a:r>
              <a:rPr lang="en-US" dirty="0" err="1"/>
              <a:t>Neighbourhoods</a:t>
            </a:r>
            <a:r>
              <a:rPr lang="en-US" dirty="0"/>
              <a:t> with low number to no existence of shopping malls </a:t>
            </a:r>
          </a:p>
          <a:p>
            <a:pPr lvl="0"/>
            <a:r>
              <a:rPr lang="en-US" dirty="0"/>
              <a:t>• Cluster 2: </a:t>
            </a:r>
            <a:r>
              <a:rPr lang="en-US" dirty="0" err="1"/>
              <a:t>Neighbourhoods</a:t>
            </a:r>
            <a:r>
              <a:rPr lang="en-US" dirty="0"/>
              <a:t> with high concentration of shopping malls </a:t>
            </a:r>
          </a:p>
          <a:p>
            <a:r>
              <a:rPr lang="en-US" dirty="0"/>
              <a:t>The results of the clustering are visualized in the map below with cluster 0 in red </a:t>
            </a:r>
            <a:r>
              <a:rPr lang="en-US" dirty="0" err="1"/>
              <a:t>colour</a:t>
            </a:r>
            <a:r>
              <a:rPr lang="en-US" dirty="0"/>
              <a:t>, cluster 1 in purple </a:t>
            </a:r>
            <a:r>
              <a:rPr lang="en-US" dirty="0" err="1"/>
              <a:t>colour</a:t>
            </a:r>
            <a:r>
              <a:rPr lang="en-US" dirty="0"/>
              <a:t>, and cluster 2 in mint green </a:t>
            </a:r>
            <a:r>
              <a:rPr lang="en-US" dirty="0" err="1"/>
              <a:t>colour</a:t>
            </a:r>
            <a:r>
              <a:rPr lang="en-US" dirty="0"/>
              <a:t>.</a:t>
            </a:r>
            <a:endParaRPr dirty="0"/>
          </a:p>
        </p:txBody>
      </p:sp>
      <p:sp>
        <p:nvSpPr>
          <p:cNvPr id="125" name="Google Shape;125;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pic>
        <p:nvPicPr>
          <p:cNvPr id="10" name="Picture 9"/>
          <p:cNvPicPr/>
          <p:nvPr/>
        </p:nvPicPr>
        <p:blipFill>
          <a:blip r:embed="rId3"/>
          <a:stretch>
            <a:fillRect/>
          </a:stretch>
        </p:blipFill>
        <p:spPr>
          <a:xfrm>
            <a:off x="3955473" y="159327"/>
            <a:ext cx="5126181" cy="477289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76200" y="55419"/>
            <a:ext cx="8953084" cy="1052946"/>
          </a:xfrm>
          <a:prstGeom prst="rect">
            <a:avLst/>
          </a:prstGeom>
        </p:spPr>
        <p:txBody>
          <a:bodyPr spcFirstLastPara="1" wrap="square" lIns="0" tIns="0" rIns="0" bIns="0" anchor="b" anchorCtr="0">
            <a:noAutofit/>
          </a:bodyPr>
          <a:lstStyle/>
          <a:p>
            <a:r>
              <a:rPr lang="en-US" dirty="0"/>
              <a:t>Limitations and Suggestions for Future Research </a:t>
            </a:r>
            <a:endParaRPr lang="en-US" dirty="0"/>
          </a:p>
        </p:txBody>
      </p:sp>
      <p:sp>
        <p:nvSpPr>
          <p:cNvPr id="131" name="Google Shape;131;p20"/>
          <p:cNvSpPr txBox="1">
            <a:spLocks noGrp="1"/>
          </p:cNvSpPr>
          <p:nvPr>
            <p:ph type="body" idx="1"/>
          </p:nvPr>
        </p:nvSpPr>
        <p:spPr>
          <a:xfrm>
            <a:off x="76200" y="1046018"/>
            <a:ext cx="4987636" cy="4097482"/>
          </a:xfrm>
          <a:prstGeom prst="rect">
            <a:avLst/>
          </a:prstGeom>
        </p:spPr>
        <p:txBody>
          <a:bodyPr spcFirstLastPara="1" wrap="square" lIns="0" tIns="0" rIns="0" bIns="0" anchor="t" anchorCtr="0">
            <a:noAutofit/>
          </a:bodyPr>
          <a:lstStyle/>
          <a:p>
            <a:pPr marL="76200" indent="0">
              <a:buNone/>
            </a:pPr>
            <a:r>
              <a:rPr lang="en-US" sz="1600" dirty="0" smtClean="0"/>
              <a:t>In </a:t>
            </a:r>
            <a:r>
              <a:rPr lang="en-US" sz="1600" dirty="0"/>
              <a:t>this project, we only consider one factor i.e. frequency of occurrence of shopping malls, there are other factors such as population and income of residents that could influence the location decision of a new shopping mall. However, to the best knowledge of this researcher such data are not available to the </a:t>
            </a:r>
            <a:r>
              <a:rPr lang="en-US" sz="1600" dirty="0" err="1"/>
              <a:t>neighbourhood</a:t>
            </a:r>
            <a:r>
              <a:rPr lang="en-US" sz="1600" dirty="0"/>
              <a:t> level required by this project. Future research could devise a methodology to estimate such data to be used in the clustering algorithm to determine the preferred locations to open a new shopping mall. In addition, this project made use of the free Sandbox Tier Account of Foursquare API that came with limitations as to the number of API calls and results returned. Future research could make use of paid account to bypass these limitations and obtain more results</a:t>
            </a:r>
            <a:endParaRPr sz="1600" dirty="0"/>
          </a:p>
        </p:txBody>
      </p:sp>
      <p:pic>
        <p:nvPicPr>
          <p:cNvPr id="132" name="Google Shape;132;p20"/>
          <p:cNvPicPr preferRelativeResize="0"/>
          <p:nvPr/>
        </p:nvPicPr>
        <p:blipFill>
          <a:blip r:embed="rId3">
            <a:alphaModFix/>
          </a:blip>
          <a:stretch>
            <a:fillRect/>
          </a:stretch>
        </p:blipFill>
        <p:spPr>
          <a:xfrm>
            <a:off x="4999825" y="797998"/>
            <a:ext cx="3547500" cy="3547500"/>
          </a:xfrm>
          <a:prstGeom prst="heptagon">
            <a:avLst>
              <a:gd name="hf" fmla="val 102572"/>
              <a:gd name="vf" fmla="val 105210"/>
            </a:avLst>
          </a:prstGeom>
          <a:noFill/>
          <a:ln>
            <a:noFill/>
          </a:ln>
        </p:spPr>
      </p:pic>
      <p:sp>
        <p:nvSpPr>
          <p:cNvPr id="133" name="Google Shape;133;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theme/theme1.xml><?xml version="1.0" encoding="utf-8"?>
<a:theme xmlns:a="http://schemas.openxmlformats.org/drawingml/2006/main" name="Ninaco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1037</Words>
  <Application>Microsoft Office PowerPoint</Application>
  <PresentationFormat>On-screen Show (16:9)</PresentationFormat>
  <Paragraphs>29</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Titillium Web Light</vt:lpstr>
      <vt:lpstr>Arial</vt:lpstr>
      <vt:lpstr>Titillium Web</vt:lpstr>
      <vt:lpstr>Ninacor template</vt:lpstr>
      <vt:lpstr>Coursera Capstone  IBM Applied Data Science Capstone  Opening a New Shopping Mall in Kuala Lumpur, Malaysia  By: Prashanth KV </vt:lpstr>
      <vt:lpstr>INSTRUCTIONS FOR USE</vt:lpstr>
      <vt:lpstr>Business Problem </vt:lpstr>
      <vt:lpstr>Data:</vt:lpstr>
      <vt:lpstr>Sources of data and methods to extract them </vt:lpstr>
      <vt:lpstr>Methodology </vt:lpstr>
      <vt:lpstr>PowerPoint Presentation</vt:lpstr>
      <vt:lpstr>Limitations and Suggestions for Future Research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Venkata Prashanth Kopparapu</cp:lastModifiedBy>
  <cp:revision>8</cp:revision>
  <dcterms:modified xsi:type="dcterms:W3CDTF">2019-08-08T13:19:39Z</dcterms:modified>
</cp:coreProperties>
</file>