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7" r:id="rId2"/>
    <p:sldId id="322" r:id="rId3"/>
    <p:sldId id="258" r:id="rId4"/>
    <p:sldId id="283" r:id="rId5"/>
    <p:sldId id="289" r:id="rId6"/>
    <p:sldId id="259" r:id="rId7"/>
    <p:sldId id="260" r:id="rId8"/>
    <p:sldId id="261" r:id="rId9"/>
    <p:sldId id="262" r:id="rId10"/>
    <p:sldId id="263" r:id="rId11"/>
    <p:sldId id="311" r:id="rId12"/>
    <p:sldId id="264" r:id="rId13"/>
    <p:sldId id="290" r:id="rId14"/>
    <p:sldId id="310" r:id="rId15"/>
    <p:sldId id="291" r:id="rId16"/>
    <p:sldId id="292" r:id="rId17"/>
    <p:sldId id="293" r:id="rId18"/>
    <p:sldId id="295" r:id="rId19"/>
    <p:sldId id="319" r:id="rId20"/>
    <p:sldId id="299" r:id="rId21"/>
    <p:sldId id="300" r:id="rId22"/>
    <p:sldId id="312" r:id="rId23"/>
    <p:sldId id="296" r:id="rId24"/>
    <p:sldId id="297" r:id="rId25"/>
    <p:sldId id="298" r:id="rId26"/>
    <p:sldId id="313" r:id="rId27"/>
    <p:sldId id="301" r:id="rId28"/>
    <p:sldId id="302" r:id="rId29"/>
    <p:sldId id="303" r:id="rId30"/>
    <p:sldId id="314" r:id="rId31"/>
    <p:sldId id="304" r:id="rId32"/>
    <p:sldId id="315" r:id="rId33"/>
    <p:sldId id="305" r:id="rId34"/>
    <p:sldId id="316" r:id="rId35"/>
    <p:sldId id="306" r:id="rId36"/>
    <p:sldId id="307" r:id="rId37"/>
    <p:sldId id="317" r:id="rId38"/>
    <p:sldId id="308" r:id="rId39"/>
    <p:sldId id="309" r:id="rId40"/>
    <p:sldId id="318" r:id="rId41"/>
    <p:sldId id="320" r:id="rId42"/>
    <p:sldId id="321" r:id="rId43"/>
    <p:sldId id="288" r:id="rId4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91" d="100"/>
          <a:sy n="91" d="100"/>
        </p:scale>
        <p:origin x="32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2373"/>
            <a:ext cx="12192000" cy="6867027"/>
            <a:chOff x="0" y="-2373"/>
            <a:chExt cx="12192000" cy="6867027"/>
          </a:xfrm>
        </p:grpSpPr>
        <p:sp>
          <p:nvSpPr>
            <p:cNvPr id="8" name="Rectangle 7"/>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rot="5400000">
            <a:off x="10089390" y="1792223"/>
            <a:ext cx="990599" cy="304799"/>
          </a:xfrm>
        </p:spPr>
        <p:txBody>
          <a:bodyPr anchor="t"/>
          <a:lstStyle>
            <a:lvl1pPr algn="l">
              <a:defRPr b="0" i="0">
                <a:solidFill>
                  <a:schemeClr val="bg1"/>
                </a:solidFill>
              </a:defRPr>
            </a:lvl1p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a:xfrm rot="5400000">
            <a:off x="8959592" y="3226820"/>
            <a:ext cx="3859795" cy="304801"/>
          </a:xfrm>
        </p:spPr>
        <p:txBody>
          <a:bodyPr/>
          <a:lstStyle>
            <a:lvl1pPr>
              <a:defRPr b="0" i="0">
                <a:solidFill>
                  <a:schemeClr val="bg1"/>
                </a:solidFill>
              </a:defRPr>
            </a:lvl1pPr>
          </a:lstStyle>
          <a:p>
            <a:endParaRPr lang="en-IN"/>
          </a:p>
        </p:txBody>
      </p:sp>
      <p:sp>
        <p:nvSpPr>
          <p:cNvPr id="10" name="Rectangle 9"/>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10351008" y="292608"/>
            <a:ext cx="838199" cy="767687"/>
          </a:xfrm>
        </p:spPr>
        <p:txBody>
          <a:bodyPr/>
          <a:lstStyle>
            <a:lvl1pPr>
              <a:defRPr sz="2800" b="0" i="0">
                <a:latin typeface="+mj-lt"/>
              </a:defRPr>
            </a:lvl1pPr>
          </a:lstStyle>
          <a:p>
            <a:fld id="{D9227488-1E76-4990-8FCC-50334A8269B2}" type="slidenum">
              <a:rPr lang="en-IN" smtClean="0"/>
              <a:t>‹#›</a:t>
            </a:fld>
            <a:endParaRPr lang="en-IN"/>
          </a:p>
        </p:txBody>
      </p:sp>
    </p:spTree>
    <p:extLst>
      <p:ext uri="{BB962C8B-B14F-4D97-AF65-F5344CB8AC3E}">
        <p14:creationId xmlns:p14="http://schemas.microsoft.com/office/powerpoint/2010/main" val="27051825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4966674"/>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6" y="5536665"/>
            <a:ext cx="8825656" cy="493712"/>
          </a:xfrm>
        </p:spPr>
        <p:txBody>
          <a:bodyPr>
            <a:normAutofit/>
          </a:bodyPr>
          <a:lstStyle>
            <a:lvl1pPr marL="0" indent="0">
              <a:buNone/>
              <a:defRPr sz="12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71038-23EC-457B-9007-78F03791BD35}"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9298956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12" name="Group 11"/>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063416"/>
            <a:ext cx="8825659" cy="1379755"/>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0879747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7" name="Group 6"/>
          <p:cNvGrpSpPr/>
          <p:nvPr/>
        </p:nvGrpSpPr>
        <p:grpSpPr>
          <a:xfrm>
            <a:off x="0" y="-2373"/>
            <a:ext cx="12192000" cy="6867027"/>
            <a:chOff x="0" y="-2373"/>
            <a:chExt cx="12192000" cy="6867027"/>
          </a:xfrm>
        </p:grpSpPr>
        <p:sp>
          <p:nvSpPr>
            <p:cNvPr id="15" name="Rectangle 14"/>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4"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6"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TextBox 12"/>
          <p:cNvSpPr txBox="1"/>
          <p:nvPr/>
        </p:nvSpPr>
        <p:spPr>
          <a:xfrm>
            <a:off x="9719438" y="2631815"/>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9" name="TextBox 8"/>
          <p:cNvSpPr txBox="1"/>
          <p:nvPr/>
        </p:nvSpPr>
        <p:spPr>
          <a:xfrm>
            <a:off x="898295" y="591093"/>
            <a:ext cx="801912" cy="1569660"/>
          </a:xfrm>
          <a:prstGeom prst="rect">
            <a:avLst/>
          </a:prstGeom>
          <a:noFill/>
        </p:spPr>
        <p:txBody>
          <a:bodyPr wrap="square" rtlCol="0">
            <a:spAutoFit/>
          </a:bodyPr>
          <a:lstStyle>
            <a:defPPr>
              <a:defRPr lang="en-US"/>
            </a:defPPr>
            <a:lvl1pPr algn="r">
              <a:defRPr sz="12200" b="0" i="0">
                <a:solidFill>
                  <a:schemeClr val="accent1"/>
                </a:solidFill>
                <a:latin typeface="Arial"/>
                <a:cs typeface="Arial"/>
              </a:defRPr>
            </a:lvl1pPr>
          </a:lstStyle>
          <a:p>
            <a:pPr lvl="0"/>
            <a:r>
              <a:rPr lang="en-US" sz="9600" dirty="0"/>
              <a:t>“</a:t>
            </a:r>
          </a:p>
        </p:txBody>
      </p:sp>
      <p:sp>
        <p:nvSpPr>
          <p:cNvPr id="2" name="Title 1"/>
          <p:cNvSpPr>
            <a:spLocks noGrp="1"/>
          </p:cNvSpPr>
          <p:nvPr>
            <p:ph type="title"/>
          </p:nvPr>
        </p:nvSpPr>
        <p:spPr>
          <a:xfrm>
            <a:off x="1581878" y="980517"/>
            <a:ext cx="8453906" cy="2698249"/>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25772" cy="342174"/>
          </a:xfrm>
        </p:spPr>
        <p:txBody>
          <a:bodyPr anchor="t">
            <a:normAutofit/>
          </a:bodyPr>
          <a:lstStyle>
            <a:lvl1pPr marL="0" indent="0">
              <a:buNone/>
              <a:defRPr lang="en-US" sz="1400" b="0" i="0" kern="1200" cap="small" dirty="0">
                <a:solidFill>
                  <a:schemeClr val="accent1"/>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32" name="Rectangle 3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2107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18" name="Group 17"/>
          <p:cNvGrpSpPr/>
          <p:nvPr/>
        </p:nvGrpSpPr>
        <p:grpSpPr>
          <a:xfrm>
            <a:off x="0" y="-2373"/>
            <a:ext cx="12192000" cy="6867027"/>
            <a:chOff x="0" y="-2373"/>
            <a:chExt cx="12192000" cy="6867027"/>
          </a:xfrm>
        </p:grpSpPr>
        <p:sp>
          <p:nvSpPr>
            <p:cNvPr id="10" name="Rectangle 9"/>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33068"/>
            <a:ext cx="8825659" cy="860400"/>
          </a:xfrm>
        </p:spPr>
        <p:txBody>
          <a:bodyPr anchor="t"/>
          <a:lstStyle>
            <a:lvl1pPr marL="0" indent="0" algn="l">
              <a:buNone/>
              <a:defRPr sz="2000" cap="none">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12" name="Rectangle 1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5908565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17299"/>
            <a:ext cx="3129168"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4" y="3193561"/>
            <a:ext cx="3129168" cy="283349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2"/>
            <a:ext cx="3145380"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93561"/>
            <a:ext cx="3145380" cy="283349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6700" y="2617299"/>
            <a:ext cx="3161029" cy="576261"/>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6700" y="3193561"/>
            <a:ext cx="3164719" cy="28334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22" name="Straight Connector 21"/>
          <p:cNvCxnSpPr/>
          <p:nvPr/>
        </p:nvCxnSpPr>
        <p:spPr>
          <a:xfrm>
            <a:off x="440397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a:off x="7772401" y="2569633"/>
            <a:ext cx="0" cy="3492499"/>
          </a:xfrm>
          <a:prstGeom prst="line">
            <a:avLst/>
          </a:prstGeom>
          <a:ln w="12700" cmpd="sng">
            <a:solidFill>
              <a:schemeClr val="accent1">
                <a:alpha val="41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971038-23EC-457B-9007-78F03791BD35}" type="datetimeFigureOut">
              <a:rPr lang="en-IN" smtClean="0"/>
              <a:t>22-12-2024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0268998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2" y="4532845"/>
            <a:ext cx="305043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1334552"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3" y="5109107"/>
            <a:ext cx="3050437" cy="91794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72537" y="4532846"/>
            <a:ext cx="3046766" cy="651156"/>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4748463" y="2603500"/>
            <a:ext cx="2691241"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68865" y="5184002"/>
            <a:ext cx="3050438" cy="84305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3434" y="4532847"/>
            <a:ext cx="3050438" cy="651154"/>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3434" y="5184001"/>
            <a:ext cx="3050437" cy="843054"/>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388153" y="2603500"/>
            <a:ext cx="0" cy="3517594"/>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801905" y="2603500"/>
            <a:ext cx="0" cy="3492500"/>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66971038-23EC-457B-9007-78F03791BD35}" type="datetimeFigureOut">
              <a:rPr lang="en-IN" smtClean="0"/>
              <a:t>22-12-2024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5367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3" y="973668"/>
            <a:ext cx="8825660"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6570206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19" name="Group 18"/>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Rectangle 7"/>
            <p:cNvSpPr/>
            <p:nvPr/>
          </p:nvSpPr>
          <p:spPr>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76756" y="1278468"/>
            <a:ext cx="1413933" cy="4748589"/>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8"/>
            <a:ext cx="6247546"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8160277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261366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13" name="Group 12"/>
          <p:cNvGrpSpPr/>
          <p:nvPr/>
        </p:nvGrpSpPr>
        <p:grpSpPr>
          <a:xfrm>
            <a:off x="0" y="-2373"/>
            <a:ext cx="12192000" cy="6867027"/>
            <a:chOff x="0" y="-2373"/>
            <a:chExt cx="12192000" cy="6867027"/>
          </a:xfrm>
        </p:grpSpPr>
        <p:sp>
          <p:nvSpPr>
            <p:cNvPr id="11" name="Rectangle 10"/>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6" y="2677645"/>
            <a:ext cx="4351023"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8" y="2677644"/>
            <a:ext cx="3755379" cy="2283823"/>
          </a:xfrm>
        </p:spPr>
        <p:txBody>
          <a:bodyPr anchor="ctr"/>
          <a:lstStyle>
            <a:lvl1pPr marL="0" indent="0" algn="l">
              <a:buNone/>
              <a:defRPr sz="20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6971038-23EC-457B-9007-78F03791BD35}" type="datetimeFigureOut">
              <a:rPr lang="en-IN" smtClean="0"/>
              <a:t>22-12-2024</a:t>
            </a:fld>
            <a:endParaRPr lang="en-IN"/>
          </a:p>
        </p:txBody>
      </p:sp>
      <p:sp>
        <p:nvSpPr>
          <p:cNvPr id="5" name="Footer Placeholder 4"/>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858038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6971038-23EC-457B-9007-78F03791BD35}"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13032142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0" y="3179762"/>
            <a:ext cx="4825159"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6971038-23EC-457B-9007-78F03791BD35}" type="datetimeFigureOut">
              <a:rPr lang="en-IN" smtClean="0"/>
              <a:t>22-12-2024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62259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6971038-23EC-457B-9007-78F03791BD35}" type="datetimeFigureOut">
              <a:rPr lang="en-IN" smtClean="0"/>
              <a:t>22-12-2024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30214190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6971038-23EC-457B-9007-78F03791BD35}" type="datetimeFigureOut">
              <a:rPr lang="en-IN" smtClean="0"/>
              <a:t>22-12-2024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854095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14" name="Group 13"/>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Oval 15"/>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1295400"/>
            <a:ext cx="2793159"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5"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5" y="2895600"/>
            <a:ext cx="2793158" cy="3129279"/>
          </a:xfrm>
        </p:spPr>
        <p:txBody>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71038-23EC-457B-9007-78F03791BD35}"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15" name="Rectangle 14"/>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593692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20" name="Group 19"/>
          <p:cNvGrpSpPr/>
          <p:nvPr/>
        </p:nvGrpSpPr>
        <p:grpSpPr>
          <a:xfrm>
            <a:off x="0" y="-2373"/>
            <a:ext cx="12192000" cy="6867027"/>
            <a:chOff x="0" y="-2373"/>
            <a:chExt cx="12192000" cy="6867027"/>
          </a:xfrm>
        </p:grpSpPr>
        <p:sp>
          <p:nvSpPr>
            <p:cNvPr id="12" name="Rectangle 11"/>
            <p:cNvSpPr/>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8" name="Rectangle 7"/>
            <p:cNvSpPr/>
            <p:nvPr/>
          </p:nvSpPr>
          <p:spPr>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9"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0"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3907" y="1693332"/>
            <a:ext cx="3860260" cy="173566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bwMode="gray">
          <a:xfrm>
            <a:off x="1154955" y="3657600"/>
            <a:ext cx="3859212" cy="1371600"/>
          </a:xfrm>
        </p:spPr>
        <p:txBody>
          <a:bodyPr>
            <a:normAutofit/>
          </a:bodyPr>
          <a:lstStyle>
            <a:lvl1pPr marL="0" indent="0">
              <a:buNone/>
              <a:defRPr sz="1400">
                <a:solidFill>
                  <a:schemeClr val="accent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6971038-23EC-457B-9007-78F03791BD35}" type="datetimeFigureOut">
              <a:rPr lang="en-IN" smtClean="0"/>
              <a:t>22-12-2024</a:t>
            </a:fld>
            <a:endParaRPr lang="en-IN"/>
          </a:p>
        </p:txBody>
      </p:sp>
      <p:sp>
        <p:nvSpPr>
          <p:cNvPr id="6" name="Footer Placeholder 5"/>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D9227488-1E76-4990-8FCC-50334A8269B2}" type="slidenum">
              <a:rPr lang="en-IN" smtClean="0"/>
              <a:t>‹#›</a:t>
            </a:fld>
            <a:endParaRPr lang="en-IN"/>
          </a:p>
        </p:txBody>
      </p:sp>
    </p:spTree>
    <p:extLst>
      <p:ext uri="{BB962C8B-B14F-4D97-AF65-F5344CB8AC3E}">
        <p14:creationId xmlns:p14="http://schemas.microsoft.com/office/powerpoint/2010/main" val="20939313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9" name="Group 8"/>
          <p:cNvGrpSpPr/>
          <p:nvPr/>
        </p:nvGrpSpPr>
        <p:grpSpPr>
          <a:xfrm>
            <a:off x="0" y="-2373"/>
            <a:ext cx="12192000" cy="6867027"/>
            <a:chOff x="0" y="-2373"/>
            <a:chExt cx="12192000" cy="6867027"/>
          </a:xfrm>
        </p:grpSpPr>
        <p:sp>
          <p:nvSpPr>
            <p:cNvPr id="26" name="Rectangle 25"/>
            <p:cNvSpPr/>
            <p:nvPr/>
          </p:nvSpPr>
          <p:spPr>
            <a:xfrm>
              <a:off x="0" y="0"/>
              <a:ext cx="12192000" cy="6858000"/>
            </a:xfrm>
            <a:prstGeom prst="rect">
              <a:avLst/>
            </a:prstGeom>
            <a:blipFill>
              <a:blip r:embed="rId19">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0"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21"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3"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5" y="2603500"/>
            <a:ext cx="8761412"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0938" y="6394061"/>
            <a:ext cx="990599" cy="304799"/>
          </a:xfrm>
          <a:prstGeom prst="rect">
            <a:avLst/>
          </a:prstGeom>
        </p:spPr>
        <p:txBody>
          <a:bodyPr vert="horz" lIns="91440" tIns="45720" rIns="91440" bIns="45720" rtlCol="0" anchor="t"/>
          <a:lstStyle>
            <a:lvl1pPr algn="r">
              <a:defRPr sz="1000" b="1" i="0">
                <a:solidFill>
                  <a:schemeClr val="accent1"/>
                </a:solidFill>
              </a:defRPr>
            </a:lvl1pPr>
          </a:lstStyle>
          <a:p>
            <a:fld id="{66971038-23EC-457B-9007-78F03791BD35}" type="datetimeFigureOut">
              <a:rPr lang="en-IN" smtClean="0"/>
              <a:t>22-12-2024</a:t>
            </a:fld>
            <a:endParaRPr lang="en-IN"/>
          </a:p>
        </p:txBody>
      </p:sp>
      <p:sp>
        <p:nvSpPr>
          <p:cNvPr id="5" name="Footer Placeholder 4"/>
          <p:cNvSpPr>
            <a:spLocks noGrp="1"/>
          </p:cNvSpPr>
          <p:nvPr>
            <p:ph type="ftr" sz="quarter" idx="3"/>
          </p:nvPr>
        </p:nvSpPr>
        <p:spPr>
          <a:xfrm>
            <a:off x="528358" y="6391838"/>
            <a:ext cx="3859795" cy="304801"/>
          </a:xfrm>
          <a:prstGeom prst="rect">
            <a:avLst/>
          </a:prstGeom>
        </p:spPr>
        <p:txBody>
          <a:bodyPr vert="horz" lIns="91440" tIns="45720" rIns="91440" bIns="45720" rtlCol="0" anchor="b"/>
          <a:lstStyle>
            <a:lvl1pPr algn="l">
              <a:defRPr sz="1000" b="1" i="0">
                <a:solidFill>
                  <a:schemeClr val="accent1"/>
                </a:solidFill>
                <a:latin typeface="+mn-lt"/>
              </a:defRPr>
            </a:lvl1pPr>
          </a:lstStyle>
          <a:p>
            <a:endParaRPr lang="en-IN"/>
          </a:p>
        </p:txBody>
      </p:sp>
      <p:sp>
        <p:nvSpPr>
          <p:cNvPr id="22" name="Rectangle 21"/>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bg1"/>
                </a:solidFill>
                <a:latin typeface="+mn-lt"/>
              </a:defRPr>
            </a:lvl1pPr>
          </a:lstStyle>
          <a:p>
            <a:fld id="{D9227488-1E76-4990-8FCC-50334A8269B2}" type="slidenum">
              <a:rPr lang="en-IN" smtClean="0"/>
              <a:t>‹#›</a:t>
            </a:fld>
            <a:endParaRPr lang="en-IN"/>
          </a:p>
        </p:txBody>
      </p:sp>
    </p:spTree>
    <p:extLst>
      <p:ext uri="{BB962C8B-B14F-4D97-AF65-F5344CB8AC3E}">
        <p14:creationId xmlns:p14="http://schemas.microsoft.com/office/powerpoint/2010/main" val="3106410820"/>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2000"/>
                <a:hueMod val="108000"/>
                <a:satMod val="164000"/>
                <a:lumMod val="69000"/>
              </a:schemeClr>
              <a:schemeClr val="bg2">
                <a:tint val="96000"/>
                <a:hueMod val="90000"/>
                <a:satMod val="130000"/>
                <a:lumMod val="134000"/>
              </a:schemeClr>
            </a:duotone>
          </a:blip>
          <a:stretch/>
        </a:blipFill>
        <a:effectLst/>
      </p:bgPr>
    </p:bg>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8" name="Rectangle 7">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9"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txBody>
            <a:bodyPr/>
            <a:lstStyle/>
            <a:p>
              <a:endParaRPr lang="en-IN"/>
            </a:p>
          </p:txBody>
        </p:sp>
      </p:grpSp>
      <p:sp>
        <p:nvSpPr>
          <p:cNvPr id="2" name="Title 1">
            <a:extLst>
              <a:ext uri="{FF2B5EF4-FFF2-40B4-BE49-F238E27FC236}">
                <a16:creationId xmlns:a16="http://schemas.microsoft.com/office/drawing/2014/main" id="{FE3459ED-2217-714F-43E0-2AAA077EFFDF}"/>
              </a:ext>
            </a:extLst>
          </p:cNvPr>
          <p:cNvSpPr>
            <a:spLocks noGrp="1"/>
          </p:cNvSpPr>
          <p:nvPr>
            <p:ph type="ctrTitle"/>
          </p:nvPr>
        </p:nvSpPr>
        <p:spPr>
          <a:xfrm>
            <a:off x="1683171" y="1993919"/>
            <a:ext cx="8825658" cy="2870161"/>
          </a:xfrm>
        </p:spPr>
        <p:txBody>
          <a:bodyPr anchor="b">
            <a:normAutofit fontScale="90000"/>
          </a:bodyPr>
          <a:lstStyle/>
          <a:p>
            <a:pPr algn="ctr">
              <a:lnSpc>
                <a:spcPct val="90000"/>
              </a:lnSpc>
            </a:pPr>
            <a:r>
              <a:rPr lang="en-US" sz="5000" dirty="0">
                <a:solidFill>
                  <a:schemeClr val="tx1"/>
                </a:solidFill>
              </a:rPr>
              <a:t>Applied Industrial              System Analytics </a:t>
            </a:r>
            <a:br>
              <a:rPr lang="en-US" sz="5000" dirty="0">
                <a:solidFill>
                  <a:schemeClr val="tx1"/>
                </a:solidFill>
              </a:rPr>
            </a:br>
            <a:r>
              <a:rPr lang="en-US" sz="5000" dirty="0">
                <a:solidFill>
                  <a:schemeClr val="tx1"/>
                </a:solidFill>
              </a:rPr>
              <a:t>Sai Krishna Prashanth Kolluru</a:t>
            </a:r>
            <a:br>
              <a:rPr lang="en-US" sz="5000" dirty="0">
                <a:solidFill>
                  <a:schemeClr val="tx1"/>
                </a:solidFill>
              </a:rPr>
            </a:br>
            <a:r>
              <a:rPr lang="en-US" sz="5000" dirty="0">
                <a:solidFill>
                  <a:schemeClr val="tx1"/>
                </a:solidFill>
              </a:rPr>
              <a:t>Student ID: 40277712 </a:t>
            </a:r>
            <a:br>
              <a:rPr lang="en-US" sz="5000" dirty="0">
                <a:solidFill>
                  <a:schemeClr val="tx1"/>
                </a:solidFill>
              </a:rPr>
            </a:br>
            <a:r>
              <a:rPr lang="en-US" sz="5000" dirty="0">
                <a:solidFill>
                  <a:schemeClr val="tx1"/>
                </a:solidFill>
              </a:rPr>
              <a:t>Assignment 3</a:t>
            </a:r>
            <a:endParaRPr lang="en-IN" sz="5000" dirty="0">
              <a:solidFill>
                <a:schemeClr val="tx1"/>
              </a:solidFill>
            </a:endParaRPr>
          </a:p>
        </p:txBody>
      </p:sp>
      <p:cxnSp>
        <p:nvCxnSpPr>
          <p:cNvPr id="11" name="Straight Connector 10">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27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868066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CACD14-A42A-5DCA-41B2-37C9C1EC9417}"/>
              </a:ext>
            </a:extLst>
          </p:cNvPr>
          <p:cNvSpPr>
            <a:spLocks noGrp="1"/>
          </p:cNvSpPr>
          <p:nvPr>
            <p:ph type="title"/>
          </p:nvPr>
        </p:nvSpPr>
        <p:spPr>
          <a:xfrm>
            <a:off x="699713" y="646873"/>
            <a:ext cx="7504720" cy="1159200"/>
          </a:xfrm>
        </p:spPr>
        <p:txBody>
          <a:bodyPr vert="horz" lIns="91440" tIns="45720" rIns="91440" bIns="45720" rtlCol="0" anchor="ctr">
            <a:normAutofit fontScale="90000"/>
          </a:bodyPr>
          <a:lstStyle/>
          <a:p>
            <a:r>
              <a:rPr lang="en-US" sz="3700" kern="1200" dirty="0">
                <a:solidFill>
                  <a:srgbClr val="FFFFFF"/>
                </a:solidFill>
                <a:latin typeface="+mj-lt"/>
                <a:ea typeface="+mj-ea"/>
                <a:cs typeface="+mj-cs"/>
              </a:rPr>
              <a:t>Visualizing the uniform dataset to see the trend</a:t>
            </a:r>
          </a:p>
        </p:txBody>
      </p:sp>
      <p:pic>
        <p:nvPicPr>
          <p:cNvPr id="7" name="Picture 6">
            <a:extLst>
              <a:ext uri="{FF2B5EF4-FFF2-40B4-BE49-F238E27FC236}">
                <a16:creationId xmlns:a16="http://schemas.microsoft.com/office/drawing/2014/main" id="{43067893-EE49-E449-2329-FC9AD127E3E0}"/>
              </a:ext>
            </a:extLst>
          </p:cNvPr>
          <p:cNvPicPr>
            <a:picLocks noChangeAspect="1"/>
          </p:cNvPicPr>
          <p:nvPr/>
        </p:nvPicPr>
        <p:blipFill>
          <a:blip r:embed="rId2"/>
          <a:stretch>
            <a:fillRect/>
          </a:stretch>
        </p:blipFill>
        <p:spPr>
          <a:xfrm>
            <a:off x="996038" y="2295940"/>
            <a:ext cx="9976761" cy="4670197"/>
          </a:xfrm>
          <a:prstGeom prst="rect">
            <a:avLst/>
          </a:prstGeom>
        </p:spPr>
      </p:pic>
    </p:spTree>
    <p:extLst>
      <p:ext uri="{BB962C8B-B14F-4D97-AF65-F5344CB8AC3E}">
        <p14:creationId xmlns:p14="http://schemas.microsoft.com/office/powerpoint/2010/main" val="7834624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A6D68E1-9D11-AEB6-26F9-B8E1FC295627}"/>
              </a:ext>
            </a:extLst>
          </p:cNvPr>
          <p:cNvSpPr>
            <a:spLocks noGrp="1"/>
          </p:cNvSpPr>
          <p:nvPr>
            <p:ph idx="1"/>
          </p:nvPr>
        </p:nvSpPr>
        <p:spPr>
          <a:xfrm>
            <a:off x="1154955" y="2326662"/>
            <a:ext cx="8761412" cy="4376141"/>
          </a:xfrm>
        </p:spPr>
        <p:txBody>
          <a:bodyPr>
            <a:normAutofit fontScale="92500" lnSpcReduction="20000"/>
          </a:bodyPr>
          <a:lstStyle/>
          <a:p>
            <a:pPr marL="0" indent="0">
              <a:buNone/>
            </a:pPr>
            <a:r>
              <a:rPr lang="en-US" b="1" u="sng" dirty="0"/>
              <a:t>Seasonality in Sales:</a:t>
            </a:r>
          </a:p>
          <a:p>
            <a:pPr marL="0" indent="0">
              <a:buNone/>
            </a:pPr>
            <a:r>
              <a:rPr lang="en-US" dirty="0"/>
              <a:t>The sales data exhibits strong seasonal patterns, with peaks and troughs recurring consistently each year. This indicates predictable periods of high and low sales, likely aligned with specific events or holidays.</a:t>
            </a:r>
          </a:p>
          <a:p>
            <a:pPr marL="0" indent="0">
              <a:buNone/>
            </a:pPr>
            <a:r>
              <a:rPr lang="en-US" b="1" u="sng" dirty="0"/>
              <a:t>Growth Over Time:</a:t>
            </a:r>
          </a:p>
          <a:p>
            <a:pPr marL="0" indent="0">
              <a:buNone/>
            </a:pPr>
            <a:r>
              <a:rPr lang="en-US" dirty="0"/>
              <a:t>While the peaks and troughs are consistent, the overall sales trend seems to be relatively stable, with minor fluctuations. This suggests the business might not be experiencing significant growth but is maintaining steady performance.</a:t>
            </a:r>
          </a:p>
          <a:p>
            <a:pPr marL="0" indent="0">
              <a:buNone/>
            </a:pPr>
            <a:r>
              <a:rPr lang="en-US" b="1" u="sng" dirty="0"/>
              <a:t>Periodic Spikes:</a:t>
            </a:r>
          </a:p>
          <a:p>
            <a:pPr marL="0" indent="0">
              <a:buNone/>
            </a:pPr>
            <a:r>
              <a:rPr lang="en-US" dirty="0"/>
              <a:t>Sharp spikes in sales occur at regular intervals, likely corresponding to specific promotions, sales events, or holiday seasons.</a:t>
            </a:r>
          </a:p>
          <a:p>
            <a:pPr marL="0" indent="0">
              <a:buNone/>
            </a:pPr>
            <a:r>
              <a:rPr lang="en-US" b="1" u="sng" dirty="0"/>
              <a:t>Periods of Low Activity:</a:t>
            </a:r>
          </a:p>
          <a:p>
            <a:pPr marL="0" indent="0">
              <a:buNone/>
            </a:pPr>
            <a:r>
              <a:rPr lang="en-US" dirty="0"/>
              <a:t>There are clear periods of reduced sales activity each year, which might reflect slower business during off-peak seasons. These periods could be an opportunity for targeted promotions to boost sales during downtime.</a:t>
            </a:r>
          </a:p>
          <a:p>
            <a:pPr marL="0" indent="0">
              <a:buNone/>
            </a:pPr>
            <a:endParaRPr lang="en-US" dirty="0"/>
          </a:p>
          <a:p>
            <a:endParaRPr lang="en-US" dirty="0"/>
          </a:p>
          <a:p>
            <a:endParaRPr lang="en-US" dirty="0"/>
          </a:p>
          <a:p>
            <a:endParaRPr lang="en-IN" dirty="0"/>
          </a:p>
        </p:txBody>
      </p:sp>
      <p:sp>
        <p:nvSpPr>
          <p:cNvPr id="4" name="Title 1">
            <a:extLst>
              <a:ext uri="{FF2B5EF4-FFF2-40B4-BE49-F238E27FC236}">
                <a16:creationId xmlns:a16="http://schemas.microsoft.com/office/drawing/2014/main" id="{7FE8F382-3E83-BAA2-F152-79C5B07F912F}"/>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15155597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A5F1F7-5464-7035-7C58-D3B754558A38}"/>
              </a:ext>
            </a:extLst>
          </p:cNvPr>
          <p:cNvSpPr>
            <a:spLocks noGrp="1"/>
          </p:cNvSpPr>
          <p:nvPr>
            <p:ph type="title"/>
          </p:nvPr>
        </p:nvSpPr>
        <p:spPr>
          <a:xfrm>
            <a:off x="699714" y="683902"/>
            <a:ext cx="6607097" cy="1153287"/>
          </a:xfrm>
        </p:spPr>
        <p:txBody>
          <a:bodyPr vert="horz" lIns="91440" tIns="45720" rIns="91440" bIns="45720" rtlCol="0" anchor="ctr">
            <a:normAutofit/>
          </a:bodyPr>
          <a:lstStyle/>
          <a:p>
            <a:r>
              <a:rPr lang="en-US" sz="2200" dirty="0">
                <a:solidFill>
                  <a:srgbClr val="FFFFFF"/>
                </a:solidFill>
              </a:rPr>
              <a:t>Using Seasonal Decompose to see Trend, Seasonality and Noise (Residuals) separately</a:t>
            </a:r>
          </a:p>
        </p:txBody>
      </p:sp>
      <p:pic>
        <p:nvPicPr>
          <p:cNvPr id="4" name="Picture 3">
            <a:extLst>
              <a:ext uri="{FF2B5EF4-FFF2-40B4-BE49-F238E27FC236}">
                <a16:creationId xmlns:a16="http://schemas.microsoft.com/office/drawing/2014/main" id="{2CC956FA-B975-0989-2A46-D729402CA4BF}"/>
              </a:ext>
            </a:extLst>
          </p:cNvPr>
          <p:cNvPicPr>
            <a:picLocks noChangeAspect="1"/>
          </p:cNvPicPr>
          <p:nvPr/>
        </p:nvPicPr>
        <p:blipFill>
          <a:blip r:embed="rId2"/>
          <a:stretch>
            <a:fillRect/>
          </a:stretch>
        </p:blipFill>
        <p:spPr>
          <a:xfrm>
            <a:off x="855677" y="2290526"/>
            <a:ext cx="6761527" cy="4458086"/>
          </a:xfrm>
          <a:prstGeom prst="rect">
            <a:avLst/>
          </a:prstGeom>
        </p:spPr>
      </p:pic>
    </p:spTree>
    <p:extLst>
      <p:ext uri="{BB962C8B-B14F-4D97-AF65-F5344CB8AC3E}">
        <p14:creationId xmlns:p14="http://schemas.microsoft.com/office/powerpoint/2010/main" val="14947870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388DD50E-1D2D-48C6-A470-79FB7F337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2" name="Rectangle 11">
            <a:extLst>
              <a:ext uri="{FF2B5EF4-FFF2-40B4-BE49-F238E27FC236}">
                <a16:creationId xmlns:a16="http://schemas.microsoft.com/office/drawing/2014/main" id="{4F78DAAE-B0C3-49A3-8AB1-AD2FF0E3686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a:lstStyle/>
          <a:p>
            <a:endParaRPr lang="en-US" dirty="0"/>
          </a:p>
        </p:txBody>
      </p:sp>
      <p:sp>
        <p:nvSpPr>
          <p:cNvPr id="14" name="Rectangle 13">
            <a:extLst>
              <a:ext uri="{FF2B5EF4-FFF2-40B4-BE49-F238E27FC236}">
                <a16:creationId xmlns:a16="http://schemas.microsoft.com/office/drawing/2014/main" id="{F6A8A81D-3338-4B0F-A26F-A3D259D276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466" y="801794"/>
            <a:ext cx="11000237" cy="52482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40155665-7CE2-4939-AE5E-020DC1D2075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A screenshot of a graph&#10;&#10;Description automatically generated">
            <a:extLst>
              <a:ext uri="{FF2B5EF4-FFF2-40B4-BE49-F238E27FC236}">
                <a16:creationId xmlns:a16="http://schemas.microsoft.com/office/drawing/2014/main" id="{EBC8DE92-738E-FEE2-44DB-01C3D25D3517}"/>
              </a:ext>
            </a:extLst>
          </p:cNvPr>
          <p:cNvPicPr>
            <a:picLocks noChangeAspect="1"/>
          </p:cNvPicPr>
          <p:nvPr/>
        </p:nvPicPr>
        <p:blipFill>
          <a:blip r:embed="rId2"/>
          <a:stretch>
            <a:fillRect/>
          </a:stretch>
        </p:blipFill>
        <p:spPr>
          <a:xfrm>
            <a:off x="3424178" y="1142999"/>
            <a:ext cx="5438813" cy="4813183"/>
          </a:xfrm>
          <a:prstGeom prst="rect">
            <a:avLst/>
          </a:prstGeom>
        </p:spPr>
      </p:pic>
    </p:spTree>
    <p:extLst>
      <p:ext uri="{BB962C8B-B14F-4D97-AF65-F5344CB8AC3E}">
        <p14:creationId xmlns:p14="http://schemas.microsoft.com/office/powerpoint/2010/main" val="895335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347D7-B480-962B-AF19-8900BCB649E1}"/>
              </a:ext>
            </a:extLst>
          </p:cNvPr>
          <p:cNvSpPr>
            <a:spLocks noGrp="1"/>
          </p:cNvSpPr>
          <p:nvPr>
            <p:ph type="title"/>
          </p:nvPr>
        </p:nvSpPr>
        <p:spPr/>
        <p:txBody>
          <a:bodyPr/>
          <a:lstStyle/>
          <a:p>
            <a:r>
              <a:rPr lang="en-IN" dirty="0"/>
              <a:t>Insights from obtained graph</a:t>
            </a:r>
          </a:p>
        </p:txBody>
      </p:sp>
      <p:sp>
        <p:nvSpPr>
          <p:cNvPr id="3" name="Content Placeholder 2">
            <a:extLst>
              <a:ext uri="{FF2B5EF4-FFF2-40B4-BE49-F238E27FC236}">
                <a16:creationId xmlns:a16="http://schemas.microsoft.com/office/drawing/2014/main" id="{73FD84DC-DDEC-0F69-798E-84767809B695}"/>
              </a:ext>
            </a:extLst>
          </p:cNvPr>
          <p:cNvSpPr>
            <a:spLocks noGrp="1"/>
          </p:cNvSpPr>
          <p:nvPr>
            <p:ph idx="1"/>
          </p:nvPr>
        </p:nvSpPr>
        <p:spPr>
          <a:xfrm>
            <a:off x="1154955" y="2326663"/>
            <a:ext cx="8761412" cy="4283862"/>
          </a:xfrm>
        </p:spPr>
        <p:txBody>
          <a:bodyPr>
            <a:noAutofit/>
          </a:bodyPr>
          <a:lstStyle/>
          <a:p>
            <a:pPr marL="0" indent="0">
              <a:buNone/>
            </a:pPr>
            <a:r>
              <a:rPr lang="en-US" sz="1200" dirty="0"/>
              <a:t>The seasonal decomposition of the time series graph reveals the following key insights:</a:t>
            </a:r>
          </a:p>
          <a:p>
            <a:pPr marL="0" indent="0">
              <a:buNone/>
            </a:pPr>
            <a:r>
              <a:rPr lang="en-US" sz="1200" b="1" u="sng" dirty="0"/>
              <a:t>Trend Component:</a:t>
            </a:r>
          </a:p>
          <a:p>
            <a:pPr marL="0" indent="0">
              <a:buNone/>
            </a:pPr>
            <a:r>
              <a:rPr lang="en-US" sz="1200" dirty="0"/>
              <a:t>The trend line (second graph in the decomposition) shows a gradual rise and fall over the years, indicating a long-term upward and downward movement in the data. For example, there is a noticeable peak around 2017, followed by a decline, and then a gradual rise near 2020.</a:t>
            </a:r>
          </a:p>
          <a:p>
            <a:pPr marL="0" indent="0">
              <a:buNone/>
            </a:pPr>
            <a:r>
              <a:rPr lang="en-US" sz="1200" b="1" u="sng" dirty="0"/>
              <a:t>Seasonal Component:</a:t>
            </a:r>
          </a:p>
          <a:p>
            <a:pPr marL="0" indent="0">
              <a:buNone/>
            </a:pPr>
            <a:r>
              <a:rPr lang="en-US" sz="1200" dirty="0"/>
              <a:t>The seasonal component (third graph in the decomposition) highlights a consistent recurring pattern. This shows that there is a strong seasonal effect that repeats periodically (likely annually), where certain times of the year consistently exhibit higher or lower activity.</a:t>
            </a:r>
          </a:p>
          <a:p>
            <a:pPr marL="0" indent="0">
              <a:buNone/>
            </a:pPr>
            <a:r>
              <a:rPr lang="en-US" sz="1200" b="1" u="sng" dirty="0"/>
              <a:t>Residual Component:</a:t>
            </a:r>
          </a:p>
          <a:p>
            <a:pPr marL="0" indent="0">
              <a:buNone/>
            </a:pPr>
            <a:r>
              <a:rPr lang="en-US" sz="1200" dirty="0"/>
              <a:t>The residual (fourth graph) captures the noise or unexplained variation in the data after removing the trend and seasonal components. This part represents random fluctuations that cannot be attributed to either trend or seasonality.</a:t>
            </a:r>
          </a:p>
          <a:p>
            <a:pPr marL="0" indent="0">
              <a:buNone/>
            </a:pPr>
            <a:r>
              <a:rPr lang="en-US" sz="1200" b="1" u="sng" dirty="0"/>
              <a:t>Overall Interpretation:</a:t>
            </a:r>
          </a:p>
          <a:p>
            <a:pPr marL="0" indent="0">
              <a:buNone/>
            </a:pPr>
            <a:r>
              <a:rPr lang="en-US" sz="1200" dirty="0"/>
              <a:t>The original time series is clearly influenced by both seasonal and trend components. The strong seasonal pattern suggests predictable periodic fluctuations, while the trend indicates an underlying gradual shift in the data over time. The residuals show variability that could represent anomalies or data noise.</a:t>
            </a:r>
            <a:endParaRPr lang="en-IN" sz="1200" dirty="0"/>
          </a:p>
        </p:txBody>
      </p:sp>
    </p:spTree>
    <p:extLst>
      <p:ext uri="{BB962C8B-B14F-4D97-AF65-F5344CB8AC3E}">
        <p14:creationId xmlns:p14="http://schemas.microsoft.com/office/powerpoint/2010/main" val="26706312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A22A7-AA5F-8BEE-8B70-88BDB40A0833}"/>
              </a:ext>
            </a:extLst>
          </p:cNvPr>
          <p:cNvSpPr>
            <a:spLocks noGrp="1"/>
          </p:cNvSpPr>
          <p:nvPr>
            <p:ph type="title"/>
          </p:nvPr>
        </p:nvSpPr>
        <p:spPr>
          <a:xfrm>
            <a:off x="1154953" y="973668"/>
            <a:ext cx="8358163" cy="706964"/>
          </a:xfrm>
        </p:spPr>
        <p:txBody>
          <a:bodyPr/>
          <a:lstStyle/>
          <a:p>
            <a:r>
              <a:rPr lang="en-US" dirty="0"/>
              <a:t>Visualizing Rolling Mean and Standard deviation</a:t>
            </a:r>
            <a:endParaRPr lang="en-IN" dirty="0"/>
          </a:p>
        </p:txBody>
      </p:sp>
      <p:pic>
        <p:nvPicPr>
          <p:cNvPr id="5" name="Picture 4">
            <a:extLst>
              <a:ext uri="{FF2B5EF4-FFF2-40B4-BE49-F238E27FC236}">
                <a16:creationId xmlns:a16="http://schemas.microsoft.com/office/drawing/2014/main" id="{D8E1B8BF-5FE2-49A0-9D0E-9908929835A9}"/>
              </a:ext>
            </a:extLst>
          </p:cNvPr>
          <p:cNvPicPr>
            <a:picLocks noChangeAspect="1"/>
          </p:cNvPicPr>
          <p:nvPr/>
        </p:nvPicPr>
        <p:blipFill>
          <a:blip r:embed="rId2"/>
          <a:stretch>
            <a:fillRect/>
          </a:stretch>
        </p:blipFill>
        <p:spPr>
          <a:xfrm>
            <a:off x="2323750" y="2710903"/>
            <a:ext cx="6786694" cy="2862322"/>
          </a:xfrm>
          <a:prstGeom prst="rect">
            <a:avLst/>
          </a:prstGeom>
        </p:spPr>
      </p:pic>
    </p:spTree>
    <p:extLst>
      <p:ext uri="{BB962C8B-B14F-4D97-AF65-F5344CB8AC3E}">
        <p14:creationId xmlns:p14="http://schemas.microsoft.com/office/powerpoint/2010/main" val="37538274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CC55EA9F-9715-6F4B-34F9-1FA421DAFC09}"/>
              </a:ext>
            </a:extLst>
          </p:cNvPr>
          <p:cNvSpPr txBox="1"/>
          <p:nvPr/>
        </p:nvSpPr>
        <p:spPr>
          <a:xfrm>
            <a:off x="1154955" y="2603500"/>
            <a:ext cx="3481054" cy="3416300"/>
          </a:xfrm>
          <a:prstGeom prst="rect">
            <a:avLst/>
          </a:prstGeom>
        </p:spPr>
        <p:txBody>
          <a:bodyPr vert="horz" lIns="91440" tIns="45720" rIns="91440" bIns="45720" rtlCol="0" anchor="ctr">
            <a:normAutofit/>
          </a:bodyPr>
          <a:lstStyle/>
          <a:p>
            <a:pPr marL="285750" indent="-28575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The rolling mean closely follows the seasonal patterns of the original data. This indicates that the series has strong seasonality with consistent peaks and troughs over time.</a:t>
            </a:r>
          </a:p>
          <a:p>
            <a:pPr marL="285750" indent="-285750">
              <a:lnSpc>
                <a:spcPct val="90000"/>
              </a:lnSpc>
              <a:spcBef>
                <a:spcPts val="1000"/>
              </a:spcBef>
              <a:buClr>
                <a:schemeClr val="accent1"/>
              </a:buClr>
              <a:buSzPct val="80000"/>
              <a:buFont typeface="Wingdings 3" charset="2"/>
              <a:buChar char=""/>
            </a:pPr>
            <a:r>
              <a:rPr lang="en-US" sz="1500" dirty="0">
                <a:solidFill>
                  <a:schemeClr val="tx1">
                    <a:lumMod val="75000"/>
                    <a:lumOff val="25000"/>
                  </a:schemeClr>
                </a:solidFill>
              </a:rPr>
              <a:t>The rolling standard deviation is relatively low compared to the scale of the data and seems fairly stable over time. This suggests that the variability around the mean remains relatively consistent despite the seasonal patterns in the data.</a:t>
            </a:r>
          </a:p>
        </p:txBody>
      </p:sp>
      <p:pic>
        <p:nvPicPr>
          <p:cNvPr id="5" name="Picture 4" descr="A graph of blue and orange lines&#10;&#10;Description automatically generated">
            <a:extLst>
              <a:ext uri="{FF2B5EF4-FFF2-40B4-BE49-F238E27FC236}">
                <a16:creationId xmlns:a16="http://schemas.microsoft.com/office/drawing/2014/main" id="{0AE50A9C-0BF7-9BFD-0355-D74EA13C252A}"/>
              </a:ext>
            </a:extLst>
          </p:cNvPr>
          <p:cNvPicPr>
            <a:picLocks noChangeAspect="1"/>
          </p:cNvPicPr>
          <p:nvPr/>
        </p:nvPicPr>
        <p:blipFill>
          <a:blip r:embed="rId2"/>
          <a:stretch>
            <a:fillRect/>
          </a:stretch>
        </p:blipFill>
        <p:spPr>
          <a:xfrm>
            <a:off x="5100915" y="2426814"/>
            <a:ext cx="5926883" cy="3592985"/>
          </a:xfrm>
          <a:prstGeom prst="roundRect">
            <a:avLst>
              <a:gd name="adj" fmla="val 1858"/>
            </a:avLst>
          </a:prstGeom>
          <a:effectLst>
            <a:outerShdw blurRad="50800" dist="50800" dir="5400000" algn="tl" rotWithShape="0">
              <a:srgbClr val="000000">
                <a:alpha val="43000"/>
              </a:srgbClr>
            </a:outerShdw>
          </a:effectLst>
        </p:spPr>
      </p:pic>
      <p:sp>
        <p:nvSpPr>
          <p:cNvPr id="7" name="Title 1">
            <a:extLst>
              <a:ext uri="{FF2B5EF4-FFF2-40B4-BE49-F238E27FC236}">
                <a16:creationId xmlns:a16="http://schemas.microsoft.com/office/drawing/2014/main" id="{399DAD65-2527-2990-A80F-B6C45CED9F59}"/>
              </a:ext>
            </a:extLst>
          </p:cNvPr>
          <p:cNvSpPr>
            <a:spLocks noGrp="1"/>
          </p:cNvSpPr>
          <p:nvPr>
            <p:ph type="title"/>
          </p:nvPr>
        </p:nvSpPr>
        <p:spPr>
          <a:xfrm>
            <a:off x="1154953" y="973668"/>
            <a:ext cx="8358163" cy="706964"/>
          </a:xfrm>
        </p:spPr>
        <p:txBody>
          <a:bodyPr/>
          <a:lstStyle/>
          <a:p>
            <a:r>
              <a:rPr lang="en-US" dirty="0"/>
              <a:t>Visualizing Rolling Mean and Standard deviation</a:t>
            </a:r>
            <a:endParaRPr lang="en-IN" dirty="0"/>
          </a:p>
        </p:txBody>
      </p:sp>
    </p:spTree>
    <p:extLst>
      <p:ext uri="{BB962C8B-B14F-4D97-AF65-F5344CB8AC3E}">
        <p14:creationId xmlns:p14="http://schemas.microsoft.com/office/powerpoint/2010/main" val="32011996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65DF903-FE98-FDB2-B47E-0FE10DF8960D}"/>
              </a:ext>
            </a:extLst>
          </p:cNvPr>
          <p:cNvSpPr>
            <a:spLocks noGrp="1"/>
          </p:cNvSpPr>
          <p:nvPr>
            <p:ph type="title"/>
          </p:nvPr>
        </p:nvSpPr>
        <p:spPr>
          <a:xfrm>
            <a:off x="7007145" y="1241266"/>
            <a:ext cx="4535926" cy="3153753"/>
          </a:xfrm>
        </p:spPr>
        <p:txBody>
          <a:bodyPr vert="horz" lIns="91440" tIns="45720" rIns="91440" bIns="45720" rtlCol="0" anchor="b">
            <a:normAutofit/>
          </a:bodyPr>
          <a:lstStyle/>
          <a:p>
            <a:pPr>
              <a:lnSpc>
                <a:spcPct val="90000"/>
              </a:lnSpc>
            </a:pPr>
            <a:r>
              <a:rPr lang="en-US" sz="4200" b="0" i="0" kern="1200" dirty="0">
                <a:solidFill>
                  <a:schemeClr val="bg2"/>
                </a:solidFill>
                <a:latin typeface="+mj-lt"/>
                <a:ea typeface="+mj-ea"/>
                <a:cs typeface="+mj-cs"/>
              </a:rPr>
              <a:t>Checking for stationarity using Augmented Dickey Fuller Test</a:t>
            </a:r>
          </a:p>
        </p:txBody>
      </p:sp>
      <p:grpSp>
        <p:nvGrpSpPr>
          <p:cNvPr id="21" name="Group 20">
            <a:extLst>
              <a:ext uri="{FF2B5EF4-FFF2-40B4-BE49-F238E27FC236}">
                <a16:creationId xmlns:a16="http://schemas.microsoft.com/office/drawing/2014/main" id="{2169BF4F-FA69-4E06-93B5-C5B81BD7629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0832" y="396837"/>
            <a:ext cx="6451504" cy="6058999"/>
            <a:chOff x="423332" y="396837"/>
            <a:chExt cx="6451504" cy="6058999"/>
          </a:xfrm>
        </p:grpSpPr>
        <p:sp>
          <p:nvSpPr>
            <p:cNvPr id="22" name="Rectangle 21">
              <a:extLst>
                <a:ext uri="{FF2B5EF4-FFF2-40B4-BE49-F238E27FC236}">
                  <a16:creationId xmlns:a16="http://schemas.microsoft.com/office/drawing/2014/main" id="{5D9C4CA6-15F9-4BC3-936C-F4C75E36F2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593738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Freeform 5">
              <a:extLst>
                <a:ext uri="{FF2B5EF4-FFF2-40B4-BE49-F238E27FC236}">
                  <a16:creationId xmlns:a16="http://schemas.microsoft.com/office/drawing/2014/main" id="{879461D6-F966-4977-B19A-EA339036823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3161515"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4" name="Freeform 5">
              <a:extLst>
                <a:ext uri="{FF2B5EF4-FFF2-40B4-BE49-F238E27FC236}">
                  <a16:creationId xmlns:a16="http://schemas.microsoft.com/office/drawing/2014/main" id="{120109CC-85DE-4FEB-89DA-3E04B81057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5004670"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descr="A screenshot of a computer program&#10;&#10;Description automatically generated">
            <a:extLst>
              <a:ext uri="{FF2B5EF4-FFF2-40B4-BE49-F238E27FC236}">
                <a16:creationId xmlns:a16="http://schemas.microsoft.com/office/drawing/2014/main" id="{165202F2-82C5-6C2A-63A0-8A724436490A}"/>
              </a:ext>
            </a:extLst>
          </p:cNvPr>
          <p:cNvPicPr>
            <a:picLocks noChangeAspect="1"/>
          </p:cNvPicPr>
          <p:nvPr/>
        </p:nvPicPr>
        <p:blipFill>
          <a:blip r:embed="rId3"/>
          <a:stretch>
            <a:fillRect/>
          </a:stretch>
        </p:blipFill>
        <p:spPr>
          <a:xfrm>
            <a:off x="1109763" y="796954"/>
            <a:ext cx="4983737" cy="5077099"/>
          </a:xfrm>
          <a:prstGeom prst="rect">
            <a:avLst/>
          </a:prstGeom>
        </p:spPr>
      </p:pic>
    </p:spTree>
    <p:extLst>
      <p:ext uri="{BB962C8B-B14F-4D97-AF65-F5344CB8AC3E}">
        <p14:creationId xmlns:p14="http://schemas.microsoft.com/office/powerpoint/2010/main" val="28445862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D3372C4-C875-FB86-7F26-A911D76C3E4F}"/>
            </a:ext>
          </a:extLst>
        </p:cNvPr>
        <p:cNvGrpSpPr/>
        <p:nvPr/>
      </p:nvGrpSpPr>
      <p:grpSpPr>
        <a:xfrm>
          <a:off x="0" y="0"/>
          <a:ext cx="0" cy="0"/>
          <a:chOff x="0" y="0"/>
          <a:chExt cx="0" cy="0"/>
        </a:xfrm>
      </p:grpSpPr>
      <p:sp>
        <p:nvSpPr>
          <p:cNvPr id="8" name="Title 7">
            <a:extLst>
              <a:ext uri="{FF2B5EF4-FFF2-40B4-BE49-F238E27FC236}">
                <a16:creationId xmlns:a16="http://schemas.microsoft.com/office/drawing/2014/main" id="{F4041B49-5BFD-0419-52D0-B947DF1FFA55}"/>
              </a:ext>
            </a:extLst>
          </p:cNvPr>
          <p:cNvSpPr>
            <a:spLocks noGrp="1"/>
          </p:cNvSpPr>
          <p:nvPr>
            <p:ph type="title"/>
          </p:nvPr>
        </p:nvSpPr>
        <p:spPr>
          <a:xfrm>
            <a:off x="1154954" y="973668"/>
            <a:ext cx="6386750" cy="706964"/>
          </a:xfrm>
        </p:spPr>
        <p:txBody>
          <a:bodyPr/>
          <a:lstStyle/>
          <a:p>
            <a:r>
              <a:rPr lang="en-US" sz="3000" dirty="0"/>
              <a:t>Plotting Autocorrelation and Partial Autocorrelation</a:t>
            </a:r>
            <a:endParaRPr lang="en-IN" sz="3000" dirty="0"/>
          </a:p>
        </p:txBody>
      </p:sp>
      <p:pic>
        <p:nvPicPr>
          <p:cNvPr id="2" name="Picture 1">
            <a:extLst>
              <a:ext uri="{FF2B5EF4-FFF2-40B4-BE49-F238E27FC236}">
                <a16:creationId xmlns:a16="http://schemas.microsoft.com/office/drawing/2014/main" id="{2A911D1F-E162-C767-D558-82D2A9B996EC}"/>
              </a:ext>
            </a:extLst>
          </p:cNvPr>
          <p:cNvPicPr>
            <a:picLocks noChangeAspect="1"/>
          </p:cNvPicPr>
          <p:nvPr/>
        </p:nvPicPr>
        <p:blipFill>
          <a:blip r:embed="rId2"/>
          <a:stretch>
            <a:fillRect/>
          </a:stretch>
        </p:blipFill>
        <p:spPr>
          <a:xfrm>
            <a:off x="4941116" y="2363730"/>
            <a:ext cx="6642379" cy="4322296"/>
          </a:xfrm>
          <a:prstGeom prst="rect">
            <a:avLst/>
          </a:prstGeom>
        </p:spPr>
      </p:pic>
      <p:pic>
        <p:nvPicPr>
          <p:cNvPr id="3" name="Picture 2">
            <a:extLst>
              <a:ext uri="{FF2B5EF4-FFF2-40B4-BE49-F238E27FC236}">
                <a16:creationId xmlns:a16="http://schemas.microsoft.com/office/drawing/2014/main" id="{E0575CBF-3A12-B2BA-C7AA-932EDBDFF5B6}"/>
              </a:ext>
            </a:extLst>
          </p:cNvPr>
          <p:cNvPicPr>
            <a:picLocks noChangeAspect="1"/>
          </p:cNvPicPr>
          <p:nvPr/>
        </p:nvPicPr>
        <p:blipFill>
          <a:blip r:embed="rId3"/>
          <a:stretch>
            <a:fillRect/>
          </a:stretch>
        </p:blipFill>
        <p:spPr>
          <a:xfrm>
            <a:off x="1154953" y="2986481"/>
            <a:ext cx="3651939" cy="2055301"/>
          </a:xfrm>
          <a:prstGeom prst="rect">
            <a:avLst/>
          </a:prstGeom>
        </p:spPr>
      </p:pic>
    </p:spTree>
    <p:extLst>
      <p:ext uri="{BB962C8B-B14F-4D97-AF65-F5344CB8AC3E}">
        <p14:creationId xmlns:p14="http://schemas.microsoft.com/office/powerpoint/2010/main" val="35472217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1F35E4-B28A-3F6B-20FF-26CE5938C18E}"/>
              </a:ext>
            </a:extLst>
          </p:cNvPr>
          <p:cNvSpPr>
            <a:spLocks noGrp="1"/>
          </p:cNvSpPr>
          <p:nvPr>
            <p:ph idx="1"/>
          </p:nvPr>
        </p:nvSpPr>
        <p:spPr>
          <a:xfrm>
            <a:off x="1154955" y="2603500"/>
            <a:ext cx="9541008" cy="3881190"/>
          </a:xfrm>
        </p:spPr>
        <p:txBody>
          <a:bodyPr>
            <a:normAutofit fontScale="85000" lnSpcReduction="10000"/>
          </a:bodyPr>
          <a:lstStyle/>
          <a:p>
            <a:pPr marL="0" indent="0" algn="just">
              <a:buNone/>
            </a:pPr>
            <a:r>
              <a:rPr lang="en-US" b="1" u="sng" dirty="0"/>
              <a:t>Autocorrelation (ACF) Plot:</a:t>
            </a:r>
          </a:p>
          <a:p>
            <a:pPr algn="just"/>
            <a:r>
              <a:rPr lang="en-US" dirty="0"/>
              <a:t>Significant Correlation at Early Lags: Strong spikes at initial lags indicate that observations are highly correlated over short time intervals.</a:t>
            </a:r>
          </a:p>
          <a:p>
            <a:pPr algn="just"/>
            <a:r>
              <a:rPr lang="en-US" dirty="0"/>
              <a:t>Decay in Correlation Over Time: Gradual decrease in correlation as lag increases suggests a trend or diminishing influence of past observations.</a:t>
            </a:r>
          </a:p>
          <a:p>
            <a:pPr algn="just"/>
            <a:r>
              <a:rPr lang="en-US" dirty="0"/>
              <a:t>Indication of Seasonality: Noticeable peaks at regular intervals point to a potential seasonal pattern or repeated cycles in the data.</a:t>
            </a:r>
          </a:p>
          <a:p>
            <a:pPr marL="0" indent="0" algn="just">
              <a:buNone/>
            </a:pPr>
            <a:r>
              <a:rPr lang="en-US" b="1" u="sng" dirty="0"/>
              <a:t>Partial Autocorrelation (PACF) Plot:</a:t>
            </a:r>
          </a:p>
          <a:p>
            <a:pPr algn="just"/>
            <a:r>
              <a:rPr lang="en-US" dirty="0"/>
              <a:t>Strong Direct Effect at Lag 1: The first lag has a significant spike, showing a direct effect of immediate past values, likely indicating an autoregressive process.</a:t>
            </a:r>
          </a:p>
          <a:p>
            <a:pPr algn="just"/>
            <a:r>
              <a:rPr lang="en-US" dirty="0"/>
              <a:t>Diminishing Short-Term Dependencies: Correlations beyond lag 1 diminish quickly, with only a few lags showing minor significance.</a:t>
            </a:r>
          </a:p>
          <a:p>
            <a:pPr algn="just"/>
            <a:r>
              <a:rPr lang="en-US" dirty="0"/>
              <a:t>Weaker Evidence of Seasonality: The PACF lacks strong, regular peaks, suggesting the seasonal effect may not be directly tied to specific lags but mediated through cumulative relationships.</a:t>
            </a:r>
            <a:endParaRPr lang="en-IN" dirty="0"/>
          </a:p>
        </p:txBody>
      </p:sp>
      <p:sp>
        <p:nvSpPr>
          <p:cNvPr id="4" name="Title 1">
            <a:extLst>
              <a:ext uri="{FF2B5EF4-FFF2-40B4-BE49-F238E27FC236}">
                <a16:creationId xmlns:a16="http://schemas.microsoft.com/office/drawing/2014/main" id="{18FE644A-AFF3-9529-D74D-23FCCC2314FC}"/>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38671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BD0D5-9475-9894-8BF7-55508B85F9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438688-0EDF-A740-6B95-6B1CB9BC8DF1}"/>
              </a:ext>
            </a:extLst>
          </p:cNvPr>
          <p:cNvSpPr>
            <a:spLocks noGrp="1"/>
          </p:cNvSpPr>
          <p:nvPr>
            <p:ph type="ctrTitle"/>
          </p:nvPr>
        </p:nvSpPr>
        <p:spPr>
          <a:xfrm>
            <a:off x="1683171" y="1993919"/>
            <a:ext cx="8825658" cy="2870161"/>
          </a:xfrm>
        </p:spPr>
        <p:txBody>
          <a:bodyPr anchor="b">
            <a:normAutofit/>
          </a:bodyPr>
          <a:lstStyle/>
          <a:p>
            <a:pPr algn="ctr">
              <a:lnSpc>
                <a:spcPct val="90000"/>
              </a:lnSpc>
            </a:pPr>
            <a:r>
              <a:rPr lang="en-US" sz="5000" dirty="0">
                <a:solidFill>
                  <a:schemeClr val="bg1"/>
                </a:solidFill>
              </a:rPr>
              <a:t>Time Series Analysis of Number of unique </a:t>
            </a:r>
            <a:r>
              <a:rPr lang="en-US" sz="5000">
                <a:solidFill>
                  <a:schemeClr val="bg1"/>
                </a:solidFill>
              </a:rPr>
              <a:t>customers visiting </a:t>
            </a:r>
            <a:r>
              <a:rPr lang="en-US" sz="5000" dirty="0">
                <a:solidFill>
                  <a:schemeClr val="bg1"/>
                </a:solidFill>
              </a:rPr>
              <a:t>a local store </a:t>
            </a:r>
            <a:r>
              <a:rPr lang="en-US" sz="5000">
                <a:solidFill>
                  <a:schemeClr val="bg1"/>
                </a:solidFill>
              </a:rPr>
              <a:t>in Montreal </a:t>
            </a:r>
            <a:endParaRPr lang="en-IN" sz="5000" dirty="0">
              <a:solidFill>
                <a:schemeClr val="bg1"/>
              </a:solidFill>
            </a:endParaRPr>
          </a:p>
        </p:txBody>
      </p:sp>
    </p:spTree>
    <p:extLst>
      <p:ext uri="{BB962C8B-B14F-4D97-AF65-F5344CB8AC3E}">
        <p14:creationId xmlns:p14="http://schemas.microsoft.com/office/powerpoint/2010/main" val="35710305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6" name="Group 25">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27" name="Rectangle 26">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8" name="Oval 27">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9" name="Oval 28">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0" name="Oval 29">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1" name="Oval 30">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2" name="Oval 31">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3"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34" name="Rectangle 33">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AB383C02-6280-1A95-0C9D-FCD462065692}"/>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3400" b="0" i="0" kern="1200" dirty="0">
                <a:solidFill>
                  <a:schemeClr val="bg2"/>
                </a:solidFill>
                <a:latin typeface="+mj-lt"/>
                <a:ea typeface="+mj-ea"/>
                <a:cs typeface="+mj-cs"/>
              </a:rPr>
              <a:t>Preprocessing and fitting the time series in ARIMA Model</a:t>
            </a:r>
          </a:p>
        </p:txBody>
      </p:sp>
      <p:grpSp>
        <p:nvGrpSpPr>
          <p:cNvPr id="35" name="Group 34">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36" name="Rectangle 35">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7"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38"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descr="A screenshot of a computer program&#10;&#10;Description automatically generated">
            <a:extLst>
              <a:ext uri="{FF2B5EF4-FFF2-40B4-BE49-F238E27FC236}">
                <a16:creationId xmlns:a16="http://schemas.microsoft.com/office/drawing/2014/main" id="{5EBF09F7-9997-4177-9D4E-33148A8F8C0D}"/>
              </a:ext>
            </a:extLst>
          </p:cNvPr>
          <p:cNvPicPr>
            <a:picLocks noChangeAspect="1"/>
          </p:cNvPicPr>
          <p:nvPr/>
        </p:nvPicPr>
        <p:blipFill>
          <a:blip r:embed="rId3"/>
          <a:stretch>
            <a:fillRect/>
          </a:stretch>
        </p:blipFill>
        <p:spPr>
          <a:xfrm>
            <a:off x="763588" y="402164"/>
            <a:ext cx="5344051" cy="5973469"/>
          </a:xfrm>
          <a:prstGeom prst="rect">
            <a:avLst/>
          </a:prstGeom>
        </p:spPr>
      </p:pic>
    </p:spTree>
    <p:extLst>
      <p:ext uri="{BB962C8B-B14F-4D97-AF65-F5344CB8AC3E}">
        <p14:creationId xmlns:p14="http://schemas.microsoft.com/office/powerpoint/2010/main" val="179273868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BE3F79-9718-A2B5-8C9B-251FDB7D042C}"/>
              </a:ext>
            </a:extLst>
          </p:cNvPr>
          <p:cNvSpPr>
            <a:spLocks noGrp="1"/>
          </p:cNvSpPr>
          <p:nvPr>
            <p:ph type="title"/>
          </p:nvPr>
        </p:nvSpPr>
        <p:spPr/>
        <p:txBody>
          <a:bodyPr/>
          <a:lstStyle/>
          <a:p>
            <a:r>
              <a:rPr lang="en-US" sz="3600" b="0" i="0" kern="1200" dirty="0">
                <a:solidFill>
                  <a:schemeClr val="bg2"/>
                </a:solidFill>
                <a:latin typeface="+mj-lt"/>
                <a:ea typeface="+mj-ea"/>
                <a:cs typeface="+mj-cs"/>
              </a:rPr>
              <a:t>Preprocessing and fitting the time series in ARIMA Model</a:t>
            </a:r>
            <a:endParaRPr lang="en-IN" dirty="0"/>
          </a:p>
        </p:txBody>
      </p:sp>
      <p:pic>
        <p:nvPicPr>
          <p:cNvPr id="7" name="Picture 6">
            <a:extLst>
              <a:ext uri="{FF2B5EF4-FFF2-40B4-BE49-F238E27FC236}">
                <a16:creationId xmlns:a16="http://schemas.microsoft.com/office/drawing/2014/main" id="{B024E052-5E95-C609-02F8-3AC183FCD70D}"/>
              </a:ext>
            </a:extLst>
          </p:cNvPr>
          <p:cNvPicPr>
            <a:picLocks noChangeAspect="1"/>
          </p:cNvPicPr>
          <p:nvPr/>
        </p:nvPicPr>
        <p:blipFill>
          <a:blip r:embed="rId2"/>
          <a:stretch>
            <a:fillRect/>
          </a:stretch>
        </p:blipFill>
        <p:spPr>
          <a:xfrm>
            <a:off x="637649" y="2499919"/>
            <a:ext cx="6087640" cy="3976216"/>
          </a:xfrm>
          <a:prstGeom prst="rect">
            <a:avLst/>
          </a:prstGeom>
        </p:spPr>
      </p:pic>
      <p:pic>
        <p:nvPicPr>
          <p:cNvPr id="9" name="Picture 8">
            <a:extLst>
              <a:ext uri="{FF2B5EF4-FFF2-40B4-BE49-F238E27FC236}">
                <a16:creationId xmlns:a16="http://schemas.microsoft.com/office/drawing/2014/main" id="{D656F81C-B9D5-DCA1-7554-ABC743980519}"/>
              </a:ext>
            </a:extLst>
          </p:cNvPr>
          <p:cNvPicPr>
            <a:picLocks noChangeAspect="1"/>
          </p:cNvPicPr>
          <p:nvPr/>
        </p:nvPicPr>
        <p:blipFill>
          <a:blip r:embed="rId3"/>
          <a:stretch>
            <a:fillRect/>
          </a:stretch>
        </p:blipFill>
        <p:spPr>
          <a:xfrm>
            <a:off x="6725289" y="2499919"/>
            <a:ext cx="5201478" cy="3976216"/>
          </a:xfrm>
          <a:prstGeom prst="rect">
            <a:avLst/>
          </a:prstGeom>
        </p:spPr>
      </p:pic>
    </p:spTree>
    <p:extLst>
      <p:ext uri="{BB962C8B-B14F-4D97-AF65-F5344CB8AC3E}">
        <p14:creationId xmlns:p14="http://schemas.microsoft.com/office/powerpoint/2010/main" val="15444469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296FCAB-411B-6451-4884-E1DEBAAAC4AD}"/>
              </a:ext>
            </a:extLst>
          </p:cNvPr>
          <p:cNvSpPr>
            <a:spLocks noGrp="1"/>
          </p:cNvSpPr>
          <p:nvPr>
            <p:ph idx="1"/>
          </p:nvPr>
        </p:nvSpPr>
        <p:spPr>
          <a:xfrm>
            <a:off x="1154955" y="2357305"/>
            <a:ext cx="8761412" cy="4320331"/>
          </a:xfrm>
        </p:spPr>
        <p:txBody>
          <a:bodyPr>
            <a:normAutofit fontScale="85000" lnSpcReduction="20000"/>
          </a:bodyPr>
          <a:lstStyle/>
          <a:p>
            <a:pPr marL="0" indent="0" algn="just">
              <a:buNone/>
            </a:pPr>
            <a:r>
              <a:rPr lang="en-US" b="1" u="sng" dirty="0"/>
              <a:t>ARIMA Model Fit:</a:t>
            </a:r>
          </a:p>
          <a:p>
            <a:pPr marL="0" indent="0" algn="just">
              <a:buNone/>
            </a:pPr>
            <a:r>
              <a:rPr lang="en-US" dirty="0"/>
              <a:t>The red ARIMA fit closely follows the original data (blue line), indicating that the model is effective at capturing both trend and seasonal patterns. This suggests a well-fitted ARIMA model for forecasting.</a:t>
            </a:r>
          </a:p>
          <a:p>
            <a:pPr marL="0" indent="0" algn="just">
              <a:buNone/>
            </a:pPr>
            <a:r>
              <a:rPr lang="en-US" b="1" u="sng" dirty="0"/>
              <a:t>First Order Differencing:</a:t>
            </a:r>
          </a:p>
          <a:p>
            <a:pPr marL="0" indent="0" algn="just">
              <a:buNone/>
            </a:pPr>
            <a:r>
              <a:rPr lang="en-US" dirty="0"/>
              <a:t>The second graph demonstrates the differenced time series, which removes the trend. This transforms the data into a stationary series, necessary for ARIMA modeling. The fluctuations now center around zero, confirming the removal of trends.</a:t>
            </a:r>
          </a:p>
          <a:p>
            <a:pPr marL="0" indent="0" algn="just">
              <a:buNone/>
            </a:pPr>
            <a:r>
              <a:rPr lang="en-US" b="1" u="sng" dirty="0"/>
              <a:t>Seasonally Differenced Time Series:</a:t>
            </a:r>
          </a:p>
          <a:p>
            <a:pPr marL="0" indent="0" algn="just">
              <a:buNone/>
            </a:pPr>
            <a:r>
              <a:rPr lang="en-US" dirty="0"/>
              <a:t>The third graph (in second graph i.e. green line) shows seasonally differenced data, accounting for annual seasonality. This ensures that the model adjusts for repeating seasonal effects, making it more accurate for periodic data patterns.</a:t>
            </a:r>
          </a:p>
          <a:p>
            <a:pPr marL="0" indent="0" algn="just">
              <a:buNone/>
            </a:pPr>
            <a:r>
              <a:rPr lang="en-US" b="1" u="sng" dirty="0"/>
              <a:t>Model Robustness:</a:t>
            </a:r>
          </a:p>
          <a:p>
            <a:pPr marL="0" indent="0" algn="just">
              <a:buNone/>
            </a:pPr>
            <a:r>
              <a:rPr lang="en-US" dirty="0"/>
              <a:t>The transformation steps (trend differencing and seasonal differencing) effectively prepared the data for ARIMA modeling, leading to a robust model that captures underlying dynamics for forecasting sales accurately. The residual randomness in differenced graphs indicates minimal unexplained variance.</a:t>
            </a:r>
          </a:p>
          <a:p>
            <a:pPr marL="0" indent="0" algn="just">
              <a:buNone/>
            </a:pPr>
            <a:endParaRPr lang="en-US" dirty="0"/>
          </a:p>
          <a:p>
            <a:endParaRPr lang="en-US" dirty="0"/>
          </a:p>
          <a:p>
            <a:endParaRPr lang="en-US" dirty="0"/>
          </a:p>
          <a:p>
            <a:endParaRPr lang="en-IN" dirty="0"/>
          </a:p>
        </p:txBody>
      </p:sp>
      <p:sp>
        <p:nvSpPr>
          <p:cNvPr id="4" name="Title 1">
            <a:extLst>
              <a:ext uri="{FF2B5EF4-FFF2-40B4-BE49-F238E27FC236}">
                <a16:creationId xmlns:a16="http://schemas.microsoft.com/office/drawing/2014/main" id="{07317628-C319-0645-4E15-BA671EC6639A}"/>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25765117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47E0F-6B13-433F-DCC5-14DC7AFF7A77}"/>
              </a:ext>
            </a:extLst>
          </p:cNvPr>
          <p:cNvSpPr>
            <a:spLocks noGrp="1"/>
          </p:cNvSpPr>
          <p:nvPr>
            <p:ph type="title"/>
          </p:nvPr>
        </p:nvSpPr>
        <p:spPr/>
        <p:txBody>
          <a:bodyPr/>
          <a:lstStyle/>
          <a:p>
            <a:r>
              <a:rPr lang="en-IN" dirty="0"/>
              <a:t>ARIMA Model forecast </a:t>
            </a:r>
            <a:r>
              <a:rPr lang="en-IN" sz="2400" dirty="0"/>
              <a:t>(</a:t>
            </a:r>
            <a:r>
              <a:rPr lang="en-IN" sz="2400" dirty="0" err="1"/>
              <a:t>upto</a:t>
            </a:r>
            <a:r>
              <a:rPr lang="en-IN" sz="2400" dirty="0"/>
              <a:t> 2022)</a:t>
            </a:r>
          </a:p>
        </p:txBody>
      </p:sp>
      <p:pic>
        <p:nvPicPr>
          <p:cNvPr id="5" name="Picture 4">
            <a:extLst>
              <a:ext uri="{FF2B5EF4-FFF2-40B4-BE49-F238E27FC236}">
                <a16:creationId xmlns:a16="http://schemas.microsoft.com/office/drawing/2014/main" id="{FBA9A775-A618-4107-2A5D-20F9647DAE9C}"/>
              </a:ext>
            </a:extLst>
          </p:cNvPr>
          <p:cNvPicPr>
            <a:picLocks noChangeAspect="1"/>
          </p:cNvPicPr>
          <p:nvPr/>
        </p:nvPicPr>
        <p:blipFill>
          <a:blip r:embed="rId2"/>
          <a:stretch>
            <a:fillRect/>
          </a:stretch>
        </p:blipFill>
        <p:spPr>
          <a:xfrm>
            <a:off x="1154953" y="2297425"/>
            <a:ext cx="8761412" cy="4397121"/>
          </a:xfrm>
          <a:prstGeom prst="rect">
            <a:avLst/>
          </a:prstGeom>
        </p:spPr>
      </p:pic>
    </p:spTree>
    <p:extLst>
      <p:ext uri="{BB962C8B-B14F-4D97-AF65-F5344CB8AC3E}">
        <p14:creationId xmlns:p14="http://schemas.microsoft.com/office/powerpoint/2010/main" val="20957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935070C-55CD-277E-01DC-4C63C6F54248}"/>
              </a:ext>
            </a:extLst>
          </p:cNvPr>
          <p:cNvSpPr txBox="1">
            <a:spLocks/>
          </p:cNvSpPr>
          <p:nvPr/>
        </p:nvSpPr>
        <p:spPr bwMode="gray">
          <a:xfrm>
            <a:off x="1307353" y="1126068"/>
            <a:ext cx="8761413" cy="706964"/>
          </a:xfrm>
          <a:prstGeom prst="rect">
            <a:avLst/>
          </a:prstGeom>
        </p:spPr>
        <p:txBody>
          <a:bodyPr vert="horz" lIns="91440" tIns="45720" rIns="91440" bIns="45720" rtlCol="0" anchor="ctr">
            <a:noAutofit/>
          </a:bodyPr>
          <a:lst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IN"/>
              <a:t>ARIMA Model forecast </a:t>
            </a:r>
            <a:r>
              <a:rPr lang="en-IN" sz="2400"/>
              <a:t>(upto 2022)</a:t>
            </a:r>
            <a:endParaRPr lang="en-IN" sz="2400" dirty="0"/>
          </a:p>
        </p:txBody>
      </p:sp>
      <p:pic>
        <p:nvPicPr>
          <p:cNvPr id="6" name="Picture 5">
            <a:extLst>
              <a:ext uri="{FF2B5EF4-FFF2-40B4-BE49-F238E27FC236}">
                <a16:creationId xmlns:a16="http://schemas.microsoft.com/office/drawing/2014/main" id="{FEE84CCD-671D-045D-78C6-4E8EAC9DDEE7}"/>
              </a:ext>
            </a:extLst>
          </p:cNvPr>
          <p:cNvPicPr>
            <a:picLocks noChangeAspect="1"/>
          </p:cNvPicPr>
          <p:nvPr/>
        </p:nvPicPr>
        <p:blipFill>
          <a:blip r:embed="rId2"/>
          <a:stretch>
            <a:fillRect/>
          </a:stretch>
        </p:blipFill>
        <p:spPr>
          <a:xfrm>
            <a:off x="1307354" y="2399251"/>
            <a:ext cx="9423378" cy="4074186"/>
          </a:xfrm>
          <a:prstGeom prst="rect">
            <a:avLst/>
          </a:prstGeom>
        </p:spPr>
      </p:pic>
    </p:spTree>
    <p:extLst>
      <p:ext uri="{BB962C8B-B14F-4D97-AF65-F5344CB8AC3E}">
        <p14:creationId xmlns:p14="http://schemas.microsoft.com/office/powerpoint/2010/main" val="34471641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46B67F-826F-6686-3A62-A7FE01679550}"/>
              </a:ext>
            </a:extLst>
          </p:cNvPr>
          <p:cNvSpPr>
            <a:spLocks noGrp="1"/>
          </p:cNvSpPr>
          <p:nvPr>
            <p:ph type="title"/>
          </p:nvPr>
        </p:nvSpPr>
        <p:spPr/>
        <p:txBody>
          <a:bodyPr/>
          <a:lstStyle/>
          <a:p>
            <a:r>
              <a:rPr lang="en-US" dirty="0"/>
              <a:t>Fitting modelled SARIMA model with original data to see the fit</a:t>
            </a:r>
            <a:endParaRPr lang="en-IN" dirty="0"/>
          </a:p>
        </p:txBody>
      </p:sp>
      <p:pic>
        <p:nvPicPr>
          <p:cNvPr id="5" name="Picture 4">
            <a:extLst>
              <a:ext uri="{FF2B5EF4-FFF2-40B4-BE49-F238E27FC236}">
                <a16:creationId xmlns:a16="http://schemas.microsoft.com/office/drawing/2014/main" id="{79741078-D86B-DB30-714A-9CF1BAD663A7}"/>
              </a:ext>
            </a:extLst>
          </p:cNvPr>
          <p:cNvPicPr>
            <a:picLocks noChangeAspect="1"/>
          </p:cNvPicPr>
          <p:nvPr/>
        </p:nvPicPr>
        <p:blipFill>
          <a:blip r:embed="rId2"/>
          <a:stretch>
            <a:fillRect/>
          </a:stretch>
        </p:blipFill>
        <p:spPr>
          <a:xfrm>
            <a:off x="1154953" y="2755840"/>
            <a:ext cx="4359018" cy="3225509"/>
          </a:xfrm>
          <a:prstGeom prst="rect">
            <a:avLst/>
          </a:prstGeom>
        </p:spPr>
      </p:pic>
      <p:pic>
        <p:nvPicPr>
          <p:cNvPr id="7" name="Picture 6">
            <a:extLst>
              <a:ext uri="{FF2B5EF4-FFF2-40B4-BE49-F238E27FC236}">
                <a16:creationId xmlns:a16="http://schemas.microsoft.com/office/drawing/2014/main" id="{677E5B7C-69D1-A3AE-FE7E-111F8E63A162}"/>
              </a:ext>
            </a:extLst>
          </p:cNvPr>
          <p:cNvPicPr>
            <a:picLocks noChangeAspect="1"/>
          </p:cNvPicPr>
          <p:nvPr/>
        </p:nvPicPr>
        <p:blipFill>
          <a:blip r:embed="rId3"/>
          <a:stretch>
            <a:fillRect/>
          </a:stretch>
        </p:blipFill>
        <p:spPr>
          <a:xfrm>
            <a:off x="5513971" y="2443644"/>
            <a:ext cx="6462320" cy="4000847"/>
          </a:xfrm>
          <a:prstGeom prst="rect">
            <a:avLst/>
          </a:prstGeom>
        </p:spPr>
      </p:pic>
    </p:spTree>
    <p:extLst>
      <p:ext uri="{BB962C8B-B14F-4D97-AF65-F5344CB8AC3E}">
        <p14:creationId xmlns:p14="http://schemas.microsoft.com/office/powerpoint/2010/main" val="28691599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BD5593-838B-79A1-8A69-85C77866ADC6}"/>
              </a:ext>
            </a:extLst>
          </p:cNvPr>
          <p:cNvSpPr>
            <a:spLocks noGrp="1"/>
          </p:cNvSpPr>
          <p:nvPr>
            <p:ph idx="1"/>
          </p:nvPr>
        </p:nvSpPr>
        <p:spPr>
          <a:xfrm>
            <a:off x="1154955" y="2357120"/>
            <a:ext cx="8761412" cy="4358640"/>
          </a:xfrm>
        </p:spPr>
        <p:txBody>
          <a:bodyPr>
            <a:normAutofit fontScale="85000" lnSpcReduction="10000"/>
          </a:bodyPr>
          <a:lstStyle/>
          <a:p>
            <a:pPr marL="0" indent="0" algn="just">
              <a:buNone/>
            </a:pPr>
            <a:r>
              <a:rPr lang="en-US" b="1" u="sng" dirty="0"/>
              <a:t>Seasonal Adjustment:</a:t>
            </a:r>
          </a:p>
          <a:p>
            <a:pPr marL="0" indent="0" algn="just">
              <a:buNone/>
            </a:pPr>
            <a:r>
              <a:rPr lang="en-US" dirty="0"/>
              <a:t>The SARIMA model effectively captures the seasonal patterns in the data, as indicated by the close alignment between the original data (blue) and the SARIMA fit (purple). This suggests that the model successfully accounts for recurring seasonal effects.</a:t>
            </a:r>
          </a:p>
          <a:p>
            <a:pPr marL="0" indent="0" algn="just">
              <a:buNone/>
            </a:pPr>
            <a:r>
              <a:rPr lang="en-US" b="1" u="sng" dirty="0"/>
              <a:t>Enhanced Model Performance:</a:t>
            </a:r>
          </a:p>
          <a:p>
            <a:pPr marL="0" indent="0" algn="just">
              <a:buNone/>
            </a:pPr>
            <a:r>
              <a:rPr lang="en-US" dirty="0"/>
              <a:t>Compared to a standard ARIMA model, SARIMA incorporates both seasonal differencing and seasonal autoregressive/moving average components, leading to a more precise fit for data with significant seasonality.</a:t>
            </a:r>
          </a:p>
          <a:p>
            <a:pPr marL="0" indent="0" algn="just">
              <a:buNone/>
            </a:pPr>
            <a:r>
              <a:rPr lang="en-US" b="1" u="sng" dirty="0"/>
              <a:t>Parameter Selection:</a:t>
            </a:r>
          </a:p>
          <a:p>
            <a:pPr marL="0" indent="0" algn="just">
              <a:buNone/>
            </a:pPr>
            <a:r>
              <a:rPr lang="en-US" dirty="0"/>
              <a:t>The specified parameters (2,1,2,7) suggest that the model includes seasonal adjustments over a 7-period cycle (likely weekly), along with autoregressive, differencing, and moving average terms tailored to the dataset's structure.</a:t>
            </a:r>
          </a:p>
          <a:p>
            <a:pPr marL="0" indent="0" algn="just">
              <a:buNone/>
            </a:pPr>
            <a:r>
              <a:rPr lang="en-US" b="1" u="sng" dirty="0"/>
              <a:t>Forecasting Capability:</a:t>
            </a:r>
          </a:p>
          <a:p>
            <a:pPr marL="0" indent="0" algn="just">
              <a:buNone/>
            </a:pPr>
            <a:r>
              <a:rPr lang="en-US" dirty="0"/>
              <a:t>The close overlap between the SARIMA fit and the actual data indicates strong forecasting accuracy, especially for scenarios involving periodic or seasonal data. This makes SARIMA a reliable choice for predicting future trends and seasonal sales behavior.</a:t>
            </a:r>
            <a:endParaRPr lang="en-IN" dirty="0"/>
          </a:p>
        </p:txBody>
      </p:sp>
      <p:sp>
        <p:nvSpPr>
          <p:cNvPr id="4" name="Title 1">
            <a:extLst>
              <a:ext uri="{FF2B5EF4-FFF2-40B4-BE49-F238E27FC236}">
                <a16:creationId xmlns:a16="http://schemas.microsoft.com/office/drawing/2014/main" id="{4DBCC861-051A-8E52-7AF8-EE8FA78B8490}"/>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75208733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417F6-2383-5D1E-2AE6-831611477120}"/>
              </a:ext>
            </a:extLst>
          </p:cNvPr>
          <p:cNvSpPr>
            <a:spLocks noGrp="1"/>
          </p:cNvSpPr>
          <p:nvPr>
            <p:ph type="title"/>
          </p:nvPr>
        </p:nvSpPr>
        <p:spPr/>
        <p:txBody>
          <a:bodyPr/>
          <a:lstStyle/>
          <a:p>
            <a:r>
              <a:rPr lang="en-IN" dirty="0"/>
              <a:t>SARIMA Model Summary</a:t>
            </a:r>
          </a:p>
        </p:txBody>
      </p:sp>
      <p:pic>
        <p:nvPicPr>
          <p:cNvPr id="5" name="Picture 4">
            <a:extLst>
              <a:ext uri="{FF2B5EF4-FFF2-40B4-BE49-F238E27FC236}">
                <a16:creationId xmlns:a16="http://schemas.microsoft.com/office/drawing/2014/main" id="{BC9224C7-B981-2280-2CC6-E882E7CFBCC2}"/>
              </a:ext>
            </a:extLst>
          </p:cNvPr>
          <p:cNvPicPr>
            <a:picLocks noChangeAspect="1"/>
          </p:cNvPicPr>
          <p:nvPr/>
        </p:nvPicPr>
        <p:blipFill>
          <a:blip r:embed="rId2"/>
          <a:stretch>
            <a:fillRect/>
          </a:stretch>
        </p:blipFill>
        <p:spPr>
          <a:xfrm>
            <a:off x="7466202" y="2806491"/>
            <a:ext cx="4618608" cy="3734124"/>
          </a:xfrm>
          <a:prstGeom prst="rect">
            <a:avLst/>
          </a:prstGeom>
        </p:spPr>
      </p:pic>
      <p:sp>
        <p:nvSpPr>
          <p:cNvPr id="6" name="TextBox 5">
            <a:extLst>
              <a:ext uri="{FF2B5EF4-FFF2-40B4-BE49-F238E27FC236}">
                <a16:creationId xmlns:a16="http://schemas.microsoft.com/office/drawing/2014/main" id="{64E5641D-E977-825D-7674-68590332C762}"/>
              </a:ext>
            </a:extLst>
          </p:cNvPr>
          <p:cNvSpPr txBox="1"/>
          <p:nvPr/>
        </p:nvSpPr>
        <p:spPr>
          <a:xfrm>
            <a:off x="674845" y="2105637"/>
            <a:ext cx="6514520" cy="4801314"/>
          </a:xfrm>
          <a:prstGeom prst="rect">
            <a:avLst/>
          </a:prstGeom>
          <a:noFill/>
        </p:spPr>
        <p:txBody>
          <a:bodyPr wrap="square" rtlCol="0">
            <a:spAutoFit/>
          </a:bodyPr>
          <a:lstStyle/>
          <a:p>
            <a:pPr algn="just"/>
            <a:r>
              <a:rPr lang="en-US" b="1" u="sng" dirty="0"/>
              <a:t>Model Configuration and Scope:</a:t>
            </a:r>
          </a:p>
          <a:p>
            <a:pPr algn="just"/>
            <a:endParaRPr lang="en-US" dirty="0"/>
          </a:p>
          <a:p>
            <a:pPr marL="285750" indent="-285750" algn="just">
              <a:buFont typeface="Arial" panose="020B0604020202020204" pitchFamily="34" charset="0"/>
              <a:buChar char="•"/>
            </a:pPr>
            <a:r>
              <a:rPr lang="en-US" dirty="0"/>
              <a:t>The SARIMA model is configured with both non-seasonal and seasonal components to account for short-term trends and weekly seasonality (period = 7 days).</a:t>
            </a:r>
          </a:p>
          <a:p>
            <a:pPr marL="285750" indent="-285750" algn="just">
              <a:buFont typeface="Arial" panose="020B0604020202020204" pitchFamily="34" charset="0"/>
              <a:buChar char="•"/>
            </a:pPr>
            <a:r>
              <a:rPr lang="en-US" dirty="0"/>
              <a:t>The model spans over six years (2014–2020) and uses 2167 observations, indicating a robust dataset.</a:t>
            </a:r>
          </a:p>
          <a:p>
            <a:pPr algn="just"/>
            <a:endParaRPr lang="en-US" dirty="0"/>
          </a:p>
          <a:p>
            <a:pPr algn="just"/>
            <a:r>
              <a:rPr lang="en-US" b="1" u="sng" dirty="0"/>
              <a:t>Model Fit Quality:</a:t>
            </a:r>
          </a:p>
          <a:p>
            <a:pPr marL="285750" indent="-285750" algn="just">
              <a:buFont typeface="Arial" panose="020B0604020202020204" pitchFamily="34" charset="0"/>
              <a:buChar char="•"/>
            </a:pPr>
            <a:r>
              <a:rPr lang="en-US" dirty="0"/>
              <a:t>Low AIC, BIC, and HQIC values suggest the model achieves a reasonable balance between complexity and fit.</a:t>
            </a:r>
          </a:p>
          <a:p>
            <a:pPr marL="285750" indent="-285750" algn="just">
              <a:buFont typeface="Arial" panose="020B0604020202020204" pitchFamily="34" charset="0"/>
              <a:buChar char="•"/>
            </a:pPr>
            <a:r>
              <a:rPr lang="en-US" dirty="0"/>
              <a:t>Residual diagnostics (</a:t>
            </a:r>
            <a:r>
              <a:rPr lang="en-US" dirty="0" err="1"/>
              <a:t>Ljung</a:t>
            </a:r>
            <a:r>
              <a:rPr lang="en-US" dirty="0"/>
              <a:t>-Box Q-test with Prob(Q) = 0.92) indicate that the model sufficiently captures the autocorrelations in the data, with no significant pattern left unexplained.</a:t>
            </a:r>
            <a:endParaRPr lang="en-IN" dirty="0"/>
          </a:p>
        </p:txBody>
      </p:sp>
    </p:spTree>
    <p:extLst>
      <p:ext uri="{BB962C8B-B14F-4D97-AF65-F5344CB8AC3E}">
        <p14:creationId xmlns:p14="http://schemas.microsoft.com/office/powerpoint/2010/main" val="126871610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5A992EA8-A2AE-480C-BFF9-7B134643975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11" name="Rectangle 10">
              <a:extLst>
                <a:ext uri="{FF2B5EF4-FFF2-40B4-BE49-F238E27FC236}">
                  <a16:creationId xmlns:a16="http://schemas.microsoft.com/office/drawing/2014/main" id="{0F6F97DA-7406-453D-9AB4-28B0891BBF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2" name="Oval 11">
              <a:extLst>
                <a:ext uri="{FF2B5EF4-FFF2-40B4-BE49-F238E27FC236}">
                  <a16:creationId xmlns:a16="http://schemas.microsoft.com/office/drawing/2014/main" id="{31D171A9-30C8-4156-8EAF-50888EBE77E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3" name="Oval 12">
              <a:extLst>
                <a:ext uri="{FF2B5EF4-FFF2-40B4-BE49-F238E27FC236}">
                  <a16:creationId xmlns:a16="http://schemas.microsoft.com/office/drawing/2014/main" id="{C52A6C74-8DC4-4902-962C-0DAFD7F9B5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4" name="Oval 13">
              <a:extLst>
                <a:ext uri="{FF2B5EF4-FFF2-40B4-BE49-F238E27FC236}">
                  <a16:creationId xmlns:a16="http://schemas.microsoft.com/office/drawing/2014/main" id="{D34C65DE-5132-426E-9E92-81CB9EFF894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5" name="Oval 14">
              <a:extLst>
                <a:ext uri="{FF2B5EF4-FFF2-40B4-BE49-F238E27FC236}">
                  <a16:creationId xmlns:a16="http://schemas.microsoft.com/office/drawing/2014/main" id="{463FE9C4-150E-4C97-A21E-53B7CD261A1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6" name="Oval 15">
              <a:extLst>
                <a:ext uri="{FF2B5EF4-FFF2-40B4-BE49-F238E27FC236}">
                  <a16:creationId xmlns:a16="http://schemas.microsoft.com/office/drawing/2014/main" id="{F4DD7FA2-5B3A-4DD2-BA1A-735CC86BAA0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Freeform 5">
              <a:extLst>
                <a:ext uri="{FF2B5EF4-FFF2-40B4-BE49-F238E27FC236}">
                  <a16:creationId xmlns:a16="http://schemas.microsoft.com/office/drawing/2014/main" id="{B11D6824-D097-439B-9956-5436E5111A9B}"/>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19" name="Rectangle 18">
            <a:extLst>
              <a:ext uri="{FF2B5EF4-FFF2-40B4-BE49-F238E27FC236}">
                <a16:creationId xmlns:a16="http://schemas.microsoft.com/office/drawing/2014/main" id="{5669AB50-4CAD-4D10-A09A-A0C01AF9E6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D30A9E6-B445-EE3C-3F78-E7D088791B66}"/>
              </a:ext>
            </a:extLst>
          </p:cNvPr>
          <p:cNvSpPr>
            <a:spLocks noGrp="1"/>
          </p:cNvSpPr>
          <p:nvPr>
            <p:ph type="title"/>
          </p:nvPr>
        </p:nvSpPr>
        <p:spPr>
          <a:xfrm>
            <a:off x="8382055" y="1241266"/>
            <a:ext cx="3161016" cy="3153753"/>
          </a:xfrm>
        </p:spPr>
        <p:txBody>
          <a:bodyPr vert="horz" lIns="91440" tIns="45720" rIns="91440" bIns="45720" rtlCol="0" anchor="b">
            <a:normAutofit/>
          </a:bodyPr>
          <a:lstStyle/>
          <a:p>
            <a:pPr>
              <a:lnSpc>
                <a:spcPct val="90000"/>
              </a:lnSpc>
            </a:pPr>
            <a:r>
              <a:rPr lang="en-US" sz="5000" b="0" i="0" kern="1200" dirty="0">
                <a:solidFill>
                  <a:schemeClr val="bg2"/>
                </a:solidFill>
                <a:latin typeface="+mj-lt"/>
                <a:ea typeface="+mj-ea"/>
                <a:cs typeface="+mj-cs"/>
              </a:rPr>
              <a:t>Residuals for SARIMA model</a:t>
            </a:r>
          </a:p>
        </p:txBody>
      </p:sp>
      <p:grpSp>
        <p:nvGrpSpPr>
          <p:cNvPr id="21" name="Group 20">
            <a:extLst>
              <a:ext uri="{FF2B5EF4-FFF2-40B4-BE49-F238E27FC236}">
                <a16:creationId xmlns:a16="http://schemas.microsoft.com/office/drawing/2014/main" id="{68B27BBA-AE99-4D00-A26E-0B49DA4B37A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23332" y="396837"/>
            <a:ext cx="7906665" cy="6058999"/>
            <a:chOff x="423332" y="396837"/>
            <a:chExt cx="7906665" cy="6058999"/>
          </a:xfrm>
        </p:grpSpPr>
        <p:sp>
          <p:nvSpPr>
            <p:cNvPr id="22" name="Rectangle 21">
              <a:extLst>
                <a:ext uri="{FF2B5EF4-FFF2-40B4-BE49-F238E27FC236}">
                  <a16:creationId xmlns:a16="http://schemas.microsoft.com/office/drawing/2014/main" id="{E898DFFC-9C98-4276-B117-1EECD56D16E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flipH="1">
              <a:off x="423332" y="402165"/>
              <a:ext cx="678513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Freeform 5">
              <a:extLst>
                <a:ext uri="{FF2B5EF4-FFF2-40B4-BE49-F238E27FC236}">
                  <a16:creationId xmlns:a16="http://schemas.microsoft.com/office/drawing/2014/main" id="{D9DF6785-2B9D-478C-AB08-3A6258EF7C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400000" flipH="1">
              <a:off x="4616676" y="2801722"/>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txBody>
            <a:bodyPr/>
            <a:lstStyle/>
            <a:p>
              <a:endParaRPr lang="en-IN"/>
            </a:p>
          </p:txBody>
        </p:sp>
        <p:sp>
          <p:nvSpPr>
            <p:cNvPr id="24" name="Freeform 5">
              <a:extLst>
                <a:ext uri="{FF2B5EF4-FFF2-40B4-BE49-F238E27FC236}">
                  <a16:creationId xmlns:a16="http://schemas.microsoft.com/office/drawing/2014/main" id="{A9C1FA5F-1069-410C-ACE0-A24989171C5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bwMode="gray">
            <a:xfrm rot="5677511" flipH="1">
              <a:off x="6459831" y="1826079"/>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txBody>
            <a:bodyPr/>
            <a:lstStyle/>
            <a:p>
              <a:endParaRPr lang="en-IN"/>
            </a:p>
          </p:txBody>
        </p:sp>
      </p:grpSp>
      <p:pic>
        <p:nvPicPr>
          <p:cNvPr id="5" name="Picture 4" descr="A screenshot of a computer code&#10;&#10;Description automatically generated">
            <a:extLst>
              <a:ext uri="{FF2B5EF4-FFF2-40B4-BE49-F238E27FC236}">
                <a16:creationId xmlns:a16="http://schemas.microsoft.com/office/drawing/2014/main" id="{798EC52B-1522-BEA4-2639-F681BB1213CA}"/>
              </a:ext>
            </a:extLst>
          </p:cNvPr>
          <p:cNvPicPr>
            <a:picLocks noChangeAspect="1"/>
          </p:cNvPicPr>
          <p:nvPr/>
        </p:nvPicPr>
        <p:blipFill>
          <a:blip r:embed="rId3"/>
          <a:stretch>
            <a:fillRect/>
          </a:stretch>
        </p:blipFill>
        <p:spPr>
          <a:xfrm>
            <a:off x="1109763" y="1439016"/>
            <a:ext cx="6443180" cy="3979968"/>
          </a:xfrm>
          <a:prstGeom prst="rect">
            <a:avLst/>
          </a:prstGeom>
        </p:spPr>
      </p:pic>
    </p:spTree>
    <p:extLst>
      <p:ext uri="{BB962C8B-B14F-4D97-AF65-F5344CB8AC3E}">
        <p14:creationId xmlns:p14="http://schemas.microsoft.com/office/powerpoint/2010/main" val="39683960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AC6F0-0289-6DF2-A2D6-9DD51E1DF6D6}"/>
              </a:ext>
            </a:extLst>
          </p:cNvPr>
          <p:cNvSpPr>
            <a:spLocks noGrp="1"/>
          </p:cNvSpPr>
          <p:nvPr>
            <p:ph type="title"/>
          </p:nvPr>
        </p:nvSpPr>
        <p:spPr/>
        <p:txBody>
          <a:bodyPr/>
          <a:lstStyle/>
          <a:p>
            <a:r>
              <a:rPr lang="en-US" sz="3600" b="0" i="0" kern="1200">
                <a:solidFill>
                  <a:schemeClr val="bg2"/>
                </a:solidFill>
                <a:latin typeface="+mj-lt"/>
                <a:ea typeface="+mj-ea"/>
                <a:cs typeface="+mj-cs"/>
              </a:rPr>
              <a:t>Residuals for SARIMA model</a:t>
            </a:r>
            <a:endParaRPr lang="en-IN" dirty="0"/>
          </a:p>
        </p:txBody>
      </p:sp>
      <p:pic>
        <p:nvPicPr>
          <p:cNvPr id="5" name="Picture 4">
            <a:extLst>
              <a:ext uri="{FF2B5EF4-FFF2-40B4-BE49-F238E27FC236}">
                <a16:creationId xmlns:a16="http://schemas.microsoft.com/office/drawing/2014/main" id="{BD1789E9-BBDE-A5FB-2298-E4E7B093FA96}"/>
              </a:ext>
            </a:extLst>
          </p:cNvPr>
          <p:cNvPicPr>
            <a:picLocks noChangeAspect="1"/>
          </p:cNvPicPr>
          <p:nvPr/>
        </p:nvPicPr>
        <p:blipFill>
          <a:blip r:embed="rId2"/>
          <a:stretch>
            <a:fillRect/>
          </a:stretch>
        </p:blipFill>
        <p:spPr>
          <a:xfrm>
            <a:off x="651699" y="2352390"/>
            <a:ext cx="5444301" cy="3531942"/>
          </a:xfrm>
          <a:prstGeom prst="rect">
            <a:avLst/>
          </a:prstGeom>
        </p:spPr>
      </p:pic>
      <p:pic>
        <p:nvPicPr>
          <p:cNvPr id="7" name="Picture 6">
            <a:extLst>
              <a:ext uri="{FF2B5EF4-FFF2-40B4-BE49-F238E27FC236}">
                <a16:creationId xmlns:a16="http://schemas.microsoft.com/office/drawing/2014/main" id="{4409BF6D-44ED-3EBA-4B3D-FEE2C3C3E437}"/>
              </a:ext>
            </a:extLst>
          </p:cNvPr>
          <p:cNvPicPr>
            <a:picLocks noChangeAspect="1"/>
          </p:cNvPicPr>
          <p:nvPr/>
        </p:nvPicPr>
        <p:blipFill>
          <a:blip r:embed="rId3"/>
          <a:stretch>
            <a:fillRect/>
          </a:stretch>
        </p:blipFill>
        <p:spPr>
          <a:xfrm>
            <a:off x="6031684" y="2567031"/>
            <a:ext cx="6006518" cy="3317301"/>
          </a:xfrm>
          <a:prstGeom prst="rect">
            <a:avLst/>
          </a:prstGeom>
        </p:spPr>
      </p:pic>
    </p:spTree>
    <p:extLst>
      <p:ext uri="{BB962C8B-B14F-4D97-AF65-F5344CB8AC3E}">
        <p14:creationId xmlns:p14="http://schemas.microsoft.com/office/powerpoint/2010/main" val="3013402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C30192-3536-648A-C9A3-9FF7E515435F}"/>
              </a:ext>
            </a:extLst>
          </p:cNvPr>
          <p:cNvSpPr>
            <a:spLocks noGrp="1"/>
          </p:cNvSpPr>
          <p:nvPr>
            <p:ph type="title"/>
          </p:nvPr>
        </p:nvSpPr>
        <p:spPr>
          <a:xfrm>
            <a:off x="640080" y="2074363"/>
            <a:ext cx="2752354" cy="2709275"/>
          </a:xfrm>
          <a:prstGeom prst="ellipse">
            <a:avLst/>
          </a:prstGeom>
          <a:solidFill>
            <a:srgbClr val="262626"/>
          </a:solidFill>
          <a:ln w="174625" cmpd="thinThick">
            <a:solidFill>
              <a:srgbClr val="262626"/>
            </a:solidFill>
          </a:ln>
        </p:spPr>
        <p:txBody>
          <a:bodyPr vert="horz" lIns="91440" tIns="45720" rIns="91440" bIns="45720" rtlCol="0" anchor="ctr">
            <a:normAutofit fontScale="90000"/>
          </a:bodyPr>
          <a:lstStyle/>
          <a:p>
            <a:pPr algn="ctr"/>
            <a:r>
              <a:rPr lang="en-US" sz="2400" kern="1200" dirty="0">
                <a:solidFill>
                  <a:srgbClr val="FFFFFF"/>
                </a:solidFill>
                <a:latin typeface="+mj-lt"/>
                <a:ea typeface="+mj-ea"/>
                <a:cs typeface="+mj-cs"/>
              </a:rPr>
              <a:t>Displaying the first few rows to understand the structure of dataset</a:t>
            </a:r>
          </a:p>
        </p:txBody>
      </p:sp>
      <p:pic>
        <p:nvPicPr>
          <p:cNvPr id="7" name="Picture 6">
            <a:extLst>
              <a:ext uri="{FF2B5EF4-FFF2-40B4-BE49-F238E27FC236}">
                <a16:creationId xmlns:a16="http://schemas.microsoft.com/office/drawing/2014/main" id="{9314527D-BE11-1A49-382C-FECBEE8858BD}"/>
              </a:ext>
            </a:extLst>
          </p:cNvPr>
          <p:cNvPicPr>
            <a:picLocks noChangeAspect="1"/>
          </p:cNvPicPr>
          <p:nvPr/>
        </p:nvPicPr>
        <p:blipFill>
          <a:blip r:embed="rId2"/>
          <a:stretch>
            <a:fillRect/>
          </a:stretch>
        </p:blipFill>
        <p:spPr>
          <a:xfrm>
            <a:off x="4130291" y="1558128"/>
            <a:ext cx="7102455" cy="3741744"/>
          </a:xfrm>
          <a:prstGeom prst="rect">
            <a:avLst/>
          </a:prstGeom>
        </p:spPr>
      </p:pic>
    </p:spTree>
    <p:extLst>
      <p:ext uri="{BB962C8B-B14F-4D97-AF65-F5344CB8AC3E}">
        <p14:creationId xmlns:p14="http://schemas.microsoft.com/office/powerpoint/2010/main" val="24336065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79DDF0C-F2BC-1E0D-C059-1514436E3FFD}"/>
              </a:ext>
            </a:extLst>
          </p:cNvPr>
          <p:cNvSpPr>
            <a:spLocks noGrp="1"/>
          </p:cNvSpPr>
          <p:nvPr>
            <p:ph idx="1"/>
          </p:nvPr>
        </p:nvSpPr>
        <p:spPr>
          <a:xfrm>
            <a:off x="1154955" y="2332139"/>
            <a:ext cx="8761412" cy="4387443"/>
          </a:xfrm>
        </p:spPr>
        <p:txBody>
          <a:bodyPr>
            <a:normAutofit fontScale="85000" lnSpcReduction="10000"/>
          </a:bodyPr>
          <a:lstStyle/>
          <a:p>
            <a:pPr marL="0" indent="0" algn="just">
              <a:buNone/>
            </a:pPr>
            <a:r>
              <a:rPr lang="en-US" b="1" u="sng" dirty="0"/>
              <a:t>Residual Centering Around Zero:</a:t>
            </a:r>
          </a:p>
          <a:p>
            <a:pPr marL="0" indent="0" algn="just">
              <a:buNone/>
            </a:pPr>
            <a:r>
              <a:rPr lang="en-US" dirty="0"/>
              <a:t>The residuals are centered around zero, indicating that the SARIMA model has effectively captured the main patterns (trend and seasonality) in the data. Any remaining variation is random and not systematic.</a:t>
            </a:r>
          </a:p>
          <a:p>
            <a:pPr marL="0" indent="0" algn="just">
              <a:buNone/>
            </a:pPr>
            <a:r>
              <a:rPr lang="en-US" b="1" u="sng" dirty="0"/>
              <a:t>Randomness in Residuals:</a:t>
            </a:r>
          </a:p>
          <a:p>
            <a:pPr marL="0" indent="0" algn="just">
              <a:buNone/>
            </a:pPr>
            <a:r>
              <a:rPr lang="en-US" dirty="0"/>
              <a:t>The residuals appear random with no discernible pattern, suggesting that the SARIMA model does not leave significant structured information unexplained. This is a good indicator of model adequacy.</a:t>
            </a:r>
          </a:p>
          <a:p>
            <a:pPr marL="0" indent="0" algn="just">
              <a:buNone/>
            </a:pPr>
            <a:r>
              <a:rPr lang="en-US" b="1" u="sng" dirty="0"/>
              <a:t>No Significant Autocorrelation in Residuals:</a:t>
            </a:r>
          </a:p>
          <a:p>
            <a:pPr marL="0" indent="0" algn="just">
              <a:buNone/>
            </a:pPr>
            <a:r>
              <a:rPr lang="en-US" dirty="0"/>
              <a:t>The autocorrelation (ACF) plot shows that most lags fall within the confidence interval, indicating no significant autocorrelation in the residuals. This confirms that the SARIMA model has successfully captured the main patterns in the data, leaving residuals that are random.</a:t>
            </a:r>
          </a:p>
          <a:p>
            <a:pPr marL="0" indent="0" algn="just">
              <a:buNone/>
            </a:pPr>
            <a:r>
              <a:rPr lang="en-US" b="1" u="sng" dirty="0"/>
              <a:t>Partial Autocorrelation Validates Model Fit:</a:t>
            </a:r>
          </a:p>
          <a:p>
            <a:pPr marL="0" indent="0" algn="just">
              <a:buNone/>
            </a:pPr>
            <a:r>
              <a:rPr lang="en-US" dirty="0"/>
              <a:t>The partial autocorrelation (PACF) plot similarly shows no significant values outside the confidence interval for most lags, suggesting that no additional lags of the data could significantly improve the model fit. This validates the chosen SARIMA parameters.</a:t>
            </a:r>
            <a:endParaRPr lang="en-IN" dirty="0"/>
          </a:p>
        </p:txBody>
      </p:sp>
      <p:sp>
        <p:nvSpPr>
          <p:cNvPr id="4" name="Title 1">
            <a:extLst>
              <a:ext uri="{FF2B5EF4-FFF2-40B4-BE49-F238E27FC236}">
                <a16:creationId xmlns:a16="http://schemas.microsoft.com/office/drawing/2014/main" id="{0B31110C-63CB-A9B9-32A1-B18FEEB4DD87}"/>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35733577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A4B6E5-AE43-FAAE-895E-775812D963CF}"/>
              </a:ext>
            </a:extLst>
          </p:cNvPr>
          <p:cNvSpPr>
            <a:spLocks noGrp="1"/>
          </p:cNvSpPr>
          <p:nvPr>
            <p:ph type="title"/>
          </p:nvPr>
        </p:nvSpPr>
        <p:spPr/>
        <p:txBody>
          <a:bodyPr/>
          <a:lstStyle/>
          <a:p>
            <a:r>
              <a:rPr lang="en-US" dirty="0"/>
              <a:t>Q-Q Plot of SARIMA model</a:t>
            </a:r>
            <a:endParaRPr lang="en-IN" dirty="0"/>
          </a:p>
        </p:txBody>
      </p:sp>
      <p:pic>
        <p:nvPicPr>
          <p:cNvPr id="5" name="Picture 4">
            <a:extLst>
              <a:ext uri="{FF2B5EF4-FFF2-40B4-BE49-F238E27FC236}">
                <a16:creationId xmlns:a16="http://schemas.microsoft.com/office/drawing/2014/main" id="{6F9E78DC-1BC1-2EBB-998C-6C94C3522745}"/>
              </a:ext>
            </a:extLst>
          </p:cNvPr>
          <p:cNvPicPr>
            <a:picLocks noChangeAspect="1"/>
          </p:cNvPicPr>
          <p:nvPr/>
        </p:nvPicPr>
        <p:blipFill>
          <a:blip r:embed="rId2"/>
          <a:stretch>
            <a:fillRect/>
          </a:stretch>
        </p:blipFill>
        <p:spPr>
          <a:xfrm>
            <a:off x="729842" y="2491529"/>
            <a:ext cx="3489820" cy="2793535"/>
          </a:xfrm>
          <a:prstGeom prst="rect">
            <a:avLst/>
          </a:prstGeom>
        </p:spPr>
      </p:pic>
      <p:pic>
        <p:nvPicPr>
          <p:cNvPr id="7" name="Picture 6">
            <a:extLst>
              <a:ext uri="{FF2B5EF4-FFF2-40B4-BE49-F238E27FC236}">
                <a16:creationId xmlns:a16="http://schemas.microsoft.com/office/drawing/2014/main" id="{33EBB566-0F80-5D31-3954-63F345898C36}"/>
              </a:ext>
            </a:extLst>
          </p:cNvPr>
          <p:cNvPicPr>
            <a:picLocks noChangeAspect="1"/>
          </p:cNvPicPr>
          <p:nvPr/>
        </p:nvPicPr>
        <p:blipFill>
          <a:blip r:embed="rId3"/>
          <a:stretch>
            <a:fillRect/>
          </a:stretch>
        </p:blipFill>
        <p:spPr>
          <a:xfrm>
            <a:off x="6096000" y="2432173"/>
            <a:ext cx="4778154" cy="3452159"/>
          </a:xfrm>
          <a:prstGeom prst="rect">
            <a:avLst/>
          </a:prstGeom>
        </p:spPr>
      </p:pic>
    </p:spTree>
    <p:extLst>
      <p:ext uri="{BB962C8B-B14F-4D97-AF65-F5344CB8AC3E}">
        <p14:creationId xmlns:p14="http://schemas.microsoft.com/office/powerpoint/2010/main" val="359946947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8380887-53D2-6DB3-AFEB-EA9883953719}"/>
              </a:ext>
            </a:extLst>
          </p:cNvPr>
          <p:cNvSpPr>
            <a:spLocks noGrp="1"/>
          </p:cNvSpPr>
          <p:nvPr>
            <p:ph idx="1"/>
          </p:nvPr>
        </p:nvSpPr>
        <p:spPr/>
        <p:txBody>
          <a:bodyPr>
            <a:normAutofit fontScale="85000" lnSpcReduction="10000"/>
          </a:bodyPr>
          <a:lstStyle/>
          <a:p>
            <a:pPr marL="0" indent="0" algn="just">
              <a:buNone/>
            </a:pPr>
            <a:r>
              <a:rPr lang="en-US" b="1" u="sng" dirty="0"/>
              <a:t>Normality of Residuals:</a:t>
            </a:r>
          </a:p>
          <a:p>
            <a:pPr marL="0" indent="0" algn="just">
              <a:buNone/>
            </a:pPr>
            <a:r>
              <a:rPr lang="en-US" dirty="0"/>
              <a:t>The Q-Q plot indicates that the residuals mostly align with the diagonal red line, suggesting that the residuals approximately follow a normal distribution. This is a desirable property for residuals in time series models.</a:t>
            </a:r>
          </a:p>
          <a:p>
            <a:pPr marL="0" indent="0" algn="just">
              <a:buNone/>
            </a:pPr>
            <a:r>
              <a:rPr lang="en-US" b="1" u="sng" dirty="0"/>
              <a:t>Deviations at Extremes:</a:t>
            </a:r>
          </a:p>
          <a:p>
            <a:pPr marL="0" indent="0" algn="just">
              <a:buNone/>
            </a:pPr>
            <a:r>
              <a:rPr lang="en-US" dirty="0"/>
              <a:t>There are deviations from the red line at both tails of the distribution (extremes). This indicates the presence of outliers or heavier tails than a perfect normal distribution, which could affect the model’s performance during rare or extreme events.</a:t>
            </a:r>
          </a:p>
          <a:p>
            <a:pPr marL="0" indent="0" algn="just">
              <a:buNone/>
            </a:pPr>
            <a:r>
              <a:rPr lang="en-US" b="1" u="sng" dirty="0"/>
              <a:t>Good Fit in Central Quantiles:</a:t>
            </a:r>
          </a:p>
          <a:p>
            <a:pPr marL="0" indent="0" algn="just">
              <a:buNone/>
            </a:pPr>
            <a:r>
              <a:rPr lang="en-US" dirty="0"/>
              <a:t>The central portion of the plot (close to the mean) closely matches the red line, demonstrating that the SARIMA model effectively captures the main patterns in the majority of the data.</a:t>
            </a:r>
            <a:endParaRPr lang="en-IN" dirty="0"/>
          </a:p>
        </p:txBody>
      </p:sp>
      <p:sp>
        <p:nvSpPr>
          <p:cNvPr id="4" name="Title 1">
            <a:extLst>
              <a:ext uri="{FF2B5EF4-FFF2-40B4-BE49-F238E27FC236}">
                <a16:creationId xmlns:a16="http://schemas.microsoft.com/office/drawing/2014/main" id="{CA084CE6-0309-AC32-1352-3451B0061461}"/>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32663112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1903F-DFE7-836A-035C-F8C9AD6F2846}"/>
              </a:ext>
            </a:extLst>
          </p:cNvPr>
          <p:cNvSpPr>
            <a:spLocks noGrp="1"/>
          </p:cNvSpPr>
          <p:nvPr>
            <p:ph type="title"/>
          </p:nvPr>
        </p:nvSpPr>
        <p:spPr/>
        <p:txBody>
          <a:bodyPr/>
          <a:lstStyle/>
          <a:p>
            <a:r>
              <a:rPr lang="en-US" dirty="0"/>
              <a:t>Histogram of SARIMA Model Residuals</a:t>
            </a:r>
            <a:endParaRPr lang="en-IN" dirty="0"/>
          </a:p>
        </p:txBody>
      </p:sp>
      <p:pic>
        <p:nvPicPr>
          <p:cNvPr id="5" name="Picture 4">
            <a:extLst>
              <a:ext uri="{FF2B5EF4-FFF2-40B4-BE49-F238E27FC236}">
                <a16:creationId xmlns:a16="http://schemas.microsoft.com/office/drawing/2014/main" id="{903A5F8C-6D70-ADD6-BF27-B562984CC614}"/>
              </a:ext>
            </a:extLst>
          </p:cNvPr>
          <p:cNvPicPr>
            <a:picLocks noChangeAspect="1"/>
          </p:cNvPicPr>
          <p:nvPr/>
        </p:nvPicPr>
        <p:blipFill>
          <a:blip r:embed="rId2"/>
          <a:stretch>
            <a:fillRect/>
          </a:stretch>
        </p:blipFill>
        <p:spPr>
          <a:xfrm>
            <a:off x="1154953" y="2642533"/>
            <a:ext cx="4968671" cy="3241800"/>
          </a:xfrm>
          <a:prstGeom prst="rect">
            <a:avLst/>
          </a:prstGeom>
        </p:spPr>
      </p:pic>
      <p:pic>
        <p:nvPicPr>
          <p:cNvPr id="7" name="Picture 6">
            <a:extLst>
              <a:ext uri="{FF2B5EF4-FFF2-40B4-BE49-F238E27FC236}">
                <a16:creationId xmlns:a16="http://schemas.microsoft.com/office/drawing/2014/main" id="{4C653BF3-A050-2E3D-6689-7D538A44A355}"/>
              </a:ext>
            </a:extLst>
          </p:cNvPr>
          <p:cNvPicPr>
            <a:picLocks noChangeAspect="1"/>
          </p:cNvPicPr>
          <p:nvPr/>
        </p:nvPicPr>
        <p:blipFill>
          <a:blip r:embed="rId3"/>
          <a:stretch>
            <a:fillRect/>
          </a:stretch>
        </p:blipFill>
        <p:spPr>
          <a:xfrm>
            <a:off x="6342077" y="2642534"/>
            <a:ext cx="5437272" cy="3241798"/>
          </a:xfrm>
          <a:prstGeom prst="rect">
            <a:avLst/>
          </a:prstGeom>
        </p:spPr>
      </p:pic>
    </p:spTree>
    <p:extLst>
      <p:ext uri="{BB962C8B-B14F-4D97-AF65-F5344CB8AC3E}">
        <p14:creationId xmlns:p14="http://schemas.microsoft.com/office/powerpoint/2010/main" val="8469975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074C365-71B5-6B1E-95C0-64ADF2BDC09A}"/>
              </a:ext>
            </a:extLst>
          </p:cNvPr>
          <p:cNvSpPr>
            <a:spLocks noGrp="1"/>
          </p:cNvSpPr>
          <p:nvPr>
            <p:ph idx="1"/>
          </p:nvPr>
        </p:nvSpPr>
        <p:spPr>
          <a:xfrm>
            <a:off x="1154954" y="2348917"/>
            <a:ext cx="8761412" cy="4320331"/>
          </a:xfrm>
        </p:spPr>
        <p:txBody>
          <a:bodyPr>
            <a:normAutofit fontScale="92500" lnSpcReduction="20000"/>
          </a:bodyPr>
          <a:lstStyle/>
          <a:p>
            <a:pPr marL="0" indent="0">
              <a:buNone/>
            </a:pPr>
            <a:r>
              <a:rPr lang="en-US" b="1" u="sng" dirty="0"/>
              <a:t>Residual Distribution is Approximately Normal:</a:t>
            </a:r>
          </a:p>
          <a:p>
            <a:pPr marL="0" indent="0">
              <a:buNone/>
            </a:pPr>
            <a:r>
              <a:rPr lang="en-US" dirty="0"/>
              <a:t>The histogram of residuals forms a bell-shaped curve, indicating that the residuals are approximately normally distributed. This supports the assumption that the SARIMA model has captured the data's underlying patterns effectively.</a:t>
            </a:r>
          </a:p>
          <a:p>
            <a:pPr marL="0" indent="0">
              <a:buNone/>
            </a:pPr>
            <a:r>
              <a:rPr lang="en-US" b="1" u="sng" dirty="0"/>
              <a:t>Mean Close to Zero:</a:t>
            </a:r>
          </a:p>
          <a:p>
            <a:pPr marL="0" indent="0">
              <a:buNone/>
            </a:pPr>
            <a:r>
              <a:rPr lang="en-US" dirty="0"/>
              <a:t>The dashed vertical line represents the mean of the residuals, which is close to zero. This implies that the model's predictions are unbiased, as the residuals (prediction errors) do not systematically lean positive or negative.</a:t>
            </a:r>
          </a:p>
          <a:p>
            <a:pPr marL="0" indent="0">
              <a:buNone/>
            </a:pPr>
            <a:r>
              <a:rPr lang="en-US" b="1" u="sng" dirty="0"/>
              <a:t>Symmetry Around Zero:</a:t>
            </a:r>
          </a:p>
          <a:p>
            <a:pPr marL="0" indent="0">
              <a:buNone/>
            </a:pPr>
            <a:r>
              <a:rPr lang="en-US" dirty="0"/>
              <a:t>The histogram shows a reasonably symmetrical distribution around zero, further confirming that the residuals are well-behaved and do not exhibit skewness.</a:t>
            </a:r>
          </a:p>
          <a:p>
            <a:pPr marL="0" indent="0">
              <a:buNone/>
            </a:pPr>
            <a:r>
              <a:rPr lang="en-US" b="1" u="sng" dirty="0"/>
              <a:t>Presence of Outliers:</a:t>
            </a:r>
          </a:p>
          <a:p>
            <a:pPr marL="0" indent="0">
              <a:buNone/>
            </a:pPr>
            <a:r>
              <a:rPr lang="en-US" dirty="0"/>
              <a:t>There are some residuals in the far ends of the distribution (both tails), indicating occasional outliers or extreme prediction errors. These could represent anomalies in the data or events that the model could not fully capture, suggesting an area for further investigation or model refinement.</a:t>
            </a:r>
          </a:p>
          <a:p>
            <a:endParaRPr lang="en-US" dirty="0"/>
          </a:p>
          <a:p>
            <a:endParaRPr lang="en-US" dirty="0"/>
          </a:p>
          <a:p>
            <a:endParaRPr lang="en-US" dirty="0"/>
          </a:p>
          <a:p>
            <a:endParaRPr lang="en-IN" dirty="0"/>
          </a:p>
        </p:txBody>
      </p:sp>
      <p:sp>
        <p:nvSpPr>
          <p:cNvPr id="4" name="Title 1">
            <a:extLst>
              <a:ext uri="{FF2B5EF4-FFF2-40B4-BE49-F238E27FC236}">
                <a16:creationId xmlns:a16="http://schemas.microsoft.com/office/drawing/2014/main" id="{0E21AAAD-386D-2DA8-4687-B90053A1A139}"/>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3016018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8BDAC1-4F89-391A-B34D-8DA510A2E9DF}"/>
              </a:ext>
            </a:extLst>
          </p:cNvPr>
          <p:cNvSpPr>
            <a:spLocks noGrp="1"/>
          </p:cNvSpPr>
          <p:nvPr>
            <p:ph type="title"/>
          </p:nvPr>
        </p:nvSpPr>
        <p:spPr>
          <a:xfrm>
            <a:off x="1154954" y="973668"/>
            <a:ext cx="7250816" cy="706964"/>
          </a:xfrm>
        </p:spPr>
        <p:txBody>
          <a:bodyPr/>
          <a:lstStyle/>
          <a:p>
            <a:r>
              <a:rPr lang="en-US" dirty="0"/>
              <a:t>SARIMA Model Prediction and In-sample forecast</a:t>
            </a:r>
            <a:endParaRPr lang="en-IN" dirty="0"/>
          </a:p>
        </p:txBody>
      </p:sp>
      <p:pic>
        <p:nvPicPr>
          <p:cNvPr id="5" name="Picture 4">
            <a:extLst>
              <a:ext uri="{FF2B5EF4-FFF2-40B4-BE49-F238E27FC236}">
                <a16:creationId xmlns:a16="http://schemas.microsoft.com/office/drawing/2014/main" id="{F2B7389F-D690-C85E-F937-8F5B50E9554C}"/>
              </a:ext>
            </a:extLst>
          </p:cNvPr>
          <p:cNvPicPr>
            <a:picLocks noChangeAspect="1"/>
          </p:cNvPicPr>
          <p:nvPr/>
        </p:nvPicPr>
        <p:blipFill>
          <a:blip r:embed="rId2"/>
          <a:stretch>
            <a:fillRect/>
          </a:stretch>
        </p:blipFill>
        <p:spPr>
          <a:xfrm>
            <a:off x="697077" y="2298583"/>
            <a:ext cx="6323484" cy="4212911"/>
          </a:xfrm>
          <a:prstGeom prst="rect">
            <a:avLst/>
          </a:prstGeom>
        </p:spPr>
      </p:pic>
      <p:pic>
        <p:nvPicPr>
          <p:cNvPr id="7" name="Picture 6">
            <a:extLst>
              <a:ext uri="{FF2B5EF4-FFF2-40B4-BE49-F238E27FC236}">
                <a16:creationId xmlns:a16="http://schemas.microsoft.com/office/drawing/2014/main" id="{07A642B7-ADC5-FB34-C21C-42C5296FE89C}"/>
              </a:ext>
            </a:extLst>
          </p:cNvPr>
          <p:cNvPicPr>
            <a:picLocks noChangeAspect="1"/>
          </p:cNvPicPr>
          <p:nvPr/>
        </p:nvPicPr>
        <p:blipFill>
          <a:blip r:embed="rId3"/>
          <a:stretch>
            <a:fillRect/>
          </a:stretch>
        </p:blipFill>
        <p:spPr>
          <a:xfrm>
            <a:off x="7406641" y="2599894"/>
            <a:ext cx="4180730" cy="3911600"/>
          </a:xfrm>
          <a:prstGeom prst="rect">
            <a:avLst/>
          </a:prstGeom>
        </p:spPr>
      </p:pic>
    </p:spTree>
    <p:extLst>
      <p:ext uri="{BB962C8B-B14F-4D97-AF65-F5344CB8AC3E}">
        <p14:creationId xmlns:p14="http://schemas.microsoft.com/office/powerpoint/2010/main" val="39595943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5C9A710-D64A-17A2-3F6D-7948C971AB09}"/>
              </a:ext>
            </a:extLst>
          </p:cNvPr>
          <p:cNvSpPr>
            <a:spLocks noGrp="1"/>
          </p:cNvSpPr>
          <p:nvPr>
            <p:ph type="title"/>
          </p:nvPr>
        </p:nvSpPr>
        <p:spPr>
          <a:xfrm>
            <a:off x="1155700" y="973138"/>
            <a:ext cx="9062091" cy="708025"/>
          </a:xfrm>
        </p:spPr>
        <p:txBody>
          <a:bodyPr/>
          <a:lstStyle/>
          <a:p>
            <a:r>
              <a:rPr lang="en-US" dirty="0"/>
              <a:t>SARIMA Model Prediction for In-sample forecast and near future forecast</a:t>
            </a:r>
            <a:endParaRPr lang="en-IN" dirty="0"/>
          </a:p>
        </p:txBody>
      </p:sp>
      <p:pic>
        <p:nvPicPr>
          <p:cNvPr id="6" name="Picture 5">
            <a:extLst>
              <a:ext uri="{FF2B5EF4-FFF2-40B4-BE49-F238E27FC236}">
                <a16:creationId xmlns:a16="http://schemas.microsoft.com/office/drawing/2014/main" id="{E01DB34D-0D8B-52EA-CA66-EEABF535E8FF}"/>
              </a:ext>
            </a:extLst>
          </p:cNvPr>
          <p:cNvPicPr>
            <a:picLocks noChangeAspect="1"/>
          </p:cNvPicPr>
          <p:nvPr/>
        </p:nvPicPr>
        <p:blipFill>
          <a:blip r:embed="rId2"/>
          <a:stretch>
            <a:fillRect/>
          </a:stretch>
        </p:blipFill>
        <p:spPr>
          <a:xfrm>
            <a:off x="1155700" y="2762233"/>
            <a:ext cx="9699654" cy="3674198"/>
          </a:xfrm>
          <a:prstGeom prst="rect">
            <a:avLst/>
          </a:prstGeom>
        </p:spPr>
      </p:pic>
    </p:spTree>
    <p:extLst>
      <p:ext uri="{BB962C8B-B14F-4D97-AF65-F5344CB8AC3E}">
        <p14:creationId xmlns:p14="http://schemas.microsoft.com/office/powerpoint/2010/main" val="37052311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6988A5-D20D-1078-93EB-821A60FD331F}"/>
              </a:ext>
            </a:extLst>
          </p:cNvPr>
          <p:cNvSpPr>
            <a:spLocks noGrp="1"/>
          </p:cNvSpPr>
          <p:nvPr>
            <p:ph idx="1"/>
          </p:nvPr>
        </p:nvSpPr>
        <p:spPr/>
        <p:txBody>
          <a:bodyPr>
            <a:normAutofit fontScale="70000" lnSpcReduction="20000"/>
          </a:bodyPr>
          <a:lstStyle/>
          <a:p>
            <a:pPr marL="0" indent="0">
              <a:buNone/>
            </a:pPr>
            <a:r>
              <a:rPr lang="en-US" b="1" u="sng" dirty="0"/>
              <a:t>Accurate In-Sample Predictions:</a:t>
            </a:r>
          </a:p>
          <a:p>
            <a:pPr marL="0" indent="0">
              <a:buNone/>
            </a:pPr>
            <a:r>
              <a:rPr lang="en-US" dirty="0"/>
              <a:t>The green line (in-sample predictions) closely overlaps the blue line (original data), indicating that the SARIMA model has a strong fit and accurately captures historical patterns, including trends and seasonality.</a:t>
            </a:r>
          </a:p>
          <a:p>
            <a:pPr marL="0" indent="0">
              <a:buNone/>
            </a:pPr>
            <a:r>
              <a:rPr lang="en-US" b="1" u="sng" dirty="0"/>
              <a:t>Future Forecast:</a:t>
            </a:r>
          </a:p>
          <a:p>
            <a:pPr marL="0" indent="0">
              <a:buNone/>
            </a:pPr>
            <a:r>
              <a:rPr lang="en-US" dirty="0"/>
              <a:t>The red section represents the forecasted values, which align well with the general pattern and seasonality of the previous data, demonstrating the model's ability to predict future trends reliably.</a:t>
            </a:r>
          </a:p>
          <a:p>
            <a:pPr marL="0" indent="0">
              <a:buNone/>
            </a:pPr>
            <a:r>
              <a:rPr lang="en-US" b="1" u="sng" dirty="0"/>
              <a:t>Confidence Intervals:</a:t>
            </a:r>
          </a:p>
          <a:p>
            <a:pPr marL="0" indent="0">
              <a:buNone/>
            </a:pPr>
            <a:r>
              <a:rPr lang="en-US" dirty="0"/>
              <a:t>The shaded area around the forecast (light red) represents the confidence intervals. While the intervals widen slightly into the future, they remain relatively narrow, suggesting a high degree of confidence in the model’s predictions for the near term.</a:t>
            </a:r>
          </a:p>
          <a:p>
            <a:pPr marL="0" indent="0">
              <a:buNone/>
            </a:pPr>
            <a:r>
              <a:rPr lang="en-US" b="1" u="sng" dirty="0"/>
              <a:t>Seasonal Pattern Continuation:</a:t>
            </a:r>
          </a:p>
          <a:p>
            <a:pPr marL="0" indent="0">
              <a:buNone/>
            </a:pPr>
            <a:r>
              <a:rPr lang="en-US" dirty="0"/>
              <a:t>The forecasted data continues to exhibit the seasonal patterns observed in the historical data, indicating that the model successfully extrapolates recurring trends into the future, making it suitable for planning and decision-making.</a:t>
            </a:r>
          </a:p>
          <a:p>
            <a:endParaRPr lang="en-US" dirty="0"/>
          </a:p>
          <a:p>
            <a:endParaRPr lang="en-US" dirty="0"/>
          </a:p>
          <a:p>
            <a:endParaRPr lang="en-US" dirty="0"/>
          </a:p>
          <a:p>
            <a:endParaRPr lang="en-IN" dirty="0"/>
          </a:p>
        </p:txBody>
      </p:sp>
      <p:sp>
        <p:nvSpPr>
          <p:cNvPr id="4" name="Title 1">
            <a:extLst>
              <a:ext uri="{FF2B5EF4-FFF2-40B4-BE49-F238E27FC236}">
                <a16:creationId xmlns:a16="http://schemas.microsoft.com/office/drawing/2014/main" id="{ADF0F2D4-5743-C770-C75E-CC5809B7DB3A}"/>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249872784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488CF3-AB37-8594-0816-B80E07403576}"/>
              </a:ext>
            </a:extLst>
          </p:cNvPr>
          <p:cNvSpPr>
            <a:spLocks noGrp="1"/>
          </p:cNvSpPr>
          <p:nvPr>
            <p:ph type="title"/>
          </p:nvPr>
        </p:nvSpPr>
        <p:spPr>
          <a:xfrm>
            <a:off x="1154954" y="973668"/>
            <a:ext cx="7083036" cy="706964"/>
          </a:xfrm>
        </p:spPr>
        <p:txBody>
          <a:bodyPr/>
          <a:lstStyle/>
          <a:p>
            <a:r>
              <a:rPr lang="en-US" dirty="0"/>
              <a:t>SARIMA Model Predictions and Future Forecast</a:t>
            </a:r>
            <a:endParaRPr lang="en-IN" dirty="0"/>
          </a:p>
        </p:txBody>
      </p:sp>
      <p:pic>
        <p:nvPicPr>
          <p:cNvPr id="5" name="Picture 4">
            <a:extLst>
              <a:ext uri="{FF2B5EF4-FFF2-40B4-BE49-F238E27FC236}">
                <a16:creationId xmlns:a16="http://schemas.microsoft.com/office/drawing/2014/main" id="{8459F34F-F142-06CA-CB38-FCB656DBB8AA}"/>
              </a:ext>
            </a:extLst>
          </p:cNvPr>
          <p:cNvPicPr>
            <a:picLocks noChangeAspect="1"/>
          </p:cNvPicPr>
          <p:nvPr/>
        </p:nvPicPr>
        <p:blipFill>
          <a:blip r:embed="rId2"/>
          <a:stretch>
            <a:fillRect/>
          </a:stretch>
        </p:blipFill>
        <p:spPr>
          <a:xfrm>
            <a:off x="1096231" y="2223818"/>
            <a:ext cx="7083036" cy="4634182"/>
          </a:xfrm>
          <a:prstGeom prst="rect">
            <a:avLst/>
          </a:prstGeom>
        </p:spPr>
      </p:pic>
    </p:spTree>
    <p:extLst>
      <p:ext uri="{BB962C8B-B14F-4D97-AF65-F5344CB8AC3E}">
        <p14:creationId xmlns:p14="http://schemas.microsoft.com/office/powerpoint/2010/main" val="5303201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2572166-3788-436C-05E6-59D349BF519B}"/>
              </a:ext>
            </a:extLst>
          </p:cNvPr>
          <p:cNvSpPr>
            <a:spLocks noGrp="1"/>
          </p:cNvSpPr>
          <p:nvPr>
            <p:ph type="title"/>
          </p:nvPr>
        </p:nvSpPr>
        <p:spPr>
          <a:xfrm>
            <a:off x="1155700" y="973138"/>
            <a:ext cx="8761413" cy="708025"/>
          </a:xfrm>
        </p:spPr>
        <p:txBody>
          <a:bodyPr/>
          <a:lstStyle/>
          <a:p>
            <a:r>
              <a:rPr lang="en-US" dirty="0"/>
              <a:t>SARIMA Model Predictions for extended Future Forecast</a:t>
            </a:r>
            <a:endParaRPr lang="en-IN" dirty="0"/>
          </a:p>
        </p:txBody>
      </p:sp>
      <p:pic>
        <p:nvPicPr>
          <p:cNvPr id="6" name="Picture 5">
            <a:extLst>
              <a:ext uri="{FF2B5EF4-FFF2-40B4-BE49-F238E27FC236}">
                <a16:creationId xmlns:a16="http://schemas.microsoft.com/office/drawing/2014/main" id="{99804DAB-426F-BB1E-D12C-E28AE8CAA620}"/>
              </a:ext>
            </a:extLst>
          </p:cNvPr>
          <p:cNvPicPr>
            <a:picLocks noChangeAspect="1"/>
          </p:cNvPicPr>
          <p:nvPr/>
        </p:nvPicPr>
        <p:blipFill>
          <a:blip r:embed="rId2"/>
          <a:stretch>
            <a:fillRect/>
          </a:stretch>
        </p:blipFill>
        <p:spPr>
          <a:xfrm>
            <a:off x="1155700" y="2338899"/>
            <a:ext cx="9087258" cy="4337174"/>
          </a:xfrm>
          <a:prstGeom prst="rect">
            <a:avLst/>
          </a:prstGeom>
        </p:spPr>
      </p:pic>
    </p:spTree>
    <p:extLst>
      <p:ext uri="{BB962C8B-B14F-4D97-AF65-F5344CB8AC3E}">
        <p14:creationId xmlns:p14="http://schemas.microsoft.com/office/powerpoint/2010/main" val="14816454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E447B6-7F5E-536D-5B53-B9B5795B4293}"/>
              </a:ext>
            </a:extLst>
          </p:cNvPr>
          <p:cNvSpPr>
            <a:spLocks noGrp="1"/>
          </p:cNvSpPr>
          <p:nvPr>
            <p:ph idx="1"/>
          </p:nvPr>
        </p:nvSpPr>
        <p:spPr/>
        <p:txBody>
          <a:bodyPr/>
          <a:lstStyle/>
          <a:p>
            <a:pPr marL="0" indent="0">
              <a:buNone/>
            </a:pPr>
            <a:r>
              <a:rPr lang="en-US" dirty="0"/>
              <a:t>The dataset includes:</a:t>
            </a:r>
          </a:p>
          <a:p>
            <a:r>
              <a:rPr lang="en-US" dirty="0"/>
              <a:t>Input Variables: Day, Day of Week, Date, Page Loads, First time visits, returning visits.</a:t>
            </a:r>
          </a:p>
          <a:p>
            <a:r>
              <a:rPr lang="en-US" dirty="0"/>
              <a:t>Target Variable: Our primary target variable is Unique visits. </a:t>
            </a:r>
            <a:endParaRPr lang="en-IN" dirty="0"/>
          </a:p>
        </p:txBody>
      </p:sp>
      <p:sp>
        <p:nvSpPr>
          <p:cNvPr id="4" name="Title 1">
            <a:extLst>
              <a:ext uri="{FF2B5EF4-FFF2-40B4-BE49-F238E27FC236}">
                <a16:creationId xmlns:a16="http://schemas.microsoft.com/office/drawing/2014/main" id="{003A1EA6-FBCA-3FEE-EB01-EEAB6AB43DB1}"/>
              </a:ext>
            </a:extLst>
          </p:cNvPr>
          <p:cNvSpPr>
            <a:spLocks noGrp="1"/>
          </p:cNvSpPr>
          <p:nvPr>
            <p:ph type="title"/>
          </p:nvPr>
        </p:nvSpPr>
        <p:spPr>
          <a:xfrm>
            <a:off x="845629" y="656603"/>
            <a:ext cx="7063721" cy="1159200"/>
          </a:xfrm>
        </p:spPr>
        <p:txBody>
          <a:bodyPr vert="horz" lIns="91440" tIns="45720" rIns="91440" bIns="45720" rtlCol="0" anchor="ctr">
            <a:normAutofit/>
          </a:bodyPr>
          <a:lstStyle/>
          <a:p>
            <a:r>
              <a:rPr lang="en-US" sz="3400" dirty="0">
                <a:solidFill>
                  <a:srgbClr val="FFFFFF"/>
                </a:solidFill>
              </a:rPr>
              <a:t>Description of the Dataset</a:t>
            </a:r>
            <a:endParaRPr lang="en-US" sz="3400" kern="1200" dirty="0">
              <a:solidFill>
                <a:srgbClr val="FFFFFF"/>
              </a:solidFill>
              <a:latin typeface="+mj-lt"/>
              <a:ea typeface="+mj-ea"/>
              <a:cs typeface="+mj-cs"/>
            </a:endParaRPr>
          </a:p>
        </p:txBody>
      </p:sp>
    </p:spTree>
    <p:extLst>
      <p:ext uri="{BB962C8B-B14F-4D97-AF65-F5344CB8AC3E}">
        <p14:creationId xmlns:p14="http://schemas.microsoft.com/office/powerpoint/2010/main" val="218893821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4E2C1C-7DFB-2FA9-B02C-6D51E4AAF499}"/>
              </a:ext>
            </a:extLst>
          </p:cNvPr>
          <p:cNvSpPr>
            <a:spLocks noGrp="1"/>
          </p:cNvSpPr>
          <p:nvPr>
            <p:ph idx="1"/>
          </p:nvPr>
        </p:nvSpPr>
        <p:spPr>
          <a:xfrm>
            <a:off x="1154955" y="2466363"/>
            <a:ext cx="8761412" cy="4035105"/>
          </a:xfrm>
        </p:spPr>
        <p:txBody>
          <a:bodyPr>
            <a:normAutofit fontScale="77500" lnSpcReduction="20000"/>
          </a:bodyPr>
          <a:lstStyle/>
          <a:p>
            <a:pPr marL="0" indent="0" algn="just">
              <a:buNone/>
            </a:pPr>
            <a:r>
              <a:rPr lang="en-US" b="1" u="sng" dirty="0"/>
              <a:t>Stable In-Sample Predictions:</a:t>
            </a:r>
          </a:p>
          <a:p>
            <a:pPr marL="0" indent="0" algn="just">
              <a:buNone/>
            </a:pPr>
            <a:r>
              <a:rPr lang="en-US" dirty="0"/>
              <a:t>The green line (in-sample predictions) closely follows the original data (blue line) for the historical period, confirming that the SARIMA model captures the trends and seasonality accurately for the observed data.</a:t>
            </a:r>
          </a:p>
          <a:p>
            <a:pPr marL="0" indent="0" algn="just">
              <a:buNone/>
            </a:pPr>
            <a:r>
              <a:rPr lang="en-US" b="1" u="sng" dirty="0"/>
              <a:t>Widening Confidence Intervals:</a:t>
            </a:r>
          </a:p>
          <a:p>
            <a:pPr marL="0" indent="0" algn="just">
              <a:buNone/>
            </a:pPr>
            <a:r>
              <a:rPr lang="en-US" dirty="0"/>
              <a:t>As the forecast extends into the future (red line), the confidence intervals (shaded area) widen significantly. This reflects increased uncertainty in the model's predictions for more distant time points, a common characteristic of time series forecasting.</a:t>
            </a:r>
          </a:p>
          <a:p>
            <a:pPr marL="0" indent="0" algn="just">
              <a:buNone/>
            </a:pPr>
            <a:r>
              <a:rPr lang="en-US" b="1" u="sng" dirty="0"/>
              <a:t>Seasonality Continuation:</a:t>
            </a:r>
          </a:p>
          <a:p>
            <a:pPr marL="0" indent="0" algn="just">
              <a:buNone/>
            </a:pPr>
            <a:r>
              <a:rPr lang="en-US" dirty="0"/>
              <a:t>Despite the widening intervals, the forecasted red line maintains the seasonal structure observed in the historical data. This demonstrates the model's ability to extrapolate recurring patterns, which can be used for long-term planning.</a:t>
            </a:r>
          </a:p>
          <a:p>
            <a:pPr marL="0" indent="0" algn="just">
              <a:buNone/>
            </a:pPr>
            <a:r>
              <a:rPr lang="en-US" b="1" u="sng" dirty="0"/>
              <a:t>Potential Risk of Large Deviations:</a:t>
            </a:r>
          </a:p>
          <a:p>
            <a:pPr marL="0" indent="0" algn="just">
              <a:buNone/>
            </a:pPr>
            <a:r>
              <a:rPr lang="en-US" dirty="0"/>
              <a:t>The extreme widening of confidence intervals suggests that the SARIMA model may struggle with providing reliable forecasts over extended horizons. Users should exercise caution and combine the forecast with other insights or shorter-term models for long-term decision-making.</a:t>
            </a:r>
          </a:p>
          <a:p>
            <a:endParaRPr lang="en-US" dirty="0"/>
          </a:p>
          <a:p>
            <a:endParaRPr lang="en-US" dirty="0"/>
          </a:p>
          <a:p>
            <a:endParaRPr lang="en-US" dirty="0"/>
          </a:p>
          <a:p>
            <a:endParaRPr lang="en-IN" dirty="0"/>
          </a:p>
        </p:txBody>
      </p:sp>
      <p:sp>
        <p:nvSpPr>
          <p:cNvPr id="4" name="Title 1">
            <a:extLst>
              <a:ext uri="{FF2B5EF4-FFF2-40B4-BE49-F238E27FC236}">
                <a16:creationId xmlns:a16="http://schemas.microsoft.com/office/drawing/2014/main" id="{5E95042E-1964-6962-4EC6-8652A2C36BCF}"/>
              </a:ext>
            </a:extLst>
          </p:cNvPr>
          <p:cNvSpPr>
            <a:spLocks noGrp="1"/>
          </p:cNvSpPr>
          <p:nvPr>
            <p:ph type="title"/>
          </p:nvPr>
        </p:nvSpPr>
        <p:spPr>
          <a:xfrm>
            <a:off x="1154953" y="973668"/>
            <a:ext cx="8761413" cy="706964"/>
          </a:xfrm>
        </p:spPr>
        <p:txBody>
          <a:bodyPr/>
          <a:lstStyle/>
          <a:p>
            <a:r>
              <a:rPr lang="en-IN" dirty="0"/>
              <a:t>Insights from obtained graph</a:t>
            </a:r>
          </a:p>
        </p:txBody>
      </p:sp>
    </p:spTree>
    <p:extLst>
      <p:ext uri="{BB962C8B-B14F-4D97-AF65-F5344CB8AC3E}">
        <p14:creationId xmlns:p14="http://schemas.microsoft.com/office/powerpoint/2010/main" val="3399915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225FCA-C9B5-9384-12EE-5188AACCF088}"/>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7C5DE545-3A79-D498-1AD2-5105FE02B641}"/>
              </a:ext>
            </a:extLst>
          </p:cNvPr>
          <p:cNvSpPr>
            <a:spLocks noGrp="1"/>
          </p:cNvSpPr>
          <p:nvPr>
            <p:ph idx="1"/>
          </p:nvPr>
        </p:nvSpPr>
        <p:spPr>
          <a:xfrm>
            <a:off x="1154955" y="2603499"/>
            <a:ext cx="8761412" cy="4040581"/>
          </a:xfrm>
        </p:spPr>
        <p:txBody>
          <a:bodyPr>
            <a:normAutofit fontScale="92500" lnSpcReduction="10000"/>
          </a:bodyPr>
          <a:lstStyle/>
          <a:p>
            <a:pPr algn="just"/>
            <a:r>
              <a:rPr lang="en-US" b="1" u="sng" dirty="0"/>
              <a:t>Objective and Approach</a:t>
            </a:r>
            <a:r>
              <a:rPr lang="en-US" u="sng" dirty="0"/>
              <a:t>:</a:t>
            </a:r>
          </a:p>
          <a:p>
            <a:pPr algn="just">
              <a:buFont typeface="Arial" panose="020B0604020202020204" pitchFamily="34" charset="0"/>
              <a:buChar char="•"/>
            </a:pPr>
            <a:r>
              <a:rPr lang="en-US" dirty="0"/>
              <a:t>The goal was to analyze the time series data of online shop visits and predict unique visits using statistical and machine learning models.</a:t>
            </a:r>
          </a:p>
          <a:p>
            <a:pPr algn="just">
              <a:buFont typeface="Arial" panose="020B0604020202020204" pitchFamily="34" charset="0"/>
              <a:buChar char="•"/>
            </a:pPr>
            <a:r>
              <a:rPr lang="en-US" dirty="0"/>
              <a:t>Methods employed included data preprocessing, exploratory data analysis (EDA), and fitting ARIMA and SARIMA models for robust forecasting.</a:t>
            </a:r>
          </a:p>
          <a:p>
            <a:pPr algn="just"/>
            <a:r>
              <a:rPr lang="en-US" b="1" u="sng" dirty="0"/>
              <a:t>Key Findings</a:t>
            </a:r>
            <a:r>
              <a:rPr lang="en-US" u="sng" dirty="0"/>
              <a:t>:</a:t>
            </a:r>
          </a:p>
          <a:p>
            <a:pPr algn="just">
              <a:buFont typeface="Arial" panose="020B0604020202020204" pitchFamily="34" charset="0"/>
              <a:buChar char="•"/>
            </a:pPr>
            <a:r>
              <a:rPr lang="en-US" b="1" dirty="0"/>
              <a:t>Seasonality</a:t>
            </a:r>
            <a:r>
              <a:rPr lang="en-US" dirty="0"/>
              <a:t>: The dataset exhibited strong seasonal patterns with recurring peaks and troughs, aligning with specific periods or events (e.g., holidays, promotions).</a:t>
            </a:r>
          </a:p>
          <a:p>
            <a:pPr algn="just">
              <a:buFont typeface="Arial" panose="020B0604020202020204" pitchFamily="34" charset="0"/>
              <a:buChar char="•"/>
            </a:pPr>
            <a:r>
              <a:rPr lang="en-US" b="1" dirty="0"/>
              <a:t>Trend</a:t>
            </a:r>
            <a:r>
              <a:rPr lang="en-US" dirty="0"/>
              <a:t>: The overall trend showed stability with periodic fluctuations, indicating consistent but not rapidly growing performance.</a:t>
            </a:r>
          </a:p>
          <a:p>
            <a:pPr algn="just">
              <a:buFont typeface="Arial" panose="020B0604020202020204" pitchFamily="34" charset="0"/>
              <a:buChar char="•"/>
            </a:pPr>
            <a:r>
              <a:rPr lang="en-US" b="1" dirty="0"/>
              <a:t>Residual Analysis</a:t>
            </a:r>
            <a:r>
              <a:rPr lang="en-US" dirty="0"/>
              <a:t>: Randomness in residuals confirmed the robustness of the SARIMA model in capturing the primary patterns (trend and seasonality).</a:t>
            </a:r>
          </a:p>
        </p:txBody>
      </p:sp>
    </p:spTree>
    <p:extLst>
      <p:ext uri="{BB962C8B-B14F-4D97-AF65-F5344CB8AC3E}">
        <p14:creationId xmlns:p14="http://schemas.microsoft.com/office/powerpoint/2010/main" val="246556109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61C911-FEC4-AE3E-4C5B-67684A388A70}"/>
              </a:ext>
            </a:extLst>
          </p:cNvPr>
          <p:cNvSpPr>
            <a:spLocks noGrp="1"/>
          </p:cNvSpPr>
          <p:nvPr>
            <p:ph type="title"/>
          </p:nvPr>
        </p:nvSpPr>
        <p:spPr/>
        <p:txBody>
          <a:bodyPr/>
          <a:lstStyle/>
          <a:p>
            <a:r>
              <a:rPr lang="en-IN" dirty="0"/>
              <a:t>Conclusions</a:t>
            </a:r>
          </a:p>
        </p:txBody>
      </p:sp>
      <p:sp>
        <p:nvSpPr>
          <p:cNvPr id="3" name="Content Placeholder 2">
            <a:extLst>
              <a:ext uri="{FF2B5EF4-FFF2-40B4-BE49-F238E27FC236}">
                <a16:creationId xmlns:a16="http://schemas.microsoft.com/office/drawing/2014/main" id="{5DA278ED-910D-87EF-877E-B71EF861CC32}"/>
              </a:ext>
            </a:extLst>
          </p:cNvPr>
          <p:cNvSpPr>
            <a:spLocks noGrp="1"/>
          </p:cNvSpPr>
          <p:nvPr>
            <p:ph idx="1"/>
          </p:nvPr>
        </p:nvSpPr>
        <p:spPr>
          <a:xfrm>
            <a:off x="615022" y="2046148"/>
            <a:ext cx="10967377" cy="4798786"/>
          </a:xfrm>
        </p:spPr>
        <p:txBody>
          <a:bodyPr>
            <a:normAutofit lnSpcReduction="10000"/>
          </a:bodyPr>
          <a:lstStyle/>
          <a:p>
            <a:pPr algn="just"/>
            <a:r>
              <a:rPr lang="en-US" b="1" dirty="0"/>
              <a:t>Model Insights</a:t>
            </a:r>
            <a:r>
              <a:rPr lang="en-US" dirty="0"/>
              <a:t>:</a:t>
            </a:r>
          </a:p>
          <a:p>
            <a:pPr algn="just">
              <a:buFont typeface="Arial" panose="020B0604020202020204" pitchFamily="34" charset="0"/>
              <a:buChar char="•"/>
            </a:pPr>
            <a:r>
              <a:rPr lang="en-US" b="1" dirty="0"/>
              <a:t>ARIMA and SARIMA Performance</a:t>
            </a:r>
            <a:r>
              <a:rPr lang="en-US" dirty="0"/>
              <a:t>:</a:t>
            </a:r>
          </a:p>
          <a:p>
            <a:pPr marL="742950" lvl="1" indent="-285750" algn="just">
              <a:buFont typeface="Arial" panose="020B0604020202020204" pitchFamily="34" charset="0"/>
              <a:buChar char="•"/>
            </a:pPr>
            <a:r>
              <a:rPr lang="en-US" dirty="0"/>
              <a:t>ARIMA effectively captured trends and seasonality, but SARIMA outperformed it by integrating seasonal adjustments for weekly cycles.</a:t>
            </a:r>
          </a:p>
          <a:p>
            <a:pPr marL="742950" lvl="1" indent="-285750" algn="just">
              <a:buFont typeface="Arial" panose="020B0604020202020204" pitchFamily="34" charset="0"/>
              <a:buChar char="•"/>
            </a:pPr>
            <a:r>
              <a:rPr lang="en-US" dirty="0"/>
              <a:t>SARIMA predictions closely aligned with actual data, with narrow confidence intervals for short-term forecasting.</a:t>
            </a:r>
          </a:p>
          <a:p>
            <a:pPr marL="0" indent="0" algn="just">
              <a:buNone/>
            </a:pPr>
            <a:r>
              <a:rPr lang="en-US" b="1" dirty="0"/>
              <a:t>Forecasting</a:t>
            </a:r>
            <a:r>
              <a:rPr lang="en-US" dirty="0"/>
              <a:t>:</a:t>
            </a:r>
          </a:p>
          <a:p>
            <a:pPr algn="just">
              <a:buFont typeface="Arial" panose="020B0604020202020204" pitchFamily="34" charset="0"/>
              <a:buChar char="•"/>
            </a:pPr>
            <a:r>
              <a:rPr lang="en-US" dirty="0"/>
              <a:t>Both in-sample and future forecasts successfully predicted unique visits, extending seasonal trends with high accuracy.</a:t>
            </a:r>
          </a:p>
          <a:p>
            <a:pPr algn="just">
              <a:buFont typeface="Arial" panose="020B0604020202020204" pitchFamily="34" charset="0"/>
              <a:buChar char="•"/>
            </a:pPr>
            <a:r>
              <a:rPr lang="en-US" dirty="0"/>
              <a:t>Confidence intervals widened for longer-term forecasts, reflecting natural uncertainty over extended horizons.</a:t>
            </a:r>
          </a:p>
          <a:p>
            <a:pPr algn="just">
              <a:buFont typeface="Arial" panose="020B0604020202020204" pitchFamily="34" charset="0"/>
              <a:buChar char="•"/>
            </a:pPr>
            <a:r>
              <a:rPr lang="en-US" dirty="0"/>
              <a:t>The SARIMA model provides a reliable framework for predicting future visits, aiding in demand forecasting and capacity planning.</a:t>
            </a:r>
          </a:p>
          <a:p>
            <a:pPr algn="just">
              <a:buFont typeface="Arial" panose="020B0604020202020204" pitchFamily="34" charset="0"/>
              <a:buChar char="•"/>
            </a:pPr>
            <a:r>
              <a:rPr lang="en-US" dirty="0"/>
              <a:t>Seasonal patterns can guide targeted promotions during low-activity periods and optimize resource allocation during peak times.</a:t>
            </a:r>
          </a:p>
          <a:p>
            <a:pPr algn="just">
              <a:buFont typeface="Arial" panose="020B0604020202020204" pitchFamily="34" charset="0"/>
              <a:buChar char="•"/>
            </a:pPr>
            <a:endParaRPr lang="en-US" dirty="0"/>
          </a:p>
          <a:p>
            <a:pPr algn="just">
              <a:buFont typeface="Arial" panose="020B0604020202020204" pitchFamily="34" charset="0"/>
              <a:buChar char="•"/>
            </a:pPr>
            <a:endParaRPr lang="en-US" dirty="0"/>
          </a:p>
        </p:txBody>
      </p:sp>
    </p:spTree>
    <p:extLst>
      <p:ext uri="{BB962C8B-B14F-4D97-AF65-F5344CB8AC3E}">
        <p14:creationId xmlns:p14="http://schemas.microsoft.com/office/powerpoint/2010/main" val="19878720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EB42FE-1DC9-59C5-B8DC-36F3E3848DAD}"/>
              </a:ext>
            </a:extLst>
          </p:cNvPr>
          <p:cNvSpPr>
            <a:spLocks noGrp="1"/>
          </p:cNvSpPr>
          <p:nvPr>
            <p:ph type="title"/>
          </p:nvPr>
        </p:nvSpPr>
        <p:spPr>
          <a:xfrm>
            <a:off x="1715293" y="3429000"/>
            <a:ext cx="8761413" cy="706964"/>
          </a:xfrm>
        </p:spPr>
        <p:txBody>
          <a:bodyPr/>
          <a:lstStyle/>
          <a:p>
            <a:pPr algn="ctr"/>
            <a:r>
              <a:rPr lang="en-IN" sz="5000" dirty="0">
                <a:solidFill>
                  <a:schemeClr val="tx1"/>
                </a:solidFill>
              </a:rPr>
              <a:t>Thank you</a:t>
            </a:r>
          </a:p>
        </p:txBody>
      </p:sp>
    </p:spTree>
    <p:extLst>
      <p:ext uri="{BB962C8B-B14F-4D97-AF65-F5344CB8AC3E}">
        <p14:creationId xmlns:p14="http://schemas.microsoft.com/office/powerpoint/2010/main" val="610424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7270F-D8B9-537D-5AF9-E7225B0DB15B}"/>
              </a:ext>
            </a:extLst>
          </p:cNvPr>
          <p:cNvSpPr>
            <a:spLocks noGrp="1"/>
          </p:cNvSpPr>
          <p:nvPr>
            <p:ph type="title"/>
          </p:nvPr>
        </p:nvSpPr>
        <p:spPr>
          <a:xfrm>
            <a:off x="1154953" y="881389"/>
            <a:ext cx="8761413" cy="706964"/>
          </a:xfrm>
        </p:spPr>
        <p:txBody>
          <a:bodyPr/>
          <a:lstStyle/>
          <a:p>
            <a:r>
              <a:rPr lang="en-IN" dirty="0"/>
              <a:t>Checking for any missing values in the </a:t>
            </a:r>
            <a:r>
              <a:rPr lang="en-IN" sz="3400" dirty="0"/>
              <a:t>dataset</a:t>
            </a:r>
            <a:r>
              <a:rPr lang="en-IN" dirty="0"/>
              <a:t> </a:t>
            </a:r>
            <a:r>
              <a:rPr lang="en-IN" sz="2200" dirty="0"/>
              <a:t>(Since date column is set as index, index is checked for missing values)</a:t>
            </a:r>
          </a:p>
        </p:txBody>
      </p:sp>
      <p:pic>
        <p:nvPicPr>
          <p:cNvPr id="5" name="Picture 4">
            <a:extLst>
              <a:ext uri="{FF2B5EF4-FFF2-40B4-BE49-F238E27FC236}">
                <a16:creationId xmlns:a16="http://schemas.microsoft.com/office/drawing/2014/main" id="{8F234BD2-37B4-5808-5DD2-B88744AB5BCC}"/>
              </a:ext>
            </a:extLst>
          </p:cNvPr>
          <p:cNvPicPr>
            <a:picLocks noChangeAspect="1"/>
          </p:cNvPicPr>
          <p:nvPr/>
        </p:nvPicPr>
        <p:blipFill>
          <a:blip r:embed="rId2"/>
          <a:stretch>
            <a:fillRect/>
          </a:stretch>
        </p:blipFill>
        <p:spPr>
          <a:xfrm>
            <a:off x="1154953" y="2389958"/>
            <a:ext cx="7821267" cy="4191363"/>
          </a:xfrm>
          <a:prstGeom prst="rect">
            <a:avLst/>
          </a:prstGeom>
        </p:spPr>
      </p:pic>
    </p:spTree>
    <p:extLst>
      <p:ext uri="{BB962C8B-B14F-4D97-AF65-F5344CB8AC3E}">
        <p14:creationId xmlns:p14="http://schemas.microsoft.com/office/powerpoint/2010/main" val="30931422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52D5A-0B2F-DB9E-AFA5-093A0EFBEA55}"/>
              </a:ext>
            </a:extLst>
          </p:cNvPr>
          <p:cNvSpPr>
            <a:spLocks noGrp="1"/>
          </p:cNvSpPr>
          <p:nvPr>
            <p:ph type="title"/>
          </p:nvPr>
        </p:nvSpPr>
        <p:spPr>
          <a:xfrm>
            <a:off x="845629" y="656603"/>
            <a:ext cx="7063721" cy="1159200"/>
          </a:xfrm>
        </p:spPr>
        <p:txBody>
          <a:bodyPr vert="horz" lIns="91440" tIns="45720" rIns="91440" bIns="45720" rtlCol="0" anchor="ctr">
            <a:normAutofit/>
          </a:bodyPr>
          <a:lstStyle/>
          <a:p>
            <a:r>
              <a:rPr lang="en-US" sz="3400" kern="1200" dirty="0">
                <a:solidFill>
                  <a:srgbClr val="FFFFFF"/>
                </a:solidFill>
                <a:latin typeface="+mj-lt"/>
                <a:ea typeface="+mj-ea"/>
                <a:cs typeface="+mj-cs"/>
              </a:rPr>
              <a:t>Checking the data type of each column</a:t>
            </a:r>
          </a:p>
        </p:txBody>
      </p:sp>
      <p:pic>
        <p:nvPicPr>
          <p:cNvPr id="7" name="Picture 6">
            <a:extLst>
              <a:ext uri="{FF2B5EF4-FFF2-40B4-BE49-F238E27FC236}">
                <a16:creationId xmlns:a16="http://schemas.microsoft.com/office/drawing/2014/main" id="{1DC54592-EF54-394A-0543-331EAF0A3CAC}"/>
              </a:ext>
            </a:extLst>
          </p:cNvPr>
          <p:cNvPicPr>
            <a:picLocks noChangeAspect="1"/>
          </p:cNvPicPr>
          <p:nvPr/>
        </p:nvPicPr>
        <p:blipFill>
          <a:blip r:embed="rId2"/>
          <a:stretch>
            <a:fillRect/>
          </a:stretch>
        </p:blipFill>
        <p:spPr>
          <a:xfrm>
            <a:off x="1649555" y="2659310"/>
            <a:ext cx="8719238" cy="3170198"/>
          </a:xfrm>
          <a:prstGeom prst="rect">
            <a:avLst/>
          </a:prstGeom>
        </p:spPr>
      </p:pic>
    </p:spTree>
    <p:extLst>
      <p:ext uri="{BB962C8B-B14F-4D97-AF65-F5344CB8AC3E}">
        <p14:creationId xmlns:p14="http://schemas.microsoft.com/office/powerpoint/2010/main" val="6134016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CD950F15-6D99-47E2-B154-2C00E88EA17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2373"/>
            <a:ext cx="12192000" cy="6867027"/>
            <a:chOff x="0" y="-2373"/>
            <a:chExt cx="12192000" cy="6867027"/>
          </a:xfrm>
        </p:grpSpPr>
        <p:sp>
          <p:nvSpPr>
            <p:cNvPr id="43" name="Rectangle 42">
              <a:extLst>
                <a:ext uri="{FF2B5EF4-FFF2-40B4-BE49-F238E27FC236}">
                  <a16:creationId xmlns:a16="http://schemas.microsoft.com/office/drawing/2014/main" id="{1A14C901-D8C8-4CD1-AAA5-1A817CF01E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2000"/>
                    <a:hueMod val="108000"/>
                    <a:satMod val="164000"/>
                    <a:lumMod val="69000"/>
                  </a:schemeClr>
                  <a:schemeClr val="dk2">
                    <a:tint val="96000"/>
                    <a:hueMod val="90000"/>
                    <a:satMod val="130000"/>
                    <a:lumMod val="134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44" name="Oval 43">
              <a:extLst>
                <a:ext uri="{FF2B5EF4-FFF2-40B4-BE49-F238E27FC236}">
                  <a16:creationId xmlns:a16="http://schemas.microsoft.com/office/drawing/2014/main" id="{197C4951-D8F5-46FB-8B71-68812534556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20" y="2667000"/>
              <a:ext cx="4191000" cy="4191000"/>
            </a:xfrm>
            <a:prstGeom prst="ellipse">
              <a:avLst/>
            </a:prstGeom>
            <a:gradFill flip="none" rotWithShape="1">
              <a:gsLst>
                <a:gs pos="0">
                  <a:schemeClr val="bg2">
                    <a:lumMod val="40000"/>
                    <a:lumOff val="60000"/>
                    <a:alpha val="11000"/>
                  </a:schemeClr>
                </a:gs>
                <a:gs pos="75000">
                  <a:schemeClr val="bg2">
                    <a:lumMod val="40000"/>
                    <a:lumOff val="60000"/>
                    <a:alpha val="0"/>
                  </a:schemeClr>
                </a:gs>
                <a:gs pos="36000">
                  <a:schemeClr val="bg2">
                    <a:lumMod val="40000"/>
                    <a:lumOff val="60000"/>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5" name="Oval 44">
              <a:extLst>
                <a:ext uri="{FF2B5EF4-FFF2-40B4-BE49-F238E27FC236}">
                  <a16:creationId xmlns:a16="http://schemas.microsoft.com/office/drawing/2014/main" id="{F86A28D8-A49D-4FCF-A23D-E67EB998D24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750" y="2895600"/>
              <a:ext cx="2362200" cy="2362200"/>
            </a:xfrm>
            <a:prstGeom prst="ellipse">
              <a:avLst/>
            </a:prstGeom>
            <a:gradFill flip="none" rotWithShape="1">
              <a:gsLst>
                <a:gs pos="0">
                  <a:schemeClr val="bg2">
                    <a:lumMod val="40000"/>
                    <a:lumOff val="60000"/>
                    <a:alpha val="8000"/>
                  </a:schemeClr>
                </a:gs>
                <a:gs pos="72000">
                  <a:schemeClr val="bg2">
                    <a:lumMod val="40000"/>
                    <a:lumOff val="60000"/>
                    <a:alpha val="0"/>
                  </a:schemeClr>
                </a:gs>
                <a:gs pos="36000">
                  <a:schemeClr val="bg2">
                    <a:lumMod val="40000"/>
                    <a:lumOff val="60000"/>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6" name="Oval 45">
              <a:extLst>
                <a:ext uri="{FF2B5EF4-FFF2-40B4-BE49-F238E27FC236}">
                  <a16:creationId xmlns:a16="http://schemas.microsoft.com/office/drawing/2014/main" id="{E5457A18-54B4-4D19-8822-970FB0CF617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40000"/>
                    <a:lumOff val="60000"/>
                    <a:alpha val="7000"/>
                  </a:schemeClr>
                </a:gs>
                <a:gs pos="69000">
                  <a:schemeClr val="bg2">
                    <a:lumMod val="40000"/>
                    <a:lumOff val="60000"/>
                    <a:alpha val="0"/>
                  </a:schemeClr>
                </a:gs>
                <a:gs pos="36000">
                  <a:schemeClr val="bg2">
                    <a:lumMod val="40000"/>
                    <a:lumOff val="6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Oval 46">
              <a:extLst>
                <a:ext uri="{FF2B5EF4-FFF2-40B4-BE49-F238E27FC236}">
                  <a16:creationId xmlns:a16="http://schemas.microsoft.com/office/drawing/2014/main" id="{2FD1E74F-5193-4410-8D57-F2F44EDBC97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999412" y="-2373"/>
              <a:ext cx="1600200" cy="1600200"/>
            </a:xfrm>
            <a:prstGeom prst="ellipse">
              <a:avLst/>
            </a:prstGeom>
            <a:gradFill flip="none" rotWithShape="1">
              <a:gsLst>
                <a:gs pos="0">
                  <a:schemeClr val="bg2">
                    <a:lumMod val="40000"/>
                    <a:lumOff val="60000"/>
                    <a:alpha val="14000"/>
                  </a:schemeClr>
                </a:gs>
                <a:gs pos="73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8" name="Oval 47">
              <a:extLst>
                <a:ext uri="{FF2B5EF4-FFF2-40B4-BE49-F238E27FC236}">
                  <a16:creationId xmlns:a16="http://schemas.microsoft.com/office/drawing/2014/main" id="{3A60DA7D-DF3C-42E6-B8E7-CA05113A21C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609012" y="5874054"/>
              <a:ext cx="990600" cy="990600"/>
            </a:xfrm>
            <a:prstGeom prst="ellipse">
              <a:avLst/>
            </a:prstGeom>
            <a:gradFill flip="none" rotWithShape="1">
              <a:gsLst>
                <a:gs pos="0">
                  <a:schemeClr val="bg2">
                    <a:lumMod val="40000"/>
                    <a:lumOff val="60000"/>
                    <a:alpha val="14000"/>
                  </a:schemeClr>
                </a:gs>
                <a:gs pos="66000">
                  <a:schemeClr val="bg2">
                    <a:lumMod val="40000"/>
                    <a:lumOff val="60000"/>
                    <a:alpha val="0"/>
                  </a:schemeClr>
                </a:gs>
                <a:gs pos="36000">
                  <a:schemeClr val="bg2">
                    <a:lumMod val="40000"/>
                    <a:lumOff val="60000"/>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9" name="Freeform 5">
              <a:extLst>
                <a:ext uri="{FF2B5EF4-FFF2-40B4-BE49-F238E27FC236}">
                  <a16:creationId xmlns:a16="http://schemas.microsoft.com/office/drawing/2014/main" id="{49DD32C2-73A0-44F9-A340-1E4DBD521351}"/>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txBody>
            <a:bodyPr/>
            <a:lstStyle/>
            <a:p>
              <a:endParaRPr lang="en-IN"/>
            </a:p>
          </p:txBody>
        </p:sp>
      </p:grpSp>
      <p:sp>
        <p:nvSpPr>
          <p:cNvPr id="51" name="Rectangle 50">
            <a:extLst>
              <a:ext uri="{FF2B5EF4-FFF2-40B4-BE49-F238E27FC236}">
                <a16:creationId xmlns:a16="http://schemas.microsoft.com/office/drawing/2014/main" id="{4FE4FEFB-1CF6-42E6-A494-7745875401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C5FCA82-8212-FDCD-8FA3-9F1BEF990CD9}"/>
              </a:ext>
            </a:extLst>
          </p:cNvPr>
          <p:cNvSpPr>
            <a:spLocks noGrp="1"/>
          </p:cNvSpPr>
          <p:nvPr>
            <p:ph type="title"/>
          </p:nvPr>
        </p:nvSpPr>
        <p:spPr>
          <a:xfrm>
            <a:off x="763588" y="802926"/>
            <a:ext cx="9453911" cy="1174947"/>
          </a:xfrm>
        </p:spPr>
        <p:txBody>
          <a:bodyPr vert="horz" lIns="91440" tIns="45720" rIns="91440" bIns="45720" rtlCol="0" anchor="b">
            <a:normAutofit/>
          </a:bodyPr>
          <a:lstStyle/>
          <a:p>
            <a:pPr>
              <a:lnSpc>
                <a:spcPct val="90000"/>
              </a:lnSpc>
            </a:pPr>
            <a:r>
              <a:rPr lang="en-US" sz="2400" dirty="0"/>
              <a:t>Converting all columns into datatype of strings for uniformity in dataset</a:t>
            </a:r>
          </a:p>
        </p:txBody>
      </p:sp>
      <p:pic>
        <p:nvPicPr>
          <p:cNvPr id="4" name="Picture 3">
            <a:extLst>
              <a:ext uri="{FF2B5EF4-FFF2-40B4-BE49-F238E27FC236}">
                <a16:creationId xmlns:a16="http://schemas.microsoft.com/office/drawing/2014/main" id="{5866799B-212E-D1EB-36C4-6655733AE827}"/>
              </a:ext>
            </a:extLst>
          </p:cNvPr>
          <p:cNvPicPr>
            <a:picLocks noChangeAspect="1"/>
          </p:cNvPicPr>
          <p:nvPr/>
        </p:nvPicPr>
        <p:blipFill>
          <a:blip r:embed="rId3"/>
          <a:stretch>
            <a:fillRect/>
          </a:stretch>
        </p:blipFill>
        <p:spPr>
          <a:xfrm>
            <a:off x="868227" y="2337056"/>
            <a:ext cx="10455546" cy="3177815"/>
          </a:xfrm>
          <a:prstGeom prst="rect">
            <a:avLst/>
          </a:prstGeom>
        </p:spPr>
      </p:pic>
    </p:spTree>
    <p:extLst>
      <p:ext uri="{BB962C8B-B14F-4D97-AF65-F5344CB8AC3E}">
        <p14:creationId xmlns:p14="http://schemas.microsoft.com/office/powerpoint/2010/main" val="32293760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5813D7-CF99-70B1-623A-0152AE017BF0}"/>
              </a:ext>
            </a:extLst>
          </p:cNvPr>
          <p:cNvSpPr>
            <a:spLocks noGrp="1"/>
          </p:cNvSpPr>
          <p:nvPr>
            <p:ph type="title"/>
          </p:nvPr>
        </p:nvSpPr>
        <p:spPr>
          <a:xfrm>
            <a:off x="699713" y="860427"/>
            <a:ext cx="7091300" cy="898581"/>
          </a:xfrm>
        </p:spPr>
        <p:txBody>
          <a:bodyPr vert="horz" lIns="91440" tIns="45720" rIns="91440" bIns="45720" rtlCol="0" anchor="ctr">
            <a:normAutofit fontScale="90000"/>
          </a:bodyPr>
          <a:lstStyle/>
          <a:p>
            <a:r>
              <a:rPr lang="en-US" sz="2200" dirty="0">
                <a:solidFill>
                  <a:srgbClr val="FFFFFF"/>
                </a:solidFill>
              </a:rPr>
              <a:t>Converting all columns into datatype of int for our analysis and displaying few rows of cleaned dataset</a:t>
            </a:r>
          </a:p>
        </p:txBody>
      </p:sp>
      <p:pic>
        <p:nvPicPr>
          <p:cNvPr id="8" name="Picture 7">
            <a:extLst>
              <a:ext uri="{FF2B5EF4-FFF2-40B4-BE49-F238E27FC236}">
                <a16:creationId xmlns:a16="http://schemas.microsoft.com/office/drawing/2014/main" id="{5130D9D6-5781-4939-95EB-4918649B357E}"/>
              </a:ext>
            </a:extLst>
          </p:cNvPr>
          <p:cNvPicPr>
            <a:picLocks noChangeAspect="1"/>
          </p:cNvPicPr>
          <p:nvPr/>
        </p:nvPicPr>
        <p:blipFill>
          <a:blip r:embed="rId2"/>
          <a:stretch>
            <a:fillRect/>
          </a:stretch>
        </p:blipFill>
        <p:spPr>
          <a:xfrm>
            <a:off x="699713" y="2374084"/>
            <a:ext cx="9350298" cy="4483916"/>
          </a:xfrm>
          <a:prstGeom prst="rect">
            <a:avLst/>
          </a:prstGeom>
        </p:spPr>
      </p:pic>
    </p:spTree>
    <p:extLst>
      <p:ext uri="{BB962C8B-B14F-4D97-AF65-F5344CB8AC3E}">
        <p14:creationId xmlns:p14="http://schemas.microsoft.com/office/powerpoint/2010/main" val="10849870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D59CA313-4C18-4546-9744-D097880AC479}"/>
              </a:ext>
            </a:extLst>
          </p:cNvPr>
          <p:cNvSpPr>
            <a:spLocks noGrp="1"/>
          </p:cNvSpPr>
          <p:nvPr>
            <p:ph type="title"/>
          </p:nvPr>
        </p:nvSpPr>
        <p:spPr/>
        <p:txBody>
          <a:bodyPr/>
          <a:lstStyle/>
          <a:p>
            <a:r>
              <a:rPr lang="en-US" sz="3000" dirty="0"/>
              <a:t>Converting the date column into datetime format and setting it as index for our analysis</a:t>
            </a:r>
            <a:endParaRPr lang="en-IN" sz="3000" dirty="0"/>
          </a:p>
        </p:txBody>
      </p:sp>
      <p:pic>
        <p:nvPicPr>
          <p:cNvPr id="10" name="Picture 9">
            <a:extLst>
              <a:ext uri="{FF2B5EF4-FFF2-40B4-BE49-F238E27FC236}">
                <a16:creationId xmlns:a16="http://schemas.microsoft.com/office/drawing/2014/main" id="{10928D92-A3FA-0EBA-7DE6-F82CCFF161E8}"/>
              </a:ext>
            </a:extLst>
          </p:cNvPr>
          <p:cNvPicPr>
            <a:picLocks noChangeAspect="1"/>
          </p:cNvPicPr>
          <p:nvPr/>
        </p:nvPicPr>
        <p:blipFill>
          <a:blip r:embed="rId2"/>
          <a:stretch>
            <a:fillRect/>
          </a:stretch>
        </p:blipFill>
        <p:spPr>
          <a:xfrm>
            <a:off x="1154953" y="2488517"/>
            <a:ext cx="8761413" cy="3836427"/>
          </a:xfrm>
          <a:prstGeom prst="rect">
            <a:avLst/>
          </a:prstGeom>
        </p:spPr>
      </p:pic>
    </p:spTree>
    <p:extLst>
      <p:ext uri="{BB962C8B-B14F-4D97-AF65-F5344CB8AC3E}">
        <p14:creationId xmlns:p14="http://schemas.microsoft.com/office/powerpoint/2010/main" val="435395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0E5580"/>
      </a:dk2>
      <a:lt2>
        <a:srgbClr val="EBEBEB"/>
      </a:lt2>
      <a:accent1>
        <a:srgbClr val="ACD433"/>
      </a:accent1>
      <a:accent2>
        <a:srgbClr val="E6C133"/>
      </a:accent2>
      <a:accent3>
        <a:srgbClr val="EF7A24"/>
      </a:accent3>
      <a:accent4>
        <a:srgbClr val="5AA0F5"/>
      </a:accent4>
      <a:accent5>
        <a:srgbClr val="75CEEC"/>
      </a:accent5>
      <a:accent6>
        <a:srgbClr val="65D6A0"/>
      </a:accent6>
      <a:hlink>
        <a:srgbClr val="C4E46E"/>
      </a:hlink>
      <a:folHlink>
        <a:srgbClr val="BDE0FB"/>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2000"/>
                <a:hueMod val="96000"/>
                <a:satMod val="128000"/>
                <a:lumMod val="114000"/>
              </a:schemeClr>
            </a:gs>
            <a:gs pos="100000">
              <a:schemeClr val="phClr">
                <a:shade val="62000"/>
                <a:hueMod val="100000"/>
                <a:satMod val="134000"/>
                <a:lumMod val="56000"/>
              </a:schemeClr>
            </a:gs>
          </a:gsLst>
          <a:path path="circle">
            <a:fillToRect l="45000" t="65000" r="125000" b="100000"/>
          </a:path>
        </a:gradFill>
        <a:blipFill rotWithShape="1">
          <a:blip xmlns:r="http://schemas.openxmlformats.org/officeDocument/2006/relationships" r:embed="rId1">
            <a:duotone>
              <a:schemeClr val="phClr">
                <a:shade val="62000"/>
                <a:hueMod val="108000"/>
                <a:satMod val="164000"/>
                <a:lumMod val="69000"/>
              </a:schemeClr>
              <a:schemeClr val="phClr">
                <a:tint val="96000"/>
                <a:hueMod val="90000"/>
                <a:satMod val="130000"/>
                <a:lumMod val="134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A3AB87EF-B655-4FFF-8D05-F333AD7F2789}"/>
    </a:ext>
  </a:extLst>
</a:theme>
</file>

<file path=docProps/app.xml><?xml version="1.0" encoding="utf-8"?>
<Properties xmlns="http://schemas.openxmlformats.org/officeDocument/2006/extended-properties" xmlns:vt="http://schemas.openxmlformats.org/officeDocument/2006/docPropsVTypes">
  <Template>TM02900722[[fn=Ion Boardroom]]</Template>
  <TotalTime>367</TotalTime>
  <Words>2423</Words>
  <Application>Microsoft Office PowerPoint</Application>
  <PresentationFormat>Widescreen</PresentationFormat>
  <Paragraphs>160</Paragraphs>
  <Slides>43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43</vt:i4>
      </vt:variant>
    </vt:vector>
  </HeadingPairs>
  <TitlesOfParts>
    <vt:vector size="47" baseType="lpstr">
      <vt:lpstr>Arial</vt:lpstr>
      <vt:lpstr>Century Gothic</vt:lpstr>
      <vt:lpstr>Wingdings 3</vt:lpstr>
      <vt:lpstr>Ion Boardroom</vt:lpstr>
      <vt:lpstr>Applied Industrial              System Analytics  Sai Krishna Prashanth Kolluru Student ID: 40277712  Assignment 3</vt:lpstr>
      <vt:lpstr>Time Series Analysis of Number of unique customers visiting a local store in Montreal </vt:lpstr>
      <vt:lpstr>Displaying the first few rows to understand the structure of dataset</vt:lpstr>
      <vt:lpstr>Description of the Dataset</vt:lpstr>
      <vt:lpstr>Checking for any missing values in the dataset (Since date column is set as index, index is checked for missing values)</vt:lpstr>
      <vt:lpstr>Checking the data type of each column</vt:lpstr>
      <vt:lpstr>Converting all columns into datatype of strings for uniformity in dataset</vt:lpstr>
      <vt:lpstr>Converting all columns into datatype of int for our analysis and displaying few rows of cleaned dataset</vt:lpstr>
      <vt:lpstr>Converting the date column into datetime format and setting it as index for our analysis</vt:lpstr>
      <vt:lpstr>Visualizing the uniform dataset to see the trend</vt:lpstr>
      <vt:lpstr>Insights from obtained graph</vt:lpstr>
      <vt:lpstr>Using Seasonal Decompose to see Trend, Seasonality and Noise (Residuals) separately</vt:lpstr>
      <vt:lpstr>PowerPoint Presentation</vt:lpstr>
      <vt:lpstr>Insights from obtained graph</vt:lpstr>
      <vt:lpstr>Visualizing Rolling Mean and Standard deviation</vt:lpstr>
      <vt:lpstr>Visualizing Rolling Mean and Standard deviation</vt:lpstr>
      <vt:lpstr>Checking for stationarity using Augmented Dickey Fuller Test</vt:lpstr>
      <vt:lpstr>Plotting Autocorrelation and Partial Autocorrelation</vt:lpstr>
      <vt:lpstr>Insights from obtained graph</vt:lpstr>
      <vt:lpstr>Preprocessing and fitting the time series in ARIMA Model</vt:lpstr>
      <vt:lpstr>Preprocessing and fitting the time series in ARIMA Model</vt:lpstr>
      <vt:lpstr>Insights from obtained graph</vt:lpstr>
      <vt:lpstr>ARIMA Model forecast (upto 2022)</vt:lpstr>
      <vt:lpstr>PowerPoint Presentation</vt:lpstr>
      <vt:lpstr>Fitting modelled SARIMA model with original data to see the fit</vt:lpstr>
      <vt:lpstr>Insights from obtained graph</vt:lpstr>
      <vt:lpstr>SARIMA Model Summary</vt:lpstr>
      <vt:lpstr>Residuals for SARIMA model</vt:lpstr>
      <vt:lpstr>Residuals for SARIMA model</vt:lpstr>
      <vt:lpstr>Insights from obtained graph</vt:lpstr>
      <vt:lpstr>Q-Q Plot of SARIMA model</vt:lpstr>
      <vt:lpstr>Insights from obtained graph</vt:lpstr>
      <vt:lpstr>Histogram of SARIMA Model Residuals</vt:lpstr>
      <vt:lpstr>Insights from obtained graph</vt:lpstr>
      <vt:lpstr>SARIMA Model Prediction and In-sample forecast</vt:lpstr>
      <vt:lpstr>SARIMA Model Prediction for In-sample forecast and near future forecast</vt:lpstr>
      <vt:lpstr>Insights from obtained graph</vt:lpstr>
      <vt:lpstr>SARIMA Model Predictions and Future Forecast</vt:lpstr>
      <vt:lpstr>SARIMA Model Predictions for extended Future Forecast</vt:lpstr>
      <vt:lpstr>Insights from obtained graph</vt:lpstr>
      <vt:lpstr>Conclusions</vt:lpstr>
      <vt:lpstr>Conclusions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 SAI KRISHNA PRASHANTH</dc:creator>
  <cp:lastModifiedBy>Prashanth Kolluru</cp:lastModifiedBy>
  <cp:revision>83</cp:revision>
  <dcterms:created xsi:type="dcterms:W3CDTF">2024-10-22T17:01:59Z</dcterms:created>
  <dcterms:modified xsi:type="dcterms:W3CDTF">2024-12-23T01:11:35Z</dcterms:modified>
</cp:coreProperties>
</file>