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366" r:id="rId2"/>
    <p:sldId id="319" r:id="rId3"/>
    <p:sldId id="320" r:id="rId4"/>
    <p:sldId id="321" r:id="rId5"/>
    <p:sldId id="258" r:id="rId6"/>
    <p:sldId id="289" r:id="rId7"/>
    <p:sldId id="322" r:id="rId8"/>
    <p:sldId id="259" r:id="rId9"/>
    <p:sldId id="323" r:id="rId10"/>
    <p:sldId id="260" r:id="rId11"/>
    <p:sldId id="324" r:id="rId12"/>
    <p:sldId id="348" r:id="rId13"/>
    <p:sldId id="325" r:id="rId14"/>
    <p:sldId id="349" r:id="rId15"/>
    <p:sldId id="261" r:id="rId16"/>
    <p:sldId id="350" r:id="rId17"/>
    <p:sldId id="326" r:id="rId18"/>
    <p:sldId id="327" r:id="rId19"/>
    <p:sldId id="351" r:id="rId20"/>
    <p:sldId id="328" r:id="rId21"/>
    <p:sldId id="352" r:id="rId22"/>
    <p:sldId id="330" r:id="rId23"/>
    <p:sldId id="353" r:id="rId24"/>
    <p:sldId id="356" r:id="rId25"/>
    <p:sldId id="365" r:id="rId26"/>
    <p:sldId id="357" r:id="rId27"/>
    <p:sldId id="262" r:id="rId28"/>
    <p:sldId id="333" r:id="rId29"/>
    <p:sldId id="332" r:id="rId30"/>
    <p:sldId id="354" r:id="rId31"/>
    <p:sldId id="331" r:id="rId32"/>
    <p:sldId id="335" r:id="rId33"/>
    <p:sldId id="334" r:id="rId34"/>
    <p:sldId id="355" r:id="rId35"/>
    <p:sldId id="336" r:id="rId36"/>
    <p:sldId id="338" r:id="rId37"/>
    <p:sldId id="358" r:id="rId38"/>
    <p:sldId id="337" r:id="rId39"/>
    <p:sldId id="359" r:id="rId40"/>
    <p:sldId id="339" r:id="rId41"/>
    <p:sldId id="341" r:id="rId42"/>
    <p:sldId id="340" r:id="rId43"/>
    <p:sldId id="360" r:id="rId44"/>
    <p:sldId id="342" r:id="rId45"/>
    <p:sldId id="343" r:id="rId46"/>
    <p:sldId id="344" r:id="rId47"/>
    <p:sldId id="361" r:id="rId48"/>
    <p:sldId id="345" r:id="rId49"/>
    <p:sldId id="346" r:id="rId50"/>
    <p:sldId id="347" r:id="rId51"/>
    <p:sldId id="362" r:id="rId52"/>
    <p:sldId id="363" r:id="rId53"/>
    <p:sldId id="364" r:id="rId54"/>
    <p:sldId id="28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9227488-1E76-4990-8FCC-50334A8269B2}" type="slidenum">
              <a:rPr lang="en-IN" smtClean="0"/>
              <a:t>‹#›</a:t>
            </a:fld>
            <a:endParaRPr lang="en-IN"/>
          </a:p>
        </p:txBody>
      </p:sp>
    </p:spTree>
    <p:extLst>
      <p:ext uri="{BB962C8B-B14F-4D97-AF65-F5344CB8AC3E}">
        <p14:creationId xmlns:p14="http://schemas.microsoft.com/office/powerpoint/2010/main" val="27051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71038-23EC-457B-9007-78F03791BD35}"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92989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08797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2107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590856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971038-23EC-457B-9007-78F03791BD35}"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026899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971038-23EC-457B-9007-78F03791BD35}"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5367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657020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81602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26136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09-12-2024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85803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971038-23EC-457B-9007-78F03791BD35}"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30321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971038-23EC-457B-9007-78F03791BD35}" type="datetimeFigureOut">
              <a:rPr lang="en-IN" smtClean="0"/>
              <a:t>09-12-2024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62259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971038-23EC-457B-9007-78F03791BD35}" type="datetimeFigureOut">
              <a:rPr lang="en-IN" smtClean="0"/>
              <a:t>09-12-2024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02141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71038-23EC-457B-9007-78F03791BD35}" type="datetimeFigureOut">
              <a:rPr lang="en-IN" smtClean="0"/>
              <a:t>09-12-2024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85409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71038-23EC-457B-9007-78F03791BD35}"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59369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71038-23EC-457B-9007-78F03791BD35}" type="datetimeFigureOut">
              <a:rPr lang="en-IN" smtClean="0"/>
              <a:t>09-12-2024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09393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6971038-23EC-457B-9007-78F03791BD35}" type="datetimeFigureOut">
              <a:rPr lang="en-IN" smtClean="0"/>
              <a:t>09-12-2024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9227488-1E76-4990-8FCC-50334A8269B2}" type="slidenum">
              <a:rPr lang="en-IN" smtClean="0"/>
              <a:t>‹#›</a:t>
            </a:fld>
            <a:endParaRPr lang="en-IN"/>
          </a:p>
        </p:txBody>
      </p:sp>
    </p:spTree>
    <p:extLst>
      <p:ext uri="{BB962C8B-B14F-4D97-AF65-F5344CB8AC3E}">
        <p14:creationId xmlns:p14="http://schemas.microsoft.com/office/powerpoint/2010/main" val="31064108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A526F-60C4-0B9C-474D-342BD695B21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618B625-61E5-6507-5A86-CA59AD670930}"/>
              </a:ext>
            </a:extLst>
          </p:cNvPr>
          <p:cNvSpPr txBox="1"/>
          <p:nvPr/>
        </p:nvSpPr>
        <p:spPr>
          <a:xfrm>
            <a:off x="2320954" y="2921168"/>
            <a:ext cx="7550092" cy="1015663"/>
          </a:xfrm>
          <a:prstGeom prst="rect">
            <a:avLst/>
          </a:prstGeom>
          <a:noFill/>
        </p:spPr>
        <p:txBody>
          <a:bodyPr wrap="square" rtlCol="0">
            <a:spAutoFit/>
          </a:bodyPr>
          <a:lstStyle/>
          <a:p>
            <a:pPr algn="ctr"/>
            <a:r>
              <a:rPr lang="en-IN" sz="3000" dirty="0">
                <a:solidFill>
                  <a:schemeClr val="bg1"/>
                </a:solidFill>
              </a:rPr>
              <a:t>Project to predict student grades based on given input features </a:t>
            </a:r>
          </a:p>
        </p:txBody>
      </p:sp>
    </p:spTree>
    <p:extLst>
      <p:ext uri="{BB962C8B-B14F-4D97-AF65-F5344CB8AC3E}">
        <p14:creationId xmlns:p14="http://schemas.microsoft.com/office/powerpoint/2010/main" val="2038566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CD950F15-6D99-47E2-B154-2C00E88EA1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3" name="Rectangle 42">
              <a:extLst>
                <a:ext uri="{FF2B5EF4-FFF2-40B4-BE49-F238E27FC236}">
                  <a16:creationId xmlns:a16="http://schemas.microsoft.com/office/drawing/2014/main" id="{1A14C901-D8C8-4CD1-AAA5-1A817CF01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Oval 43">
              <a:extLst>
                <a:ext uri="{FF2B5EF4-FFF2-40B4-BE49-F238E27FC236}">
                  <a16:creationId xmlns:a16="http://schemas.microsoft.com/office/drawing/2014/main" id="{197C4951-D8F5-46FB-8B71-688125345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Oval 44">
              <a:extLst>
                <a:ext uri="{FF2B5EF4-FFF2-40B4-BE49-F238E27FC236}">
                  <a16:creationId xmlns:a16="http://schemas.microsoft.com/office/drawing/2014/main" id="{F86A28D8-A49D-4FCF-A23D-E67EB998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Oval 45">
              <a:extLst>
                <a:ext uri="{FF2B5EF4-FFF2-40B4-BE49-F238E27FC236}">
                  <a16:creationId xmlns:a16="http://schemas.microsoft.com/office/drawing/2014/main" id="{E5457A18-54B4-4D19-8822-970FB0CF6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Oval 46">
              <a:extLst>
                <a:ext uri="{FF2B5EF4-FFF2-40B4-BE49-F238E27FC236}">
                  <a16:creationId xmlns:a16="http://schemas.microsoft.com/office/drawing/2014/main" id="{2FD1E74F-5193-4410-8D57-F2F44EDBC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Oval 47">
              <a:extLst>
                <a:ext uri="{FF2B5EF4-FFF2-40B4-BE49-F238E27FC236}">
                  <a16:creationId xmlns:a16="http://schemas.microsoft.com/office/drawing/2014/main" id="{3A60DA7D-DF3C-42E6-B8E7-CA05113A2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Freeform 5">
              <a:extLst>
                <a:ext uri="{FF2B5EF4-FFF2-40B4-BE49-F238E27FC236}">
                  <a16:creationId xmlns:a16="http://schemas.microsoft.com/office/drawing/2014/main" id="{49DD32C2-73A0-44F9-A340-1E4DBD5213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51" name="Rectangle 50">
            <a:extLst>
              <a:ext uri="{FF2B5EF4-FFF2-40B4-BE49-F238E27FC236}">
                <a16:creationId xmlns:a16="http://schemas.microsoft.com/office/drawing/2014/main" id="{4FE4FEFB-1CF6-42E6-A494-774587540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C5FCA82-8212-FDCD-8FA3-9F1BEF990CD9}"/>
              </a:ext>
            </a:extLst>
          </p:cNvPr>
          <p:cNvSpPr>
            <a:spLocks noGrp="1"/>
          </p:cNvSpPr>
          <p:nvPr>
            <p:ph type="title"/>
          </p:nvPr>
        </p:nvSpPr>
        <p:spPr>
          <a:xfrm>
            <a:off x="865850" y="760528"/>
            <a:ext cx="5108229" cy="459466"/>
          </a:xfrm>
        </p:spPr>
        <p:txBody>
          <a:bodyPr vert="horz" lIns="91440" tIns="45720" rIns="91440" bIns="45720" rtlCol="0" anchor="b">
            <a:noAutofit/>
          </a:bodyPr>
          <a:lstStyle/>
          <a:p>
            <a:pPr>
              <a:lnSpc>
                <a:spcPct val="90000"/>
              </a:lnSpc>
            </a:pPr>
            <a:r>
              <a:rPr lang="en-US" sz="3000" dirty="0"/>
              <a:t>Exploratory Data Analysis</a:t>
            </a:r>
          </a:p>
        </p:txBody>
      </p:sp>
      <p:pic>
        <p:nvPicPr>
          <p:cNvPr id="7" name="Picture 6">
            <a:extLst>
              <a:ext uri="{FF2B5EF4-FFF2-40B4-BE49-F238E27FC236}">
                <a16:creationId xmlns:a16="http://schemas.microsoft.com/office/drawing/2014/main" id="{85CB83BC-A2B9-9423-088E-F18CDEB455D7}"/>
              </a:ext>
            </a:extLst>
          </p:cNvPr>
          <p:cNvPicPr>
            <a:picLocks noChangeAspect="1"/>
          </p:cNvPicPr>
          <p:nvPr/>
        </p:nvPicPr>
        <p:blipFill>
          <a:blip r:embed="rId3"/>
          <a:stretch>
            <a:fillRect/>
          </a:stretch>
        </p:blipFill>
        <p:spPr>
          <a:xfrm>
            <a:off x="6524761" y="1597827"/>
            <a:ext cx="4168501" cy="4406900"/>
          </a:xfrm>
          <a:prstGeom prst="rect">
            <a:avLst/>
          </a:prstGeom>
        </p:spPr>
      </p:pic>
      <p:pic>
        <p:nvPicPr>
          <p:cNvPr id="9" name="Picture 8">
            <a:extLst>
              <a:ext uri="{FF2B5EF4-FFF2-40B4-BE49-F238E27FC236}">
                <a16:creationId xmlns:a16="http://schemas.microsoft.com/office/drawing/2014/main" id="{C80C6630-95B4-A624-CFE4-92058DC6292B}"/>
              </a:ext>
            </a:extLst>
          </p:cNvPr>
          <p:cNvPicPr>
            <a:picLocks noChangeAspect="1"/>
          </p:cNvPicPr>
          <p:nvPr/>
        </p:nvPicPr>
        <p:blipFill>
          <a:blip r:embed="rId4"/>
          <a:stretch>
            <a:fillRect/>
          </a:stretch>
        </p:blipFill>
        <p:spPr>
          <a:xfrm>
            <a:off x="865850" y="1432331"/>
            <a:ext cx="5230150" cy="4572396"/>
          </a:xfrm>
          <a:prstGeom prst="rect">
            <a:avLst/>
          </a:prstGeom>
        </p:spPr>
      </p:pic>
    </p:spTree>
    <p:extLst>
      <p:ext uri="{BB962C8B-B14F-4D97-AF65-F5344CB8AC3E}">
        <p14:creationId xmlns:p14="http://schemas.microsoft.com/office/powerpoint/2010/main" val="3229376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graph with a line graph&#10;&#10;Description automatically generated">
            <a:extLst>
              <a:ext uri="{FF2B5EF4-FFF2-40B4-BE49-F238E27FC236}">
                <a16:creationId xmlns:a16="http://schemas.microsoft.com/office/drawing/2014/main" id="{417B5745-F309-31A7-ACEA-1652B46961DC}"/>
              </a:ext>
            </a:extLst>
          </p:cNvPr>
          <p:cNvPicPr>
            <a:picLocks noChangeAspect="1"/>
          </p:cNvPicPr>
          <p:nvPr/>
        </p:nvPicPr>
        <p:blipFill>
          <a:blip r:embed="rId2"/>
          <a:stretch>
            <a:fillRect/>
          </a:stretch>
        </p:blipFill>
        <p:spPr>
          <a:xfrm>
            <a:off x="1126066" y="1770146"/>
            <a:ext cx="10035037" cy="3311561"/>
          </a:xfrm>
          <a:prstGeom prst="rect">
            <a:avLst/>
          </a:prstGeom>
        </p:spPr>
      </p:pic>
    </p:spTree>
    <p:extLst>
      <p:ext uri="{BB962C8B-B14F-4D97-AF65-F5344CB8AC3E}">
        <p14:creationId xmlns:p14="http://schemas.microsoft.com/office/powerpoint/2010/main" val="3780044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53FBA9-1B1E-E228-7750-673E4C597988}"/>
              </a:ext>
            </a:extLst>
          </p:cNvPr>
          <p:cNvSpPr>
            <a:spLocks noGrp="1"/>
          </p:cNvSpPr>
          <p:nvPr>
            <p:ph idx="1"/>
          </p:nvPr>
        </p:nvSpPr>
        <p:spPr/>
        <p:txBody>
          <a:bodyPr/>
          <a:lstStyle/>
          <a:p>
            <a:pPr algn="just"/>
            <a:r>
              <a:rPr lang="en-US" b="1" u="sng" dirty="0"/>
              <a:t>Uniform Distribution Trends: </a:t>
            </a:r>
            <a:r>
              <a:rPr lang="en-US" dirty="0"/>
              <a:t>G1 (First Grade), G2 (Second Grade), and G3 (Final Grade) follow similar bell-shaped distributions with a central tendency around 10.</a:t>
            </a:r>
          </a:p>
          <a:p>
            <a:pPr algn="just"/>
            <a:r>
              <a:rPr lang="en-US" b="1" u="sng" dirty="0"/>
              <a:t>Progression Analysis: </a:t>
            </a:r>
            <a:r>
              <a:rPr lang="en-US" dirty="0"/>
              <a:t>Grades become slightly dispersed as they move from G1 to G3, indicating variability in student performance over time.</a:t>
            </a:r>
          </a:p>
          <a:p>
            <a:pPr algn="just"/>
            <a:r>
              <a:rPr lang="en-US" b="1" u="sng" dirty="0"/>
              <a:t>Outliers Present: </a:t>
            </a:r>
            <a:r>
              <a:rPr lang="en-US" dirty="0"/>
              <a:t>Extreme low or high grades (e.g., G3 = 0 or 20) are noticeable in the data.</a:t>
            </a:r>
          </a:p>
          <a:p>
            <a:pPr algn="just"/>
            <a:r>
              <a:rPr lang="en-US" b="1" u="sng" dirty="0"/>
              <a:t>Skewness and Mean: </a:t>
            </a:r>
            <a:r>
              <a:rPr lang="en-US" dirty="0"/>
              <a:t>The data is roughly symmetrical for all three grades, aligning with a normal distribution pattern.</a:t>
            </a:r>
            <a:endParaRPr lang="en-IN" dirty="0"/>
          </a:p>
        </p:txBody>
      </p:sp>
      <p:sp>
        <p:nvSpPr>
          <p:cNvPr id="4" name="Title 1">
            <a:extLst>
              <a:ext uri="{FF2B5EF4-FFF2-40B4-BE49-F238E27FC236}">
                <a16:creationId xmlns:a16="http://schemas.microsoft.com/office/drawing/2014/main" id="{82AF89A4-8B89-59DA-F5DC-B8408C3F34C3}"/>
              </a:ext>
            </a:extLst>
          </p:cNvPr>
          <p:cNvSpPr>
            <a:spLocks noGrp="1"/>
          </p:cNvSpPr>
          <p:nvPr>
            <p:ph type="title"/>
          </p:nvPr>
        </p:nvSpPr>
        <p:spPr>
          <a:xfrm>
            <a:off x="1155700" y="973138"/>
            <a:ext cx="8761413" cy="708025"/>
          </a:xfrm>
        </p:spPr>
        <p:txBody>
          <a:bodyPr/>
          <a:lstStyle/>
          <a:p>
            <a:r>
              <a:rPr lang="en-IN" dirty="0"/>
              <a:t>Insights from obtained graph</a:t>
            </a:r>
          </a:p>
        </p:txBody>
      </p:sp>
    </p:spTree>
    <p:extLst>
      <p:ext uri="{BB962C8B-B14F-4D97-AF65-F5344CB8AC3E}">
        <p14:creationId xmlns:p14="http://schemas.microsoft.com/office/powerpoint/2010/main" val="253960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40F58032-DB7A-67F4-439B-073E60472ADA}"/>
              </a:ext>
            </a:extLst>
          </p:cNvPr>
          <p:cNvPicPr>
            <a:picLocks noChangeAspect="1"/>
          </p:cNvPicPr>
          <p:nvPr/>
        </p:nvPicPr>
        <p:blipFill>
          <a:blip r:embed="rId2"/>
          <a:stretch>
            <a:fillRect/>
          </a:stretch>
        </p:blipFill>
        <p:spPr>
          <a:xfrm>
            <a:off x="651824" y="461394"/>
            <a:ext cx="9337040" cy="6107186"/>
          </a:xfrm>
          <a:prstGeom prst="rect">
            <a:avLst/>
          </a:prstGeom>
        </p:spPr>
      </p:pic>
    </p:spTree>
    <p:extLst>
      <p:ext uri="{BB962C8B-B14F-4D97-AF65-F5344CB8AC3E}">
        <p14:creationId xmlns:p14="http://schemas.microsoft.com/office/powerpoint/2010/main" val="694441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E01F0-A803-93BF-25FE-8636FD4CD6B5}"/>
              </a:ext>
            </a:extLst>
          </p:cNvPr>
          <p:cNvSpPr>
            <a:spLocks noGrp="1"/>
          </p:cNvSpPr>
          <p:nvPr>
            <p:ph idx="1"/>
          </p:nvPr>
        </p:nvSpPr>
        <p:spPr/>
        <p:txBody>
          <a:bodyPr/>
          <a:lstStyle/>
          <a:p>
            <a:pPr algn="just"/>
            <a:r>
              <a:rPr lang="en-US" b="1" u="sng" dirty="0"/>
              <a:t>Strong Correlation Identified:</a:t>
            </a:r>
            <a:r>
              <a:rPr lang="en-US" dirty="0"/>
              <a:t> G1, G2, and G3 grades show a very high positive correlation (0.8–0.9), suggesting interdependence.</a:t>
            </a:r>
          </a:p>
          <a:p>
            <a:pPr algn="just"/>
            <a:r>
              <a:rPr lang="en-US" b="1" u="sng" dirty="0"/>
              <a:t>Key Variables to Analyze:</a:t>
            </a:r>
            <a:r>
              <a:rPr lang="en-US" dirty="0"/>
              <a:t> "Study Time," "Parental Education (</a:t>
            </a:r>
            <a:r>
              <a:rPr lang="en-US" dirty="0" err="1"/>
              <a:t>Medu</a:t>
            </a:r>
            <a:r>
              <a:rPr lang="en-US" dirty="0"/>
              <a:t>)," and "Absences" demonstrate moderate correlation with grades.</a:t>
            </a:r>
          </a:p>
          <a:p>
            <a:pPr algn="just"/>
            <a:r>
              <a:rPr lang="en-US" b="1" u="sng" dirty="0"/>
              <a:t>Parental Influence Notable</a:t>
            </a:r>
            <a:r>
              <a:rPr lang="en-US" dirty="0"/>
              <a:t>: "</a:t>
            </a:r>
            <a:r>
              <a:rPr lang="en-US" dirty="0" err="1"/>
              <a:t>Fedu</a:t>
            </a:r>
            <a:r>
              <a:rPr lang="en-US" dirty="0"/>
              <a:t>" (Father's Education) and "</a:t>
            </a:r>
            <a:r>
              <a:rPr lang="en-US" dirty="0" err="1"/>
              <a:t>Mjob</a:t>
            </a:r>
            <a:r>
              <a:rPr lang="en-US" dirty="0"/>
              <a:t>" (Mother's Job) show mild correlations, highlighting their potential influence on academic outcomes.</a:t>
            </a:r>
            <a:endParaRPr lang="en-IN" dirty="0"/>
          </a:p>
        </p:txBody>
      </p:sp>
      <p:sp>
        <p:nvSpPr>
          <p:cNvPr id="4" name="Title 1">
            <a:extLst>
              <a:ext uri="{FF2B5EF4-FFF2-40B4-BE49-F238E27FC236}">
                <a16:creationId xmlns:a16="http://schemas.microsoft.com/office/drawing/2014/main" id="{A8AAB276-6F31-BAE8-2B6A-592F4569A390}"/>
              </a:ext>
            </a:extLst>
          </p:cNvPr>
          <p:cNvSpPr>
            <a:spLocks noGrp="1"/>
          </p:cNvSpPr>
          <p:nvPr>
            <p:ph type="title"/>
          </p:nvPr>
        </p:nvSpPr>
        <p:spPr>
          <a:xfrm>
            <a:off x="1155700" y="973138"/>
            <a:ext cx="8761413" cy="708025"/>
          </a:xfrm>
        </p:spPr>
        <p:txBody>
          <a:bodyPr/>
          <a:lstStyle/>
          <a:p>
            <a:r>
              <a:rPr lang="en-IN" dirty="0"/>
              <a:t>Insights from obtained graph</a:t>
            </a:r>
          </a:p>
        </p:txBody>
      </p:sp>
    </p:spTree>
    <p:extLst>
      <p:ext uri="{BB962C8B-B14F-4D97-AF65-F5344CB8AC3E}">
        <p14:creationId xmlns:p14="http://schemas.microsoft.com/office/powerpoint/2010/main" val="219681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13D7-CF99-70B1-623A-0152AE017BF0}"/>
              </a:ext>
            </a:extLst>
          </p:cNvPr>
          <p:cNvSpPr>
            <a:spLocks noGrp="1"/>
          </p:cNvSpPr>
          <p:nvPr>
            <p:ph type="title"/>
          </p:nvPr>
        </p:nvSpPr>
        <p:spPr>
          <a:xfrm>
            <a:off x="699713" y="860427"/>
            <a:ext cx="7091300" cy="898581"/>
          </a:xfrm>
        </p:spPr>
        <p:txBody>
          <a:bodyPr vert="horz" lIns="91440" tIns="45720" rIns="91440" bIns="45720" rtlCol="0" anchor="ctr">
            <a:normAutofit/>
          </a:bodyPr>
          <a:lstStyle/>
          <a:p>
            <a:r>
              <a:rPr lang="en-US" sz="2200" dirty="0">
                <a:solidFill>
                  <a:srgbClr val="FFFFFF"/>
                </a:solidFill>
              </a:rPr>
              <a:t>Residuals for some of the features against          Final grade (g3)</a:t>
            </a:r>
          </a:p>
        </p:txBody>
      </p:sp>
      <p:pic>
        <p:nvPicPr>
          <p:cNvPr id="4" name="Picture 3">
            <a:extLst>
              <a:ext uri="{FF2B5EF4-FFF2-40B4-BE49-F238E27FC236}">
                <a16:creationId xmlns:a16="http://schemas.microsoft.com/office/drawing/2014/main" id="{64E6E75E-2270-2658-2CDE-5E427C31A59B}"/>
              </a:ext>
            </a:extLst>
          </p:cNvPr>
          <p:cNvPicPr>
            <a:picLocks noChangeAspect="1"/>
          </p:cNvPicPr>
          <p:nvPr/>
        </p:nvPicPr>
        <p:blipFill>
          <a:blip r:embed="rId2"/>
          <a:stretch>
            <a:fillRect/>
          </a:stretch>
        </p:blipFill>
        <p:spPr>
          <a:xfrm>
            <a:off x="1051560" y="1879601"/>
            <a:ext cx="10088880" cy="2316576"/>
          </a:xfrm>
          <a:prstGeom prst="rect">
            <a:avLst/>
          </a:prstGeom>
        </p:spPr>
      </p:pic>
      <p:pic>
        <p:nvPicPr>
          <p:cNvPr id="6" name="Picture 5">
            <a:extLst>
              <a:ext uri="{FF2B5EF4-FFF2-40B4-BE49-F238E27FC236}">
                <a16:creationId xmlns:a16="http://schemas.microsoft.com/office/drawing/2014/main" id="{51E994BA-8C66-1138-60DC-27EA8D469C58}"/>
              </a:ext>
            </a:extLst>
          </p:cNvPr>
          <p:cNvPicPr>
            <a:picLocks noChangeAspect="1"/>
          </p:cNvPicPr>
          <p:nvPr/>
        </p:nvPicPr>
        <p:blipFill>
          <a:blip r:embed="rId3"/>
          <a:stretch>
            <a:fillRect/>
          </a:stretch>
        </p:blipFill>
        <p:spPr>
          <a:xfrm>
            <a:off x="1051560" y="4316770"/>
            <a:ext cx="10088879" cy="2331922"/>
          </a:xfrm>
          <a:prstGeom prst="rect">
            <a:avLst/>
          </a:prstGeom>
        </p:spPr>
      </p:pic>
    </p:spTree>
    <p:extLst>
      <p:ext uri="{BB962C8B-B14F-4D97-AF65-F5344CB8AC3E}">
        <p14:creationId xmlns:p14="http://schemas.microsoft.com/office/powerpoint/2010/main" val="1084987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353177-C4F2-464E-C39D-8CAE4C553558}"/>
              </a:ext>
            </a:extLst>
          </p:cNvPr>
          <p:cNvSpPr>
            <a:spLocks noGrp="1"/>
          </p:cNvSpPr>
          <p:nvPr>
            <p:ph idx="1"/>
          </p:nvPr>
        </p:nvSpPr>
        <p:spPr>
          <a:xfrm>
            <a:off x="1154955" y="2603500"/>
            <a:ext cx="8761412" cy="2455061"/>
          </a:xfrm>
        </p:spPr>
        <p:txBody>
          <a:bodyPr/>
          <a:lstStyle/>
          <a:p>
            <a:pPr algn="just"/>
            <a:r>
              <a:rPr lang="en-US" dirty="0"/>
              <a:t>Sex vs G3: Both male and female students have a similar median final grade (G3), though females exhibit slightly higher performance on average.</a:t>
            </a:r>
          </a:p>
          <a:p>
            <a:pPr algn="just"/>
            <a:r>
              <a:rPr lang="en-US" dirty="0"/>
              <a:t>School vs G3: Differences between schools are negligible, with both showing comparable grade distributions and similar medians.</a:t>
            </a:r>
          </a:p>
          <a:p>
            <a:pPr algn="just"/>
            <a:r>
              <a:rPr lang="en-US" dirty="0"/>
              <a:t>Consistency Across Groups: Box plots highlight that variations in grades are largely consistent across sexes and schools, with minimal disparity.</a:t>
            </a:r>
            <a:endParaRPr lang="en-IN" dirty="0"/>
          </a:p>
        </p:txBody>
      </p:sp>
      <p:sp>
        <p:nvSpPr>
          <p:cNvPr id="4" name="Title 1">
            <a:extLst>
              <a:ext uri="{FF2B5EF4-FFF2-40B4-BE49-F238E27FC236}">
                <a16:creationId xmlns:a16="http://schemas.microsoft.com/office/drawing/2014/main" id="{93827817-7892-89B6-4DB9-F9D8CE12DA9D}"/>
              </a:ext>
            </a:extLst>
          </p:cNvPr>
          <p:cNvSpPr>
            <a:spLocks noGrp="1"/>
          </p:cNvSpPr>
          <p:nvPr>
            <p:ph type="title"/>
          </p:nvPr>
        </p:nvSpPr>
        <p:spPr>
          <a:xfrm>
            <a:off x="1155700" y="973138"/>
            <a:ext cx="8761413" cy="708025"/>
          </a:xfrm>
        </p:spPr>
        <p:txBody>
          <a:bodyPr/>
          <a:lstStyle/>
          <a:p>
            <a:r>
              <a:rPr lang="en-IN" dirty="0"/>
              <a:t>Insights from obtained graphs</a:t>
            </a:r>
          </a:p>
        </p:txBody>
      </p:sp>
    </p:spTree>
    <p:extLst>
      <p:ext uri="{BB962C8B-B14F-4D97-AF65-F5344CB8AC3E}">
        <p14:creationId xmlns:p14="http://schemas.microsoft.com/office/powerpoint/2010/main" val="1217808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9833-A80A-B354-6531-319161D3D26A}"/>
              </a:ext>
            </a:extLst>
          </p:cNvPr>
          <p:cNvSpPr>
            <a:spLocks noGrp="1"/>
          </p:cNvSpPr>
          <p:nvPr>
            <p:ph type="title"/>
          </p:nvPr>
        </p:nvSpPr>
        <p:spPr/>
        <p:txBody>
          <a:bodyPr/>
          <a:lstStyle/>
          <a:p>
            <a:r>
              <a:rPr lang="en-US" dirty="0"/>
              <a:t>Performing Chi Square tests to identify important features for g1, g2, g3</a:t>
            </a:r>
            <a:endParaRPr lang="en-IN" dirty="0"/>
          </a:p>
        </p:txBody>
      </p:sp>
      <p:pic>
        <p:nvPicPr>
          <p:cNvPr id="5" name="Picture 4">
            <a:extLst>
              <a:ext uri="{FF2B5EF4-FFF2-40B4-BE49-F238E27FC236}">
                <a16:creationId xmlns:a16="http://schemas.microsoft.com/office/drawing/2014/main" id="{7EEEDA69-4DE3-F057-10D7-C9E52B1489CC}"/>
              </a:ext>
            </a:extLst>
          </p:cNvPr>
          <p:cNvPicPr>
            <a:picLocks noChangeAspect="1"/>
          </p:cNvPicPr>
          <p:nvPr/>
        </p:nvPicPr>
        <p:blipFill>
          <a:blip r:embed="rId2"/>
          <a:stretch>
            <a:fillRect/>
          </a:stretch>
        </p:blipFill>
        <p:spPr>
          <a:xfrm>
            <a:off x="1669409" y="2441195"/>
            <a:ext cx="8246957" cy="4236442"/>
          </a:xfrm>
          <a:prstGeom prst="rect">
            <a:avLst/>
          </a:prstGeom>
        </p:spPr>
      </p:pic>
    </p:spTree>
    <p:extLst>
      <p:ext uri="{BB962C8B-B14F-4D97-AF65-F5344CB8AC3E}">
        <p14:creationId xmlns:p14="http://schemas.microsoft.com/office/powerpoint/2010/main" val="49585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6" name="Rectangle 15">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1CA6695B-E754-71F7-74C9-925E4734A711}"/>
              </a:ext>
            </a:extLst>
          </p:cNvPr>
          <p:cNvPicPr>
            <a:picLocks noChangeAspect="1"/>
          </p:cNvPicPr>
          <p:nvPr/>
        </p:nvPicPr>
        <p:blipFill>
          <a:blip r:embed="rId2"/>
          <a:stretch>
            <a:fillRect/>
          </a:stretch>
        </p:blipFill>
        <p:spPr>
          <a:xfrm>
            <a:off x="1117856" y="1284394"/>
            <a:ext cx="2597472" cy="4283066"/>
          </a:xfrm>
          <a:prstGeom prst="rect">
            <a:avLst/>
          </a:prstGeom>
        </p:spPr>
      </p:pic>
      <p:pic>
        <p:nvPicPr>
          <p:cNvPr id="7" name="Picture 6" descr="A graph with a bar graph&#10;&#10;Description automatically generated">
            <a:extLst>
              <a:ext uri="{FF2B5EF4-FFF2-40B4-BE49-F238E27FC236}">
                <a16:creationId xmlns:a16="http://schemas.microsoft.com/office/drawing/2014/main" id="{3F3EC114-463A-D608-9D6D-0AA004F7D839}"/>
              </a:ext>
            </a:extLst>
          </p:cNvPr>
          <p:cNvPicPr>
            <a:picLocks noChangeAspect="1"/>
          </p:cNvPicPr>
          <p:nvPr/>
        </p:nvPicPr>
        <p:blipFill>
          <a:blip r:embed="rId3"/>
          <a:stretch>
            <a:fillRect/>
          </a:stretch>
        </p:blipFill>
        <p:spPr>
          <a:xfrm>
            <a:off x="4189718" y="1627464"/>
            <a:ext cx="6876217" cy="3939996"/>
          </a:xfrm>
          <a:prstGeom prst="rect">
            <a:avLst/>
          </a:prstGeom>
        </p:spPr>
      </p:pic>
    </p:spTree>
    <p:extLst>
      <p:ext uri="{BB962C8B-B14F-4D97-AF65-F5344CB8AC3E}">
        <p14:creationId xmlns:p14="http://schemas.microsoft.com/office/powerpoint/2010/main" val="232675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86D08-92CE-33CB-783E-B55DCF60A1A5}"/>
              </a:ext>
            </a:extLst>
          </p:cNvPr>
          <p:cNvSpPr>
            <a:spLocks noGrp="1"/>
          </p:cNvSpPr>
          <p:nvPr>
            <p:ph idx="1"/>
          </p:nvPr>
        </p:nvSpPr>
        <p:spPr/>
        <p:txBody>
          <a:bodyPr/>
          <a:lstStyle/>
          <a:p>
            <a:pPr algn="just"/>
            <a:r>
              <a:rPr lang="en-US" b="1" u="sng" dirty="0"/>
              <a:t>Top Contributing Features:</a:t>
            </a:r>
            <a:r>
              <a:rPr lang="en-US" dirty="0"/>
              <a:t> "Failures," "Absences," and "School Support (</a:t>
            </a:r>
            <a:r>
              <a:rPr lang="en-US" dirty="0" err="1"/>
              <a:t>schoolsup</a:t>
            </a:r>
            <a:r>
              <a:rPr lang="en-US" dirty="0"/>
              <a:t>)" have the highest Chi-Square scores, indicating their significant impact on G1 performance.</a:t>
            </a:r>
          </a:p>
          <a:p>
            <a:pPr algn="just"/>
            <a:r>
              <a:rPr lang="en-US" b="1" u="sng" dirty="0"/>
              <a:t>Moderately Important Features:</a:t>
            </a:r>
            <a:r>
              <a:rPr lang="en-US" b="1" dirty="0"/>
              <a:t> </a:t>
            </a:r>
            <a:r>
              <a:rPr lang="en-US" dirty="0"/>
              <a:t>Alcohol consumption ("</a:t>
            </a:r>
            <a:r>
              <a:rPr lang="en-US" dirty="0" err="1"/>
              <a:t>Dalc</a:t>
            </a:r>
            <a:r>
              <a:rPr lang="en-US" dirty="0"/>
              <a:t>"), study time, and "Reason" (why the student chose the school) show moderate relevance.</a:t>
            </a:r>
          </a:p>
          <a:p>
            <a:pPr algn="just"/>
            <a:r>
              <a:rPr lang="en-US" b="1" u="sng" dirty="0"/>
              <a:t>Low Impact Features:</a:t>
            </a:r>
            <a:r>
              <a:rPr lang="en-US" dirty="0"/>
              <a:t> Variables like "Internet Access," "Higher Education Aspiration," and "</a:t>
            </a:r>
            <a:r>
              <a:rPr lang="en-US" dirty="0" err="1"/>
              <a:t>Pstatus</a:t>
            </a:r>
            <a:r>
              <a:rPr lang="en-US" dirty="0"/>
              <a:t>" (parental cohabitation status) exhibit minimal impact on G1 grades.</a:t>
            </a:r>
            <a:endParaRPr lang="en-IN" dirty="0"/>
          </a:p>
        </p:txBody>
      </p:sp>
      <p:sp>
        <p:nvSpPr>
          <p:cNvPr id="4" name="Title 1">
            <a:extLst>
              <a:ext uri="{FF2B5EF4-FFF2-40B4-BE49-F238E27FC236}">
                <a16:creationId xmlns:a16="http://schemas.microsoft.com/office/drawing/2014/main" id="{CAF225B7-BE2D-6901-FB72-E2DAB3221810}"/>
              </a:ext>
            </a:extLst>
          </p:cNvPr>
          <p:cNvSpPr>
            <a:spLocks noGrp="1"/>
          </p:cNvSpPr>
          <p:nvPr>
            <p:ph type="title"/>
          </p:nvPr>
        </p:nvSpPr>
        <p:spPr>
          <a:xfrm>
            <a:off x="1155700" y="973138"/>
            <a:ext cx="8761413" cy="708025"/>
          </a:xfrm>
        </p:spPr>
        <p:txBody>
          <a:bodyPr/>
          <a:lstStyle/>
          <a:p>
            <a:r>
              <a:rPr lang="en-IN" dirty="0"/>
              <a:t>Insights from obtained graph for g1</a:t>
            </a:r>
          </a:p>
        </p:txBody>
      </p:sp>
    </p:spTree>
    <p:extLst>
      <p:ext uri="{BB962C8B-B14F-4D97-AF65-F5344CB8AC3E}">
        <p14:creationId xmlns:p14="http://schemas.microsoft.com/office/powerpoint/2010/main" val="1331784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AD6C9-58C1-6674-3FCF-A2E5CF5EA9F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069B8D31-AAE6-36B9-742A-450A25C545C4}"/>
              </a:ext>
            </a:extLst>
          </p:cNvPr>
          <p:cNvSpPr>
            <a:spLocks noGrp="1"/>
          </p:cNvSpPr>
          <p:nvPr>
            <p:ph idx="1"/>
          </p:nvPr>
        </p:nvSpPr>
        <p:spPr>
          <a:xfrm>
            <a:off x="1154955" y="2603500"/>
            <a:ext cx="8761412" cy="2975179"/>
          </a:xfrm>
        </p:spPr>
        <p:txBody>
          <a:bodyPr/>
          <a:lstStyle/>
          <a:p>
            <a:pPr marL="0" indent="0">
              <a:buNone/>
            </a:pPr>
            <a:r>
              <a:rPr lang="en-US" b="1" u="sng" dirty="0"/>
              <a:t>Assignment Overview:</a:t>
            </a:r>
          </a:p>
          <a:p>
            <a:pPr algn="just"/>
            <a:r>
              <a:rPr lang="en-US" dirty="0"/>
              <a:t>This assignment focuses on building a regression model to predict student grades using a dataset of high school students in Montreal.</a:t>
            </a:r>
          </a:p>
          <a:p>
            <a:pPr algn="just"/>
            <a:r>
              <a:rPr lang="en-US" dirty="0"/>
              <a:t>The analysis includes feature selection, regression techniques to enhance predictions.</a:t>
            </a:r>
          </a:p>
          <a:p>
            <a:pPr algn="just"/>
            <a:endParaRPr lang="en-US" dirty="0"/>
          </a:p>
          <a:p>
            <a:pPr marL="0" indent="0" algn="just">
              <a:buNone/>
            </a:pPr>
            <a:r>
              <a:rPr lang="en-US" b="1" u="sng" dirty="0"/>
              <a:t>Significance:</a:t>
            </a:r>
          </a:p>
          <a:p>
            <a:pPr algn="just"/>
            <a:r>
              <a:rPr lang="en-US" dirty="0"/>
              <a:t>Understand key predictors of academic performance.</a:t>
            </a:r>
          </a:p>
        </p:txBody>
      </p:sp>
    </p:spTree>
    <p:extLst>
      <p:ext uri="{BB962C8B-B14F-4D97-AF65-F5344CB8AC3E}">
        <p14:creationId xmlns:p14="http://schemas.microsoft.com/office/powerpoint/2010/main" val="338970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31E2E8-3AFA-D202-4AA6-B33957E3628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6" name="Rectangle 15">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descr="A screenshot of a computer&#10;&#10;Description automatically generated">
            <a:extLst>
              <a:ext uri="{FF2B5EF4-FFF2-40B4-BE49-F238E27FC236}">
                <a16:creationId xmlns:a16="http://schemas.microsoft.com/office/drawing/2014/main" id="{8E86C5A3-97BC-8FC6-0EA0-B4F32692A325}"/>
              </a:ext>
            </a:extLst>
          </p:cNvPr>
          <p:cNvPicPr>
            <a:picLocks noChangeAspect="1"/>
          </p:cNvPicPr>
          <p:nvPr/>
        </p:nvPicPr>
        <p:blipFill>
          <a:blip r:embed="rId2"/>
          <a:stretch>
            <a:fillRect/>
          </a:stretch>
        </p:blipFill>
        <p:spPr>
          <a:xfrm>
            <a:off x="1337342" y="1284394"/>
            <a:ext cx="2728951" cy="4283066"/>
          </a:xfrm>
          <a:prstGeom prst="rect">
            <a:avLst/>
          </a:prstGeom>
        </p:spPr>
      </p:pic>
      <p:pic>
        <p:nvPicPr>
          <p:cNvPr id="6" name="Picture 5">
            <a:extLst>
              <a:ext uri="{FF2B5EF4-FFF2-40B4-BE49-F238E27FC236}">
                <a16:creationId xmlns:a16="http://schemas.microsoft.com/office/drawing/2014/main" id="{A2B89D5F-880B-01D7-BC5F-32D71A6874A7}"/>
              </a:ext>
            </a:extLst>
          </p:cNvPr>
          <p:cNvPicPr>
            <a:picLocks noChangeAspect="1"/>
          </p:cNvPicPr>
          <p:nvPr/>
        </p:nvPicPr>
        <p:blipFill>
          <a:blip r:embed="rId3"/>
          <a:stretch>
            <a:fillRect/>
          </a:stretch>
        </p:blipFill>
        <p:spPr>
          <a:xfrm>
            <a:off x="4558617" y="1535184"/>
            <a:ext cx="6363251" cy="4032275"/>
          </a:xfrm>
          <a:prstGeom prst="rect">
            <a:avLst/>
          </a:prstGeom>
        </p:spPr>
      </p:pic>
    </p:spTree>
    <p:extLst>
      <p:ext uri="{BB962C8B-B14F-4D97-AF65-F5344CB8AC3E}">
        <p14:creationId xmlns:p14="http://schemas.microsoft.com/office/powerpoint/2010/main" val="3198040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FDB5C-DB61-D12A-F1C1-2593C498C421}"/>
              </a:ext>
            </a:extLst>
          </p:cNvPr>
          <p:cNvSpPr>
            <a:spLocks noGrp="1"/>
          </p:cNvSpPr>
          <p:nvPr>
            <p:ph idx="1"/>
          </p:nvPr>
        </p:nvSpPr>
        <p:spPr/>
        <p:txBody>
          <a:bodyPr/>
          <a:lstStyle/>
          <a:p>
            <a:pPr algn="just"/>
            <a:r>
              <a:rPr lang="en-US" b="1" u="sng" dirty="0"/>
              <a:t>Key Influencers:</a:t>
            </a:r>
            <a:r>
              <a:rPr lang="en-US" b="1" dirty="0"/>
              <a:t> </a:t>
            </a:r>
            <a:r>
              <a:rPr lang="en-US" dirty="0"/>
              <a:t>"Absences" and "Failures" dominate as the most significant predictors of G2 performance, with very high Chi-Square scores.</a:t>
            </a:r>
          </a:p>
          <a:p>
            <a:pPr algn="just"/>
            <a:r>
              <a:rPr lang="en-US" b="1" u="sng" dirty="0"/>
              <a:t>Moderately Relevant Features:</a:t>
            </a:r>
            <a:r>
              <a:rPr lang="en-US" dirty="0"/>
              <a:t> Alcohol consumption ("</a:t>
            </a:r>
            <a:r>
              <a:rPr lang="en-US" dirty="0" err="1"/>
              <a:t>Dalc</a:t>
            </a:r>
            <a:r>
              <a:rPr lang="en-US" dirty="0"/>
              <a:t>"), "Reason" for school choice, and "Age" show moderate importance in influencing grades.</a:t>
            </a:r>
          </a:p>
          <a:p>
            <a:pPr algn="just"/>
            <a:r>
              <a:rPr lang="en-US" b="1" u="sng" dirty="0"/>
              <a:t>Minimal Impact Features:</a:t>
            </a:r>
            <a:r>
              <a:rPr lang="en-US" dirty="0"/>
              <a:t> Variables such as "Internet Access," "Nursery Attendance," and "</a:t>
            </a:r>
            <a:r>
              <a:rPr lang="en-US" dirty="0" err="1"/>
              <a:t>Pstatus</a:t>
            </a:r>
            <a:r>
              <a:rPr lang="en-US" dirty="0"/>
              <a:t>" (parental cohabitation) have negligible influence on G2 grades.</a:t>
            </a:r>
            <a:endParaRPr lang="en-IN" dirty="0"/>
          </a:p>
        </p:txBody>
      </p:sp>
      <p:sp>
        <p:nvSpPr>
          <p:cNvPr id="4" name="Title 1">
            <a:extLst>
              <a:ext uri="{FF2B5EF4-FFF2-40B4-BE49-F238E27FC236}">
                <a16:creationId xmlns:a16="http://schemas.microsoft.com/office/drawing/2014/main" id="{0CD5A262-649B-BDF0-6767-F4CD093BF340}"/>
              </a:ext>
            </a:extLst>
          </p:cNvPr>
          <p:cNvSpPr>
            <a:spLocks noGrp="1"/>
          </p:cNvSpPr>
          <p:nvPr>
            <p:ph type="title"/>
          </p:nvPr>
        </p:nvSpPr>
        <p:spPr>
          <a:xfrm>
            <a:off x="1155700" y="973138"/>
            <a:ext cx="8761413" cy="708025"/>
          </a:xfrm>
        </p:spPr>
        <p:txBody>
          <a:bodyPr/>
          <a:lstStyle/>
          <a:p>
            <a:r>
              <a:rPr lang="en-IN" dirty="0"/>
              <a:t>Insights from obtained graph for g2</a:t>
            </a:r>
          </a:p>
        </p:txBody>
      </p:sp>
    </p:spTree>
    <p:extLst>
      <p:ext uri="{BB962C8B-B14F-4D97-AF65-F5344CB8AC3E}">
        <p14:creationId xmlns:p14="http://schemas.microsoft.com/office/powerpoint/2010/main" val="1875091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89FE3FA-A44C-4C6B-9291-3D7327AF8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46D75838-7FA2-4AAF-9C77-E34C3B4AD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US" dirty="0"/>
          </a:p>
        </p:txBody>
      </p:sp>
      <p:sp useBgFill="1">
        <p:nvSpPr>
          <p:cNvPr id="16" name="Rectangle 15">
            <a:extLst>
              <a:ext uri="{FF2B5EF4-FFF2-40B4-BE49-F238E27FC236}">
                <a16:creationId xmlns:a16="http://schemas.microsoft.com/office/drawing/2014/main" id="{206B0C47-1CFB-42F6-B66C-063C5B601F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F85B938-6BC7-4B98-9953-B70B36465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722A3A40-9264-A25C-DC01-52C6538E90BB}"/>
              </a:ext>
            </a:extLst>
          </p:cNvPr>
          <p:cNvPicPr>
            <a:picLocks noChangeAspect="1"/>
          </p:cNvPicPr>
          <p:nvPr/>
        </p:nvPicPr>
        <p:blipFill>
          <a:blip r:embed="rId2"/>
          <a:stretch>
            <a:fillRect/>
          </a:stretch>
        </p:blipFill>
        <p:spPr>
          <a:xfrm>
            <a:off x="1273677" y="1284394"/>
            <a:ext cx="2654946" cy="4283066"/>
          </a:xfrm>
          <a:prstGeom prst="rect">
            <a:avLst/>
          </a:prstGeom>
        </p:spPr>
      </p:pic>
      <p:pic>
        <p:nvPicPr>
          <p:cNvPr id="7" name="Picture 6" descr="A graph with numbers and lines&#10;&#10;Description automatically generated">
            <a:extLst>
              <a:ext uri="{FF2B5EF4-FFF2-40B4-BE49-F238E27FC236}">
                <a16:creationId xmlns:a16="http://schemas.microsoft.com/office/drawing/2014/main" id="{B9281746-23FC-2C09-B147-6CE762B3D36E}"/>
              </a:ext>
            </a:extLst>
          </p:cNvPr>
          <p:cNvPicPr>
            <a:picLocks noChangeAspect="1"/>
          </p:cNvPicPr>
          <p:nvPr/>
        </p:nvPicPr>
        <p:blipFill>
          <a:blip r:embed="rId3"/>
          <a:stretch>
            <a:fillRect/>
          </a:stretch>
        </p:blipFill>
        <p:spPr>
          <a:xfrm>
            <a:off x="4558834" y="1451294"/>
            <a:ext cx="6507101" cy="4116165"/>
          </a:xfrm>
          <a:prstGeom prst="rect">
            <a:avLst/>
          </a:prstGeom>
        </p:spPr>
      </p:pic>
    </p:spTree>
    <p:extLst>
      <p:ext uri="{BB962C8B-B14F-4D97-AF65-F5344CB8AC3E}">
        <p14:creationId xmlns:p14="http://schemas.microsoft.com/office/powerpoint/2010/main" val="2887022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225D3-688B-6147-E79E-06A22AEA9E5D}"/>
              </a:ext>
            </a:extLst>
          </p:cNvPr>
          <p:cNvSpPr>
            <a:spLocks noGrp="1"/>
          </p:cNvSpPr>
          <p:nvPr>
            <p:ph idx="1"/>
          </p:nvPr>
        </p:nvSpPr>
        <p:spPr/>
        <p:txBody>
          <a:bodyPr/>
          <a:lstStyle/>
          <a:p>
            <a:pPr algn="just"/>
            <a:r>
              <a:rPr lang="en-US" b="1" u="sng" dirty="0"/>
              <a:t>Most Influential Features:</a:t>
            </a:r>
            <a:r>
              <a:rPr lang="en-US" dirty="0"/>
              <a:t> "Absences" and "Failures" continue to be the strongest predictors of final grades (G3), with exceptionally high Chi-Square scores.</a:t>
            </a:r>
          </a:p>
          <a:p>
            <a:pPr algn="just"/>
            <a:r>
              <a:rPr lang="en-US" b="1" u="sng" dirty="0"/>
              <a:t>Significant Contributors:</a:t>
            </a:r>
            <a:r>
              <a:rPr lang="en-US" dirty="0"/>
              <a:t> Alcohol consumption ("</a:t>
            </a:r>
            <a:r>
              <a:rPr lang="en-US" dirty="0" err="1"/>
              <a:t>Dalc</a:t>
            </a:r>
            <a:r>
              <a:rPr lang="en-US" dirty="0"/>
              <a:t>"), weekend alcohol use ("</a:t>
            </a:r>
            <a:r>
              <a:rPr lang="en-US" dirty="0" err="1"/>
              <a:t>Walc</a:t>
            </a:r>
            <a:r>
              <a:rPr lang="en-US" dirty="0"/>
              <a:t>"), and "Reason" for choosing the school show moderate importance.</a:t>
            </a:r>
          </a:p>
          <a:p>
            <a:pPr algn="just"/>
            <a:r>
              <a:rPr lang="en-US" b="1" u="sng" dirty="0"/>
              <a:t>Less Relevant Variables:</a:t>
            </a:r>
            <a:r>
              <a:rPr lang="en-US" dirty="0"/>
              <a:t> Factors such as "Higher Education Aspiration," "</a:t>
            </a:r>
            <a:r>
              <a:rPr lang="en-US" dirty="0" err="1"/>
              <a:t>Pstatus</a:t>
            </a:r>
            <a:r>
              <a:rPr lang="en-US" dirty="0"/>
              <a:t>," and "Internet Access" have negligible influence on G3.</a:t>
            </a:r>
            <a:endParaRPr lang="en-IN" dirty="0"/>
          </a:p>
        </p:txBody>
      </p:sp>
      <p:sp>
        <p:nvSpPr>
          <p:cNvPr id="4" name="Title 1">
            <a:extLst>
              <a:ext uri="{FF2B5EF4-FFF2-40B4-BE49-F238E27FC236}">
                <a16:creationId xmlns:a16="http://schemas.microsoft.com/office/drawing/2014/main" id="{E3D70FA4-8271-D868-0ECC-88FA04D58635}"/>
              </a:ext>
            </a:extLst>
          </p:cNvPr>
          <p:cNvSpPr>
            <a:spLocks noGrp="1"/>
          </p:cNvSpPr>
          <p:nvPr>
            <p:ph type="title"/>
          </p:nvPr>
        </p:nvSpPr>
        <p:spPr>
          <a:xfrm>
            <a:off x="1155700" y="973138"/>
            <a:ext cx="8761413" cy="708025"/>
          </a:xfrm>
        </p:spPr>
        <p:txBody>
          <a:bodyPr/>
          <a:lstStyle/>
          <a:p>
            <a:r>
              <a:rPr lang="en-IN" dirty="0"/>
              <a:t>Insights from obtained graph for g3</a:t>
            </a:r>
          </a:p>
        </p:txBody>
      </p:sp>
    </p:spTree>
    <p:extLst>
      <p:ext uri="{BB962C8B-B14F-4D97-AF65-F5344CB8AC3E}">
        <p14:creationId xmlns:p14="http://schemas.microsoft.com/office/powerpoint/2010/main" val="3724513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FC5D-0DB5-5BAE-E6D1-99B075C6FAD8}"/>
              </a:ext>
            </a:extLst>
          </p:cNvPr>
          <p:cNvSpPr>
            <a:spLocks noGrp="1"/>
          </p:cNvSpPr>
          <p:nvPr>
            <p:ph type="title"/>
          </p:nvPr>
        </p:nvSpPr>
        <p:spPr/>
        <p:txBody>
          <a:bodyPr/>
          <a:lstStyle/>
          <a:p>
            <a:r>
              <a:rPr lang="en-US" sz="2800" dirty="0"/>
              <a:t>Checking for multicollinearity in the input factors and removing them if any found with multicollinearity</a:t>
            </a:r>
            <a:endParaRPr lang="en-IN" sz="2800" dirty="0"/>
          </a:p>
        </p:txBody>
      </p:sp>
      <p:pic>
        <p:nvPicPr>
          <p:cNvPr id="5" name="Picture 4">
            <a:extLst>
              <a:ext uri="{FF2B5EF4-FFF2-40B4-BE49-F238E27FC236}">
                <a16:creationId xmlns:a16="http://schemas.microsoft.com/office/drawing/2014/main" id="{B5E94782-4A1A-35A4-4CBB-6A58F3D55365}"/>
              </a:ext>
            </a:extLst>
          </p:cNvPr>
          <p:cNvPicPr>
            <a:picLocks noChangeAspect="1"/>
          </p:cNvPicPr>
          <p:nvPr/>
        </p:nvPicPr>
        <p:blipFill>
          <a:blip r:embed="rId2"/>
          <a:stretch>
            <a:fillRect/>
          </a:stretch>
        </p:blipFill>
        <p:spPr>
          <a:xfrm>
            <a:off x="4202883" y="2273417"/>
            <a:ext cx="3171039" cy="4584583"/>
          </a:xfrm>
          <a:prstGeom prst="rect">
            <a:avLst/>
          </a:prstGeom>
        </p:spPr>
      </p:pic>
    </p:spTree>
    <p:extLst>
      <p:ext uri="{BB962C8B-B14F-4D97-AF65-F5344CB8AC3E}">
        <p14:creationId xmlns:p14="http://schemas.microsoft.com/office/powerpoint/2010/main" val="3000346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graph with red lines&#10;&#10;Description automatically generated">
            <a:extLst>
              <a:ext uri="{FF2B5EF4-FFF2-40B4-BE49-F238E27FC236}">
                <a16:creationId xmlns:a16="http://schemas.microsoft.com/office/drawing/2014/main" id="{DC47CF34-D822-7E42-32D7-3CDE2D11A02A}"/>
              </a:ext>
            </a:extLst>
          </p:cNvPr>
          <p:cNvPicPr>
            <a:picLocks noChangeAspect="1"/>
          </p:cNvPicPr>
          <p:nvPr/>
        </p:nvPicPr>
        <p:blipFill>
          <a:blip r:embed="rId2"/>
          <a:stretch>
            <a:fillRect/>
          </a:stretch>
        </p:blipFill>
        <p:spPr>
          <a:xfrm>
            <a:off x="1702964" y="801794"/>
            <a:ext cx="8456103" cy="5248266"/>
          </a:xfrm>
          <a:prstGeom prst="rect">
            <a:avLst/>
          </a:prstGeom>
        </p:spPr>
      </p:pic>
    </p:spTree>
    <p:extLst>
      <p:ext uri="{BB962C8B-B14F-4D97-AF65-F5344CB8AC3E}">
        <p14:creationId xmlns:p14="http://schemas.microsoft.com/office/powerpoint/2010/main" val="2957118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BFF56-B0CE-21BC-C004-C5F54248218A}"/>
              </a:ext>
            </a:extLst>
          </p:cNvPr>
          <p:cNvSpPr>
            <a:spLocks noGrp="1"/>
          </p:cNvSpPr>
          <p:nvPr>
            <p:ph idx="1"/>
          </p:nvPr>
        </p:nvSpPr>
        <p:spPr>
          <a:xfrm>
            <a:off x="1154955" y="2603499"/>
            <a:ext cx="9775900" cy="4254501"/>
          </a:xfrm>
        </p:spPr>
        <p:txBody>
          <a:bodyPr>
            <a:normAutofit fontScale="92500" lnSpcReduction="20000"/>
          </a:bodyPr>
          <a:lstStyle/>
          <a:p>
            <a:pPr marL="0" indent="0" algn="just">
              <a:buNone/>
            </a:pPr>
            <a:r>
              <a:rPr lang="en-US" b="1" u="sng" dirty="0"/>
              <a:t>High Multicollinearity:</a:t>
            </a:r>
          </a:p>
          <a:p>
            <a:pPr algn="just"/>
            <a:r>
              <a:rPr lang="en-US" dirty="0"/>
              <a:t>Constant (const): Extremely high VIF (96.3), but this is expected as it is used as a baseline in the model and does not affect performance. </a:t>
            </a:r>
          </a:p>
          <a:p>
            <a:pPr marL="0" indent="0" algn="just">
              <a:buNone/>
            </a:pPr>
            <a:r>
              <a:rPr lang="en-US" dirty="0"/>
              <a:t>   		Target Variables (G1, G2, G3):</a:t>
            </a:r>
          </a:p>
          <a:p>
            <a:pPr lvl="2" algn="just"/>
            <a:r>
              <a:rPr lang="en-US" dirty="0"/>
              <a:t>G2 has a VIF of 12.17, indicating strong multicollinearity with other features.</a:t>
            </a:r>
          </a:p>
          <a:p>
            <a:pPr lvl="2" algn="just"/>
            <a:r>
              <a:rPr lang="en-US" dirty="0"/>
              <a:t>G3 has a VIF of 9.69, which is borderline high.</a:t>
            </a:r>
          </a:p>
          <a:p>
            <a:pPr lvl="2" algn="just"/>
            <a:r>
              <a:rPr lang="en-US" dirty="0"/>
              <a:t>G1 also shows a VIF of 5.46, suggesting notable multicollinearity.</a:t>
            </a:r>
          </a:p>
          <a:p>
            <a:pPr lvl="2" algn="just"/>
            <a:r>
              <a:rPr lang="en-US" dirty="0"/>
              <a:t>Since these are target variables, multicollinearity will not be affected. </a:t>
            </a:r>
          </a:p>
          <a:p>
            <a:pPr marL="914400" lvl="2" indent="0" algn="just">
              <a:buNone/>
            </a:pPr>
            <a:endParaRPr lang="en-US" dirty="0"/>
          </a:p>
          <a:p>
            <a:pPr marL="0" indent="0" algn="just">
              <a:buNone/>
            </a:pPr>
            <a:r>
              <a:rPr lang="en-US" b="1" u="sng" dirty="0"/>
              <a:t>Low Multicollinearity Among Input Variables:</a:t>
            </a:r>
          </a:p>
          <a:p>
            <a:pPr algn="just"/>
            <a:r>
              <a:rPr lang="en-US" dirty="0"/>
              <a:t>Most other predictors have VIF values below 2.5, which indicates low to negligible multicollinearity.</a:t>
            </a:r>
          </a:p>
          <a:p>
            <a:pPr algn="just"/>
            <a:r>
              <a:rPr lang="en-US" b="1" u="sng" dirty="0"/>
              <a:t>Exceptions include:</a:t>
            </a:r>
            <a:r>
              <a:rPr lang="en-US" dirty="0"/>
              <a:t> </a:t>
            </a:r>
            <a:r>
              <a:rPr lang="en-US" dirty="0" err="1"/>
              <a:t>Medu</a:t>
            </a:r>
            <a:r>
              <a:rPr lang="en-US" dirty="0"/>
              <a:t> (2.23) and </a:t>
            </a:r>
            <a:r>
              <a:rPr lang="en-US" dirty="0" err="1"/>
              <a:t>Walc</a:t>
            </a:r>
            <a:r>
              <a:rPr lang="en-US" dirty="0"/>
              <a:t> (2.28) show slightly elevated VIF values but remain acceptable.</a:t>
            </a:r>
            <a:endParaRPr lang="en-IN" dirty="0"/>
          </a:p>
        </p:txBody>
      </p:sp>
      <p:sp>
        <p:nvSpPr>
          <p:cNvPr id="4" name="Title 1">
            <a:extLst>
              <a:ext uri="{FF2B5EF4-FFF2-40B4-BE49-F238E27FC236}">
                <a16:creationId xmlns:a16="http://schemas.microsoft.com/office/drawing/2014/main" id="{69A547C7-533F-4C36-9598-4B7AFC04A212}"/>
              </a:ext>
            </a:extLst>
          </p:cNvPr>
          <p:cNvSpPr>
            <a:spLocks noGrp="1"/>
          </p:cNvSpPr>
          <p:nvPr>
            <p:ph type="title"/>
          </p:nvPr>
        </p:nvSpPr>
        <p:spPr>
          <a:xfrm>
            <a:off x="1155700" y="973138"/>
            <a:ext cx="8761413" cy="708025"/>
          </a:xfrm>
        </p:spPr>
        <p:txBody>
          <a:bodyPr/>
          <a:lstStyle/>
          <a:p>
            <a:r>
              <a:rPr lang="en-IN" dirty="0"/>
              <a:t>Insights from obtained results</a:t>
            </a:r>
          </a:p>
        </p:txBody>
      </p:sp>
    </p:spTree>
    <p:extLst>
      <p:ext uri="{BB962C8B-B14F-4D97-AF65-F5344CB8AC3E}">
        <p14:creationId xmlns:p14="http://schemas.microsoft.com/office/powerpoint/2010/main" val="3870201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9CA313-4C18-4546-9744-D097880AC479}"/>
              </a:ext>
            </a:extLst>
          </p:cNvPr>
          <p:cNvSpPr>
            <a:spLocks noGrp="1"/>
          </p:cNvSpPr>
          <p:nvPr>
            <p:ph type="title"/>
          </p:nvPr>
        </p:nvSpPr>
        <p:spPr>
          <a:xfrm>
            <a:off x="1154953" y="973668"/>
            <a:ext cx="9364841" cy="706964"/>
          </a:xfrm>
        </p:spPr>
        <p:txBody>
          <a:bodyPr/>
          <a:lstStyle/>
          <a:p>
            <a:r>
              <a:rPr lang="en-US" sz="3000" dirty="0"/>
              <a:t>Treating target variable (g1) as a categorical variable and modelling a classification model</a:t>
            </a:r>
            <a:endParaRPr lang="en-IN" sz="3000" dirty="0"/>
          </a:p>
        </p:txBody>
      </p:sp>
      <p:pic>
        <p:nvPicPr>
          <p:cNvPr id="3" name="Picture 2">
            <a:extLst>
              <a:ext uri="{FF2B5EF4-FFF2-40B4-BE49-F238E27FC236}">
                <a16:creationId xmlns:a16="http://schemas.microsoft.com/office/drawing/2014/main" id="{4FDD59E4-5A36-42F1-9072-16A22F08F55E}"/>
              </a:ext>
            </a:extLst>
          </p:cNvPr>
          <p:cNvPicPr>
            <a:picLocks noChangeAspect="1"/>
          </p:cNvPicPr>
          <p:nvPr/>
        </p:nvPicPr>
        <p:blipFill>
          <a:blip r:embed="rId2"/>
          <a:stretch>
            <a:fillRect/>
          </a:stretch>
        </p:blipFill>
        <p:spPr>
          <a:xfrm>
            <a:off x="604315" y="2303586"/>
            <a:ext cx="5491685" cy="4422334"/>
          </a:xfrm>
          <a:prstGeom prst="rect">
            <a:avLst/>
          </a:prstGeom>
        </p:spPr>
      </p:pic>
      <p:pic>
        <p:nvPicPr>
          <p:cNvPr id="5" name="Picture 4">
            <a:extLst>
              <a:ext uri="{FF2B5EF4-FFF2-40B4-BE49-F238E27FC236}">
                <a16:creationId xmlns:a16="http://schemas.microsoft.com/office/drawing/2014/main" id="{6A638F7F-9CE9-FD9F-8C8E-9DCFD7B7EA64}"/>
              </a:ext>
            </a:extLst>
          </p:cNvPr>
          <p:cNvPicPr>
            <a:picLocks noChangeAspect="1"/>
          </p:cNvPicPr>
          <p:nvPr/>
        </p:nvPicPr>
        <p:blipFill>
          <a:blip r:embed="rId3"/>
          <a:stretch>
            <a:fillRect/>
          </a:stretch>
        </p:blipFill>
        <p:spPr>
          <a:xfrm>
            <a:off x="6096000" y="2768367"/>
            <a:ext cx="4938188" cy="3624043"/>
          </a:xfrm>
          <a:prstGeom prst="rect">
            <a:avLst/>
          </a:prstGeom>
        </p:spPr>
      </p:pic>
    </p:spTree>
    <p:extLst>
      <p:ext uri="{BB962C8B-B14F-4D97-AF65-F5344CB8AC3E}">
        <p14:creationId xmlns:p14="http://schemas.microsoft.com/office/powerpoint/2010/main" val="435395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graph with blue bars&#10;&#10;Description automatically generated with medium confidence">
            <a:extLst>
              <a:ext uri="{FF2B5EF4-FFF2-40B4-BE49-F238E27FC236}">
                <a16:creationId xmlns:a16="http://schemas.microsoft.com/office/drawing/2014/main" id="{8B4711DC-F680-A1C5-C82E-F0D85E602AE3}"/>
              </a:ext>
            </a:extLst>
          </p:cNvPr>
          <p:cNvPicPr>
            <a:picLocks noChangeAspect="1"/>
          </p:cNvPicPr>
          <p:nvPr/>
        </p:nvPicPr>
        <p:blipFill>
          <a:blip r:embed="rId2"/>
          <a:stretch>
            <a:fillRect/>
          </a:stretch>
        </p:blipFill>
        <p:spPr>
          <a:xfrm>
            <a:off x="2332138" y="1143000"/>
            <a:ext cx="7910819" cy="4907060"/>
          </a:xfrm>
          <a:prstGeom prst="rect">
            <a:avLst/>
          </a:prstGeom>
        </p:spPr>
      </p:pic>
    </p:spTree>
    <p:extLst>
      <p:ext uri="{BB962C8B-B14F-4D97-AF65-F5344CB8AC3E}">
        <p14:creationId xmlns:p14="http://schemas.microsoft.com/office/powerpoint/2010/main" val="21364666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4EE6A85A-F2B3-8783-BB98-09D118B4B18A}"/>
              </a:ext>
            </a:extLst>
          </p:cNvPr>
          <p:cNvPicPr>
            <a:picLocks noChangeAspect="1"/>
          </p:cNvPicPr>
          <p:nvPr/>
        </p:nvPicPr>
        <p:blipFill>
          <a:blip r:embed="rId2"/>
          <a:stretch>
            <a:fillRect/>
          </a:stretch>
        </p:blipFill>
        <p:spPr>
          <a:xfrm>
            <a:off x="3422708" y="1142999"/>
            <a:ext cx="5662569" cy="4829961"/>
          </a:xfrm>
          <a:prstGeom prst="rect">
            <a:avLst/>
          </a:prstGeom>
        </p:spPr>
      </p:pic>
    </p:spTree>
    <p:extLst>
      <p:ext uri="{BB962C8B-B14F-4D97-AF65-F5344CB8AC3E}">
        <p14:creationId xmlns:p14="http://schemas.microsoft.com/office/powerpoint/2010/main" val="317769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2C53B-7295-722A-FF22-BE71F58FEC75}"/>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377C129E-497D-23C2-1516-10573404DB8C}"/>
              </a:ext>
            </a:extLst>
          </p:cNvPr>
          <p:cNvSpPr>
            <a:spLocks noGrp="1"/>
          </p:cNvSpPr>
          <p:nvPr>
            <p:ph idx="1"/>
          </p:nvPr>
        </p:nvSpPr>
        <p:spPr/>
        <p:txBody>
          <a:bodyPr/>
          <a:lstStyle/>
          <a:p>
            <a:pPr marL="0" indent="0">
              <a:buNone/>
            </a:pPr>
            <a:r>
              <a:rPr lang="en-US" b="1" u="sng" dirty="0"/>
              <a:t>Main Objectives:</a:t>
            </a:r>
          </a:p>
          <a:p>
            <a:pPr algn="just"/>
            <a:r>
              <a:rPr lang="en-US" dirty="0"/>
              <a:t>Develop a predictive regression model for student grades.</a:t>
            </a:r>
          </a:p>
          <a:p>
            <a:pPr algn="just"/>
            <a:r>
              <a:rPr lang="en-US" dirty="0"/>
              <a:t>Identify significant features influencing student performance using feature selection techniques.</a:t>
            </a:r>
          </a:p>
          <a:p>
            <a:pPr algn="just"/>
            <a:r>
              <a:rPr lang="en-US" dirty="0"/>
              <a:t>Evaluate and compare the performance of different models to optimize results.</a:t>
            </a:r>
            <a:endParaRPr lang="en-IN" dirty="0"/>
          </a:p>
        </p:txBody>
      </p:sp>
    </p:spTree>
    <p:extLst>
      <p:ext uri="{BB962C8B-B14F-4D97-AF65-F5344CB8AC3E}">
        <p14:creationId xmlns:p14="http://schemas.microsoft.com/office/powerpoint/2010/main" val="344926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9CA30B-6B2D-790D-6ABC-5B7496BA1FC2}"/>
              </a:ext>
            </a:extLst>
          </p:cNvPr>
          <p:cNvSpPr>
            <a:spLocks noGrp="1"/>
          </p:cNvSpPr>
          <p:nvPr>
            <p:ph idx="1"/>
          </p:nvPr>
        </p:nvSpPr>
        <p:spPr>
          <a:xfrm>
            <a:off x="1154954" y="2351829"/>
            <a:ext cx="10220517" cy="4199973"/>
          </a:xfrm>
        </p:spPr>
        <p:txBody>
          <a:bodyPr>
            <a:normAutofit fontScale="92500" lnSpcReduction="10000"/>
          </a:bodyPr>
          <a:lstStyle/>
          <a:p>
            <a:pPr marL="0" indent="0">
              <a:buNone/>
            </a:pPr>
            <a:r>
              <a:rPr lang="en-US" b="1" u="sng" dirty="0"/>
              <a:t>Feature Importance in Random Forest for G1:</a:t>
            </a:r>
          </a:p>
          <a:p>
            <a:r>
              <a:rPr lang="en-US" dirty="0"/>
              <a:t>Top Features: "Absences" and "Health" are the most influential variables in predicting G1 performance.</a:t>
            </a:r>
          </a:p>
          <a:p>
            <a:r>
              <a:rPr lang="en-US" dirty="0"/>
              <a:t>Moderate Predictors: "Going out with friends (</a:t>
            </a:r>
            <a:r>
              <a:rPr lang="en-US" dirty="0" err="1"/>
              <a:t>goout</a:t>
            </a:r>
            <a:r>
              <a:rPr lang="en-US" dirty="0"/>
              <a:t>)," weekend alcohol consumption ("</a:t>
            </a:r>
            <a:r>
              <a:rPr lang="en-US" dirty="0" err="1"/>
              <a:t>Walc</a:t>
            </a:r>
            <a:r>
              <a:rPr lang="en-US" dirty="0"/>
              <a:t>"), and study time show moderate relevance.</a:t>
            </a:r>
          </a:p>
          <a:p>
            <a:pPr marL="0" indent="0">
              <a:buNone/>
            </a:pPr>
            <a:r>
              <a:rPr lang="en-US" b="1" u="sng" dirty="0"/>
              <a:t>Model Evaluation:</a:t>
            </a:r>
          </a:p>
          <a:p>
            <a:pPr marL="0" indent="0">
              <a:buNone/>
            </a:pPr>
            <a:r>
              <a:rPr lang="en-US" b="1" u="sng" dirty="0"/>
              <a:t>Accuracy:</a:t>
            </a:r>
            <a:r>
              <a:rPr lang="en-US" dirty="0"/>
              <a:t> The model achieved an accuracy of </a:t>
            </a:r>
            <a:r>
              <a:rPr lang="en-US" b="1" dirty="0"/>
              <a:t>71%</a:t>
            </a:r>
            <a:r>
              <a:rPr lang="en-US" dirty="0"/>
              <a:t>, indicating acceptable performance.</a:t>
            </a:r>
          </a:p>
          <a:p>
            <a:pPr marL="0" indent="0">
              <a:buNone/>
            </a:pPr>
            <a:r>
              <a:rPr lang="en-US" b="1" u="sng" dirty="0"/>
              <a:t>Classification Metrics:</a:t>
            </a:r>
          </a:p>
          <a:p>
            <a:pPr marL="0" indent="0">
              <a:buNone/>
            </a:pPr>
            <a:r>
              <a:rPr lang="en-US" dirty="0"/>
              <a:t>Precision, recall, and F1-scores vary across classes, with better performance observed in well-represented categories (e.g., Class 0, Class 16).</a:t>
            </a:r>
          </a:p>
          <a:p>
            <a:pPr marL="0" indent="0">
              <a:buNone/>
            </a:pPr>
            <a:r>
              <a:rPr lang="en-US" dirty="0"/>
              <a:t>Macro and weighted averages for precision, recall, and F1-scores are consistent (~70-71%).</a:t>
            </a:r>
          </a:p>
          <a:p>
            <a:pPr marL="0" indent="0">
              <a:buNone/>
            </a:pPr>
            <a:r>
              <a:rPr lang="en-US" b="1" u="sng" dirty="0"/>
              <a:t>Confusion Matrix:</a:t>
            </a:r>
            <a:r>
              <a:rPr lang="en-US" dirty="0"/>
              <a:t> Clearly identifies areas where predictions are accurate (diagonal) and where misclassifications occur and with more data, model can be refined. </a:t>
            </a:r>
            <a:endParaRPr lang="en-IN" dirty="0"/>
          </a:p>
        </p:txBody>
      </p:sp>
      <p:sp>
        <p:nvSpPr>
          <p:cNvPr id="4" name="Title 1">
            <a:extLst>
              <a:ext uri="{FF2B5EF4-FFF2-40B4-BE49-F238E27FC236}">
                <a16:creationId xmlns:a16="http://schemas.microsoft.com/office/drawing/2014/main" id="{76103433-1B45-A20B-BA09-1813F67A5BF3}"/>
              </a:ext>
            </a:extLst>
          </p:cNvPr>
          <p:cNvSpPr>
            <a:spLocks noGrp="1"/>
          </p:cNvSpPr>
          <p:nvPr>
            <p:ph type="title"/>
          </p:nvPr>
        </p:nvSpPr>
        <p:spPr>
          <a:xfrm>
            <a:off x="1155700" y="973138"/>
            <a:ext cx="8761413" cy="708025"/>
          </a:xfrm>
        </p:spPr>
        <p:txBody>
          <a:bodyPr/>
          <a:lstStyle/>
          <a:p>
            <a:r>
              <a:rPr lang="en-IN" dirty="0"/>
              <a:t>Insights from obtained results</a:t>
            </a:r>
          </a:p>
        </p:txBody>
      </p:sp>
    </p:spTree>
    <p:extLst>
      <p:ext uri="{BB962C8B-B14F-4D97-AF65-F5344CB8AC3E}">
        <p14:creationId xmlns:p14="http://schemas.microsoft.com/office/powerpoint/2010/main" val="1821918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5D2B-4F24-2CDC-CBD4-0565C8842160}"/>
              </a:ext>
            </a:extLst>
          </p:cNvPr>
          <p:cNvSpPr>
            <a:spLocks noGrp="1"/>
          </p:cNvSpPr>
          <p:nvPr>
            <p:ph type="title"/>
          </p:nvPr>
        </p:nvSpPr>
        <p:spPr>
          <a:xfrm>
            <a:off x="1154953" y="940112"/>
            <a:ext cx="9113172" cy="706964"/>
          </a:xfrm>
        </p:spPr>
        <p:txBody>
          <a:bodyPr/>
          <a:lstStyle/>
          <a:p>
            <a:r>
              <a:rPr lang="en-US" sz="3200" dirty="0"/>
              <a:t>Treating target variable (g1) as a continuous variable and modelling a regression model</a:t>
            </a:r>
            <a:endParaRPr lang="en-IN" sz="3200" dirty="0"/>
          </a:p>
        </p:txBody>
      </p:sp>
      <p:pic>
        <p:nvPicPr>
          <p:cNvPr id="5" name="Picture 4">
            <a:extLst>
              <a:ext uri="{FF2B5EF4-FFF2-40B4-BE49-F238E27FC236}">
                <a16:creationId xmlns:a16="http://schemas.microsoft.com/office/drawing/2014/main" id="{BBF32460-00E0-0E48-A282-E7FA6088CB92}"/>
              </a:ext>
            </a:extLst>
          </p:cNvPr>
          <p:cNvPicPr>
            <a:picLocks noChangeAspect="1"/>
          </p:cNvPicPr>
          <p:nvPr/>
        </p:nvPicPr>
        <p:blipFill>
          <a:blip r:embed="rId2"/>
          <a:stretch>
            <a:fillRect/>
          </a:stretch>
        </p:blipFill>
        <p:spPr>
          <a:xfrm>
            <a:off x="829140" y="2248250"/>
            <a:ext cx="5266860" cy="4500734"/>
          </a:xfrm>
          <a:prstGeom prst="rect">
            <a:avLst/>
          </a:prstGeom>
        </p:spPr>
      </p:pic>
      <p:pic>
        <p:nvPicPr>
          <p:cNvPr id="7" name="Picture 6">
            <a:extLst>
              <a:ext uri="{FF2B5EF4-FFF2-40B4-BE49-F238E27FC236}">
                <a16:creationId xmlns:a16="http://schemas.microsoft.com/office/drawing/2014/main" id="{F05238F3-00B7-81D4-13D8-42C8F49B8476}"/>
              </a:ext>
            </a:extLst>
          </p:cNvPr>
          <p:cNvPicPr>
            <a:picLocks noChangeAspect="1"/>
          </p:cNvPicPr>
          <p:nvPr/>
        </p:nvPicPr>
        <p:blipFill>
          <a:blip r:embed="rId3"/>
          <a:stretch>
            <a:fillRect/>
          </a:stretch>
        </p:blipFill>
        <p:spPr>
          <a:xfrm>
            <a:off x="6361685" y="2709644"/>
            <a:ext cx="4854361" cy="3208244"/>
          </a:xfrm>
          <a:prstGeom prst="rect">
            <a:avLst/>
          </a:prstGeom>
        </p:spPr>
      </p:pic>
    </p:spTree>
    <p:extLst>
      <p:ext uri="{BB962C8B-B14F-4D97-AF65-F5344CB8AC3E}">
        <p14:creationId xmlns:p14="http://schemas.microsoft.com/office/powerpoint/2010/main" val="14233426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graph with green bars&#10;&#10;Description automatically generated">
            <a:extLst>
              <a:ext uri="{FF2B5EF4-FFF2-40B4-BE49-F238E27FC236}">
                <a16:creationId xmlns:a16="http://schemas.microsoft.com/office/drawing/2014/main" id="{79F4AB36-BFAB-AE91-1C96-C7D2F9934EBF}"/>
              </a:ext>
            </a:extLst>
          </p:cNvPr>
          <p:cNvPicPr>
            <a:picLocks noChangeAspect="1"/>
          </p:cNvPicPr>
          <p:nvPr/>
        </p:nvPicPr>
        <p:blipFill>
          <a:blip r:embed="rId2"/>
          <a:stretch>
            <a:fillRect/>
          </a:stretch>
        </p:blipFill>
        <p:spPr>
          <a:xfrm>
            <a:off x="2265029" y="801794"/>
            <a:ext cx="7784982" cy="5248266"/>
          </a:xfrm>
          <a:prstGeom prst="rect">
            <a:avLst/>
          </a:prstGeom>
        </p:spPr>
      </p:pic>
    </p:spTree>
    <p:extLst>
      <p:ext uri="{BB962C8B-B14F-4D97-AF65-F5344CB8AC3E}">
        <p14:creationId xmlns:p14="http://schemas.microsoft.com/office/powerpoint/2010/main" val="2464865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graph with red dots&#10;&#10;Description automatically generated">
            <a:extLst>
              <a:ext uri="{FF2B5EF4-FFF2-40B4-BE49-F238E27FC236}">
                <a16:creationId xmlns:a16="http://schemas.microsoft.com/office/drawing/2014/main" id="{2CD4024F-E063-A777-8434-1F5B95C37564}"/>
              </a:ext>
            </a:extLst>
          </p:cNvPr>
          <p:cNvPicPr>
            <a:picLocks noChangeAspect="1"/>
          </p:cNvPicPr>
          <p:nvPr/>
        </p:nvPicPr>
        <p:blipFill>
          <a:blip r:embed="rId2"/>
          <a:stretch>
            <a:fillRect/>
          </a:stretch>
        </p:blipFill>
        <p:spPr>
          <a:xfrm>
            <a:off x="1560353" y="801793"/>
            <a:ext cx="8607104" cy="5248265"/>
          </a:xfrm>
          <a:prstGeom prst="rect">
            <a:avLst/>
          </a:prstGeom>
        </p:spPr>
      </p:pic>
    </p:spTree>
    <p:extLst>
      <p:ext uri="{BB962C8B-B14F-4D97-AF65-F5344CB8AC3E}">
        <p14:creationId xmlns:p14="http://schemas.microsoft.com/office/powerpoint/2010/main" val="11306793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577304-7B27-A1A2-2AD1-54A3C0223B0F}"/>
              </a:ext>
            </a:extLst>
          </p:cNvPr>
          <p:cNvSpPr>
            <a:spLocks noGrp="1"/>
          </p:cNvSpPr>
          <p:nvPr>
            <p:ph idx="1"/>
          </p:nvPr>
        </p:nvSpPr>
        <p:spPr>
          <a:xfrm>
            <a:off x="1154955" y="2603500"/>
            <a:ext cx="8761412" cy="2580896"/>
          </a:xfrm>
        </p:spPr>
        <p:txBody>
          <a:bodyPr/>
          <a:lstStyle/>
          <a:p>
            <a:pPr algn="just"/>
            <a:r>
              <a:rPr lang="en-US" b="1" u="sng" dirty="0"/>
              <a:t>Key Metrics:</a:t>
            </a:r>
            <a:r>
              <a:rPr lang="en-US" dirty="0"/>
              <a:t> Achieved an MAE of 1.31, MSE of 4.83, and R² score of </a:t>
            </a:r>
            <a:r>
              <a:rPr lang="en-US" b="1" dirty="0"/>
              <a:t>0.80</a:t>
            </a:r>
            <a:r>
              <a:rPr lang="en-US" dirty="0"/>
              <a:t>, indicating good predictive accuracy.</a:t>
            </a:r>
          </a:p>
          <a:p>
            <a:pPr algn="just"/>
            <a:r>
              <a:rPr lang="en-US" b="1" u="sng" dirty="0"/>
              <a:t>Actual vs Predicted Plot:</a:t>
            </a:r>
            <a:r>
              <a:rPr lang="en-US" dirty="0"/>
              <a:t> The scatter plot illustrates strong alignment along the diagonal, suggesting reliable predictions.</a:t>
            </a:r>
          </a:p>
          <a:p>
            <a:pPr algn="just"/>
            <a:r>
              <a:rPr lang="en-US" b="1" u="sng" dirty="0"/>
              <a:t>Feature Importance Visualization:</a:t>
            </a:r>
            <a:r>
              <a:rPr lang="en-US" dirty="0"/>
              <a:t> "Failures" and "Absences" emerged as the most critical predictors, with other features like "health" and "study time" contributing moderately.</a:t>
            </a:r>
            <a:endParaRPr lang="en-IN" dirty="0"/>
          </a:p>
        </p:txBody>
      </p:sp>
      <p:sp>
        <p:nvSpPr>
          <p:cNvPr id="4" name="Title 1">
            <a:extLst>
              <a:ext uri="{FF2B5EF4-FFF2-40B4-BE49-F238E27FC236}">
                <a16:creationId xmlns:a16="http://schemas.microsoft.com/office/drawing/2014/main" id="{64336479-6A5F-B93C-CD69-274EB8A110E0}"/>
              </a:ext>
            </a:extLst>
          </p:cNvPr>
          <p:cNvSpPr>
            <a:spLocks noGrp="1"/>
          </p:cNvSpPr>
          <p:nvPr>
            <p:ph type="title"/>
          </p:nvPr>
        </p:nvSpPr>
        <p:spPr>
          <a:xfrm>
            <a:off x="1155700" y="973138"/>
            <a:ext cx="8761413" cy="708025"/>
          </a:xfrm>
        </p:spPr>
        <p:txBody>
          <a:bodyPr/>
          <a:lstStyle/>
          <a:p>
            <a:r>
              <a:rPr lang="en-IN" dirty="0"/>
              <a:t>Insights from obtained results</a:t>
            </a:r>
          </a:p>
        </p:txBody>
      </p:sp>
    </p:spTree>
    <p:extLst>
      <p:ext uri="{BB962C8B-B14F-4D97-AF65-F5344CB8AC3E}">
        <p14:creationId xmlns:p14="http://schemas.microsoft.com/office/powerpoint/2010/main" val="32101260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C5E6B-0FE2-C484-3568-38BC270F0DA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44F42B0-FF0A-4E7A-BFF4-0297529EB90D}"/>
              </a:ext>
            </a:extLst>
          </p:cNvPr>
          <p:cNvSpPr>
            <a:spLocks noGrp="1"/>
          </p:cNvSpPr>
          <p:nvPr>
            <p:ph type="title"/>
          </p:nvPr>
        </p:nvSpPr>
        <p:spPr>
          <a:xfrm>
            <a:off x="1154953" y="973668"/>
            <a:ext cx="9364841" cy="706964"/>
          </a:xfrm>
        </p:spPr>
        <p:txBody>
          <a:bodyPr/>
          <a:lstStyle/>
          <a:p>
            <a:r>
              <a:rPr lang="en-US" sz="3000" dirty="0"/>
              <a:t>Treating target variable (g2) as a categorical variable and modelling a classification model</a:t>
            </a:r>
            <a:endParaRPr lang="en-IN" sz="3000" dirty="0"/>
          </a:p>
        </p:txBody>
      </p:sp>
      <p:pic>
        <p:nvPicPr>
          <p:cNvPr id="4" name="Picture 3">
            <a:extLst>
              <a:ext uri="{FF2B5EF4-FFF2-40B4-BE49-F238E27FC236}">
                <a16:creationId xmlns:a16="http://schemas.microsoft.com/office/drawing/2014/main" id="{416AEDF9-3CEC-92F9-4A6D-A76CA1142098}"/>
              </a:ext>
            </a:extLst>
          </p:cNvPr>
          <p:cNvPicPr>
            <a:picLocks noChangeAspect="1"/>
          </p:cNvPicPr>
          <p:nvPr/>
        </p:nvPicPr>
        <p:blipFill>
          <a:blip r:embed="rId2"/>
          <a:stretch>
            <a:fillRect/>
          </a:stretch>
        </p:blipFill>
        <p:spPr>
          <a:xfrm>
            <a:off x="1219253" y="2343724"/>
            <a:ext cx="4618120" cy="4473328"/>
          </a:xfrm>
          <a:prstGeom prst="rect">
            <a:avLst/>
          </a:prstGeom>
        </p:spPr>
      </p:pic>
      <p:pic>
        <p:nvPicPr>
          <p:cNvPr id="7" name="Picture 6">
            <a:extLst>
              <a:ext uri="{FF2B5EF4-FFF2-40B4-BE49-F238E27FC236}">
                <a16:creationId xmlns:a16="http://schemas.microsoft.com/office/drawing/2014/main" id="{D244F87C-F94B-F606-7EE6-8A1B8A8824C7}"/>
              </a:ext>
            </a:extLst>
          </p:cNvPr>
          <p:cNvPicPr>
            <a:picLocks noChangeAspect="1"/>
          </p:cNvPicPr>
          <p:nvPr/>
        </p:nvPicPr>
        <p:blipFill>
          <a:blip r:embed="rId3"/>
          <a:stretch>
            <a:fillRect/>
          </a:stretch>
        </p:blipFill>
        <p:spPr>
          <a:xfrm>
            <a:off x="6096000" y="3003259"/>
            <a:ext cx="5159187" cy="3212983"/>
          </a:xfrm>
          <a:prstGeom prst="rect">
            <a:avLst/>
          </a:prstGeom>
        </p:spPr>
      </p:pic>
    </p:spTree>
    <p:extLst>
      <p:ext uri="{BB962C8B-B14F-4D97-AF65-F5344CB8AC3E}">
        <p14:creationId xmlns:p14="http://schemas.microsoft.com/office/powerpoint/2010/main" val="2708046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EBA3F1-C519-56A7-5024-66035634C1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descr="A graph with a bar graph&#10;&#10;Description automatically generated">
            <a:extLst>
              <a:ext uri="{FF2B5EF4-FFF2-40B4-BE49-F238E27FC236}">
                <a16:creationId xmlns:a16="http://schemas.microsoft.com/office/drawing/2014/main" id="{9C6F21A5-8701-5C92-58C0-80733CFB9DCE}"/>
              </a:ext>
            </a:extLst>
          </p:cNvPr>
          <p:cNvPicPr>
            <a:picLocks noChangeAspect="1"/>
          </p:cNvPicPr>
          <p:nvPr/>
        </p:nvPicPr>
        <p:blipFill>
          <a:blip r:embed="rId2"/>
          <a:stretch>
            <a:fillRect/>
          </a:stretch>
        </p:blipFill>
        <p:spPr>
          <a:xfrm>
            <a:off x="1971412" y="801794"/>
            <a:ext cx="8019875" cy="5179556"/>
          </a:xfrm>
          <a:prstGeom prst="rect">
            <a:avLst/>
          </a:prstGeom>
        </p:spPr>
      </p:pic>
    </p:spTree>
    <p:extLst>
      <p:ext uri="{BB962C8B-B14F-4D97-AF65-F5344CB8AC3E}">
        <p14:creationId xmlns:p14="http://schemas.microsoft.com/office/powerpoint/2010/main" val="40396567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822A31-E417-3F40-E0CB-FB47C44E2D99}"/>
              </a:ext>
            </a:extLst>
          </p:cNvPr>
          <p:cNvSpPr>
            <a:spLocks noGrp="1"/>
          </p:cNvSpPr>
          <p:nvPr>
            <p:ph idx="1"/>
          </p:nvPr>
        </p:nvSpPr>
        <p:spPr>
          <a:xfrm>
            <a:off x="1154955" y="2603499"/>
            <a:ext cx="8492384" cy="3386239"/>
          </a:xfrm>
        </p:spPr>
        <p:txBody>
          <a:bodyPr/>
          <a:lstStyle/>
          <a:p>
            <a:pPr marL="0" indent="0">
              <a:buNone/>
            </a:pPr>
            <a:r>
              <a:rPr lang="en-US" b="1" u="sng" dirty="0"/>
              <a:t>Feature Importance in Random Forest:</a:t>
            </a:r>
          </a:p>
          <a:p>
            <a:pPr algn="just"/>
            <a:r>
              <a:rPr lang="en-US" dirty="0"/>
              <a:t>The top three most influential features for predicting g2 include absences, health, and age.</a:t>
            </a:r>
          </a:p>
          <a:p>
            <a:pPr algn="just"/>
            <a:r>
              <a:rPr lang="en-US" dirty="0"/>
              <a:t>Other significant factors include reason, </a:t>
            </a:r>
            <a:r>
              <a:rPr lang="en-US" dirty="0" err="1"/>
              <a:t>Walc</a:t>
            </a:r>
            <a:r>
              <a:rPr lang="en-US" dirty="0"/>
              <a:t> (weekday alcohol consumption), and failures (previous academic failures).</a:t>
            </a:r>
          </a:p>
          <a:p>
            <a:pPr algn="just"/>
            <a:r>
              <a:rPr lang="en-US" dirty="0"/>
              <a:t>Features like travel time, </a:t>
            </a:r>
            <a:r>
              <a:rPr lang="en-US" dirty="0" err="1"/>
              <a:t>Dalc</a:t>
            </a:r>
            <a:r>
              <a:rPr lang="en-US" dirty="0"/>
              <a:t> (weekend alcohol consumption), and </a:t>
            </a:r>
            <a:r>
              <a:rPr lang="en-US" dirty="0" err="1"/>
              <a:t>schoolsup</a:t>
            </a:r>
            <a:r>
              <a:rPr lang="en-US" dirty="0"/>
              <a:t> (extra support) had comparatively lower importance.</a:t>
            </a:r>
            <a:endParaRPr lang="en-IN" dirty="0"/>
          </a:p>
        </p:txBody>
      </p:sp>
      <p:sp>
        <p:nvSpPr>
          <p:cNvPr id="4" name="Title 1">
            <a:extLst>
              <a:ext uri="{FF2B5EF4-FFF2-40B4-BE49-F238E27FC236}">
                <a16:creationId xmlns:a16="http://schemas.microsoft.com/office/drawing/2014/main" id="{FB7E196B-2EC9-5013-0418-DE008DD12E10}"/>
              </a:ext>
            </a:extLst>
          </p:cNvPr>
          <p:cNvSpPr>
            <a:spLocks noGrp="1"/>
          </p:cNvSpPr>
          <p:nvPr>
            <p:ph type="title"/>
          </p:nvPr>
        </p:nvSpPr>
        <p:spPr>
          <a:xfrm>
            <a:off x="1155700" y="973138"/>
            <a:ext cx="8761413" cy="708025"/>
          </a:xfrm>
        </p:spPr>
        <p:txBody>
          <a:bodyPr/>
          <a:lstStyle/>
          <a:p>
            <a:r>
              <a:rPr lang="en-IN" dirty="0"/>
              <a:t>Insights from obtained graph</a:t>
            </a:r>
          </a:p>
        </p:txBody>
      </p:sp>
    </p:spTree>
    <p:extLst>
      <p:ext uri="{BB962C8B-B14F-4D97-AF65-F5344CB8AC3E}">
        <p14:creationId xmlns:p14="http://schemas.microsoft.com/office/powerpoint/2010/main" val="248573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2D5E4A-8E2A-A239-A5E6-5603D36FE39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descr="A table of numbers with black text&#10;&#10;Description automatically generated">
            <a:extLst>
              <a:ext uri="{FF2B5EF4-FFF2-40B4-BE49-F238E27FC236}">
                <a16:creationId xmlns:a16="http://schemas.microsoft.com/office/drawing/2014/main" id="{66F463F6-9604-0D76-49F0-C5EF7A18D22C}"/>
              </a:ext>
            </a:extLst>
          </p:cNvPr>
          <p:cNvPicPr>
            <a:picLocks noChangeAspect="1"/>
          </p:cNvPicPr>
          <p:nvPr/>
        </p:nvPicPr>
        <p:blipFill>
          <a:blip r:embed="rId2"/>
          <a:stretch>
            <a:fillRect/>
          </a:stretch>
        </p:blipFill>
        <p:spPr>
          <a:xfrm>
            <a:off x="2818701" y="801793"/>
            <a:ext cx="6660859" cy="5248265"/>
          </a:xfrm>
          <a:prstGeom prst="rect">
            <a:avLst/>
          </a:prstGeom>
        </p:spPr>
      </p:pic>
    </p:spTree>
    <p:extLst>
      <p:ext uri="{BB962C8B-B14F-4D97-AF65-F5344CB8AC3E}">
        <p14:creationId xmlns:p14="http://schemas.microsoft.com/office/powerpoint/2010/main" val="3628199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9E20EC-FC7F-5692-A617-2D372DD561D1}"/>
              </a:ext>
            </a:extLst>
          </p:cNvPr>
          <p:cNvSpPr>
            <a:spLocks noGrp="1"/>
          </p:cNvSpPr>
          <p:nvPr>
            <p:ph idx="1"/>
          </p:nvPr>
        </p:nvSpPr>
        <p:spPr>
          <a:xfrm>
            <a:off x="1154955" y="2281805"/>
            <a:ext cx="9314506" cy="4513277"/>
          </a:xfrm>
        </p:spPr>
        <p:txBody>
          <a:bodyPr>
            <a:normAutofit lnSpcReduction="10000"/>
          </a:bodyPr>
          <a:lstStyle/>
          <a:p>
            <a:pPr marL="0" indent="0">
              <a:buNone/>
            </a:pPr>
            <a:r>
              <a:rPr lang="en-US" b="1" u="sng" dirty="0"/>
              <a:t>Model Performance (Classification Report):</a:t>
            </a:r>
          </a:p>
          <a:p>
            <a:pPr algn="just"/>
            <a:r>
              <a:rPr lang="en-US" dirty="0"/>
              <a:t>The Random Forest model achieved an overall accuracy of </a:t>
            </a:r>
            <a:r>
              <a:rPr lang="en-US" b="1" dirty="0"/>
              <a:t>70%</a:t>
            </a:r>
            <a:r>
              <a:rPr lang="en-US" dirty="0"/>
              <a:t>.</a:t>
            </a:r>
          </a:p>
          <a:p>
            <a:pPr algn="just"/>
            <a:r>
              <a:rPr lang="en-US" dirty="0"/>
              <a:t>Precision, recall, and F1 scores varied across different categories, with some labels performing well (e.g., label 1 with 100% precision and recall).</a:t>
            </a:r>
          </a:p>
          <a:p>
            <a:pPr algn="just"/>
            <a:r>
              <a:rPr lang="en-US" dirty="0"/>
              <a:t>Macro-average and weighted average scores for precision, recall, and F1 are all 0.67, indicating balanced performance across categories.</a:t>
            </a:r>
          </a:p>
          <a:p>
            <a:pPr marL="0" indent="0">
              <a:buNone/>
            </a:pPr>
            <a:r>
              <a:rPr lang="en-US" b="1" u="sng" dirty="0"/>
              <a:t>Confusion Matrix Insights:</a:t>
            </a:r>
          </a:p>
          <a:p>
            <a:pPr algn="just"/>
            <a:r>
              <a:rPr lang="en-US" dirty="0"/>
              <a:t>The confusion matrix highlights accurate predictions for most categories, with some misclassifications.</a:t>
            </a:r>
          </a:p>
          <a:p>
            <a:pPr algn="just"/>
            <a:r>
              <a:rPr lang="en-US" dirty="0"/>
              <a:t>A notable number of predictions are concentrated on correct diagonal values, reflecting a reliable classification process.</a:t>
            </a:r>
          </a:p>
          <a:p>
            <a:pPr algn="just"/>
            <a:r>
              <a:rPr lang="en-US" dirty="0"/>
              <a:t>The model demonstrates strong potential, with key insights drawn from feature importance analysis.</a:t>
            </a:r>
            <a:endParaRPr lang="en-IN" dirty="0"/>
          </a:p>
        </p:txBody>
      </p:sp>
      <p:sp>
        <p:nvSpPr>
          <p:cNvPr id="4" name="Title 1">
            <a:extLst>
              <a:ext uri="{FF2B5EF4-FFF2-40B4-BE49-F238E27FC236}">
                <a16:creationId xmlns:a16="http://schemas.microsoft.com/office/drawing/2014/main" id="{F023730D-21F4-74FA-86F0-5AC5F749DD92}"/>
              </a:ext>
            </a:extLst>
          </p:cNvPr>
          <p:cNvSpPr>
            <a:spLocks noGrp="1"/>
          </p:cNvSpPr>
          <p:nvPr>
            <p:ph type="title"/>
          </p:nvPr>
        </p:nvSpPr>
        <p:spPr>
          <a:xfrm>
            <a:off x="1155700" y="973138"/>
            <a:ext cx="8761413" cy="708025"/>
          </a:xfrm>
        </p:spPr>
        <p:txBody>
          <a:bodyPr/>
          <a:lstStyle/>
          <a:p>
            <a:r>
              <a:rPr lang="en-IN" dirty="0"/>
              <a:t>Insights from obtained results</a:t>
            </a:r>
          </a:p>
        </p:txBody>
      </p:sp>
    </p:spTree>
    <p:extLst>
      <p:ext uri="{BB962C8B-B14F-4D97-AF65-F5344CB8AC3E}">
        <p14:creationId xmlns:p14="http://schemas.microsoft.com/office/powerpoint/2010/main" val="221689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049F-936A-1D15-2013-8B25F25E7223}"/>
              </a:ext>
            </a:extLst>
          </p:cNvPr>
          <p:cNvSpPr>
            <a:spLocks noGrp="1"/>
          </p:cNvSpPr>
          <p:nvPr>
            <p:ph type="title"/>
          </p:nvPr>
        </p:nvSpPr>
        <p:spPr/>
        <p:txBody>
          <a:bodyPr/>
          <a:lstStyle/>
          <a:p>
            <a:r>
              <a:rPr lang="en-IN" dirty="0"/>
              <a:t>Dataset Description</a:t>
            </a:r>
          </a:p>
        </p:txBody>
      </p:sp>
      <p:sp>
        <p:nvSpPr>
          <p:cNvPr id="3" name="Content Placeholder 2">
            <a:extLst>
              <a:ext uri="{FF2B5EF4-FFF2-40B4-BE49-F238E27FC236}">
                <a16:creationId xmlns:a16="http://schemas.microsoft.com/office/drawing/2014/main" id="{D6FC8A28-277A-A12F-55E6-D7FAB54E2EC8}"/>
              </a:ext>
            </a:extLst>
          </p:cNvPr>
          <p:cNvSpPr>
            <a:spLocks noGrp="1"/>
          </p:cNvSpPr>
          <p:nvPr>
            <p:ph idx="1"/>
          </p:nvPr>
        </p:nvSpPr>
        <p:spPr/>
        <p:txBody>
          <a:bodyPr/>
          <a:lstStyle/>
          <a:p>
            <a:pPr marL="0" indent="0">
              <a:buNone/>
            </a:pPr>
            <a:r>
              <a:rPr lang="en-US" b="1" u="sng" dirty="0"/>
              <a:t>Dataset Overview:</a:t>
            </a:r>
          </a:p>
          <a:p>
            <a:r>
              <a:rPr lang="en-US" dirty="0"/>
              <a:t>Contains information on students’ academic performance in Montreal high schools.</a:t>
            </a:r>
          </a:p>
          <a:p>
            <a:r>
              <a:rPr lang="en-US" dirty="0"/>
              <a:t>Includes various features related to student demographics, socio-economic factors, and academic metrics.</a:t>
            </a:r>
          </a:p>
          <a:p>
            <a:r>
              <a:rPr lang="en-US" dirty="0"/>
              <a:t>Some of the input factors include (School, Age, Address, Reason,       Travel time, Study time, Activities, Free time, Health, Absences) </a:t>
            </a:r>
          </a:p>
          <a:p>
            <a:r>
              <a:rPr lang="en-US" dirty="0"/>
              <a:t>Our target values include first period grade (g1), second period grade (g2), final grade (g3)</a:t>
            </a:r>
            <a:endParaRPr lang="en-IN" dirty="0"/>
          </a:p>
        </p:txBody>
      </p:sp>
    </p:spTree>
    <p:extLst>
      <p:ext uri="{BB962C8B-B14F-4D97-AF65-F5344CB8AC3E}">
        <p14:creationId xmlns:p14="http://schemas.microsoft.com/office/powerpoint/2010/main" val="3784789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8F36B-3A75-7351-D2F1-0B9DC9D23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FFBF9-3F09-9A96-D9F8-A0507B22D85A}"/>
              </a:ext>
            </a:extLst>
          </p:cNvPr>
          <p:cNvSpPr>
            <a:spLocks noGrp="1"/>
          </p:cNvSpPr>
          <p:nvPr>
            <p:ph type="title"/>
          </p:nvPr>
        </p:nvSpPr>
        <p:spPr>
          <a:xfrm>
            <a:off x="1154953" y="940112"/>
            <a:ext cx="9113172" cy="706964"/>
          </a:xfrm>
        </p:spPr>
        <p:txBody>
          <a:bodyPr/>
          <a:lstStyle/>
          <a:p>
            <a:r>
              <a:rPr lang="en-US" sz="3200" dirty="0"/>
              <a:t>Treating target variable (g2) as a continuous variable and modelling a regression model</a:t>
            </a:r>
            <a:endParaRPr lang="en-IN" sz="3200" dirty="0"/>
          </a:p>
        </p:txBody>
      </p:sp>
      <p:pic>
        <p:nvPicPr>
          <p:cNvPr id="4" name="Picture 3">
            <a:extLst>
              <a:ext uri="{FF2B5EF4-FFF2-40B4-BE49-F238E27FC236}">
                <a16:creationId xmlns:a16="http://schemas.microsoft.com/office/drawing/2014/main" id="{18567E5B-9F21-F0B2-026C-A635C8936C98}"/>
              </a:ext>
            </a:extLst>
          </p:cNvPr>
          <p:cNvPicPr>
            <a:picLocks noChangeAspect="1"/>
          </p:cNvPicPr>
          <p:nvPr/>
        </p:nvPicPr>
        <p:blipFill>
          <a:blip r:embed="rId2"/>
          <a:stretch>
            <a:fillRect/>
          </a:stretch>
        </p:blipFill>
        <p:spPr>
          <a:xfrm>
            <a:off x="1049667" y="2306971"/>
            <a:ext cx="4529012" cy="4524011"/>
          </a:xfrm>
          <a:prstGeom prst="rect">
            <a:avLst/>
          </a:prstGeom>
        </p:spPr>
      </p:pic>
      <p:pic>
        <p:nvPicPr>
          <p:cNvPr id="8" name="Picture 7">
            <a:extLst>
              <a:ext uri="{FF2B5EF4-FFF2-40B4-BE49-F238E27FC236}">
                <a16:creationId xmlns:a16="http://schemas.microsoft.com/office/drawing/2014/main" id="{B280571A-0103-C282-12B7-1098B1C8F6F6}"/>
              </a:ext>
            </a:extLst>
          </p:cNvPr>
          <p:cNvPicPr>
            <a:picLocks noChangeAspect="1"/>
          </p:cNvPicPr>
          <p:nvPr/>
        </p:nvPicPr>
        <p:blipFill>
          <a:blip r:embed="rId3"/>
          <a:stretch>
            <a:fillRect/>
          </a:stretch>
        </p:blipFill>
        <p:spPr>
          <a:xfrm>
            <a:off x="6289041" y="2915920"/>
            <a:ext cx="5183730" cy="3322319"/>
          </a:xfrm>
          <a:prstGeom prst="rect">
            <a:avLst/>
          </a:prstGeom>
        </p:spPr>
      </p:pic>
    </p:spTree>
    <p:extLst>
      <p:ext uri="{BB962C8B-B14F-4D97-AF65-F5344CB8AC3E}">
        <p14:creationId xmlns:p14="http://schemas.microsoft.com/office/powerpoint/2010/main" val="22089191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4FA1F6-C0B6-C76E-3A72-20003A80002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descr="A graph with purple bars&#10;&#10;Description automatically generated">
            <a:extLst>
              <a:ext uri="{FF2B5EF4-FFF2-40B4-BE49-F238E27FC236}">
                <a16:creationId xmlns:a16="http://schemas.microsoft.com/office/drawing/2014/main" id="{DA7976C9-1CE6-B00B-366D-86F72F380788}"/>
              </a:ext>
            </a:extLst>
          </p:cNvPr>
          <p:cNvPicPr>
            <a:picLocks noChangeAspect="1"/>
          </p:cNvPicPr>
          <p:nvPr/>
        </p:nvPicPr>
        <p:blipFill>
          <a:blip r:embed="rId2"/>
          <a:stretch>
            <a:fillRect/>
          </a:stretch>
        </p:blipFill>
        <p:spPr>
          <a:xfrm>
            <a:off x="2063692" y="801793"/>
            <a:ext cx="7977929" cy="5248265"/>
          </a:xfrm>
          <a:prstGeom prst="rect">
            <a:avLst/>
          </a:prstGeom>
        </p:spPr>
      </p:pic>
    </p:spTree>
    <p:extLst>
      <p:ext uri="{BB962C8B-B14F-4D97-AF65-F5344CB8AC3E}">
        <p14:creationId xmlns:p14="http://schemas.microsoft.com/office/powerpoint/2010/main" val="18673522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D09482-4AFB-1DA7-7190-FC01F5C34BA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2" name="Rectangle 11">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 name="Picture 2" descr="A graph with red dots&#10;&#10;Description automatically generated">
            <a:extLst>
              <a:ext uri="{FF2B5EF4-FFF2-40B4-BE49-F238E27FC236}">
                <a16:creationId xmlns:a16="http://schemas.microsoft.com/office/drawing/2014/main" id="{139F87A5-F822-F8D1-781A-4BFFFB34D740}"/>
              </a:ext>
            </a:extLst>
          </p:cNvPr>
          <p:cNvPicPr>
            <a:picLocks noChangeAspect="1"/>
          </p:cNvPicPr>
          <p:nvPr/>
        </p:nvPicPr>
        <p:blipFill>
          <a:blip r:embed="rId2"/>
          <a:stretch>
            <a:fillRect/>
          </a:stretch>
        </p:blipFill>
        <p:spPr>
          <a:xfrm>
            <a:off x="1468073" y="801793"/>
            <a:ext cx="8665827" cy="5248265"/>
          </a:xfrm>
          <a:prstGeom prst="rect">
            <a:avLst/>
          </a:prstGeom>
        </p:spPr>
      </p:pic>
    </p:spTree>
    <p:extLst>
      <p:ext uri="{BB962C8B-B14F-4D97-AF65-F5344CB8AC3E}">
        <p14:creationId xmlns:p14="http://schemas.microsoft.com/office/powerpoint/2010/main" val="3939510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265E5-FB78-4FB6-CAF5-6AB235677C5A}"/>
              </a:ext>
            </a:extLst>
          </p:cNvPr>
          <p:cNvSpPr>
            <a:spLocks noGrp="1"/>
          </p:cNvSpPr>
          <p:nvPr>
            <p:ph idx="1"/>
          </p:nvPr>
        </p:nvSpPr>
        <p:spPr>
          <a:xfrm>
            <a:off x="962007" y="2301496"/>
            <a:ext cx="10119849" cy="4556504"/>
          </a:xfrm>
        </p:spPr>
        <p:txBody>
          <a:bodyPr>
            <a:normAutofit fontScale="92500" lnSpcReduction="20000"/>
          </a:bodyPr>
          <a:lstStyle/>
          <a:p>
            <a:pPr marL="0" indent="0">
              <a:buNone/>
            </a:pPr>
            <a:r>
              <a:rPr lang="en-US" b="1" u="sng" dirty="0"/>
              <a:t>Top Features:</a:t>
            </a:r>
          </a:p>
          <a:p>
            <a:pPr algn="just"/>
            <a:r>
              <a:rPr lang="en-US" dirty="0"/>
              <a:t>Key features influencing g2 include failures, absences, age, and health.</a:t>
            </a:r>
          </a:p>
          <a:p>
            <a:pPr algn="just"/>
            <a:r>
              <a:rPr lang="en-US" dirty="0"/>
              <a:t>Features like reason and travel time also contributed but to a lesser extent.</a:t>
            </a:r>
          </a:p>
          <a:p>
            <a:pPr algn="just"/>
            <a:r>
              <a:rPr lang="en-US" dirty="0" err="1"/>
              <a:t>Walc</a:t>
            </a:r>
            <a:r>
              <a:rPr lang="en-US" dirty="0"/>
              <a:t>, </a:t>
            </a:r>
            <a:r>
              <a:rPr lang="en-US" dirty="0" err="1"/>
              <a:t>schoolsup</a:t>
            </a:r>
            <a:r>
              <a:rPr lang="en-US" dirty="0"/>
              <a:t>, and </a:t>
            </a:r>
            <a:r>
              <a:rPr lang="en-US" dirty="0" err="1"/>
              <a:t>Dalc</a:t>
            </a:r>
            <a:r>
              <a:rPr lang="en-US" dirty="0"/>
              <a:t> were among the least impactful but still relevant.</a:t>
            </a:r>
          </a:p>
          <a:p>
            <a:pPr marL="0" indent="0" algn="just">
              <a:buNone/>
            </a:pPr>
            <a:r>
              <a:rPr lang="en-US" b="1" u="sng" dirty="0"/>
              <a:t>Error Metrics:</a:t>
            </a:r>
          </a:p>
          <a:p>
            <a:pPr algn="just"/>
            <a:r>
              <a:rPr lang="en-US" dirty="0"/>
              <a:t>Mean Absolute Error (MAE): 1.45</a:t>
            </a:r>
          </a:p>
          <a:p>
            <a:pPr algn="just"/>
            <a:r>
              <a:rPr lang="en-US" dirty="0"/>
              <a:t>Mean Squared Error (MSE): 5.37</a:t>
            </a:r>
          </a:p>
          <a:p>
            <a:pPr algn="just"/>
            <a:r>
              <a:rPr lang="en-US" dirty="0"/>
              <a:t>R² Score: </a:t>
            </a:r>
            <a:r>
              <a:rPr lang="en-US" b="1" dirty="0"/>
              <a:t>0.78</a:t>
            </a:r>
            <a:r>
              <a:rPr lang="en-US" dirty="0"/>
              <a:t>, indicating a strong fit but with room for refinement.</a:t>
            </a:r>
          </a:p>
          <a:p>
            <a:pPr marL="0" indent="0" algn="just">
              <a:buNone/>
            </a:pPr>
            <a:r>
              <a:rPr lang="en-US" b="1" u="sng" dirty="0"/>
              <a:t>Scatter Plot (Actual vs Predicted):</a:t>
            </a:r>
          </a:p>
          <a:p>
            <a:pPr algn="just"/>
            <a:r>
              <a:rPr lang="en-US" dirty="0"/>
              <a:t>Most predictions align closely with the diagonal line, reflecting accuracy.</a:t>
            </a:r>
          </a:p>
          <a:p>
            <a:pPr algn="just"/>
            <a:r>
              <a:rPr lang="en-US" dirty="0"/>
              <a:t>Outliers indicate areas for improvement in model prediction, potentially linked to underrepresented features or noise.</a:t>
            </a:r>
          </a:p>
          <a:p>
            <a:pPr algn="just"/>
            <a:r>
              <a:rPr lang="en-US" dirty="0"/>
              <a:t>The regression model effectively captures key trends in student performance but could benefit from additional data in relevant categories for improvement in accuracy.</a:t>
            </a:r>
            <a:endParaRPr lang="en-IN" dirty="0"/>
          </a:p>
        </p:txBody>
      </p:sp>
      <p:sp>
        <p:nvSpPr>
          <p:cNvPr id="4" name="Title 1">
            <a:extLst>
              <a:ext uri="{FF2B5EF4-FFF2-40B4-BE49-F238E27FC236}">
                <a16:creationId xmlns:a16="http://schemas.microsoft.com/office/drawing/2014/main" id="{EB112091-8139-D87E-3CDE-A97B0064EFDE}"/>
              </a:ext>
            </a:extLst>
          </p:cNvPr>
          <p:cNvSpPr>
            <a:spLocks noGrp="1"/>
          </p:cNvSpPr>
          <p:nvPr>
            <p:ph type="title"/>
          </p:nvPr>
        </p:nvSpPr>
        <p:spPr>
          <a:xfrm>
            <a:off x="1155700" y="973138"/>
            <a:ext cx="8761413" cy="708025"/>
          </a:xfrm>
        </p:spPr>
        <p:txBody>
          <a:bodyPr/>
          <a:lstStyle/>
          <a:p>
            <a:r>
              <a:rPr lang="en-IN" dirty="0"/>
              <a:t>Insights from obtained results</a:t>
            </a:r>
          </a:p>
        </p:txBody>
      </p:sp>
    </p:spTree>
    <p:extLst>
      <p:ext uri="{BB962C8B-B14F-4D97-AF65-F5344CB8AC3E}">
        <p14:creationId xmlns:p14="http://schemas.microsoft.com/office/powerpoint/2010/main" val="3287331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61AB-724C-42CC-8322-C8A59E45438D}"/>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81128C19-0642-33A9-4593-585F0F3A2211}"/>
              </a:ext>
            </a:extLst>
          </p:cNvPr>
          <p:cNvSpPr>
            <a:spLocks noGrp="1"/>
          </p:cNvSpPr>
          <p:nvPr>
            <p:ph type="title"/>
          </p:nvPr>
        </p:nvSpPr>
        <p:spPr>
          <a:xfrm>
            <a:off x="1154953" y="973668"/>
            <a:ext cx="9364841" cy="706964"/>
          </a:xfrm>
        </p:spPr>
        <p:txBody>
          <a:bodyPr/>
          <a:lstStyle/>
          <a:p>
            <a:r>
              <a:rPr lang="en-US" sz="3000" dirty="0"/>
              <a:t>Treating target variable (g3) as a categorical variable and modelling a classification model</a:t>
            </a:r>
            <a:endParaRPr lang="en-IN" sz="3000" dirty="0"/>
          </a:p>
        </p:txBody>
      </p:sp>
      <p:pic>
        <p:nvPicPr>
          <p:cNvPr id="3" name="Picture 2">
            <a:extLst>
              <a:ext uri="{FF2B5EF4-FFF2-40B4-BE49-F238E27FC236}">
                <a16:creationId xmlns:a16="http://schemas.microsoft.com/office/drawing/2014/main" id="{0E4C38D0-7326-5E55-ECF1-D139AA1E0BA5}"/>
              </a:ext>
            </a:extLst>
          </p:cNvPr>
          <p:cNvPicPr>
            <a:picLocks noChangeAspect="1"/>
          </p:cNvPicPr>
          <p:nvPr/>
        </p:nvPicPr>
        <p:blipFill>
          <a:blip r:embed="rId2"/>
          <a:stretch>
            <a:fillRect/>
          </a:stretch>
        </p:blipFill>
        <p:spPr>
          <a:xfrm>
            <a:off x="659370" y="2239861"/>
            <a:ext cx="4473328" cy="4551027"/>
          </a:xfrm>
          <a:prstGeom prst="rect">
            <a:avLst/>
          </a:prstGeom>
        </p:spPr>
      </p:pic>
      <p:pic>
        <p:nvPicPr>
          <p:cNvPr id="6" name="Picture 5">
            <a:extLst>
              <a:ext uri="{FF2B5EF4-FFF2-40B4-BE49-F238E27FC236}">
                <a16:creationId xmlns:a16="http://schemas.microsoft.com/office/drawing/2014/main" id="{716FA8D5-CC04-0046-8C7C-7773E1AEFF1C}"/>
              </a:ext>
            </a:extLst>
          </p:cNvPr>
          <p:cNvPicPr>
            <a:picLocks noChangeAspect="1"/>
          </p:cNvPicPr>
          <p:nvPr/>
        </p:nvPicPr>
        <p:blipFill>
          <a:blip r:embed="rId3"/>
          <a:stretch>
            <a:fillRect/>
          </a:stretch>
        </p:blipFill>
        <p:spPr>
          <a:xfrm>
            <a:off x="5896128" y="2751589"/>
            <a:ext cx="5189670" cy="3498209"/>
          </a:xfrm>
          <a:prstGeom prst="rect">
            <a:avLst/>
          </a:prstGeom>
        </p:spPr>
      </p:pic>
    </p:spTree>
    <p:extLst>
      <p:ext uri="{BB962C8B-B14F-4D97-AF65-F5344CB8AC3E}">
        <p14:creationId xmlns:p14="http://schemas.microsoft.com/office/powerpoint/2010/main" val="1279849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74C3D8-B192-7E77-2250-B892C2C8837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descr="A graph with blue bars&#10;&#10;Description automatically generated">
            <a:extLst>
              <a:ext uri="{FF2B5EF4-FFF2-40B4-BE49-F238E27FC236}">
                <a16:creationId xmlns:a16="http://schemas.microsoft.com/office/drawing/2014/main" id="{3E7BE91B-304F-F929-B650-BA573CC6BBE6}"/>
              </a:ext>
            </a:extLst>
          </p:cNvPr>
          <p:cNvPicPr>
            <a:picLocks noChangeAspect="1"/>
          </p:cNvPicPr>
          <p:nvPr/>
        </p:nvPicPr>
        <p:blipFill>
          <a:blip r:embed="rId2"/>
          <a:stretch>
            <a:fillRect/>
          </a:stretch>
        </p:blipFill>
        <p:spPr>
          <a:xfrm>
            <a:off x="1610685" y="801793"/>
            <a:ext cx="8422547" cy="5248265"/>
          </a:xfrm>
          <a:prstGeom prst="rect">
            <a:avLst/>
          </a:prstGeom>
        </p:spPr>
      </p:pic>
    </p:spTree>
    <p:extLst>
      <p:ext uri="{BB962C8B-B14F-4D97-AF65-F5344CB8AC3E}">
        <p14:creationId xmlns:p14="http://schemas.microsoft.com/office/powerpoint/2010/main" val="19866299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4A8047-6B88-44C9-4E4B-DF0E512D27E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descr="A screenshot of a graph&#10;&#10;Description automatically generated">
            <a:extLst>
              <a:ext uri="{FF2B5EF4-FFF2-40B4-BE49-F238E27FC236}">
                <a16:creationId xmlns:a16="http://schemas.microsoft.com/office/drawing/2014/main" id="{A46B7354-EAE5-B0EA-380C-EEF36404E44D}"/>
              </a:ext>
            </a:extLst>
          </p:cNvPr>
          <p:cNvPicPr>
            <a:picLocks noChangeAspect="1"/>
          </p:cNvPicPr>
          <p:nvPr/>
        </p:nvPicPr>
        <p:blipFill>
          <a:blip r:embed="rId2"/>
          <a:stretch>
            <a:fillRect/>
          </a:stretch>
        </p:blipFill>
        <p:spPr>
          <a:xfrm>
            <a:off x="2617365" y="801793"/>
            <a:ext cx="7300356" cy="5248265"/>
          </a:xfrm>
          <a:prstGeom prst="rect">
            <a:avLst/>
          </a:prstGeom>
        </p:spPr>
      </p:pic>
    </p:spTree>
    <p:extLst>
      <p:ext uri="{BB962C8B-B14F-4D97-AF65-F5344CB8AC3E}">
        <p14:creationId xmlns:p14="http://schemas.microsoft.com/office/powerpoint/2010/main" val="1087136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90AD7A-0B9D-88E5-AEDE-F74C0C6BEAAE}"/>
              </a:ext>
            </a:extLst>
          </p:cNvPr>
          <p:cNvSpPr>
            <a:spLocks noGrp="1"/>
          </p:cNvSpPr>
          <p:nvPr>
            <p:ph idx="1"/>
          </p:nvPr>
        </p:nvSpPr>
        <p:spPr>
          <a:xfrm>
            <a:off x="1154955" y="2281806"/>
            <a:ext cx="10488964" cy="4576193"/>
          </a:xfrm>
        </p:spPr>
        <p:txBody>
          <a:bodyPr>
            <a:normAutofit fontScale="77500" lnSpcReduction="20000"/>
          </a:bodyPr>
          <a:lstStyle/>
          <a:p>
            <a:pPr marL="0" indent="0">
              <a:buNone/>
            </a:pPr>
            <a:r>
              <a:rPr lang="en-US" b="1" u="sng" dirty="0"/>
              <a:t>Top Features:</a:t>
            </a:r>
          </a:p>
          <a:p>
            <a:pPr algn="just"/>
            <a:r>
              <a:rPr lang="en-US" dirty="0"/>
              <a:t>The most impactful feature for predicting g3 is absences, followed by </a:t>
            </a:r>
            <a:r>
              <a:rPr lang="en-US" dirty="0" err="1"/>
              <a:t>Mjob</a:t>
            </a:r>
            <a:r>
              <a:rPr lang="en-US" dirty="0"/>
              <a:t> (mother's job), age, and </a:t>
            </a:r>
            <a:r>
              <a:rPr lang="en-US" dirty="0" err="1"/>
              <a:t>goout</a:t>
            </a:r>
            <a:r>
              <a:rPr lang="en-US" dirty="0"/>
              <a:t> (social outing frequency).</a:t>
            </a:r>
          </a:p>
          <a:p>
            <a:pPr algn="just"/>
            <a:r>
              <a:rPr lang="en-US" dirty="0"/>
              <a:t>Other relevant features include reason, </a:t>
            </a:r>
            <a:r>
              <a:rPr lang="en-US" dirty="0" err="1"/>
              <a:t>Walc</a:t>
            </a:r>
            <a:r>
              <a:rPr lang="en-US" dirty="0"/>
              <a:t> (weekday alcohol consumption), and failures.</a:t>
            </a:r>
          </a:p>
          <a:p>
            <a:pPr marL="0" indent="0" algn="just">
              <a:buNone/>
            </a:pPr>
            <a:r>
              <a:rPr lang="en-US" b="1" u="sng" dirty="0"/>
              <a:t>Model Accuracy:</a:t>
            </a:r>
          </a:p>
          <a:p>
            <a:pPr algn="just"/>
            <a:r>
              <a:rPr lang="en-US" dirty="0"/>
              <a:t>Achieved an accuracy of </a:t>
            </a:r>
            <a:r>
              <a:rPr lang="en-US" b="1" dirty="0"/>
              <a:t>81%</a:t>
            </a:r>
            <a:r>
              <a:rPr lang="en-US" dirty="0"/>
              <a:t>, indicating strong predictive capability.</a:t>
            </a:r>
          </a:p>
          <a:p>
            <a:pPr algn="just"/>
            <a:r>
              <a:rPr lang="en-US" dirty="0"/>
              <a:t>Macro-average and weighted-average precision, recall, and F1 scores are approximately 0.79, reflecting balanced classification performance.</a:t>
            </a:r>
          </a:p>
          <a:p>
            <a:pPr marL="0" indent="0" algn="just">
              <a:buNone/>
            </a:pPr>
            <a:r>
              <a:rPr lang="en-US" b="1" u="sng" dirty="0"/>
              <a:t>Classification Report Highlights:</a:t>
            </a:r>
          </a:p>
          <a:p>
            <a:pPr algn="just"/>
            <a:r>
              <a:rPr lang="en-US" dirty="0"/>
              <a:t>Categories like 0 and 1 show perfect precision and recall, while others, such as 7 and 8, exhibit weaker performance (precision &lt; 0.5).</a:t>
            </a:r>
          </a:p>
          <a:p>
            <a:pPr marL="0" indent="0" algn="just">
              <a:buNone/>
            </a:pPr>
            <a:r>
              <a:rPr lang="en-US" b="1" u="sng" dirty="0"/>
              <a:t>Confusion Matrix Insights:</a:t>
            </a:r>
          </a:p>
          <a:p>
            <a:pPr algn="just"/>
            <a:r>
              <a:rPr lang="en-US" dirty="0"/>
              <a:t>Majority of predictions align with correct classes, evident from the diagonal dominance.</a:t>
            </a:r>
          </a:p>
          <a:p>
            <a:pPr algn="just"/>
            <a:r>
              <a:rPr lang="en-US" dirty="0"/>
              <a:t>Misclassifications are minimal but observed in certain labels like 7 and 8.</a:t>
            </a:r>
          </a:p>
          <a:p>
            <a:pPr algn="just"/>
            <a:r>
              <a:rPr lang="en-US" dirty="0"/>
              <a:t>Behavioral and demographic factors significantly influence g3.</a:t>
            </a:r>
          </a:p>
          <a:p>
            <a:pPr algn="just"/>
            <a:r>
              <a:rPr lang="en-US" dirty="0"/>
              <a:t>Model accuracy of 81% demonstrates robustness but highlights potential for further tuning to improve underperforming categories.</a:t>
            </a:r>
          </a:p>
          <a:p>
            <a:pPr marL="0" indent="0">
              <a:buNone/>
            </a:pPr>
            <a:endParaRPr lang="en-IN" dirty="0"/>
          </a:p>
        </p:txBody>
      </p:sp>
      <p:sp>
        <p:nvSpPr>
          <p:cNvPr id="4" name="Title 1">
            <a:extLst>
              <a:ext uri="{FF2B5EF4-FFF2-40B4-BE49-F238E27FC236}">
                <a16:creationId xmlns:a16="http://schemas.microsoft.com/office/drawing/2014/main" id="{4D32B6EF-5084-90DE-E753-F1022A7DD048}"/>
              </a:ext>
            </a:extLst>
          </p:cNvPr>
          <p:cNvSpPr>
            <a:spLocks noGrp="1"/>
          </p:cNvSpPr>
          <p:nvPr>
            <p:ph type="title"/>
          </p:nvPr>
        </p:nvSpPr>
        <p:spPr>
          <a:xfrm>
            <a:off x="1155700" y="973138"/>
            <a:ext cx="8761413" cy="708025"/>
          </a:xfrm>
        </p:spPr>
        <p:txBody>
          <a:bodyPr/>
          <a:lstStyle/>
          <a:p>
            <a:r>
              <a:rPr lang="en-IN" dirty="0"/>
              <a:t>Insights from obtained results</a:t>
            </a:r>
          </a:p>
        </p:txBody>
      </p:sp>
    </p:spTree>
    <p:extLst>
      <p:ext uri="{BB962C8B-B14F-4D97-AF65-F5344CB8AC3E}">
        <p14:creationId xmlns:p14="http://schemas.microsoft.com/office/powerpoint/2010/main" val="8051277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C77B-88F3-5E86-C2FB-BC665F174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3DF0C-DE49-09D3-A19C-FFEF0868561A}"/>
              </a:ext>
            </a:extLst>
          </p:cNvPr>
          <p:cNvSpPr>
            <a:spLocks noGrp="1"/>
          </p:cNvSpPr>
          <p:nvPr>
            <p:ph type="title"/>
          </p:nvPr>
        </p:nvSpPr>
        <p:spPr>
          <a:xfrm>
            <a:off x="1154953" y="940112"/>
            <a:ext cx="9113172" cy="706964"/>
          </a:xfrm>
        </p:spPr>
        <p:txBody>
          <a:bodyPr/>
          <a:lstStyle/>
          <a:p>
            <a:r>
              <a:rPr lang="en-US" sz="3200" dirty="0"/>
              <a:t>Treating target variable (g3) as a continuous variable and modelling a regression model</a:t>
            </a:r>
            <a:endParaRPr lang="en-IN" sz="3200" dirty="0"/>
          </a:p>
        </p:txBody>
      </p:sp>
      <p:pic>
        <p:nvPicPr>
          <p:cNvPr id="5" name="Picture 4">
            <a:extLst>
              <a:ext uri="{FF2B5EF4-FFF2-40B4-BE49-F238E27FC236}">
                <a16:creationId xmlns:a16="http://schemas.microsoft.com/office/drawing/2014/main" id="{5AFC2788-9178-5C6F-33D1-8665495353E7}"/>
              </a:ext>
            </a:extLst>
          </p:cNvPr>
          <p:cNvPicPr>
            <a:picLocks noChangeAspect="1"/>
          </p:cNvPicPr>
          <p:nvPr/>
        </p:nvPicPr>
        <p:blipFill>
          <a:blip r:embed="rId2"/>
          <a:stretch>
            <a:fillRect/>
          </a:stretch>
        </p:blipFill>
        <p:spPr>
          <a:xfrm>
            <a:off x="719228" y="2357306"/>
            <a:ext cx="4733615" cy="4422728"/>
          </a:xfrm>
          <a:prstGeom prst="rect">
            <a:avLst/>
          </a:prstGeom>
        </p:spPr>
      </p:pic>
      <p:pic>
        <p:nvPicPr>
          <p:cNvPr id="7" name="Picture 6">
            <a:extLst>
              <a:ext uri="{FF2B5EF4-FFF2-40B4-BE49-F238E27FC236}">
                <a16:creationId xmlns:a16="http://schemas.microsoft.com/office/drawing/2014/main" id="{2B4FFA48-9B51-6398-7ADB-A8D3663DBF7F}"/>
              </a:ext>
            </a:extLst>
          </p:cNvPr>
          <p:cNvPicPr>
            <a:picLocks noChangeAspect="1"/>
          </p:cNvPicPr>
          <p:nvPr/>
        </p:nvPicPr>
        <p:blipFill>
          <a:blip r:embed="rId3"/>
          <a:stretch>
            <a:fillRect/>
          </a:stretch>
        </p:blipFill>
        <p:spPr>
          <a:xfrm>
            <a:off x="5711539" y="2810312"/>
            <a:ext cx="4999153" cy="3107576"/>
          </a:xfrm>
          <a:prstGeom prst="rect">
            <a:avLst/>
          </a:prstGeom>
        </p:spPr>
      </p:pic>
    </p:spTree>
    <p:extLst>
      <p:ext uri="{BB962C8B-B14F-4D97-AF65-F5344CB8AC3E}">
        <p14:creationId xmlns:p14="http://schemas.microsoft.com/office/powerpoint/2010/main" val="14775173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ABCDE-03CA-460B-DB63-0891272F045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descr="A graph with blue bars&#10;&#10;Description automatically generated">
            <a:extLst>
              <a:ext uri="{FF2B5EF4-FFF2-40B4-BE49-F238E27FC236}">
                <a16:creationId xmlns:a16="http://schemas.microsoft.com/office/drawing/2014/main" id="{9D8FC4C5-D213-0B7D-7249-AD4040678F1C}"/>
              </a:ext>
            </a:extLst>
          </p:cNvPr>
          <p:cNvPicPr>
            <a:picLocks noChangeAspect="1"/>
          </p:cNvPicPr>
          <p:nvPr/>
        </p:nvPicPr>
        <p:blipFill>
          <a:blip r:embed="rId2"/>
          <a:stretch>
            <a:fillRect/>
          </a:stretch>
        </p:blipFill>
        <p:spPr>
          <a:xfrm>
            <a:off x="1853967" y="801793"/>
            <a:ext cx="8063754" cy="5248266"/>
          </a:xfrm>
          <a:prstGeom prst="rect">
            <a:avLst/>
          </a:prstGeom>
        </p:spPr>
      </p:pic>
    </p:spTree>
    <p:extLst>
      <p:ext uri="{BB962C8B-B14F-4D97-AF65-F5344CB8AC3E}">
        <p14:creationId xmlns:p14="http://schemas.microsoft.com/office/powerpoint/2010/main" val="639649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0192-3536-648A-C9A3-9FF7E515435F}"/>
              </a:ext>
            </a:extLst>
          </p:cNvPr>
          <p:cNvSpPr>
            <a:spLocks noGrp="1"/>
          </p:cNvSpPr>
          <p:nvPr>
            <p:ph type="title"/>
          </p:nvPr>
        </p:nvSpPr>
        <p:spPr>
          <a:xfrm>
            <a:off x="648469" y="2888095"/>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400" kern="1200" dirty="0">
                <a:solidFill>
                  <a:srgbClr val="FFFFFF"/>
                </a:solidFill>
                <a:latin typeface="+mj-lt"/>
                <a:ea typeface="+mj-ea"/>
                <a:cs typeface="+mj-cs"/>
              </a:rPr>
              <a:t>Displaying the first few rows to understand the structure of dataset</a:t>
            </a:r>
          </a:p>
        </p:txBody>
      </p:sp>
      <p:pic>
        <p:nvPicPr>
          <p:cNvPr id="4" name="Picture 3">
            <a:extLst>
              <a:ext uri="{FF2B5EF4-FFF2-40B4-BE49-F238E27FC236}">
                <a16:creationId xmlns:a16="http://schemas.microsoft.com/office/drawing/2014/main" id="{4E089E40-C434-46BB-15FD-7E098C6E3851}"/>
              </a:ext>
            </a:extLst>
          </p:cNvPr>
          <p:cNvPicPr>
            <a:picLocks noChangeAspect="1"/>
          </p:cNvPicPr>
          <p:nvPr/>
        </p:nvPicPr>
        <p:blipFill>
          <a:blip r:embed="rId2"/>
          <a:stretch>
            <a:fillRect/>
          </a:stretch>
        </p:blipFill>
        <p:spPr>
          <a:xfrm>
            <a:off x="3724712" y="2535757"/>
            <a:ext cx="8061820" cy="3947637"/>
          </a:xfrm>
          <a:prstGeom prst="rect">
            <a:avLst/>
          </a:prstGeom>
        </p:spPr>
      </p:pic>
    </p:spTree>
    <p:extLst>
      <p:ext uri="{BB962C8B-B14F-4D97-AF65-F5344CB8AC3E}">
        <p14:creationId xmlns:p14="http://schemas.microsoft.com/office/powerpoint/2010/main" val="24336065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883395-3ED9-29BE-63F9-7764961C38F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descr="A graph with blue dots&#10;&#10;Description automatically generated">
            <a:extLst>
              <a:ext uri="{FF2B5EF4-FFF2-40B4-BE49-F238E27FC236}">
                <a16:creationId xmlns:a16="http://schemas.microsoft.com/office/drawing/2014/main" id="{5BDD9A62-9E0C-E36E-6216-FFE2CC9A3663}"/>
              </a:ext>
            </a:extLst>
          </p:cNvPr>
          <p:cNvPicPr>
            <a:picLocks noChangeAspect="1"/>
          </p:cNvPicPr>
          <p:nvPr/>
        </p:nvPicPr>
        <p:blipFill>
          <a:blip r:embed="rId2"/>
          <a:stretch>
            <a:fillRect/>
          </a:stretch>
        </p:blipFill>
        <p:spPr>
          <a:xfrm>
            <a:off x="1585519" y="801793"/>
            <a:ext cx="8397379" cy="5248265"/>
          </a:xfrm>
          <a:prstGeom prst="rect">
            <a:avLst/>
          </a:prstGeom>
        </p:spPr>
      </p:pic>
    </p:spTree>
    <p:extLst>
      <p:ext uri="{BB962C8B-B14F-4D97-AF65-F5344CB8AC3E}">
        <p14:creationId xmlns:p14="http://schemas.microsoft.com/office/powerpoint/2010/main" val="3592015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007578-6DEA-8AAD-53A7-00F0B56EBEAA}"/>
              </a:ext>
            </a:extLst>
          </p:cNvPr>
          <p:cNvSpPr>
            <a:spLocks noGrp="1"/>
          </p:cNvSpPr>
          <p:nvPr>
            <p:ph idx="1"/>
          </p:nvPr>
        </p:nvSpPr>
        <p:spPr>
          <a:xfrm>
            <a:off x="1154954" y="2603499"/>
            <a:ext cx="10413464" cy="4057359"/>
          </a:xfrm>
        </p:spPr>
        <p:txBody>
          <a:bodyPr>
            <a:normAutofit fontScale="70000" lnSpcReduction="20000"/>
          </a:bodyPr>
          <a:lstStyle/>
          <a:p>
            <a:pPr marL="0" indent="0">
              <a:buNone/>
            </a:pPr>
            <a:r>
              <a:rPr lang="en-US" b="1" u="sng" dirty="0"/>
              <a:t>Top Features:</a:t>
            </a:r>
          </a:p>
          <a:p>
            <a:pPr algn="just"/>
            <a:r>
              <a:rPr lang="en-US" dirty="0"/>
              <a:t>Failures is the most significant feature for predicting g3, followed by absences, </a:t>
            </a:r>
            <a:r>
              <a:rPr lang="en-US" dirty="0" err="1"/>
              <a:t>Mjob</a:t>
            </a:r>
            <a:r>
              <a:rPr lang="en-US" dirty="0"/>
              <a:t> (mother's job), and reason.</a:t>
            </a:r>
          </a:p>
          <a:p>
            <a:pPr algn="just"/>
            <a:r>
              <a:rPr lang="en-US" dirty="0"/>
              <a:t>Other influential features include </a:t>
            </a:r>
            <a:r>
              <a:rPr lang="en-US" dirty="0" err="1"/>
              <a:t>Walc</a:t>
            </a:r>
            <a:r>
              <a:rPr lang="en-US" dirty="0"/>
              <a:t> (weekday alcohol consumption), age, and romantic (romantic relationships).</a:t>
            </a:r>
          </a:p>
          <a:p>
            <a:pPr marL="0" indent="0" algn="just">
              <a:buNone/>
            </a:pPr>
            <a:r>
              <a:rPr lang="en-US" b="1" u="sng" dirty="0"/>
              <a:t>Error Metrics:</a:t>
            </a:r>
          </a:p>
          <a:p>
            <a:pPr algn="just"/>
            <a:r>
              <a:rPr lang="en-US" dirty="0"/>
              <a:t>Mean Absolute Error (MAE): 1.09</a:t>
            </a:r>
          </a:p>
          <a:p>
            <a:pPr algn="just"/>
            <a:r>
              <a:rPr lang="en-US" dirty="0"/>
              <a:t>Mean Squared Error (MSE): 4.64</a:t>
            </a:r>
          </a:p>
          <a:p>
            <a:pPr algn="just"/>
            <a:r>
              <a:rPr lang="en-US" dirty="0"/>
              <a:t>R² Score: </a:t>
            </a:r>
            <a:r>
              <a:rPr lang="en-US" b="1" dirty="0"/>
              <a:t>0.83</a:t>
            </a:r>
            <a:r>
              <a:rPr lang="en-US" dirty="0"/>
              <a:t>, indicating a high degree of predictive accuracy.</a:t>
            </a:r>
          </a:p>
          <a:p>
            <a:pPr marL="0" indent="0" algn="just">
              <a:buNone/>
            </a:pPr>
            <a:r>
              <a:rPr lang="en-US" b="1" u="sng" dirty="0"/>
              <a:t>Scatter Plot Analysis (Actual vs. Predicted g3):</a:t>
            </a:r>
          </a:p>
          <a:p>
            <a:pPr algn="just"/>
            <a:r>
              <a:rPr lang="en-US" dirty="0"/>
              <a:t>Most predictions align closely with the diagonal line, showing strong model performance.</a:t>
            </a:r>
          </a:p>
          <a:p>
            <a:pPr algn="just"/>
            <a:r>
              <a:rPr lang="en-US" dirty="0"/>
              <a:t>A few outliers are present, suggesting some inconsistencies or underrepresentation of key features.</a:t>
            </a:r>
          </a:p>
          <a:p>
            <a:pPr marL="0" indent="0" algn="just">
              <a:buNone/>
            </a:pPr>
            <a:r>
              <a:rPr lang="en-US" b="1" u="sng" dirty="0"/>
              <a:t>Key Findings:</a:t>
            </a:r>
          </a:p>
          <a:p>
            <a:pPr algn="just"/>
            <a:r>
              <a:rPr lang="en-US" dirty="0"/>
              <a:t>Academic and behavioral attributes like failures, absences, and parental job role significantly influence final student grades.</a:t>
            </a:r>
          </a:p>
          <a:p>
            <a:pPr algn="just"/>
            <a:r>
              <a:rPr lang="en-US" dirty="0"/>
              <a:t>The model’s high R² score of 0.83 and low MAE demonstrate robust predictive accuracy.</a:t>
            </a:r>
          </a:p>
          <a:p>
            <a:endParaRPr lang="en-IN" dirty="0"/>
          </a:p>
        </p:txBody>
      </p:sp>
      <p:sp>
        <p:nvSpPr>
          <p:cNvPr id="4" name="Title 1">
            <a:extLst>
              <a:ext uri="{FF2B5EF4-FFF2-40B4-BE49-F238E27FC236}">
                <a16:creationId xmlns:a16="http://schemas.microsoft.com/office/drawing/2014/main" id="{36CDCB74-3EB2-EAC9-9CA4-1EFF166705CC}"/>
              </a:ext>
            </a:extLst>
          </p:cNvPr>
          <p:cNvSpPr>
            <a:spLocks noGrp="1"/>
          </p:cNvSpPr>
          <p:nvPr>
            <p:ph type="title"/>
          </p:nvPr>
        </p:nvSpPr>
        <p:spPr>
          <a:xfrm>
            <a:off x="1155700" y="973138"/>
            <a:ext cx="8761413" cy="708025"/>
          </a:xfrm>
        </p:spPr>
        <p:txBody>
          <a:bodyPr/>
          <a:lstStyle/>
          <a:p>
            <a:r>
              <a:rPr lang="en-IN" dirty="0"/>
              <a:t>Insights from obtained results</a:t>
            </a:r>
          </a:p>
        </p:txBody>
      </p:sp>
    </p:spTree>
    <p:extLst>
      <p:ext uri="{BB962C8B-B14F-4D97-AF65-F5344CB8AC3E}">
        <p14:creationId xmlns:p14="http://schemas.microsoft.com/office/powerpoint/2010/main" val="29437074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3FFC-4662-B544-21AD-1E09F89BF50D}"/>
              </a:ext>
            </a:extLst>
          </p:cNvPr>
          <p:cNvSpPr>
            <a:spLocks noGrp="1"/>
          </p:cNvSpPr>
          <p:nvPr>
            <p:ph type="title"/>
          </p:nvPr>
        </p:nvSpPr>
        <p:spPr/>
        <p:txBody>
          <a:bodyPr/>
          <a:lstStyle/>
          <a:p>
            <a:r>
              <a:rPr lang="en-IN" dirty="0"/>
              <a:t>Conclusion</a:t>
            </a:r>
          </a:p>
        </p:txBody>
      </p:sp>
      <p:graphicFrame>
        <p:nvGraphicFramePr>
          <p:cNvPr id="5" name="Table 4">
            <a:extLst>
              <a:ext uri="{FF2B5EF4-FFF2-40B4-BE49-F238E27FC236}">
                <a16:creationId xmlns:a16="http://schemas.microsoft.com/office/drawing/2014/main" id="{DD9CB857-FA02-3134-92D3-FA25456E0903}"/>
              </a:ext>
            </a:extLst>
          </p:cNvPr>
          <p:cNvGraphicFramePr>
            <a:graphicFrameLocks noGrp="1"/>
          </p:cNvGraphicFramePr>
          <p:nvPr>
            <p:extLst>
              <p:ext uri="{D42A27DB-BD31-4B8C-83A1-F6EECF244321}">
                <p14:modId xmlns:p14="http://schemas.microsoft.com/office/powerpoint/2010/main" val="184521962"/>
              </p:ext>
            </p:extLst>
          </p:nvPr>
        </p:nvGraphicFramePr>
        <p:xfrm>
          <a:off x="1910852" y="2348917"/>
          <a:ext cx="8370295" cy="4564848"/>
        </p:xfrm>
        <a:graphic>
          <a:graphicData uri="http://schemas.openxmlformats.org/drawingml/2006/table">
            <a:tbl>
              <a:tblPr firstRow="1" bandRow="1">
                <a:tableStyleId>{5C22544A-7EE6-4342-B048-85BDC9FD1C3A}</a:tableStyleId>
              </a:tblPr>
              <a:tblGrid>
                <a:gridCol w="1674059">
                  <a:extLst>
                    <a:ext uri="{9D8B030D-6E8A-4147-A177-3AD203B41FA5}">
                      <a16:colId xmlns:a16="http://schemas.microsoft.com/office/drawing/2014/main" val="497449020"/>
                    </a:ext>
                  </a:extLst>
                </a:gridCol>
                <a:gridCol w="1674059">
                  <a:extLst>
                    <a:ext uri="{9D8B030D-6E8A-4147-A177-3AD203B41FA5}">
                      <a16:colId xmlns:a16="http://schemas.microsoft.com/office/drawing/2014/main" val="1599382285"/>
                    </a:ext>
                  </a:extLst>
                </a:gridCol>
                <a:gridCol w="1674059">
                  <a:extLst>
                    <a:ext uri="{9D8B030D-6E8A-4147-A177-3AD203B41FA5}">
                      <a16:colId xmlns:a16="http://schemas.microsoft.com/office/drawing/2014/main" val="2895801770"/>
                    </a:ext>
                  </a:extLst>
                </a:gridCol>
                <a:gridCol w="3348118">
                  <a:extLst>
                    <a:ext uri="{9D8B030D-6E8A-4147-A177-3AD203B41FA5}">
                      <a16:colId xmlns:a16="http://schemas.microsoft.com/office/drawing/2014/main" val="2306504586"/>
                    </a:ext>
                  </a:extLst>
                </a:gridCol>
              </a:tblGrid>
              <a:tr h="578553">
                <a:tc>
                  <a:txBody>
                    <a:bodyPr/>
                    <a:lstStyle/>
                    <a:p>
                      <a:pPr algn="ctr" fontAlgn="b"/>
                      <a:r>
                        <a:rPr lang="en-IN" sz="1500" b="0" i="0" u="none" strike="noStrike" dirty="0">
                          <a:solidFill>
                            <a:srgbClr val="000000"/>
                          </a:solidFill>
                          <a:effectLst/>
                          <a:latin typeface="Aptos Narrow" panose="020B0004020202020204" pitchFamily="34" charset="0"/>
                        </a:rPr>
                        <a:t>Grade Target</a:t>
                      </a:r>
                    </a:p>
                  </a:txBody>
                  <a:tcPr marL="7620" marR="7620" marT="7620" marB="0" anchor="b"/>
                </a:tc>
                <a:tc>
                  <a:txBody>
                    <a:bodyPr/>
                    <a:lstStyle/>
                    <a:p>
                      <a:pPr algn="ctr" fontAlgn="b"/>
                      <a:r>
                        <a:rPr lang="en-IN" sz="1500" b="0" i="0" u="none" strike="noStrike">
                          <a:solidFill>
                            <a:srgbClr val="000000"/>
                          </a:solidFill>
                          <a:effectLst/>
                          <a:latin typeface="Aptos Narrow" panose="020B0004020202020204" pitchFamily="34" charset="0"/>
                        </a:rPr>
                        <a:t>Model Type</a:t>
                      </a:r>
                    </a:p>
                  </a:txBody>
                  <a:tcPr marL="7620" marR="7620" marT="7620" marB="0" anchor="b"/>
                </a:tc>
                <a:tc>
                  <a:txBody>
                    <a:bodyPr/>
                    <a:lstStyle/>
                    <a:p>
                      <a:pPr algn="ctr" fontAlgn="b"/>
                      <a:r>
                        <a:rPr lang="en-IN" sz="1500" b="0" i="0" u="none" strike="noStrike" dirty="0">
                          <a:solidFill>
                            <a:srgbClr val="000000"/>
                          </a:solidFill>
                          <a:effectLst/>
                          <a:latin typeface="Aptos Narrow" panose="020B0004020202020204" pitchFamily="34" charset="0"/>
                        </a:rPr>
                        <a:t>Top Features</a:t>
                      </a:r>
                    </a:p>
                  </a:txBody>
                  <a:tcPr marL="7620" marR="7620" marT="7620" marB="0" anchor="b"/>
                </a:tc>
                <a:tc>
                  <a:txBody>
                    <a:bodyPr/>
                    <a:lstStyle/>
                    <a:p>
                      <a:pPr algn="ctr" fontAlgn="b"/>
                      <a:r>
                        <a:rPr lang="en-IN" sz="1500" b="0" i="0" u="none" strike="noStrike" dirty="0">
                          <a:solidFill>
                            <a:srgbClr val="000000"/>
                          </a:solidFill>
                          <a:effectLst/>
                          <a:latin typeface="Aptos Narrow" panose="020B0004020202020204" pitchFamily="34" charset="0"/>
                        </a:rPr>
                        <a:t>Performance Metrics</a:t>
                      </a:r>
                    </a:p>
                  </a:txBody>
                  <a:tcPr marL="7620" marR="7620" marT="7620" marB="0" anchor="b"/>
                </a:tc>
                <a:extLst>
                  <a:ext uri="{0D108BD9-81ED-4DB2-BD59-A6C34878D82A}">
                    <a16:rowId xmlns:a16="http://schemas.microsoft.com/office/drawing/2014/main" val="3169106020"/>
                  </a:ext>
                </a:extLst>
              </a:tr>
              <a:tr h="711923">
                <a:tc>
                  <a:txBody>
                    <a:bodyPr/>
                    <a:lstStyle/>
                    <a:p>
                      <a:pPr algn="ctr" fontAlgn="b"/>
                      <a:r>
                        <a:rPr lang="en-IN" sz="1500" b="0" i="0" u="none" strike="noStrike">
                          <a:solidFill>
                            <a:srgbClr val="000000"/>
                          </a:solidFill>
                          <a:effectLst/>
                          <a:latin typeface="Aptos Narrow" panose="020B0004020202020204" pitchFamily="34" charset="0"/>
                        </a:rPr>
                        <a:t>G1</a:t>
                      </a:r>
                    </a:p>
                  </a:txBody>
                  <a:tcPr marL="7620" marR="7620" marT="7620" marB="0" anchor="b"/>
                </a:tc>
                <a:tc>
                  <a:txBody>
                    <a:bodyPr/>
                    <a:lstStyle/>
                    <a:p>
                      <a:pPr algn="ctr" fontAlgn="b"/>
                      <a:r>
                        <a:rPr lang="en-IN" sz="1500" b="0" i="0" u="none" strike="noStrike" dirty="0">
                          <a:solidFill>
                            <a:srgbClr val="000000"/>
                          </a:solidFill>
                          <a:effectLst/>
                          <a:latin typeface="Aptos Narrow" panose="020B0004020202020204" pitchFamily="34" charset="0"/>
                        </a:rPr>
                        <a:t>Categorical</a:t>
                      </a:r>
                    </a:p>
                  </a:txBody>
                  <a:tcPr marL="7620" marR="7620" marT="7620" marB="0" anchor="b"/>
                </a:tc>
                <a:tc>
                  <a:txBody>
                    <a:bodyPr/>
                    <a:lstStyle/>
                    <a:p>
                      <a:pPr algn="ctr" fontAlgn="b"/>
                      <a:r>
                        <a:rPr lang="en-US" sz="1500" b="0" i="0" u="none" strike="noStrike" dirty="0">
                          <a:solidFill>
                            <a:srgbClr val="000000"/>
                          </a:solidFill>
                          <a:effectLst/>
                          <a:latin typeface="Aptos Narrow" panose="020B0004020202020204" pitchFamily="34" charset="0"/>
                        </a:rPr>
                        <a:t>Absences, Health, </a:t>
                      </a:r>
                      <a:r>
                        <a:rPr lang="en-US" sz="1500" b="0" i="0" u="none" strike="noStrike" dirty="0" err="1">
                          <a:solidFill>
                            <a:srgbClr val="000000"/>
                          </a:solidFill>
                          <a:effectLst/>
                          <a:latin typeface="Aptos Narrow" panose="020B0004020202020204" pitchFamily="34" charset="0"/>
                        </a:rPr>
                        <a:t>Goout</a:t>
                      </a:r>
                      <a:r>
                        <a:rPr lang="en-US" sz="1500" b="0" i="0" u="none" strike="noStrike" dirty="0">
                          <a:solidFill>
                            <a:srgbClr val="000000"/>
                          </a:solidFill>
                          <a:effectLst/>
                          <a:latin typeface="Aptos Narrow" panose="020B0004020202020204" pitchFamily="34" charset="0"/>
                        </a:rPr>
                        <a:t>, </a:t>
                      </a:r>
                      <a:r>
                        <a:rPr lang="en-US" sz="1500" b="0" i="0" u="none" strike="noStrike" dirty="0" err="1">
                          <a:solidFill>
                            <a:srgbClr val="000000"/>
                          </a:solidFill>
                          <a:effectLst/>
                          <a:latin typeface="Aptos Narrow" panose="020B0004020202020204" pitchFamily="34" charset="0"/>
                        </a:rPr>
                        <a:t>Walc</a:t>
                      </a:r>
                      <a:r>
                        <a:rPr lang="en-US" sz="1500" b="0" i="0" u="none" strike="noStrike" dirty="0">
                          <a:solidFill>
                            <a:srgbClr val="000000"/>
                          </a:solidFill>
                          <a:effectLst/>
                          <a:latin typeface="Aptos Narrow" panose="020B0004020202020204" pitchFamily="34" charset="0"/>
                        </a:rPr>
                        <a:t>, Study Time</a:t>
                      </a:r>
                    </a:p>
                  </a:txBody>
                  <a:tcPr marL="7620" marR="7620" marT="7620" marB="0" anchor="b"/>
                </a:tc>
                <a:tc>
                  <a:txBody>
                    <a:bodyPr/>
                    <a:lstStyle/>
                    <a:p>
                      <a:pPr algn="ctr" fontAlgn="b"/>
                      <a:r>
                        <a:rPr lang="en-IN" sz="1500" b="0" i="0" u="none" strike="noStrike">
                          <a:solidFill>
                            <a:srgbClr val="000000"/>
                          </a:solidFill>
                          <a:effectLst/>
                          <a:latin typeface="Aptos Narrow" panose="020B0004020202020204" pitchFamily="34" charset="0"/>
                        </a:rPr>
                        <a:t>Accuracy: 71%, Macro F1: 70%</a:t>
                      </a:r>
                    </a:p>
                  </a:txBody>
                  <a:tcPr marL="7620" marR="7620" marT="7620" marB="0" anchor="b"/>
                </a:tc>
                <a:extLst>
                  <a:ext uri="{0D108BD9-81ED-4DB2-BD59-A6C34878D82A}">
                    <a16:rowId xmlns:a16="http://schemas.microsoft.com/office/drawing/2014/main" val="1381757238"/>
                  </a:ext>
                </a:extLst>
              </a:tr>
              <a:tr h="578553">
                <a:tc>
                  <a:txBody>
                    <a:bodyPr/>
                    <a:lstStyle/>
                    <a:p>
                      <a:pPr algn="ctr" fontAlgn="b"/>
                      <a:r>
                        <a:rPr lang="en-IN" sz="1500" b="0" i="0" u="none" strike="noStrike">
                          <a:solidFill>
                            <a:srgbClr val="000000"/>
                          </a:solidFill>
                          <a:effectLst/>
                          <a:latin typeface="Aptos Narrow" panose="020B0004020202020204" pitchFamily="34" charset="0"/>
                        </a:rPr>
                        <a:t>G1</a:t>
                      </a:r>
                    </a:p>
                  </a:txBody>
                  <a:tcPr marL="7620" marR="7620" marT="7620" marB="0" anchor="b"/>
                </a:tc>
                <a:tc>
                  <a:txBody>
                    <a:bodyPr/>
                    <a:lstStyle/>
                    <a:p>
                      <a:pPr algn="ctr" fontAlgn="b"/>
                      <a:r>
                        <a:rPr lang="en-IN" sz="1500" b="0" i="0" u="none" strike="noStrike" dirty="0">
                          <a:solidFill>
                            <a:srgbClr val="000000"/>
                          </a:solidFill>
                          <a:effectLst/>
                          <a:latin typeface="Aptos Narrow" panose="020B0004020202020204" pitchFamily="34" charset="0"/>
                        </a:rPr>
                        <a:t>Regression</a:t>
                      </a:r>
                    </a:p>
                  </a:txBody>
                  <a:tcPr marL="7620" marR="7620" marT="7620" marB="0" anchor="b"/>
                </a:tc>
                <a:tc>
                  <a:txBody>
                    <a:bodyPr/>
                    <a:lstStyle/>
                    <a:p>
                      <a:pPr algn="ctr" fontAlgn="b"/>
                      <a:r>
                        <a:rPr lang="en-US" sz="1500" b="0" i="0" u="none" strike="noStrike" dirty="0">
                          <a:solidFill>
                            <a:srgbClr val="000000"/>
                          </a:solidFill>
                          <a:effectLst/>
                          <a:latin typeface="Aptos Narrow" panose="020B0004020202020204" pitchFamily="34" charset="0"/>
                        </a:rPr>
                        <a:t>Failures, Absences, Health, Reason, </a:t>
                      </a:r>
                      <a:r>
                        <a:rPr lang="en-US" sz="1500" b="0" i="0" u="none" strike="noStrike" dirty="0" err="1">
                          <a:solidFill>
                            <a:srgbClr val="000000"/>
                          </a:solidFill>
                          <a:effectLst/>
                          <a:latin typeface="Aptos Narrow" panose="020B0004020202020204" pitchFamily="34" charset="0"/>
                        </a:rPr>
                        <a:t>Goout</a:t>
                      </a:r>
                      <a:endParaRPr lang="en-US" sz="15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s-ES" sz="1500" b="0" i="0" u="none" strike="noStrike" dirty="0">
                          <a:solidFill>
                            <a:srgbClr val="000000"/>
                          </a:solidFill>
                          <a:effectLst/>
                          <a:latin typeface="Aptos Narrow" panose="020B0004020202020204" pitchFamily="34" charset="0"/>
                        </a:rPr>
                        <a:t>MAE: 1.31, MSE: 4.83, RÂ²: 0.80</a:t>
                      </a:r>
                    </a:p>
                  </a:txBody>
                  <a:tcPr marL="7620" marR="7620" marT="7620" marB="0" anchor="b"/>
                </a:tc>
                <a:extLst>
                  <a:ext uri="{0D108BD9-81ED-4DB2-BD59-A6C34878D82A}">
                    <a16:rowId xmlns:a16="http://schemas.microsoft.com/office/drawing/2014/main" val="4125940641"/>
                  </a:ext>
                </a:extLst>
              </a:tr>
              <a:tr h="711923">
                <a:tc>
                  <a:txBody>
                    <a:bodyPr/>
                    <a:lstStyle/>
                    <a:p>
                      <a:pPr algn="ctr" fontAlgn="b"/>
                      <a:r>
                        <a:rPr lang="en-IN" sz="1500" b="0" i="0" u="none" strike="noStrike">
                          <a:solidFill>
                            <a:srgbClr val="000000"/>
                          </a:solidFill>
                          <a:effectLst/>
                          <a:latin typeface="Aptos Narrow" panose="020B0004020202020204" pitchFamily="34" charset="0"/>
                        </a:rPr>
                        <a:t>G2</a:t>
                      </a:r>
                    </a:p>
                  </a:txBody>
                  <a:tcPr marL="7620" marR="7620" marT="7620" marB="0" anchor="b"/>
                </a:tc>
                <a:tc>
                  <a:txBody>
                    <a:bodyPr/>
                    <a:lstStyle/>
                    <a:p>
                      <a:pPr algn="ctr" fontAlgn="b"/>
                      <a:r>
                        <a:rPr lang="en-IN" sz="1500" b="0" i="0" u="none" strike="noStrike">
                          <a:solidFill>
                            <a:srgbClr val="000000"/>
                          </a:solidFill>
                          <a:effectLst/>
                          <a:latin typeface="Aptos Narrow" panose="020B0004020202020204" pitchFamily="34" charset="0"/>
                        </a:rPr>
                        <a:t>Categorical</a:t>
                      </a:r>
                    </a:p>
                  </a:txBody>
                  <a:tcPr marL="7620" marR="7620" marT="7620" marB="0" anchor="b"/>
                </a:tc>
                <a:tc>
                  <a:txBody>
                    <a:bodyPr/>
                    <a:lstStyle/>
                    <a:p>
                      <a:pPr algn="ctr" fontAlgn="b"/>
                      <a:r>
                        <a:rPr lang="en-US" sz="1500" b="0" i="0" u="none" strike="noStrike" dirty="0">
                          <a:solidFill>
                            <a:srgbClr val="000000"/>
                          </a:solidFill>
                          <a:effectLst/>
                          <a:latin typeface="Aptos Narrow" panose="020B0004020202020204" pitchFamily="34" charset="0"/>
                        </a:rPr>
                        <a:t>Absences, Health, Age, Reason, </a:t>
                      </a:r>
                      <a:r>
                        <a:rPr lang="en-US" sz="1500" b="0" i="0" u="none" strike="noStrike" dirty="0" err="1">
                          <a:solidFill>
                            <a:srgbClr val="000000"/>
                          </a:solidFill>
                          <a:effectLst/>
                          <a:latin typeface="Aptos Narrow" panose="020B0004020202020204" pitchFamily="34" charset="0"/>
                        </a:rPr>
                        <a:t>Walc</a:t>
                      </a:r>
                      <a:r>
                        <a:rPr lang="en-US" sz="1500" b="0" i="0" u="none" strike="noStrike" dirty="0">
                          <a:solidFill>
                            <a:srgbClr val="000000"/>
                          </a:solidFill>
                          <a:effectLst/>
                          <a:latin typeface="Aptos Narrow" panose="020B0004020202020204" pitchFamily="34" charset="0"/>
                        </a:rPr>
                        <a:t>, Failures</a:t>
                      </a:r>
                    </a:p>
                  </a:txBody>
                  <a:tcPr marL="7620" marR="7620" marT="7620" marB="0" anchor="b"/>
                </a:tc>
                <a:tc>
                  <a:txBody>
                    <a:bodyPr/>
                    <a:lstStyle/>
                    <a:p>
                      <a:pPr algn="ctr" fontAlgn="b"/>
                      <a:r>
                        <a:rPr lang="en-IN" sz="1500" b="0" i="0" u="none" strike="noStrike">
                          <a:solidFill>
                            <a:srgbClr val="000000"/>
                          </a:solidFill>
                          <a:effectLst/>
                          <a:latin typeface="Aptos Narrow" panose="020B0004020202020204" pitchFamily="34" charset="0"/>
                        </a:rPr>
                        <a:t>Accuracy: 70%, Macro F1: 67%</a:t>
                      </a:r>
                    </a:p>
                  </a:txBody>
                  <a:tcPr marL="7620" marR="7620" marT="7620" marB="0" anchor="b"/>
                </a:tc>
                <a:extLst>
                  <a:ext uri="{0D108BD9-81ED-4DB2-BD59-A6C34878D82A}">
                    <a16:rowId xmlns:a16="http://schemas.microsoft.com/office/drawing/2014/main" val="2545318164"/>
                  </a:ext>
                </a:extLst>
              </a:tr>
              <a:tr h="578553">
                <a:tc>
                  <a:txBody>
                    <a:bodyPr/>
                    <a:lstStyle/>
                    <a:p>
                      <a:pPr algn="ctr" fontAlgn="b"/>
                      <a:r>
                        <a:rPr lang="en-IN" sz="1500" b="0" i="0" u="none" strike="noStrike">
                          <a:solidFill>
                            <a:srgbClr val="000000"/>
                          </a:solidFill>
                          <a:effectLst/>
                          <a:latin typeface="Aptos Narrow" panose="020B0004020202020204" pitchFamily="34" charset="0"/>
                        </a:rPr>
                        <a:t>G2</a:t>
                      </a:r>
                    </a:p>
                  </a:txBody>
                  <a:tcPr marL="7620" marR="7620" marT="7620" marB="0" anchor="b"/>
                </a:tc>
                <a:tc>
                  <a:txBody>
                    <a:bodyPr/>
                    <a:lstStyle/>
                    <a:p>
                      <a:pPr algn="ctr" fontAlgn="b"/>
                      <a:r>
                        <a:rPr lang="en-IN" sz="1500" b="0" i="0" u="none" strike="noStrike">
                          <a:solidFill>
                            <a:srgbClr val="000000"/>
                          </a:solidFill>
                          <a:effectLst/>
                          <a:latin typeface="Aptos Narrow" panose="020B0004020202020204" pitchFamily="34" charset="0"/>
                        </a:rPr>
                        <a:t>Regression</a:t>
                      </a:r>
                    </a:p>
                  </a:txBody>
                  <a:tcPr marL="7620" marR="7620" marT="7620" marB="0" anchor="b"/>
                </a:tc>
                <a:tc>
                  <a:txBody>
                    <a:bodyPr/>
                    <a:lstStyle/>
                    <a:p>
                      <a:pPr algn="ctr" fontAlgn="b"/>
                      <a:r>
                        <a:rPr lang="en-US" sz="1500" b="0" i="0" u="none" strike="noStrike">
                          <a:solidFill>
                            <a:srgbClr val="000000"/>
                          </a:solidFill>
                          <a:effectLst/>
                          <a:latin typeface="Aptos Narrow" panose="020B0004020202020204" pitchFamily="34" charset="0"/>
                        </a:rPr>
                        <a:t>Failures, Absences, Age, Health, Reason</a:t>
                      </a:r>
                    </a:p>
                  </a:txBody>
                  <a:tcPr marL="7620" marR="7620" marT="7620" marB="0" anchor="b"/>
                </a:tc>
                <a:tc>
                  <a:txBody>
                    <a:bodyPr/>
                    <a:lstStyle/>
                    <a:p>
                      <a:pPr algn="ctr" fontAlgn="b"/>
                      <a:r>
                        <a:rPr lang="es-ES" sz="1500" b="0" i="0" u="none" strike="noStrike" dirty="0">
                          <a:solidFill>
                            <a:srgbClr val="000000"/>
                          </a:solidFill>
                          <a:effectLst/>
                          <a:latin typeface="Aptos Narrow" panose="020B0004020202020204" pitchFamily="34" charset="0"/>
                        </a:rPr>
                        <a:t>MAE: 1.45, MSE: 5.37, RÂ²: 0.78</a:t>
                      </a:r>
                    </a:p>
                  </a:txBody>
                  <a:tcPr marL="7620" marR="7620" marT="7620" marB="0" anchor="b"/>
                </a:tc>
                <a:extLst>
                  <a:ext uri="{0D108BD9-81ED-4DB2-BD59-A6C34878D82A}">
                    <a16:rowId xmlns:a16="http://schemas.microsoft.com/office/drawing/2014/main" val="1096879686"/>
                  </a:ext>
                </a:extLst>
              </a:tr>
              <a:tr h="578553">
                <a:tc>
                  <a:txBody>
                    <a:bodyPr/>
                    <a:lstStyle/>
                    <a:p>
                      <a:pPr algn="ctr" fontAlgn="b"/>
                      <a:r>
                        <a:rPr lang="en-IN" sz="1500" b="0" i="0" u="none" strike="noStrike">
                          <a:solidFill>
                            <a:srgbClr val="000000"/>
                          </a:solidFill>
                          <a:effectLst/>
                          <a:latin typeface="Aptos Narrow" panose="020B0004020202020204" pitchFamily="34" charset="0"/>
                        </a:rPr>
                        <a:t>G3</a:t>
                      </a:r>
                    </a:p>
                  </a:txBody>
                  <a:tcPr marL="7620" marR="7620" marT="7620" marB="0" anchor="b"/>
                </a:tc>
                <a:tc>
                  <a:txBody>
                    <a:bodyPr/>
                    <a:lstStyle/>
                    <a:p>
                      <a:pPr algn="ctr" fontAlgn="b"/>
                      <a:r>
                        <a:rPr lang="en-IN" sz="1500" b="0" i="0" u="none" strike="noStrike">
                          <a:solidFill>
                            <a:srgbClr val="000000"/>
                          </a:solidFill>
                          <a:effectLst/>
                          <a:latin typeface="Aptos Narrow" panose="020B0004020202020204" pitchFamily="34" charset="0"/>
                        </a:rPr>
                        <a:t>Categorical</a:t>
                      </a:r>
                    </a:p>
                  </a:txBody>
                  <a:tcPr marL="7620" marR="7620" marT="7620" marB="0" anchor="b"/>
                </a:tc>
                <a:tc>
                  <a:txBody>
                    <a:bodyPr/>
                    <a:lstStyle/>
                    <a:p>
                      <a:pPr algn="ctr" fontAlgn="b"/>
                      <a:r>
                        <a:rPr lang="en-US" sz="1500" b="0" i="0" u="none" strike="noStrike">
                          <a:solidFill>
                            <a:srgbClr val="000000"/>
                          </a:solidFill>
                          <a:effectLst/>
                          <a:latin typeface="Aptos Narrow" panose="020B0004020202020204" pitchFamily="34" charset="0"/>
                        </a:rPr>
                        <a:t>Absences, Mjob, Age, Goout, Reason, Walc</a:t>
                      </a:r>
                    </a:p>
                  </a:txBody>
                  <a:tcPr marL="7620" marR="7620" marT="7620" marB="0" anchor="b"/>
                </a:tc>
                <a:tc>
                  <a:txBody>
                    <a:bodyPr/>
                    <a:lstStyle/>
                    <a:p>
                      <a:pPr algn="ctr" fontAlgn="b"/>
                      <a:r>
                        <a:rPr lang="en-IN" sz="1500" b="0" i="0" u="none" strike="noStrike" dirty="0">
                          <a:solidFill>
                            <a:srgbClr val="000000"/>
                          </a:solidFill>
                          <a:effectLst/>
                          <a:latin typeface="Aptos Narrow" panose="020B0004020202020204" pitchFamily="34" charset="0"/>
                        </a:rPr>
                        <a:t>Accuracy: 81%, Macro F1: 79%</a:t>
                      </a:r>
                    </a:p>
                  </a:txBody>
                  <a:tcPr marL="7620" marR="7620" marT="7620" marB="0" anchor="b"/>
                </a:tc>
                <a:extLst>
                  <a:ext uri="{0D108BD9-81ED-4DB2-BD59-A6C34878D82A}">
                    <a16:rowId xmlns:a16="http://schemas.microsoft.com/office/drawing/2014/main" val="648914960"/>
                  </a:ext>
                </a:extLst>
              </a:tr>
              <a:tr h="711923">
                <a:tc>
                  <a:txBody>
                    <a:bodyPr/>
                    <a:lstStyle/>
                    <a:p>
                      <a:pPr algn="ctr" fontAlgn="b"/>
                      <a:r>
                        <a:rPr lang="en-IN" sz="1500" b="0" i="0" u="none" strike="noStrike">
                          <a:solidFill>
                            <a:srgbClr val="000000"/>
                          </a:solidFill>
                          <a:effectLst/>
                          <a:latin typeface="Aptos Narrow" panose="020B0004020202020204" pitchFamily="34" charset="0"/>
                        </a:rPr>
                        <a:t>G3</a:t>
                      </a:r>
                    </a:p>
                  </a:txBody>
                  <a:tcPr marL="7620" marR="7620" marT="7620" marB="0" anchor="b"/>
                </a:tc>
                <a:tc>
                  <a:txBody>
                    <a:bodyPr/>
                    <a:lstStyle/>
                    <a:p>
                      <a:pPr algn="ctr" fontAlgn="b"/>
                      <a:r>
                        <a:rPr lang="en-IN" sz="1500" b="0" i="0" u="none" strike="noStrike">
                          <a:solidFill>
                            <a:srgbClr val="000000"/>
                          </a:solidFill>
                          <a:effectLst/>
                          <a:latin typeface="Aptos Narrow" panose="020B0004020202020204" pitchFamily="34" charset="0"/>
                        </a:rPr>
                        <a:t>Regression</a:t>
                      </a:r>
                    </a:p>
                  </a:txBody>
                  <a:tcPr marL="7620" marR="7620" marT="7620" marB="0" anchor="b"/>
                </a:tc>
                <a:tc>
                  <a:txBody>
                    <a:bodyPr/>
                    <a:lstStyle/>
                    <a:p>
                      <a:pPr algn="ctr" fontAlgn="b"/>
                      <a:r>
                        <a:rPr lang="en-US" sz="1500" b="0" i="0" u="none" strike="noStrike" dirty="0">
                          <a:solidFill>
                            <a:srgbClr val="000000"/>
                          </a:solidFill>
                          <a:effectLst/>
                          <a:latin typeface="Aptos Narrow" panose="020B0004020202020204" pitchFamily="34" charset="0"/>
                        </a:rPr>
                        <a:t>Failures, Absences, </a:t>
                      </a:r>
                      <a:r>
                        <a:rPr lang="en-US" sz="1500" b="0" i="0" u="none" strike="noStrike" dirty="0" err="1">
                          <a:solidFill>
                            <a:srgbClr val="000000"/>
                          </a:solidFill>
                          <a:effectLst/>
                          <a:latin typeface="Aptos Narrow" panose="020B0004020202020204" pitchFamily="34" charset="0"/>
                        </a:rPr>
                        <a:t>Mjob</a:t>
                      </a:r>
                      <a:r>
                        <a:rPr lang="en-US" sz="1500" b="0" i="0" u="none" strike="noStrike" dirty="0">
                          <a:solidFill>
                            <a:srgbClr val="000000"/>
                          </a:solidFill>
                          <a:effectLst/>
                          <a:latin typeface="Aptos Narrow" panose="020B0004020202020204" pitchFamily="34" charset="0"/>
                        </a:rPr>
                        <a:t>, Reason, </a:t>
                      </a:r>
                      <a:r>
                        <a:rPr lang="en-US" sz="1500" b="0" i="0" u="none" strike="noStrike" dirty="0" err="1">
                          <a:solidFill>
                            <a:srgbClr val="000000"/>
                          </a:solidFill>
                          <a:effectLst/>
                          <a:latin typeface="Aptos Narrow" panose="020B0004020202020204" pitchFamily="34" charset="0"/>
                        </a:rPr>
                        <a:t>Walc</a:t>
                      </a:r>
                      <a:r>
                        <a:rPr lang="en-US" sz="1500" b="0" i="0" u="none" strike="noStrike" dirty="0">
                          <a:solidFill>
                            <a:srgbClr val="000000"/>
                          </a:solidFill>
                          <a:effectLst/>
                          <a:latin typeface="Aptos Narrow" panose="020B0004020202020204" pitchFamily="34" charset="0"/>
                        </a:rPr>
                        <a:t>, Age, romantic</a:t>
                      </a:r>
                    </a:p>
                  </a:txBody>
                  <a:tcPr marL="7620" marR="7620" marT="7620" marB="0" anchor="b"/>
                </a:tc>
                <a:tc>
                  <a:txBody>
                    <a:bodyPr/>
                    <a:lstStyle/>
                    <a:p>
                      <a:pPr algn="ctr" fontAlgn="b"/>
                      <a:r>
                        <a:rPr lang="es-ES" sz="1500" b="0" i="0" u="none" strike="noStrike" dirty="0">
                          <a:solidFill>
                            <a:srgbClr val="000000"/>
                          </a:solidFill>
                          <a:effectLst/>
                          <a:latin typeface="Aptos Narrow" panose="020B0004020202020204" pitchFamily="34" charset="0"/>
                        </a:rPr>
                        <a:t>MAE: 1.09, MSE: 4.64, RÂ²: 0.83</a:t>
                      </a:r>
                    </a:p>
                  </a:txBody>
                  <a:tcPr marL="7620" marR="7620" marT="7620" marB="0" anchor="b"/>
                </a:tc>
                <a:extLst>
                  <a:ext uri="{0D108BD9-81ED-4DB2-BD59-A6C34878D82A}">
                    <a16:rowId xmlns:a16="http://schemas.microsoft.com/office/drawing/2014/main" val="837689152"/>
                  </a:ext>
                </a:extLst>
              </a:tr>
            </a:tbl>
          </a:graphicData>
        </a:graphic>
      </p:graphicFrame>
    </p:spTree>
    <p:extLst>
      <p:ext uri="{BB962C8B-B14F-4D97-AF65-F5344CB8AC3E}">
        <p14:creationId xmlns:p14="http://schemas.microsoft.com/office/powerpoint/2010/main" val="27269074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6DBBA0-A636-0504-A6C2-7CE2910F0BE4}"/>
              </a:ext>
            </a:extLst>
          </p:cNvPr>
          <p:cNvSpPr>
            <a:spLocks noGrp="1"/>
          </p:cNvSpPr>
          <p:nvPr>
            <p:ph idx="1"/>
          </p:nvPr>
        </p:nvSpPr>
        <p:spPr>
          <a:xfrm>
            <a:off x="1154955" y="2323751"/>
            <a:ext cx="9843012" cy="4370664"/>
          </a:xfrm>
        </p:spPr>
        <p:txBody>
          <a:bodyPr>
            <a:normAutofit fontScale="85000" lnSpcReduction="20000"/>
          </a:bodyPr>
          <a:lstStyle/>
          <a:p>
            <a:pPr marL="0" indent="0">
              <a:buNone/>
            </a:pPr>
            <a:endParaRPr lang="en-US" dirty="0"/>
          </a:p>
          <a:p>
            <a:pPr algn="just"/>
            <a:r>
              <a:rPr lang="en-US" sz="1900" b="1" u="sng" dirty="0"/>
              <a:t>Significant Predictors:</a:t>
            </a:r>
            <a:r>
              <a:rPr lang="en-US" sz="1900" dirty="0"/>
              <a:t> Across all grade targets (G1, G2, G3), absences and failures consistently emerged as the most critical features influencing student performance, alongside behavioral and demographic factors like health, age, and parental roles.</a:t>
            </a:r>
            <a:endParaRPr lang="en-US" sz="1900" b="1" u="sng" dirty="0"/>
          </a:p>
          <a:p>
            <a:pPr algn="just"/>
            <a:r>
              <a:rPr lang="en-US" sz="1900" b="1" u="sng" dirty="0"/>
              <a:t>Model Performance:</a:t>
            </a:r>
            <a:r>
              <a:rPr lang="en-US" sz="1900" dirty="0"/>
              <a:t> Both classification and regression models demonstrated reliable performance, with the regression models achieving high R² scores (up to 0.83) and classification models delivering balanced precision and recall metrics.</a:t>
            </a:r>
          </a:p>
          <a:p>
            <a:pPr algn="just"/>
            <a:r>
              <a:rPr lang="en-US" sz="1900" b="1" u="sng" dirty="0"/>
              <a:t>Categorical Models:</a:t>
            </a:r>
            <a:r>
              <a:rPr lang="en-US" sz="1900" dirty="0"/>
              <a:t> The classification models effectively categorized student grades, with G3 achieving the highest accuracy of 81%, indicating robustness in predicting final grades.</a:t>
            </a:r>
          </a:p>
          <a:p>
            <a:pPr algn="just"/>
            <a:r>
              <a:rPr lang="en-US" sz="1900" b="1" u="sng" dirty="0"/>
              <a:t>Regression Models:</a:t>
            </a:r>
            <a:r>
              <a:rPr lang="en-US" sz="1900" dirty="0"/>
              <a:t> Regression models showed strong alignment between predicted and actual grades, as evidenced by low MAE values (e.g., 1.09 for G3) and strong R² values, showcasing their utility in capturing grade trends.</a:t>
            </a:r>
          </a:p>
          <a:p>
            <a:pPr algn="just"/>
            <a:r>
              <a:rPr lang="en-US" sz="1900" b="1" u="sng" dirty="0"/>
              <a:t>Feature Insights:</a:t>
            </a:r>
            <a:r>
              <a:rPr lang="en-US" sz="1900" dirty="0"/>
              <a:t> Feature importance analysis highlighted the interplay of academic (e.g., failures, absences), behavioral (e.g., alcohol consumption, social outings), and demographic (e.g., parental education) factors in determining student success.</a:t>
            </a:r>
          </a:p>
          <a:p>
            <a:pPr algn="just"/>
            <a:r>
              <a:rPr lang="en-US" sz="1900" b="1" u="sng" dirty="0"/>
              <a:t>Future Improvements:</a:t>
            </a:r>
            <a:r>
              <a:rPr lang="en-US" sz="1900" dirty="0"/>
              <a:t> To enhance model accuracy and generalizability, future steps could include expanding the dataset, addressing outliers through targeted preprocessing.</a:t>
            </a:r>
          </a:p>
        </p:txBody>
      </p:sp>
      <p:sp>
        <p:nvSpPr>
          <p:cNvPr id="4" name="Title 1">
            <a:extLst>
              <a:ext uri="{FF2B5EF4-FFF2-40B4-BE49-F238E27FC236}">
                <a16:creationId xmlns:a16="http://schemas.microsoft.com/office/drawing/2014/main" id="{6ABFA476-3059-47B3-FDAA-9E47BA1202B0}"/>
              </a:ext>
            </a:extLst>
          </p:cNvPr>
          <p:cNvSpPr>
            <a:spLocks noGrp="1"/>
          </p:cNvSpPr>
          <p:nvPr>
            <p:ph type="title"/>
          </p:nvPr>
        </p:nvSpPr>
        <p:spPr>
          <a:xfrm>
            <a:off x="1154953" y="973668"/>
            <a:ext cx="8761413" cy="706964"/>
          </a:xfrm>
        </p:spPr>
        <p:txBody>
          <a:bodyPr/>
          <a:lstStyle/>
          <a:p>
            <a:r>
              <a:rPr lang="en-IN" dirty="0"/>
              <a:t>Conclusion</a:t>
            </a:r>
          </a:p>
        </p:txBody>
      </p:sp>
    </p:spTree>
    <p:extLst>
      <p:ext uri="{BB962C8B-B14F-4D97-AF65-F5344CB8AC3E}">
        <p14:creationId xmlns:p14="http://schemas.microsoft.com/office/powerpoint/2010/main" val="113276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42FE-1DC9-59C5-B8DC-36F3E3848DAD}"/>
              </a:ext>
            </a:extLst>
          </p:cNvPr>
          <p:cNvSpPr>
            <a:spLocks noGrp="1"/>
          </p:cNvSpPr>
          <p:nvPr>
            <p:ph type="title"/>
          </p:nvPr>
        </p:nvSpPr>
        <p:spPr>
          <a:xfrm>
            <a:off x="1715293" y="3429000"/>
            <a:ext cx="8761413" cy="706964"/>
          </a:xfrm>
        </p:spPr>
        <p:txBody>
          <a:bodyPr/>
          <a:lstStyle/>
          <a:p>
            <a:pPr algn="ctr"/>
            <a:r>
              <a:rPr lang="en-IN" sz="5000" dirty="0">
                <a:solidFill>
                  <a:schemeClr val="tx1"/>
                </a:solidFill>
              </a:rPr>
              <a:t>Thank you</a:t>
            </a:r>
          </a:p>
        </p:txBody>
      </p:sp>
    </p:spTree>
    <p:extLst>
      <p:ext uri="{BB962C8B-B14F-4D97-AF65-F5344CB8AC3E}">
        <p14:creationId xmlns:p14="http://schemas.microsoft.com/office/powerpoint/2010/main" val="61042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270F-D8B9-537D-5AF9-E7225B0DB15B}"/>
              </a:ext>
            </a:extLst>
          </p:cNvPr>
          <p:cNvSpPr>
            <a:spLocks noGrp="1"/>
          </p:cNvSpPr>
          <p:nvPr>
            <p:ph type="title"/>
          </p:nvPr>
        </p:nvSpPr>
        <p:spPr>
          <a:xfrm>
            <a:off x="1154953" y="881389"/>
            <a:ext cx="8761413" cy="706964"/>
          </a:xfrm>
        </p:spPr>
        <p:txBody>
          <a:bodyPr/>
          <a:lstStyle/>
          <a:p>
            <a:r>
              <a:rPr lang="en-IN"/>
              <a:t>Checking for any missing values in   the given </a:t>
            </a:r>
            <a:r>
              <a:rPr lang="en-IN" sz="3400"/>
              <a:t>dataset</a:t>
            </a:r>
            <a:endParaRPr lang="en-IN" sz="2200" dirty="0"/>
          </a:p>
        </p:txBody>
      </p:sp>
      <p:pic>
        <p:nvPicPr>
          <p:cNvPr id="4" name="Picture 3">
            <a:extLst>
              <a:ext uri="{FF2B5EF4-FFF2-40B4-BE49-F238E27FC236}">
                <a16:creationId xmlns:a16="http://schemas.microsoft.com/office/drawing/2014/main" id="{973D3038-99F0-6717-C601-83A32BF0181A}"/>
              </a:ext>
            </a:extLst>
          </p:cNvPr>
          <p:cNvPicPr>
            <a:picLocks noChangeAspect="1"/>
          </p:cNvPicPr>
          <p:nvPr/>
        </p:nvPicPr>
        <p:blipFill>
          <a:blip r:embed="rId2"/>
          <a:stretch>
            <a:fillRect/>
          </a:stretch>
        </p:blipFill>
        <p:spPr>
          <a:xfrm>
            <a:off x="304800" y="2517046"/>
            <a:ext cx="10454640" cy="3121753"/>
          </a:xfrm>
          <a:prstGeom prst="rect">
            <a:avLst/>
          </a:prstGeom>
        </p:spPr>
      </p:pic>
    </p:spTree>
    <p:extLst>
      <p:ext uri="{BB962C8B-B14F-4D97-AF65-F5344CB8AC3E}">
        <p14:creationId xmlns:p14="http://schemas.microsoft.com/office/powerpoint/2010/main" val="309314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0" name="Rectangle 9">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8" name="Rectangle 17">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 name="Picture 3">
            <a:extLst>
              <a:ext uri="{FF2B5EF4-FFF2-40B4-BE49-F238E27FC236}">
                <a16:creationId xmlns:a16="http://schemas.microsoft.com/office/drawing/2014/main" id="{7AD6B08A-2E11-8AF0-2D5B-7F8DB70B2727}"/>
              </a:ext>
            </a:extLst>
          </p:cNvPr>
          <p:cNvPicPr>
            <a:picLocks noChangeAspect="1"/>
          </p:cNvPicPr>
          <p:nvPr/>
        </p:nvPicPr>
        <p:blipFill>
          <a:blip r:embed="rId3"/>
          <a:stretch>
            <a:fillRect/>
          </a:stretch>
        </p:blipFill>
        <p:spPr>
          <a:xfrm>
            <a:off x="1088234" y="797727"/>
            <a:ext cx="4495570" cy="5262880"/>
          </a:xfrm>
          <a:prstGeom prst="roundRect">
            <a:avLst>
              <a:gd name="adj" fmla="val 1858"/>
            </a:avLst>
          </a:prstGeom>
          <a:effectLst>
            <a:outerShdw blurRad="50800" dist="50800" dir="5400000" algn="tl" rotWithShape="0">
              <a:srgbClr val="000000">
                <a:alpha val="43000"/>
              </a:srgbClr>
            </a:outerShdw>
          </a:effectLst>
        </p:spPr>
      </p:pic>
      <p:sp>
        <p:nvSpPr>
          <p:cNvPr id="2" name="TextBox 1">
            <a:extLst>
              <a:ext uri="{FF2B5EF4-FFF2-40B4-BE49-F238E27FC236}">
                <a16:creationId xmlns:a16="http://schemas.microsoft.com/office/drawing/2014/main" id="{4674C12B-3B4D-181B-1087-798DC370476A}"/>
              </a:ext>
            </a:extLst>
          </p:cNvPr>
          <p:cNvSpPr txBox="1"/>
          <p:nvPr/>
        </p:nvSpPr>
        <p:spPr>
          <a:xfrm>
            <a:off x="6217588" y="2553438"/>
            <a:ext cx="3733101" cy="1754326"/>
          </a:xfrm>
          <a:prstGeom prst="rect">
            <a:avLst/>
          </a:prstGeom>
          <a:noFill/>
        </p:spPr>
        <p:txBody>
          <a:bodyPr wrap="square" rtlCol="0">
            <a:spAutoFit/>
          </a:bodyPr>
          <a:lstStyle/>
          <a:p>
            <a:pPr algn="just"/>
            <a:r>
              <a:rPr lang="en-IN" dirty="0">
                <a:solidFill>
                  <a:schemeClr val="bg1"/>
                </a:solidFill>
              </a:rPr>
              <a:t>We can see that there are no missing values present in the given dataset, so need to fill values of any kind and we can use the given dataset for data preprocessing. </a:t>
            </a:r>
          </a:p>
        </p:txBody>
      </p:sp>
    </p:spTree>
    <p:extLst>
      <p:ext uri="{BB962C8B-B14F-4D97-AF65-F5344CB8AC3E}">
        <p14:creationId xmlns:p14="http://schemas.microsoft.com/office/powerpoint/2010/main" val="314838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2D5A-0B2F-DB9E-AFA5-093A0EFBEA55}"/>
              </a:ext>
            </a:extLst>
          </p:cNvPr>
          <p:cNvSpPr>
            <a:spLocks noGrp="1"/>
          </p:cNvSpPr>
          <p:nvPr>
            <p:ph type="title"/>
          </p:nvPr>
        </p:nvSpPr>
        <p:spPr>
          <a:xfrm>
            <a:off x="845629" y="732104"/>
            <a:ext cx="8852044" cy="1159200"/>
          </a:xfrm>
        </p:spPr>
        <p:txBody>
          <a:bodyPr vert="horz" lIns="91440" tIns="45720" rIns="91440" bIns="45720" rtlCol="0" anchor="ctr">
            <a:normAutofit fontScale="90000"/>
          </a:bodyPr>
          <a:lstStyle/>
          <a:p>
            <a:r>
              <a:rPr lang="en-US" sz="3400" kern="1200" dirty="0">
                <a:solidFill>
                  <a:srgbClr val="FFFFFF"/>
                </a:solidFill>
                <a:latin typeface="+mj-lt"/>
                <a:ea typeface="+mj-ea"/>
                <a:cs typeface="+mj-cs"/>
              </a:rPr>
              <a:t>Data Preprocessing - Encoding Categorical Variables and Normalizing input factors</a:t>
            </a:r>
          </a:p>
        </p:txBody>
      </p:sp>
      <p:pic>
        <p:nvPicPr>
          <p:cNvPr id="4" name="Picture 3">
            <a:extLst>
              <a:ext uri="{FF2B5EF4-FFF2-40B4-BE49-F238E27FC236}">
                <a16:creationId xmlns:a16="http://schemas.microsoft.com/office/drawing/2014/main" id="{E5AF63DD-8195-F4B8-A202-3B6FEE977E16}"/>
              </a:ext>
            </a:extLst>
          </p:cNvPr>
          <p:cNvPicPr>
            <a:picLocks noChangeAspect="1"/>
          </p:cNvPicPr>
          <p:nvPr/>
        </p:nvPicPr>
        <p:blipFill>
          <a:blip r:embed="rId2"/>
          <a:stretch>
            <a:fillRect/>
          </a:stretch>
        </p:blipFill>
        <p:spPr>
          <a:xfrm>
            <a:off x="1524000" y="2567791"/>
            <a:ext cx="9682480" cy="3883809"/>
          </a:xfrm>
          <a:prstGeom prst="rect">
            <a:avLst/>
          </a:prstGeom>
        </p:spPr>
      </p:pic>
    </p:spTree>
    <p:extLst>
      <p:ext uri="{BB962C8B-B14F-4D97-AF65-F5344CB8AC3E}">
        <p14:creationId xmlns:p14="http://schemas.microsoft.com/office/powerpoint/2010/main" val="613401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screenshot of a computer&#10;&#10;Description automatically generated">
            <a:extLst>
              <a:ext uri="{FF2B5EF4-FFF2-40B4-BE49-F238E27FC236}">
                <a16:creationId xmlns:a16="http://schemas.microsoft.com/office/drawing/2014/main" id="{2AA98BB6-224A-D61D-CC1C-4C028150293D}"/>
              </a:ext>
            </a:extLst>
          </p:cNvPr>
          <p:cNvPicPr>
            <a:picLocks noChangeAspect="1"/>
          </p:cNvPicPr>
          <p:nvPr/>
        </p:nvPicPr>
        <p:blipFill>
          <a:blip r:embed="rId2"/>
          <a:stretch>
            <a:fillRect/>
          </a:stretch>
        </p:blipFill>
        <p:spPr>
          <a:xfrm>
            <a:off x="2172749" y="1142999"/>
            <a:ext cx="7290033" cy="4829961"/>
          </a:xfrm>
          <a:prstGeom prst="rect">
            <a:avLst/>
          </a:prstGeom>
        </p:spPr>
      </p:pic>
    </p:spTree>
    <p:extLst>
      <p:ext uri="{BB962C8B-B14F-4D97-AF65-F5344CB8AC3E}">
        <p14:creationId xmlns:p14="http://schemas.microsoft.com/office/powerpoint/2010/main" val="15219918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628</TotalTime>
  <Words>2299</Words>
  <Application>Microsoft Office PowerPoint</Application>
  <PresentationFormat>Widescreen</PresentationFormat>
  <Paragraphs>177</Paragraphs>
  <Slides>54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Aptos Narrow</vt:lpstr>
      <vt:lpstr>Century Gothic</vt:lpstr>
      <vt:lpstr>Wingdings 3</vt:lpstr>
      <vt:lpstr>Ion Boardroom</vt:lpstr>
      <vt:lpstr>PowerPoint Presentation</vt:lpstr>
      <vt:lpstr>Introduction</vt:lpstr>
      <vt:lpstr>Objectives</vt:lpstr>
      <vt:lpstr>Dataset Description</vt:lpstr>
      <vt:lpstr>Displaying the first few rows to understand the structure of dataset</vt:lpstr>
      <vt:lpstr>Checking for any missing values in   the given dataset</vt:lpstr>
      <vt:lpstr>PowerPoint Presentation</vt:lpstr>
      <vt:lpstr>Data Preprocessing - Encoding Categorical Variables and Normalizing input factors</vt:lpstr>
      <vt:lpstr>PowerPoint Presentation</vt:lpstr>
      <vt:lpstr>Exploratory Data Analysis</vt:lpstr>
      <vt:lpstr>PowerPoint Presentation</vt:lpstr>
      <vt:lpstr>Insights from obtained graph</vt:lpstr>
      <vt:lpstr>PowerPoint Presentation</vt:lpstr>
      <vt:lpstr>Insights from obtained graph</vt:lpstr>
      <vt:lpstr>Residuals for some of the features against          Final grade (g3)</vt:lpstr>
      <vt:lpstr>Insights from obtained graphs</vt:lpstr>
      <vt:lpstr>Performing Chi Square tests to identify important features for g1, g2, g3</vt:lpstr>
      <vt:lpstr>PowerPoint Presentation</vt:lpstr>
      <vt:lpstr>Insights from obtained graph for g1</vt:lpstr>
      <vt:lpstr>PowerPoint Presentation</vt:lpstr>
      <vt:lpstr>Insights from obtained graph for g2</vt:lpstr>
      <vt:lpstr>PowerPoint Presentation</vt:lpstr>
      <vt:lpstr>Insights from obtained graph for g3</vt:lpstr>
      <vt:lpstr>Checking for multicollinearity in the input factors and removing them if any found with multicollinearity</vt:lpstr>
      <vt:lpstr>PowerPoint Presentation</vt:lpstr>
      <vt:lpstr>Insights from obtained results</vt:lpstr>
      <vt:lpstr>Treating target variable (g1) as a categorical variable and modelling a classification model</vt:lpstr>
      <vt:lpstr>PowerPoint Presentation</vt:lpstr>
      <vt:lpstr>PowerPoint Presentation</vt:lpstr>
      <vt:lpstr>Insights from obtained results</vt:lpstr>
      <vt:lpstr>Treating target variable (g1) as a continuous variable and modelling a regression model</vt:lpstr>
      <vt:lpstr>PowerPoint Presentation</vt:lpstr>
      <vt:lpstr>PowerPoint Presentation</vt:lpstr>
      <vt:lpstr>Insights from obtained results</vt:lpstr>
      <vt:lpstr>Treating target variable (g2) as a categorical variable and modelling a classification model</vt:lpstr>
      <vt:lpstr>PowerPoint Presentation</vt:lpstr>
      <vt:lpstr>Insights from obtained graph</vt:lpstr>
      <vt:lpstr>PowerPoint Presentation</vt:lpstr>
      <vt:lpstr>Insights from obtained results</vt:lpstr>
      <vt:lpstr>Treating target variable (g2) as a continuous variable and modelling a regression model</vt:lpstr>
      <vt:lpstr>PowerPoint Presentation</vt:lpstr>
      <vt:lpstr>PowerPoint Presentation</vt:lpstr>
      <vt:lpstr>Insights from obtained results</vt:lpstr>
      <vt:lpstr>Treating target variable (g3) as a categorical variable and modelling a classification model</vt:lpstr>
      <vt:lpstr>PowerPoint Presentation</vt:lpstr>
      <vt:lpstr>PowerPoint Presentation</vt:lpstr>
      <vt:lpstr>Insights from obtained results</vt:lpstr>
      <vt:lpstr>Treating target variable (g3) as a continuous variable and modelling a regression model</vt:lpstr>
      <vt:lpstr>PowerPoint Presentation</vt:lpstr>
      <vt:lpstr>PowerPoint Presentation</vt:lpstr>
      <vt:lpstr>Insights from obtained results</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SAI KRISHNA PRASHANTH</dc:creator>
  <cp:lastModifiedBy>Prashanth Kolluru</cp:lastModifiedBy>
  <cp:revision>121</cp:revision>
  <dcterms:created xsi:type="dcterms:W3CDTF">2024-10-22T17:01:59Z</dcterms:created>
  <dcterms:modified xsi:type="dcterms:W3CDTF">2024-12-09T23:58:59Z</dcterms:modified>
</cp:coreProperties>
</file>