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70" r:id="rId3"/>
    <p:sldId id="268" r:id="rId4"/>
    <p:sldId id="258" r:id="rId5"/>
    <p:sldId id="269" r:id="rId6"/>
    <p:sldId id="271" r:id="rId7"/>
    <p:sldId id="272" r:id="rId8"/>
    <p:sldId id="273" r:id="rId9"/>
    <p:sldId id="274" r:id="rId10"/>
    <p:sldId id="266" r:id="rId11"/>
    <p:sldId id="260"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5" d="100"/>
          <a:sy n="85" d="100"/>
        </p:scale>
        <p:origin x="590" y="53"/>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000" dirty="0">
                <a:latin typeface="+mj-lt"/>
              </a:rPr>
              <a:t>PREMIUM</a:t>
            </a:r>
            <a:r>
              <a:rPr lang="en-IN" sz="2000" baseline="0" dirty="0">
                <a:latin typeface="+mj-lt"/>
              </a:rPr>
              <a:t> </a:t>
            </a:r>
            <a:r>
              <a:rPr lang="en-IN" sz="2000" dirty="0">
                <a:latin typeface="+mj-lt"/>
              </a:rPr>
              <a:t>BALANCE </a:t>
            </a:r>
            <a:r>
              <a:rPr lang="en-IN" sz="2000" b="0" i="0" u="none" strike="noStrike" kern="1200" spc="0" baseline="0" dirty="0">
                <a:solidFill>
                  <a:prstClr val="black">
                    <a:lumMod val="65000"/>
                    <a:lumOff val="35000"/>
                  </a:prstClr>
                </a:solidFill>
                <a:latin typeface="+mj-lt"/>
              </a:rPr>
              <a:t>CUSTOMER</a:t>
            </a:r>
            <a:r>
              <a:rPr lang="en-IN" sz="2000" dirty="0">
                <a:latin typeface="+mj-lt"/>
              </a:rPr>
              <a:t> CHURN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PREMIUM_CUSTOMER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9A-4998-838E-C3FA8CA0D8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9A-4998-838E-C3FA8CA0D8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B9A-4998-838E-C3FA8CA0D8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B9A-4998-838E-C3FA8CA0D8E9}"/>
              </c:ext>
            </c:extLst>
          </c:dPt>
          <c:dPt>
            <c:idx val="4"/>
            <c:bubble3D val="0"/>
            <c:spPr>
              <a:solidFill>
                <a:schemeClr val="accent5"/>
              </a:solidFill>
              <a:ln w="19050">
                <a:solidFill>
                  <a:schemeClr val="lt1"/>
                </a:solidFill>
              </a:ln>
              <a:effectLst/>
            </c:spPr>
          </c:dPt>
          <c:dLbls>
            <c:delete val="1"/>
          </c:dLbls>
          <c:cat>
            <c:strRef>
              <c:f>Sheet1!$A$2:$A$6</c:f>
              <c:strCache>
                <c:ptCount val="5"/>
                <c:pt idx="0">
                  <c:v>MID - LEVEL</c:v>
                </c:pt>
                <c:pt idx="1">
                  <c:v>ENTRY LEVEL</c:v>
                </c:pt>
                <c:pt idx="2">
                  <c:v>JUNIOR POSITION</c:v>
                </c:pt>
                <c:pt idx="3">
                  <c:v>SENIOR POSITION</c:v>
                </c:pt>
                <c:pt idx="4">
                  <c:v>SENIOR EXECUTIVE POSITION</c:v>
                </c:pt>
              </c:strCache>
            </c:strRef>
          </c:cat>
          <c:val>
            <c:numRef>
              <c:f>Sheet1!$B$2:$B$6</c:f>
              <c:numCache>
                <c:formatCode>General</c:formatCode>
                <c:ptCount val="5"/>
                <c:pt idx="0">
                  <c:v>57</c:v>
                </c:pt>
                <c:pt idx="1">
                  <c:v>2</c:v>
                </c:pt>
                <c:pt idx="2">
                  <c:v>7</c:v>
                </c:pt>
                <c:pt idx="3">
                  <c:v>533</c:v>
                </c:pt>
                <c:pt idx="4">
                  <c:v>612</c:v>
                </c:pt>
              </c:numCache>
            </c:numRef>
          </c:val>
          <c:extLst>
            <c:ext xmlns:c16="http://schemas.microsoft.com/office/drawing/2014/chart" uri="{C3380CC4-5D6E-409C-BE32-E72D297353CC}">
              <c16:uniqueId val="{00000008-DB9A-4998-838E-C3FA8CA0D8E9}"/>
            </c:ext>
          </c:extLst>
        </c:ser>
        <c:dLbls>
          <c:showLegendKey val="0"/>
          <c:showVal val="1"/>
          <c:showCatName val="0"/>
          <c:showSerName val="0"/>
          <c:showPercent val="0"/>
          <c:showBubbleSize val="0"/>
          <c:showLeaderLines val="1"/>
        </c:dLbls>
        <c:firstSliceAng val="156"/>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963901605122559E-2"/>
          <c:y val="5.2964533363694104E-2"/>
          <c:w val="0.80727935519200233"/>
          <c:h val="0.88347802659987296"/>
        </c:manualLayout>
      </c:layout>
      <c:doughnutChart>
        <c:varyColors val="1"/>
        <c:ser>
          <c:idx val="0"/>
          <c:order val="0"/>
          <c:tx>
            <c:strRef>
              <c:f>Sheet1!$B$1</c:f>
              <c:strCache>
                <c:ptCount val="1"/>
                <c:pt idx="0">
                  <c:v>ExitedCustomers</c:v>
                </c:pt>
              </c:strCache>
            </c:strRef>
          </c:tx>
          <c:spPr>
            <a:solidFill>
              <a:schemeClr val="accent1"/>
            </a:solidFill>
            <a:ln>
              <a:noFill/>
            </a:ln>
          </c:spPr>
          <c:dPt>
            <c:idx val="0"/>
            <c:bubble3D val="0"/>
            <c:spPr>
              <a:solidFill>
                <a:schemeClr val="accent4"/>
              </a:solidFill>
              <a:ln w="19050">
                <a:noFill/>
              </a:ln>
              <a:effectLst/>
            </c:spPr>
            <c:extLst>
              <c:ext xmlns:c16="http://schemas.microsoft.com/office/drawing/2014/chart" uri="{C3380CC4-5D6E-409C-BE32-E72D297353CC}">
                <c16:uniqueId val="{00000001-6DA3-4D9A-9903-F72EDB3E5F7E}"/>
              </c:ext>
            </c:extLst>
          </c:dPt>
          <c:dPt>
            <c:idx val="1"/>
            <c:bubble3D val="0"/>
            <c:spPr>
              <a:solidFill>
                <a:schemeClr val="tx1">
                  <a:lumMod val="85000"/>
                  <a:lumOff val="15000"/>
                </a:schemeClr>
              </a:solidFill>
              <a:ln w="19050">
                <a:noFill/>
              </a:ln>
              <a:effectLst/>
            </c:spPr>
            <c:extLst>
              <c:ext xmlns:c16="http://schemas.microsoft.com/office/drawing/2014/chart" uri="{C3380CC4-5D6E-409C-BE32-E72D297353CC}">
                <c16:uniqueId val="{00000003-6DA3-4D9A-9903-F72EDB3E5F7E}"/>
              </c:ext>
            </c:extLst>
          </c:dPt>
          <c:dPt>
            <c:idx val="2"/>
            <c:bubble3D val="0"/>
            <c:spPr>
              <a:solidFill>
                <a:schemeClr val="tx1">
                  <a:lumMod val="65000"/>
                  <a:lumOff val="35000"/>
                </a:schemeClr>
              </a:solidFill>
              <a:ln w="19050">
                <a:noFill/>
              </a:ln>
              <a:effectLst/>
            </c:spPr>
            <c:extLst>
              <c:ext xmlns:c16="http://schemas.microsoft.com/office/drawing/2014/chart" uri="{C3380CC4-5D6E-409C-BE32-E72D297353CC}">
                <c16:uniqueId val="{00000005-6DA3-4D9A-9903-F72EDB3E5F7E}"/>
              </c:ext>
            </c:extLst>
          </c:dPt>
          <c:cat>
            <c:strRef>
              <c:f>Sheet1!$A$2:$A$4</c:f>
              <c:strCache>
                <c:ptCount val="3"/>
                <c:pt idx="0">
                  <c:v>France</c:v>
                </c:pt>
                <c:pt idx="1">
                  <c:v>Spain</c:v>
                </c:pt>
                <c:pt idx="2">
                  <c:v>Germany</c:v>
                </c:pt>
              </c:strCache>
            </c:strRef>
          </c:cat>
          <c:val>
            <c:numRef>
              <c:f>Sheet1!$B$2:$B$4</c:f>
              <c:numCache>
                <c:formatCode>General</c:formatCode>
                <c:ptCount val="3"/>
                <c:pt idx="0">
                  <c:v>810</c:v>
                </c:pt>
                <c:pt idx="1">
                  <c:v>413</c:v>
                </c:pt>
                <c:pt idx="2">
                  <c:v>814</c:v>
                </c:pt>
              </c:numCache>
            </c:numRef>
          </c:val>
          <c:extLst>
            <c:ext xmlns:c16="http://schemas.microsoft.com/office/drawing/2014/chart" uri="{C3380CC4-5D6E-409C-BE32-E72D297353CC}">
              <c16:uniqueId val="{00000008-6DA3-4D9A-9903-F72EDB3E5F7E}"/>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Middle Age Adults</c:v>
          </c:tx>
          <c:spPr>
            <a:solidFill>
              <a:schemeClr val="accent1"/>
            </a:solidFill>
            <a:ln>
              <a:noFill/>
            </a:ln>
          </c:spPr>
          <c:dPt>
            <c:idx val="0"/>
            <c:bubble3D val="0"/>
            <c:spPr>
              <a:solidFill>
                <a:schemeClr val="accent5"/>
              </a:solidFill>
              <a:ln w="19050">
                <a:noFill/>
              </a:ln>
              <a:effectLst/>
            </c:spPr>
          </c:dPt>
          <c:dPt>
            <c:idx val="1"/>
            <c:bubble3D val="0"/>
            <c:spPr>
              <a:solidFill>
                <a:schemeClr val="tx1">
                  <a:lumMod val="85000"/>
                  <a:lumOff val="15000"/>
                </a:schemeClr>
              </a:solidFill>
              <a:ln w="19050">
                <a:noFill/>
              </a:ln>
              <a:effectLst/>
            </c:spPr>
          </c:dPt>
          <c:dPt>
            <c:idx val="2"/>
            <c:bubble3D val="0"/>
            <c:spPr>
              <a:solidFill>
                <a:schemeClr val="tx1">
                  <a:lumMod val="65000"/>
                  <a:lumOff val="35000"/>
                </a:schemeClr>
              </a:solidFill>
              <a:ln w="19050">
                <a:noFill/>
              </a:ln>
              <a:effectLst/>
            </c:spPr>
          </c:dPt>
          <c:dPt>
            <c:idx val="3"/>
            <c:bubble3D val="0"/>
            <c:spPr>
              <a:solidFill>
                <a:schemeClr val="bg1">
                  <a:lumMod val="50000"/>
                </a:schemeClr>
              </a:solidFill>
              <a:ln w="19050">
                <a:noFill/>
              </a:ln>
              <a:effectLst/>
            </c:spPr>
          </c:dPt>
          <c:dPt>
            <c:idx val="4"/>
            <c:bubble3D val="0"/>
            <c:spPr>
              <a:solidFill>
                <a:schemeClr val="accent1"/>
              </a:solidFill>
              <a:ln w="19050">
                <a:noFill/>
              </a:ln>
              <a:effectLst/>
            </c:spPr>
          </c:dPt>
          <c:cat>
            <c:numRef>
              <c:f>Sheet1!$B$2:$B$6</c:f>
              <c:numCache>
                <c:formatCode>General</c:formatCode>
                <c:ptCount val="5"/>
                <c:pt idx="0">
                  <c:v>73</c:v>
                </c:pt>
                <c:pt idx="1">
                  <c:v>2</c:v>
                </c:pt>
                <c:pt idx="2">
                  <c:v>10</c:v>
                </c:pt>
                <c:pt idx="3">
                  <c:v>755</c:v>
                </c:pt>
                <c:pt idx="4">
                  <c:v>864</c:v>
                </c:pt>
              </c:numCache>
            </c:numRef>
          </c:cat>
          <c:val>
            <c:numRef>
              <c:f>Sheet1!$B$2:$B$6</c:f>
              <c:numCache>
                <c:formatCode>General</c:formatCode>
                <c:ptCount val="5"/>
                <c:pt idx="0">
                  <c:v>73</c:v>
                </c:pt>
                <c:pt idx="1">
                  <c:v>2</c:v>
                </c:pt>
                <c:pt idx="2">
                  <c:v>10</c:v>
                </c:pt>
                <c:pt idx="3">
                  <c:v>755</c:v>
                </c:pt>
                <c:pt idx="4">
                  <c:v>864</c:v>
                </c:pt>
              </c:numCache>
            </c:numRef>
          </c:val>
          <c:extLst>
            <c:ext xmlns:c16="http://schemas.microsoft.com/office/drawing/2014/chart" uri="{C3380CC4-5D6E-409C-BE32-E72D297353CC}">
              <c16:uniqueId val="{0000000B-4EB4-42F2-AC1A-E2C7C9414202}"/>
            </c:ext>
          </c:extLst>
        </c:ser>
        <c:dLbls>
          <c:showLegendKey val="0"/>
          <c:showVal val="0"/>
          <c:showCatName val="0"/>
          <c:showSerName val="0"/>
          <c:showPercent val="0"/>
          <c:showBubbleSize val="0"/>
          <c:showLeaderLines val="1"/>
        </c:dLbls>
        <c:firstSliceAng val="87"/>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10/31/2023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10/31/2023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960662" y="1962149"/>
            <a:ext cx="3872538" cy="1547813"/>
          </a:xfrm>
        </p:spPr>
        <p:txBody>
          <a:bodyPr/>
          <a:lstStyle/>
          <a:p>
            <a:r>
              <a:rPr lang="en-US" dirty="0"/>
              <a:t>Study customer churn analytics for the banking industry</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sp>
        <p:nvSpPr>
          <p:cNvPr id="8" name="Picture Placeholder 7">
            <a:extLst>
              <a:ext uri="{FF2B5EF4-FFF2-40B4-BE49-F238E27FC236}">
                <a16:creationId xmlns:a16="http://schemas.microsoft.com/office/drawing/2014/main" id="{848C70B2-FECF-2318-3600-C69DA9445528}"/>
              </a:ext>
            </a:extLst>
          </p:cNvPr>
          <p:cNvSpPr>
            <a:spLocks noGrp="1"/>
          </p:cNvSpPr>
          <p:nvPr>
            <p:ph type="pic" sz="quarter" idx="10"/>
          </p:nvPr>
        </p:nvSpPr>
        <p:spPr/>
      </p:sp>
      <p:pic>
        <p:nvPicPr>
          <p:cNvPr id="1028" name="Picture 4" descr="Classification Problem: Customer Churn in a Bank | by gokcesimge | İstanbul  Data Science Academy | Medium">
            <a:extLst>
              <a:ext uri="{FF2B5EF4-FFF2-40B4-BE49-F238E27FC236}">
                <a16:creationId xmlns:a16="http://schemas.microsoft.com/office/drawing/2014/main" id="{459FF44C-E2F7-91F7-39F0-4361FBD379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26" t="15412" r="15367"/>
          <a:stretch/>
        </p:blipFill>
        <p:spPr bwMode="auto">
          <a:xfrm>
            <a:off x="1" y="57023"/>
            <a:ext cx="7741368" cy="661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Churned Customers Glance</a:t>
            </a:r>
          </a:p>
        </p:txBody>
      </p:sp>
      <p:graphicFrame>
        <p:nvGraphicFramePr>
          <p:cNvPr id="18" name="Chart 17" descr="Donut Graph">
            <a:extLst>
              <a:ext uri="{FF2B5EF4-FFF2-40B4-BE49-F238E27FC236}">
                <a16:creationId xmlns:a16="http://schemas.microsoft.com/office/drawing/2014/main" id="{95E0F230-CBF8-4378-9371-069916E16FCD}"/>
              </a:ext>
            </a:extLst>
          </p:cNvPr>
          <p:cNvGraphicFramePr/>
          <p:nvPr>
            <p:extLst>
              <p:ext uri="{D42A27DB-BD31-4B8C-83A1-F6EECF244321}">
                <p14:modId xmlns:p14="http://schemas.microsoft.com/office/powerpoint/2010/main" val="563221780"/>
              </p:ext>
            </p:extLst>
          </p:nvPr>
        </p:nvGraphicFramePr>
        <p:xfrm>
          <a:off x="380231" y="1350225"/>
          <a:ext cx="3567113" cy="3829915"/>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32FE7D4A-25DC-4348-9EFC-DC269600AB43}"/>
              </a:ext>
            </a:extLst>
          </p:cNvPr>
          <p:cNvSpPr txBox="1"/>
          <p:nvPr/>
        </p:nvSpPr>
        <p:spPr>
          <a:xfrm>
            <a:off x="1040792" y="3247079"/>
            <a:ext cx="2323390" cy="707886"/>
          </a:xfrm>
          <a:prstGeom prst="rect">
            <a:avLst/>
          </a:prstGeom>
          <a:noFill/>
        </p:spPr>
        <p:txBody>
          <a:bodyPr wrap="square" rtlCol="0">
            <a:spAutoFit/>
          </a:bodyPr>
          <a:lstStyle/>
          <a:p>
            <a:pPr algn="ctr"/>
            <a:r>
              <a:rPr lang="en-US" sz="4000" dirty="0">
                <a:solidFill>
                  <a:schemeClr val="tx1">
                    <a:lumMod val="75000"/>
                    <a:lumOff val="25000"/>
                  </a:schemeClr>
                </a:solidFill>
                <a:latin typeface="+mj-lt"/>
              </a:rPr>
              <a:t>49%</a:t>
            </a:r>
          </a:p>
        </p:txBody>
      </p:sp>
      <p:graphicFrame>
        <p:nvGraphicFramePr>
          <p:cNvPr id="11" name="Chart 10" descr="Donut Graph">
            <a:extLst>
              <a:ext uri="{FF2B5EF4-FFF2-40B4-BE49-F238E27FC236}">
                <a16:creationId xmlns:a16="http://schemas.microsoft.com/office/drawing/2014/main" id="{457796DB-F404-449D-AF4F-D2DF57F02407}"/>
              </a:ext>
            </a:extLst>
          </p:cNvPr>
          <p:cNvGraphicFramePr/>
          <p:nvPr>
            <p:extLst>
              <p:ext uri="{D42A27DB-BD31-4B8C-83A1-F6EECF244321}">
                <p14:modId xmlns:p14="http://schemas.microsoft.com/office/powerpoint/2010/main" val="3994208182"/>
              </p:ext>
            </p:extLst>
          </p:nvPr>
        </p:nvGraphicFramePr>
        <p:xfrm>
          <a:off x="4710075" y="2247900"/>
          <a:ext cx="2624161" cy="2397831"/>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3C8183E4-4ABF-4982-944F-E5641B481284}"/>
              </a:ext>
            </a:extLst>
          </p:cNvPr>
          <p:cNvSpPr txBox="1"/>
          <p:nvPr/>
        </p:nvSpPr>
        <p:spPr>
          <a:xfrm>
            <a:off x="5355098" y="3167390"/>
            <a:ext cx="1311492" cy="523220"/>
          </a:xfrm>
          <a:prstGeom prst="rect">
            <a:avLst/>
          </a:prstGeom>
          <a:noFill/>
        </p:spPr>
        <p:txBody>
          <a:bodyPr wrap="square" rtlCol="0">
            <a:spAutoFit/>
          </a:bodyPr>
          <a:lstStyle/>
          <a:p>
            <a:pPr algn="ctr"/>
            <a:r>
              <a:rPr lang="en-US" sz="2800" dirty="0">
                <a:solidFill>
                  <a:schemeClr val="tx1">
                    <a:lumMod val="75000"/>
                    <a:lumOff val="25000"/>
                  </a:schemeClr>
                </a:solidFill>
                <a:latin typeface="+mj-lt"/>
              </a:rPr>
              <a:t>35%</a:t>
            </a:r>
          </a:p>
        </p:txBody>
      </p:sp>
      <p:sp>
        <p:nvSpPr>
          <p:cNvPr id="12" name="TextBox 11">
            <a:extLst>
              <a:ext uri="{FF2B5EF4-FFF2-40B4-BE49-F238E27FC236}">
                <a16:creationId xmlns:a16="http://schemas.microsoft.com/office/drawing/2014/main" id="{493C1DD3-625D-493B-A70D-884EA6E242AD}"/>
              </a:ext>
            </a:extLst>
          </p:cNvPr>
          <p:cNvSpPr txBox="1"/>
          <p:nvPr/>
        </p:nvSpPr>
        <p:spPr>
          <a:xfrm>
            <a:off x="4794705" y="1428092"/>
            <a:ext cx="2432279" cy="615553"/>
          </a:xfrm>
          <a:prstGeom prst="rect">
            <a:avLst/>
          </a:prstGeom>
          <a:noFill/>
        </p:spPr>
        <p:txBody>
          <a:bodyPr wrap="square" lIns="0" tIns="0" rIns="0" bIns="0" rtlCol="0">
            <a:spAutoFit/>
          </a:bodyPr>
          <a:lstStyle/>
          <a:p>
            <a:pPr algn="ctr"/>
            <a:r>
              <a:rPr lang="en-US" sz="2000" cap="all" noProof="1">
                <a:solidFill>
                  <a:schemeClr val="tx1">
                    <a:lumMod val="75000"/>
                    <a:lumOff val="25000"/>
                  </a:schemeClr>
                </a:solidFill>
                <a:latin typeface="+mj-lt"/>
              </a:rPr>
              <a:t>Credit Score and Geography Churn</a:t>
            </a:r>
          </a:p>
        </p:txBody>
      </p:sp>
      <p:graphicFrame>
        <p:nvGraphicFramePr>
          <p:cNvPr id="14" name="Chart 13" descr="Donut Graph">
            <a:extLst>
              <a:ext uri="{FF2B5EF4-FFF2-40B4-BE49-F238E27FC236}">
                <a16:creationId xmlns:a16="http://schemas.microsoft.com/office/drawing/2014/main" id="{D8E29E61-CD6B-43C4-BAF5-D72045A07A60}"/>
              </a:ext>
            </a:extLst>
          </p:cNvPr>
          <p:cNvGraphicFramePr/>
          <p:nvPr>
            <p:extLst>
              <p:ext uri="{D42A27DB-BD31-4B8C-83A1-F6EECF244321}">
                <p14:modId xmlns:p14="http://schemas.microsoft.com/office/powerpoint/2010/main" val="1772864260"/>
              </p:ext>
            </p:extLst>
          </p:nvPr>
        </p:nvGraphicFramePr>
        <p:xfrm>
          <a:off x="8652734" y="2247900"/>
          <a:ext cx="2567709" cy="2397827"/>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E720B77E-90DB-48CA-9C46-3A16BA5F1367}"/>
              </a:ext>
            </a:extLst>
          </p:cNvPr>
          <p:cNvSpPr txBox="1"/>
          <p:nvPr/>
        </p:nvSpPr>
        <p:spPr>
          <a:xfrm>
            <a:off x="9203785" y="3247079"/>
            <a:ext cx="1311492" cy="523220"/>
          </a:xfrm>
          <a:prstGeom prst="rect">
            <a:avLst/>
          </a:prstGeom>
          <a:noFill/>
        </p:spPr>
        <p:txBody>
          <a:bodyPr wrap="square" rtlCol="0">
            <a:spAutoFit/>
          </a:bodyPr>
          <a:lstStyle/>
          <a:p>
            <a:pPr algn="ctr"/>
            <a:r>
              <a:rPr lang="en-US" sz="2800" dirty="0">
                <a:solidFill>
                  <a:schemeClr val="tx1">
                    <a:lumMod val="75000"/>
                    <a:lumOff val="25000"/>
                  </a:schemeClr>
                </a:solidFill>
                <a:latin typeface="+mj-lt"/>
              </a:rPr>
              <a:t>51%</a:t>
            </a:r>
          </a:p>
        </p:txBody>
      </p:sp>
      <p:graphicFrame>
        <p:nvGraphicFramePr>
          <p:cNvPr id="7" name="Table 6">
            <a:extLst>
              <a:ext uri="{FF2B5EF4-FFF2-40B4-BE49-F238E27FC236}">
                <a16:creationId xmlns:a16="http://schemas.microsoft.com/office/drawing/2014/main" id="{05D6048C-1A46-F604-D9CC-4E08E18C9EC6}"/>
              </a:ext>
            </a:extLst>
          </p:cNvPr>
          <p:cNvGraphicFramePr>
            <a:graphicFrameLocks noGrp="1"/>
          </p:cNvGraphicFramePr>
          <p:nvPr>
            <p:extLst>
              <p:ext uri="{D42A27DB-BD31-4B8C-83A1-F6EECF244321}">
                <p14:modId xmlns:p14="http://schemas.microsoft.com/office/powerpoint/2010/main" val="1776773903"/>
              </p:ext>
            </p:extLst>
          </p:nvPr>
        </p:nvGraphicFramePr>
        <p:xfrm>
          <a:off x="902631" y="5324895"/>
          <a:ext cx="2374900" cy="365760"/>
        </p:xfrm>
        <a:graphic>
          <a:graphicData uri="http://schemas.openxmlformats.org/drawingml/2006/table">
            <a:tbl>
              <a:tblPr firstRow="1" bandRow="1"/>
              <a:tblGrid>
                <a:gridCol w="1765300">
                  <a:extLst>
                    <a:ext uri="{9D8B030D-6E8A-4147-A177-3AD203B41FA5}">
                      <a16:colId xmlns:a16="http://schemas.microsoft.com/office/drawing/2014/main" val="2689540684"/>
                    </a:ext>
                  </a:extLst>
                </a:gridCol>
                <a:gridCol w="609600">
                  <a:extLst>
                    <a:ext uri="{9D8B030D-6E8A-4147-A177-3AD203B41FA5}">
                      <a16:colId xmlns:a16="http://schemas.microsoft.com/office/drawing/2014/main" val="3309375888"/>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SENIOR POSITION</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43%</a:t>
                      </a:r>
                    </a:p>
                  </a:txBody>
                  <a:tcPr marL="7620" marR="7620" marT="7620" marB="0" anchor="b">
                    <a:lnL>
                      <a:noFill/>
                    </a:lnL>
                    <a:lnR>
                      <a:noFill/>
                    </a:lnR>
                    <a:lnT>
                      <a:noFill/>
                    </a:lnT>
                    <a:lnB>
                      <a:noFill/>
                    </a:lnB>
                  </a:tcPr>
                </a:tc>
                <a:extLst>
                  <a:ext uri="{0D108BD9-81ED-4DB2-BD59-A6C34878D82A}">
                    <a16:rowId xmlns:a16="http://schemas.microsoft.com/office/drawing/2014/main" val="1299582436"/>
                  </a:ext>
                </a:extLst>
              </a:tr>
              <a:tr h="182880">
                <a:tc>
                  <a:txBody>
                    <a:bodyPr/>
                    <a:lstStyle/>
                    <a:p>
                      <a:pPr algn="l" fontAlgn="b"/>
                      <a:r>
                        <a:rPr lang="en-IN" sz="1100" b="0" i="0" u="none" strike="noStrike">
                          <a:solidFill>
                            <a:srgbClr val="000000"/>
                          </a:solidFill>
                          <a:effectLst/>
                          <a:latin typeface="Calibri" panose="020F0502020204030204" pitchFamily="34" charset="0"/>
                        </a:rPr>
                        <a:t>SENIOR EXECUTIVE POSITION</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49%</a:t>
                      </a:r>
                    </a:p>
                  </a:txBody>
                  <a:tcPr marL="7620" marR="7620" marT="7620" marB="0" anchor="b">
                    <a:lnL>
                      <a:noFill/>
                    </a:lnL>
                    <a:lnR>
                      <a:noFill/>
                    </a:lnR>
                    <a:lnT>
                      <a:noFill/>
                    </a:lnT>
                    <a:lnB>
                      <a:noFill/>
                    </a:lnB>
                  </a:tcPr>
                </a:tc>
                <a:extLst>
                  <a:ext uri="{0D108BD9-81ED-4DB2-BD59-A6C34878D82A}">
                    <a16:rowId xmlns:a16="http://schemas.microsoft.com/office/drawing/2014/main" val="1433199180"/>
                  </a:ext>
                </a:extLst>
              </a:tr>
            </a:tbl>
          </a:graphicData>
        </a:graphic>
      </p:graphicFrame>
      <p:graphicFrame>
        <p:nvGraphicFramePr>
          <p:cNvPr id="8" name="Table 7">
            <a:extLst>
              <a:ext uri="{FF2B5EF4-FFF2-40B4-BE49-F238E27FC236}">
                <a16:creationId xmlns:a16="http://schemas.microsoft.com/office/drawing/2014/main" id="{D760E365-AEBD-EA75-8634-47FA049EDC03}"/>
              </a:ext>
            </a:extLst>
          </p:cNvPr>
          <p:cNvGraphicFramePr>
            <a:graphicFrameLocks noGrp="1"/>
          </p:cNvGraphicFramePr>
          <p:nvPr>
            <p:extLst>
              <p:ext uri="{D42A27DB-BD31-4B8C-83A1-F6EECF244321}">
                <p14:modId xmlns:p14="http://schemas.microsoft.com/office/powerpoint/2010/main" val="2687254895"/>
              </p:ext>
            </p:extLst>
          </p:nvPr>
        </p:nvGraphicFramePr>
        <p:xfrm>
          <a:off x="4515851" y="4814355"/>
          <a:ext cx="2992915" cy="876300"/>
        </p:xfrm>
        <a:graphic>
          <a:graphicData uri="http://schemas.openxmlformats.org/drawingml/2006/table">
            <a:tbl>
              <a:tblPr firstRow="1" bandRow="1"/>
              <a:tblGrid>
                <a:gridCol w="1320019">
                  <a:extLst>
                    <a:ext uri="{9D8B030D-6E8A-4147-A177-3AD203B41FA5}">
                      <a16:colId xmlns:a16="http://schemas.microsoft.com/office/drawing/2014/main" val="3850739982"/>
                    </a:ext>
                  </a:extLst>
                </a:gridCol>
                <a:gridCol w="1045560">
                  <a:extLst>
                    <a:ext uri="{9D8B030D-6E8A-4147-A177-3AD203B41FA5}">
                      <a16:colId xmlns:a16="http://schemas.microsoft.com/office/drawing/2014/main" val="3941772196"/>
                    </a:ext>
                  </a:extLst>
                </a:gridCol>
                <a:gridCol w="627336">
                  <a:extLst>
                    <a:ext uri="{9D8B030D-6E8A-4147-A177-3AD203B41FA5}">
                      <a16:colId xmlns:a16="http://schemas.microsoft.com/office/drawing/2014/main" val="330436662"/>
                    </a:ext>
                  </a:extLst>
                </a:gridCol>
              </a:tblGrid>
              <a:tr h="161148">
                <a:tc>
                  <a:txBody>
                    <a:bodyPr/>
                    <a:lstStyle/>
                    <a:p>
                      <a:pPr algn="l" fontAlgn="b"/>
                      <a:r>
                        <a:rPr lang="en-IN" sz="1100" b="0" i="0" u="none" strike="noStrike">
                          <a:solidFill>
                            <a:srgbClr val="000000"/>
                          </a:solidFill>
                          <a:effectLst/>
                          <a:latin typeface="Calibri" panose="020F0502020204030204" pitchFamily="34" charset="0"/>
                        </a:rPr>
                        <a:t>Geography_ Category</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ExitedCustomers</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48379382"/>
                  </a:ext>
                </a:extLst>
              </a:tr>
              <a:tr h="161148">
                <a:tc>
                  <a:txBody>
                    <a:bodyPr/>
                    <a:lstStyle/>
                    <a:p>
                      <a:pPr algn="l" fontAlgn="b"/>
                      <a:r>
                        <a:rPr lang="en-IN" sz="1100" b="0" i="0" u="none" strike="noStrike">
                          <a:solidFill>
                            <a:srgbClr val="000000"/>
                          </a:solidFill>
                          <a:effectLst/>
                          <a:latin typeface="Calibri" panose="020F0502020204030204" pitchFamily="34" charset="0"/>
                        </a:rPr>
                        <a:t>France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extLst>
                  <a:ext uri="{0D108BD9-81ED-4DB2-BD59-A6C34878D82A}">
                    <a16:rowId xmlns:a16="http://schemas.microsoft.com/office/drawing/2014/main" val="522164199"/>
                  </a:ext>
                </a:extLst>
              </a:tr>
              <a:tr h="161148">
                <a:tc>
                  <a:txBody>
                    <a:bodyPr/>
                    <a:lstStyle/>
                    <a:p>
                      <a:pPr algn="l" fontAlgn="b"/>
                      <a:r>
                        <a:rPr lang="en-IN" sz="1100" b="0" i="0" u="none" strike="noStrike">
                          <a:solidFill>
                            <a:srgbClr val="000000"/>
                          </a:solidFill>
                          <a:effectLst/>
                          <a:latin typeface="Calibri" panose="020F0502020204030204" pitchFamily="34" charset="0"/>
                        </a:rPr>
                        <a:t>Spain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extLst>
                  <a:ext uri="{0D108BD9-81ED-4DB2-BD59-A6C34878D82A}">
                    <a16:rowId xmlns:a16="http://schemas.microsoft.com/office/drawing/2014/main" val="1401264979"/>
                  </a:ext>
                </a:extLst>
              </a:tr>
              <a:tr h="161148">
                <a:tc>
                  <a:txBody>
                    <a:bodyPr/>
                    <a:lstStyle/>
                    <a:p>
                      <a:pPr algn="l" fontAlgn="b"/>
                      <a:r>
                        <a:rPr lang="en-IN" sz="1100" b="0" i="0" u="none" strike="noStrike">
                          <a:solidFill>
                            <a:srgbClr val="000000"/>
                          </a:solidFill>
                          <a:effectLst/>
                          <a:latin typeface="Calibri" panose="020F0502020204030204" pitchFamily="34" charset="0"/>
                        </a:rPr>
                        <a:t>Germany</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extLst>
                  <a:ext uri="{0D108BD9-81ED-4DB2-BD59-A6C34878D82A}">
                    <a16:rowId xmlns:a16="http://schemas.microsoft.com/office/drawing/2014/main" val="4016624280"/>
                  </a:ext>
                </a:extLst>
              </a:tr>
              <a:tr h="161148">
                <a:tc>
                  <a:txBody>
                    <a:bodyPr/>
                    <a:lstStyle/>
                    <a:p>
                      <a:pPr algn="l" fontAlgn="b"/>
                      <a:r>
                        <a:rPr lang="en-IN" sz="1100" b="0" i="0" u="none" strike="noStrike" dirty="0">
                          <a:solidFill>
                            <a:srgbClr val="000000"/>
                          </a:solidFill>
                          <a:effectLst/>
                          <a:latin typeface="Calibri" panose="020F0502020204030204" pitchFamily="34" charset="0"/>
                        </a:rPr>
                        <a:t>Grand Total</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2307</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extLst>
                  <a:ext uri="{0D108BD9-81ED-4DB2-BD59-A6C34878D82A}">
                    <a16:rowId xmlns:a16="http://schemas.microsoft.com/office/drawing/2014/main" val="1017698319"/>
                  </a:ext>
                </a:extLst>
              </a:tr>
            </a:tbl>
          </a:graphicData>
        </a:graphic>
      </p:graphicFrame>
      <p:cxnSp>
        <p:nvCxnSpPr>
          <p:cNvPr id="9" name="Straight Connector 8">
            <a:extLst>
              <a:ext uri="{FF2B5EF4-FFF2-40B4-BE49-F238E27FC236}">
                <a16:creationId xmlns:a16="http://schemas.microsoft.com/office/drawing/2014/main" id="{97E71BD3-650F-EE44-1B7A-4B0B9B8F9716}"/>
              </a:ext>
              <a:ext uri="{C183D7F6-B498-43B3-948B-1728B52AA6E4}">
                <adec:decorative xmlns:adec="http://schemas.microsoft.com/office/drawing/2017/decorative" val="1"/>
              </a:ext>
            </a:extLst>
          </p:cNvPr>
          <p:cNvCxnSpPr>
            <a:cxnSpLocks/>
          </p:cNvCxnSpPr>
          <p:nvPr/>
        </p:nvCxnSpPr>
        <p:spPr>
          <a:xfrm>
            <a:off x="4231597" y="1350225"/>
            <a:ext cx="0" cy="4429125"/>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08539E-5A1B-07AC-E105-9AE8FF515E87}"/>
              </a:ext>
              <a:ext uri="{C183D7F6-B498-43B3-948B-1728B52AA6E4}">
                <adec:decorative xmlns:adec="http://schemas.microsoft.com/office/drawing/2017/decorative" val="1"/>
              </a:ext>
            </a:extLst>
          </p:cNvPr>
          <p:cNvCxnSpPr>
            <a:cxnSpLocks/>
          </p:cNvCxnSpPr>
          <p:nvPr/>
        </p:nvCxnSpPr>
        <p:spPr>
          <a:xfrm>
            <a:off x="7939859" y="1350225"/>
            <a:ext cx="0" cy="4429125"/>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B8C821-0D46-B2EE-C736-636ACA5874A1}"/>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5BEC452-3445-11A2-A651-1CF2C2D88727}"/>
              </a:ext>
            </a:extLst>
          </p:cNvPr>
          <p:cNvSpPr txBox="1"/>
          <p:nvPr/>
        </p:nvSpPr>
        <p:spPr>
          <a:xfrm>
            <a:off x="8443365" y="1457986"/>
            <a:ext cx="2432279" cy="923330"/>
          </a:xfrm>
          <a:prstGeom prst="rect">
            <a:avLst/>
          </a:prstGeom>
          <a:noFill/>
        </p:spPr>
        <p:txBody>
          <a:bodyPr wrap="square" lIns="0" tIns="0" rIns="0" bIns="0" rtlCol="0">
            <a:spAutoFit/>
          </a:bodyPr>
          <a:lstStyle/>
          <a:p>
            <a:pPr algn="ctr"/>
            <a:r>
              <a:rPr lang="en-US" sz="2000" cap="all" noProof="1">
                <a:solidFill>
                  <a:schemeClr val="tx1">
                    <a:lumMod val="75000"/>
                    <a:lumOff val="25000"/>
                  </a:schemeClr>
                </a:solidFill>
                <a:latin typeface="+mj-lt"/>
              </a:rPr>
              <a:t>Job Position and Estimated Salary</a:t>
            </a:r>
          </a:p>
          <a:p>
            <a:pPr algn="ctr"/>
            <a:endParaRPr lang="en-US" sz="2000" cap="all" noProof="1">
              <a:solidFill>
                <a:schemeClr val="tx1">
                  <a:lumMod val="75000"/>
                  <a:lumOff val="25000"/>
                </a:schemeClr>
              </a:solidFill>
              <a:latin typeface="+mj-lt"/>
            </a:endParaRPr>
          </a:p>
        </p:txBody>
      </p:sp>
      <p:graphicFrame>
        <p:nvGraphicFramePr>
          <p:cNvPr id="23" name="Table 22">
            <a:extLst>
              <a:ext uri="{FF2B5EF4-FFF2-40B4-BE49-F238E27FC236}">
                <a16:creationId xmlns:a16="http://schemas.microsoft.com/office/drawing/2014/main" id="{8F00D6A7-4391-508A-91C2-F09AF8A47650}"/>
              </a:ext>
            </a:extLst>
          </p:cNvPr>
          <p:cNvGraphicFramePr>
            <a:graphicFrameLocks noGrp="1"/>
          </p:cNvGraphicFramePr>
          <p:nvPr>
            <p:extLst>
              <p:ext uri="{D42A27DB-BD31-4B8C-83A1-F6EECF244321}">
                <p14:modId xmlns:p14="http://schemas.microsoft.com/office/powerpoint/2010/main" val="1382517727"/>
              </p:ext>
            </p:extLst>
          </p:nvPr>
        </p:nvGraphicFramePr>
        <p:xfrm>
          <a:off x="8370069" y="4608731"/>
          <a:ext cx="3355206" cy="1257300"/>
        </p:xfrm>
        <a:graphic>
          <a:graphicData uri="http://schemas.openxmlformats.org/drawingml/2006/table">
            <a:tbl>
              <a:tblPr firstRow="1" bandRow="1"/>
              <a:tblGrid>
                <a:gridCol w="1720936">
                  <a:extLst>
                    <a:ext uri="{9D8B030D-6E8A-4147-A177-3AD203B41FA5}">
                      <a16:colId xmlns:a16="http://schemas.microsoft.com/office/drawing/2014/main" val="2167997881"/>
                    </a:ext>
                  </a:extLst>
                </a:gridCol>
                <a:gridCol w="1039990">
                  <a:extLst>
                    <a:ext uri="{9D8B030D-6E8A-4147-A177-3AD203B41FA5}">
                      <a16:colId xmlns:a16="http://schemas.microsoft.com/office/drawing/2014/main" val="3601951389"/>
                    </a:ext>
                  </a:extLst>
                </a:gridCol>
                <a:gridCol w="594280">
                  <a:extLst>
                    <a:ext uri="{9D8B030D-6E8A-4147-A177-3AD203B41FA5}">
                      <a16:colId xmlns:a16="http://schemas.microsoft.com/office/drawing/2014/main" val="1137115966"/>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EstimatedSalaryCategory</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Middle Age Adults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Percentage</a:t>
                      </a:r>
                    </a:p>
                  </a:txBody>
                  <a:tcPr marL="7620" marR="7620" marT="7620" marB="0" anchor="b">
                    <a:lnL>
                      <a:noFill/>
                    </a:lnL>
                    <a:lnR>
                      <a:noFill/>
                    </a:lnR>
                    <a:lnT>
                      <a:noFill/>
                    </a:lnT>
                    <a:lnB>
                      <a:noFill/>
                    </a:lnB>
                  </a:tcPr>
                </a:tc>
                <a:extLst>
                  <a:ext uri="{0D108BD9-81ED-4DB2-BD59-A6C34878D82A}">
                    <a16:rowId xmlns:a16="http://schemas.microsoft.com/office/drawing/2014/main" val="2986531018"/>
                  </a:ext>
                </a:extLst>
              </a:tr>
              <a:tr h="182880">
                <a:tc>
                  <a:txBody>
                    <a:bodyPr/>
                    <a:lstStyle/>
                    <a:p>
                      <a:pPr algn="l" fontAlgn="b"/>
                      <a:r>
                        <a:rPr lang="en-IN" sz="1100" b="0" i="0" u="none" strike="noStrike">
                          <a:solidFill>
                            <a:srgbClr val="000000"/>
                          </a:solidFill>
                          <a:effectLst/>
                          <a:latin typeface="Calibri" panose="020F0502020204030204" pitchFamily="34" charset="0"/>
                        </a:rPr>
                        <a:t>MID - LEVEL</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extLst>
                  <a:ext uri="{0D108BD9-81ED-4DB2-BD59-A6C34878D82A}">
                    <a16:rowId xmlns:a16="http://schemas.microsoft.com/office/drawing/2014/main" val="3394682753"/>
                  </a:ext>
                </a:extLst>
              </a:tr>
              <a:tr h="182880">
                <a:tc>
                  <a:txBody>
                    <a:bodyPr/>
                    <a:lstStyle/>
                    <a:p>
                      <a:pPr algn="l" fontAlgn="b"/>
                      <a:r>
                        <a:rPr lang="en-IN" sz="1100" b="0" i="0" u="none" strike="noStrike">
                          <a:solidFill>
                            <a:srgbClr val="000000"/>
                          </a:solidFill>
                          <a:effectLst/>
                          <a:latin typeface="Calibri" panose="020F0502020204030204" pitchFamily="34" charset="0"/>
                        </a:rPr>
                        <a:t>ENTRY LEVEL</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075707356"/>
                  </a:ext>
                </a:extLst>
              </a:tr>
              <a:tr h="182880">
                <a:tc>
                  <a:txBody>
                    <a:bodyPr/>
                    <a:lstStyle/>
                    <a:p>
                      <a:pPr algn="l" fontAlgn="b"/>
                      <a:r>
                        <a:rPr lang="en-IN" sz="1100" b="0" i="0" u="none" strike="noStrike">
                          <a:solidFill>
                            <a:srgbClr val="000000"/>
                          </a:solidFill>
                          <a:effectLst/>
                          <a:latin typeface="Calibri" panose="020F0502020204030204" pitchFamily="34" charset="0"/>
                        </a:rPr>
                        <a:t>JUNIOR POSITION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extLst>
                  <a:ext uri="{0D108BD9-81ED-4DB2-BD59-A6C34878D82A}">
                    <a16:rowId xmlns:a16="http://schemas.microsoft.com/office/drawing/2014/main" val="1475722285"/>
                  </a:ext>
                </a:extLst>
              </a:tr>
              <a:tr h="182880">
                <a:tc>
                  <a:txBody>
                    <a:bodyPr/>
                    <a:lstStyle/>
                    <a:p>
                      <a:pPr algn="l" fontAlgn="b"/>
                      <a:r>
                        <a:rPr lang="en-IN" sz="1100" b="0" i="0" u="none" strike="noStrike">
                          <a:solidFill>
                            <a:srgbClr val="000000"/>
                          </a:solidFill>
                          <a:effectLst/>
                          <a:latin typeface="Calibri" panose="020F0502020204030204" pitchFamily="34" charset="0"/>
                        </a:rPr>
                        <a:t>SENIOR POSITION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a:t>
                      </a:r>
                    </a:p>
                  </a:txBody>
                  <a:tcPr marL="7620" marR="7620" marT="7620" marB="0" anchor="b">
                    <a:lnL>
                      <a:noFill/>
                    </a:lnL>
                    <a:lnR>
                      <a:noFill/>
                    </a:lnR>
                    <a:lnT>
                      <a:noFill/>
                    </a:lnT>
                    <a:lnB>
                      <a:noFill/>
                    </a:lnB>
                  </a:tcPr>
                </a:tc>
                <a:extLst>
                  <a:ext uri="{0D108BD9-81ED-4DB2-BD59-A6C34878D82A}">
                    <a16:rowId xmlns:a16="http://schemas.microsoft.com/office/drawing/2014/main" val="3773984723"/>
                  </a:ext>
                </a:extLst>
              </a:tr>
              <a:tr h="182880">
                <a:tc>
                  <a:txBody>
                    <a:bodyPr/>
                    <a:lstStyle/>
                    <a:p>
                      <a:pPr algn="l" fontAlgn="b"/>
                      <a:r>
                        <a:rPr lang="en-IN" sz="1100" b="0" i="0" u="none" strike="noStrike">
                          <a:solidFill>
                            <a:srgbClr val="000000"/>
                          </a:solidFill>
                          <a:effectLst/>
                          <a:latin typeface="Calibri" panose="020F0502020204030204" pitchFamily="34" charset="0"/>
                        </a:rPr>
                        <a:t>SENIOR EXECUTIVE POSITION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864</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51%</a:t>
                      </a:r>
                    </a:p>
                  </a:txBody>
                  <a:tcPr marL="7620" marR="7620" marT="7620" marB="0" anchor="b">
                    <a:lnL>
                      <a:noFill/>
                    </a:lnL>
                    <a:lnR>
                      <a:noFill/>
                    </a:lnR>
                    <a:lnT>
                      <a:noFill/>
                    </a:lnT>
                    <a:lnB>
                      <a:noFill/>
                    </a:lnB>
                  </a:tcPr>
                </a:tc>
                <a:extLst>
                  <a:ext uri="{0D108BD9-81ED-4DB2-BD59-A6C34878D82A}">
                    <a16:rowId xmlns:a16="http://schemas.microsoft.com/office/drawing/2014/main" val="1655610623"/>
                  </a:ext>
                </a:extLst>
              </a:tr>
            </a:tbl>
          </a:graphicData>
        </a:graphic>
      </p:graphicFrame>
    </p:spTree>
    <p:extLst>
      <p:ext uri="{BB962C8B-B14F-4D97-AF65-F5344CB8AC3E}">
        <p14:creationId xmlns:p14="http://schemas.microsoft.com/office/powerpoint/2010/main" val="84827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Churn Factors – Key Focus Areas</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464520" y="1744974"/>
            <a:ext cx="3370064" cy="360000"/>
          </a:xfrm>
        </p:spPr>
        <p:txBody>
          <a:bodyPr/>
          <a:lstStyle/>
          <a:p>
            <a:r>
              <a:rPr lang="en-IN" b="1" i="0" dirty="0">
                <a:effectLst/>
                <a:latin typeface="Söhne"/>
              </a:rPr>
              <a:t>Credit Score and Geography</a:t>
            </a:r>
            <a:endParaRPr lang="en-US" dirty="0"/>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360000" y="2304826"/>
            <a:ext cx="3020441" cy="3298344"/>
          </a:xfrm>
        </p:spPr>
        <p:txBody>
          <a:bodyPr/>
          <a:lstStyle/>
          <a:p>
            <a:r>
              <a:rPr lang="en-US" i="0" dirty="0">
                <a:solidFill>
                  <a:srgbClr val="374151"/>
                </a:solidFill>
                <a:effectLst/>
                <a:latin typeface="Söhne"/>
              </a:rPr>
              <a:t>The analysis shows that “Average" credit score customers </a:t>
            </a:r>
            <a:r>
              <a:rPr lang="en-US" i="0" dirty="0">
                <a:solidFill>
                  <a:srgbClr val="374151"/>
                </a:solidFill>
                <a:latin typeface="Söhne"/>
              </a:rPr>
              <a:t>from</a:t>
            </a:r>
            <a:r>
              <a:rPr lang="en-US" i="0" dirty="0">
                <a:solidFill>
                  <a:srgbClr val="374151"/>
                </a:solidFill>
                <a:effectLst/>
                <a:latin typeface="Söhne"/>
              </a:rPr>
              <a:t> France and Germany, especially in the "Established Customers" and "VIP Customers" categories, have a high churn rate. The company should consider tailoring retention strategies specifically for these customers in these regions.</a:t>
            </a:r>
            <a:endParaRPr lang="en-US" noProof="1"/>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3853634" y="1390648"/>
            <a:ext cx="0" cy="4429125"/>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4186280" y="1674897"/>
            <a:ext cx="4414795" cy="360000"/>
          </a:xfrm>
        </p:spPr>
        <p:txBody>
          <a:bodyPr/>
          <a:lstStyle/>
          <a:p>
            <a:r>
              <a:rPr lang="en-US" dirty="0"/>
              <a:t>Compare </a:t>
            </a:r>
            <a:r>
              <a:rPr lang="en-US" b="1" i="0" dirty="0">
                <a:effectLst/>
                <a:latin typeface="Söhne"/>
              </a:rPr>
              <a:t>Addressing Balance Categories</a:t>
            </a:r>
            <a:endParaRPr lang="en-US" dirty="0"/>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4186280" y="2319144"/>
            <a:ext cx="3459124" cy="2600771"/>
          </a:xfrm>
        </p:spPr>
        <p:txBody>
          <a:bodyPr/>
          <a:lstStyle/>
          <a:p>
            <a:r>
              <a:rPr lang="en-US" b="0" i="0" dirty="0">
                <a:solidFill>
                  <a:srgbClr val="374151"/>
                </a:solidFill>
                <a:effectLst/>
                <a:latin typeface="Söhne"/>
              </a:rPr>
              <a:t>It's evident from the analysis that a significant number of churned customers fall into the “PREMIUM_CUSTOMERS whose balance is more than 1,00,000 category. To retain more customers, the company should focus on improving services or offers for customers with a Premium Balance. This category seems to be a key area of concern.</a:t>
            </a:r>
            <a:endParaRPr lang="en-US" noProof="1"/>
          </a:p>
        </p:txBody>
      </p:sp>
      <p:cxnSp>
        <p:nvCxnSpPr>
          <p:cNvPr id="10" name="Straight Connector 9">
            <a:extLst>
              <a:ext uri="{FF2B5EF4-FFF2-40B4-BE49-F238E27FC236}">
                <a16:creationId xmlns:a16="http://schemas.microsoft.com/office/drawing/2014/main" id="{32268FB4-E3FD-889E-E7AB-B39695D3436B}"/>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C7100234-8645-CF97-4A35-C2BB925BD87A}"/>
              </a:ext>
              <a:ext uri="{C183D7F6-B498-43B3-948B-1728B52AA6E4}">
                <adec:decorative xmlns:adec="http://schemas.microsoft.com/office/drawing/2017/decorative" val="1"/>
              </a:ext>
            </a:extLst>
          </p:cNvPr>
          <p:cNvCxnSpPr>
            <a:cxnSpLocks/>
          </p:cNvCxnSpPr>
          <p:nvPr/>
        </p:nvCxnSpPr>
        <p:spPr>
          <a:xfrm>
            <a:off x="8201025" y="1390647"/>
            <a:ext cx="0" cy="4429125"/>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1B78CE-4405-CF58-81D9-9198647254F9}"/>
              </a:ext>
            </a:extLst>
          </p:cNvPr>
          <p:cNvSpPr txBox="1"/>
          <p:nvPr/>
        </p:nvSpPr>
        <p:spPr>
          <a:xfrm>
            <a:off x="8426100" y="1665565"/>
            <a:ext cx="3467100" cy="369332"/>
          </a:xfrm>
          <a:prstGeom prst="rect">
            <a:avLst/>
          </a:prstGeom>
          <a:noFill/>
        </p:spPr>
        <p:txBody>
          <a:bodyPr wrap="square" rtlCol="0">
            <a:spAutoFit/>
          </a:bodyPr>
          <a:lstStyle/>
          <a:p>
            <a:r>
              <a:rPr lang="en-US" b="1" i="0" dirty="0">
                <a:effectLst/>
                <a:latin typeface="Söhne"/>
              </a:rPr>
              <a:t>Job Position and Estimated Salary</a:t>
            </a:r>
            <a:endParaRPr lang="en-IN" dirty="0"/>
          </a:p>
        </p:txBody>
      </p:sp>
      <p:sp>
        <p:nvSpPr>
          <p:cNvPr id="18" name="TextBox 17">
            <a:extLst>
              <a:ext uri="{FF2B5EF4-FFF2-40B4-BE49-F238E27FC236}">
                <a16:creationId xmlns:a16="http://schemas.microsoft.com/office/drawing/2014/main" id="{E2B74C6F-E73B-D1B0-1C33-1355EE5B7710}"/>
              </a:ext>
            </a:extLst>
          </p:cNvPr>
          <p:cNvSpPr txBox="1"/>
          <p:nvPr/>
        </p:nvSpPr>
        <p:spPr>
          <a:xfrm>
            <a:off x="8426100" y="2304826"/>
            <a:ext cx="3467098"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Söhne"/>
              </a:rPr>
              <a:t>Customers in the "SENIOR_EXECUTIVE_POSITIONS" category with “Premium Balance" are churning at a higher rate. The leadership should consider offering more personalized services, incentives, or loyalty programs to retain customers in this segment.</a:t>
            </a:r>
            <a:endParaRPr lang="en-IN" dirty="0"/>
          </a:p>
        </p:txBody>
      </p:sp>
    </p:spTree>
    <p:extLst>
      <p:ext uri="{BB962C8B-B14F-4D97-AF65-F5344CB8AC3E}">
        <p14:creationId xmlns:p14="http://schemas.microsoft.com/office/powerpoint/2010/main" val="185803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806-180D-07AF-79DC-49D4646FCB81}"/>
              </a:ext>
            </a:extLst>
          </p:cNvPr>
          <p:cNvSpPr>
            <a:spLocks noGrp="1"/>
          </p:cNvSpPr>
          <p:nvPr>
            <p:ph type="title"/>
          </p:nvPr>
        </p:nvSpPr>
        <p:spPr/>
        <p:txBody>
          <a:bodyPr/>
          <a:lstStyle/>
          <a:p>
            <a:r>
              <a:rPr lang="en-IN" dirty="0"/>
              <a:t>Final Focus areas to Reduce Churn</a:t>
            </a:r>
          </a:p>
        </p:txBody>
      </p:sp>
      <p:sp>
        <p:nvSpPr>
          <p:cNvPr id="4" name="Content Placeholder 3">
            <a:extLst>
              <a:ext uri="{FF2B5EF4-FFF2-40B4-BE49-F238E27FC236}">
                <a16:creationId xmlns:a16="http://schemas.microsoft.com/office/drawing/2014/main" id="{1E62C0B7-D840-641D-2DD9-1C9EC0D1152F}"/>
              </a:ext>
            </a:extLst>
          </p:cNvPr>
          <p:cNvSpPr>
            <a:spLocks noGrp="1"/>
          </p:cNvSpPr>
          <p:nvPr>
            <p:ph idx="1"/>
          </p:nvPr>
        </p:nvSpPr>
        <p:spPr>
          <a:xfrm>
            <a:off x="359400" y="1028700"/>
            <a:ext cx="11473200" cy="5053200"/>
          </a:xfrm>
        </p:spPr>
        <p:txBody>
          <a:bodyPr/>
          <a:lstStyle/>
          <a:p>
            <a:pPr marL="0" indent="0">
              <a:buNone/>
            </a:pPr>
            <a:endParaRPr lang="en-US" dirty="0"/>
          </a:p>
          <a:p>
            <a:pPr algn="l"/>
            <a:r>
              <a:rPr lang="en-US" b="0" i="0" dirty="0">
                <a:solidFill>
                  <a:srgbClr val="374151"/>
                </a:solidFill>
                <a:effectLst/>
                <a:latin typeface="Söhne"/>
              </a:rPr>
              <a:t>In the context of combating churn in the banking sector, the weight distribution for customer profitability prediction as follows:</a:t>
            </a:r>
          </a:p>
          <a:p>
            <a:pPr algn="l">
              <a:buFont typeface="+mj-lt"/>
              <a:buAutoNum type="arabicPeriod"/>
            </a:pPr>
            <a:r>
              <a:rPr lang="en-US" b="1" i="0" dirty="0">
                <a:solidFill>
                  <a:srgbClr val="374151"/>
                </a:solidFill>
                <a:effectLst/>
                <a:latin typeface="Söhne"/>
              </a:rPr>
              <a:t>Balance (20%):</a:t>
            </a:r>
            <a:r>
              <a:rPr lang="en-US" b="0" i="0" dirty="0">
                <a:solidFill>
                  <a:srgbClr val="374151"/>
                </a:solidFill>
                <a:effectLst/>
                <a:latin typeface="Söhne"/>
              </a:rPr>
              <a:t> The customer's account balance is assigned a 20% weight. A substantial balance reflects financial stability and can contribute positively to customer profitability. It's not as critical as other factors, but it's still an important consideration.</a:t>
            </a:r>
          </a:p>
          <a:p>
            <a:pPr algn="l">
              <a:buFont typeface="+mj-lt"/>
              <a:buAutoNum type="arabicPeriod"/>
            </a:pPr>
            <a:r>
              <a:rPr lang="en-US" b="1" i="0" dirty="0">
                <a:solidFill>
                  <a:srgbClr val="374151"/>
                </a:solidFill>
                <a:effectLst/>
                <a:latin typeface="Söhne"/>
              </a:rPr>
              <a:t>Age (15%):</a:t>
            </a:r>
            <a:r>
              <a:rPr lang="en-US" b="0" i="0" dirty="0">
                <a:solidFill>
                  <a:srgbClr val="374151"/>
                </a:solidFill>
                <a:effectLst/>
                <a:latin typeface="Söhne"/>
              </a:rPr>
              <a:t> Age is assigned a 15% weight. While age can be indicative of a customer's financial needs and behavior, it's considered less significant than other factors like credit score.</a:t>
            </a:r>
          </a:p>
          <a:p>
            <a:pPr algn="l">
              <a:buFont typeface="+mj-lt"/>
              <a:buAutoNum type="arabicPeriod"/>
            </a:pPr>
            <a:r>
              <a:rPr lang="en-US" b="1" i="0" dirty="0">
                <a:solidFill>
                  <a:srgbClr val="374151"/>
                </a:solidFill>
                <a:effectLst/>
                <a:latin typeface="Söhne"/>
              </a:rPr>
              <a:t>Credit Score (25%):</a:t>
            </a:r>
            <a:r>
              <a:rPr lang="en-US" b="0" i="0" dirty="0">
                <a:solidFill>
                  <a:srgbClr val="374151"/>
                </a:solidFill>
                <a:effectLst/>
                <a:latin typeface="Söhne"/>
              </a:rPr>
              <a:t> Creditworthiness, represented by the customer's credit score, carries a 25% weight. This is a critical factor as it directly influences a customer's eligibility for various financial products and services.</a:t>
            </a:r>
          </a:p>
          <a:p>
            <a:pPr algn="l">
              <a:buFont typeface="+mj-lt"/>
              <a:buAutoNum type="arabicPeriod"/>
            </a:pPr>
            <a:r>
              <a:rPr lang="en-US" b="1" i="0" dirty="0">
                <a:solidFill>
                  <a:srgbClr val="374151"/>
                </a:solidFill>
                <a:effectLst/>
                <a:latin typeface="Söhne"/>
              </a:rPr>
              <a:t>Tenure(15%):</a:t>
            </a:r>
            <a:r>
              <a:rPr lang="en-US" b="0" i="0" dirty="0">
                <a:solidFill>
                  <a:srgbClr val="374151"/>
                </a:solidFill>
                <a:effectLst/>
                <a:latin typeface="Söhne"/>
              </a:rPr>
              <a:t> The number of years a customer utilizes the service is given a 15% weight. While not the most influential factor, it still contributes to customer </a:t>
            </a:r>
            <a:r>
              <a:rPr lang="en-US" b="0" i="0" dirty="0" err="1">
                <a:solidFill>
                  <a:srgbClr val="374151"/>
                </a:solidFill>
                <a:effectLst/>
                <a:latin typeface="Söhne"/>
              </a:rPr>
              <a:t>loyality</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Estimated Salary (25%):</a:t>
            </a:r>
            <a:r>
              <a:rPr lang="en-US" b="0" i="0" dirty="0">
                <a:solidFill>
                  <a:srgbClr val="374151"/>
                </a:solidFill>
                <a:effectLst/>
                <a:latin typeface="Söhne"/>
              </a:rPr>
              <a:t> The estimated salary of the customer carries a 25% weight. A higher estimated salary suggests greater earning potential and, therefore, a higher likelihood of utilizing more banking services.</a:t>
            </a:r>
          </a:p>
          <a:p>
            <a:endParaRPr lang="en-US" dirty="0"/>
          </a:p>
        </p:txBody>
      </p:sp>
      <p:cxnSp>
        <p:nvCxnSpPr>
          <p:cNvPr id="3" name="Straight Connector 2">
            <a:extLst>
              <a:ext uri="{FF2B5EF4-FFF2-40B4-BE49-F238E27FC236}">
                <a16:creationId xmlns:a16="http://schemas.microsoft.com/office/drawing/2014/main" id="{EC2BD895-F346-2A3A-6765-811A2A5182BB}"/>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072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7730-A31B-8E7D-88C2-8008716D7A87}"/>
              </a:ext>
            </a:extLst>
          </p:cNvPr>
          <p:cNvSpPr>
            <a:spLocks noGrp="1"/>
          </p:cNvSpPr>
          <p:nvPr>
            <p:ph type="title"/>
          </p:nvPr>
        </p:nvSpPr>
        <p:spPr>
          <a:xfrm>
            <a:off x="407194" y="352502"/>
            <a:ext cx="11473200" cy="479752"/>
          </a:xfrm>
        </p:spPr>
        <p:txBody>
          <a:bodyPr/>
          <a:lstStyle/>
          <a:p>
            <a:pPr algn="ctr"/>
            <a:r>
              <a:rPr lang="en-IN" dirty="0"/>
              <a:t>Top 10 Customers for Reduced Interest Rate</a:t>
            </a:r>
          </a:p>
        </p:txBody>
      </p:sp>
      <p:graphicFrame>
        <p:nvGraphicFramePr>
          <p:cNvPr id="6" name="Content Placeholder 5">
            <a:extLst>
              <a:ext uri="{FF2B5EF4-FFF2-40B4-BE49-F238E27FC236}">
                <a16:creationId xmlns:a16="http://schemas.microsoft.com/office/drawing/2014/main" id="{D0FB41FD-4E81-8823-BFAC-5DBB87384BBB}"/>
              </a:ext>
            </a:extLst>
          </p:cNvPr>
          <p:cNvGraphicFramePr>
            <a:graphicFrameLocks noGrp="1"/>
          </p:cNvGraphicFramePr>
          <p:nvPr>
            <p:ph idx="1"/>
            <p:extLst>
              <p:ext uri="{D42A27DB-BD31-4B8C-83A1-F6EECF244321}">
                <p14:modId xmlns:p14="http://schemas.microsoft.com/office/powerpoint/2010/main" val="2201954221"/>
              </p:ext>
            </p:extLst>
          </p:nvPr>
        </p:nvGraphicFramePr>
        <p:xfrm>
          <a:off x="407194" y="1102659"/>
          <a:ext cx="11473202" cy="5065060"/>
        </p:xfrm>
        <a:graphic>
          <a:graphicData uri="http://schemas.openxmlformats.org/drawingml/2006/table">
            <a:tbl>
              <a:tblPr/>
              <a:tblGrid>
                <a:gridCol w="781100">
                  <a:extLst>
                    <a:ext uri="{9D8B030D-6E8A-4147-A177-3AD203B41FA5}">
                      <a16:colId xmlns:a16="http://schemas.microsoft.com/office/drawing/2014/main" val="2279773549"/>
                    </a:ext>
                  </a:extLst>
                </a:gridCol>
                <a:gridCol w="909149">
                  <a:extLst>
                    <a:ext uri="{9D8B030D-6E8A-4147-A177-3AD203B41FA5}">
                      <a16:colId xmlns:a16="http://schemas.microsoft.com/office/drawing/2014/main" val="495618109"/>
                    </a:ext>
                  </a:extLst>
                </a:gridCol>
                <a:gridCol w="576221">
                  <a:extLst>
                    <a:ext uri="{9D8B030D-6E8A-4147-A177-3AD203B41FA5}">
                      <a16:colId xmlns:a16="http://schemas.microsoft.com/office/drawing/2014/main" val="76718205"/>
                    </a:ext>
                  </a:extLst>
                </a:gridCol>
                <a:gridCol w="822571">
                  <a:extLst>
                    <a:ext uri="{9D8B030D-6E8A-4147-A177-3AD203B41FA5}">
                      <a16:colId xmlns:a16="http://schemas.microsoft.com/office/drawing/2014/main" val="2537755300"/>
                    </a:ext>
                  </a:extLst>
                </a:gridCol>
                <a:gridCol w="851647">
                  <a:extLst>
                    <a:ext uri="{9D8B030D-6E8A-4147-A177-3AD203B41FA5}">
                      <a16:colId xmlns:a16="http://schemas.microsoft.com/office/drawing/2014/main" val="3427687074"/>
                    </a:ext>
                  </a:extLst>
                </a:gridCol>
                <a:gridCol w="1091643">
                  <a:extLst>
                    <a:ext uri="{9D8B030D-6E8A-4147-A177-3AD203B41FA5}">
                      <a16:colId xmlns:a16="http://schemas.microsoft.com/office/drawing/2014/main" val="3752813558"/>
                    </a:ext>
                  </a:extLst>
                </a:gridCol>
                <a:gridCol w="704270">
                  <a:extLst>
                    <a:ext uri="{9D8B030D-6E8A-4147-A177-3AD203B41FA5}">
                      <a16:colId xmlns:a16="http://schemas.microsoft.com/office/drawing/2014/main" val="1276897488"/>
                    </a:ext>
                  </a:extLst>
                </a:gridCol>
                <a:gridCol w="1050003">
                  <a:extLst>
                    <a:ext uri="{9D8B030D-6E8A-4147-A177-3AD203B41FA5}">
                      <a16:colId xmlns:a16="http://schemas.microsoft.com/office/drawing/2014/main" val="4128338097"/>
                    </a:ext>
                  </a:extLst>
                </a:gridCol>
                <a:gridCol w="870734">
                  <a:extLst>
                    <a:ext uri="{9D8B030D-6E8A-4147-A177-3AD203B41FA5}">
                      <a16:colId xmlns:a16="http://schemas.microsoft.com/office/drawing/2014/main" val="338057813"/>
                    </a:ext>
                  </a:extLst>
                </a:gridCol>
                <a:gridCol w="1024393">
                  <a:extLst>
                    <a:ext uri="{9D8B030D-6E8A-4147-A177-3AD203B41FA5}">
                      <a16:colId xmlns:a16="http://schemas.microsoft.com/office/drawing/2014/main" val="3706596338"/>
                    </a:ext>
                  </a:extLst>
                </a:gridCol>
                <a:gridCol w="1178052">
                  <a:extLst>
                    <a:ext uri="{9D8B030D-6E8A-4147-A177-3AD203B41FA5}">
                      <a16:colId xmlns:a16="http://schemas.microsoft.com/office/drawing/2014/main" val="757653516"/>
                    </a:ext>
                  </a:extLst>
                </a:gridCol>
                <a:gridCol w="1613419">
                  <a:extLst>
                    <a:ext uri="{9D8B030D-6E8A-4147-A177-3AD203B41FA5}">
                      <a16:colId xmlns:a16="http://schemas.microsoft.com/office/drawing/2014/main" val="2322646162"/>
                    </a:ext>
                  </a:extLst>
                </a:gridCol>
              </a:tblGrid>
              <a:tr h="460460">
                <a:tc>
                  <a:txBody>
                    <a:bodyPr/>
                    <a:lstStyle/>
                    <a:p>
                      <a:pPr algn="l" fontAlgn="b"/>
                      <a:r>
                        <a:rPr lang="en-IN" sz="1100" b="1" i="0" u="none" strike="noStrike" dirty="0" err="1">
                          <a:solidFill>
                            <a:srgbClr val="000000"/>
                          </a:solidFill>
                          <a:effectLst/>
                          <a:latin typeface="Calibri" panose="020F0502020204030204" pitchFamily="34" charset="0"/>
                        </a:rPr>
                        <a:t>credit_rating</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ag_creditscore</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a:solidFill>
                            <a:srgbClr val="000000"/>
                          </a:solidFill>
                          <a:effectLst/>
                          <a:latin typeface="Calibri" panose="020F0502020204030204" pitchFamily="34" charset="0"/>
                        </a:rPr>
                        <a:t>max_age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num_product_categories</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a:solidFill>
                            <a:srgbClr val="000000"/>
                          </a:solidFill>
                          <a:effectLst/>
                          <a:latin typeface="Calibri" panose="020F0502020204030204" pitchFamily="34" charset="0"/>
                        </a:rPr>
                        <a:t>hascrcard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a:solidFill>
                            <a:srgbClr val="000000"/>
                          </a:solidFill>
                          <a:effectLst/>
                          <a:latin typeface="Calibri" panose="020F0502020204030204" pitchFamily="34" charset="0"/>
                        </a:rPr>
                        <a:t>geography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customerid</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count_customers</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user_category</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age_category</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balance_category</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IN" sz="1100" b="1" i="0" u="none" strike="noStrike" dirty="0" err="1">
                          <a:solidFill>
                            <a:srgbClr val="000000"/>
                          </a:solidFill>
                          <a:effectLst/>
                          <a:latin typeface="Calibri" panose="020F0502020204030204" pitchFamily="34" charset="0"/>
                        </a:rPr>
                        <a:t>estimated_salary_category</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8819216"/>
                  </a:ext>
                </a:extLst>
              </a:tr>
              <a:tr h="460460">
                <a:tc>
                  <a:txBody>
                    <a:bodyPr/>
                    <a:lstStyle/>
                    <a:p>
                      <a:pPr algn="l" fontAlgn="b"/>
                      <a:r>
                        <a:rPr lang="en-IN" sz="1100" b="0" i="0" u="none" strike="noStrike" dirty="0">
                          <a:solidFill>
                            <a:srgbClr val="000000"/>
                          </a:solidFill>
                          <a:effectLst/>
                          <a:latin typeface="Calibri" panose="020F0502020204030204" pitchFamily="34" charset="0"/>
                        </a:rPr>
                        <a:t>Average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596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0" i="0" u="none" strike="noStrike">
                          <a:solidFill>
                            <a:srgbClr val="000000"/>
                          </a:solidFill>
                          <a:effectLst/>
                          <a:latin typeface="Calibri" panose="020F0502020204030204" pitchFamily="34" charset="0"/>
                        </a:rPr>
                        <a:t>FALSE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15736420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USER2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Senior Old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08928546"/>
                  </a:ext>
                </a:extLst>
              </a:tr>
              <a:tr h="460460">
                <a:tc>
                  <a:txBody>
                    <a:bodyPr/>
                    <a:lstStyle/>
                    <a:p>
                      <a:pPr algn="l" fontAlgn="b"/>
                      <a:r>
                        <a:rPr lang="en-IN" sz="1100" b="0" i="0" u="none" strike="noStrike">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15671256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USER1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Premium_customer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648684"/>
                  </a:ext>
                </a:extLst>
              </a:tr>
              <a:tr h="460460">
                <a:tc>
                  <a:txBody>
                    <a:bodyPr/>
                    <a:lstStyle/>
                    <a:p>
                      <a:pPr algn="l" fontAlgn="b"/>
                      <a:r>
                        <a:rPr lang="en-IN" sz="1100" b="0" i="0" u="none" strike="noStrike" dirty="0">
                          <a:solidFill>
                            <a:srgbClr val="000000"/>
                          </a:solidFill>
                          <a:effectLst/>
                          <a:latin typeface="Calibri" panose="020F0502020204030204" pitchFamily="34" charset="0"/>
                        </a:rPr>
                        <a:t>Average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679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15725665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USER2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99740407"/>
                  </a:ext>
                </a:extLst>
              </a:tr>
              <a:tr h="460460">
                <a:tc>
                  <a:txBody>
                    <a:bodyPr/>
                    <a:lstStyle/>
                    <a:p>
                      <a:pPr algn="l" fontAlgn="b"/>
                      <a:r>
                        <a:rPr lang="en-IN" sz="1100" b="0" i="0" u="none" strike="noStrike">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489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Spain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15571958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USER1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Premium_customer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3342823"/>
                  </a:ext>
                </a:extLst>
              </a:tr>
              <a:tr h="460460">
                <a:tc>
                  <a:txBody>
                    <a:bodyPr/>
                    <a:lstStyle/>
                    <a:p>
                      <a:pPr algn="l" fontAlgn="b"/>
                      <a:r>
                        <a:rPr lang="en-IN" sz="1100" b="0" i="0" u="none" strike="noStrike" dirty="0">
                          <a:solidFill>
                            <a:srgbClr val="000000"/>
                          </a:solidFill>
                          <a:effectLst/>
                          <a:latin typeface="Calibri" panose="020F0502020204030204" pitchFamily="34" charset="0"/>
                        </a:rPr>
                        <a:t>Average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592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0" i="0" u="none" strike="noStrike">
                          <a:solidFill>
                            <a:srgbClr val="000000"/>
                          </a:solidFill>
                          <a:effectLst/>
                          <a:latin typeface="Calibri" panose="020F0502020204030204" pitchFamily="34" charset="0"/>
                        </a:rPr>
                        <a:t>FALSE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15780212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a:solidFill>
                            <a:srgbClr val="000000"/>
                          </a:solidFill>
                          <a:effectLst/>
                          <a:latin typeface="Calibri" panose="020F0502020204030204" pitchFamily="34" charset="0"/>
                        </a:rPr>
                        <a:t>USER1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68352908"/>
                  </a:ext>
                </a:extLst>
              </a:tr>
              <a:tr h="460460">
                <a:tc>
                  <a:txBody>
                    <a:bodyPr/>
                    <a:lstStyle/>
                    <a:p>
                      <a:pPr algn="l" fontAlgn="b"/>
                      <a:r>
                        <a:rPr lang="en-IN" sz="1100" b="0" i="0" u="none" strike="noStrike">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Germany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15677764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USER2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Senior Old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032520"/>
                  </a:ext>
                </a:extLst>
              </a:tr>
              <a:tr h="460460">
                <a:tc>
                  <a:txBody>
                    <a:bodyPr/>
                    <a:lstStyle/>
                    <a:p>
                      <a:pPr algn="l" fontAlgn="b"/>
                      <a:r>
                        <a:rPr lang="en-IN" sz="1100" b="0" i="0" u="none" strike="noStrike" dirty="0">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720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a:solidFill>
                            <a:srgbClr val="000000"/>
                          </a:solidFill>
                          <a:effectLst/>
                          <a:latin typeface="Calibri" panose="020F0502020204030204" pitchFamily="34"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15799534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USER2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Senior Old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35842824"/>
                  </a:ext>
                </a:extLst>
              </a:tr>
              <a:tr h="460460">
                <a:tc>
                  <a:txBody>
                    <a:bodyPr/>
                    <a:lstStyle/>
                    <a:p>
                      <a:pPr algn="l" fontAlgn="b"/>
                      <a:r>
                        <a:rPr lang="en-IN" sz="1100" b="0" i="0" u="none" strike="noStrike">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Spain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15651103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USER1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Senior Old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Premium_customer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214685"/>
                  </a:ext>
                </a:extLst>
              </a:tr>
              <a:tr h="460460">
                <a:tc>
                  <a:txBody>
                    <a:bodyPr/>
                    <a:lstStyle/>
                    <a:p>
                      <a:pPr algn="l" fontAlgn="b"/>
                      <a:r>
                        <a:rPr lang="en-IN" sz="1100" b="0" i="0" u="none" strike="noStrike" dirty="0">
                          <a:solidFill>
                            <a:srgbClr val="000000"/>
                          </a:solidFill>
                          <a:effectLst/>
                          <a:latin typeface="Calibri" panose="020F0502020204030204" pitchFamily="34" charset="0"/>
                        </a:rPr>
                        <a:t>Average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526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Germany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15747174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USER2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Premium_customer</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53653357"/>
                  </a:ext>
                </a:extLst>
              </a:tr>
              <a:tr h="460460">
                <a:tc>
                  <a:txBody>
                    <a:bodyPr/>
                    <a:lstStyle/>
                    <a:p>
                      <a:pPr algn="l" fontAlgn="b"/>
                      <a:r>
                        <a:rPr lang="en-IN" sz="1100" b="0" i="0" u="none" strike="noStrike">
                          <a:solidFill>
                            <a:srgbClr val="000000"/>
                          </a:solidFill>
                          <a:effectLst/>
                          <a:latin typeface="Calibri" panose="020F0502020204030204" pitchFamily="34" charset="0"/>
                        </a:rPr>
                        <a:t>Excellent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TRUE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Spain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15588670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USER1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Middle Age Adult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Premium_customer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095391"/>
                  </a:ext>
                </a:extLst>
              </a:tr>
            </a:tbl>
          </a:graphicData>
        </a:graphic>
      </p:graphicFrame>
      <p:cxnSp>
        <p:nvCxnSpPr>
          <p:cNvPr id="7" name="Straight Connector 6">
            <a:extLst>
              <a:ext uri="{FF2B5EF4-FFF2-40B4-BE49-F238E27FC236}">
                <a16:creationId xmlns:a16="http://schemas.microsoft.com/office/drawing/2014/main" id="{9FA3372A-EDC6-B090-2085-741C772C6535}"/>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304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Various Segments of Customers – Glance </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4" y="1047790"/>
            <a:ext cx="6992936" cy="4892916"/>
          </a:xfrm>
        </p:spPr>
        <p:txBody>
          <a:bodyPr/>
          <a:lstStyle/>
          <a:p>
            <a:r>
              <a:rPr lang="en-US" dirty="0"/>
              <a:t>Customers Stats Geographic Wise:-</a:t>
            </a:r>
          </a:p>
          <a:p>
            <a:endParaRPr lang="en-US" dirty="0"/>
          </a:p>
          <a:p>
            <a:endParaRPr lang="en-US" dirty="0"/>
          </a:p>
          <a:p>
            <a:endParaRPr lang="en-US" dirty="0"/>
          </a:p>
          <a:p>
            <a:endParaRPr lang="en-US" dirty="0"/>
          </a:p>
          <a:p>
            <a:endParaRPr lang="en-US" dirty="0"/>
          </a:p>
          <a:p>
            <a:r>
              <a:rPr lang="en-US" dirty="0"/>
              <a:t>Customer Stats Credit Score Wise:-</a:t>
            </a:r>
          </a:p>
          <a:p>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3307750708"/>
              </p:ext>
            </p:extLst>
          </p:nvPr>
        </p:nvGraphicFramePr>
        <p:xfrm>
          <a:off x="1217465" y="1429582"/>
          <a:ext cx="6196347" cy="1745404"/>
        </p:xfrm>
        <a:graphic>
          <a:graphicData uri="http://schemas.openxmlformats.org/drawingml/2006/table">
            <a:tbl>
              <a:tblPr firstRow="1" bandRow="1">
                <a:tableStyleId>{0E3FDE45-AF77-4B5C-9715-49D594BDF05E}</a:tableStyleId>
              </a:tblPr>
              <a:tblGrid>
                <a:gridCol w="1392884">
                  <a:extLst>
                    <a:ext uri="{9D8B030D-6E8A-4147-A177-3AD203B41FA5}">
                      <a16:colId xmlns:a16="http://schemas.microsoft.com/office/drawing/2014/main" val="4068682687"/>
                    </a:ext>
                  </a:extLst>
                </a:gridCol>
                <a:gridCol w="1504451">
                  <a:extLst>
                    <a:ext uri="{9D8B030D-6E8A-4147-A177-3AD203B41FA5}">
                      <a16:colId xmlns:a16="http://schemas.microsoft.com/office/drawing/2014/main" val="2416137872"/>
                    </a:ext>
                  </a:extLst>
                </a:gridCol>
                <a:gridCol w="1515494">
                  <a:extLst>
                    <a:ext uri="{9D8B030D-6E8A-4147-A177-3AD203B41FA5}">
                      <a16:colId xmlns:a16="http://schemas.microsoft.com/office/drawing/2014/main" val="3526233973"/>
                    </a:ext>
                  </a:extLst>
                </a:gridCol>
                <a:gridCol w="1783518">
                  <a:extLst>
                    <a:ext uri="{9D8B030D-6E8A-4147-A177-3AD203B41FA5}">
                      <a16:colId xmlns:a16="http://schemas.microsoft.com/office/drawing/2014/main" val="3681406923"/>
                    </a:ext>
                  </a:extLst>
                </a:gridCol>
              </a:tblGrid>
              <a:tr h="508443">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Geography_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TotalCustomers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ExitedCustomers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NotExitedCustomers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855137"/>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5014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4204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7614985"/>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Spain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2477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413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2064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316752"/>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Germany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2509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1695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64398458"/>
                  </a:ext>
                </a:extLst>
              </a:tr>
              <a:tr h="30681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10000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2307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7963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08BB00E-93FE-EF6E-AF75-BC6A0EBD3A23}"/>
              </a:ext>
            </a:extLst>
          </p:cNvPr>
          <p:cNvSpPr txBox="1"/>
          <p:nvPr/>
        </p:nvSpPr>
        <p:spPr>
          <a:xfrm>
            <a:off x="9254053" y="1213637"/>
            <a:ext cx="2835754"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Seaford Display" panose="00000500000000000000" pitchFamily="2" charset="0"/>
              </a:rPr>
              <a:t>Maximum Churn happened with Germany Followed by France .</a:t>
            </a:r>
          </a:p>
          <a:p>
            <a:endParaRPr lang="en-IN" sz="1600" dirty="0">
              <a:latin typeface="Seaford Display" panose="00000500000000000000" pitchFamily="2" charset="0"/>
            </a:endParaRPr>
          </a:p>
          <a:p>
            <a:pPr marL="285750" indent="-285750">
              <a:buFont typeface="Arial" panose="020B0604020202020204" pitchFamily="34" charset="0"/>
              <a:buChar char="•"/>
            </a:pPr>
            <a:r>
              <a:rPr lang="en-IN" sz="1600" dirty="0">
                <a:latin typeface="Seaford Display" panose="00000500000000000000" pitchFamily="2" charset="0"/>
              </a:rPr>
              <a:t>France has the highest customer base.</a:t>
            </a:r>
          </a:p>
          <a:p>
            <a:pPr marL="285750" indent="-285750">
              <a:buFont typeface="Arial" panose="020B0604020202020204" pitchFamily="34" charset="0"/>
              <a:buChar char="•"/>
            </a:pPr>
            <a:endParaRPr lang="en-IN" sz="1600" dirty="0">
              <a:latin typeface="Seaford Display" panose="00000500000000000000" pitchFamily="2" charset="0"/>
            </a:endParaRPr>
          </a:p>
          <a:p>
            <a:pPr marL="285750" indent="-285750">
              <a:buFont typeface="Arial" panose="020B0604020202020204" pitchFamily="34" charset="0"/>
              <a:buChar char="•"/>
            </a:pPr>
            <a:r>
              <a:rPr lang="en-IN" sz="1600" dirty="0">
                <a:latin typeface="Seaford Display" panose="00000500000000000000" pitchFamily="2" charset="0"/>
              </a:rPr>
              <a:t>Most Average Credit Score customers are exited</a:t>
            </a:r>
          </a:p>
          <a:p>
            <a:pPr marL="285750" indent="-285750">
              <a:buFont typeface="Arial" panose="020B0604020202020204" pitchFamily="34" charset="0"/>
              <a:buChar char="•"/>
            </a:pPr>
            <a:endParaRPr lang="en-IN" sz="1600" dirty="0">
              <a:latin typeface="Seaford Display" panose="00000500000000000000" pitchFamily="2" charset="0"/>
            </a:endParaRPr>
          </a:p>
          <a:p>
            <a:pPr marL="285750" indent="-285750">
              <a:buFont typeface="Arial" panose="020B0604020202020204" pitchFamily="34" charset="0"/>
              <a:buChar char="•"/>
            </a:pPr>
            <a:r>
              <a:rPr lang="en-IN" sz="1400" b="1" dirty="0">
                <a:latin typeface="Seaford Display" panose="00000500000000000000" pitchFamily="2" charset="0"/>
              </a:rPr>
              <a:t>Note (Metrics used):-</a:t>
            </a:r>
          </a:p>
          <a:p>
            <a:r>
              <a:rPr lang="en-IN" sz="1400" b="1" dirty="0">
                <a:latin typeface="Seaford Display" panose="00000500000000000000" pitchFamily="2" charset="0"/>
              </a:rPr>
              <a:t>Credit Score:-</a:t>
            </a:r>
            <a:endParaRPr lang="en-US" sz="1400" dirty="0">
              <a:latin typeface="Seaford Display" panose="00000500000000000000" pitchFamily="2" charset="0"/>
            </a:endParaRPr>
          </a:p>
          <a:p>
            <a:pPr marL="285750" indent="-285750">
              <a:buFont typeface="Arial" panose="020B0604020202020204" pitchFamily="34" charset="0"/>
              <a:buChar char="•"/>
            </a:pPr>
            <a:r>
              <a:rPr lang="en-US" sz="1400" dirty="0" err="1">
                <a:solidFill>
                  <a:srgbClr val="0070C0"/>
                </a:solidFill>
                <a:latin typeface="Seaford Display" panose="00000500000000000000" pitchFamily="2" charset="0"/>
              </a:rPr>
              <a:t>creditscore</a:t>
            </a:r>
            <a:r>
              <a:rPr lang="en-US" sz="1400" dirty="0">
                <a:solidFill>
                  <a:srgbClr val="0070C0"/>
                </a:solidFill>
                <a:latin typeface="Seaford Display" panose="00000500000000000000" pitchFamily="2" charset="0"/>
              </a:rPr>
              <a:t> </a:t>
            </a:r>
            <a:r>
              <a:rPr lang="en-US" sz="1400" dirty="0">
                <a:latin typeface="Seaford Display" panose="00000500000000000000" pitchFamily="2" charset="0"/>
              </a:rPr>
              <a:t>BETWEEN </a:t>
            </a:r>
            <a:r>
              <a:rPr lang="en-US" sz="1400" dirty="0">
                <a:solidFill>
                  <a:srgbClr val="FFC000"/>
                </a:solidFill>
                <a:latin typeface="Seaford Display" panose="00000500000000000000" pitchFamily="2" charset="0"/>
              </a:rPr>
              <a:t>0 AND 500</a:t>
            </a:r>
            <a:r>
              <a:rPr lang="en-US" sz="1400" dirty="0">
                <a:latin typeface="Seaford Display" panose="00000500000000000000" pitchFamily="2" charset="0"/>
              </a:rPr>
              <a:t> THEN </a:t>
            </a:r>
            <a:r>
              <a:rPr lang="en-US" sz="1400" dirty="0">
                <a:solidFill>
                  <a:srgbClr val="FF0000"/>
                </a:solidFill>
                <a:latin typeface="Seaford Display" panose="00000500000000000000" pitchFamily="2" charset="0"/>
              </a:rPr>
              <a:t>'Poor'</a:t>
            </a:r>
          </a:p>
          <a:p>
            <a:pPr marL="285750" indent="-285750">
              <a:buFont typeface="Arial" panose="020B0604020202020204" pitchFamily="34" charset="0"/>
              <a:buChar char="•"/>
            </a:pPr>
            <a:r>
              <a:rPr lang="en-US" sz="1400" dirty="0" err="1">
                <a:solidFill>
                  <a:srgbClr val="0070C0"/>
                </a:solidFill>
                <a:latin typeface="Seaford Display" panose="00000500000000000000" pitchFamily="2" charset="0"/>
              </a:rPr>
              <a:t>creditscore</a:t>
            </a:r>
            <a:r>
              <a:rPr lang="en-US" sz="1400" dirty="0">
                <a:latin typeface="Seaford Display" panose="00000500000000000000" pitchFamily="2" charset="0"/>
              </a:rPr>
              <a:t> BETWEEN </a:t>
            </a:r>
            <a:r>
              <a:rPr lang="en-US" sz="1400" dirty="0">
                <a:solidFill>
                  <a:srgbClr val="FFC000"/>
                </a:solidFill>
                <a:latin typeface="Seaford Display" panose="00000500000000000000" pitchFamily="2" charset="0"/>
              </a:rPr>
              <a:t>501 AND 700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'Average'</a:t>
            </a:r>
          </a:p>
          <a:p>
            <a:pPr marL="285750" indent="-285750">
              <a:buFont typeface="Arial" panose="020B0604020202020204" pitchFamily="34" charset="0"/>
              <a:buChar char="•"/>
            </a:pPr>
            <a:r>
              <a:rPr lang="en-US" sz="1400" dirty="0">
                <a:solidFill>
                  <a:srgbClr val="0070C0"/>
                </a:solidFill>
                <a:latin typeface="Seaford Display" panose="00000500000000000000" pitchFamily="2" charset="0"/>
              </a:rPr>
              <a:t> </a:t>
            </a:r>
            <a:r>
              <a:rPr lang="en-US" sz="1400" dirty="0" err="1">
                <a:solidFill>
                  <a:srgbClr val="0070C0"/>
                </a:solidFill>
                <a:latin typeface="Seaford Display" panose="00000500000000000000" pitchFamily="2" charset="0"/>
              </a:rPr>
              <a:t>creditscore</a:t>
            </a:r>
            <a:r>
              <a:rPr lang="en-US" sz="1400" dirty="0">
                <a:solidFill>
                  <a:srgbClr val="0070C0"/>
                </a:solidFill>
                <a:latin typeface="Seaford Display" panose="00000500000000000000" pitchFamily="2" charset="0"/>
              </a:rPr>
              <a:t> </a:t>
            </a:r>
            <a:r>
              <a:rPr lang="en-US" sz="1400" dirty="0">
                <a:latin typeface="Seaford Display" panose="00000500000000000000" pitchFamily="2" charset="0"/>
              </a:rPr>
              <a:t>BETWEEN </a:t>
            </a:r>
            <a:r>
              <a:rPr lang="en-US" sz="1400" dirty="0">
                <a:solidFill>
                  <a:srgbClr val="FFC000"/>
                </a:solidFill>
                <a:latin typeface="Seaford Display" panose="00000500000000000000" pitchFamily="2" charset="0"/>
              </a:rPr>
              <a:t>701 AND 900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'Good’</a:t>
            </a:r>
          </a:p>
          <a:p>
            <a:pPr marL="285750" indent="-285750">
              <a:buFont typeface="Arial" panose="020B0604020202020204" pitchFamily="34" charset="0"/>
              <a:buChar char="•"/>
            </a:pPr>
            <a:endParaRPr lang="en-IN" sz="1600" dirty="0">
              <a:latin typeface="Seaford Display" panose="00000500000000000000" pitchFamily="2" charset="0"/>
            </a:endParaRPr>
          </a:p>
          <a:p>
            <a:endParaRPr lang="en-IN" sz="1600" dirty="0">
              <a:latin typeface="Seaford Display" panose="00000500000000000000" pitchFamily="2" charset="0"/>
            </a:endParaRPr>
          </a:p>
          <a:p>
            <a:endParaRPr lang="en-IN" sz="1600" dirty="0">
              <a:latin typeface="Seaford Display" panose="00000500000000000000" pitchFamily="2" charset="0"/>
            </a:endParaRPr>
          </a:p>
        </p:txBody>
      </p:sp>
      <p:graphicFrame>
        <p:nvGraphicFramePr>
          <p:cNvPr id="6" name="Table 5">
            <a:extLst>
              <a:ext uri="{FF2B5EF4-FFF2-40B4-BE49-F238E27FC236}">
                <a16:creationId xmlns:a16="http://schemas.microsoft.com/office/drawing/2014/main" id="{F8DBE42D-A1C1-D25C-6DBE-10C9786348E2}"/>
              </a:ext>
            </a:extLst>
          </p:cNvPr>
          <p:cNvGraphicFramePr>
            <a:graphicFrameLocks noGrp="1"/>
          </p:cNvGraphicFramePr>
          <p:nvPr>
            <p:extLst>
              <p:ext uri="{D42A27DB-BD31-4B8C-83A1-F6EECF244321}">
                <p14:modId xmlns:p14="http://schemas.microsoft.com/office/powerpoint/2010/main" val="2938808118"/>
              </p:ext>
            </p:extLst>
          </p:nvPr>
        </p:nvGraphicFramePr>
        <p:xfrm>
          <a:off x="1192306" y="3774893"/>
          <a:ext cx="6160994" cy="1767676"/>
        </p:xfrm>
        <a:graphic>
          <a:graphicData uri="http://schemas.openxmlformats.org/drawingml/2006/table">
            <a:tbl>
              <a:tblPr firstRow="1" bandRow="1">
                <a:tableStyleId>{0E3FDE45-AF77-4B5C-9715-49D594BDF05E}</a:tableStyleId>
              </a:tblPr>
              <a:tblGrid>
                <a:gridCol w="1357531">
                  <a:extLst>
                    <a:ext uri="{9D8B030D-6E8A-4147-A177-3AD203B41FA5}">
                      <a16:colId xmlns:a16="http://schemas.microsoft.com/office/drawing/2014/main" val="4068682687"/>
                    </a:ext>
                  </a:extLst>
                </a:gridCol>
                <a:gridCol w="1504451">
                  <a:extLst>
                    <a:ext uri="{9D8B030D-6E8A-4147-A177-3AD203B41FA5}">
                      <a16:colId xmlns:a16="http://schemas.microsoft.com/office/drawing/2014/main" val="2416137872"/>
                    </a:ext>
                  </a:extLst>
                </a:gridCol>
                <a:gridCol w="1515494">
                  <a:extLst>
                    <a:ext uri="{9D8B030D-6E8A-4147-A177-3AD203B41FA5}">
                      <a16:colId xmlns:a16="http://schemas.microsoft.com/office/drawing/2014/main" val="3526233973"/>
                    </a:ext>
                  </a:extLst>
                </a:gridCol>
                <a:gridCol w="1783518">
                  <a:extLst>
                    <a:ext uri="{9D8B030D-6E8A-4147-A177-3AD203B41FA5}">
                      <a16:colId xmlns:a16="http://schemas.microsoft.com/office/drawing/2014/main" val="3681406923"/>
                    </a:ext>
                  </a:extLst>
                </a:gridCol>
              </a:tblGrid>
              <a:tr h="540432">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CreditScore</a:t>
                      </a:r>
                      <a:r>
                        <a:rPr lang="en-IN" sz="1400" b="0" i="0" u="none" strike="noStrike" dirty="0">
                          <a:effectLst/>
                          <a:latin typeface="Seaford Display" panose="00000500000000000000" pitchFamily="2" charset="0"/>
                        </a:rPr>
                        <a:t>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TotalCustomers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ExitedCustomers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NotExitedCustomers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855137"/>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Poor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643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alpha val="2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152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491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7614985"/>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6241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1266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4975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316752"/>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Good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3116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619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alpha val="2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2497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64398458"/>
                  </a:ext>
                </a:extLst>
              </a:tr>
              <a:tr h="30681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10000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2307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7963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bl>
          </a:graphicData>
        </a:graphic>
      </p:graphicFrame>
    </p:spTree>
    <p:extLst>
      <p:ext uri="{BB962C8B-B14F-4D97-AF65-F5344CB8AC3E}">
        <p14:creationId xmlns:p14="http://schemas.microsoft.com/office/powerpoint/2010/main" val="380342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59998" y="360000"/>
            <a:ext cx="10523153" cy="540000"/>
          </a:xfrm>
        </p:spPr>
        <p:txBody>
          <a:bodyPr/>
          <a:lstStyle/>
          <a:p>
            <a:r>
              <a:rPr lang="en-US" dirty="0"/>
              <a:t>Various Segments of Customers – 1. Geographic Segmentation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4" y="1047790"/>
            <a:ext cx="6992936" cy="4892916"/>
          </a:xfrm>
        </p:spPr>
        <p:txBody>
          <a:bodyPr/>
          <a:lstStyle/>
          <a:p>
            <a:r>
              <a:rPr lang="en-US" dirty="0"/>
              <a:t>Churned Customers Age wise w.r.t Geographic Locations</a:t>
            </a:r>
          </a:p>
          <a:p>
            <a:endParaRPr lang="en-US" dirty="0"/>
          </a:p>
          <a:p>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597745070"/>
              </p:ext>
            </p:extLst>
          </p:nvPr>
        </p:nvGraphicFramePr>
        <p:xfrm>
          <a:off x="591671" y="1466365"/>
          <a:ext cx="8319250" cy="2111164"/>
        </p:xfrm>
        <a:graphic>
          <a:graphicData uri="http://schemas.openxmlformats.org/drawingml/2006/table">
            <a:tbl>
              <a:tblPr firstRow="1" bandRow="1">
                <a:tableStyleId>{0E3FDE45-AF77-4B5C-9715-49D594BDF05E}</a:tableStyleId>
              </a:tblPr>
              <a:tblGrid>
                <a:gridCol w="1354831">
                  <a:extLst>
                    <a:ext uri="{9D8B030D-6E8A-4147-A177-3AD203B41FA5}">
                      <a16:colId xmlns:a16="http://schemas.microsoft.com/office/drawing/2014/main" val="4068682687"/>
                    </a:ext>
                  </a:extLst>
                </a:gridCol>
                <a:gridCol w="1491790">
                  <a:extLst>
                    <a:ext uri="{9D8B030D-6E8A-4147-A177-3AD203B41FA5}">
                      <a16:colId xmlns:a16="http://schemas.microsoft.com/office/drawing/2014/main" val="2416137872"/>
                    </a:ext>
                  </a:extLst>
                </a:gridCol>
                <a:gridCol w="1293977">
                  <a:extLst>
                    <a:ext uri="{9D8B030D-6E8A-4147-A177-3AD203B41FA5}">
                      <a16:colId xmlns:a16="http://schemas.microsoft.com/office/drawing/2014/main" val="3526233973"/>
                    </a:ext>
                  </a:extLst>
                </a:gridCol>
                <a:gridCol w="1392884">
                  <a:extLst>
                    <a:ext uri="{9D8B030D-6E8A-4147-A177-3AD203B41FA5}">
                      <a16:colId xmlns:a16="http://schemas.microsoft.com/office/drawing/2014/main" val="3681406923"/>
                    </a:ext>
                  </a:extLst>
                </a:gridCol>
                <a:gridCol w="1392884">
                  <a:extLst>
                    <a:ext uri="{9D8B030D-6E8A-4147-A177-3AD203B41FA5}">
                      <a16:colId xmlns:a16="http://schemas.microsoft.com/office/drawing/2014/main" val="644285875"/>
                    </a:ext>
                  </a:extLst>
                </a:gridCol>
                <a:gridCol w="1392884">
                  <a:extLst>
                    <a:ext uri="{9D8B030D-6E8A-4147-A177-3AD203B41FA5}">
                      <a16:colId xmlns:a16="http://schemas.microsoft.com/office/drawing/2014/main" val="2443998060"/>
                    </a:ext>
                  </a:extLst>
                </a:gridCol>
              </a:tblGrid>
              <a:tr h="358901">
                <a:tc>
                  <a:txBody>
                    <a:bodyPr/>
                    <a:lstStyle/>
                    <a:p>
                      <a:pPr marL="0" algn="l" rtl="0" eaLnBrk="1" fontAlgn="t" latinLnBrk="0" hangingPunct="1">
                        <a:spcBef>
                          <a:spcPts val="0"/>
                        </a:spcBef>
                        <a:spcAft>
                          <a:spcPts val="0"/>
                        </a:spcAft>
                      </a:pPr>
                      <a:r>
                        <a:rPr lang="en-IN" sz="1400" b="1" i="0" u="none" strike="noStrike" cap="all" baseline="0" dirty="0">
                          <a:effectLst/>
                          <a:latin typeface="Seaford Display" panose="00000500000000000000" pitchFamily="2" charset="0"/>
                        </a:rPr>
                        <a:t>Count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r>
                        <a:rPr lang="en-IN" sz="1400" b="1" i="0" u="none" strike="noStrike" dirty="0" err="1">
                          <a:effectLst/>
                          <a:latin typeface="Seaford Display" panose="00000500000000000000" pitchFamily="2" charset="0"/>
                        </a:rPr>
                        <a:t>age_category</a:t>
                      </a:r>
                      <a:endParaRPr lang="en-IN" sz="1400" b="1"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66753713"/>
                  </a:ext>
                </a:extLst>
              </a:tr>
              <a:tr h="508443">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Geography_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Adolescents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Young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Middle Age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Older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a:t>
                      </a:r>
                      <a:r>
                        <a:rPr lang="en-IN" sz="1400" b="0" i="0" u="none" strike="noStrike" dirty="0">
                          <a:effectLst/>
                          <a:latin typeface="Seaford Display" panose="00000500000000000000" pitchFamily="2" charset="0"/>
                        </a:rPr>
                        <a:t> </a:t>
                      </a:r>
                      <a:r>
                        <a:rPr lang="en-IN" sz="1400" b="1" i="0" u="none" strike="noStrike" dirty="0">
                          <a:effectLst/>
                          <a:latin typeface="Seaford Display" panose="00000500000000000000" pitchFamily="2" charset="0"/>
                        </a:rPr>
                        <a:t>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855137"/>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689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614985"/>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Spain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332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413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316752"/>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Germany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683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4398458"/>
                  </a:ext>
                </a:extLst>
              </a:tr>
              <a:tr h="30681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1704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2037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3B257E1-3173-E379-0EDD-C81BEF779730}"/>
              </a:ext>
            </a:extLst>
          </p:cNvPr>
          <p:cNvSpPr txBox="1"/>
          <p:nvPr/>
        </p:nvSpPr>
        <p:spPr>
          <a:xfrm>
            <a:off x="360000" y="3704568"/>
            <a:ext cx="7726164"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mj-lt"/>
              </a:rPr>
              <a:t>Unchurned</a:t>
            </a:r>
            <a:r>
              <a:rPr lang="en-IN" dirty="0">
                <a:latin typeface="+mj-lt"/>
              </a:rPr>
              <a:t> Customers Age wise </a:t>
            </a:r>
            <a:r>
              <a:rPr lang="en-US" dirty="0">
                <a:latin typeface="+mj-lt"/>
              </a:rPr>
              <a:t>w.r.t Geographic Locations</a:t>
            </a:r>
          </a:p>
          <a:p>
            <a:endParaRPr lang="en-IN" dirty="0">
              <a:latin typeface="+mj-lt"/>
            </a:endParaRPr>
          </a:p>
          <a:p>
            <a:pPr marL="285750" indent="-285750">
              <a:buFont typeface="Arial" panose="020B0604020202020204" pitchFamily="34" charset="0"/>
              <a:buChar char="•"/>
            </a:pPr>
            <a:endParaRPr lang="en-IN" dirty="0">
              <a:latin typeface="+mj-lt"/>
            </a:endParaRPr>
          </a:p>
          <a:p>
            <a:endParaRPr lang="en-IN" dirty="0">
              <a:latin typeface="+mj-lt"/>
            </a:endParaRPr>
          </a:p>
        </p:txBody>
      </p:sp>
      <p:graphicFrame>
        <p:nvGraphicFramePr>
          <p:cNvPr id="23" name="Table 22">
            <a:extLst>
              <a:ext uri="{FF2B5EF4-FFF2-40B4-BE49-F238E27FC236}">
                <a16:creationId xmlns:a16="http://schemas.microsoft.com/office/drawing/2014/main" id="{9BD03304-C757-6674-F8D9-7EDA6B199766}"/>
              </a:ext>
            </a:extLst>
          </p:cNvPr>
          <p:cNvGraphicFramePr>
            <a:graphicFrameLocks noGrp="1"/>
          </p:cNvGraphicFramePr>
          <p:nvPr>
            <p:extLst>
              <p:ext uri="{D42A27DB-BD31-4B8C-83A1-F6EECF244321}">
                <p14:modId xmlns:p14="http://schemas.microsoft.com/office/powerpoint/2010/main" val="506952097"/>
              </p:ext>
            </p:extLst>
          </p:nvPr>
        </p:nvGraphicFramePr>
        <p:xfrm>
          <a:off x="542952" y="4113089"/>
          <a:ext cx="8430714" cy="2200860"/>
        </p:xfrm>
        <a:graphic>
          <a:graphicData uri="http://schemas.openxmlformats.org/drawingml/2006/table">
            <a:tbl>
              <a:tblPr firstRow="1" bandRow="1">
                <a:tableStyleId>{0E3FDE45-AF77-4B5C-9715-49D594BDF05E}</a:tableStyleId>
              </a:tblPr>
              <a:tblGrid>
                <a:gridCol w="1405119">
                  <a:extLst>
                    <a:ext uri="{9D8B030D-6E8A-4147-A177-3AD203B41FA5}">
                      <a16:colId xmlns:a16="http://schemas.microsoft.com/office/drawing/2014/main" val="2604382069"/>
                    </a:ext>
                  </a:extLst>
                </a:gridCol>
                <a:gridCol w="1485411">
                  <a:extLst>
                    <a:ext uri="{9D8B030D-6E8A-4147-A177-3AD203B41FA5}">
                      <a16:colId xmlns:a16="http://schemas.microsoft.com/office/drawing/2014/main" val="2586714794"/>
                    </a:ext>
                  </a:extLst>
                </a:gridCol>
                <a:gridCol w="1324827">
                  <a:extLst>
                    <a:ext uri="{9D8B030D-6E8A-4147-A177-3AD203B41FA5}">
                      <a16:colId xmlns:a16="http://schemas.microsoft.com/office/drawing/2014/main" val="48321732"/>
                    </a:ext>
                  </a:extLst>
                </a:gridCol>
                <a:gridCol w="1405119">
                  <a:extLst>
                    <a:ext uri="{9D8B030D-6E8A-4147-A177-3AD203B41FA5}">
                      <a16:colId xmlns:a16="http://schemas.microsoft.com/office/drawing/2014/main" val="2860481646"/>
                    </a:ext>
                  </a:extLst>
                </a:gridCol>
                <a:gridCol w="1405119">
                  <a:extLst>
                    <a:ext uri="{9D8B030D-6E8A-4147-A177-3AD203B41FA5}">
                      <a16:colId xmlns:a16="http://schemas.microsoft.com/office/drawing/2014/main" val="2597540646"/>
                    </a:ext>
                  </a:extLst>
                </a:gridCol>
                <a:gridCol w="1405119">
                  <a:extLst>
                    <a:ext uri="{9D8B030D-6E8A-4147-A177-3AD203B41FA5}">
                      <a16:colId xmlns:a16="http://schemas.microsoft.com/office/drawing/2014/main" val="2595951674"/>
                    </a:ext>
                  </a:extLst>
                </a:gridCol>
              </a:tblGrid>
              <a:tr h="329235">
                <a:tc>
                  <a:txBody>
                    <a:bodyPr/>
                    <a:lstStyle/>
                    <a:p>
                      <a:r>
                        <a:rPr lang="en-IN" sz="1400" dirty="0">
                          <a:latin typeface="Seaford Display" panose="00000500000000000000" pitchFamily="2" charset="0"/>
                        </a:rPr>
                        <a:t>COUNT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sz="1400" dirty="0" err="1">
                          <a:latin typeface="Seaford Display" panose="00000500000000000000" pitchFamily="2" charset="0"/>
                        </a:rPr>
                        <a:t>age_category</a:t>
                      </a:r>
                      <a:endParaRPr lang="en-IN" sz="1400" dirty="0">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5048263"/>
                  </a:ext>
                </a:extLst>
              </a:tr>
              <a:tr h="329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Geography_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Adolescents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Young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Middle Age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Older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215194"/>
                  </a:ext>
                </a:extLst>
              </a:tr>
              <a:tr h="329235">
                <a:tc>
                  <a:txBody>
                    <a:bodyPr/>
                    <a:lstStyle/>
                    <a:p>
                      <a:r>
                        <a:rPr lang="en-IN" sz="1400" dirty="0">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1842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2225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sz="1400" dirty="0">
                          <a:latin typeface="Seaford Display" panose="00000500000000000000" pitchFamily="2" charset="0"/>
                        </a:rPr>
                        <a:t>127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4204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045560"/>
                  </a:ext>
                </a:extLst>
              </a:tr>
              <a:tr h="329235">
                <a:tc>
                  <a:txBody>
                    <a:bodyPr/>
                    <a:lstStyle/>
                    <a:p>
                      <a:r>
                        <a:rPr lang="en-IN" sz="1400" dirty="0">
                          <a:latin typeface="Seaford Display" panose="00000500000000000000" pitchFamily="2" charset="0"/>
                        </a:rPr>
                        <a:t>Spain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809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1188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63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2064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1915586"/>
                  </a:ext>
                </a:extLst>
              </a:tr>
              <a:tr h="329235">
                <a:tc>
                  <a:txBody>
                    <a:bodyPr/>
                    <a:lstStyle/>
                    <a:p>
                      <a:r>
                        <a:rPr lang="en-IN" sz="1400" dirty="0">
                          <a:latin typeface="Seaford Display" panose="00000500000000000000" pitchFamily="2" charset="0"/>
                        </a:rPr>
                        <a:t>Germany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718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922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latin typeface="Seaford Display" panose="00000500000000000000" pitchFamily="2" charset="0"/>
                        </a:rPr>
                        <a:t>49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1695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344918"/>
                  </a:ext>
                </a:extLst>
              </a:tr>
              <a:tr h="329235">
                <a:tc>
                  <a:txBody>
                    <a:bodyPr/>
                    <a:lstStyle/>
                    <a:p>
                      <a:r>
                        <a:rPr lang="en-IN" sz="1400" b="1" dirty="0">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3369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4335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239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7963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773788"/>
                  </a:ext>
                </a:extLst>
              </a:tr>
            </a:tbl>
          </a:graphicData>
        </a:graphic>
      </p:graphicFrame>
      <p:sp>
        <p:nvSpPr>
          <p:cNvPr id="26" name="TextBox 25">
            <a:extLst>
              <a:ext uri="{FF2B5EF4-FFF2-40B4-BE49-F238E27FC236}">
                <a16:creationId xmlns:a16="http://schemas.microsoft.com/office/drawing/2014/main" id="{F08BB00E-93FE-EF6E-AF75-BC6A0EBD3A23}"/>
              </a:ext>
            </a:extLst>
          </p:cNvPr>
          <p:cNvSpPr txBox="1"/>
          <p:nvPr/>
        </p:nvSpPr>
        <p:spPr>
          <a:xfrm>
            <a:off x="9347270" y="2216975"/>
            <a:ext cx="2835754"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Seaford Display" panose="00000500000000000000" pitchFamily="2" charset="0"/>
              </a:rPr>
              <a:t>Maximum Churn happened with Middle Age Adults in France followed by Germany and Spain .</a:t>
            </a:r>
          </a:p>
          <a:p>
            <a:endParaRPr lang="en-IN" sz="1600" dirty="0">
              <a:latin typeface="Seaford Display" panose="00000500000000000000" pitchFamily="2" charset="0"/>
            </a:endParaRPr>
          </a:p>
          <a:p>
            <a:pPr marL="285750" indent="-285750">
              <a:buFont typeface="Arial" panose="020B0604020202020204" pitchFamily="34" charset="0"/>
              <a:buChar char="•"/>
            </a:pPr>
            <a:r>
              <a:rPr lang="en-IN" sz="1600" dirty="0">
                <a:latin typeface="Seaford Display" panose="00000500000000000000" pitchFamily="2" charset="0"/>
              </a:rPr>
              <a:t>Germany has a highest churned customer.</a:t>
            </a:r>
          </a:p>
          <a:p>
            <a:pPr marL="285750" indent="-285750">
              <a:buFont typeface="Arial" panose="020B0604020202020204" pitchFamily="34" charset="0"/>
              <a:buChar char="•"/>
            </a:pPr>
            <a:endParaRPr lang="en-IN" sz="1600" dirty="0">
              <a:latin typeface="Seaford Display" panose="00000500000000000000" pitchFamily="2" charset="0"/>
            </a:endParaRPr>
          </a:p>
          <a:p>
            <a:endParaRPr lang="en-IN" sz="1600" dirty="0">
              <a:latin typeface="Seaford Display" panose="00000500000000000000" pitchFamily="2" charset="0"/>
            </a:endParaRPr>
          </a:p>
          <a:p>
            <a:endParaRPr lang="en-IN" sz="1600" dirty="0">
              <a:latin typeface="Seaford Display" panose="00000500000000000000" pitchFamily="2" charset="0"/>
            </a:endParaRPr>
          </a:p>
        </p:txBody>
      </p:sp>
    </p:spTree>
    <p:extLst>
      <p:ext uri="{BB962C8B-B14F-4D97-AF65-F5344CB8AC3E}">
        <p14:creationId xmlns:p14="http://schemas.microsoft.com/office/powerpoint/2010/main" val="307454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59999" y="360000"/>
            <a:ext cx="11545129" cy="540000"/>
          </a:xfrm>
        </p:spPr>
        <p:txBody>
          <a:bodyPr/>
          <a:lstStyle/>
          <a:p>
            <a:r>
              <a:rPr lang="en-US" dirty="0"/>
              <a:t>Various Segments of Customers – 2. Credit Score Segmentation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4" y="1047790"/>
            <a:ext cx="6992936" cy="4892916"/>
          </a:xfrm>
        </p:spPr>
        <p:txBody>
          <a:bodyPr/>
          <a:lstStyle/>
          <a:p>
            <a:r>
              <a:rPr lang="en-US" dirty="0"/>
              <a:t>Churned Customers Age wise w.r.t Credit Score</a:t>
            </a:r>
          </a:p>
          <a:p>
            <a:endParaRPr lang="en-US" dirty="0"/>
          </a:p>
          <a:p>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2099775822"/>
              </p:ext>
            </p:extLst>
          </p:nvPr>
        </p:nvGraphicFramePr>
        <p:xfrm>
          <a:off x="553618" y="1466365"/>
          <a:ext cx="8357303" cy="2111164"/>
        </p:xfrm>
        <a:graphic>
          <a:graphicData uri="http://schemas.openxmlformats.org/drawingml/2006/table">
            <a:tbl>
              <a:tblPr firstRow="1" bandRow="1">
                <a:tableStyleId>{0E3FDE45-AF77-4B5C-9715-49D594BDF05E}</a:tableStyleId>
              </a:tblPr>
              <a:tblGrid>
                <a:gridCol w="1392884">
                  <a:extLst>
                    <a:ext uri="{9D8B030D-6E8A-4147-A177-3AD203B41FA5}">
                      <a16:colId xmlns:a16="http://schemas.microsoft.com/office/drawing/2014/main" val="4068682687"/>
                    </a:ext>
                  </a:extLst>
                </a:gridCol>
                <a:gridCol w="1491790">
                  <a:extLst>
                    <a:ext uri="{9D8B030D-6E8A-4147-A177-3AD203B41FA5}">
                      <a16:colId xmlns:a16="http://schemas.microsoft.com/office/drawing/2014/main" val="2416137872"/>
                    </a:ext>
                  </a:extLst>
                </a:gridCol>
                <a:gridCol w="1293977">
                  <a:extLst>
                    <a:ext uri="{9D8B030D-6E8A-4147-A177-3AD203B41FA5}">
                      <a16:colId xmlns:a16="http://schemas.microsoft.com/office/drawing/2014/main" val="3526233973"/>
                    </a:ext>
                  </a:extLst>
                </a:gridCol>
                <a:gridCol w="1392884">
                  <a:extLst>
                    <a:ext uri="{9D8B030D-6E8A-4147-A177-3AD203B41FA5}">
                      <a16:colId xmlns:a16="http://schemas.microsoft.com/office/drawing/2014/main" val="3681406923"/>
                    </a:ext>
                  </a:extLst>
                </a:gridCol>
                <a:gridCol w="1392884">
                  <a:extLst>
                    <a:ext uri="{9D8B030D-6E8A-4147-A177-3AD203B41FA5}">
                      <a16:colId xmlns:a16="http://schemas.microsoft.com/office/drawing/2014/main" val="644285875"/>
                    </a:ext>
                  </a:extLst>
                </a:gridCol>
                <a:gridCol w="1392884">
                  <a:extLst>
                    <a:ext uri="{9D8B030D-6E8A-4147-A177-3AD203B41FA5}">
                      <a16:colId xmlns:a16="http://schemas.microsoft.com/office/drawing/2014/main" val="2443998060"/>
                    </a:ext>
                  </a:extLst>
                </a:gridCol>
              </a:tblGrid>
              <a:tr h="358901">
                <a:tc>
                  <a:txBody>
                    <a:bodyPr/>
                    <a:lstStyle/>
                    <a:p>
                      <a:pPr marL="0" algn="l" rtl="0" eaLnBrk="1" fontAlgn="t" latinLnBrk="0" hangingPunct="1">
                        <a:spcBef>
                          <a:spcPts val="0"/>
                        </a:spcBef>
                        <a:spcAft>
                          <a:spcPts val="0"/>
                        </a:spcAft>
                      </a:pPr>
                      <a:r>
                        <a:rPr lang="en-IN" sz="1400" b="1" i="0" u="none" strike="noStrike" cap="all" baseline="0" dirty="0">
                          <a:effectLst/>
                          <a:latin typeface="Seaford Display" panose="00000500000000000000" pitchFamily="2" charset="0"/>
                        </a:rPr>
                        <a:t>Count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r>
                        <a:rPr lang="en-IN" sz="1400" b="1" i="0" u="none" strike="noStrike" dirty="0" err="1">
                          <a:effectLst/>
                          <a:latin typeface="Seaford Display" panose="00000500000000000000" pitchFamily="2" charset="0"/>
                        </a:rPr>
                        <a:t>age_category</a:t>
                      </a:r>
                      <a:endParaRPr lang="en-IN" sz="1400" b="1"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66753713"/>
                  </a:ext>
                </a:extLst>
              </a:tr>
              <a:tr h="508443">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CreditScore</a:t>
                      </a:r>
                      <a:r>
                        <a:rPr lang="en-IN" sz="1400" b="0" i="0" u="none" strike="noStrike" dirty="0">
                          <a:effectLst/>
                          <a:latin typeface="Seaford Display" panose="00000500000000000000" pitchFamily="2" charset="0"/>
                        </a:rPr>
                        <a:t>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Adolescents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Young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Middle Age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Older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a:t>
                      </a:r>
                      <a:r>
                        <a:rPr lang="en-IN" sz="1400" b="0" i="0" u="none" strike="noStrike" dirty="0">
                          <a:effectLst/>
                          <a:latin typeface="Seaford Display" panose="00000500000000000000" pitchFamily="2" charset="0"/>
                        </a:rPr>
                        <a:t> </a:t>
                      </a:r>
                      <a:r>
                        <a:rPr lang="en-IN" sz="1400" b="1" i="0" u="none" strike="noStrike" dirty="0">
                          <a:effectLst/>
                          <a:latin typeface="Seaford Display" panose="00000500000000000000" pitchFamily="2" charset="0"/>
                        </a:rPr>
                        <a:t>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855137"/>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Poor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152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614985"/>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93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511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619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316752"/>
                  </a:ext>
                </a:extLst>
              </a:tr>
              <a:tr h="30681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Good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1066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1266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4398458"/>
                  </a:ext>
                </a:extLst>
              </a:tr>
              <a:tr h="30681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1704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2037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3B257E1-3173-E379-0EDD-C81BEF779730}"/>
              </a:ext>
            </a:extLst>
          </p:cNvPr>
          <p:cNvSpPr txBox="1"/>
          <p:nvPr/>
        </p:nvSpPr>
        <p:spPr>
          <a:xfrm>
            <a:off x="360000" y="3651424"/>
            <a:ext cx="6311153"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mj-lt"/>
              </a:rPr>
              <a:t>Unchurned</a:t>
            </a:r>
            <a:r>
              <a:rPr lang="en-IN" dirty="0">
                <a:latin typeface="+mj-lt"/>
              </a:rPr>
              <a:t> Customers Age wise </a:t>
            </a:r>
            <a:r>
              <a:rPr lang="en-US" dirty="0">
                <a:latin typeface="+mj-lt"/>
              </a:rPr>
              <a:t>w.r.t Credit Score</a:t>
            </a:r>
            <a:endParaRPr lang="en-IN" dirty="0">
              <a:latin typeface="+mj-lt"/>
            </a:endParaRPr>
          </a:p>
          <a:p>
            <a:pPr marL="285750" indent="-285750">
              <a:buFont typeface="Arial" panose="020B0604020202020204" pitchFamily="34" charset="0"/>
              <a:buChar char="•"/>
            </a:pPr>
            <a:endParaRPr lang="en-IN" dirty="0">
              <a:latin typeface="+mj-lt"/>
            </a:endParaRPr>
          </a:p>
          <a:p>
            <a:endParaRPr lang="en-IN" dirty="0">
              <a:latin typeface="+mj-lt"/>
            </a:endParaRPr>
          </a:p>
        </p:txBody>
      </p:sp>
      <p:graphicFrame>
        <p:nvGraphicFramePr>
          <p:cNvPr id="23" name="Table 22">
            <a:extLst>
              <a:ext uri="{FF2B5EF4-FFF2-40B4-BE49-F238E27FC236}">
                <a16:creationId xmlns:a16="http://schemas.microsoft.com/office/drawing/2014/main" id="{9BD03304-C757-6674-F8D9-7EDA6B199766}"/>
              </a:ext>
            </a:extLst>
          </p:cNvPr>
          <p:cNvGraphicFramePr>
            <a:graphicFrameLocks noGrp="1"/>
          </p:cNvGraphicFramePr>
          <p:nvPr>
            <p:extLst>
              <p:ext uri="{D42A27DB-BD31-4B8C-83A1-F6EECF244321}">
                <p14:modId xmlns:p14="http://schemas.microsoft.com/office/powerpoint/2010/main" val="1543020281"/>
              </p:ext>
            </p:extLst>
          </p:nvPr>
        </p:nvGraphicFramePr>
        <p:xfrm>
          <a:off x="542952" y="4113089"/>
          <a:ext cx="8430714" cy="2200860"/>
        </p:xfrm>
        <a:graphic>
          <a:graphicData uri="http://schemas.openxmlformats.org/drawingml/2006/table">
            <a:tbl>
              <a:tblPr firstRow="1" bandRow="1">
                <a:tableStyleId>{0E3FDE45-AF77-4B5C-9715-49D594BDF05E}</a:tableStyleId>
              </a:tblPr>
              <a:tblGrid>
                <a:gridCol w="1405119">
                  <a:extLst>
                    <a:ext uri="{9D8B030D-6E8A-4147-A177-3AD203B41FA5}">
                      <a16:colId xmlns:a16="http://schemas.microsoft.com/office/drawing/2014/main" val="2604382069"/>
                    </a:ext>
                  </a:extLst>
                </a:gridCol>
                <a:gridCol w="1485411">
                  <a:extLst>
                    <a:ext uri="{9D8B030D-6E8A-4147-A177-3AD203B41FA5}">
                      <a16:colId xmlns:a16="http://schemas.microsoft.com/office/drawing/2014/main" val="2586714794"/>
                    </a:ext>
                  </a:extLst>
                </a:gridCol>
                <a:gridCol w="1324827">
                  <a:extLst>
                    <a:ext uri="{9D8B030D-6E8A-4147-A177-3AD203B41FA5}">
                      <a16:colId xmlns:a16="http://schemas.microsoft.com/office/drawing/2014/main" val="48321732"/>
                    </a:ext>
                  </a:extLst>
                </a:gridCol>
                <a:gridCol w="1405119">
                  <a:extLst>
                    <a:ext uri="{9D8B030D-6E8A-4147-A177-3AD203B41FA5}">
                      <a16:colId xmlns:a16="http://schemas.microsoft.com/office/drawing/2014/main" val="2860481646"/>
                    </a:ext>
                  </a:extLst>
                </a:gridCol>
                <a:gridCol w="1405119">
                  <a:extLst>
                    <a:ext uri="{9D8B030D-6E8A-4147-A177-3AD203B41FA5}">
                      <a16:colId xmlns:a16="http://schemas.microsoft.com/office/drawing/2014/main" val="2597540646"/>
                    </a:ext>
                  </a:extLst>
                </a:gridCol>
                <a:gridCol w="1405119">
                  <a:extLst>
                    <a:ext uri="{9D8B030D-6E8A-4147-A177-3AD203B41FA5}">
                      <a16:colId xmlns:a16="http://schemas.microsoft.com/office/drawing/2014/main" val="2595951674"/>
                    </a:ext>
                  </a:extLst>
                </a:gridCol>
              </a:tblGrid>
              <a:tr h="329235">
                <a:tc>
                  <a:txBody>
                    <a:bodyPr/>
                    <a:lstStyle/>
                    <a:p>
                      <a:r>
                        <a:rPr lang="en-IN" sz="1400" dirty="0">
                          <a:latin typeface="Seaford Display" panose="00000500000000000000" pitchFamily="2" charset="0"/>
                        </a:rPr>
                        <a:t>COUNT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N" sz="1400" dirty="0" err="1">
                          <a:latin typeface="Seaford Display" panose="00000500000000000000" pitchFamily="2" charset="0"/>
                        </a:rPr>
                        <a:t>age_category</a:t>
                      </a:r>
                      <a:endParaRPr lang="en-IN" sz="1400" dirty="0">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5048263"/>
                  </a:ext>
                </a:extLst>
              </a:tr>
              <a:tr h="329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CreditScore</a:t>
                      </a:r>
                      <a:r>
                        <a:rPr lang="en-IN" sz="1400" b="0" i="0" u="none" strike="noStrike" dirty="0">
                          <a:effectLst/>
                          <a:latin typeface="Seaford Display" panose="00000500000000000000" pitchFamily="2" charset="0"/>
                        </a:rPr>
                        <a:t>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Adolescents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Young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Middle Age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Older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215194"/>
                  </a:ext>
                </a:extLst>
              </a:tr>
              <a:tr h="329235">
                <a:tc>
                  <a:txBody>
                    <a:bodyPr/>
                    <a:lstStyle/>
                    <a:p>
                      <a:r>
                        <a:rPr lang="en-IN" sz="1400" dirty="0">
                          <a:latin typeface="Seaford Display" panose="00000500000000000000" pitchFamily="2" charset="0"/>
                        </a:rPr>
                        <a:t>Poor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264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491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045560"/>
                  </a:ext>
                </a:extLst>
              </a:tr>
              <a:tr h="329235">
                <a:tc>
                  <a:txBody>
                    <a:bodyPr/>
                    <a:lstStyle/>
                    <a:p>
                      <a:r>
                        <a:rPr lang="en-IN" sz="1400" dirty="0">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1068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1339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81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2497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1915586"/>
                  </a:ext>
                </a:extLst>
              </a:tr>
              <a:tr h="329235">
                <a:tc>
                  <a:txBody>
                    <a:bodyPr/>
                    <a:lstStyle/>
                    <a:p>
                      <a:r>
                        <a:rPr lang="en-IN" sz="1400" dirty="0">
                          <a:latin typeface="Seaford Display" panose="00000500000000000000" pitchFamily="2" charset="0"/>
                        </a:rPr>
                        <a:t>Good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11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2084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2732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sz="1400" dirty="0">
                          <a:latin typeface="Seaford Display" panose="00000500000000000000" pitchFamily="2" charset="0"/>
                        </a:rPr>
                        <a:t>148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4975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344918"/>
                  </a:ext>
                </a:extLst>
              </a:tr>
              <a:tr h="329235">
                <a:tc>
                  <a:txBody>
                    <a:bodyPr/>
                    <a:lstStyle/>
                    <a:p>
                      <a:r>
                        <a:rPr lang="en-IN" sz="1400" b="1" dirty="0">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3369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4335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239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7963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773788"/>
                  </a:ext>
                </a:extLst>
              </a:tr>
            </a:tbl>
          </a:graphicData>
        </a:graphic>
      </p:graphicFrame>
      <p:sp>
        <p:nvSpPr>
          <p:cNvPr id="26" name="TextBox 25">
            <a:extLst>
              <a:ext uri="{FF2B5EF4-FFF2-40B4-BE49-F238E27FC236}">
                <a16:creationId xmlns:a16="http://schemas.microsoft.com/office/drawing/2014/main" id="{F08BB00E-93FE-EF6E-AF75-BC6A0EBD3A23}"/>
              </a:ext>
            </a:extLst>
          </p:cNvPr>
          <p:cNvSpPr txBox="1"/>
          <p:nvPr/>
        </p:nvSpPr>
        <p:spPr>
          <a:xfrm>
            <a:off x="9284525" y="1200947"/>
            <a:ext cx="2835754" cy="4739759"/>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Seaford Display" panose="00000500000000000000" pitchFamily="2" charset="0"/>
              </a:rPr>
              <a:t>Maximum Churn happened in Middle Age Adults With Good Credit Score.</a:t>
            </a:r>
          </a:p>
          <a:p>
            <a:endParaRPr lang="en-IN" sz="1600" dirty="0">
              <a:latin typeface="Seaford Display" panose="00000500000000000000" pitchFamily="2" charset="0"/>
            </a:endParaRPr>
          </a:p>
          <a:p>
            <a:pPr marL="285750" indent="-285750">
              <a:buFont typeface="Arial" panose="020B0604020202020204" pitchFamily="34" charset="0"/>
              <a:buChar char="•"/>
            </a:pPr>
            <a:r>
              <a:rPr lang="en-IN" sz="1600" dirty="0">
                <a:latin typeface="Seaford Display" panose="00000500000000000000" pitchFamily="2" charset="0"/>
              </a:rPr>
              <a:t>Customers with Good Credit Score are exiting the organization in all age groups.</a:t>
            </a:r>
          </a:p>
          <a:p>
            <a:pPr marL="285750" indent="-285750">
              <a:buFont typeface="Arial" panose="020B0604020202020204" pitchFamily="34" charset="0"/>
              <a:buChar char="•"/>
            </a:pPr>
            <a:endParaRPr lang="en-IN" sz="1600" dirty="0">
              <a:latin typeface="Seaford Display" panose="00000500000000000000" pitchFamily="2" charset="0"/>
            </a:endParaRPr>
          </a:p>
          <a:p>
            <a:endParaRPr lang="en-IN" sz="1600" dirty="0">
              <a:latin typeface="Seaford Display" panose="00000500000000000000" pitchFamily="2" charset="0"/>
            </a:endParaRPr>
          </a:p>
          <a:p>
            <a:pPr marL="285750" indent="-285750">
              <a:buFont typeface="Arial" panose="020B0604020202020204" pitchFamily="34" charset="0"/>
              <a:buChar char="•"/>
            </a:pPr>
            <a:r>
              <a:rPr lang="en-IN" sz="1600" b="1" dirty="0">
                <a:latin typeface="Seaford Display" panose="00000500000000000000" pitchFamily="2" charset="0"/>
              </a:rPr>
              <a:t>Note (Metrics used):-</a:t>
            </a:r>
            <a:endParaRPr lang="en-US" sz="1400" dirty="0">
              <a:solidFill>
                <a:srgbClr val="FF0000"/>
              </a:solidFill>
              <a:latin typeface="Seaford Display" panose="00000500000000000000" pitchFamily="2" charset="0"/>
            </a:endParaRPr>
          </a:p>
          <a:p>
            <a:r>
              <a:rPr lang="en-US" sz="1400" b="1" dirty="0">
                <a:latin typeface="Seaford Display" panose="00000500000000000000" pitchFamily="2" charset="0"/>
              </a:rPr>
              <a:t>Age:-</a:t>
            </a:r>
            <a:endParaRPr lang="en-US" sz="1400" dirty="0">
              <a:latin typeface="Seaford Display" panose="00000500000000000000" pitchFamily="2" charset="0"/>
            </a:endParaRPr>
          </a:p>
          <a:p>
            <a:pPr marL="285750" indent="-285750">
              <a:buFont typeface="Arial" panose="020B0604020202020204" pitchFamily="34" charset="0"/>
              <a:buChar char="•"/>
            </a:pPr>
            <a:r>
              <a:rPr lang="en-US" sz="1400" dirty="0">
                <a:latin typeface="Seaford Display" panose="00000500000000000000" pitchFamily="2" charset="0"/>
              </a:rPr>
              <a:t> </a:t>
            </a:r>
            <a:r>
              <a:rPr lang="en-US" sz="1400" dirty="0">
                <a:solidFill>
                  <a:srgbClr val="0070C0"/>
                </a:solidFill>
                <a:latin typeface="Seaford Display" panose="00000500000000000000" pitchFamily="2" charset="0"/>
              </a:rPr>
              <a:t>age</a:t>
            </a:r>
            <a:r>
              <a:rPr lang="en-US" sz="1400" dirty="0">
                <a:latin typeface="Seaford Display" panose="00000500000000000000" pitchFamily="2" charset="0"/>
              </a:rPr>
              <a:t> BETWEEN </a:t>
            </a:r>
            <a:r>
              <a:rPr lang="en-US" sz="1400" dirty="0">
                <a:solidFill>
                  <a:srgbClr val="FFC000"/>
                </a:solidFill>
                <a:latin typeface="Seaford Display" panose="00000500000000000000" pitchFamily="2" charset="0"/>
              </a:rPr>
              <a:t>12 AND 18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'Adolescents’</a:t>
            </a:r>
          </a:p>
          <a:p>
            <a:pPr marL="285750" indent="-285750">
              <a:buFont typeface="Arial" panose="020B0604020202020204" pitchFamily="34" charset="0"/>
              <a:buChar char="•"/>
            </a:pPr>
            <a:r>
              <a:rPr lang="en-US" sz="1400" dirty="0">
                <a:solidFill>
                  <a:srgbClr val="0070C0"/>
                </a:solidFill>
                <a:latin typeface="Seaford Display" panose="00000500000000000000" pitchFamily="2" charset="0"/>
              </a:rPr>
              <a:t>age</a:t>
            </a:r>
            <a:r>
              <a:rPr lang="en-US" sz="1400" dirty="0">
                <a:latin typeface="Seaford Display" panose="00000500000000000000" pitchFamily="2" charset="0"/>
              </a:rPr>
              <a:t> BETWEEN </a:t>
            </a:r>
            <a:r>
              <a:rPr lang="en-US" sz="1400" dirty="0">
                <a:solidFill>
                  <a:srgbClr val="FFC000"/>
                </a:solidFill>
                <a:latin typeface="Seaford Display" panose="00000500000000000000" pitchFamily="2" charset="0"/>
              </a:rPr>
              <a:t>19 AND 34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'Young Adults’</a:t>
            </a:r>
          </a:p>
          <a:p>
            <a:pPr marL="285750" indent="-285750">
              <a:buFont typeface="Arial" panose="020B0604020202020204" pitchFamily="34" charset="0"/>
              <a:buChar char="•"/>
            </a:pPr>
            <a:r>
              <a:rPr lang="en-US" sz="1400" dirty="0">
                <a:solidFill>
                  <a:srgbClr val="0070C0"/>
                </a:solidFill>
                <a:latin typeface="Seaford Display" panose="00000500000000000000" pitchFamily="2" charset="0"/>
              </a:rPr>
              <a:t>age </a:t>
            </a:r>
            <a:r>
              <a:rPr lang="en-US" sz="1400" dirty="0">
                <a:latin typeface="Seaford Display" panose="00000500000000000000" pitchFamily="2" charset="0"/>
              </a:rPr>
              <a:t>BETWEEN </a:t>
            </a:r>
            <a:r>
              <a:rPr lang="en-US" sz="1400" dirty="0">
                <a:solidFill>
                  <a:srgbClr val="FFC000"/>
                </a:solidFill>
                <a:latin typeface="Seaford Display" panose="00000500000000000000" pitchFamily="2" charset="0"/>
              </a:rPr>
              <a:t>35 AND 64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'Middle Age Adult'</a:t>
            </a:r>
          </a:p>
          <a:p>
            <a:pPr marL="285750" indent="-285750">
              <a:buFont typeface="Arial" panose="020B0604020202020204" pitchFamily="34" charset="0"/>
              <a:buChar char="•"/>
            </a:pPr>
            <a:r>
              <a:rPr lang="en-US" sz="1400" dirty="0">
                <a:solidFill>
                  <a:srgbClr val="0070C0"/>
                </a:solidFill>
                <a:latin typeface="Seaford Display" panose="00000500000000000000" pitchFamily="2" charset="0"/>
              </a:rPr>
              <a:t>age</a:t>
            </a:r>
            <a:r>
              <a:rPr lang="en-US" sz="1400" dirty="0">
                <a:latin typeface="Seaford Display" panose="00000500000000000000" pitchFamily="2" charset="0"/>
              </a:rPr>
              <a:t> BETWEEN </a:t>
            </a:r>
            <a:r>
              <a:rPr lang="en-US" sz="1400" dirty="0">
                <a:solidFill>
                  <a:srgbClr val="FFC000"/>
                </a:solidFill>
                <a:latin typeface="Seaford Display" panose="00000500000000000000" pitchFamily="2" charset="0"/>
              </a:rPr>
              <a:t>65 AND 100 </a:t>
            </a:r>
            <a:r>
              <a:rPr lang="en-US" sz="1400" dirty="0">
                <a:latin typeface="Seaford Display" panose="00000500000000000000" pitchFamily="2" charset="0"/>
              </a:rPr>
              <a:t>THEN </a:t>
            </a:r>
            <a:r>
              <a:rPr lang="en-US" sz="1400" dirty="0">
                <a:solidFill>
                  <a:srgbClr val="FF0000"/>
                </a:solidFill>
                <a:latin typeface="Seaford Display" panose="00000500000000000000" pitchFamily="2" charset="0"/>
              </a:rPr>
              <a:t>'Older Adults'</a:t>
            </a:r>
            <a:endParaRPr lang="en-IN" sz="1400" dirty="0">
              <a:solidFill>
                <a:srgbClr val="FF0000"/>
              </a:solidFill>
              <a:latin typeface="Seaford Display" panose="00000500000000000000" pitchFamily="2" charset="0"/>
            </a:endParaRPr>
          </a:p>
        </p:txBody>
      </p:sp>
    </p:spTree>
    <p:extLst>
      <p:ext uri="{BB962C8B-B14F-4D97-AF65-F5344CB8AC3E}">
        <p14:creationId xmlns:p14="http://schemas.microsoft.com/office/powerpoint/2010/main" val="8519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362" y="170384"/>
            <a:ext cx="9276693" cy="540000"/>
          </a:xfrm>
        </p:spPr>
        <p:txBody>
          <a:bodyPr/>
          <a:lstStyle/>
          <a:p>
            <a:r>
              <a:rPr lang="en-US" dirty="0"/>
              <a:t>Various Segments of Customers – 3. Tenure Segmentation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3" y="710384"/>
            <a:ext cx="7600291" cy="4892916"/>
          </a:xfrm>
        </p:spPr>
        <p:txBody>
          <a:bodyPr/>
          <a:lstStyle/>
          <a:p>
            <a:r>
              <a:rPr lang="en-US" dirty="0"/>
              <a:t>Top 5 Churned Customers Credit Score, Geographic Locations w.r.t Tenure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Top 5 </a:t>
            </a:r>
            <a:r>
              <a:rPr lang="en-US" dirty="0" err="1"/>
              <a:t>Unchurned</a:t>
            </a:r>
            <a:r>
              <a:rPr lang="en-US" dirty="0"/>
              <a:t> Customers Credit Score, Geographic Locations w.r.t Tenure</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846141548"/>
              </p:ext>
            </p:extLst>
          </p:nvPr>
        </p:nvGraphicFramePr>
        <p:xfrm>
          <a:off x="606530" y="1021080"/>
          <a:ext cx="8229597" cy="2042160"/>
        </p:xfrm>
        <a:graphic>
          <a:graphicData uri="http://schemas.openxmlformats.org/drawingml/2006/table">
            <a:tbl>
              <a:tblPr firstRow="1" bandRow="1">
                <a:tableStyleId>{0E3FDE45-AF77-4B5C-9715-49D594BDF05E}</a:tableStyleId>
              </a:tblPr>
              <a:tblGrid>
                <a:gridCol w="1105808">
                  <a:extLst>
                    <a:ext uri="{9D8B030D-6E8A-4147-A177-3AD203B41FA5}">
                      <a16:colId xmlns:a16="http://schemas.microsoft.com/office/drawing/2014/main" val="144581324"/>
                    </a:ext>
                  </a:extLst>
                </a:gridCol>
                <a:gridCol w="1419129">
                  <a:extLst>
                    <a:ext uri="{9D8B030D-6E8A-4147-A177-3AD203B41FA5}">
                      <a16:colId xmlns:a16="http://schemas.microsoft.com/office/drawing/2014/main" val="4068682687"/>
                    </a:ext>
                  </a:extLst>
                </a:gridCol>
                <a:gridCol w="1769303">
                  <a:extLst>
                    <a:ext uri="{9D8B030D-6E8A-4147-A177-3AD203B41FA5}">
                      <a16:colId xmlns:a16="http://schemas.microsoft.com/office/drawing/2014/main" val="2416137872"/>
                    </a:ext>
                  </a:extLst>
                </a:gridCol>
                <a:gridCol w="2342712">
                  <a:extLst>
                    <a:ext uri="{9D8B030D-6E8A-4147-A177-3AD203B41FA5}">
                      <a16:colId xmlns:a16="http://schemas.microsoft.com/office/drawing/2014/main" val="3526233973"/>
                    </a:ext>
                  </a:extLst>
                </a:gridCol>
                <a:gridCol w="1592645">
                  <a:extLst>
                    <a:ext uri="{9D8B030D-6E8A-4147-A177-3AD203B41FA5}">
                      <a16:colId xmlns:a16="http://schemas.microsoft.com/office/drawing/2014/main" val="3681406923"/>
                    </a:ext>
                  </a:extLst>
                </a:gridCol>
              </a:tblGrid>
              <a:tr h="437209">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Rank_Order</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Geography_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CreditScoreCategory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TenureCatergory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ChurnedCustomers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855137"/>
                  </a:ext>
                </a:extLst>
              </a:tr>
              <a:tr h="257182">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Established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187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87614985"/>
                  </a:ext>
                </a:extLst>
              </a:tr>
              <a:tr h="257182">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Germany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Established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187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4191316752"/>
                  </a:ext>
                </a:extLst>
              </a:tr>
              <a:tr h="257182">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VIP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398458"/>
                  </a:ext>
                </a:extLst>
              </a:tr>
              <a:tr h="257182">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Germany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VIP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162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r h="257182">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Loyal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153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646368"/>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08BB00E-93FE-EF6E-AF75-BC6A0EBD3A23}"/>
              </a:ext>
            </a:extLst>
          </p:cNvPr>
          <p:cNvSpPr txBox="1"/>
          <p:nvPr/>
        </p:nvSpPr>
        <p:spPr>
          <a:xfrm>
            <a:off x="9284525" y="692975"/>
            <a:ext cx="283575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1F1F1F"/>
                </a:solidFill>
                <a:latin typeface="Google Sans"/>
              </a:rPr>
              <a:t>R</a:t>
            </a:r>
            <a:r>
              <a:rPr lang="en-US" sz="1600" b="0" i="0" dirty="0">
                <a:solidFill>
                  <a:srgbClr val="1F1F1F"/>
                </a:solidFill>
                <a:effectLst/>
                <a:latin typeface="Google Sans"/>
              </a:rPr>
              <a:t>ank 1 and 2 represents the most churned customer segment, as they have an average credit score and established customer tenure. This suggests that they are likely to discontinue using the company's products or services in the future.</a:t>
            </a:r>
          </a:p>
          <a:p>
            <a:pPr marL="285750" indent="-285750">
              <a:buFont typeface="Arial" panose="020B0604020202020204" pitchFamily="34" charset="0"/>
              <a:buChar char="•"/>
            </a:pPr>
            <a:endParaRPr lang="en-US" sz="1600" b="0" i="0" dirty="0">
              <a:solidFill>
                <a:srgbClr val="1F1F1F"/>
              </a:solidFill>
              <a:effectLst/>
              <a:latin typeface="Google Sans"/>
            </a:endParaRPr>
          </a:p>
          <a:p>
            <a:pPr marL="285750" indent="-285750">
              <a:buFont typeface="Arial" panose="020B0604020202020204" pitchFamily="34" charset="0"/>
              <a:buChar char="•"/>
            </a:pPr>
            <a:r>
              <a:rPr lang="en-US" sz="1600" dirty="0">
                <a:solidFill>
                  <a:srgbClr val="1F1F1F"/>
                </a:solidFill>
                <a:latin typeface="Google Sans"/>
              </a:rPr>
              <a:t>France having least exited customers thus this results in the France has a dynamic customer base in the industry.</a:t>
            </a:r>
            <a:endParaRPr lang="en-US" sz="1600" b="0" i="0" dirty="0">
              <a:solidFill>
                <a:srgbClr val="1F1F1F"/>
              </a:solidFill>
              <a:effectLst/>
              <a:latin typeface="Google Sans"/>
            </a:endParaRPr>
          </a:p>
          <a:p>
            <a:endParaRPr lang="en-US" sz="1600" b="0" i="0" dirty="0">
              <a:solidFill>
                <a:srgbClr val="1F1F1F"/>
              </a:solidFill>
              <a:effectLst/>
              <a:latin typeface="Google Sans"/>
            </a:endParaRPr>
          </a:p>
          <a:p>
            <a:pPr marL="285750" indent="-285750">
              <a:buFont typeface="Arial" panose="020B0604020202020204" pitchFamily="34" charset="0"/>
              <a:buChar char="•"/>
            </a:pPr>
            <a:r>
              <a:rPr lang="en-IN" sz="1600" b="1" dirty="0">
                <a:latin typeface="Seaford Display" panose="00000500000000000000" pitchFamily="2" charset="0"/>
              </a:rPr>
              <a:t>Note (Metrics used):-</a:t>
            </a:r>
          </a:p>
          <a:p>
            <a:pPr marL="285750" indent="-285750">
              <a:buFont typeface="Arial" panose="020B0604020202020204" pitchFamily="34" charset="0"/>
              <a:buChar char="•"/>
            </a:pPr>
            <a:endParaRPr lang="en-IN" sz="1600" b="1" dirty="0">
              <a:latin typeface="Seaford Display" panose="00000500000000000000" pitchFamily="2" charset="0"/>
            </a:endParaRPr>
          </a:p>
          <a:p>
            <a:pPr marL="285750" indent="-285750">
              <a:buFont typeface="Arial" panose="020B0604020202020204" pitchFamily="34" charset="0"/>
              <a:buChar char="•"/>
            </a:pPr>
            <a:r>
              <a:rPr lang="en-US" sz="1600" b="0" i="0" dirty="0">
                <a:solidFill>
                  <a:srgbClr val="343541"/>
                </a:solidFill>
                <a:effectLst/>
                <a:latin typeface="Söhne"/>
              </a:rPr>
              <a:t>0 - 3 </a:t>
            </a:r>
            <a:r>
              <a:rPr lang="en-US" sz="1600" b="0" i="0" dirty="0">
                <a:solidFill>
                  <a:srgbClr val="FF0000"/>
                </a:solidFill>
                <a:effectLst/>
                <a:latin typeface="Söhne"/>
              </a:rPr>
              <a:t>Established Customers</a:t>
            </a:r>
          </a:p>
          <a:p>
            <a:pPr marL="285750" indent="-285750">
              <a:buFont typeface="Arial" panose="020B0604020202020204" pitchFamily="34" charset="0"/>
              <a:buChar char="•"/>
            </a:pPr>
            <a:r>
              <a:rPr lang="en-US" sz="1600" b="0" i="0" dirty="0">
                <a:solidFill>
                  <a:srgbClr val="343541"/>
                </a:solidFill>
                <a:effectLst/>
                <a:latin typeface="Söhne"/>
              </a:rPr>
              <a:t>4 - 6 </a:t>
            </a:r>
            <a:r>
              <a:rPr lang="en-US" sz="1600" b="0" i="0" dirty="0">
                <a:solidFill>
                  <a:srgbClr val="FF0000"/>
                </a:solidFill>
                <a:effectLst/>
                <a:latin typeface="Söhne"/>
              </a:rPr>
              <a:t>Loyal Customers </a:t>
            </a:r>
          </a:p>
          <a:p>
            <a:pPr marL="285750" indent="-285750">
              <a:buFont typeface="Arial" panose="020B0604020202020204" pitchFamily="34" charset="0"/>
              <a:buChar char="•"/>
            </a:pPr>
            <a:r>
              <a:rPr lang="en-US" sz="1600" b="0" i="0" dirty="0">
                <a:solidFill>
                  <a:srgbClr val="343541"/>
                </a:solidFill>
                <a:effectLst/>
                <a:latin typeface="Söhne"/>
              </a:rPr>
              <a:t>7 - 10 </a:t>
            </a:r>
            <a:r>
              <a:rPr lang="en-US" sz="1600" b="0" i="0" dirty="0">
                <a:solidFill>
                  <a:srgbClr val="FF0000"/>
                </a:solidFill>
                <a:effectLst/>
                <a:latin typeface="Söhne"/>
              </a:rPr>
              <a:t>VIP Customers </a:t>
            </a:r>
          </a:p>
          <a:p>
            <a:pPr marL="285750" indent="-285750">
              <a:buFont typeface="Arial" panose="020B0604020202020204" pitchFamily="34" charset="0"/>
              <a:buChar char="•"/>
            </a:pPr>
            <a:r>
              <a:rPr lang="en-US" sz="1600" b="0" i="0" dirty="0">
                <a:solidFill>
                  <a:srgbClr val="343541"/>
                </a:solidFill>
                <a:effectLst/>
                <a:latin typeface="Söhne"/>
              </a:rPr>
              <a:t>else </a:t>
            </a:r>
            <a:r>
              <a:rPr lang="en-US" sz="1600" b="0" i="0" dirty="0">
                <a:solidFill>
                  <a:srgbClr val="FF0000"/>
                </a:solidFill>
                <a:effectLst/>
                <a:latin typeface="Söhne"/>
              </a:rPr>
              <a:t>Premium Customers</a:t>
            </a:r>
            <a:endParaRPr lang="en-IN" sz="1600" dirty="0">
              <a:solidFill>
                <a:srgbClr val="FF0000"/>
              </a:solidFill>
              <a:latin typeface="Seaford Display" panose="00000500000000000000" pitchFamily="2" charset="0"/>
            </a:endParaRPr>
          </a:p>
          <a:p>
            <a:endParaRPr lang="en-IN" sz="1600" dirty="0">
              <a:latin typeface="Seaford Display" panose="00000500000000000000" pitchFamily="2" charset="0"/>
            </a:endParaRPr>
          </a:p>
          <a:p>
            <a:endParaRPr lang="en-IN" sz="1600" dirty="0">
              <a:latin typeface="Seaford Display" panose="00000500000000000000" pitchFamily="2" charset="0"/>
            </a:endParaRPr>
          </a:p>
        </p:txBody>
      </p:sp>
      <p:graphicFrame>
        <p:nvGraphicFramePr>
          <p:cNvPr id="6" name="Table 5">
            <a:extLst>
              <a:ext uri="{FF2B5EF4-FFF2-40B4-BE49-F238E27FC236}">
                <a16:creationId xmlns:a16="http://schemas.microsoft.com/office/drawing/2014/main" id="{220B4219-EAC5-4EF3-7B36-0EF125610F24}"/>
              </a:ext>
            </a:extLst>
          </p:cNvPr>
          <p:cNvGraphicFramePr>
            <a:graphicFrameLocks noGrp="1"/>
          </p:cNvGraphicFramePr>
          <p:nvPr>
            <p:extLst>
              <p:ext uri="{D42A27DB-BD31-4B8C-83A1-F6EECF244321}">
                <p14:modId xmlns:p14="http://schemas.microsoft.com/office/powerpoint/2010/main" val="2176724609"/>
              </p:ext>
            </p:extLst>
          </p:nvPr>
        </p:nvGraphicFramePr>
        <p:xfrm>
          <a:off x="606527" y="3856685"/>
          <a:ext cx="8229595" cy="2042512"/>
        </p:xfrm>
        <a:graphic>
          <a:graphicData uri="http://schemas.openxmlformats.org/drawingml/2006/table">
            <a:tbl>
              <a:tblPr firstRow="1" bandRow="1">
                <a:tableStyleId>{C083E6E3-FA7D-4D7B-A595-EF9225AFEA82}</a:tableStyleId>
              </a:tblPr>
              <a:tblGrid>
                <a:gridCol w="1087802">
                  <a:extLst>
                    <a:ext uri="{9D8B030D-6E8A-4147-A177-3AD203B41FA5}">
                      <a16:colId xmlns:a16="http://schemas.microsoft.com/office/drawing/2014/main" val="2045573493"/>
                    </a:ext>
                  </a:extLst>
                </a:gridCol>
                <a:gridCol w="1425389">
                  <a:extLst>
                    <a:ext uri="{9D8B030D-6E8A-4147-A177-3AD203B41FA5}">
                      <a16:colId xmlns:a16="http://schemas.microsoft.com/office/drawing/2014/main" val="3203237517"/>
                    </a:ext>
                  </a:extLst>
                </a:gridCol>
                <a:gridCol w="1766047">
                  <a:extLst>
                    <a:ext uri="{9D8B030D-6E8A-4147-A177-3AD203B41FA5}">
                      <a16:colId xmlns:a16="http://schemas.microsoft.com/office/drawing/2014/main" val="2861521606"/>
                    </a:ext>
                  </a:extLst>
                </a:gridCol>
                <a:gridCol w="2357717">
                  <a:extLst>
                    <a:ext uri="{9D8B030D-6E8A-4147-A177-3AD203B41FA5}">
                      <a16:colId xmlns:a16="http://schemas.microsoft.com/office/drawing/2014/main" val="598135174"/>
                    </a:ext>
                  </a:extLst>
                </a:gridCol>
                <a:gridCol w="1592640">
                  <a:extLst>
                    <a:ext uri="{9D8B030D-6E8A-4147-A177-3AD203B41FA5}">
                      <a16:colId xmlns:a16="http://schemas.microsoft.com/office/drawing/2014/main" val="2002079448"/>
                    </a:ext>
                  </a:extLst>
                </a:gridCol>
              </a:tblGrid>
              <a:tr h="154212">
                <a:tc>
                  <a:txBody>
                    <a:bodyPr/>
                    <a:lstStyle/>
                    <a:p>
                      <a:r>
                        <a:rPr lang="en-IN" sz="1400" dirty="0">
                          <a:latin typeface="Seaford Display" panose="00000500000000000000" pitchFamily="2" charset="0"/>
                        </a:rPr>
                        <a:t>Rank Order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Geography- Category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CreditScoreCategory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TenureCatergory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dirty="0" err="1">
                          <a:effectLst/>
                          <a:latin typeface="Seaford Display" panose="00000500000000000000" pitchFamily="2" charset="0"/>
                        </a:rPr>
                        <a:t>ChurnedCustomers</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245020"/>
                  </a:ext>
                </a:extLst>
              </a:tr>
              <a:tr h="304888">
                <a:tc>
                  <a:txBody>
                    <a:bodyPr/>
                    <a:lstStyle/>
                    <a:p>
                      <a:r>
                        <a:rPr lang="en-IN" sz="1400" dirty="0">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VIP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938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16926"/>
                  </a:ext>
                </a:extLst>
              </a:tr>
              <a:tr h="304888">
                <a:tc>
                  <a:txBody>
                    <a:bodyPr/>
                    <a:lstStyle/>
                    <a:p>
                      <a:r>
                        <a:rPr lang="en-IN" sz="1400" dirty="0">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Established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899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355608"/>
                  </a:ext>
                </a:extLst>
              </a:tr>
              <a:tr h="304888">
                <a:tc>
                  <a:txBody>
                    <a:bodyPr/>
                    <a:lstStyle/>
                    <a:p>
                      <a:r>
                        <a:rPr lang="en-IN" sz="1400" dirty="0">
                          <a:latin typeface="Seaford Display" panose="00000500000000000000" pitchFamily="2" charset="0"/>
                        </a:rPr>
                        <a: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Loyal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788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096941"/>
                  </a:ext>
                </a:extLst>
              </a:tr>
              <a:tr h="0">
                <a:tc>
                  <a:txBody>
                    <a:bodyPr/>
                    <a:lstStyle/>
                    <a:p>
                      <a:r>
                        <a:rPr lang="en-IN" sz="1400" dirty="0">
                          <a:latin typeface="Seaford Display" panose="00000500000000000000" pitchFamily="2" charset="0"/>
                        </a:rPr>
                        <a:t>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Spain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VIP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474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8745938"/>
                  </a:ext>
                </a:extLst>
              </a:tr>
              <a:tr h="304888">
                <a:tc>
                  <a:txBody>
                    <a:bodyPr/>
                    <a:lstStyle/>
                    <a:p>
                      <a:r>
                        <a:rPr lang="en-IN" sz="1400" dirty="0">
                          <a:latin typeface="Seaford Display" panose="00000500000000000000" pitchFamily="2" charset="0"/>
                        </a:rPr>
                        <a:t>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France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Good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Established Customers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Seaford Display" panose="00000500000000000000" pitchFamily="2" charset="0"/>
                        </a:rPr>
                        <a:t>468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472847"/>
                  </a:ext>
                </a:extLst>
              </a:tr>
            </a:tbl>
          </a:graphicData>
        </a:graphic>
      </p:graphicFrame>
    </p:spTree>
    <p:extLst>
      <p:ext uri="{BB962C8B-B14F-4D97-AF65-F5344CB8AC3E}">
        <p14:creationId xmlns:p14="http://schemas.microsoft.com/office/powerpoint/2010/main" val="68530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362" y="170384"/>
            <a:ext cx="9276693" cy="540000"/>
          </a:xfrm>
        </p:spPr>
        <p:txBody>
          <a:bodyPr/>
          <a:lstStyle/>
          <a:p>
            <a:r>
              <a:rPr lang="en-US" dirty="0"/>
              <a:t>Various Segments of Customers – 4. Salary Segmentation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3" y="710384"/>
            <a:ext cx="7600291" cy="4892916"/>
          </a:xfrm>
        </p:spPr>
        <p:txBody>
          <a:bodyPr/>
          <a:lstStyle/>
          <a:p>
            <a:r>
              <a:rPr lang="en-US" dirty="0"/>
              <a:t>Top Churned Customers Estimated Salary w.r.t Age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Top Churned Customers Estimated Salary w.r.t Geography</a:t>
            </a:r>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319692744"/>
              </p:ext>
            </p:extLst>
          </p:nvPr>
        </p:nvGraphicFramePr>
        <p:xfrm>
          <a:off x="685240" y="1015491"/>
          <a:ext cx="8019490" cy="2592190"/>
        </p:xfrm>
        <a:graphic>
          <a:graphicData uri="http://schemas.openxmlformats.org/drawingml/2006/table">
            <a:tbl>
              <a:tblPr firstRow="1" bandRow="1">
                <a:tableStyleId>{0E3FDE45-AF77-4B5C-9715-49D594BDF05E}</a:tableStyleId>
              </a:tblPr>
              <a:tblGrid>
                <a:gridCol w="1847077">
                  <a:extLst>
                    <a:ext uri="{9D8B030D-6E8A-4147-A177-3AD203B41FA5}">
                      <a16:colId xmlns:a16="http://schemas.microsoft.com/office/drawing/2014/main" val="144581324"/>
                    </a:ext>
                  </a:extLst>
                </a:gridCol>
                <a:gridCol w="859140">
                  <a:extLst>
                    <a:ext uri="{9D8B030D-6E8A-4147-A177-3AD203B41FA5}">
                      <a16:colId xmlns:a16="http://schemas.microsoft.com/office/drawing/2014/main" val="4068682687"/>
                    </a:ext>
                  </a:extLst>
                </a:gridCol>
                <a:gridCol w="1206354">
                  <a:extLst>
                    <a:ext uri="{9D8B030D-6E8A-4147-A177-3AD203B41FA5}">
                      <a16:colId xmlns:a16="http://schemas.microsoft.com/office/drawing/2014/main" val="2416137872"/>
                    </a:ext>
                  </a:extLst>
                </a:gridCol>
                <a:gridCol w="1245572">
                  <a:extLst>
                    <a:ext uri="{9D8B030D-6E8A-4147-A177-3AD203B41FA5}">
                      <a16:colId xmlns:a16="http://schemas.microsoft.com/office/drawing/2014/main" val="3526233973"/>
                    </a:ext>
                  </a:extLst>
                </a:gridCol>
                <a:gridCol w="1549654">
                  <a:extLst>
                    <a:ext uri="{9D8B030D-6E8A-4147-A177-3AD203B41FA5}">
                      <a16:colId xmlns:a16="http://schemas.microsoft.com/office/drawing/2014/main" val="3681406923"/>
                    </a:ext>
                  </a:extLst>
                </a:gridCol>
                <a:gridCol w="1311693">
                  <a:extLst>
                    <a:ext uri="{9D8B030D-6E8A-4147-A177-3AD203B41FA5}">
                      <a16:colId xmlns:a16="http://schemas.microsoft.com/office/drawing/2014/main" val="3121067339"/>
                    </a:ext>
                  </a:extLst>
                </a:gridCol>
              </a:tblGrid>
              <a:tr h="472993">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EstimatedSalaryCategory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Adolescents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Young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Middle Age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Older Adults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Grand Totals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54855137"/>
                  </a:ext>
                </a:extLst>
              </a:tr>
              <a:tr h="336670">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MID - LEVEL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87614985"/>
                  </a:ext>
                </a:extLst>
              </a:tr>
              <a:tr h="27823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ENTRY LEVEL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4191316752"/>
                  </a:ext>
                </a:extLst>
              </a:tr>
              <a:tr h="278231">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JUNIOR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64398458"/>
                  </a:ext>
                </a:extLst>
              </a:tr>
              <a:tr h="27823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SENIOR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120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755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892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399500"/>
                  </a:ext>
                </a:extLst>
              </a:tr>
              <a:tr h="472993">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SENIOR EXECUTIVE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155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864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1044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646368"/>
                  </a:ext>
                </a:extLst>
              </a:tr>
              <a:tr h="278231">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288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1704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43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2037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650625"/>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08BB00E-93FE-EF6E-AF75-BC6A0EBD3A23}"/>
              </a:ext>
            </a:extLst>
          </p:cNvPr>
          <p:cNvSpPr txBox="1"/>
          <p:nvPr/>
        </p:nvSpPr>
        <p:spPr>
          <a:xfrm>
            <a:off x="9284524" y="1268539"/>
            <a:ext cx="2835754" cy="5078313"/>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Seaford Display" panose="00000500000000000000" pitchFamily="2" charset="0"/>
              </a:rPr>
              <a:t>Middle Age Adults with Senior Position Executives and Senior Positions have highest churn.</a:t>
            </a:r>
          </a:p>
          <a:p>
            <a:pPr marL="285750" indent="-285750">
              <a:buFont typeface="Arial" panose="020B0604020202020204" pitchFamily="34" charset="0"/>
              <a:buChar char="•"/>
            </a:pPr>
            <a:endParaRPr lang="en-IN" sz="1600" b="1" dirty="0">
              <a:latin typeface="Seaford Display" panose="00000500000000000000" pitchFamily="2" charset="0"/>
            </a:endParaRPr>
          </a:p>
          <a:p>
            <a:pPr marL="285750" indent="-285750">
              <a:buFont typeface="Arial" panose="020B0604020202020204" pitchFamily="34" charset="0"/>
              <a:buChar char="•"/>
            </a:pPr>
            <a:r>
              <a:rPr lang="en-IN" sz="1600" b="1" dirty="0">
                <a:latin typeface="Seaford Display" panose="00000500000000000000" pitchFamily="2" charset="0"/>
              </a:rPr>
              <a:t>Senior Executive Positions in France and Germany has most churn</a:t>
            </a:r>
          </a:p>
          <a:p>
            <a:pPr marL="285750" indent="-285750">
              <a:buFont typeface="Arial" panose="020B0604020202020204" pitchFamily="34" charset="0"/>
              <a:buChar char="•"/>
            </a:pPr>
            <a:endParaRPr lang="en-IN" sz="1600" b="1" dirty="0">
              <a:latin typeface="Seaford Display" panose="00000500000000000000" pitchFamily="2" charset="0"/>
            </a:endParaRPr>
          </a:p>
          <a:p>
            <a:endParaRPr lang="en-IN" sz="1600" b="1" dirty="0">
              <a:latin typeface="Seaford Display" panose="00000500000000000000" pitchFamily="2" charset="0"/>
            </a:endParaRPr>
          </a:p>
          <a:p>
            <a:pPr marL="285750" indent="-285750">
              <a:buFont typeface="Arial" panose="020B0604020202020204" pitchFamily="34" charset="0"/>
              <a:buChar char="•"/>
            </a:pPr>
            <a:r>
              <a:rPr lang="en-IN" sz="1200" b="1" dirty="0">
                <a:latin typeface="Seaford Display" panose="00000500000000000000" pitchFamily="2" charset="0"/>
              </a:rPr>
              <a:t>Note (Metrics used):-</a:t>
            </a:r>
          </a:p>
          <a:p>
            <a:pPr marL="285750" indent="-285750">
              <a:buFont typeface="Arial" panose="020B0604020202020204" pitchFamily="34" charset="0"/>
              <a:buChar char="•"/>
            </a:pPr>
            <a:endParaRPr lang="en-IN" sz="1200" b="1" dirty="0">
              <a:latin typeface="Seaford Display" panose="00000500000000000000" pitchFamily="2" charset="0"/>
            </a:endParaRPr>
          </a:p>
          <a:p>
            <a:pPr algn="l">
              <a:buFont typeface="Arial" panose="020B0604020202020204" pitchFamily="34" charset="0"/>
              <a:buChar char="•"/>
            </a:pPr>
            <a:r>
              <a:rPr lang="en-US" sz="1200" b="0" i="0" dirty="0">
                <a:solidFill>
                  <a:srgbClr val="374151"/>
                </a:solidFill>
                <a:effectLst/>
                <a:latin typeface="Söhne"/>
              </a:rPr>
              <a:t>Salary Between </a:t>
            </a:r>
            <a:r>
              <a:rPr lang="en-US" sz="1200" b="0" i="0" dirty="0">
                <a:solidFill>
                  <a:srgbClr val="92D050"/>
                </a:solidFill>
                <a:effectLst/>
                <a:latin typeface="Söhne"/>
              </a:rPr>
              <a:t>11 and 100: </a:t>
            </a:r>
            <a:r>
              <a:rPr lang="en-US" sz="1200" b="0" i="0" dirty="0">
                <a:solidFill>
                  <a:srgbClr val="FF0000"/>
                </a:solidFill>
                <a:effectLst/>
                <a:latin typeface="Söhne"/>
              </a:rPr>
              <a:t>ENTRY_LEVEL</a:t>
            </a:r>
          </a:p>
          <a:p>
            <a:pPr algn="l">
              <a:buFont typeface="Arial" panose="020B0604020202020204" pitchFamily="34" charset="0"/>
              <a:buChar char="•"/>
            </a:pPr>
            <a:r>
              <a:rPr lang="en-US" sz="1200" b="0" i="0" dirty="0">
                <a:solidFill>
                  <a:srgbClr val="374151"/>
                </a:solidFill>
                <a:effectLst/>
                <a:latin typeface="Söhne"/>
              </a:rPr>
              <a:t>Salary Between </a:t>
            </a:r>
            <a:r>
              <a:rPr lang="en-US" sz="1200" b="0" i="0" dirty="0">
                <a:solidFill>
                  <a:srgbClr val="92D050"/>
                </a:solidFill>
                <a:effectLst/>
                <a:latin typeface="Söhne"/>
              </a:rPr>
              <a:t>101 and 1000: </a:t>
            </a:r>
            <a:r>
              <a:rPr lang="en-US" sz="1200" b="0" i="0" dirty="0">
                <a:solidFill>
                  <a:srgbClr val="FF0000"/>
                </a:solidFill>
                <a:effectLst/>
                <a:latin typeface="Söhne"/>
              </a:rPr>
              <a:t>"JUNIOR_POSITIONS"</a:t>
            </a:r>
          </a:p>
          <a:p>
            <a:pPr algn="l">
              <a:buFont typeface="Arial" panose="020B0604020202020204" pitchFamily="34" charset="0"/>
              <a:buChar char="•"/>
            </a:pPr>
            <a:r>
              <a:rPr lang="en-US" sz="1200" b="0" i="0" dirty="0">
                <a:solidFill>
                  <a:srgbClr val="374151"/>
                </a:solidFill>
                <a:effectLst/>
                <a:latin typeface="Söhne"/>
              </a:rPr>
              <a:t>Salary </a:t>
            </a:r>
            <a:r>
              <a:rPr lang="en-US" sz="1200" b="0" i="0" dirty="0">
                <a:solidFill>
                  <a:srgbClr val="92D050"/>
                </a:solidFill>
                <a:effectLst/>
                <a:latin typeface="Söhne"/>
              </a:rPr>
              <a:t>Between 1001 and 10000: </a:t>
            </a:r>
            <a:r>
              <a:rPr lang="en-US" sz="1200" b="0" i="0" dirty="0">
                <a:solidFill>
                  <a:srgbClr val="FF0000"/>
                </a:solidFill>
                <a:effectLst/>
                <a:latin typeface="Söhne"/>
              </a:rPr>
              <a:t>"MID-LEVEL"</a:t>
            </a:r>
          </a:p>
          <a:p>
            <a:pPr algn="l">
              <a:buFont typeface="Arial" panose="020B0604020202020204" pitchFamily="34" charset="0"/>
              <a:buChar char="•"/>
            </a:pPr>
            <a:r>
              <a:rPr lang="en-US" sz="1200" b="0" i="0" dirty="0">
                <a:solidFill>
                  <a:srgbClr val="374151"/>
                </a:solidFill>
                <a:effectLst/>
                <a:latin typeface="Söhne"/>
              </a:rPr>
              <a:t>Salary Between </a:t>
            </a:r>
            <a:r>
              <a:rPr lang="en-US" sz="1200" b="0" i="0" dirty="0">
                <a:solidFill>
                  <a:srgbClr val="92D050"/>
                </a:solidFill>
                <a:effectLst/>
                <a:latin typeface="Söhne"/>
              </a:rPr>
              <a:t>10001 and 100000</a:t>
            </a:r>
            <a:r>
              <a:rPr lang="en-US" sz="1200" b="0" i="0" dirty="0">
                <a:solidFill>
                  <a:srgbClr val="374151"/>
                </a:solidFill>
                <a:effectLst/>
                <a:latin typeface="Söhne"/>
              </a:rPr>
              <a:t>: </a:t>
            </a:r>
            <a:r>
              <a:rPr lang="en-US" sz="1200" b="0" i="0" dirty="0">
                <a:solidFill>
                  <a:srgbClr val="FF0000"/>
                </a:solidFill>
                <a:effectLst/>
                <a:latin typeface="Söhne"/>
              </a:rPr>
              <a:t>"SENIOR_POSITIONS"</a:t>
            </a:r>
          </a:p>
          <a:p>
            <a:pPr algn="l">
              <a:buFont typeface="Arial" panose="020B0604020202020204" pitchFamily="34" charset="0"/>
              <a:buChar char="•"/>
            </a:pPr>
            <a:r>
              <a:rPr lang="en-US" sz="1200" b="0" i="0" dirty="0">
                <a:solidFill>
                  <a:srgbClr val="374151"/>
                </a:solidFill>
                <a:effectLst/>
                <a:latin typeface="Söhne"/>
              </a:rPr>
              <a:t>For </a:t>
            </a:r>
            <a:r>
              <a:rPr lang="en-US" sz="1200" b="0" i="0" dirty="0">
                <a:solidFill>
                  <a:srgbClr val="92D050"/>
                </a:solidFill>
                <a:effectLst/>
                <a:latin typeface="Söhne"/>
              </a:rPr>
              <a:t>other </a:t>
            </a:r>
            <a:r>
              <a:rPr lang="en-US" sz="1200" b="0" i="0" dirty="0">
                <a:solidFill>
                  <a:srgbClr val="374151"/>
                </a:solidFill>
                <a:effectLst/>
                <a:latin typeface="Söhne"/>
              </a:rPr>
              <a:t>estimated salary values, </a:t>
            </a:r>
            <a:r>
              <a:rPr lang="en-US" sz="1200" b="0" i="0" dirty="0">
                <a:solidFill>
                  <a:srgbClr val="FF0000"/>
                </a:solidFill>
                <a:effectLst/>
                <a:latin typeface="Söhne"/>
              </a:rPr>
              <a:t>SENIOR_EXECUTIVE_POSITIONS</a:t>
            </a:r>
            <a:endParaRPr lang="en-IN" sz="1200" dirty="0">
              <a:solidFill>
                <a:srgbClr val="FF0000"/>
              </a:solidFill>
              <a:latin typeface="Seaford Display" panose="00000500000000000000" pitchFamily="2" charset="0"/>
            </a:endParaRPr>
          </a:p>
          <a:p>
            <a:endParaRPr lang="en-IN" sz="1600" dirty="0">
              <a:solidFill>
                <a:srgbClr val="FF0000"/>
              </a:solidFill>
              <a:latin typeface="Seaford Display" panose="00000500000000000000" pitchFamily="2" charset="0"/>
            </a:endParaRPr>
          </a:p>
          <a:p>
            <a:endParaRPr lang="en-IN" sz="1600" dirty="0">
              <a:latin typeface="Seaford Display" panose="00000500000000000000" pitchFamily="2" charset="0"/>
            </a:endParaRPr>
          </a:p>
        </p:txBody>
      </p:sp>
      <p:graphicFrame>
        <p:nvGraphicFramePr>
          <p:cNvPr id="8" name="Table 7">
            <a:extLst>
              <a:ext uri="{FF2B5EF4-FFF2-40B4-BE49-F238E27FC236}">
                <a16:creationId xmlns:a16="http://schemas.microsoft.com/office/drawing/2014/main" id="{B61AAC6D-0C5D-F9D8-C2DF-71A2D79FB9CC}"/>
              </a:ext>
            </a:extLst>
          </p:cNvPr>
          <p:cNvGraphicFramePr>
            <a:graphicFrameLocks noGrp="1"/>
          </p:cNvGraphicFramePr>
          <p:nvPr>
            <p:extLst>
              <p:ext uri="{D42A27DB-BD31-4B8C-83A1-F6EECF244321}">
                <p14:modId xmlns:p14="http://schemas.microsoft.com/office/powerpoint/2010/main" val="2239178987"/>
              </p:ext>
            </p:extLst>
          </p:nvPr>
        </p:nvGraphicFramePr>
        <p:xfrm>
          <a:off x="685241" y="4058530"/>
          <a:ext cx="8100172" cy="2084769"/>
        </p:xfrm>
        <a:graphic>
          <a:graphicData uri="http://schemas.openxmlformats.org/drawingml/2006/table">
            <a:tbl>
              <a:tblPr/>
              <a:tblGrid>
                <a:gridCol w="1874079">
                  <a:extLst>
                    <a:ext uri="{9D8B030D-6E8A-4147-A177-3AD203B41FA5}">
                      <a16:colId xmlns:a16="http://schemas.microsoft.com/office/drawing/2014/main" val="608023089"/>
                    </a:ext>
                  </a:extLst>
                </a:gridCol>
                <a:gridCol w="1519318">
                  <a:extLst>
                    <a:ext uri="{9D8B030D-6E8A-4147-A177-3AD203B41FA5}">
                      <a16:colId xmlns:a16="http://schemas.microsoft.com/office/drawing/2014/main" val="1103863673"/>
                    </a:ext>
                  </a:extLst>
                </a:gridCol>
                <a:gridCol w="947441">
                  <a:extLst>
                    <a:ext uri="{9D8B030D-6E8A-4147-A177-3AD203B41FA5}">
                      <a16:colId xmlns:a16="http://schemas.microsoft.com/office/drawing/2014/main" val="753344717"/>
                    </a:ext>
                  </a:extLst>
                </a:gridCol>
                <a:gridCol w="980576">
                  <a:extLst>
                    <a:ext uri="{9D8B030D-6E8A-4147-A177-3AD203B41FA5}">
                      <a16:colId xmlns:a16="http://schemas.microsoft.com/office/drawing/2014/main" val="3414181153"/>
                    </a:ext>
                  </a:extLst>
                </a:gridCol>
                <a:gridCol w="871767">
                  <a:extLst>
                    <a:ext uri="{9D8B030D-6E8A-4147-A177-3AD203B41FA5}">
                      <a16:colId xmlns:a16="http://schemas.microsoft.com/office/drawing/2014/main" val="648810565"/>
                    </a:ext>
                  </a:extLst>
                </a:gridCol>
                <a:gridCol w="871767">
                  <a:extLst>
                    <a:ext uri="{9D8B030D-6E8A-4147-A177-3AD203B41FA5}">
                      <a16:colId xmlns:a16="http://schemas.microsoft.com/office/drawing/2014/main" val="2239309960"/>
                    </a:ext>
                  </a:extLst>
                </a:gridCol>
                <a:gridCol w="1035224">
                  <a:extLst>
                    <a:ext uri="{9D8B030D-6E8A-4147-A177-3AD203B41FA5}">
                      <a16:colId xmlns:a16="http://schemas.microsoft.com/office/drawing/2014/main" val="2090935898"/>
                    </a:ext>
                  </a:extLst>
                </a:gridCol>
              </a:tblGrid>
              <a:tr h="835397">
                <a:tc>
                  <a:txBody>
                    <a:bodyPr/>
                    <a:lstStyle/>
                    <a:p>
                      <a:pPr algn="l" fontAlgn="b"/>
                      <a:r>
                        <a:rPr lang="en-IN" sz="1400" b="0" i="0" u="none" strike="noStrike" dirty="0" err="1">
                          <a:solidFill>
                            <a:srgbClr val="000000"/>
                          </a:solidFill>
                          <a:effectLst/>
                          <a:latin typeface="Seaford Display" panose="00000500000000000000" pitchFamily="2" charset="0"/>
                        </a:rPr>
                        <a:t>EstimatedSalaryCategory</a:t>
                      </a:r>
                      <a:endParaRPr lang="en-IN" sz="1400" b="0" i="0" u="none" strike="noStrike" dirty="0">
                        <a:solidFill>
                          <a:srgbClr val="000000"/>
                        </a:solidFill>
                        <a:effectLst/>
                        <a:latin typeface="Seaford Display" panose="00000500000000000000" pitchFamily="2"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SENIOR_EXECUTIVE_POSITIONS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MID-LEVEL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ENTRY_LEVEL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JUNIOR_POSITIONS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SENIOR_POSITIONS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400" b="0" i="0" u="none" strike="noStrike" dirty="0">
                          <a:solidFill>
                            <a:srgbClr val="000000"/>
                          </a:solidFill>
                          <a:effectLst/>
                          <a:latin typeface="Seaford Display" panose="00000500000000000000" pitchFamily="2" charset="0"/>
                        </a:rPr>
                        <a:t>Grand Total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87015994"/>
                  </a:ext>
                </a:extLst>
              </a:tr>
              <a:tr h="312343">
                <a:tc>
                  <a:txBody>
                    <a:bodyPr/>
                    <a:lstStyle/>
                    <a:p>
                      <a:pPr algn="l" fontAlgn="b"/>
                      <a:r>
                        <a:rPr lang="en-IN" sz="1400" b="0" i="0" u="none" strike="noStrike" dirty="0">
                          <a:solidFill>
                            <a:srgbClr val="000000"/>
                          </a:solidFill>
                          <a:effectLst/>
                          <a:latin typeface="Seaford Display" panose="00000500000000000000" pitchFamily="2" charset="0"/>
                        </a:rPr>
                        <a:t>France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424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355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810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33235140"/>
                  </a:ext>
                </a:extLst>
              </a:tr>
              <a:tr h="312343">
                <a:tc>
                  <a:txBody>
                    <a:bodyPr/>
                    <a:lstStyle/>
                    <a:p>
                      <a:pPr algn="l" fontAlgn="b"/>
                      <a:r>
                        <a:rPr lang="en-IN" sz="1400" b="0" i="0" u="none" strike="noStrike">
                          <a:solidFill>
                            <a:srgbClr val="000000"/>
                          </a:solidFill>
                          <a:effectLst/>
                          <a:latin typeface="Seaford Display" panose="00000500000000000000" pitchFamily="2" charset="0"/>
                        </a:rPr>
                        <a:t>Germany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0" i="0" u="none" strike="noStrike" dirty="0">
                          <a:solidFill>
                            <a:srgbClr val="000000"/>
                          </a:solidFill>
                          <a:effectLst/>
                          <a:latin typeface="Seaford Display" panose="00000500000000000000" pitchFamily="2" charset="0"/>
                        </a:rPr>
                        <a:t>398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IN" sz="1400" b="0" i="0" u="none" strike="noStrike">
                          <a:solidFill>
                            <a:srgbClr val="000000"/>
                          </a:solidFill>
                          <a:effectLst/>
                          <a:latin typeface="Seaford Display" panose="00000500000000000000" pitchFamily="2" charset="0"/>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0" i="0" u="none" strike="noStrike">
                          <a:solidFill>
                            <a:srgbClr val="000000"/>
                          </a:solidFill>
                          <a:effectLst/>
                          <a:latin typeface="Seaford Display" panose="00000500000000000000" pitchFamily="2"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0" i="0" u="none" strike="noStrike" dirty="0">
                          <a:solidFill>
                            <a:srgbClr val="000000"/>
                          </a:solidFill>
                          <a:effectLst/>
                          <a:latin typeface="Seaford Display" panose="00000500000000000000" pitchFamily="2" charset="0"/>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0" i="0" u="none" strike="noStrike" dirty="0">
                          <a:solidFill>
                            <a:srgbClr val="000000"/>
                          </a:solidFill>
                          <a:effectLst/>
                          <a:latin typeface="Seaford Display" panose="00000500000000000000" pitchFamily="2" charset="0"/>
                        </a:rPr>
                        <a:t>366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0" i="0" u="none" strike="noStrike" dirty="0">
                          <a:solidFill>
                            <a:srgbClr val="000000"/>
                          </a:solidFill>
                          <a:effectLst/>
                          <a:latin typeface="Seaford Display" panose="00000500000000000000" pitchFamily="2" charset="0"/>
                        </a:rPr>
                        <a:t>814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3392593"/>
                  </a:ext>
                </a:extLst>
              </a:tr>
              <a:tr h="312343">
                <a:tc>
                  <a:txBody>
                    <a:bodyPr/>
                    <a:lstStyle/>
                    <a:p>
                      <a:pPr algn="l" fontAlgn="b"/>
                      <a:r>
                        <a:rPr lang="en-IN" sz="1400" b="0" i="0" u="none" strike="noStrike">
                          <a:solidFill>
                            <a:srgbClr val="000000"/>
                          </a:solidFill>
                          <a:effectLst/>
                          <a:latin typeface="Seaford Display" panose="00000500000000000000" pitchFamily="2" charset="0"/>
                        </a:rPr>
                        <a:t>Spain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a:solidFill>
                            <a:srgbClr val="000000"/>
                          </a:solidFill>
                          <a:effectLst/>
                          <a:latin typeface="Seaford Display" panose="00000500000000000000" pitchFamily="2" charset="0"/>
                        </a:rPr>
                        <a:t>222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a:solidFill>
                            <a:srgbClr val="000000"/>
                          </a:solidFill>
                          <a:effectLst/>
                          <a:latin typeface="Seaford Display" panose="00000500000000000000" pitchFamily="2" charset="0"/>
                        </a:rPr>
                        <a:t>18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a:solidFill>
                            <a:srgbClr val="000000"/>
                          </a:solidFill>
                          <a:effectLst/>
                          <a:latin typeface="Seaford Display" panose="00000500000000000000" pitchFamily="2"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171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IN" sz="1400" b="0" i="0" u="none" strike="noStrike" dirty="0">
                          <a:solidFill>
                            <a:srgbClr val="000000"/>
                          </a:solidFill>
                          <a:effectLst/>
                          <a:latin typeface="Seaford Display" panose="00000500000000000000" pitchFamily="2" charset="0"/>
                        </a:rPr>
                        <a:t>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07007214"/>
                  </a:ext>
                </a:extLst>
              </a:tr>
              <a:tr h="312343">
                <a:tc>
                  <a:txBody>
                    <a:bodyPr/>
                    <a:lstStyle/>
                    <a:p>
                      <a:pPr algn="l" fontAlgn="b"/>
                      <a:r>
                        <a:rPr lang="en-IN" sz="1400" b="0" i="0" u="none" strike="noStrike">
                          <a:solidFill>
                            <a:srgbClr val="000000"/>
                          </a:solidFill>
                          <a:effectLst/>
                          <a:latin typeface="Seaford Display" panose="00000500000000000000" pitchFamily="2" charset="0"/>
                        </a:rPr>
                        <a:t>GrandTotal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Seaford Display" panose="00000500000000000000" pitchFamily="2" charset="0"/>
                        </a:rPr>
                        <a:t>1044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Seaford Display" panose="00000500000000000000" pitchFamily="2" charset="0"/>
                        </a:rPr>
                        <a:t>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Seaford Display" panose="00000500000000000000" pitchFamily="2"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Seaford Display" panose="00000500000000000000" pitchFamily="2" charset="0"/>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Seaford Display" panose="00000500000000000000" pitchFamily="2" charset="0"/>
                        </a:rPr>
                        <a:t>892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Seaford Display" panose="00000500000000000000" pitchFamily="2" charset="0"/>
                        </a:rPr>
                        <a:t>2037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19455"/>
                  </a:ext>
                </a:extLst>
              </a:tr>
            </a:tbl>
          </a:graphicData>
        </a:graphic>
      </p:graphicFrame>
    </p:spTree>
    <p:extLst>
      <p:ext uri="{BB962C8B-B14F-4D97-AF65-F5344CB8AC3E}">
        <p14:creationId xmlns:p14="http://schemas.microsoft.com/office/powerpoint/2010/main" val="331542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362" y="170384"/>
            <a:ext cx="10648295" cy="540000"/>
          </a:xfrm>
        </p:spPr>
        <p:txBody>
          <a:bodyPr/>
          <a:lstStyle/>
          <a:p>
            <a:r>
              <a:rPr lang="en-US" dirty="0"/>
              <a:t>Various Segments of Customers – 5. Balance Segmentation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3" y="710384"/>
            <a:ext cx="7600291" cy="4892916"/>
          </a:xfrm>
        </p:spPr>
        <p:txBody>
          <a:bodyPr/>
          <a:lstStyle/>
          <a:p>
            <a:r>
              <a:rPr lang="en-US" dirty="0"/>
              <a:t>Top Churned Customers Balance Wise w.r.t Salary Distribution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Top Churned Customers Estimated Salary w.r.t Geography</a:t>
            </a:r>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9284525" y="1213637"/>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ACF45B03-6ABE-EAA2-1269-A540E969DC30}"/>
              </a:ext>
            </a:extLst>
          </p:cNvPr>
          <p:cNvGraphicFramePr>
            <a:graphicFrameLocks noGrp="1"/>
          </p:cNvGraphicFramePr>
          <p:nvPr>
            <p:extLst>
              <p:ext uri="{D42A27DB-BD31-4B8C-83A1-F6EECF244321}">
                <p14:modId xmlns:p14="http://schemas.microsoft.com/office/powerpoint/2010/main" val="1477087804"/>
              </p:ext>
            </p:extLst>
          </p:nvPr>
        </p:nvGraphicFramePr>
        <p:xfrm>
          <a:off x="774883" y="981682"/>
          <a:ext cx="8180841" cy="2560320"/>
        </p:xfrm>
        <a:graphic>
          <a:graphicData uri="http://schemas.openxmlformats.org/drawingml/2006/table">
            <a:tbl>
              <a:tblPr firstRow="1" bandRow="1">
                <a:tableStyleId>{0E3FDE45-AF77-4B5C-9715-49D594BDF05E}</a:tableStyleId>
              </a:tblPr>
              <a:tblGrid>
                <a:gridCol w="2061701">
                  <a:extLst>
                    <a:ext uri="{9D8B030D-6E8A-4147-A177-3AD203B41FA5}">
                      <a16:colId xmlns:a16="http://schemas.microsoft.com/office/drawing/2014/main" val="144581324"/>
                    </a:ext>
                  </a:extLst>
                </a:gridCol>
                <a:gridCol w="1055910">
                  <a:extLst>
                    <a:ext uri="{9D8B030D-6E8A-4147-A177-3AD203B41FA5}">
                      <a16:colId xmlns:a16="http://schemas.microsoft.com/office/drawing/2014/main" val="4068682687"/>
                    </a:ext>
                  </a:extLst>
                </a:gridCol>
                <a:gridCol w="1249588">
                  <a:extLst>
                    <a:ext uri="{9D8B030D-6E8A-4147-A177-3AD203B41FA5}">
                      <a16:colId xmlns:a16="http://schemas.microsoft.com/office/drawing/2014/main" val="2416137872"/>
                    </a:ext>
                  </a:extLst>
                </a:gridCol>
                <a:gridCol w="1390304">
                  <a:extLst>
                    <a:ext uri="{9D8B030D-6E8A-4147-A177-3AD203B41FA5}">
                      <a16:colId xmlns:a16="http://schemas.microsoft.com/office/drawing/2014/main" val="3526233973"/>
                    </a:ext>
                  </a:extLst>
                </a:gridCol>
                <a:gridCol w="1162530">
                  <a:extLst>
                    <a:ext uri="{9D8B030D-6E8A-4147-A177-3AD203B41FA5}">
                      <a16:colId xmlns:a16="http://schemas.microsoft.com/office/drawing/2014/main" val="3681406923"/>
                    </a:ext>
                  </a:extLst>
                </a:gridCol>
                <a:gridCol w="1260808">
                  <a:extLst>
                    <a:ext uri="{9D8B030D-6E8A-4147-A177-3AD203B41FA5}">
                      <a16:colId xmlns:a16="http://schemas.microsoft.com/office/drawing/2014/main" val="3121067339"/>
                    </a:ext>
                  </a:extLst>
                </a:gridCol>
              </a:tblGrid>
              <a:tr h="461726">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EstimatedSalaryCategory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MICRO_BALANCE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MINI_BALANCE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REGULAR_BALANCE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ELITE_BALANCE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PREMIUM_CUSTOMER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54855137"/>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MID - LEVEL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57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87614985"/>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ENTRY LEVEL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4191316752"/>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JUNIOR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64398458"/>
                  </a:ext>
                </a:extLst>
              </a:tr>
              <a:tr h="271604">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SENIOR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224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135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533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772399500"/>
                  </a:ext>
                </a:extLst>
              </a:tr>
              <a:tr h="461726">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SENIOR EXECUTIVE POSITION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256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175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612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alpha val="20000"/>
                      </a:schemeClr>
                    </a:solidFill>
                  </a:tcPr>
                </a:tc>
                <a:extLst>
                  <a:ext uri="{0D108BD9-81ED-4DB2-BD59-A6C34878D82A}">
                    <a16:rowId xmlns:a16="http://schemas.microsoft.com/office/drawing/2014/main" val="1629646368"/>
                  </a:ext>
                </a:extLst>
              </a:tr>
              <a:tr h="271604">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500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325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1244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650625"/>
                  </a:ext>
                </a:extLst>
              </a:tr>
            </a:tbl>
          </a:graphicData>
        </a:graphic>
      </p:graphicFrame>
      <p:cxnSp>
        <p:nvCxnSpPr>
          <p:cNvPr id="21" name="Straight Connector 20">
            <a:extLst>
              <a:ext uri="{FF2B5EF4-FFF2-40B4-BE49-F238E27FC236}">
                <a16:creationId xmlns:a16="http://schemas.microsoft.com/office/drawing/2014/main" id="{3E476A39-C7FE-7002-4592-F78DE8FCCEB2}"/>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08BB00E-93FE-EF6E-AF75-BC6A0EBD3A23}"/>
              </a:ext>
            </a:extLst>
          </p:cNvPr>
          <p:cNvSpPr txBox="1"/>
          <p:nvPr/>
        </p:nvSpPr>
        <p:spPr>
          <a:xfrm>
            <a:off x="9356246" y="489734"/>
            <a:ext cx="2835754" cy="63709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Seaford Display" panose="00000500000000000000" pitchFamily="2" charset="0"/>
              </a:rPr>
              <a:t>Customers with Senior Position and Senior executive position are having most churn and they </a:t>
            </a:r>
            <a:r>
              <a:rPr lang="en-US" sz="1600" b="0" i="0" dirty="0">
                <a:effectLst/>
                <a:latin typeface="Google Sans"/>
              </a:rPr>
              <a:t>may have more banking options available to them</a:t>
            </a:r>
            <a:r>
              <a:rPr lang="en-IN" sz="1600" dirty="0">
                <a:latin typeface="Seaford Display" panose="00000500000000000000" pitchFamily="2" charset="0"/>
              </a:rPr>
              <a:t> thus this might lead to churn</a:t>
            </a:r>
          </a:p>
          <a:p>
            <a:pPr marL="285750" indent="-285750">
              <a:buFont typeface="Arial" panose="020B0604020202020204" pitchFamily="34" charset="0"/>
              <a:buChar char="•"/>
            </a:pPr>
            <a:endParaRPr lang="en-IN" sz="1600" dirty="0">
              <a:latin typeface="Seaford Display" panose="00000500000000000000" pitchFamily="2" charset="0"/>
            </a:endParaRPr>
          </a:p>
          <a:p>
            <a:pPr marL="285750" indent="-285750">
              <a:buFont typeface="Arial" panose="020B0604020202020204" pitchFamily="34" charset="0"/>
              <a:buChar char="•"/>
            </a:pPr>
            <a:r>
              <a:rPr lang="en-IN" sz="1600" dirty="0">
                <a:latin typeface="Seaford Display" panose="00000500000000000000" pitchFamily="2" charset="0"/>
              </a:rPr>
              <a:t>Customers with micro and premium balance are experiencing more churn because of banking options and interest rates available to them might be more or less.</a:t>
            </a:r>
          </a:p>
          <a:p>
            <a:pPr marL="285750" indent="-285750">
              <a:buFont typeface="Arial" panose="020B0604020202020204" pitchFamily="34" charset="0"/>
              <a:buChar char="•"/>
            </a:pPr>
            <a:endParaRPr lang="en-IN" sz="1600" dirty="0">
              <a:latin typeface="Seaford Display" panose="00000500000000000000" pitchFamily="2" charset="0"/>
            </a:endParaRPr>
          </a:p>
          <a:p>
            <a:pPr marL="285750" indent="-285750">
              <a:buFont typeface="Arial" panose="020B0604020202020204" pitchFamily="34" charset="0"/>
              <a:buChar char="•"/>
            </a:pPr>
            <a:r>
              <a:rPr lang="en-IN" sz="1400" b="1" dirty="0">
                <a:latin typeface="Seaford Display" panose="00000500000000000000" pitchFamily="2" charset="0"/>
              </a:rPr>
              <a:t>Used Metrics:-</a:t>
            </a:r>
          </a:p>
          <a:p>
            <a:pPr marL="285750" indent="-285750">
              <a:buFont typeface="Arial" panose="020B0604020202020204" pitchFamily="34" charset="0"/>
              <a:buChar char="•"/>
            </a:pPr>
            <a:endParaRPr lang="en-IN" sz="1600" dirty="0">
              <a:latin typeface="Seaford Display" panose="00000500000000000000" pitchFamily="2" charset="0"/>
            </a:endParaRPr>
          </a:p>
          <a:p>
            <a:pPr marL="285750" indent="-285750">
              <a:buFont typeface="Arial" panose="020B0604020202020204" pitchFamily="34" charset="0"/>
              <a:buChar char="•"/>
            </a:pPr>
            <a:r>
              <a:rPr lang="en-IN" sz="1200" dirty="0">
                <a:solidFill>
                  <a:srgbClr val="FF0000"/>
                </a:solidFill>
                <a:latin typeface="Seaford Display" panose="00000500000000000000" pitchFamily="2" charset="0"/>
              </a:rPr>
              <a:t>MICRO_BALANCE</a:t>
            </a:r>
            <a:r>
              <a:rPr lang="en-IN" sz="1200" dirty="0">
                <a:latin typeface="Seaford Display" panose="00000500000000000000" pitchFamily="2" charset="0"/>
              </a:rPr>
              <a:t>	0 &lt;= balance &lt; 101</a:t>
            </a:r>
          </a:p>
          <a:p>
            <a:pPr marL="285750" indent="-285750">
              <a:buFont typeface="Arial" panose="020B0604020202020204" pitchFamily="34" charset="0"/>
              <a:buChar char="•"/>
            </a:pPr>
            <a:r>
              <a:rPr lang="en-IN" sz="1200" dirty="0">
                <a:solidFill>
                  <a:srgbClr val="FF0000"/>
                </a:solidFill>
                <a:latin typeface="Seaford Display" panose="00000500000000000000" pitchFamily="2" charset="0"/>
              </a:rPr>
              <a:t>MINI_BALANCE</a:t>
            </a:r>
            <a:r>
              <a:rPr lang="en-IN" sz="1200" dirty="0">
                <a:latin typeface="Seaford Display" panose="00000500000000000000" pitchFamily="2" charset="0"/>
              </a:rPr>
              <a:t>	101 &lt;= balance &lt; 1001</a:t>
            </a:r>
          </a:p>
          <a:p>
            <a:pPr marL="285750" indent="-285750">
              <a:buFont typeface="Arial" panose="020B0604020202020204" pitchFamily="34" charset="0"/>
              <a:buChar char="•"/>
            </a:pPr>
            <a:r>
              <a:rPr lang="en-IN" sz="1200" dirty="0">
                <a:solidFill>
                  <a:srgbClr val="FF0000"/>
                </a:solidFill>
                <a:latin typeface="Seaford Display" panose="00000500000000000000" pitchFamily="2" charset="0"/>
              </a:rPr>
              <a:t>REGULAR_BALANCE	</a:t>
            </a:r>
            <a:r>
              <a:rPr lang="en-IN" sz="1200" dirty="0">
                <a:latin typeface="Seaford Display" panose="00000500000000000000" pitchFamily="2" charset="0"/>
              </a:rPr>
              <a:t>1001 &lt;= balance &lt; 10001</a:t>
            </a:r>
          </a:p>
          <a:p>
            <a:pPr marL="285750" indent="-285750">
              <a:buFont typeface="Arial" panose="020B0604020202020204" pitchFamily="34" charset="0"/>
              <a:buChar char="•"/>
            </a:pPr>
            <a:r>
              <a:rPr lang="en-IN" sz="1200" dirty="0">
                <a:solidFill>
                  <a:srgbClr val="FF0000"/>
                </a:solidFill>
                <a:latin typeface="Seaford Display" panose="00000500000000000000" pitchFamily="2" charset="0"/>
              </a:rPr>
              <a:t>ELITE_BALANCE</a:t>
            </a:r>
            <a:r>
              <a:rPr lang="en-IN" sz="1200" dirty="0">
                <a:latin typeface="Seaford Display" panose="00000500000000000000" pitchFamily="2" charset="0"/>
              </a:rPr>
              <a:t>	10001 &lt;= balance &lt; 100001</a:t>
            </a:r>
          </a:p>
          <a:p>
            <a:pPr marL="285750" indent="-285750">
              <a:buFont typeface="Arial" panose="020B0604020202020204" pitchFamily="34" charset="0"/>
              <a:buChar char="•"/>
            </a:pPr>
            <a:r>
              <a:rPr lang="en-IN" sz="1200" dirty="0">
                <a:solidFill>
                  <a:srgbClr val="FF0000"/>
                </a:solidFill>
                <a:latin typeface="Seaford Display" panose="00000500000000000000" pitchFamily="2" charset="0"/>
              </a:rPr>
              <a:t>PREMIUM_CUSTOMER	balance </a:t>
            </a:r>
            <a:r>
              <a:rPr lang="en-IN" sz="1200" dirty="0">
                <a:latin typeface="Seaford Display" panose="00000500000000000000" pitchFamily="2" charset="0"/>
              </a:rPr>
              <a:t>&gt;= 100001</a:t>
            </a:r>
          </a:p>
          <a:p>
            <a:pPr marL="285750" indent="-285750">
              <a:buFont typeface="Arial" panose="020B0604020202020204" pitchFamily="34" charset="0"/>
              <a:buChar char="•"/>
            </a:pPr>
            <a:endParaRPr lang="en-IN" sz="1600" dirty="0">
              <a:latin typeface="Seaford Display" panose="00000500000000000000" pitchFamily="2" charset="0"/>
            </a:endParaRPr>
          </a:p>
        </p:txBody>
      </p:sp>
      <p:graphicFrame>
        <p:nvGraphicFramePr>
          <p:cNvPr id="6" name="Table 5">
            <a:extLst>
              <a:ext uri="{FF2B5EF4-FFF2-40B4-BE49-F238E27FC236}">
                <a16:creationId xmlns:a16="http://schemas.microsoft.com/office/drawing/2014/main" id="{AD7FCCAC-4AE3-8248-9604-0F1EA847A341}"/>
              </a:ext>
            </a:extLst>
          </p:cNvPr>
          <p:cNvGraphicFramePr>
            <a:graphicFrameLocks noGrp="1"/>
          </p:cNvGraphicFramePr>
          <p:nvPr>
            <p:extLst>
              <p:ext uri="{D42A27DB-BD31-4B8C-83A1-F6EECF244321}">
                <p14:modId xmlns:p14="http://schemas.microsoft.com/office/powerpoint/2010/main" val="1348024431"/>
              </p:ext>
            </p:extLst>
          </p:nvPr>
        </p:nvGraphicFramePr>
        <p:xfrm>
          <a:off x="783830" y="4026865"/>
          <a:ext cx="8180841" cy="2042160"/>
        </p:xfrm>
        <a:graphic>
          <a:graphicData uri="http://schemas.openxmlformats.org/drawingml/2006/table">
            <a:tbl>
              <a:tblPr firstRow="1" bandRow="1">
                <a:tableStyleId>{0E3FDE45-AF77-4B5C-9715-49D594BDF05E}</a:tableStyleId>
              </a:tblPr>
              <a:tblGrid>
                <a:gridCol w="2061701">
                  <a:extLst>
                    <a:ext uri="{9D8B030D-6E8A-4147-A177-3AD203B41FA5}">
                      <a16:colId xmlns:a16="http://schemas.microsoft.com/office/drawing/2014/main" val="144581324"/>
                    </a:ext>
                  </a:extLst>
                </a:gridCol>
                <a:gridCol w="1055910">
                  <a:extLst>
                    <a:ext uri="{9D8B030D-6E8A-4147-A177-3AD203B41FA5}">
                      <a16:colId xmlns:a16="http://schemas.microsoft.com/office/drawing/2014/main" val="4068682687"/>
                    </a:ext>
                  </a:extLst>
                </a:gridCol>
                <a:gridCol w="1249588">
                  <a:extLst>
                    <a:ext uri="{9D8B030D-6E8A-4147-A177-3AD203B41FA5}">
                      <a16:colId xmlns:a16="http://schemas.microsoft.com/office/drawing/2014/main" val="2416137872"/>
                    </a:ext>
                  </a:extLst>
                </a:gridCol>
                <a:gridCol w="1390304">
                  <a:extLst>
                    <a:ext uri="{9D8B030D-6E8A-4147-A177-3AD203B41FA5}">
                      <a16:colId xmlns:a16="http://schemas.microsoft.com/office/drawing/2014/main" val="3526233973"/>
                    </a:ext>
                  </a:extLst>
                </a:gridCol>
                <a:gridCol w="1162530">
                  <a:extLst>
                    <a:ext uri="{9D8B030D-6E8A-4147-A177-3AD203B41FA5}">
                      <a16:colId xmlns:a16="http://schemas.microsoft.com/office/drawing/2014/main" val="3681406923"/>
                    </a:ext>
                  </a:extLst>
                </a:gridCol>
                <a:gridCol w="1260808">
                  <a:extLst>
                    <a:ext uri="{9D8B030D-6E8A-4147-A177-3AD203B41FA5}">
                      <a16:colId xmlns:a16="http://schemas.microsoft.com/office/drawing/2014/main" val="3121067339"/>
                    </a:ext>
                  </a:extLst>
                </a:gridCol>
              </a:tblGrid>
              <a:tr h="461726">
                <a:tc>
                  <a:txBody>
                    <a:bodyPr/>
                    <a:lstStyle/>
                    <a:p>
                      <a:pPr marL="0" algn="l" rtl="0" eaLnBrk="1" fontAlgn="t" latinLnBrk="0" hangingPunct="1">
                        <a:spcBef>
                          <a:spcPts val="0"/>
                        </a:spcBef>
                        <a:spcAft>
                          <a:spcPts val="0"/>
                        </a:spcAft>
                      </a:pPr>
                      <a:r>
                        <a:rPr lang="en-IN" sz="1400" b="0" i="0" u="none" strike="noStrike" dirty="0" err="1">
                          <a:effectLst/>
                          <a:latin typeface="Seaford Display" panose="00000500000000000000" pitchFamily="2" charset="0"/>
                        </a:rPr>
                        <a:t>UserCategory</a:t>
                      </a:r>
                      <a:endParaRPr lang="en-IN" sz="1400" b="0" i="0" u="none" strike="noStrike" dirty="0">
                        <a:effectLst/>
                        <a:latin typeface="Seaford Display" panose="00000500000000000000" pitchFamily="2"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MICRO_BALANCE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MINI_BALANCE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REGULAR_BALANCE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ELITE_BALANCE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PREMIUM_CUSTOMER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54855137"/>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USER1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338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850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787614985"/>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USER2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86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201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4191316752"/>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USER3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62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64398458"/>
                  </a:ext>
                </a:extLst>
              </a:tr>
              <a:tr h="271604">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USER4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2399500"/>
                  </a:ext>
                </a:extLst>
              </a:tr>
              <a:tr h="271604">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GRAND 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1" i="0" u="none" strike="noStrike" dirty="0">
                          <a:effectLst/>
                          <a:latin typeface="Seaford Display" panose="00000500000000000000" pitchFamily="2" charset="0"/>
                        </a:rPr>
                        <a:t>500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effectLst/>
                          <a:latin typeface="Seaford Display" panose="00000500000000000000" pitchFamily="2" charset="0"/>
                        </a:rPr>
                        <a:t>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325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400" b="0" i="0" u="none" strike="noStrike" dirty="0">
                          <a:effectLst/>
                          <a:latin typeface="Seaford Display" panose="00000500000000000000" pitchFamily="2" charset="0"/>
                        </a:rPr>
                        <a:t>1211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650625"/>
                  </a:ext>
                </a:extLst>
              </a:tr>
            </a:tbl>
          </a:graphicData>
        </a:graphic>
      </p:graphicFrame>
    </p:spTree>
    <p:extLst>
      <p:ext uri="{BB962C8B-B14F-4D97-AF65-F5344CB8AC3E}">
        <p14:creationId xmlns:p14="http://schemas.microsoft.com/office/powerpoint/2010/main" val="117716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806-180D-07AF-79DC-49D4646FCB81}"/>
              </a:ext>
            </a:extLst>
          </p:cNvPr>
          <p:cNvSpPr>
            <a:spLocks noGrp="1"/>
          </p:cNvSpPr>
          <p:nvPr>
            <p:ph type="title"/>
          </p:nvPr>
        </p:nvSpPr>
        <p:spPr/>
        <p:txBody>
          <a:bodyPr/>
          <a:lstStyle/>
          <a:p>
            <a:r>
              <a:rPr lang="en-US">
                <a:solidFill>
                  <a:srgbClr val="212121"/>
                </a:solidFill>
                <a:latin typeface="Open Sans" panose="020B0606030504020204" pitchFamily="34" charset="0"/>
              </a:rPr>
              <a:t>C</a:t>
            </a:r>
            <a:r>
              <a:rPr lang="en-US" b="0" i="0">
                <a:solidFill>
                  <a:srgbClr val="212121"/>
                </a:solidFill>
                <a:effectLst/>
                <a:latin typeface="Open Sans" panose="020B0606030504020204" pitchFamily="34" charset="0"/>
              </a:rPr>
              <a:t>ustomers criteria to offer a reduced interest rate :-</a:t>
            </a:r>
            <a:endParaRPr lang="en-IN" dirty="0"/>
          </a:p>
        </p:txBody>
      </p:sp>
      <p:sp>
        <p:nvSpPr>
          <p:cNvPr id="4" name="Content Placeholder 3">
            <a:extLst>
              <a:ext uri="{FF2B5EF4-FFF2-40B4-BE49-F238E27FC236}">
                <a16:creationId xmlns:a16="http://schemas.microsoft.com/office/drawing/2014/main" id="{1E62C0B7-D840-641D-2DD9-1C9EC0D1152F}"/>
              </a:ext>
            </a:extLst>
          </p:cNvPr>
          <p:cNvSpPr>
            <a:spLocks noGrp="1"/>
          </p:cNvSpPr>
          <p:nvPr>
            <p:ph idx="1"/>
          </p:nvPr>
        </p:nvSpPr>
        <p:spPr>
          <a:xfrm>
            <a:off x="359400" y="1028700"/>
            <a:ext cx="11473200" cy="5053200"/>
          </a:xfrm>
        </p:spPr>
        <p:txBody>
          <a:bodyPr/>
          <a:lstStyle/>
          <a:p>
            <a:r>
              <a:rPr lang="en-US"/>
              <a:t>To choose the top 5 customers to offer a reduced interest rate, we should consider a combination of factors based on the provided analysis. Here's how I would choose them:</a:t>
            </a:r>
          </a:p>
          <a:p>
            <a:endParaRPr lang="en-US"/>
          </a:p>
          <a:p>
            <a:r>
              <a:rPr lang="en-US" b="1"/>
              <a:t>1</a:t>
            </a:r>
            <a:r>
              <a:rPr lang="en-US"/>
              <a:t>. </a:t>
            </a:r>
            <a:r>
              <a:rPr lang="en-US" b="1"/>
              <a:t>Credit Score and Geography: </a:t>
            </a:r>
            <a:r>
              <a:rPr lang="en-US"/>
              <a:t>Focus on customers with "Average" credit scores in France and Germany, especially in the "Established Customers" and "VIP Customers" categories, who have a high churn rate. These customers might be at risk, and offering them a reduced interest rate could incentivize them to stay.</a:t>
            </a:r>
          </a:p>
          <a:p>
            <a:endParaRPr lang="en-US"/>
          </a:p>
          <a:p>
            <a:r>
              <a:rPr lang="en-US" b="1"/>
              <a:t>2</a:t>
            </a:r>
            <a:r>
              <a:rPr lang="en-US"/>
              <a:t>. </a:t>
            </a:r>
            <a:r>
              <a:rPr lang="en-US" b="1"/>
              <a:t>Balance Categories: </a:t>
            </a:r>
            <a:r>
              <a:rPr lang="en-US"/>
              <a:t>Prioritize customers with "PREMIUM_CUSTOMER" status and a balance of over 100,000. Since many churned customers belong to this category, offering a reduced interest rate can help retain high-value customers.</a:t>
            </a:r>
          </a:p>
          <a:p>
            <a:endParaRPr lang="en-US"/>
          </a:p>
          <a:p>
            <a:r>
              <a:rPr lang="en-US" b="1"/>
              <a:t>3</a:t>
            </a:r>
            <a:r>
              <a:rPr lang="en-US"/>
              <a:t>. </a:t>
            </a:r>
            <a:r>
              <a:rPr lang="en-US" b="1"/>
              <a:t>Job Position and Estimated Salary: </a:t>
            </a:r>
            <a:r>
              <a:rPr lang="en-US"/>
              <a:t>Customers in the "SENIOR_EXECUTIVE_POSITIONS" category with "PREMIUM_CUSTOMER" status are churning at a higher rate. These customers likely have high earning potential. Offering them a reduced interest rate can make your financial services more attractive.</a:t>
            </a:r>
          </a:p>
          <a:p>
            <a:endParaRPr lang="en-US"/>
          </a:p>
          <a:p>
            <a:r>
              <a:rPr lang="en-US" b="1"/>
              <a:t>4. Tenure Category: </a:t>
            </a:r>
            <a:r>
              <a:rPr lang="en-US"/>
              <a:t>Consider long-standing customers in the "VIP Customers" and "Established Customers" categories as they may have a higher level of trust in the bank. Offering them a reduced interest rate can strengthen their loyalty.</a:t>
            </a:r>
          </a:p>
          <a:p>
            <a:endParaRPr lang="en-US" dirty="0"/>
          </a:p>
        </p:txBody>
      </p:sp>
      <p:cxnSp>
        <p:nvCxnSpPr>
          <p:cNvPr id="12" name="Straight Connector 11">
            <a:extLst>
              <a:ext uri="{FF2B5EF4-FFF2-40B4-BE49-F238E27FC236}">
                <a16:creationId xmlns:a16="http://schemas.microsoft.com/office/drawing/2014/main" id="{444AEC73-67E5-03E3-82AD-3BAAC496F58E}"/>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38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806-180D-07AF-79DC-49D4646FCB81}"/>
              </a:ext>
            </a:extLst>
          </p:cNvPr>
          <p:cNvSpPr>
            <a:spLocks noGrp="1"/>
          </p:cNvSpPr>
          <p:nvPr>
            <p:ph type="title"/>
          </p:nvPr>
        </p:nvSpPr>
        <p:spPr/>
        <p:txBody>
          <a:bodyPr/>
          <a:lstStyle/>
          <a:p>
            <a:r>
              <a:rPr lang="en-US">
                <a:solidFill>
                  <a:srgbClr val="212121"/>
                </a:solidFill>
                <a:latin typeface="Open Sans" panose="020B0606030504020204" pitchFamily="34" charset="0"/>
              </a:rPr>
              <a:t>C</a:t>
            </a:r>
            <a:r>
              <a:rPr lang="en-US" b="0" i="0">
                <a:solidFill>
                  <a:srgbClr val="212121"/>
                </a:solidFill>
                <a:effectLst/>
                <a:latin typeface="Open Sans" panose="020B0606030504020204" pitchFamily="34" charset="0"/>
              </a:rPr>
              <a:t>ustomers criteria to offer a reduced interest rate :-</a:t>
            </a:r>
            <a:endParaRPr lang="en-IN" dirty="0"/>
          </a:p>
        </p:txBody>
      </p:sp>
      <p:sp>
        <p:nvSpPr>
          <p:cNvPr id="4" name="Content Placeholder 3">
            <a:extLst>
              <a:ext uri="{FF2B5EF4-FFF2-40B4-BE49-F238E27FC236}">
                <a16:creationId xmlns:a16="http://schemas.microsoft.com/office/drawing/2014/main" id="{1E62C0B7-D840-641D-2DD9-1C9EC0D1152F}"/>
              </a:ext>
            </a:extLst>
          </p:cNvPr>
          <p:cNvSpPr>
            <a:spLocks noGrp="1"/>
          </p:cNvSpPr>
          <p:nvPr>
            <p:ph idx="1"/>
          </p:nvPr>
        </p:nvSpPr>
        <p:spPr>
          <a:xfrm>
            <a:off x="359400" y="1028700"/>
            <a:ext cx="11473200" cy="5053200"/>
          </a:xfrm>
        </p:spPr>
        <p:txBody>
          <a:bodyPr/>
          <a:lstStyle/>
          <a:p>
            <a:pPr marL="0" indent="0">
              <a:buNone/>
            </a:pPr>
            <a:endParaRPr lang="en-US" dirty="0"/>
          </a:p>
          <a:p>
            <a:r>
              <a:rPr lang="en-US" b="1" dirty="0"/>
              <a:t>5. Estimated Salary Categories: </a:t>
            </a:r>
            <a:r>
              <a:rPr lang="en-US" dirty="0"/>
              <a:t>Focus on customers in the "SENIOR_EXECUTIVE_POSITIONS" category, especially those in the "ELITE_BALANCE" group. These customers are likely to be high earners and high-value clients. A reduced interest rate can be a compelling offer for them.</a:t>
            </a:r>
          </a:p>
          <a:p>
            <a:endParaRPr lang="en-US" dirty="0"/>
          </a:p>
          <a:p>
            <a:pPr algn="l"/>
            <a:r>
              <a:rPr lang="en-US" b="0" i="0" dirty="0">
                <a:solidFill>
                  <a:srgbClr val="374151"/>
                </a:solidFill>
                <a:effectLst/>
                <a:latin typeface="Söhne"/>
              </a:rPr>
              <a:t>Expected Outcome: Offering a reduced interest rate to these targeted customers should lead to increased customer retention. It's essential to monitor the response to the reduced interest rate and track the impact on churn rates. By using data-driven strategies, the company can expect to retain high-value customers, enhance customer loyalty, and potentially attract new customers in similar categories.</a:t>
            </a:r>
          </a:p>
          <a:p>
            <a:pPr algn="l"/>
            <a:r>
              <a:rPr lang="en-US" b="0" i="0" dirty="0">
                <a:solidFill>
                  <a:srgbClr val="374151"/>
                </a:solidFill>
                <a:effectLst/>
                <a:latin typeface="Söhne"/>
              </a:rPr>
              <a:t>In summary, the criteria for choosing the top 5 customers would involve a combination of credit score, geography, balance, job position, tenure, and estimated salary categories. The expected outcome is a reduction in churn rates and improved customer satisfaction and loyalty.</a:t>
            </a:r>
          </a:p>
          <a:p>
            <a:endParaRPr lang="en-US" dirty="0"/>
          </a:p>
        </p:txBody>
      </p:sp>
      <p:cxnSp>
        <p:nvCxnSpPr>
          <p:cNvPr id="3" name="Straight Connector 2">
            <a:extLst>
              <a:ext uri="{FF2B5EF4-FFF2-40B4-BE49-F238E27FC236}">
                <a16:creationId xmlns:a16="http://schemas.microsoft.com/office/drawing/2014/main" id="{4927834E-B04A-2B8D-11F0-9A54E119C7E7}"/>
              </a:ext>
            </a:extLst>
          </p:cNvPr>
          <p:cNvCxnSpPr/>
          <p:nvPr/>
        </p:nvCxnSpPr>
        <p:spPr>
          <a:xfrm>
            <a:off x="10058401" y="6741459"/>
            <a:ext cx="1497106" cy="0"/>
          </a:xfrm>
          <a:prstGeom prst="line">
            <a:avLst/>
          </a:prstGeom>
          <a:ln w="130175">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8523043"/>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4545</TotalTime>
  <Words>2218</Words>
  <Application>Microsoft Office PowerPoint</Application>
  <PresentationFormat>Widescreen</PresentationFormat>
  <Paragraphs>697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Google Sans</vt:lpstr>
      <vt:lpstr>Lucida Sans Typewriter</vt:lpstr>
      <vt:lpstr>Open Sans</vt:lpstr>
      <vt:lpstr>Seaford Display</vt:lpstr>
      <vt:lpstr>Söhne</vt:lpstr>
      <vt:lpstr>Times New Roman</vt:lpstr>
      <vt:lpstr>Tw Cen MT</vt:lpstr>
      <vt:lpstr>Office Theme</vt:lpstr>
      <vt:lpstr>Study customer churn analytics for the banking industry</vt:lpstr>
      <vt:lpstr>Various Segments of Customers – Glance </vt:lpstr>
      <vt:lpstr>Various Segments of Customers – 1. Geographic Segmentation</vt:lpstr>
      <vt:lpstr>Various Segments of Customers – 2. Credit Score Segmentation</vt:lpstr>
      <vt:lpstr>Various Segments of Customers – 3. Tenure Segmentation</vt:lpstr>
      <vt:lpstr>Various Segments of Customers – 4. Salary Segmentation</vt:lpstr>
      <vt:lpstr>Various Segments of Customers – 5. Balance Segmentation</vt:lpstr>
      <vt:lpstr>Customers criteria to offer a reduced interest rate :-</vt:lpstr>
      <vt:lpstr>Customers criteria to offer a reduced interest rate :-</vt:lpstr>
      <vt:lpstr>Churned Customers Glance</vt:lpstr>
      <vt:lpstr>Churn Factors – Key Focus Areas</vt:lpstr>
      <vt:lpstr>Final Focus areas to Reduce Churn</vt:lpstr>
      <vt:lpstr>Top 10 Customers for Reduced Interest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customer churn analytics for the banking industry</dc:title>
  <dc:creator>Prashanth Kumar K</dc:creator>
  <cp:lastModifiedBy>Prashanth Kunapareddy</cp:lastModifiedBy>
  <cp:revision>1</cp:revision>
  <dcterms:created xsi:type="dcterms:W3CDTF">2023-10-31T13:23:28Z</dcterms:created>
  <dcterms:modified xsi:type="dcterms:W3CDTF">2023-11-03T17:08:39Z</dcterms:modified>
</cp:coreProperties>
</file>