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257" r:id="rId3"/>
    <p:sldId id="258" r:id="rId4"/>
    <p:sldId id="309" r:id="rId5"/>
    <p:sldId id="259" r:id="rId6"/>
    <p:sldId id="260" r:id="rId7"/>
    <p:sldId id="261" r:id="rId8"/>
    <p:sldId id="310" r:id="rId9"/>
    <p:sldId id="311" r:id="rId10"/>
    <p:sldId id="262" r:id="rId11"/>
    <p:sldId id="312" r:id="rId12"/>
    <p:sldId id="268" r:id="rId13"/>
    <p:sldId id="270" r:id="rId14"/>
    <p:sldId id="314" r:id="rId15"/>
    <p:sldId id="305" r:id="rId16"/>
    <p:sldId id="271" r:id="rId17"/>
    <p:sldId id="273" r:id="rId18"/>
    <p:sldId id="31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138">
            <a:extLst>
              <a:ext uri="{FF2B5EF4-FFF2-40B4-BE49-F238E27FC236}">
                <a16:creationId xmlns:a16="http://schemas.microsoft.com/office/drawing/2014/main" id="{4F31BCD6-831E-D691-11AC-B07F396A9D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B667C-691D-4370-9A67-69F46D5BFE98}" type="datetimeFigureOut">
              <a:rPr lang="en-US" altLang="en-US"/>
              <a:pPr>
                <a:defRPr/>
              </a:pPr>
              <a:t>2/24/2023</a:t>
            </a:fld>
            <a:endParaRPr lang="en-US" altLang="en-US" b="1" i="1"/>
          </a:p>
        </p:txBody>
      </p:sp>
      <p:sp>
        <p:nvSpPr>
          <p:cNvPr id="5" name="Rectangle 140">
            <a:extLst>
              <a:ext uri="{FF2B5EF4-FFF2-40B4-BE49-F238E27FC236}">
                <a16:creationId xmlns:a16="http://schemas.microsoft.com/office/drawing/2014/main" id="{037E12EE-178D-96FE-9384-A198A76A77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2">
            <a:extLst>
              <a:ext uri="{FF2B5EF4-FFF2-40B4-BE49-F238E27FC236}">
                <a16:creationId xmlns:a16="http://schemas.microsoft.com/office/drawing/2014/main" id="{DF47E287-7CCD-32D8-5087-779F05222F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BFC58-14F1-47CF-AB1C-7464647C3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789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38">
            <a:extLst>
              <a:ext uri="{FF2B5EF4-FFF2-40B4-BE49-F238E27FC236}">
                <a16:creationId xmlns:a16="http://schemas.microsoft.com/office/drawing/2014/main" id="{3BACCA32-1D19-242F-5D55-53C881A73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EC071-58EB-4188-80B4-A0FFBC916511}" type="datetimeFigureOut">
              <a:rPr lang="en-US" altLang="en-US"/>
              <a:pPr>
                <a:defRPr/>
              </a:pPr>
              <a:t>2/24/2023</a:t>
            </a:fld>
            <a:endParaRPr lang="en-US" altLang="en-US" b="1" i="1"/>
          </a:p>
        </p:txBody>
      </p:sp>
      <p:sp>
        <p:nvSpPr>
          <p:cNvPr id="5" name="Rectangle 140">
            <a:extLst>
              <a:ext uri="{FF2B5EF4-FFF2-40B4-BE49-F238E27FC236}">
                <a16:creationId xmlns:a16="http://schemas.microsoft.com/office/drawing/2014/main" id="{03E3202F-638B-978F-0A26-5D972089A3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2">
            <a:extLst>
              <a:ext uri="{FF2B5EF4-FFF2-40B4-BE49-F238E27FC236}">
                <a16:creationId xmlns:a16="http://schemas.microsoft.com/office/drawing/2014/main" id="{0F65AC9F-3D3E-8C36-B785-F76B180C77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24144-C5B6-4660-BDA1-6B58303036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90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38">
            <a:extLst>
              <a:ext uri="{FF2B5EF4-FFF2-40B4-BE49-F238E27FC236}">
                <a16:creationId xmlns:a16="http://schemas.microsoft.com/office/drawing/2014/main" id="{446E0DB0-B6A1-4AAE-B1CC-16FEF9FAD6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043DC-08EB-4900-BC46-E2A00AA7FBD0}" type="datetimeFigureOut">
              <a:rPr lang="en-US" altLang="en-US"/>
              <a:pPr>
                <a:defRPr/>
              </a:pPr>
              <a:t>2/24/2023</a:t>
            </a:fld>
            <a:endParaRPr lang="en-US" altLang="en-US" b="1" i="1"/>
          </a:p>
        </p:txBody>
      </p:sp>
      <p:sp>
        <p:nvSpPr>
          <p:cNvPr id="5" name="Rectangle 140">
            <a:extLst>
              <a:ext uri="{FF2B5EF4-FFF2-40B4-BE49-F238E27FC236}">
                <a16:creationId xmlns:a16="http://schemas.microsoft.com/office/drawing/2014/main" id="{665359B9-6BF6-3410-0F29-D2B68F931E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2">
            <a:extLst>
              <a:ext uri="{FF2B5EF4-FFF2-40B4-BE49-F238E27FC236}">
                <a16:creationId xmlns:a16="http://schemas.microsoft.com/office/drawing/2014/main" id="{EAD806B8-CEBD-26CB-4F7C-4161BDDAA4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9273F-915B-4B0A-9225-A79F5FCCD0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31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38">
            <a:extLst>
              <a:ext uri="{FF2B5EF4-FFF2-40B4-BE49-F238E27FC236}">
                <a16:creationId xmlns:a16="http://schemas.microsoft.com/office/drawing/2014/main" id="{A90D1247-904B-8006-37F9-6340079E55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D0FA5-6546-430C-867C-EFCA21B4BCB2}" type="datetimeFigureOut">
              <a:rPr lang="en-US" altLang="en-US"/>
              <a:pPr>
                <a:defRPr/>
              </a:pPr>
              <a:t>2/24/2023</a:t>
            </a:fld>
            <a:endParaRPr lang="en-US" altLang="en-US" b="1" i="1"/>
          </a:p>
        </p:txBody>
      </p:sp>
      <p:sp>
        <p:nvSpPr>
          <p:cNvPr id="5" name="Rectangle 140">
            <a:extLst>
              <a:ext uri="{FF2B5EF4-FFF2-40B4-BE49-F238E27FC236}">
                <a16:creationId xmlns:a16="http://schemas.microsoft.com/office/drawing/2014/main" id="{5664B99E-BE20-2D17-E887-B885DA1824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2">
            <a:extLst>
              <a:ext uri="{FF2B5EF4-FFF2-40B4-BE49-F238E27FC236}">
                <a16:creationId xmlns:a16="http://schemas.microsoft.com/office/drawing/2014/main" id="{55A7EE60-D054-4801-D319-CD9CD7F4A1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5D6AF-2437-4EEA-88DC-58B4DF2F65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30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8">
            <a:extLst>
              <a:ext uri="{FF2B5EF4-FFF2-40B4-BE49-F238E27FC236}">
                <a16:creationId xmlns:a16="http://schemas.microsoft.com/office/drawing/2014/main" id="{5126F1EA-A480-B38B-D220-7D814A9E20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4AA86-B190-4BD8-ACDA-46118D59CC25}" type="datetimeFigureOut">
              <a:rPr lang="en-US" altLang="en-US"/>
              <a:pPr>
                <a:defRPr/>
              </a:pPr>
              <a:t>2/24/2023</a:t>
            </a:fld>
            <a:endParaRPr lang="en-US" altLang="en-US" b="1" i="1"/>
          </a:p>
        </p:txBody>
      </p:sp>
      <p:sp>
        <p:nvSpPr>
          <p:cNvPr id="5" name="Rectangle 140">
            <a:extLst>
              <a:ext uri="{FF2B5EF4-FFF2-40B4-BE49-F238E27FC236}">
                <a16:creationId xmlns:a16="http://schemas.microsoft.com/office/drawing/2014/main" id="{4829E3CD-582D-89B9-83E6-BD6590B3F2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2">
            <a:extLst>
              <a:ext uri="{FF2B5EF4-FFF2-40B4-BE49-F238E27FC236}">
                <a16:creationId xmlns:a16="http://schemas.microsoft.com/office/drawing/2014/main" id="{3FA3797E-3535-3DAF-ED9C-298066B3CA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4D264-705B-4F6A-A73E-79D125788E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33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138">
            <a:extLst>
              <a:ext uri="{FF2B5EF4-FFF2-40B4-BE49-F238E27FC236}">
                <a16:creationId xmlns:a16="http://schemas.microsoft.com/office/drawing/2014/main" id="{085191AB-E1CC-DB7C-B8E7-78969F9603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8A42B-A036-45DF-A439-684657D8E8F2}" type="datetimeFigureOut">
              <a:rPr lang="en-US" altLang="en-US"/>
              <a:pPr>
                <a:defRPr/>
              </a:pPr>
              <a:t>2/24/2023</a:t>
            </a:fld>
            <a:endParaRPr lang="en-US" altLang="en-US" b="1" i="1"/>
          </a:p>
        </p:txBody>
      </p:sp>
      <p:sp>
        <p:nvSpPr>
          <p:cNvPr id="6" name="Rectangle 140">
            <a:extLst>
              <a:ext uri="{FF2B5EF4-FFF2-40B4-BE49-F238E27FC236}">
                <a16:creationId xmlns:a16="http://schemas.microsoft.com/office/drawing/2014/main" id="{CF3935CB-8921-67CC-8DFD-FE71B64C09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42">
            <a:extLst>
              <a:ext uri="{FF2B5EF4-FFF2-40B4-BE49-F238E27FC236}">
                <a16:creationId xmlns:a16="http://schemas.microsoft.com/office/drawing/2014/main" id="{9ADB71C7-AF11-922B-4753-589B462C2E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DCE98-DF07-4CA5-A1F7-7F21CB0626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87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138">
            <a:extLst>
              <a:ext uri="{FF2B5EF4-FFF2-40B4-BE49-F238E27FC236}">
                <a16:creationId xmlns:a16="http://schemas.microsoft.com/office/drawing/2014/main" id="{0B12C597-A97C-6FEC-E77E-25944D08FD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FEB99-858D-4BED-8265-BEBB92A71CA4}" type="datetimeFigureOut">
              <a:rPr lang="en-US" altLang="en-US"/>
              <a:pPr>
                <a:defRPr/>
              </a:pPr>
              <a:t>2/24/2023</a:t>
            </a:fld>
            <a:endParaRPr lang="en-US" altLang="en-US" b="1" i="1"/>
          </a:p>
        </p:txBody>
      </p:sp>
      <p:sp>
        <p:nvSpPr>
          <p:cNvPr id="8" name="Rectangle 140">
            <a:extLst>
              <a:ext uri="{FF2B5EF4-FFF2-40B4-BE49-F238E27FC236}">
                <a16:creationId xmlns:a16="http://schemas.microsoft.com/office/drawing/2014/main" id="{67B91938-29C3-9C29-0759-89AC17DC81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42">
            <a:extLst>
              <a:ext uri="{FF2B5EF4-FFF2-40B4-BE49-F238E27FC236}">
                <a16:creationId xmlns:a16="http://schemas.microsoft.com/office/drawing/2014/main" id="{FF8FF2BE-38D5-C512-75A7-EBE7DB13DF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EFA0E-F74E-47DA-9A01-2B3D7263D1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54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138">
            <a:extLst>
              <a:ext uri="{FF2B5EF4-FFF2-40B4-BE49-F238E27FC236}">
                <a16:creationId xmlns:a16="http://schemas.microsoft.com/office/drawing/2014/main" id="{B4F83076-F383-E5E7-341F-2D74372444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409B2-F678-47AC-A6BC-C8A0758B9F90}" type="datetimeFigureOut">
              <a:rPr lang="en-US" altLang="en-US"/>
              <a:pPr>
                <a:defRPr/>
              </a:pPr>
              <a:t>2/24/2023</a:t>
            </a:fld>
            <a:endParaRPr lang="en-US" altLang="en-US" b="1" i="1"/>
          </a:p>
        </p:txBody>
      </p:sp>
      <p:sp>
        <p:nvSpPr>
          <p:cNvPr id="4" name="Rectangle 140">
            <a:extLst>
              <a:ext uri="{FF2B5EF4-FFF2-40B4-BE49-F238E27FC236}">
                <a16:creationId xmlns:a16="http://schemas.microsoft.com/office/drawing/2014/main" id="{5E360E26-604C-1C05-87D2-04320D7139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42">
            <a:extLst>
              <a:ext uri="{FF2B5EF4-FFF2-40B4-BE49-F238E27FC236}">
                <a16:creationId xmlns:a16="http://schemas.microsoft.com/office/drawing/2014/main" id="{C8984CEB-2183-FCF4-E4B4-AF3F56BD1F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0E9E2-E496-4855-B8B0-01BD03323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34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8">
            <a:extLst>
              <a:ext uri="{FF2B5EF4-FFF2-40B4-BE49-F238E27FC236}">
                <a16:creationId xmlns:a16="http://schemas.microsoft.com/office/drawing/2014/main" id="{51E1D2D9-3A10-FE9D-6246-5E64767086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4F0E6-A77E-467E-AB19-BC4C8110B349}" type="datetimeFigureOut">
              <a:rPr lang="en-US" altLang="en-US"/>
              <a:pPr>
                <a:defRPr/>
              </a:pPr>
              <a:t>2/24/2023</a:t>
            </a:fld>
            <a:endParaRPr lang="en-US" altLang="en-US" b="1" i="1"/>
          </a:p>
        </p:txBody>
      </p:sp>
      <p:sp>
        <p:nvSpPr>
          <p:cNvPr id="3" name="Rectangle 140">
            <a:extLst>
              <a:ext uri="{FF2B5EF4-FFF2-40B4-BE49-F238E27FC236}">
                <a16:creationId xmlns:a16="http://schemas.microsoft.com/office/drawing/2014/main" id="{C33D5AC4-0E7B-7F00-2678-FB6C3A7C93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42">
            <a:extLst>
              <a:ext uri="{FF2B5EF4-FFF2-40B4-BE49-F238E27FC236}">
                <a16:creationId xmlns:a16="http://schemas.microsoft.com/office/drawing/2014/main" id="{24B23438-998B-32F8-D02F-A43E1EF965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0FE02-721F-4252-80C1-7DEF1D3967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00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8">
            <a:extLst>
              <a:ext uri="{FF2B5EF4-FFF2-40B4-BE49-F238E27FC236}">
                <a16:creationId xmlns:a16="http://schemas.microsoft.com/office/drawing/2014/main" id="{952FDB27-4A69-2E32-D046-3CF336679A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CA7DD-A693-4C58-8B5F-1198FDD7A164}" type="datetimeFigureOut">
              <a:rPr lang="en-US" altLang="en-US"/>
              <a:pPr>
                <a:defRPr/>
              </a:pPr>
              <a:t>2/24/2023</a:t>
            </a:fld>
            <a:endParaRPr lang="en-US" altLang="en-US" b="1" i="1"/>
          </a:p>
        </p:txBody>
      </p:sp>
      <p:sp>
        <p:nvSpPr>
          <p:cNvPr id="6" name="Rectangle 140">
            <a:extLst>
              <a:ext uri="{FF2B5EF4-FFF2-40B4-BE49-F238E27FC236}">
                <a16:creationId xmlns:a16="http://schemas.microsoft.com/office/drawing/2014/main" id="{DC97D8DD-5811-D25E-856D-16E34F81F5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42">
            <a:extLst>
              <a:ext uri="{FF2B5EF4-FFF2-40B4-BE49-F238E27FC236}">
                <a16:creationId xmlns:a16="http://schemas.microsoft.com/office/drawing/2014/main" id="{075B3FDC-C3D2-14EF-9816-AA885CCACC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1E88D-B02D-41CA-9180-5928CDF6B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04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8">
            <a:extLst>
              <a:ext uri="{FF2B5EF4-FFF2-40B4-BE49-F238E27FC236}">
                <a16:creationId xmlns:a16="http://schemas.microsoft.com/office/drawing/2014/main" id="{1B12117D-E0D3-742D-8903-127818F09A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E449C-8ADE-4B48-BAE1-246F0F6E394D}" type="datetimeFigureOut">
              <a:rPr lang="en-US" altLang="en-US"/>
              <a:pPr>
                <a:defRPr/>
              </a:pPr>
              <a:t>2/24/2023</a:t>
            </a:fld>
            <a:endParaRPr lang="en-US" altLang="en-US" b="1" i="1"/>
          </a:p>
        </p:txBody>
      </p:sp>
      <p:sp>
        <p:nvSpPr>
          <p:cNvPr id="6" name="Rectangle 140">
            <a:extLst>
              <a:ext uri="{FF2B5EF4-FFF2-40B4-BE49-F238E27FC236}">
                <a16:creationId xmlns:a16="http://schemas.microsoft.com/office/drawing/2014/main" id="{3DA34299-D24F-2FD2-4D58-E826F56BAF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42">
            <a:extLst>
              <a:ext uri="{FF2B5EF4-FFF2-40B4-BE49-F238E27FC236}">
                <a16:creationId xmlns:a16="http://schemas.microsoft.com/office/drawing/2014/main" id="{8BD98D69-834A-9EE6-F9C7-34BC12692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A3DFA-96A7-4F85-A9AE-24C895DD1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78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Freeform 12">
            <a:extLst>
              <a:ext uri="{FF2B5EF4-FFF2-40B4-BE49-F238E27FC236}">
                <a16:creationId xmlns:a16="http://schemas.microsoft.com/office/drawing/2014/main" id="{9F0A50E4-C9E0-69EF-743B-FA1475D21643}"/>
              </a:ext>
            </a:extLst>
          </p:cNvPr>
          <p:cNvSpPr>
            <a:spLocks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Rectangle 130">
            <a:extLst>
              <a:ext uri="{FF2B5EF4-FFF2-40B4-BE49-F238E27FC236}">
                <a16:creationId xmlns:a16="http://schemas.microsoft.com/office/drawing/2014/main" id="{38FC1718-BEC4-7FDA-3994-6E3584CE3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>
                <a:sym typeface="Arial" panose="020B0604020202020204" pitchFamily="34" charset="0"/>
              </a:rPr>
              <a:t>Click to edit Master title style</a:t>
            </a:r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2052" name="Rectangle 132">
            <a:extLst>
              <a:ext uri="{FF2B5EF4-FFF2-40B4-BE49-F238E27FC236}">
                <a16:creationId xmlns:a16="http://schemas.microsoft.com/office/drawing/2014/main" id="{F27C85CF-5419-F08C-9299-6389965592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>
                <a:sym typeface="Arial" panose="020B0604020202020204" pitchFamily="34" charset="0"/>
              </a:rPr>
              <a:t>Click to edit Master text styles</a:t>
            </a:r>
            <a:endParaRPr lang="en-US" altLang="en-US">
              <a:sym typeface="Arial" panose="020B0604020202020204" pitchFamily="34" charset="0"/>
            </a:endParaRPr>
          </a:p>
          <a:p>
            <a:pPr lvl="1"/>
            <a:r>
              <a:rPr lang="en-IN" altLang="en-US">
                <a:sym typeface="Arial" panose="020B0604020202020204" pitchFamily="34" charset="0"/>
              </a:rPr>
              <a:t>Second level</a:t>
            </a:r>
            <a:endParaRPr lang="en-US" altLang="en-US">
              <a:sym typeface="Arial" panose="020B0604020202020204" pitchFamily="34" charset="0"/>
            </a:endParaRPr>
          </a:p>
          <a:p>
            <a:pPr lvl="2"/>
            <a:r>
              <a:rPr lang="en-IN" altLang="en-US">
                <a:sym typeface="Arial" panose="020B0604020202020204" pitchFamily="34" charset="0"/>
              </a:rPr>
              <a:t>Third level</a:t>
            </a:r>
            <a:endParaRPr lang="en-US" altLang="en-US">
              <a:sym typeface="Arial" panose="020B0604020202020204" pitchFamily="34" charset="0"/>
            </a:endParaRPr>
          </a:p>
          <a:p>
            <a:pPr lvl="3"/>
            <a:r>
              <a:rPr lang="en-IN" altLang="en-US">
                <a:sym typeface="Arial" panose="020B0604020202020204" pitchFamily="34" charset="0"/>
              </a:rPr>
              <a:t>Fourth level</a:t>
            </a:r>
            <a:endParaRPr lang="en-US" altLang="en-US">
              <a:sym typeface="Arial" panose="020B0604020202020204" pitchFamily="34" charset="0"/>
            </a:endParaRPr>
          </a:p>
          <a:p>
            <a:pPr lvl="4"/>
            <a:r>
              <a:rPr lang="en-IN" altLang="en-US">
                <a:sym typeface="Arial" panose="020B0604020202020204" pitchFamily="34" charset="0"/>
              </a:rPr>
              <a:t>Fifth level</a:t>
            </a:r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48714" name="Rectangle 138">
            <a:extLst>
              <a:ext uri="{FF2B5EF4-FFF2-40B4-BE49-F238E27FC236}">
                <a16:creationId xmlns:a16="http://schemas.microsoft.com/office/drawing/2014/main" id="{88DA2D59-F83B-77FC-7506-99B23BACAF9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fld id="{88AD0457-8748-4ADB-B6C9-C1D18174EA51}" type="datetimeFigureOut">
              <a:rPr lang="en-US" altLang="en-US"/>
              <a:pPr>
                <a:defRPr/>
              </a:pPr>
              <a:t>2/24/2023</a:t>
            </a:fld>
            <a:endParaRPr lang="en-US" altLang="en-US" b="1" i="1"/>
          </a:p>
        </p:txBody>
      </p:sp>
      <p:sp>
        <p:nvSpPr>
          <p:cNvPr id="1048716" name="Rectangle 140">
            <a:extLst>
              <a:ext uri="{FF2B5EF4-FFF2-40B4-BE49-F238E27FC236}">
                <a16:creationId xmlns:a16="http://schemas.microsoft.com/office/drawing/2014/main" id="{FD308689-15AB-AE69-3797-B8A9024715B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 i="1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48718" name="Rectangle 142">
            <a:extLst>
              <a:ext uri="{FF2B5EF4-FFF2-40B4-BE49-F238E27FC236}">
                <a16:creationId xmlns:a16="http://schemas.microsoft.com/office/drawing/2014/main" id="{163893D1-FAAE-5A03-A0E3-AF0F4863E3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 i="1">
                <a:latin typeface="+mn-lt"/>
              </a:defRPr>
            </a:lvl1pPr>
          </a:lstStyle>
          <a:p>
            <a:pPr>
              <a:defRPr/>
            </a:pPr>
            <a:fld id="{CAB1614D-8E75-4D08-BDB1-C19D225A2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95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rgbClr val="000000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65000"/>
        <a:buFont typeface="Wingdings" panose="05000000000000000000" pitchFamily="2" charset="2"/>
        <a:buChar char="o"/>
        <a:defRPr sz="30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08050" indent="-4381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65000"/>
        <a:buFont typeface="Wingdings" panose="05000000000000000000" pitchFamily="2" charset="2"/>
        <a:buChar char="n"/>
        <a:defRPr sz="2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304925" indent="-396875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60000"/>
        <a:buFont typeface="Wingdings" panose="05000000000000000000" pitchFamily="2" charset="2"/>
        <a:buChar char="o"/>
        <a:defRPr sz="23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92275" indent="-3873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65000"/>
        <a:buFont typeface="Wingdings" panose="05000000000000000000" pitchFamily="2" charset="2"/>
        <a:buChar char="n"/>
        <a:defRPr sz="20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92325" indent="-398463" algn="l" rtl="0" eaLnBrk="0" fontAlgn="base" hangingPunct="0">
        <a:spcBef>
          <a:spcPct val="25000"/>
        </a:spcBef>
        <a:spcAft>
          <a:spcPct val="0"/>
        </a:spcAft>
        <a:buClr>
          <a:srgbClr val="CC0000"/>
        </a:buClr>
        <a:buSzPct val="90000"/>
        <a:buFont typeface="Wingdings" panose="05000000000000000000" pitchFamily="2" charset="2"/>
        <a:buChar char="§"/>
        <a:defRPr sz="20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F8940E-9763-5768-824B-389FC2D0EA06}"/>
              </a:ext>
            </a:extLst>
          </p:cNvPr>
          <p:cNvSpPr txBox="1"/>
          <p:nvPr/>
        </p:nvSpPr>
        <p:spPr>
          <a:xfrm>
            <a:off x="867265" y="1404593"/>
            <a:ext cx="1093509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      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Presentation 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solidFill>
                  <a:srgbClr val="C16C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Price Prediction using Decision Tree Regression 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C16C0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4CC7E-8EB2-6778-D58B-5B98F2945705}"/>
              </a:ext>
            </a:extLst>
          </p:cNvPr>
          <p:cNvSpPr txBox="1"/>
          <p:nvPr/>
        </p:nvSpPr>
        <p:spPr>
          <a:xfrm>
            <a:off x="518474" y="5033913"/>
            <a:ext cx="301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Presented by,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Prashanth M</a:t>
            </a:r>
          </a:p>
        </p:txBody>
      </p:sp>
    </p:spTree>
    <p:extLst>
      <p:ext uri="{BB962C8B-B14F-4D97-AF65-F5344CB8AC3E}">
        <p14:creationId xmlns:p14="http://schemas.microsoft.com/office/powerpoint/2010/main" val="390720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304802"/>
            <a:ext cx="10668000" cy="8735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Encoding the Categorical Data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 5 categorical features in dataset</a:t>
            </a:r>
          </a:p>
          <a:p>
            <a:endParaRPr lang="en-US" dirty="0"/>
          </a:p>
          <a:p>
            <a:r>
              <a:rPr lang="en-US" dirty="0"/>
              <a:t>By using   </a:t>
            </a:r>
            <a:r>
              <a:rPr lang="en-US" dirty="0" err="1"/>
              <a:t>pd.get_dummies</a:t>
            </a:r>
            <a:r>
              <a:rPr lang="en-US" dirty="0"/>
              <a:t>() and </a:t>
            </a:r>
            <a:r>
              <a:rPr lang="en-US" dirty="0" err="1"/>
              <a:t>sklearn</a:t>
            </a:r>
            <a:r>
              <a:rPr lang="en-US" dirty="0"/>
              <a:t>  </a:t>
            </a:r>
            <a:r>
              <a:rPr lang="en-US" dirty="0" err="1"/>
              <a:t>LabelEncoder</a:t>
            </a:r>
            <a:r>
              <a:rPr lang="en-US" dirty="0"/>
              <a:t> for Encoding. </a:t>
            </a:r>
          </a:p>
          <a:p>
            <a:endParaRPr lang="en-US" dirty="0"/>
          </a:p>
          <a:p>
            <a:r>
              <a:rPr lang="en-US" dirty="0"/>
              <a:t>If column is having large number of unique values then delete that column.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E6DC3D-6FDD-D299-B31F-6C397D800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26" y="1073846"/>
            <a:ext cx="8974317" cy="5529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8B1EBC-CB2D-78D2-0156-AA82D6556913}"/>
              </a:ext>
            </a:extLst>
          </p:cNvPr>
          <p:cNvSpPr txBox="1"/>
          <p:nvPr/>
        </p:nvSpPr>
        <p:spPr>
          <a:xfrm>
            <a:off x="1018095" y="339365"/>
            <a:ext cx="926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370103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391" y="2426617"/>
            <a:ext cx="8229600" cy="16002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Building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Used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Predictive Model used is Decision Tress Regression.</a:t>
            </a:r>
          </a:p>
          <a:p>
            <a:endParaRPr lang="en-IN" dirty="0"/>
          </a:p>
          <a:p>
            <a:r>
              <a:rPr lang="en-US" dirty="0"/>
              <a:t>MSE I got is 621862771.077 is pretty higher since the price of car is very high.</a:t>
            </a:r>
            <a:endParaRPr lang="en-IN" dirty="0"/>
          </a:p>
          <a:p>
            <a:endParaRPr lang="en-US" dirty="0"/>
          </a:p>
          <a:p>
            <a:r>
              <a:rPr lang="en-US" dirty="0"/>
              <a:t>R2 value is for testing is 0.7786 and for training is 0.9576.So,this is the condition of overfitting.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C6C820-E3FB-0E93-E90F-48BDD9F44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" y="923575"/>
            <a:ext cx="12146070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07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8028A1-5710-2B07-7827-BED4C5DF1DC9}"/>
              </a:ext>
            </a:extLst>
          </p:cNvPr>
          <p:cNvSpPr txBox="1"/>
          <p:nvPr/>
        </p:nvSpPr>
        <p:spPr>
          <a:xfrm>
            <a:off x="375557" y="244929"/>
            <a:ext cx="1143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Pruning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55234-D674-D098-AAA4-43BFE53B1B8E}"/>
              </a:ext>
            </a:extLst>
          </p:cNvPr>
          <p:cNvSpPr txBox="1"/>
          <p:nvPr/>
        </p:nvSpPr>
        <p:spPr>
          <a:xfrm>
            <a:off x="375557" y="1085653"/>
            <a:ext cx="11379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 is a technique used to reduce the complexity of a decision tree and prevent overfitting.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There are two types of Pruning techniques,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a)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Pre-pruning:also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known as early stopping, involves setting a stopping criterion before the   decision tree is fully grown.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example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b)Post-pruning: also known as backward pruning or cost-complexity pruning, involves 	growing a decision tree to its full size and then removing branches that do not improve the model's performance.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done by using a tuning parameter called the cost complexity parameter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ccp_alpha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ccp_alpha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is evaluated for every subtrees that are formed by removing nodes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iteratively.which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 the gives highest performance on both train and test data that value of cost-complexity parameter is retained with the tree.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D776D-2FA0-2FC9-7E13-7D3BDD9DB3CF}"/>
              </a:ext>
            </a:extLst>
          </p:cNvPr>
          <p:cNvSpPr/>
          <p:nvPr/>
        </p:nvSpPr>
        <p:spPr bwMode="auto">
          <a:xfrm>
            <a:off x="1808480" y="2682240"/>
            <a:ext cx="7447280" cy="833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clf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=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DecisionTreeClassifier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(criterion= ‘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mse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',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max_depth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=10)</a:t>
            </a:r>
            <a:br>
              <a:rPr lang="en-US" dirty="0"/>
            </a:b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clf.fit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(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X_train,y_train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704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 parameter tuning.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 used </a:t>
            </a:r>
            <a:r>
              <a:rPr lang="en-US" dirty="0" err="1"/>
              <a:t>GridSearchCV</a:t>
            </a:r>
            <a:r>
              <a:rPr lang="en-US" dirty="0"/>
              <a:t>  to find best parameters for our  Decision tree regression model.</a:t>
            </a:r>
          </a:p>
          <a:p>
            <a:endParaRPr lang="en-US" dirty="0"/>
          </a:p>
          <a:p>
            <a:r>
              <a:rPr lang="en-US" dirty="0"/>
              <a:t>After tuning the model I got   </a:t>
            </a:r>
          </a:p>
          <a:p>
            <a:pPr>
              <a:buNone/>
            </a:pPr>
            <a:r>
              <a:rPr lang="en-US" dirty="0"/>
              <a:t>    MSE: 125674495.1388 and 0.801 score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77" y="502439"/>
            <a:ext cx="10632955" cy="694765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399" y="1783561"/>
            <a:ext cx="9062301" cy="4572000"/>
          </a:xfrm>
        </p:spPr>
        <p:txBody>
          <a:bodyPr/>
          <a:lstStyle/>
          <a:p>
            <a:r>
              <a:rPr lang="en-US" dirty="0"/>
              <a:t>I got better performance of the model after hyper Parameter Tuning.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R2 value increased from 77% to 80% is pretty good improvement of the model.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423B9-0FE9-EF89-262D-A1892AA02214}"/>
              </a:ext>
            </a:extLst>
          </p:cNvPr>
          <p:cNvSpPr txBox="1"/>
          <p:nvPr/>
        </p:nvSpPr>
        <p:spPr>
          <a:xfrm rot="20998312">
            <a:off x="1696825" y="2743200"/>
            <a:ext cx="8917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73743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Life Cycle: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83560"/>
            <a:ext cx="8001000" cy="507444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 Rounded MT Bold" pitchFamily="34" charset="0"/>
              </a:rPr>
              <a:t>Problem Understanding</a:t>
            </a:r>
          </a:p>
          <a:p>
            <a:r>
              <a:rPr lang="en-US" sz="3200" dirty="0">
                <a:latin typeface="Arial Rounded MT Bold" pitchFamily="34" charset="0"/>
              </a:rPr>
              <a:t>Data Collection. </a:t>
            </a:r>
          </a:p>
          <a:p>
            <a:r>
              <a:rPr lang="en-US" sz="3200" dirty="0">
                <a:latin typeface="Arial Rounded MT Bold" pitchFamily="34" charset="0"/>
              </a:rPr>
              <a:t>Data Preparation.</a:t>
            </a:r>
          </a:p>
          <a:p>
            <a:r>
              <a:rPr lang="en-US" sz="3200" dirty="0">
                <a:latin typeface="Arial Rounded MT Bold" pitchFamily="34" charset="0"/>
              </a:rPr>
              <a:t>Choose a Model.</a:t>
            </a:r>
          </a:p>
          <a:p>
            <a:r>
              <a:rPr lang="en-US" sz="3200" dirty="0">
                <a:latin typeface="Arial Rounded MT Bold" pitchFamily="34" charset="0"/>
              </a:rPr>
              <a:t>Train the Model</a:t>
            </a:r>
          </a:p>
          <a:p>
            <a:r>
              <a:rPr lang="en-US" sz="3200" dirty="0">
                <a:latin typeface="Arial Rounded MT Bold" pitchFamily="34" charset="0"/>
              </a:rPr>
              <a:t>Evaluate the Model</a:t>
            </a:r>
          </a:p>
          <a:p>
            <a:r>
              <a:rPr lang="en-US" sz="3200" dirty="0">
                <a:latin typeface="Arial Rounded MT Bold" pitchFamily="34" charset="0"/>
              </a:rPr>
              <a:t>Parameter Tuning</a:t>
            </a:r>
          </a:p>
          <a:p>
            <a:r>
              <a:rPr lang="en-US" sz="3200" dirty="0">
                <a:latin typeface="Arial Rounded MT Bold" pitchFamily="34" charset="0"/>
              </a:rPr>
              <a:t>Make Predictions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2895600"/>
            <a:ext cx="7772400" cy="3078960"/>
          </a:xfrm>
        </p:spPr>
        <p:txBody>
          <a:bodyPr/>
          <a:lstStyle/>
          <a:p>
            <a:r>
              <a:rPr lang="en-IN" dirty="0">
                <a:latin typeface="Arial Rounded MT Bold" pitchFamily="34" charset="0"/>
              </a:rPr>
              <a:t>Determine the Price of the car by looking at its features and design before manufacturing and looking at </a:t>
            </a:r>
            <a:r>
              <a:rPr lang="en-IN">
                <a:latin typeface="Arial Rounded MT Bold" pitchFamily="34" charset="0"/>
              </a:rPr>
              <a:t>its resources</a:t>
            </a:r>
            <a:r>
              <a:rPr lang="en-IN" dirty="0">
                <a:latin typeface="Arial Rounded MT Bold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D90AC-3ECE-0E3C-A850-2E8779D00859}"/>
              </a:ext>
            </a:extLst>
          </p:cNvPr>
          <p:cNvSpPr txBox="1"/>
          <p:nvPr/>
        </p:nvSpPr>
        <p:spPr>
          <a:xfrm>
            <a:off x="659876" y="1414020"/>
            <a:ext cx="1111420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library for splitting the data into train-test samples, building models, model evaluation and Encoding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Decision Tree Regressor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 for evaluation: MSE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Encoding:Onehot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Encoder and Label Encoder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GridSearchCV:Hyper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Tuning</a:t>
            </a:r>
          </a:p>
          <a:p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Seabourn, matplotlib for data visualizations.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 manipulation.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3DABD-61CD-F6D2-4B05-B0ECB0E24DA1}"/>
              </a:ext>
            </a:extLst>
          </p:cNvPr>
          <p:cNvSpPr txBox="1"/>
          <p:nvPr/>
        </p:nvSpPr>
        <p:spPr>
          <a:xfrm>
            <a:off x="697584" y="556181"/>
            <a:ext cx="11076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highlight>
                  <a:srgbClr val="C0C0C0"/>
                </a:highlight>
              </a:rPr>
              <a:t>IMPORT LIBRARIES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4259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of the Dataset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Rows:</a:t>
            </a:r>
          </a:p>
          <a:p>
            <a:pPr>
              <a:buNone/>
            </a:pPr>
            <a:r>
              <a:rPr lang="en-US" dirty="0"/>
              <a:t>          * We have </a:t>
            </a:r>
            <a:r>
              <a:rPr lang="en-US" b="1" dirty="0">
                <a:solidFill>
                  <a:srgbClr val="FF0000"/>
                </a:solidFill>
              </a:rPr>
              <a:t>11914</a:t>
            </a:r>
            <a:r>
              <a:rPr lang="en-US" dirty="0"/>
              <a:t> rows in our dataset</a:t>
            </a:r>
          </a:p>
          <a:p>
            <a:r>
              <a:rPr lang="en-IN" dirty="0"/>
              <a:t>Features:</a:t>
            </a:r>
          </a:p>
          <a:p>
            <a:pPr>
              <a:buNone/>
            </a:pPr>
            <a:r>
              <a:rPr lang="en-IN" dirty="0"/>
              <a:t>          * We have </a:t>
            </a:r>
            <a:r>
              <a:rPr lang="en-IN" b="1" dirty="0">
                <a:solidFill>
                  <a:srgbClr val="FF0000"/>
                </a:solidFill>
              </a:rPr>
              <a:t>16</a:t>
            </a:r>
            <a:r>
              <a:rPr lang="en-IN" dirty="0"/>
              <a:t> columns in that</a:t>
            </a:r>
          </a:p>
          <a:p>
            <a:pPr>
              <a:buNone/>
            </a:pPr>
            <a:r>
              <a:rPr lang="en-IN" dirty="0"/>
              <a:t>                  - 9 numerical features </a:t>
            </a:r>
          </a:p>
          <a:p>
            <a:pPr>
              <a:buNone/>
            </a:pPr>
            <a:r>
              <a:rPr lang="en-IN" dirty="0"/>
              <a:t>                  -  7 categorical features</a:t>
            </a:r>
          </a:p>
          <a:p>
            <a:r>
              <a:rPr lang="en-IN" dirty="0"/>
              <a:t>Target Variable: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MSRP </a:t>
            </a:r>
          </a:p>
          <a:p>
            <a:r>
              <a:rPr lang="en-US" dirty="0"/>
              <a:t>Problem  Type- Regression type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57" y="2514600"/>
            <a:ext cx="8458200" cy="18288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  <a:t>Data Cleaning and Pre-processing</a:t>
            </a:r>
            <a:b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</a:b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1" y="235671"/>
            <a:ext cx="10668000" cy="691267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Missing value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Since there are many null values in Market Category column so I removed entire column from the dataset.</a:t>
            </a:r>
          </a:p>
          <a:p>
            <a:r>
              <a:rPr lang="en-US" sz="2000" dirty="0"/>
              <a:t>Missing Values of other columns are treated using mode or median or else rows are deleted.</a:t>
            </a:r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669132-5ED0-4975-CB2B-BE15511CB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47" y="1041872"/>
            <a:ext cx="5430008" cy="40201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CA93-927F-E218-96C4-40929C99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7" y="261217"/>
            <a:ext cx="10668000" cy="682626"/>
          </a:xfrm>
        </p:spPr>
        <p:txBody>
          <a:bodyPr/>
          <a:lstStyle/>
          <a:p>
            <a:r>
              <a:rPr lang="en-US" dirty="0"/>
              <a:t>Outliers Treatment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78894F-4263-CAD2-1A91-F8C621D7B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73286"/>
            <a:ext cx="10668000" cy="34581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83AD48-4834-A382-8605-12912F4F1C22}"/>
              </a:ext>
            </a:extLst>
          </p:cNvPr>
          <p:cNvSpPr txBox="1"/>
          <p:nvPr/>
        </p:nvSpPr>
        <p:spPr>
          <a:xfrm>
            <a:off x="857839" y="4732256"/>
            <a:ext cx="1057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Describe function shows that there is high std in some columns indicating that many outliers are present in the dataset.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So, I have used IQR for detecting Outliers and tenth &amp;</a:t>
            </a:r>
            <a:r>
              <a:rPr lang="en-US" dirty="0" err="1"/>
              <a:t>ninty</a:t>
            </a:r>
            <a:r>
              <a:rPr lang="en-US" dirty="0"/>
              <a:t> percentile values to replace the outliers.  </a:t>
            </a:r>
          </a:p>
        </p:txBody>
      </p:sp>
    </p:spTree>
    <p:extLst>
      <p:ext uri="{BB962C8B-B14F-4D97-AF65-F5344CB8AC3E}">
        <p14:creationId xmlns:p14="http://schemas.microsoft.com/office/powerpoint/2010/main" val="54577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6252B8-3BC8-45EC-7D0F-07B10878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8" y="75415"/>
            <a:ext cx="10934053" cy="3129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DE94D-C382-6629-FF3E-5CC77D68D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31" y="3500405"/>
            <a:ext cx="10002646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2066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默认设计模板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lnDef>
  </a:objectDefaults>
  <a:extraClrSchemeLst>
    <a:extraClrScheme>
      <a:clrScheme name="默认设计模板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585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Rounded MT Bold</vt:lpstr>
      <vt:lpstr>source-code-pro</vt:lpstr>
      <vt:lpstr>Times New Roman</vt:lpstr>
      <vt:lpstr>Verdana</vt:lpstr>
      <vt:lpstr>Wingdings</vt:lpstr>
      <vt:lpstr>默认设计模板</vt:lpstr>
      <vt:lpstr>PowerPoint Presentation</vt:lpstr>
      <vt:lpstr>Machine Learning Life Cycle:</vt:lpstr>
      <vt:lpstr>Problem Statement</vt:lpstr>
      <vt:lpstr>PowerPoint Presentation</vt:lpstr>
      <vt:lpstr>Features of the Dataset</vt:lpstr>
      <vt:lpstr>Data Cleaning and Pre-processing </vt:lpstr>
      <vt:lpstr>Missing value Treatment</vt:lpstr>
      <vt:lpstr>Outliers Treatment</vt:lpstr>
      <vt:lpstr>PowerPoint Presentation</vt:lpstr>
      <vt:lpstr>Encoding the Categorical Data </vt:lpstr>
      <vt:lpstr>PowerPoint Presentation</vt:lpstr>
      <vt:lpstr>Models Building</vt:lpstr>
      <vt:lpstr>Models Used</vt:lpstr>
      <vt:lpstr>PowerPoint Presentation</vt:lpstr>
      <vt:lpstr>PowerPoint Presentation</vt:lpstr>
      <vt:lpstr>Hyper parameter tuning.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 M</dc:creator>
  <cp:lastModifiedBy>Prashanth M</cp:lastModifiedBy>
  <cp:revision>4</cp:revision>
  <dcterms:created xsi:type="dcterms:W3CDTF">2023-02-24T03:34:41Z</dcterms:created>
  <dcterms:modified xsi:type="dcterms:W3CDTF">2023-02-24T06:16:04Z</dcterms:modified>
</cp:coreProperties>
</file>