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4D27F-AF34-4718-BA04-33D7CD5FC6F5}"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420521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4D27F-AF34-4718-BA04-33D7CD5FC6F5}"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322439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4D27F-AF34-4718-BA04-33D7CD5FC6F5}"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2195493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4D27F-AF34-4718-BA04-33D7CD5FC6F5}"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95F0-3658-4999-B040-DB989B8A40A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2614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4D27F-AF34-4718-BA04-33D7CD5FC6F5}"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1692329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4D27F-AF34-4718-BA04-33D7CD5FC6F5}"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162619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4D27F-AF34-4718-BA04-33D7CD5FC6F5}"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1883532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4D27F-AF34-4718-BA04-33D7CD5FC6F5}"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3864746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4D27F-AF34-4718-BA04-33D7CD5FC6F5}"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3186917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4D27F-AF34-4718-BA04-33D7CD5FC6F5}"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3102730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4D27F-AF34-4718-BA04-33D7CD5FC6F5}" type="datetimeFigureOut">
              <a:rPr lang="en-IN" smtClean="0"/>
              <a:t>02-12-2022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209710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4D27F-AF34-4718-BA04-33D7CD5FC6F5}"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96771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4D27F-AF34-4718-BA04-33D7CD5FC6F5}" type="datetimeFigureOut">
              <a:rPr lang="en-IN" smtClean="0"/>
              <a:t>02-12-2022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67817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4D27F-AF34-4718-BA04-33D7CD5FC6F5}" type="datetimeFigureOut">
              <a:rPr lang="en-IN" smtClean="0"/>
              <a:t>02-12-2022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172174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4D27F-AF34-4718-BA04-33D7CD5FC6F5}" type="datetimeFigureOut">
              <a:rPr lang="en-IN" smtClean="0"/>
              <a:t>02-12-2022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259700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4D27F-AF34-4718-BA04-33D7CD5FC6F5}"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109621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4D27F-AF34-4718-BA04-33D7CD5FC6F5}" type="datetimeFigureOut">
              <a:rPr lang="en-IN" smtClean="0"/>
              <a:t>02-12-2022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95F0-3658-4999-B040-DB989B8A40AD}" type="slidenum">
              <a:rPr lang="en-IN" smtClean="0"/>
              <a:t>‹#›</a:t>
            </a:fld>
            <a:endParaRPr lang="en-IN"/>
          </a:p>
        </p:txBody>
      </p:sp>
    </p:spTree>
    <p:extLst>
      <p:ext uri="{BB962C8B-B14F-4D97-AF65-F5344CB8AC3E}">
        <p14:creationId xmlns:p14="http://schemas.microsoft.com/office/powerpoint/2010/main" val="326655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74D27F-AF34-4718-BA04-33D7CD5FC6F5}" type="datetimeFigureOut">
              <a:rPr lang="en-IN" smtClean="0"/>
              <a:t>02-12-2022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E9A95F0-3658-4999-B040-DB989B8A40AD}" type="slidenum">
              <a:rPr lang="en-IN" smtClean="0"/>
              <a:t>‹#›</a:t>
            </a:fld>
            <a:endParaRPr lang="en-IN"/>
          </a:p>
        </p:txBody>
      </p:sp>
    </p:spTree>
    <p:extLst>
      <p:ext uri="{BB962C8B-B14F-4D97-AF65-F5344CB8AC3E}">
        <p14:creationId xmlns:p14="http://schemas.microsoft.com/office/powerpoint/2010/main" val="358343244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C83D-D2F2-C28F-C4A2-4730A86422F2}"/>
              </a:ext>
            </a:extLst>
          </p:cNvPr>
          <p:cNvSpPr>
            <a:spLocks noGrp="1"/>
          </p:cNvSpPr>
          <p:nvPr>
            <p:ph type="ctrTitle"/>
          </p:nvPr>
        </p:nvSpPr>
        <p:spPr>
          <a:xfrm>
            <a:off x="1595269" y="1122363"/>
            <a:ext cx="9001462" cy="1854102"/>
          </a:xfrm>
        </p:spPr>
        <p:txBody>
          <a:bodyPr/>
          <a:lstStyle/>
          <a:p>
            <a:r>
              <a:rPr lang="en-IN" dirty="0"/>
              <a:t>Capstone project</a:t>
            </a:r>
          </a:p>
        </p:txBody>
      </p:sp>
      <p:sp>
        <p:nvSpPr>
          <p:cNvPr id="3" name="Subtitle 2">
            <a:extLst>
              <a:ext uri="{FF2B5EF4-FFF2-40B4-BE49-F238E27FC236}">
                <a16:creationId xmlns:a16="http://schemas.microsoft.com/office/drawing/2014/main" id="{8797DD54-A097-834F-AB12-116A9E18629D}"/>
              </a:ext>
            </a:extLst>
          </p:cNvPr>
          <p:cNvSpPr>
            <a:spLocks noGrp="1"/>
          </p:cNvSpPr>
          <p:nvPr>
            <p:ph type="subTitle" idx="1"/>
          </p:nvPr>
        </p:nvSpPr>
        <p:spPr>
          <a:xfrm>
            <a:off x="1595269" y="3107094"/>
            <a:ext cx="9001462" cy="2628542"/>
          </a:xfrm>
        </p:spPr>
        <p:txBody>
          <a:bodyPr>
            <a:normAutofit/>
          </a:bodyPr>
          <a:lstStyle/>
          <a:p>
            <a:r>
              <a:rPr lang="en-IN" sz="3200" dirty="0"/>
              <a:t>Marketing &amp; Retail Analytics</a:t>
            </a:r>
          </a:p>
          <a:p>
            <a:endParaRPr lang="en-IN" dirty="0"/>
          </a:p>
          <a:p>
            <a:pPr algn="r"/>
            <a:r>
              <a:rPr lang="en-IN" dirty="0"/>
              <a:t>-Prashanth R</a:t>
            </a:r>
          </a:p>
          <a:p>
            <a:pPr algn="r"/>
            <a:r>
              <a:rPr lang="en-IN" dirty="0"/>
              <a:t>DS C38</a:t>
            </a:r>
          </a:p>
        </p:txBody>
      </p:sp>
    </p:spTree>
    <p:extLst>
      <p:ext uri="{BB962C8B-B14F-4D97-AF65-F5344CB8AC3E}">
        <p14:creationId xmlns:p14="http://schemas.microsoft.com/office/powerpoint/2010/main" val="3051344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33F5-4BC2-2142-1706-F3166944619E}"/>
              </a:ext>
            </a:extLst>
          </p:cNvPr>
          <p:cNvSpPr>
            <a:spLocks noGrp="1"/>
          </p:cNvSpPr>
          <p:nvPr>
            <p:ph type="title"/>
          </p:nvPr>
        </p:nvSpPr>
        <p:spPr/>
        <p:txBody>
          <a:bodyPr>
            <a:normAutofit/>
          </a:bodyPr>
          <a:lstStyle/>
          <a:p>
            <a:r>
              <a:rPr lang="en-IN" sz="2400" u="sng" dirty="0"/>
              <a:t>appendix</a:t>
            </a:r>
          </a:p>
        </p:txBody>
      </p:sp>
      <p:sp>
        <p:nvSpPr>
          <p:cNvPr id="3" name="Content Placeholder 2">
            <a:extLst>
              <a:ext uri="{FF2B5EF4-FFF2-40B4-BE49-F238E27FC236}">
                <a16:creationId xmlns:a16="http://schemas.microsoft.com/office/drawing/2014/main" id="{476682CA-84BD-5D88-B419-7050722537C3}"/>
              </a:ext>
            </a:extLst>
          </p:cNvPr>
          <p:cNvSpPr>
            <a:spLocks noGrp="1"/>
          </p:cNvSpPr>
          <p:nvPr>
            <p:ph idx="1"/>
          </p:nvPr>
        </p:nvSpPr>
        <p:spPr/>
        <p:txBody>
          <a:bodyPr>
            <a:normAutofit/>
          </a:bodyPr>
          <a:lstStyle/>
          <a:p>
            <a:pPr>
              <a:buFont typeface="Wingdings" panose="05000000000000000000" pitchFamily="2" charset="2"/>
              <a:buChar char="v"/>
            </a:pPr>
            <a:r>
              <a:rPr lang="en-IN" dirty="0"/>
              <a:t> Data source: The dataset used was the Retail dataset provided.</a:t>
            </a:r>
          </a:p>
          <a:p>
            <a:pPr>
              <a:buFont typeface="Wingdings" panose="05000000000000000000" pitchFamily="2" charset="2"/>
              <a:buChar char="v"/>
            </a:pPr>
            <a:r>
              <a:rPr lang="en-IN" dirty="0"/>
              <a:t> Data assumption: The products having </a:t>
            </a:r>
            <a:r>
              <a:rPr lang="en-IN" dirty="0" err="1"/>
              <a:t>order_status</a:t>
            </a:r>
            <a:r>
              <a:rPr lang="en-IN" dirty="0"/>
              <a:t> as ‘delivered’ only were considered for analysis.</a:t>
            </a:r>
          </a:p>
          <a:p>
            <a:pPr>
              <a:buFont typeface="Wingdings" panose="05000000000000000000" pitchFamily="2" charset="2"/>
              <a:buChar char="v"/>
            </a:pPr>
            <a:r>
              <a:rPr lang="en-IN" dirty="0"/>
              <a:t> Data cleaning: The columns ‘</a:t>
            </a:r>
            <a:r>
              <a:rPr lang="en-IN" dirty="0" err="1"/>
              <a:t>order_approved_at</a:t>
            </a:r>
            <a:r>
              <a:rPr lang="en-IN" dirty="0"/>
              <a:t>’ and ‘</a:t>
            </a:r>
            <a:r>
              <a:rPr lang="en-IN" dirty="0" err="1"/>
              <a:t>order_delivered_timestamp</a:t>
            </a:r>
            <a:r>
              <a:rPr lang="en-IN" dirty="0"/>
              <a:t>’ and ‘</a:t>
            </a:r>
            <a:r>
              <a:rPr lang="en-IN" dirty="0" err="1"/>
              <a:t>order_purchase_timestamp</a:t>
            </a:r>
            <a:r>
              <a:rPr lang="en-IN" dirty="0"/>
              <a:t>’ and ‘</a:t>
            </a:r>
            <a:r>
              <a:rPr lang="en-IN" dirty="0" err="1"/>
              <a:t>order_estimated_delivery_date</a:t>
            </a:r>
            <a:r>
              <a:rPr lang="en-IN" dirty="0"/>
              <a:t>’ are assumed to be respectively equivalent.</a:t>
            </a:r>
          </a:p>
          <a:p>
            <a:pPr>
              <a:buFont typeface="Wingdings" panose="05000000000000000000" pitchFamily="2" charset="2"/>
              <a:buChar char="v"/>
            </a:pPr>
            <a:r>
              <a:rPr lang="en-IN" dirty="0"/>
              <a:t> Data visualization: Visualization of the cleaned data was done on Tableau Desktop to obtain proper insights.</a:t>
            </a:r>
          </a:p>
        </p:txBody>
      </p:sp>
    </p:spTree>
    <p:extLst>
      <p:ext uri="{BB962C8B-B14F-4D97-AF65-F5344CB8AC3E}">
        <p14:creationId xmlns:p14="http://schemas.microsoft.com/office/powerpoint/2010/main" val="298522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19E572-BD97-9861-4786-4047E5D0F276}"/>
              </a:ext>
            </a:extLst>
          </p:cNvPr>
          <p:cNvSpPr>
            <a:spLocks noGrp="1"/>
          </p:cNvSpPr>
          <p:nvPr>
            <p:ph type="title"/>
          </p:nvPr>
        </p:nvSpPr>
        <p:spPr>
          <a:xfrm>
            <a:off x="919119" y="2765839"/>
            <a:ext cx="10353761" cy="1326321"/>
          </a:xfrm>
        </p:spPr>
        <p:txBody>
          <a:bodyPr/>
          <a:lstStyle/>
          <a:p>
            <a:r>
              <a:rPr lang="en-IN" dirty="0"/>
              <a:t>Thank you.</a:t>
            </a:r>
          </a:p>
        </p:txBody>
      </p:sp>
    </p:spTree>
    <p:extLst>
      <p:ext uri="{BB962C8B-B14F-4D97-AF65-F5344CB8AC3E}">
        <p14:creationId xmlns:p14="http://schemas.microsoft.com/office/powerpoint/2010/main" val="262032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593F-9BE6-329F-494F-D7F864CDE8C5}"/>
              </a:ext>
            </a:extLst>
          </p:cNvPr>
          <p:cNvSpPr>
            <a:spLocks noGrp="1"/>
          </p:cNvSpPr>
          <p:nvPr>
            <p:ph type="title"/>
          </p:nvPr>
        </p:nvSpPr>
        <p:spPr/>
        <p:txBody>
          <a:bodyPr>
            <a:normAutofit/>
          </a:bodyPr>
          <a:lstStyle/>
          <a:p>
            <a:r>
              <a:rPr lang="en-IN" sz="2800" u="sng" dirty="0"/>
              <a:t>PROBLEM STATEMENT</a:t>
            </a:r>
          </a:p>
        </p:txBody>
      </p:sp>
      <p:sp>
        <p:nvSpPr>
          <p:cNvPr id="3" name="Content Placeholder 2">
            <a:extLst>
              <a:ext uri="{FF2B5EF4-FFF2-40B4-BE49-F238E27FC236}">
                <a16:creationId xmlns:a16="http://schemas.microsoft.com/office/drawing/2014/main" id="{B756DE52-19B6-0518-0B1E-F6E96314007B}"/>
              </a:ext>
            </a:extLst>
          </p:cNvPr>
          <p:cNvSpPr>
            <a:spLocks noGrp="1"/>
          </p:cNvSpPr>
          <p:nvPr>
            <p:ph idx="1"/>
          </p:nvPr>
        </p:nvSpPr>
        <p:spPr/>
        <p:txBody>
          <a:bodyPr/>
          <a:lstStyle/>
          <a:p>
            <a:pPr>
              <a:buFont typeface="Wingdings" panose="05000000000000000000" pitchFamily="2" charset="2"/>
              <a:buChar char="v"/>
            </a:pPr>
            <a:r>
              <a:rPr lang="en-IN" b="0" i="0" dirty="0">
                <a:effectLst/>
                <a:latin typeface="Rockwell" panose="02060603020205020403" pitchFamily="18" charset="0"/>
              </a:rPr>
              <a:t> </a:t>
            </a:r>
            <a:r>
              <a:rPr lang="en-IN" b="0" i="0" dirty="0" err="1">
                <a:effectLst/>
                <a:latin typeface="Rockwell" panose="02060603020205020403" pitchFamily="18" charset="0"/>
              </a:rPr>
              <a:t>OList</a:t>
            </a:r>
            <a:r>
              <a:rPr lang="en-IN" b="0" i="0" dirty="0">
                <a:effectLst/>
                <a:latin typeface="Rockwell" panose="02060603020205020403" pitchFamily="18" charset="0"/>
              </a:rPr>
              <a:t> is an e-commerce company that has faced some losses recently and they want to manage their inventory very well so as to reduce any unnecessary costs that they might be bearing.</a:t>
            </a:r>
          </a:p>
          <a:p>
            <a:pPr>
              <a:buFont typeface="Wingdings" panose="05000000000000000000" pitchFamily="2" charset="2"/>
              <a:buChar char="v"/>
            </a:pPr>
            <a:r>
              <a:rPr lang="en-IN" b="0" i="0" dirty="0">
                <a:effectLst/>
              </a:rPr>
              <a:t> Need to identify top products that contribute to the revenue and also use market basket analysis to analyse the purchase behaviour of individual customers to estimate with relative certainty, what items are more likely to be purchased individually or in combination with some other products</a:t>
            </a:r>
            <a:r>
              <a:rPr lang="en-IN" dirty="0">
                <a:effectLst/>
                <a:latin typeface="freight-text-pro"/>
              </a:rPr>
              <a:t>.</a:t>
            </a:r>
            <a:endParaRPr lang="en-IN" dirty="0">
              <a:effectLst/>
              <a:latin typeface="Rockwell" panose="02060603020205020403" pitchFamily="18" charset="0"/>
            </a:endParaRPr>
          </a:p>
        </p:txBody>
      </p:sp>
    </p:spTree>
    <p:extLst>
      <p:ext uri="{BB962C8B-B14F-4D97-AF65-F5344CB8AC3E}">
        <p14:creationId xmlns:p14="http://schemas.microsoft.com/office/powerpoint/2010/main" val="87765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599422-92CD-E602-FD14-7C3956CA5B4C}"/>
              </a:ext>
            </a:extLst>
          </p:cNvPr>
          <p:cNvSpPr>
            <a:spLocks noGrp="1"/>
          </p:cNvSpPr>
          <p:nvPr>
            <p:ph type="title"/>
          </p:nvPr>
        </p:nvSpPr>
        <p:spPr/>
        <p:txBody>
          <a:bodyPr>
            <a:normAutofit/>
          </a:bodyPr>
          <a:lstStyle/>
          <a:p>
            <a:r>
              <a:rPr lang="en-IN" sz="2400" u="sng" dirty="0"/>
              <a:t>Top 20 products ordered by quantity</a:t>
            </a:r>
          </a:p>
        </p:txBody>
      </p:sp>
      <p:pic>
        <p:nvPicPr>
          <p:cNvPr id="8" name="Content Placeholder 7">
            <a:extLst>
              <a:ext uri="{FF2B5EF4-FFF2-40B4-BE49-F238E27FC236}">
                <a16:creationId xmlns:a16="http://schemas.microsoft.com/office/drawing/2014/main" id="{E7EA6E33-24A1-3583-D008-0CDF4107CAB3}"/>
              </a:ext>
            </a:extLst>
          </p:cNvPr>
          <p:cNvPicPr>
            <a:picLocks noGrp="1" noChangeAspect="1"/>
          </p:cNvPicPr>
          <p:nvPr>
            <p:ph idx="1"/>
          </p:nvPr>
        </p:nvPicPr>
        <p:blipFill>
          <a:blip r:embed="rId2"/>
          <a:stretch>
            <a:fillRect/>
          </a:stretch>
        </p:blipFill>
        <p:spPr>
          <a:xfrm>
            <a:off x="1489288" y="2095499"/>
            <a:ext cx="9203899" cy="3978729"/>
          </a:xfrm>
          <a:prstGeom prst="rect">
            <a:avLst/>
          </a:prstGeom>
        </p:spPr>
      </p:pic>
    </p:spTree>
    <p:extLst>
      <p:ext uri="{BB962C8B-B14F-4D97-AF65-F5344CB8AC3E}">
        <p14:creationId xmlns:p14="http://schemas.microsoft.com/office/powerpoint/2010/main" val="78386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BCDF-C657-2FD1-A5EF-2384E4515D54}"/>
              </a:ext>
            </a:extLst>
          </p:cNvPr>
          <p:cNvSpPr>
            <a:spLocks noGrp="1"/>
          </p:cNvSpPr>
          <p:nvPr>
            <p:ph type="title"/>
          </p:nvPr>
        </p:nvSpPr>
        <p:spPr>
          <a:xfrm>
            <a:off x="919119" y="525624"/>
            <a:ext cx="10353761" cy="1326321"/>
          </a:xfrm>
        </p:spPr>
        <p:txBody>
          <a:bodyPr>
            <a:normAutofit/>
          </a:bodyPr>
          <a:lstStyle/>
          <a:p>
            <a:r>
              <a:rPr lang="en-IN" sz="2400" u="sng" dirty="0"/>
              <a:t>TOP 20 PRODUCTS BY REVENUE</a:t>
            </a:r>
          </a:p>
        </p:txBody>
      </p:sp>
      <p:pic>
        <p:nvPicPr>
          <p:cNvPr id="4" name="Content Placeholder 3">
            <a:extLst>
              <a:ext uri="{FF2B5EF4-FFF2-40B4-BE49-F238E27FC236}">
                <a16:creationId xmlns:a16="http://schemas.microsoft.com/office/drawing/2014/main" id="{528CABCB-BA40-B1AD-4A54-A46118E75E16}"/>
              </a:ext>
            </a:extLst>
          </p:cNvPr>
          <p:cNvPicPr>
            <a:picLocks noGrp="1" noChangeAspect="1"/>
          </p:cNvPicPr>
          <p:nvPr>
            <p:ph idx="1"/>
          </p:nvPr>
        </p:nvPicPr>
        <p:blipFill>
          <a:blip r:embed="rId2"/>
          <a:stretch>
            <a:fillRect/>
          </a:stretch>
        </p:blipFill>
        <p:spPr>
          <a:xfrm>
            <a:off x="1819468" y="1935921"/>
            <a:ext cx="8696131" cy="3866761"/>
          </a:xfrm>
          <a:prstGeom prst="rect">
            <a:avLst/>
          </a:prstGeom>
        </p:spPr>
      </p:pic>
    </p:spTree>
    <p:extLst>
      <p:ext uri="{BB962C8B-B14F-4D97-AF65-F5344CB8AC3E}">
        <p14:creationId xmlns:p14="http://schemas.microsoft.com/office/powerpoint/2010/main" val="358364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EAACD-E786-8C7B-8E75-63D96D7CB86A}"/>
              </a:ext>
            </a:extLst>
          </p:cNvPr>
          <p:cNvSpPr>
            <a:spLocks noGrp="1"/>
          </p:cNvSpPr>
          <p:nvPr>
            <p:ph type="title"/>
          </p:nvPr>
        </p:nvSpPr>
        <p:spPr>
          <a:xfrm>
            <a:off x="919119" y="478971"/>
            <a:ext cx="10353761" cy="1326321"/>
          </a:xfrm>
        </p:spPr>
        <p:txBody>
          <a:bodyPr>
            <a:normAutofit/>
          </a:bodyPr>
          <a:lstStyle/>
          <a:p>
            <a:r>
              <a:rPr lang="en-IN" sz="2400" u="sng" dirty="0"/>
              <a:t>Revenue pareto</a:t>
            </a:r>
          </a:p>
        </p:txBody>
      </p:sp>
      <p:sp>
        <p:nvSpPr>
          <p:cNvPr id="6" name="Content Placeholder 5">
            <a:extLst>
              <a:ext uri="{FF2B5EF4-FFF2-40B4-BE49-F238E27FC236}">
                <a16:creationId xmlns:a16="http://schemas.microsoft.com/office/drawing/2014/main" id="{AF60A8FE-0E09-D465-18F5-3843E30729E5}"/>
              </a:ext>
            </a:extLst>
          </p:cNvPr>
          <p:cNvSpPr>
            <a:spLocks noGrp="1"/>
          </p:cNvSpPr>
          <p:nvPr>
            <p:ph sz="half" idx="2"/>
          </p:nvPr>
        </p:nvSpPr>
        <p:spPr>
          <a:xfrm>
            <a:off x="6173404" y="2088319"/>
            <a:ext cx="5094154" cy="3702881"/>
          </a:xfrm>
        </p:spPr>
        <p:txBody>
          <a:bodyPr/>
          <a:lstStyle/>
          <a:p>
            <a:pPr algn="l">
              <a:buFont typeface="Arial" panose="020B0604020202020204" pitchFamily="34" charset="0"/>
              <a:buChar char="•"/>
            </a:pPr>
            <a:endParaRPr lang="en-IN" b="0" i="0" dirty="0">
              <a:effectLst/>
              <a:latin typeface="-apple-system"/>
            </a:endParaRPr>
          </a:p>
          <a:p>
            <a:r>
              <a:rPr lang="en-IN" b="0" i="0" dirty="0">
                <a:effectLst/>
                <a:latin typeface="-apple-system"/>
              </a:rPr>
              <a:t>This Revenue Pareto shows the percentage running total, revenue generated and number of orders.</a:t>
            </a:r>
          </a:p>
          <a:p>
            <a:pPr algn="l">
              <a:buFont typeface="Arial" panose="020B0604020202020204" pitchFamily="34" charset="0"/>
              <a:buChar char="•"/>
            </a:pPr>
            <a:r>
              <a:rPr lang="en-IN" dirty="0">
                <a:effectLst/>
                <a:latin typeface="-apple-system"/>
              </a:rPr>
              <a:t>This</a:t>
            </a:r>
            <a:r>
              <a:rPr lang="en-IN" b="0" i="0" dirty="0">
                <a:effectLst/>
                <a:latin typeface="-apple-system"/>
              </a:rPr>
              <a:t> can be used to identify the contribution of the products towards the total revenue.</a:t>
            </a:r>
          </a:p>
        </p:txBody>
      </p:sp>
      <p:pic>
        <p:nvPicPr>
          <p:cNvPr id="7" name="Content Placeholder 6">
            <a:extLst>
              <a:ext uri="{FF2B5EF4-FFF2-40B4-BE49-F238E27FC236}">
                <a16:creationId xmlns:a16="http://schemas.microsoft.com/office/drawing/2014/main" id="{58C83E7D-E2A0-F725-509F-4763DC3DFBC1}"/>
              </a:ext>
            </a:extLst>
          </p:cNvPr>
          <p:cNvPicPr>
            <a:picLocks noGrp="1" noChangeAspect="1"/>
          </p:cNvPicPr>
          <p:nvPr>
            <p:ph sz="half" idx="1"/>
          </p:nvPr>
        </p:nvPicPr>
        <p:blipFill>
          <a:blip r:embed="rId2"/>
          <a:stretch>
            <a:fillRect/>
          </a:stretch>
        </p:blipFill>
        <p:spPr>
          <a:xfrm>
            <a:off x="1399592" y="2087563"/>
            <a:ext cx="4619006" cy="3703637"/>
          </a:xfrm>
          <a:prstGeom prst="rect">
            <a:avLst/>
          </a:prstGeom>
        </p:spPr>
      </p:pic>
    </p:spTree>
    <p:extLst>
      <p:ext uri="{BB962C8B-B14F-4D97-AF65-F5344CB8AC3E}">
        <p14:creationId xmlns:p14="http://schemas.microsoft.com/office/powerpoint/2010/main" val="315331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1122-D9F8-E6FC-CA28-F99302FE425A}"/>
              </a:ext>
            </a:extLst>
          </p:cNvPr>
          <p:cNvSpPr>
            <a:spLocks noGrp="1"/>
          </p:cNvSpPr>
          <p:nvPr>
            <p:ph type="title"/>
          </p:nvPr>
        </p:nvSpPr>
        <p:spPr/>
        <p:txBody>
          <a:bodyPr>
            <a:normAutofit/>
          </a:bodyPr>
          <a:lstStyle/>
          <a:p>
            <a:r>
              <a:rPr lang="en-IN" sz="2400" u="sng" dirty="0"/>
              <a:t>CATEGORIES ORDERED MORE THAN 5 TIMES</a:t>
            </a:r>
          </a:p>
        </p:txBody>
      </p:sp>
      <p:pic>
        <p:nvPicPr>
          <p:cNvPr id="6" name="Content Placeholder 5">
            <a:extLst>
              <a:ext uri="{FF2B5EF4-FFF2-40B4-BE49-F238E27FC236}">
                <a16:creationId xmlns:a16="http://schemas.microsoft.com/office/drawing/2014/main" id="{67F0E59D-E8AB-2973-DF92-80DF4F6E178E}"/>
              </a:ext>
            </a:extLst>
          </p:cNvPr>
          <p:cNvPicPr>
            <a:picLocks noGrp="1" noChangeAspect="1"/>
          </p:cNvPicPr>
          <p:nvPr>
            <p:ph idx="1"/>
          </p:nvPr>
        </p:nvPicPr>
        <p:blipFill>
          <a:blip r:embed="rId2"/>
          <a:stretch>
            <a:fillRect/>
          </a:stretch>
        </p:blipFill>
        <p:spPr>
          <a:xfrm>
            <a:off x="1489288" y="2095500"/>
            <a:ext cx="9203899" cy="3695700"/>
          </a:xfrm>
          <a:prstGeom prst="rect">
            <a:avLst/>
          </a:prstGeom>
        </p:spPr>
      </p:pic>
    </p:spTree>
    <p:extLst>
      <p:ext uri="{BB962C8B-B14F-4D97-AF65-F5344CB8AC3E}">
        <p14:creationId xmlns:p14="http://schemas.microsoft.com/office/powerpoint/2010/main" val="234320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4CCE23-ACC4-F351-1188-D5C509832B95}"/>
              </a:ext>
            </a:extLst>
          </p:cNvPr>
          <p:cNvSpPr>
            <a:spLocks noGrp="1"/>
          </p:cNvSpPr>
          <p:nvPr>
            <p:ph type="title"/>
          </p:nvPr>
        </p:nvSpPr>
        <p:spPr/>
        <p:txBody>
          <a:bodyPr>
            <a:normAutofit/>
          </a:bodyPr>
          <a:lstStyle/>
          <a:p>
            <a:r>
              <a:rPr lang="en-IN" sz="2400" u="sng" dirty="0"/>
              <a:t>MARKET BASKET ANALYSIS</a:t>
            </a:r>
          </a:p>
        </p:txBody>
      </p:sp>
      <p:sp>
        <p:nvSpPr>
          <p:cNvPr id="6" name="Content Placeholder 5">
            <a:extLst>
              <a:ext uri="{FF2B5EF4-FFF2-40B4-BE49-F238E27FC236}">
                <a16:creationId xmlns:a16="http://schemas.microsoft.com/office/drawing/2014/main" id="{7F0BE133-5DAE-E832-B025-131FCCC1CDCE}"/>
              </a:ext>
            </a:extLst>
          </p:cNvPr>
          <p:cNvSpPr>
            <a:spLocks noGrp="1"/>
          </p:cNvSpPr>
          <p:nvPr>
            <p:ph sz="half" idx="2"/>
          </p:nvPr>
        </p:nvSpPr>
        <p:spPr/>
        <p:txBody>
          <a:bodyPr>
            <a:normAutofit lnSpcReduction="10000"/>
          </a:bodyPr>
          <a:lstStyle/>
          <a:p>
            <a:r>
              <a:rPr lang="en-IN" dirty="0"/>
              <a:t>Market Basket analysis was used to identify the association of frequently ordered product combinations.</a:t>
            </a:r>
          </a:p>
          <a:p>
            <a:r>
              <a:rPr lang="en-IN" dirty="0"/>
              <a:t>From the visual, we can observe that toys are often ordered together with </a:t>
            </a:r>
            <a:r>
              <a:rPr lang="en-IN" dirty="0" err="1"/>
              <a:t>bed_bath_table</a:t>
            </a:r>
            <a:r>
              <a:rPr lang="en-IN" dirty="0"/>
              <a:t> which constitutes the highest.</a:t>
            </a:r>
          </a:p>
          <a:p>
            <a:r>
              <a:rPr lang="en-IN" dirty="0"/>
              <a:t>Other combinations with toys include </a:t>
            </a:r>
            <a:r>
              <a:rPr lang="en-IN" dirty="0" err="1"/>
              <a:t>furniture_decor</a:t>
            </a:r>
            <a:r>
              <a:rPr lang="en-IN" dirty="0"/>
              <a:t>, </a:t>
            </a:r>
            <a:r>
              <a:rPr lang="en-IN" dirty="0" err="1"/>
              <a:t>sports_leisure</a:t>
            </a:r>
            <a:r>
              <a:rPr lang="en-IN" dirty="0"/>
              <a:t>, housewares, </a:t>
            </a:r>
            <a:r>
              <a:rPr lang="en-IN" dirty="0" err="1"/>
              <a:t>health_beauty</a:t>
            </a:r>
            <a:r>
              <a:rPr lang="en-IN" dirty="0"/>
              <a:t>, etc.</a:t>
            </a:r>
          </a:p>
        </p:txBody>
      </p:sp>
      <p:pic>
        <p:nvPicPr>
          <p:cNvPr id="7" name="Content Placeholder 6">
            <a:extLst>
              <a:ext uri="{FF2B5EF4-FFF2-40B4-BE49-F238E27FC236}">
                <a16:creationId xmlns:a16="http://schemas.microsoft.com/office/drawing/2014/main" id="{0741B755-CF0F-A02F-6F51-49534D0B2BA8}"/>
              </a:ext>
            </a:extLst>
          </p:cNvPr>
          <p:cNvPicPr>
            <a:picLocks noGrp="1" noChangeAspect="1"/>
          </p:cNvPicPr>
          <p:nvPr>
            <p:ph sz="half" idx="1"/>
          </p:nvPr>
        </p:nvPicPr>
        <p:blipFill>
          <a:blip r:embed="rId2"/>
          <a:stretch>
            <a:fillRect/>
          </a:stretch>
        </p:blipFill>
        <p:spPr>
          <a:xfrm>
            <a:off x="1007707" y="2088319"/>
            <a:ext cx="5010892" cy="3702881"/>
          </a:xfrm>
          <a:prstGeom prst="rect">
            <a:avLst/>
          </a:prstGeom>
        </p:spPr>
      </p:pic>
    </p:spTree>
    <p:extLst>
      <p:ext uri="{BB962C8B-B14F-4D97-AF65-F5344CB8AC3E}">
        <p14:creationId xmlns:p14="http://schemas.microsoft.com/office/powerpoint/2010/main" val="179081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58F5F2-1663-0FC7-3931-2363A1F786B5}"/>
              </a:ext>
            </a:extLst>
          </p:cNvPr>
          <p:cNvSpPr>
            <a:spLocks noGrp="1"/>
          </p:cNvSpPr>
          <p:nvPr>
            <p:ph type="title"/>
          </p:nvPr>
        </p:nvSpPr>
        <p:spPr/>
        <p:txBody>
          <a:bodyPr>
            <a:normAutofit/>
          </a:bodyPr>
          <a:lstStyle/>
          <a:p>
            <a:r>
              <a:rPr lang="en-IN" sz="2400" u="sng" dirty="0"/>
              <a:t>insights</a:t>
            </a:r>
          </a:p>
        </p:txBody>
      </p:sp>
      <p:sp>
        <p:nvSpPr>
          <p:cNvPr id="6" name="Content Placeholder 5">
            <a:extLst>
              <a:ext uri="{FF2B5EF4-FFF2-40B4-BE49-F238E27FC236}">
                <a16:creationId xmlns:a16="http://schemas.microsoft.com/office/drawing/2014/main" id="{FFEC4568-A5AF-3152-603A-CC820C700479}"/>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IN" dirty="0"/>
              <a:t> The product category ‘toys’ is the most ordered category with 74929 orders which constitutes more than 75% of the ordered products.</a:t>
            </a:r>
          </a:p>
          <a:p>
            <a:pPr>
              <a:buFont typeface="Wingdings" panose="05000000000000000000" pitchFamily="2" charset="2"/>
              <a:buChar char="v"/>
            </a:pPr>
            <a:r>
              <a:rPr lang="en-IN" dirty="0"/>
              <a:t> The highest revenue earning product accounts to 63,885 which is from toys category.</a:t>
            </a:r>
          </a:p>
          <a:p>
            <a:pPr>
              <a:buFont typeface="Wingdings" panose="05000000000000000000" pitchFamily="2" charset="2"/>
              <a:buChar char="v"/>
            </a:pPr>
            <a:r>
              <a:rPr lang="en-IN" dirty="0"/>
              <a:t> It is observed from the top 20 products analysis, that despite of the high cost of the products, they are ordered frequently by the customers.</a:t>
            </a:r>
          </a:p>
          <a:p>
            <a:pPr>
              <a:buFont typeface="Wingdings" panose="05000000000000000000" pitchFamily="2" charset="2"/>
              <a:buChar char="v"/>
            </a:pPr>
            <a:r>
              <a:rPr lang="en-IN" dirty="0"/>
              <a:t> Apart from toys category, other category ordered by customers more than 5 times include </a:t>
            </a:r>
            <a:r>
              <a:rPr lang="en-IN" dirty="0" err="1"/>
              <a:t>health_beauty</a:t>
            </a:r>
            <a:r>
              <a:rPr lang="en-IN" dirty="0"/>
              <a:t>, </a:t>
            </a:r>
            <a:r>
              <a:rPr lang="en-IN" dirty="0" err="1"/>
              <a:t>bed_bath_table</a:t>
            </a:r>
            <a:r>
              <a:rPr lang="en-IN" dirty="0"/>
              <a:t>, </a:t>
            </a:r>
            <a:r>
              <a:rPr lang="en-IN" dirty="0" err="1"/>
              <a:t>sports_leisure</a:t>
            </a:r>
            <a:r>
              <a:rPr lang="en-IN" dirty="0"/>
              <a:t>, </a:t>
            </a:r>
            <a:r>
              <a:rPr lang="en-IN" dirty="0" err="1"/>
              <a:t>computer_accessories</a:t>
            </a:r>
            <a:r>
              <a:rPr lang="en-IN" dirty="0"/>
              <a:t>, </a:t>
            </a:r>
            <a:r>
              <a:rPr lang="en-IN" dirty="0" err="1"/>
              <a:t>furniture_decor</a:t>
            </a:r>
            <a:r>
              <a:rPr lang="en-IN" dirty="0"/>
              <a:t>, etc.</a:t>
            </a:r>
          </a:p>
          <a:p>
            <a:pPr>
              <a:buFont typeface="Wingdings" panose="05000000000000000000" pitchFamily="2" charset="2"/>
              <a:buChar char="v"/>
            </a:pPr>
            <a:r>
              <a:rPr lang="en-IN" dirty="0"/>
              <a:t> The above mentioned categories are often ordered in combination with toys and with each other and are predominant in the customers’ baskets.</a:t>
            </a:r>
          </a:p>
        </p:txBody>
      </p:sp>
    </p:spTree>
    <p:extLst>
      <p:ext uri="{BB962C8B-B14F-4D97-AF65-F5344CB8AC3E}">
        <p14:creationId xmlns:p14="http://schemas.microsoft.com/office/powerpoint/2010/main" val="200483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BC0C-E7F0-4753-B42D-52BA3B51DF82}"/>
              </a:ext>
            </a:extLst>
          </p:cNvPr>
          <p:cNvSpPr>
            <a:spLocks noGrp="1"/>
          </p:cNvSpPr>
          <p:nvPr>
            <p:ph type="title"/>
          </p:nvPr>
        </p:nvSpPr>
        <p:spPr/>
        <p:txBody>
          <a:bodyPr>
            <a:normAutofit/>
          </a:bodyPr>
          <a:lstStyle/>
          <a:p>
            <a:r>
              <a:rPr lang="en-IN" sz="2400" u="sng" dirty="0"/>
              <a:t>recommendations</a:t>
            </a:r>
          </a:p>
        </p:txBody>
      </p:sp>
      <p:sp>
        <p:nvSpPr>
          <p:cNvPr id="3" name="Content Placeholder 2">
            <a:extLst>
              <a:ext uri="{FF2B5EF4-FFF2-40B4-BE49-F238E27FC236}">
                <a16:creationId xmlns:a16="http://schemas.microsoft.com/office/drawing/2014/main" id="{34CCAB16-7AC0-FDBF-5201-AFF918E12FAC}"/>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IN" dirty="0"/>
              <a:t> The target customers can be parents of newly born babies and/or children below 5 years of age and are likely to purchase toys.</a:t>
            </a:r>
          </a:p>
          <a:p>
            <a:pPr>
              <a:buFont typeface="Wingdings" panose="05000000000000000000" pitchFamily="2" charset="2"/>
              <a:buChar char="v"/>
            </a:pPr>
            <a:r>
              <a:rPr lang="en-IN" dirty="0"/>
              <a:t> More offers and discounts can be rolled out in order to retain the customers who frequently order on the platform.</a:t>
            </a:r>
          </a:p>
          <a:p>
            <a:pPr>
              <a:buFont typeface="Wingdings" panose="05000000000000000000" pitchFamily="2" charset="2"/>
              <a:buChar char="v"/>
            </a:pPr>
            <a:r>
              <a:rPr lang="en-IN" dirty="0"/>
              <a:t> Inventory can be stocked more of products which are ordered in combination with toys.</a:t>
            </a:r>
          </a:p>
          <a:p>
            <a:pPr>
              <a:buFont typeface="Wingdings" panose="05000000000000000000" pitchFamily="2" charset="2"/>
              <a:buChar char="v"/>
            </a:pPr>
            <a:r>
              <a:rPr lang="en-IN" dirty="0"/>
              <a:t> The products ordered in combination with another can be sold at a rate cheaper than the total in order to attract new customers.</a:t>
            </a:r>
          </a:p>
          <a:p>
            <a:pPr>
              <a:buFont typeface="Wingdings" panose="05000000000000000000" pitchFamily="2" charset="2"/>
              <a:buChar char="v"/>
            </a:pPr>
            <a:r>
              <a:rPr lang="en-IN" dirty="0"/>
              <a:t> Maintain more products which helped to earn more revenue so that there is high chance of making profit.</a:t>
            </a:r>
          </a:p>
        </p:txBody>
      </p:sp>
    </p:spTree>
    <p:extLst>
      <p:ext uri="{BB962C8B-B14F-4D97-AF65-F5344CB8AC3E}">
        <p14:creationId xmlns:p14="http://schemas.microsoft.com/office/powerpoint/2010/main" val="1268573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156</TotalTime>
  <Words>558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Bookman Old Style</vt:lpstr>
      <vt:lpstr>freight-text-pro</vt:lpstr>
      <vt:lpstr>Rockwell</vt:lpstr>
      <vt:lpstr>Wingdings</vt:lpstr>
      <vt:lpstr>Damask</vt:lpstr>
      <vt:lpstr>Capstone project</vt:lpstr>
      <vt:lpstr>PROBLEM STATEMENT</vt:lpstr>
      <vt:lpstr>Top 20 products ordered by quantity</vt:lpstr>
      <vt:lpstr>TOP 20 PRODUCTS BY REVENUE</vt:lpstr>
      <vt:lpstr>Revenue pareto</vt:lpstr>
      <vt:lpstr>CATEGORIES ORDERED MORE THAN 5 TIMES</vt:lpstr>
      <vt:lpstr>MARKET BASKET ANALYSIS</vt:lpstr>
      <vt:lpstr>insights</vt:lpstr>
      <vt:lpstr>recommendations</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prashanthr2701@gmail.com</dc:creator>
  <cp:lastModifiedBy>prashanthr2701@gmail.com</cp:lastModifiedBy>
  <cp:revision>12</cp:revision>
  <dcterms:created xsi:type="dcterms:W3CDTF">2022-11-25T14:17:15Z</dcterms:created>
  <dcterms:modified xsi:type="dcterms:W3CDTF">2022-12-02T13:22:12Z</dcterms:modified>
</cp:coreProperties>
</file>