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  <p:sldId id="262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75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AF0E9-F57F-4AE3-BCC7-0AE6AEA9066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C24B-D8C9-49DA-83EB-0CC3A2B4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C84997-231D-4C5D-8E82-BFD17C6EFDD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DAC6C7-DADC-4F61-8BB8-509967B2CB1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7840C-9B5E-45B4-9420-70914E44BCF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7401D1-B837-4FD5-ABFB-0EE6425C38F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1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6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5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9186-09F3-43F9-AB5D-39C847119984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613B-3A97-431A-B656-4858E22BD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5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C program, the semicolon is a statement terminator. 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("Hello, World! 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330296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33484"/>
            <a:ext cx="8435280" cy="551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Two types of comments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Single line comment 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// my first program in C </a:t>
            </a:r>
            <a:endParaRPr lang="en-GB" alt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altLang="en-US" dirty="0"/>
              <a:t>Multiline comment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/* my first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program in C  */</a:t>
            </a:r>
            <a:endParaRPr lang="en-GB" alt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4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 identifier is a name used to identify a variable, function, or any other user-defined item. </a:t>
            </a:r>
          </a:p>
          <a:p>
            <a:r>
              <a:rPr lang="en-IN" dirty="0"/>
              <a:t>C is a </a:t>
            </a:r>
            <a:r>
              <a:rPr lang="en-IN" b="1" dirty="0"/>
              <a:t>case-sensitive</a:t>
            </a:r>
            <a:r>
              <a:rPr lang="en-IN" dirty="0"/>
              <a:t> programming language.</a:t>
            </a:r>
          </a:p>
          <a:p>
            <a:endParaRPr lang="en-IN" dirty="0"/>
          </a:p>
          <a:p>
            <a:r>
              <a:rPr lang="en-IN" dirty="0"/>
              <a:t>Examples: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mohd</a:t>
            </a:r>
            <a:r>
              <a:rPr lang="en-IN" dirty="0">
                <a:solidFill>
                  <a:srgbClr val="FF0000"/>
                </a:solidFill>
              </a:rPr>
              <a:t>	  </a:t>
            </a:r>
            <a:r>
              <a:rPr lang="en-IN" dirty="0" err="1">
                <a:solidFill>
                  <a:srgbClr val="FF0000"/>
                </a:solidFill>
              </a:rPr>
              <a:t>zara</a:t>
            </a:r>
            <a:r>
              <a:rPr lang="en-IN" dirty="0">
                <a:solidFill>
                  <a:srgbClr val="FF0000"/>
                </a:solidFill>
              </a:rPr>
              <a:t>  	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move_name</a:t>
            </a:r>
            <a:r>
              <a:rPr lang="en-IN" dirty="0">
                <a:solidFill>
                  <a:srgbClr val="FF0000"/>
                </a:solidFill>
              </a:rPr>
              <a:t>    a_123 myname50    _temp	j 	a23b9	 </a:t>
            </a:r>
            <a:r>
              <a:rPr lang="en-IN" dirty="0" err="1">
                <a:solidFill>
                  <a:srgbClr val="FF0000"/>
                </a:solidFill>
              </a:rPr>
              <a:t>retVal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948481"/>
              </p:ext>
            </p:extLst>
          </p:nvPr>
        </p:nvGraphicFramePr>
        <p:xfrm>
          <a:off x="899593" y="1484780"/>
          <a:ext cx="7200799" cy="4752531"/>
        </p:xfrm>
        <a:graphic>
          <a:graphicData uri="http://schemas.openxmlformats.org/drawingml/2006/table">
            <a:tbl>
              <a:tblPr/>
              <a:tblGrid>
                <a:gridCol w="180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auto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enum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goto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sizeof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struct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l" fontAlgn="t"/>
                      <a:r>
                        <a:rPr lang="en-IN" b="0" i="0">
                          <a:solidFill>
                            <a:srgbClr val="313131"/>
                          </a:solidFill>
                          <a:effectLst/>
                          <a:latin typeface="Verdana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b="0" i="0">
                        <a:solidFill>
                          <a:srgbClr val="313131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14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/>
              <a:t>Data types in C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2875" y="785813"/>
            <a:ext cx="8786813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3200" b="1" dirty="0"/>
              <a:t>Basic Arithmetic types</a:t>
            </a:r>
            <a:r>
              <a:rPr lang="en-GB" altLang="en-US" sz="3200" dirty="0"/>
              <a:t> - further classified into: (a) integer types and (b) floating-point types</a:t>
            </a:r>
          </a:p>
          <a:p>
            <a:endParaRPr lang="en-GB" altLang="en-US" sz="3200" dirty="0"/>
          </a:p>
          <a:p>
            <a:r>
              <a:rPr lang="en-GB" altLang="en-US" sz="3200" b="1" dirty="0"/>
              <a:t>Enumerated types - </a:t>
            </a:r>
            <a:r>
              <a:rPr lang="en-GB" altLang="en-US" sz="3200" dirty="0"/>
              <a:t>arithmetic types that are used to define variables that can be assigned only certain discrete integer values throughout the program</a:t>
            </a:r>
          </a:p>
          <a:p>
            <a:endParaRPr lang="en-GB" altLang="en-US" sz="3200" dirty="0"/>
          </a:p>
          <a:p>
            <a:r>
              <a:rPr lang="en-GB" altLang="en-US" sz="3200" b="1" dirty="0"/>
              <a:t>Type void - </a:t>
            </a:r>
            <a:r>
              <a:rPr lang="en-GB" altLang="en-US" sz="3200" dirty="0"/>
              <a:t>indicates that no value is available</a:t>
            </a:r>
          </a:p>
          <a:p>
            <a:endParaRPr lang="en-GB" altLang="en-US" sz="3200" dirty="0"/>
          </a:p>
          <a:p>
            <a:r>
              <a:rPr lang="en-GB" altLang="en-US" sz="3200" b="1" dirty="0"/>
              <a:t>Derived types - </a:t>
            </a:r>
            <a:r>
              <a:rPr lang="en-GB" altLang="en-US" sz="3200" dirty="0"/>
              <a:t>They include (a) Pointer types, (b) Array types, (c) Structure types, (d) Union types and (e) Function types</a:t>
            </a:r>
            <a:endParaRPr lang="en-GB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6857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GB" altLang="en-US" b="1"/>
              <a:t>Broad Classification of Data Types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86800" cy="5643563"/>
          </a:xfrm>
        </p:spPr>
        <p:txBody>
          <a:bodyPr/>
          <a:lstStyle/>
          <a:p>
            <a:r>
              <a:rPr lang="en-GB" altLang="en-US" dirty="0"/>
              <a:t>Numerical data types are broadly classified into </a:t>
            </a:r>
          </a:p>
          <a:p>
            <a:pPr lvl="1"/>
            <a:r>
              <a:rPr lang="en-GB" altLang="en-US" dirty="0"/>
              <a:t>Signed</a:t>
            </a:r>
          </a:p>
          <a:p>
            <a:pPr lvl="1"/>
            <a:r>
              <a:rPr lang="en-GB" altLang="en-US" dirty="0"/>
              <a:t>Unsigned</a:t>
            </a:r>
          </a:p>
          <a:p>
            <a:r>
              <a:rPr lang="en-GB" altLang="en-US" dirty="0"/>
              <a:t>Signed can store zero, positive and negative values</a:t>
            </a:r>
          </a:p>
          <a:p>
            <a:r>
              <a:rPr lang="en-GB" altLang="en-US" dirty="0"/>
              <a:t>Unsigned can store only zero and positive values</a:t>
            </a:r>
          </a:p>
          <a:p>
            <a:r>
              <a:rPr lang="en-GB" altLang="en-US" dirty="0"/>
              <a:t>Char and bool are unsigned data types</a:t>
            </a:r>
          </a:p>
          <a:p>
            <a:r>
              <a:rPr lang="en-GB" altLang="en-US" dirty="0"/>
              <a:t>Some applications use unsigned data types only </a:t>
            </a:r>
            <a:r>
              <a:rPr lang="en-GB" altLang="en-US" dirty="0" err="1"/>
              <a:t>Eg</a:t>
            </a:r>
            <a:r>
              <a:rPr lang="en-GB" altLang="en-US" dirty="0"/>
              <a:t>: age</a:t>
            </a:r>
          </a:p>
        </p:txBody>
      </p:sp>
    </p:spTree>
    <p:extLst>
      <p:ext uri="{BB962C8B-B14F-4D97-AF65-F5344CB8AC3E}">
        <p14:creationId xmlns:p14="http://schemas.microsoft.com/office/powerpoint/2010/main" val="360665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/>
              <a:t>Integer Types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-25365"/>
            <a:ext cx="7172845" cy="688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5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Floating-Point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92748"/>
              </p:ext>
            </p:extLst>
          </p:nvPr>
        </p:nvGraphicFramePr>
        <p:xfrm>
          <a:off x="683566" y="1628799"/>
          <a:ext cx="7416828" cy="3816424"/>
        </p:xfrm>
        <a:graphic>
          <a:graphicData uri="http://schemas.openxmlformats.org/drawingml/2006/table">
            <a:tbl>
              <a:tblPr/>
              <a:tblGrid>
                <a:gridCol w="1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73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Storage 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 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56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1.2E-38 to 3.4E+38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56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2.3E-308 to 1.7E+308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56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3.4E-4932 to 1.1E+4932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19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2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void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Function returns as void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	</a:t>
            </a:r>
            <a:r>
              <a:rPr lang="en-IN" b="1" dirty="0">
                <a:solidFill>
                  <a:srgbClr val="FF0000"/>
                </a:solidFill>
              </a:rPr>
              <a:t>void exit (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 status);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/>
              <a:t>Function arguments as void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 rand(void);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/>
              <a:t>Pointers to void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void *</a:t>
            </a:r>
            <a:r>
              <a:rPr lang="en-IN" b="1" dirty="0" err="1">
                <a:solidFill>
                  <a:srgbClr val="FF0000"/>
                </a:solidFill>
              </a:rPr>
              <a:t>malloc</a:t>
            </a:r>
            <a:r>
              <a:rPr lang="en-IN" b="1" dirty="0">
                <a:solidFill>
                  <a:srgbClr val="FF0000"/>
                </a:solidFill>
              </a:rPr>
              <a:t>( </a:t>
            </a:r>
            <a:r>
              <a:rPr lang="en-IN" b="1" dirty="0" err="1">
                <a:solidFill>
                  <a:srgbClr val="FF0000"/>
                </a:solidFill>
              </a:rPr>
              <a:t>size_t</a:t>
            </a:r>
            <a:r>
              <a:rPr lang="en-IN" b="1" dirty="0">
                <a:solidFill>
                  <a:srgbClr val="FF0000"/>
                </a:solidFill>
              </a:rPr>
              <a:t> size );</a:t>
            </a:r>
            <a:r>
              <a:rPr lang="en-IN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271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825446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/>
              <a:t>A variable is nothing but a name given to a storage area that our programs can manipulate.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16113"/>
              </p:ext>
            </p:extLst>
          </p:nvPr>
        </p:nvGraphicFramePr>
        <p:xfrm>
          <a:off x="755576" y="2564904"/>
          <a:ext cx="8208912" cy="4104458"/>
        </p:xfrm>
        <a:graphic>
          <a:graphicData uri="http://schemas.openxmlformats.org/drawingml/2006/table">
            <a:tbl>
              <a:tblPr/>
              <a:tblGrid>
                <a:gridCol w="16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3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1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Typically a single octet(one byte). This is an integer type.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51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The most natural size of integer for the machine.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single-precision floating point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double-precision floating point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Represents the absence of type.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</a:t>
            </a:r>
            <a:r>
              <a:rPr lang="en-US" dirty="0"/>
              <a:t> is a general-purpose programming language that is extremely popular, simple and flexible. It is machine-independent, structured programming language which is used extensively in various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71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>
            <a:normAutofit/>
          </a:bodyPr>
          <a:lstStyle/>
          <a:p>
            <a:r>
              <a:rPr lang="en-IN" dirty="0"/>
              <a:t>Variable Definition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variable definition tells the compiler where and how much storage to create for the variable.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type  </a:t>
            </a:r>
            <a:r>
              <a:rPr lang="en-IN" dirty="0" err="1">
                <a:solidFill>
                  <a:srgbClr val="FF0000"/>
                </a:solidFill>
              </a:rPr>
              <a:t>variable_list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/>
              <a:t>Examples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        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j, k;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char       c, 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float       f, salary;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double  d;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3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/>
              <a:t>C - Constants &amp;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038600" cy="55892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#define LENGTH 10   </a:t>
            </a:r>
          </a:p>
          <a:p>
            <a:pPr marL="0" indent="0">
              <a:buNone/>
            </a:pPr>
            <a:r>
              <a:rPr lang="en-IN" dirty="0"/>
              <a:t>#define WIDTH  5</a:t>
            </a:r>
          </a:p>
          <a:p>
            <a:pPr marL="0" indent="0">
              <a:buNone/>
            </a:pPr>
            <a:r>
              <a:rPr lang="en-IN" dirty="0"/>
              <a:t>#define NEWLINE '\n'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area;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area = LENGTH * WIDTH;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("value of area : %d", area);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("%c", NEWLINE);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 LENGTH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 WIDTH = 5;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const</a:t>
            </a:r>
            <a:r>
              <a:rPr lang="en-IN" dirty="0"/>
              <a:t> char NEWLINE = '\n';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area;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area = LENGTH * WIDTH;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("value of area : %d", area);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("%c", NEWLINE);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33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77830"/>
              </p:ext>
            </p:extLst>
          </p:nvPr>
        </p:nvGraphicFramePr>
        <p:xfrm>
          <a:off x="539552" y="1268759"/>
          <a:ext cx="7776865" cy="5492094"/>
        </p:xfrm>
        <a:graphic>
          <a:graphicData uri="http://schemas.openxmlformats.org/drawingml/2006/table">
            <a:tbl>
              <a:tblPr/>
              <a:tblGrid>
                <a:gridCol w="112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7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Adds two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 + B = 30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−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Subtracts second operand from the first.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 − B = -10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*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Multiplies both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A * B = 200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/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Divides numerator by de-numerator.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B / A = 2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53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%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B % A = 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++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A++ = 11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--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A-- = 9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5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443975"/>
              </p:ext>
            </p:extLst>
          </p:nvPr>
        </p:nvGraphicFramePr>
        <p:xfrm>
          <a:off x="899592" y="1340768"/>
          <a:ext cx="7704856" cy="5040559"/>
        </p:xfrm>
        <a:graphic>
          <a:graphicData uri="http://schemas.openxmlformats.org/drawingml/2006/table">
            <a:tbl>
              <a:tblPr/>
              <a:tblGrid>
                <a:gridCol w="110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95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309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&amp;&amp;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(A &amp;&amp; B) is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309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||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(A ||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98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!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!(A &amp;&amp;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4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176352"/>
              </p:ext>
            </p:extLst>
          </p:nvPr>
        </p:nvGraphicFramePr>
        <p:xfrm>
          <a:off x="611560" y="1412776"/>
          <a:ext cx="7992888" cy="5448358"/>
        </p:xfrm>
        <a:graphic>
          <a:graphicData uri="http://schemas.openxmlformats.org/drawingml/2006/table">
            <a:tbl>
              <a:tblPr/>
              <a:tblGrid>
                <a:gridCol w="115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99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Operator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2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&amp;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(A &amp; B) = 12, i.e., 0000 1100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9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|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(A | B) = 61, i.e., 0011 1101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2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^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(A ^ B) = 49, i.e., 0011 0001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~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(~A ) = -61, </a:t>
                      </a:r>
                      <a:r>
                        <a:rPr lang="en-IN" sz="1800" dirty="0" err="1">
                          <a:effectLst/>
                        </a:rPr>
                        <a:t>i.e</a:t>
                      </a:r>
                      <a:r>
                        <a:rPr lang="en-IN" sz="1800" dirty="0">
                          <a:effectLst/>
                        </a:rPr>
                        <a:t>,. 1100 0011 in 2's complement form.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&lt;&lt;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800">
                          <a:effectLst/>
                        </a:rPr>
                        <a:t>A &lt;&lt; 2 = 240 i.e., 1111 0000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&gt;&gt;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800" dirty="0">
                          <a:effectLst/>
                        </a:rPr>
                        <a:t>A &gt;&gt; 2 = 15 i.e., 0000 1111</a:t>
                      </a:r>
                    </a:p>
                  </a:txBody>
                  <a:tcPr marL="48562" marR="48562" marT="48562" marB="485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9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55704"/>
              </p:ext>
            </p:extLst>
          </p:nvPr>
        </p:nvGraphicFramePr>
        <p:xfrm>
          <a:off x="323528" y="1196753"/>
          <a:ext cx="8496944" cy="5445177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Operator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96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 = A + B will assign the value of A + B to C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C += A is equivalent to C = C + A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C -= A is equivalent to C = C - A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 *= A is equivalent to C = C * A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C /= A is equivalent to C = C / A</a:t>
                      </a:r>
                    </a:p>
                  </a:txBody>
                  <a:tcPr marL="45996" marR="45996" marT="45996" marB="4599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085362"/>
              </p:ext>
            </p:extLst>
          </p:nvPr>
        </p:nvGraphicFramePr>
        <p:xfrm>
          <a:off x="611559" y="548681"/>
          <a:ext cx="7920882" cy="6039224"/>
        </p:xfrm>
        <a:graphic>
          <a:graphicData uri="http://schemas.openxmlformats.org/drawingml/2006/table">
            <a:tbl>
              <a:tblPr/>
              <a:tblGrid>
                <a:gridCol w="264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297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%=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 %= A is equivalent to C = C % A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7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&lt;&lt;=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Left shift AND assignment operator.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C &lt;&lt;= 2 is same as C = C &lt;&lt; 2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7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&gt;&gt;=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Right shift AND assignment operator.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 &gt;&gt;= 2 is same as C = C &gt;&gt; 2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97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&amp;=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Bitwise AND assignment operator.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 &amp;= 2 is same as C = C &amp; 2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37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^=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Bitwise exclusive OR and assignment operator.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 ^= 2 is same as C = C ^ 2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37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|=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Bitwise inclusive OR and assignment operator.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C |= 2 is same as C = C | 2</a:t>
                      </a:r>
                    </a:p>
                  </a:txBody>
                  <a:tcPr marL="44372" marR="44372" marT="44372" marB="443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86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Misc</a:t>
            </a:r>
            <a:r>
              <a:rPr lang="en-IN" dirty="0"/>
              <a:t> Operators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883140"/>
              </p:ext>
            </p:extLst>
          </p:nvPr>
        </p:nvGraphicFramePr>
        <p:xfrm>
          <a:off x="683568" y="1556792"/>
          <a:ext cx="7776864" cy="4692554"/>
        </p:xfrm>
        <a:graphic>
          <a:graphicData uri="http://schemas.openxmlformats.org/drawingml/2006/table">
            <a:tbl>
              <a:tblPr/>
              <a:tblGrid>
                <a:gridCol w="11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81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76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err="1">
                          <a:effectLst/>
                        </a:rPr>
                        <a:t>sizeof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Returns the size of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sizeof(a), where a is integer, will return 4.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76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Returns the address of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&amp;a; returns the actual address of the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59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Pointer to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*a;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41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? 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Conditional Expression.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40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>
            <a:normAutofit/>
          </a:bodyPr>
          <a:lstStyle/>
          <a:p>
            <a:r>
              <a:rPr lang="en-IN" dirty="0"/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9278"/>
              </p:ext>
            </p:extLst>
          </p:nvPr>
        </p:nvGraphicFramePr>
        <p:xfrm>
          <a:off x="323528" y="836712"/>
          <a:ext cx="8568952" cy="5904655"/>
        </p:xfrm>
        <a:graphic>
          <a:graphicData uri="http://schemas.openxmlformats.org/drawingml/2006/table">
            <a:tbl>
              <a:tblPr/>
              <a:tblGrid>
                <a:gridCol w="123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21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==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==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20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!=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!=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75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&gt;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20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&lt;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75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&gt;=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75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(A &lt;=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scanf</a:t>
            </a:r>
            <a:r>
              <a:rPr lang="en-IN" dirty="0"/>
              <a:t>() and </a:t>
            </a:r>
            <a:r>
              <a:rPr lang="en-IN" dirty="0" err="1"/>
              <a:t>printf</a:t>
            </a:r>
            <a:r>
              <a:rPr lang="en-IN" dirty="0"/>
              <a:t>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#include&lt;</a:t>
            </a:r>
            <a:r>
              <a:rPr lang="en-GB" altLang="en-US" dirty="0" err="1"/>
              <a:t>stdio.h</a:t>
            </a:r>
            <a:r>
              <a:rPr lang="en-GB" altLang="en-US" dirty="0"/>
              <a:t>&gt;</a:t>
            </a:r>
            <a:br>
              <a:rPr lang="en-GB" altLang="en-US" dirty="0"/>
            </a:br>
            <a:r>
              <a:rPr lang="en-GB" altLang="en-US" dirty="0"/>
              <a:t>void main()</a:t>
            </a:r>
            <a:br>
              <a:rPr lang="en-GB" altLang="en-US" dirty="0"/>
            </a:br>
            <a:r>
              <a:rPr lang="en-GB" altLang="en-US" dirty="0"/>
              <a:t>{</a:t>
            </a:r>
            <a:br>
              <a:rPr lang="en-GB" altLang="en-US" dirty="0"/>
            </a:br>
            <a:r>
              <a:rPr lang="en-GB" altLang="en-US" dirty="0" err="1"/>
              <a:t>int</a:t>
            </a:r>
            <a:r>
              <a:rPr lang="en-GB" altLang="en-US" dirty="0"/>
              <a:t> a ;</a:t>
            </a:r>
            <a:br>
              <a:rPr lang="en-GB" altLang="en-US" dirty="0"/>
            </a:br>
            <a:r>
              <a:rPr lang="en-GB" altLang="en-US" dirty="0" err="1"/>
              <a:t>int</a:t>
            </a:r>
            <a:r>
              <a:rPr lang="en-GB" altLang="en-US" dirty="0"/>
              <a:t> b ;</a:t>
            </a:r>
          </a:p>
          <a:p>
            <a:pPr marL="0" indent="0">
              <a:buNone/>
            </a:pPr>
            <a:r>
              <a:rPr lang="en-GB" altLang="en-US" dirty="0" err="1"/>
              <a:t>scanf</a:t>
            </a:r>
            <a:r>
              <a:rPr lang="en-GB" altLang="en-US" dirty="0"/>
              <a:t>(“%</a:t>
            </a:r>
            <a:r>
              <a:rPr lang="en-GB" altLang="en-US" dirty="0" err="1"/>
              <a:t>d%d</a:t>
            </a:r>
            <a:r>
              <a:rPr lang="en-GB" altLang="en-US" dirty="0"/>
              <a:t>”,&amp;</a:t>
            </a:r>
            <a:r>
              <a:rPr lang="en-GB" altLang="en-US" dirty="0" err="1"/>
              <a:t>a,&amp;b</a:t>
            </a:r>
            <a:r>
              <a:rPr lang="en-GB" altLang="en-US" dirty="0"/>
              <a:t>);</a:t>
            </a:r>
            <a:br>
              <a:rPr lang="en-GB" altLang="en-US"/>
            </a:br>
            <a:r>
              <a:rPr lang="en-GB" altLang="en-US"/>
              <a:t>printf</a:t>
            </a:r>
            <a:r>
              <a:rPr lang="en-GB" altLang="en-US" dirty="0"/>
              <a:t>("%</a:t>
            </a:r>
            <a:r>
              <a:rPr lang="en-GB" altLang="en-US" dirty="0" err="1"/>
              <a:t>d%d</a:t>
            </a:r>
            <a:r>
              <a:rPr lang="en-GB" altLang="en-US" dirty="0"/>
              <a:t>",</a:t>
            </a:r>
            <a:r>
              <a:rPr lang="en-GB" altLang="en-US" dirty="0" err="1"/>
              <a:t>a,b</a:t>
            </a:r>
            <a:r>
              <a:rPr lang="en-GB" altLang="en-US" dirty="0"/>
              <a:t>);</a:t>
            </a:r>
            <a:br>
              <a:rPr lang="en-GB" altLang="en-US" dirty="0"/>
            </a:br>
            <a:r>
              <a:rPr lang="en-GB" alt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2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History of ‘C’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04864"/>
            <a:ext cx="34261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1412776"/>
            <a:ext cx="6635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'C' was developed by Dennis Ritchie in 1972.</a:t>
            </a:r>
          </a:p>
        </p:txBody>
      </p:sp>
    </p:spTree>
    <p:extLst>
      <p:ext uri="{BB962C8B-B14F-4D97-AF65-F5344CB8AC3E}">
        <p14:creationId xmlns:p14="http://schemas.microsoft.com/office/powerpoint/2010/main" val="372288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50" y="142875"/>
            <a:ext cx="86868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err="1"/>
              <a:t>printf</a:t>
            </a:r>
            <a:r>
              <a:rPr lang="en-GB" b="1" dirty="0"/>
              <a:t> and </a:t>
            </a:r>
            <a:r>
              <a:rPr lang="en-GB" b="1" dirty="0" err="1"/>
              <a:t>scanf</a:t>
            </a:r>
            <a:r>
              <a:rPr lang="en-GB" b="1" dirty="0"/>
              <a:t> format codes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000125"/>
          <a:ext cx="8572501" cy="462915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19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19">
                <a:tc>
                  <a:txBody>
                    <a:bodyPr/>
                    <a:lstStyle/>
                    <a:p>
                      <a:r>
                        <a:rPr lang="en-GB" sz="2400" dirty="0"/>
                        <a:t>d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int</a:t>
                      </a:r>
                      <a:endParaRPr lang="en-GB" sz="2400" dirty="0"/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decimal (base ten) number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996">
                <a:tc>
                  <a:txBody>
                    <a:bodyPr/>
                    <a:lstStyle/>
                    <a:p>
                      <a:r>
                        <a:rPr lang="en-GB" sz="2400" dirty="0"/>
                        <a:t>o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octal number (no leading '0' supplied in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)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328">
                <a:tc>
                  <a:txBody>
                    <a:bodyPr/>
                    <a:lstStyle/>
                    <a:p>
                      <a:r>
                        <a:rPr lang="en-GB" sz="2400" dirty="0"/>
                        <a:t>x or X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hexadecimal number (no leading '0x' supplied in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; accepted if present in </a:t>
                      </a:r>
                      <a:r>
                        <a:rPr lang="en-GB" sz="2400" dirty="0" err="1"/>
                        <a:t>scanf</a:t>
                      </a:r>
                      <a:r>
                        <a:rPr lang="en-GB" sz="2400" dirty="0"/>
                        <a:t>) (for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, 'X' makes it use upper case for the digits ABCDEF)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388">
                <a:tc>
                  <a:txBody>
                    <a:bodyPr/>
                    <a:lstStyle/>
                    <a:p>
                      <a:r>
                        <a:rPr lang="en-GB" sz="2400" dirty="0"/>
                        <a:t>ld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long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decimal number ('l' can also be applied to any of the above to change the type from '</a:t>
                      </a:r>
                      <a:r>
                        <a:rPr lang="en-GB" sz="2400" dirty="0" err="1"/>
                        <a:t>int</a:t>
                      </a:r>
                      <a:r>
                        <a:rPr lang="en-GB" sz="2400" dirty="0"/>
                        <a:t>' to 'long')</a:t>
                      </a:r>
                    </a:p>
                  </a:txBody>
                  <a:tcPr marL="34441" marR="34441" marT="17221" marB="17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0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7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50" y="142875"/>
            <a:ext cx="86868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err="1"/>
              <a:t>printf</a:t>
            </a:r>
            <a:r>
              <a:rPr lang="en-GB" b="1" dirty="0"/>
              <a:t> and </a:t>
            </a:r>
            <a:r>
              <a:rPr lang="en-GB" b="1" dirty="0" err="1"/>
              <a:t>scanf</a:t>
            </a:r>
            <a:r>
              <a:rPr lang="en-GB" b="1" dirty="0"/>
              <a:t> format codes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000125"/>
          <a:ext cx="8572500" cy="4357685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627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27">
                <a:tc>
                  <a:txBody>
                    <a:bodyPr/>
                    <a:lstStyle/>
                    <a:p>
                      <a:r>
                        <a:rPr lang="en-GB" sz="2400" dirty="0"/>
                        <a:t>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Unsigned </a:t>
                      </a:r>
                      <a:r>
                        <a:rPr lang="en-GB" sz="2400" dirty="0" err="1"/>
                        <a:t>int</a:t>
                      </a:r>
                      <a:endParaRPr lang="en-GB" sz="2400" dirty="0"/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27">
                <a:tc>
                  <a:txBody>
                    <a:bodyPr/>
                    <a:lstStyle/>
                    <a:p>
                      <a:r>
                        <a:rPr lang="en-GB" sz="2400"/>
                        <a:t>lu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unsigned 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27">
                <a:tc>
                  <a:txBody>
                    <a:bodyPr/>
                    <a:lstStyle/>
                    <a:p>
                      <a:r>
                        <a:rPr lang="en-GB" sz="2400" dirty="0"/>
                        <a:t>c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single character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27">
                <a:tc>
                  <a:txBody>
                    <a:bodyPr/>
                    <a:lstStyle/>
                    <a:p>
                      <a:r>
                        <a:rPr lang="en-GB" sz="2400" dirty="0"/>
                        <a:t>s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pointer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string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r>
                        <a:rPr lang="en-GB" sz="2400"/>
                        <a:t>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float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r>
                        <a:rPr lang="en-GB" sz="2400" dirty="0"/>
                        <a:t>lf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double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C' is a base language for many programming languages.</a:t>
            </a:r>
          </a:p>
          <a:p>
            <a:r>
              <a:rPr lang="en-US" dirty="0"/>
              <a:t>It is a simple language and provides faster execution.</a:t>
            </a:r>
          </a:p>
          <a:p>
            <a:r>
              <a:rPr lang="en-US" dirty="0"/>
              <a:t>'C' is a structured programming language in which program is divided into various modules.</a:t>
            </a:r>
          </a:p>
          <a:p>
            <a:r>
              <a:rPr lang="en-US" dirty="0"/>
              <a:t>'C' programming is that it can extend itself. A 'C' program contains various functions which are part of a library. </a:t>
            </a:r>
          </a:p>
          <a:p>
            <a:r>
              <a:rPr lang="en-US" dirty="0"/>
              <a:t>It is a highly portable language which means programs written in 'C' language can run on other machines.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9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51106" cy="251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DevC</a:t>
            </a:r>
            <a:r>
              <a:rPr lang="en-US" dirty="0"/>
              <a:t>++</a:t>
            </a:r>
          </a:p>
          <a:p>
            <a:r>
              <a:rPr lang="en-US" dirty="0"/>
              <a:t>Code::Blocks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C program basically consists of the following parts −</a:t>
            </a:r>
          </a:p>
          <a:p>
            <a:endParaRPr lang="en-IN" dirty="0"/>
          </a:p>
          <a:p>
            <a:r>
              <a:rPr lang="en-IN" dirty="0" err="1"/>
              <a:t>Preprocessor</a:t>
            </a:r>
            <a:r>
              <a:rPr lang="en-IN" dirty="0"/>
              <a:t> Commands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Statements &amp; Expressions</a:t>
            </a:r>
          </a:p>
          <a:p>
            <a:r>
              <a:rPr lang="en-IN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42524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/* my first program in C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("Hello, World! \n");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36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>
            <a:normAutofit/>
          </a:bodyPr>
          <a:lstStyle/>
          <a:p>
            <a:r>
              <a:rPr lang="en-IN" dirty="0"/>
              <a:t>Tokens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 C program consists of various tokens and a token is either a keyword, an identifier, a constant, a string literal, or a symbol. For example, the following C statement consists of five tokens −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effectLst/>
              </a:rPr>
              <a:t>	</a:t>
            </a:r>
            <a:r>
              <a:rPr lang="en-IN" dirty="0" err="1">
                <a:solidFill>
                  <a:srgbClr val="FF0000"/>
                </a:solidFill>
                <a:effectLst/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("Hello, World! \n");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The individual tokens are −</a:t>
            </a:r>
          </a:p>
          <a:p>
            <a:pPr marL="0" indent="0">
              <a:buNone/>
            </a:pPr>
            <a:r>
              <a:rPr lang="en-IN" dirty="0" err="1">
                <a:effectLst/>
              </a:rPr>
              <a:t>printf</a:t>
            </a:r>
            <a:r>
              <a:rPr lang="en-I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/>
              <a:t>"Hello, World! \n“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 )</a:t>
            </a:r>
          </a:p>
          <a:p>
            <a:pPr marL="0" indent="0">
              <a:buNone/>
            </a:pP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586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2059</Words>
  <Application>Microsoft Office PowerPoint</Application>
  <PresentationFormat>On-screen Show (4:3)</PresentationFormat>
  <Paragraphs>371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Office Theme</vt:lpstr>
      <vt:lpstr>C Programming</vt:lpstr>
      <vt:lpstr>C Programming</vt:lpstr>
      <vt:lpstr>History of ‘C’</vt:lpstr>
      <vt:lpstr>Why C ?</vt:lpstr>
      <vt:lpstr>How it Works</vt:lpstr>
      <vt:lpstr>Software</vt:lpstr>
      <vt:lpstr>PowerPoint Presentation</vt:lpstr>
      <vt:lpstr>First program</vt:lpstr>
      <vt:lpstr>Tokens in C</vt:lpstr>
      <vt:lpstr>Semicolons</vt:lpstr>
      <vt:lpstr>Comments</vt:lpstr>
      <vt:lpstr>Identifiers</vt:lpstr>
      <vt:lpstr>Keywords</vt:lpstr>
      <vt:lpstr>Data types in C</vt:lpstr>
      <vt:lpstr>Broad Classification of Data Types</vt:lpstr>
      <vt:lpstr>Integer Types</vt:lpstr>
      <vt:lpstr>Floating-Point Types</vt:lpstr>
      <vt:lpstr>The void Type</vt:lpstr>
      <vt:lpstr>Variables</vt:lpstr>
      <vt:lpstr>Variable Definition in C</vt:lpstr>
      <vt:lpstr>C - Constants &amp; Literals</vt:lpstr>
      <vt:lpstr>Arithmetic Operators</vt:lpstr>
      <vt:lpstr>Logical Operators</vt:lpstr>
      <vt:lpstr>Bitwise Operators</vt:lpstr>
      <vt:lpstr>Assignment Operators</vt:lpstr>
      <vt:lpstr>PowerPoint Presentation</vt:lpstr>
      <vt:lpstr>Misc Operators </vt:lpstr>
      <vt:lpstr>Relational Operators</vt:lpstr>
      <vt:lpstr>The scanf() and printf() Functions</vt:lpstr>
      <vt:lpstr>printf and scanf format codes</vt:lpstr>
      <vt:lpstr>printf and scanf format codes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</dc:creator>
  <cp:lastModifiedBy>Prashanth Singaravelan</cp:lastModifiedBy>
  <cp:revision>30</cp:revision>
  <dcterms:created xsi:type="dcterms:W3CDTF">2017-10-23T05:31:02Z</dcterms:created>
  <dcterms:modified xsi:type="dcterms:W3CDTF">2021-03-07T01:40:53Z</dcterms:modified>
</cp:coreProperties>
</file>