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4" r:id="rId9"/>
    <p:sldId id="285" r:id="rId10"/>
    <p:sldId id="286" r:id="rId11"/>
    <p:sldId id="287" r:id="rId12"/>
    <p:sldId id="258" r:id="rId13"/>
    <p:sldId id="259" r:id="rId14"/>
    <p:sldId id="291" r:id="rId15"/>
    <p:sldId id="292" r:id="rId16"/>
    <p:sldId id="288" r:id="rId17"/>
    <p:sldId id="289" r:id="rId18"/>
    <p:sldId id="290" r:id="rId19"/>
    <p:sldId id="261" r:id="rId20"/>
    <p:sldId id="262" r:id="rId21"/>
    <p:sldId id="263" r:id="rId22"/>
    <p:sldId id="264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1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5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9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7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5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81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7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2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7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8590-B8FE-4451-B2B3-A1727E527E0E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E1DE-3913-4FC1-A698-687C59E2C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9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and Pointers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7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pPr marL="0" indent="0">
              <a:buNone/>
            </a:pPr>
            <a:r>
              <a:rPr lang="en-IN" dirty="0"/>
              <a:t>  char </a:t>
            </a:r>
            <a:r>
              <a:rPr lang="en-IN" dirty="0" err="1"/>
              <a:t>str</a:t>
            </a:r>
            <a:r>
              <a:rPr lang="en-IN" dirty="0"/>
              <a:t>[] = "Hello";</a:t>
            </a:r>
          </a:p>
          <a:p>
            <a:pPr marL="0" indent="0">
              <a:buNone/>
            </a:pPr>
            <a:r>
              <a:rPr lang="en-IN" dirty="0"/>
              <a:t>  char *</a:t>
            </a:r>
            <a:r>
              <a:rPr lang="en-IN" dirty="0" err="1"/>
              <a:t>pstr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pstr</a:t>
            </a:r>
            <a:r>
              <a:rPr lang="en-IN" dirty="0"/>
              <a:t>=</a:t>
            </a:r>
            <a:r>
              <a:rPr lang="en-IN" dirty="0" err="1"/>
              <a:t>str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while(*</a:t>
            </a:r>
            <a:r>
              <a:rPr lang="en-IN" dirty="0" err="1"/>
              <a:t>pstr</a:t>
            </a:r>
            <a:r>
              <a:rPr lang="en-IN" dirty="0"/>
              <a:t> != '\0')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("%c",*</a:t>
            </a:r>
            <a:r>
              <a:rPr lang="en-IN" dirty="0" err="1"/>
              <a:t>pstr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pstr</a:t>
            </a:r>
            <a:r>
              <a:rPr lang="en-IN" dirty="0"/>
              <a:t>++;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659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Pointers to functions(Palindrome)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string[20];</a:t>
            </a:r>
          </a:p>
          <a:p>
            <a:pPr marL="0" indent="0">
              <a:buNone/>
            </a:pPr>
            <a:r>
              <a:rPr lang="en-IN" dirty="0"/>
              <a:t>gets(string);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if( </a:t>
            </a:r>
            <a:r>
              <a:rPr lang="en-IN" dirty="0" err="1"/>
              <a:t>Ispalindrome</a:t>
            </a:r>
            <a:r>
              <a:rPr lang="en-IN" dirty="0"/>
              <a:t>(string))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%s is a palindrome\n", string);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%s is not a palindrome\n" ,string);</a:t>
            </a:r>
          </a:p>
          <a:p>
            <a:pPr marL="0" indent="0">
              <a:buNone/>
            </a:pPr>
            <a:r>
              <a:rPr lang="en-US" dirty="0"/>
              <a:t>return 0;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Ispalindrome</a:t>
            </a:r>
            <a:r>
              <a:rPr lang="en-IN" dirty="0">
                <a:solidFill>
                  <a:srgbClr val="FF0000"/>
                </a:solidFill>
              </a:rPr>
              <a:t>(char* </a:t>
            </a:r>
            <a:r>
              <a:rPr lang="en-IN" dirty="0" err="1">
                <a:solidFill>
                  <a:srgbClr val="FF0000"/>
                </a:solidFill>
              </a:rPr>
              <a:t>str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 err="1">
                <a:solidFill>
                  <a:srgbClr val="FF0000"/>
                </a:solidFill>
              </a:rPr>
              <a:t>len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len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strlen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str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for(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= 0;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&lt; </a:t>
            </a:r>
            <a:r>
              <a:rPr lang="en-IN" dirty="0" err="1">
                <a:solidFill>
                  <a:srgbClr val="FF0000"/>
                </a:solidFill>
              </a:rPr>
              <a:t>len</a:t>
            </a:r>
            <a:r>
              <a:rPr lang="en-IN" dirty="0">
                <a:solidFill>
                  <a:srgbClr val="FF0000"/>
                </a:solidFill>
              </a:rPr>
              <a:t> / 2;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if( *(</a:t>
            </a:r>
            <a:r>
              <a:rPr lang="en-IN" dirty="0" err="1">
                <a:solidFill>
                  <a:srgbClr val="FF0000"/>
                </a:solidFill>
              </a:rPr>
              <a:t>str</a:t>
            </a:r>
            <a:r>
              <a:rPr lang="en-IN" dirty="0">
                <a:solidFill>
                  <a:srgbClr val="FF0000"/>
                </a:solidFill>
              </a:rPr>
              <a:t> +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) != *(</a:t>
            </a:r>
            <a:r>
              <a:rPr lang="en-IN" dirty="0" err="1">
                <a:solidFill>
                  <a:srgbClr val="FF0000"/>
                </a:solidFill>
              </a:rPr>
              <a:t>str</a:t>
            </a:r>
            <a:r>
              <a:rPr lang="en-IN" dirty="0">
                <a:solidFill>
                  <a:srgbClr val="FF0000"/>
                </a:solidFill>
              </a:rPr>
              <a:t> + </a:t>
            </a:r>
            <a:r>
              <a:rPr lang="en-IN" dirty="0" err="1">
                <a:solidFill>
                  <a:srgbClr val="FF0000"/>
                </a:solidFill>
              </a:rPr>
              <a:t>len</a:t>
            </a:r>
            <a:r>
              <a:rPr lang="en-IN" dirty="0">
                <a:solidFill>
                  <a:srgbClr val="FF0000"/>
                </a:solidFill>
              </a:rPr>
              <a:t> -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- 1) )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return 0;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return 1;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64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Array of Pointers (working with integers)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01" y="1300572"/>
            <a:ext cx="8229600" cy="5517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#include &lt;</a:t>
            </a:r>
            <a:r>
              <a:rPr lang="en-IN" sz="2000" dirty="0" err="1">
                <a:solidFill>
                  <a:srgbClr val="FF0000"/>
                </a:solidFill>
              </a:rPr>
              <a:t>stdio.h</a:t>
            </a:r>
            <a:r>
              <a:rPr lang="en-IN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const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MAX = 3;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[] = {5, 10, 15};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, *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[MAX];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for (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= 0;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&lt; MAX;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[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] = &amp;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[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]; /* assign the address of integer. */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for (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= 0;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 &lt; MAX;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   </a:t>
            </a:r>
            <a:r>
              <a:rPr lang="en-IN" sz="2000" dirty="0" err="1">
                <a:solidFill>
                  <a:srgbClr val="FF0000"/>
                </a:solidFill>
              </a:rPr>
              <a:t>printf</a:t>
            </a:r>
            <a:r>
              <a:rPr lang="en-IN" sz="2000" dirty="0">
                <a:solidFill>
                  <a:srgbClr val="FF0000"/>
                </a:solidFill>
              </a:rPr>
              <a:t>("Value of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[%d] = %d\n", 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, *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[</a:t>
            </a:r>
            <a:r>
              <a:rPr lang="en-IN" sz="2000" dirty="0" err="1">
                <a:solidFill>
                  <a:srgbClr val="FF0000"/>
                </a:solidFill>
              </a:rPr>
              <a:t>i</a:t>
            </a:r>
            <a:r>
              <a:rPr lang="en-IN" sz="2000" dirty="0">
                <a:solidFill>
                  <a:srgbClr val="FF0000"/>
                </a:solidFill>
              </a:rPr>
              <a:t>] 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5001" y="580526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</a:rPr>
              <a:t>Value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[0] = 5</a:t>
            </a:r>
          </a:p>
          <a:p>
            <a:r>
              <a:rPr lang="en-IN" sz="2000" dirty="0">
                <a:solidFill>
                  <a:srgbClr val="00B050"/>
                </a:solidFill>
              </a:rPr>
              <a:t>Value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[1] = 10</a:t>
            </a:r>
          </a:p>
          <a:p>
            <a:r>
              <a:rPr lang="en-IN" sz="2000" dirty="0">
                <a:solidFill>
                  <a:srgbClr val="00B050"/>
                </a:solidFill>
              </a:rPr>
              <a:t>Value of </a:t>
            </a:r>
            <a:r>
              <a:rPr lang="en-IN" sz="2000" dirty="0" err="1">
                <a:solidFill>
                  <a:srgbClr val="00B050"/>
                </a:solidFill>
              </a:rPr>
              <a:t>var</a:t>
            </a:r>
            <a:r>
              <a:rPr lang="en-IN" sz="2000" dirty="0">
                <a:solidFill>
                  <a:srgbClr val="00B050"/>
                </a:solidFill>
              </a:rPr>
              <a:t>[2] = 15</a:t>
            </a:r>
          </a:p>
        </p:txBody>
      </p:sp>
      <p:pic>
        <p:nvPicPr>
          <p:cNvPr id="3074" name="Picture 2" descr="Untitled presentation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4784"/>
            <a:ext cx="4731834" cy="10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IN" sz="2800" dirty="0"/>
              <a:t>C program to understand difference between pointer to an integer and pointer to an  array of integers.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340768"/>
            <a:ext cx="4388296" cy="5517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(*</a:t>
            </a:r>
            <a:r>
              <a:rPr lang="en-IN" dirty="0" err="1"/>
              <a:t>ptr</a:t>
            </a:r>
            <a:r>
              <a:rPr lang="en-IN" dirty="0"/>
              <a:t>)[5];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ip</a:t>
            </a:r>
            <a:r>
              <a:rPr lang="en-IN" dirty="0"/>
              <a:t>[5];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[5]={1,2,3,4,5};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 = </a:t>
            </a:r>
            <a:r>
              <a:rPr lang="en-IN" dirty="0" err="1"/>
              <a:t>arr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arr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ip</a:t>
            </a:r>
            <a:r>
              <a:rPr lang="en-IN" dirty="0"/>
              <a:t>[0]= </a:t>
            </a:r>
            <a:r>
              <a:rPr lang="en-IN" dirty="0" err="1"/>
              <a:t>arr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("p = %d, </a:t>
            </a:r>
            <a:r>
              <a:rPr lang="en-IN" dirty="0" err="1"/>
              <a:t>ptr</a:t>
            </a:r>
            <a:r>
              <a:rPr lang="en-IN" dirty="0"/>
              <a:t> = %d, </a:t>
            </a:r>
            <a:r>
              <a:rPr lang="en-IN" dirty="0" err="1"/>
              <a:t>ip</a:t>
            </a:r>
            <a:r>
              <a:rPr lang="en-IN" dirty="0"/>
              <a:t> = %d\n", p, 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ip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499992" y="1412776"/>
            <a:ext cx="4644008" cy="5445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p++;</a:t>
            </a:r>
          </a:p>
          <a:p>
            <a:pPr marL="0" indent="0">
              <a:buNone/>
            </a:pPr>
            <a:r>
              <a:rPr lang="en-IN" dirty="0" err="1"/>
              <a:t>ptr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 err="1"/>
              <a:t>ip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("p = %d, </a:t>
            </a:r>
            <a:r>
              <a:rPr lang="en-IN" dirty="0" err="1"/>
              <a:t>ptr</a:t>
            </a:r>
            <a:r>
              <a:rPr lang="en-IN" dirty="0"/>
              <a:t> = %d, </a:t>
            </a:r>
            <a:r>
              <a:rPr lang="en-IN" dirty="0" err="1"/>
              <a:t>ip</a:t>
            </a:r>
            <a:r>
              <a:rPr lang="en-IN" dirty="0"/>
              <a:t> = %d\n", p, 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ip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/>
          <a:lstStyle/>
          <a:p>
            <a:r>
              <a:rPr lang="en-US" dirty="0"/>
              <a:t>Dynamic 1D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92696"/>
            <a:ext cx="8568952" cy="61653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*p = </a:t>
            </a:r>
            <a:r>
              <a:rPr lang="en-IN" dirty="0" err="1"/>
              <a:t>NULL,n</a:t>
            </a:r>
            <a:r>
              <a:rPr lang="en-IN" dirty="0"/>
              <a:t>=0,i=0;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p=(</a:t>
            </a:r>
            <a:r>
              <a:rPr lang="en-IN" dirty="0" err="1"/>
              <a:t>int</a:t>
            </a:r>
            <a:r>
              <a:rPr lang="en-IN" dirty="0"/>
              <a:t>*)</a:t>
            </a:r>
            <a:r>
              <a:rPr lang="en-IN" dirty="0" err="1"/>
              <a:t>malloc</a:t>
            </a:r>
            <a:r>
              <a:rPr lang="en-IN" dirty="0"/>
              <a:t>(n*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if(p == NULL)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p[</a:t>
            </a:r>
            <a:r>
              <a:rPr lang="en-IN" dirty="0" err="1"/>
              <a:t>i</a:t>
            </a:r>
            <a:r>
              <a:rPr lang="en-IN" dirty="0"/>
              <a:t>] =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n",p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free(p);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25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7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IN" dirty="0"/>
              <a:t>Char array without using pointer and with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39944" cy="51845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 name[3][20] = { </a:t>
            </a:r>
          </a:p>
          <a:p>
            <a:pPr marL="0" indent="0">
              <a:buNone/>
            </a:pPr>
            <a:r>
              <a:rPr lang="en-IN" dirty="0"/>
              <a:t>    "Adam",</a:t>
            </a:r>
          </a:p>
          <a:p>
            <a:pPr marL="0" indent="0">
              <a:buNone/>
            </a:pPr>
            <a:r>
              <a:rPr lang="en-IN" dirty="0"/>
              <a:t>    "</a:t>
            </a:r>
            <a:r>
              <a:rPr lang="en-IN" dirty="0" err="1"/>
              <a:t>chris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"</a:t>
            </a:r>
            <a:r>
              <a:rPr lang="en-IN" dirty="0" err="1"/>
              <a:t>Deniel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 *name[3] = { </a:t>
            </a:r>
          </a:p>
          <a:p>
            <a:pPr marL="0" indent="0">
              <a:buNone/>
            </a:pPr>
            <a:r>
              <a:rPr lang="en-IN" dirty="0"/>
              <a:t>    "Adam",</a:t>
            </a:r>
          </a:p>
          <a:p>
            <a:pPr marL="0" indent="0">
              <a:buNone/>
            </a:pPr>
            <a:r>
              <a:rPr lang="en-IN" dirty="0"/>
              <a:t>    "</a:t>
            </a:r>
            <a:r>
              <a:rPr lang="en-IN" dirty="0" err="1"/>
              <a:t>chris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    "</a:t>
            </a:r>
            <a:r>
              <a:rPr lang="en-IN" dirty="0" err="1"/>
              <a:t>Deniel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42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036496" cy="504056"/>
          </a:xfrm>
        </p:spPr>
        <p:txBody>
          <a:bodyPr>
            <a:normAutofit fontScale="90000"/>
          </a:bodyPr>
          <a:lstStyle/>
          <a:p>
            <a:r>
              <a:rPr lang="en-IN" dirty="0"/>
              <a:t>Pointers to an String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363272" cy="6237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300" dirty="0"/>
              <a:t>#include &lt;</a:t>
            </a:r>
            <a:r>
              <a:rPr lang="en-IN" sz="2300" dirty="0" err="1"/>
              <a:t>stdio.h</a:t>
            </a:r>
            <a:r>
              <a:rPr lang="en-IN" sz="2300" dirty="0"/>
              <a:t>&gt;</a:t>
            </a:r>
          </a:p>
          <a:p>
            <a:pPr marL="0" indent="0">
              <a:buNone/>
            </a:pPr>
            <a:r>
              <a:rPr lang="en-IN" sz="2300" dirty="0"/>
              <a:t> </a:t>
            </a:r>
            <a:r>
              <a:rPr lang="en-IN" sz="2300" dirty="0" err="1"/>
              <a:t>const</a:t>
            </a:r>
            <a:r>
              <a:rPr lang="en-IN" sz="2300" dirty="0"/>
              <a:t> </a:t>
            </a:r>
            <a:r>
              <a:rPr lang="en-IN" sz="2300" dirty="0" err="1"/>
              <a:t>int</a:t>
            </a:r>
            <a:r>
              <a:rPr lang="en-IN" sz="2300" dirty="0"/>
              <a:t> MAX = 4;</a:t>
            </a:r>
          </a:p>
          <a:p>
            <a:pPr marL="0" indent="0">
              <a:buNone/>
            </a:pPr>
            <a:r>
              <a:rPr lang="en-IN" sz="2300" dirty="0"/>
              <a:t> </a:t>
            </a:r>
            <a:r>
              <a:rPr lang="en-IN" sz="2300" dirty="0" err="1"/>
              <a:t>int</a:t>
            </a:r>
            <a:r>
              <a:rPr lang="en-IN" sz="2300" dirty="0"/>
              <a:t> main () {</a:t>
            </a:r>
          </a:p>
          <a:p>
            <a:pPr marL="0" indent="0">
              <a:buNone/>
            </a:pPr>
            <a:r>
              <a:rPr lang="en-IN" sz="2300" dirty="0"/>
              <a:t>   char *names[] = {</a:t>
            </a:r>
          </a:p>
          <a:p>
            <a:pPr marL="0" indent="0">
              <a:buNone/>
            </a:pPr>
            <a:r>
              <a:rPr lang="en-IN" sz="2300" dirty="0"/>
              <a:t>      "Zara Ali",</a:t>
            </a:r>
          </a:p>
          <a:p>
            <a:pPr marL="0" indent="0">
              <a:buNone/>
            </a:pPr>
            <a:r>
              <a:rPr lang="en-IN" sz="2300" dirty="0"/>
              <a:t>      "</a:t>
            </a:r>
            <a:r>
              <a:rPr lang="en-IN" sz="2300" dirty="0" err="1"/>
              <a:t>Hina</a:t>
            </a:r>
            <a:r>
              <a:rPr lang="en-IN" sz="2300" dirty="0"/>
              <a:t> Ali",</a:t>
            </a:r>
          </a:p>
          <a:p>
            <a:pPr marL="0" indent="0">
              <a:buNone/>
            </a:pPr>
            <a:r>
              <a:rPr lang="en-IN" sz="2300" dirty="0"/>
              <a:t>      "</a:t>
            </a:r>
            <a:r>
              <a:rPr lang="en-IN" sz="2300" dirty="0" err="1"/>
              <a:t>Nuha</a:t>
            </a:r>
            <a:r>
              <a:rPr lang="en-IN" sz="2300" dirty="0"/>
              <a:t> Ali",</a:t>
            </a:r>
          </a:p>
          <a:p>
            <a:pPr marL="0" indent="0">
              <a:buNone/>
            </a:pPr>
            <a:r>
              <a:rPr lang="en-IN" sz="2300" dirty="0"/>
              <a:t>      "Sara Ali",</a:t>
            </a:r>
          </a:p>
          <a:p>
            <a:pPr marL="0" indent="0">
              <a:buNone/>
            </a:pPr>
            <a:r>
              <a:rPr lang="en-IN" sz="2300" dirty="0"/>
              <a:t>   };</a:t>
            </a:r>
          </a:p>
          <a:p>
            <a:pPr marL="0" indent="0">
              <a:buNone/>
            </a:pPr>
            <a:r>
              <a:rPr lang="en-IN" sz="2300" dirty="0"/>
              <a:t>      </a:t>
            </a:r>
            <a:r>
              <a:rPr lang="en-IN" sz="2300" dirty="0" err="1"/>
              <a:t>int</a:t>
            </a:r>
            <a:r>
              <a:rPr lang="en-IN" sz="2300" dirty="0"/>
              <a:t> </a:t>
            </a:r>
            <a:r>
              <a:rPr lang="en-IN" sz="2300" dirty="0" err="1"/>
              <a:t>i</a:t>
            </a:r>
            <a:r>
              <a:rPr lang="en-IN" sz="2300" dirty="0"/>
              <a:t> = 0;</a:t>
            </a:r>
          </a:p>
          <a:p>
            <a:pPr marL="0" indent="0">
              <a:buNone/>
            </a:pPr>
            <a:r>
              <a:rPr lang="en-IN" sz="2300" dirty="0"/>
              <a:t>   for ( </a:t>
            </a:r>
            <a:r>
              <a:rPr lang="en-IN" sz="2300" dirty="0" err="1"/>
              <a:t>i</a:t>
            </a:r>
            <a:r>
              <a:rPr lang="en-IN" sz="2300" dirty="0"/>
              <a:t> = 0; </a:t>
            </a:r>
            <a:r>
              <a:rPr lang="en-IN" sz="2300" dirty="0" err="1"/>
              <a:t>i</a:t>
            </a:r>
            <a:r>
              <a:rPr lang="en-IN" sz="2300" dirty="0"/>
              <a:t> &lt; MAX; </a:t>
            </a:r>
            <a:r>
              <a:rPr lang="en-IN" sz="2300" dirty="0" err="1"/>
              <a:t>i</a:t>
            </a:r>
            <a:r>
              <a:rPr lang="en-IN" sz="2300" dirty="0"/>
              <a:t>++) {</a:t>
            </a:r>
          </a:p>
          <a:p>
            <a:pPr marL="0" indent="0">
              <a:buNone/>
            </a:pPr>
            <a:r>
              <a:rPr lang="en-IN" sz="2300" dirty="0"/>
              <a:t>      </a:t>
            </a:r>
            <a:r>
              <a:rPr lang="en-IN" sz="2300" dirty="0" err="1"/>
              <a:t>printf</a:t>
            </a:r>
            <a:r>
              <a:rPr lang="en-IN" sz="2300" dirty="0"/>
              <a:t>("Value of names[%d] = %s\n", </a:t>
            </a:r>
            <a:r>
              <a:rPr lang="en-IN" sz="2300" dirty="0" err="1"/>
              <a:t>i</a:t>
            </a:r>
            <a:r>
              <a:rPr lang="en-IN" sz="2300" dirty="0"/>
              <a:t>, names[</a:t>
            </a:r>
            <a:r>
              <a:rPr lang="en-IN" sz="2300" dirty="0" err="1"/>
              <a:t>i</a:t>
            </a:r>
            <a:r>
              <a:rPr lang="en-IN" sz="2300" dirty="0"/>
              <a:t>] );</a:t>
            </a:r>
          </a:p>
          <a:p>
            <a:pPr marL="0" indent="0">
              <a:buNone/>
            </a:pPr>
            <a:r>
              <a:rPr lang="en-IN" sz="2300" dirty="0"/>
              <a:t>   }</a:t>
            </a:r>
          </a:p>
          <a:p>
            <a:pPr marL="0" indent="0">
              <a:buNone/>
            </a:pPr>
            <a:r>
              <a:rPr lang="en-IN" sz="2300" dirty="0"/>
              <a:t>      return 0;</a:t>
            </a:r>
          </a:p>
          <a:p>
            <a:pPr marL="0" indent="0">
              <a:buNone/>
            </a:pPr>
            <a:r>
              <a:rPr lang="en-IN" sz="2300" dirty="0"/>
              <a:t>}</a:t>
            </a:r>
          </a:p>
          <a:p>
            <a:pPr marL="0" indent="0">
              <a:buNone/>
            </a:pPr>
            <a:endParaRPr lang="en-IN" sz="2300" dirty="0"/>
          </a:p>
        </p:txBody>
      </p:sp>
      <p:sp>
        <p:nvSpPr>
          <p:cNvPr id="4" name="Rectangle 3"/>
          <p:cNvSpPr/>
          <p:nvPr/>
        </p:nvSpPr>
        <p:spPr>
          <a:xfrm>
            <a:off x="4573844" y="350100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Value of names[0] = Zara Ali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of names[1] = </a:t>
            </a:r>
            <a:r>
              <a:rPr lang="en-IN" sz="2400" dirty="0" err="1">
                <a:solidFill>
                  <a:srgbClr val="00B050"/>
                </a:solidFill>
              </a:rPr>
              <a:t>Hina</a:t>
            </a:r>
            <a:r>
              <a:rPr lang="en-IN" sz="2400" dirty="0">
                <a:solidFill>
                  <a:srgbClr val="00B050"/>
                </a:solidFill>
              </a:rPr>
              <a:t> Ali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of names[2] = </a:t>
            </a:r>
            <a:r>
              <a:rPr lang="en-IN" sz="2400" dirty="0" err="1">
                <a:solidFill>
                  <a:srgbClr val="00B050"/>
                </a:solidFill>
              </a:rPr>
              <a:t>Nuha</a:t>
            </a:r>
            <a:r>
              <a:rPr lang="en-IN" sz="2400" dirty="0">
                <a:solidFill>
                  <a:srgbClr val="00B050"/>
                </a:solidFill>
              </a:rPr>
              <a:t> Ali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of names[3] = Sara Ali</a:t>
            </a:r>
          </a:p>
        </p:txBody>
      </p:sp>
    </p:spTree>
    <p:extLst>
      <p:ext uri="{BB962C8B-B14F-4D97-AF65-F5344CB8AC3E}">
        <p14:creationId xmlns:p14="http://schemas.microsoft.com/office/powerpoint/2010/main" val="98601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Pointers to Arrays (working with strings)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08720"/>
            <a:ext cx="7859216" cy="5949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#include&lt;</a:t>
            </a:r>
            <a:r>
              <a:rPr lang="en-IN" sz="2400" dirty="0" err="1"/>
              <a:t>conio.h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main()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   char *a[]={"VIT","VELLORE","UNIVERSITY"};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i,j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    for(</a:t>
            </a:r>
            <a:r>
              <a:rPr lang="en-IN" sz="2400" dirty="0" err="1"/>
              <a:t>i</a:t>
            </a:r>
            <a:r>
              <a:rPr lang="en-IN" sz="2400" dirty="0"/>
              <a:t>=0;i&lt;3;i++)               </a:t>
            </a:r>
          </a:p>
          <a:p>
            <a:pPr marL="0" indent="0">
              <a:buNone/>
            </a:pPr>
            <a:r>
              <a:rPr lang="en-IN" sz="2400" dirty="0"/>
              <a:t>    {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("%s\</a:t>
            </a:r>
            <a:r>
              <a:rPr lang="en-IN" sz="2400" dirty="0" err="1"/>
              <a:t>t%s</a:t>
            </a:r>
            <a:r>
              <a:rPr lang="en-IN" sz="2400" dirty="0"/>
              <a:t>\</a:t>
            </a:r>
            <a:r>
              <a:rPr lang="en-IN" sz="2400" dirty="0" err="1"/>
              <a:t>t%c</a:t>
            </a:r>
            <a:r>
              <a:rPr lang="en-IN" sz="2400" dirty="0"/>
              <a:t>\</a:t>
            </a:r>
            <a:r>
              <a:rPr lang="en-IN" sz="2400" dirty="0" err="1"/>
              <a:t>n",a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],*(</a:t>
            </a:r>
            <a:r>
              <a:rPr lang="en-IN" sz="2400" dirty="0" err="1"/>
              <a:t>a+i</a:t>
            </a:r>
            <a:r>
              <a:rPr lang="en-IN" sz="2400" dirty="0"/>
              <a:t>),*(a[1]+2));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("%c\</a:t>
            </a:r>
            <a:r>
              <a:rPr lang="en-IN" sz="2400" dirty="0" err="1"/>
              <a:t>t%c</a:t>
            </a:r>
            <a:r>
              <a:rPr lang="en-IN" sz="2400" dirty="0"/>
              <a:t>\n",*(a[0]+1),*(a[2]+4));</a:t>
            </a:r>
          </a:p>
          <a:p>
            <a:pPr marL="0" indent="0">
              <a:buNone/>
            </a:pPr>
            <a:r>
              <a:rPr lang="en-IN" sz="2400" dirty="0"/>
              <a:t>    }  </a:t>
            </a:r>
          </a:p>
          <a:p>
            <a:pPr marL="0" indent="0">
              <a:buNone/>
            </a:pPr>
            <a:r>
              <a:rPr lang="en-IN" sz="2400" dirty="0"/>
              <a:t>       </a:t>
            </a:r>
            <a:r>
              <a:rPr lang="en-IN" sz="2400" dirty="0" err="1"/>
              <a:t>getch</a:t>
            </a:r>
            <a:r>
              <a:rPr lang="en-IN" sz="2400" dirty="0"/>
              <a:t>();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357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2-Array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46218"/>
            <a:ext cx="850223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51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79286"/>
            <a:ext cx="8640960" cy="5690074"/>
          </a:xfrm>
        </p:spPr>
        <p:txBody>
          <a:bodyPr/>
          <a:lstStyle/>
          <a:p>
            <a:r>
              <a:rPr lang="en-US" dirty="0"/>
              <a:t>The concept of array is very much bound to that of pointers.</a:t>
            </a:r>
          </a:p>
          <a:p>
            <a:r>
              <a:rPr lang="en-US" dirty="0"/>
              <a:t>An array occupies consecutive memory locations.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[]={11,22,33,44,55,66,77}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15026"/>
            <a:ext cx="6264696" cy="110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73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2-Array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int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nums</a:t>
            </a:r>
            <a:r>
              <a:rPr lang="en-US" sz="2800" dirty="0">
                <a:solidFill>
                  <a:srgbClr val="FF0000"/>
                </a:solidFill>
              </a:rPr>
              <a:t>[2][3] = { {16, 18, 20}, {25, 26, 27} };</a:t>
            </a:r>
          </a:p>
          <a:p>
            <a:r>
              <a:rPr lang="en-US" sz="2800" b="1" dirty="0"/>
              <a:t>In general, </a:t>
            </a:r>
            <a:r>
              <a:rPr lang="en-US" sz="2800" b="1" dirty="0" err="1"/>
              <a:t>nums</a:t>
            </a:r>
            <a:r>
              <a:rPr lang="en-US" sz="2800" b="1" dirty="0"/>
              <a:t>[i][j] is equivalent to *(*(</a:t>
            </a:r>
            <a:r>
              <a:rPr lang="en-US" sz="2800" b="1" dirty="0" err="1"/>
              <a:t>nums+i</a:t>
            </a:r>
            <a:r>
              <a:rPr lang="en-US" sz="2800" b="1" dirty="0"/>
              <a:t>)+j)</a:t>
            </a:r>
            <a:endParaRPr lang="en-US" sz="2800" dirty="0"/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68784"/>
              </p:ext>
            </p:extLst>
          </p:nvPr>
        </p:nvGraphicFramePr>
        <p:xfrm>
          <a:off x="971600" y="2708920"/>
          <a:ext cx="7560840" cy="388843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188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rgbClr val="000000"/>
                          </a:solidFill>
                          <a:effectLst/>
                        </a:rPr>
                        <a:t>POINTER NOTATION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ARRAY NOTATION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0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effectLst/>
                        </a:rPr>
                        <a:t>*(*</a:t>
                      </a:r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[0][0]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16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0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*(*</a:t>
                      </a:r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 + 1)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[0][1]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18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70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 dirty="0">
                          <a:effectLst/>
                        </a:rPr>
                        <a:t>*(*</a:t>
                      </a:r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 + 2)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nums[0][2]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20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70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*(*(nums + 1))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nums[1][0]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25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70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*(*(nums + 1) + 1)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nums[1][1]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0">
                          <a:effectLst/>
                        </a:rPr>
                        <a:t>26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707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*(*(</a:t>
                      </a:r>
                      <a:r>
                        <a:rPr lang="en-IN" b="0" dirty="0" err="1">
                          <a:effectLst/>
                        </a:rPr>
                        <a:t>nums</a:t>
                      </a:r>
                      <a:r>
                        <a:rPr lang="en-IN" b="0" dirty="0">
                          <a:effectLst/>
                        </a:rPr>
                        <a:t> + 1) + 2)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effectLst/>
                        </a:rPr>
                        <a:t>nums[1][2]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effectLst/>
                        </a:rPr>
                        <a:t>27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6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Pointer to  2-D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[3][4] = {</a:t>
            </a:r>
          </a:p>
          <a:p>
            <a:pPr marL="0" indent="0">
              <a:buNone/>
            </a:pPr>
            <a:r>
              <a:rPr lang="en-IN" dirty="0"/>
              <a:t>                    { 10, 11, 12, 13 },</a:t>
            </a:r>
          </a:p>
          <a:p>
            <a:pPr marL="0" indent="0">
              <a:buNone/>
            </a:pPr>
            <a:r>
              <a:rPr lang="en-IN" dirty="0"/>
              <a:t>                    { 20, 21, 22, 23 },</a:t>
            </a:r>
          </a:p>
          <a:p>
            <a:pPr marL="0" indent="0">
              <a:buNone/>
            </a:pPr>
            <a:r>
              <a:rPr lang="en-IN" dirty="0"/>
              <a:t>                    { 30, 31, 32, 33 }</a:t>
            </a:r>
          </a:p>
          <a:p>
            <a:pPr marL="0" indent="0">
              <a:buNone/>
            </a:pPr>
            <a:r>
              <a:rPr lang="en-IN" dirty="0"/>
              <a:t>                  };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j;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("Address of %</a:t>
            </a:r>
            <a:r>
              <a:rPr lang="en-IN" dirty="0" err="1"/>
              <a:t>dth</a:t>
            </a:r>
            <a:r>
              <a:rPr lang="en-IN" dirty="0"/>
              <a:t> array = %d %d\n",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 *(</a:t>
            </a:r>
            <a:r>
              <a:rPr lang="en-IN" dirty="0" err="1"/>
              <a:t>arr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for (j = 0; j &lt; 4; </a:t>
            </a:r>
            <a:r>
              <a:rPr lang="en-IN" dirty="0" err="1"/>
              <a:t>j++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 %d ",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][j], *(*(</a:t>
            </a:r>
            <a:r>
              <a:rPr lang="en-IN" dirty="0" err="1"/>
              <a:t>arr</a:t>
            </a:r>
            <a:r>
              <a:rPr lang="en-IN" dirty="0"/>
              <a:t> + </a:t>
            </a:r>
            <a:r>
              <a:rPr lang="en-IN" dirty="0" err="1"/>
              <a:t>i</a:t>
            </a:r>
            <a:r>
              <a:rPr lang="en-IN" dirty="0"/>
              <a:t>) + j));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http://www.geeksforgeeks.org/pointer-array-array-pointer/</a:t>
            </a:r>
          </a:p>
        </p:txBody>
      </p:sp>
    </p:spTree>
    <p:extLst>
      <p:ext uri="{BB962C8B-B14F-4D97-AF65-F5344CB8AC3E}">
        <p14:creationId xmlns:p14="http://schemas.microsoft.com/office/powerpoint/2010/main" val="2961970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41564" y="332656"/>
            <a:ext cx="9185564" cy="6525344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IN" dirty="0"/>
              <a:t>#include&lt;stdio.h&gt;</a:t>
            </a:r>
          </a:p>
          <a:p>
            <a:pPr marL="0" indent="0" fontAlgn="base">
              <a:buNone/>
            </a:pPr>
            <a:r>
              <a:rPr lang="en-IN" dirty="0"/>
              <a:t>int main()</a:t>
            </a:r>
          </a:p>
          <a:p>
            <a:pPr marL="0" indent="0" fontAlgn="base">
              <a:buNone/>
            </a:pPr>
            <a:r>
              <a:rPr lang="en-IN" dirty="0"/>
              <a:t>{</a:t>
            </a:r>
          </a:p>
          <a:p>
            <a:pPr marL="0" indent="0" fontAlgn="base">
              <a:buNone/>
            </a:pPr>
            <a:r>
              <a:rPr lang="en-IN" dirty="0"/>
              <a:t>    int </a:t>
            </a:r>
            <a:r>
              <a:rPr lang="en-IN" dirty="0" err="1"/>
              <a:t>arr</a:t>
            </a:r>
            <a:r>
              <a:rPr lang="en-IN" dirty="0"/>
              <a:t>[3][4] = {{10, 11, 12, 13},</a:t>
            </a:r>
          </a:p>
          <a:p>
            <a:pPr marL="0" indent="0" fontAlgn="base">
              <a:buNone/>
            </a:pPr>
            <a:r>
              <a:rPr lang="en-IN" dirty="0"/>
              <a:t>                    {20, 21, 22, 23},</a:t>
            </a:r>
          </a:p>
          <a:p>
            <a:pPr marL="0" indent="0" fontAlgn="base">
              <a:buNone/>
            </a:pPr>
            <a:r>
              <a:rPr lang="en-IN" dirty="0"/>
              <a:t>                    {30, 31, 32, 33}};</a:t>
            </a:r>
          </a:p>
          <a:p>
            <a:pPr marL="0" indent="0" fontAlgn="base">
              <a:buNone/>
            </a:pPr>
            <a:r>
              <a:rPr lang="en-IN" dirty="0"/>
              <a:t>    int (*</a:t>
            </a:r>
            <a:r>
              <a:rPr lang="en-IN" dirty="0" err="1"/>
              <a:t>ptr</a:t>
            </a:r>
            <a:r>
              <a:rPr lang="en-IN" dirty="0"/>
              <a:t>)[4];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ptr</a:t>
            </a:r>
            <a:r>
              <a:rPr lang="en-IN" dirty="0"/>
              <a:t> = </a:t>
            </a:r>
            <a:r>
              <a:rPr lang="en-IN" dirty="0" err="1"/>
              <a:t>arr</a:t>
            </a:r>
            <a:r>
              <a:rPr lang="en-IN" dirty="0"/>
              <a:t>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("%p %p %p\n\n", </a:t>
            </a:r>
            <a:r>
              <a:rPr lang="en-IN" dirty="0" err="1"/>
              <a:t>ptr</a:t>
            </a:r>
            <a:r>
              <a:rPr lang="en-IN" dirty="0"/>
              <a:t>, </a:t>
            </a:r>
            <a:r>
              <a:rPr lang="en-IN" dirty="0" err="1"/>
              <a:t>ptr</a:t>
            </a:r>
            <a:r>
              <a:rPr lang="en-IN" dirty="0"/>
              <a:t> + 1, </a:t>
            </a:r>
            <a:r>
              <a:rPr lang="en-IN" dirty="0" err="1"/>
              <a:t>ptr</a:t>
            </a:r>
            <a:r>
              <a:rPr lang="en-IN" dirty="0"/>
              <a:t> + 2);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("%p %p %p\n", *</a:t>
            </a:r>
            <a:r>
              <a:rPr lang="en-IN" dirty="0" err="1"/>
              <a:t>ptr</a:t>
            </a:r>
            <a:r>
              <a:rPr lang="en-IN" dirty="0"/>
              <a:t>, *(</a:t>
            </a:r>
            <a:r>
              <a:rPr lang="en-IN" dirty="0" err="1"/>
              <a:t>ptr</a:t>
            </a:r>
            <a:r>
              <a:rPr lang="en-IN" dirty="0"/>
              <a:t> + 1), *(</a:t>
            </a:r>
            <a:r>
              <a:rPr lang="en-IN" dirty="0" err="1"/>
              <a:t>ptr</a:t>
            </a:r>
            <a:r>
              <a:rPr lang="en-IN" dirty="0"/>
              <a:t> + 2));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("%p %p %p\n", *</a:t>
            </a:r>
            <a:r>
              <a:rPr lang="en-IN" dirty="0" err="1"/>
              <a:t>ptr</a:t>
            </a:r>
            <a:r>
              <a:rPr lang="en-IN" dirty="0"/>
              <a:t>, *((</a:t>
            </a:r>
            <a:r>
              <a:rPr lang="en-IN" dirty="0" err="1"/>
              <a:t>ptr</a:t>
            </a:r>
            <a:r>
              <a:rPr lang="en-IN" dirty="0"/>
              <a:t> + 1) + 2), *((</a:t>
            </a:r>
            <a:r>
              <a:rPr lang="en-IN" dirty="0" err="1"/>
              <a:t>ptr</a:t>
            </a:r>
            <a:r>
              <a:rPr lang="en-IN" dirty="0"/>
              <a:t> + 2) + 3));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%d %d\n", **</a:t>
            </a:r>
            <a:r>
              <a:rPr lang="en-IN" dirty="0" err="1"/>
              <a:t>ptr</a:t>
            </a:r>
            <a:r>
              <a:rPr lang="en-IN" dirty="0"/>
              <a:t>, *(*(</a:t>
            </a:r>
            <a:r>
              <a:rPr lang="en-IN" dirty="0" err="1"/>
              <a:t>ptr</a:t>
            </a:r>
            <a:r>
              <a:rPr lang="en-IN" dirty="0"/>
              <a:t> + 1) + 2), *(*(</a:t>
            </a:r>
            <a:r>
              <a:rPr lang="en-IN" dirty="0" err="1"/>
              <a:t>ptr</a:t>
            </a:r>
            <a:r>
              <a:rPr lang="en-IN" dirty="0"/>
              <a:t> + 2) + 3));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%d %d\n", </a:t>
            </a:r>
            <a:r>
              <a:rPr lang="en-IN" dirty="0" err="1"/>
              <a:t>ptr</a:t>
            </a:r>
            <a:r>
              <a:rPr lang="en-IN" dirty="0"/>
              <a:t>[0][0], </a:t>
            </a:r>
            <a:r>
              <a:rPr lang="en-IN" dirty="0" err="1"/>
              <a:t>ptr</a:t>
            </a:r>
            <a:r>
              <a:rPr lang="en-IN" dirty="0"/>
              <a:t>[1][2], </a:t>
            </a:r>
            <a:r>
              <a:rPr lang="en-IN" dirty="0" err="1"/>
              <a:t>ptr</a:t>
            </a:r>
            <a:r>
              <a:rPr lang="en-IN" dirty="0"/>
              <a:t>[2][3]);</a:t>
            </a:r>
          </a:p>
          <a:p>
            <a:pPr marL="0" indent="0" fontAlgn="base">
              <a:buNone/>
            </a:pPr>
            <a:r>
              <a:rPr lang="en-IN" dirty="0"/>
              <a:t>    return 0;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050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Pointer to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60640"/>
          </a:xfrm>
        </p:spPr>
        <p:txBody>
          <a:bodyPr/>
          <a:lstStyle/>
          <a:p>
            <a:r>
              <a:rPr lang="en-IN" dirty="0"/>
              <a:t>A pointer to a pointer is a form of multiple indirection, or a chain of pointers. 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40783"/>
            <a:ext cx="6048672" cy="94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1640" y="4405754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FF0000"/>
                </a:solidFill>
              </a:rPr>
              <a:t>int</a:t>
            </a:r>
            <a:r>
              <a:rPr lang="en-IN" sz="2800" dirty="0">
                <a:solidFill>
                  <a:srgbClr val="FF0000"/>
                </a:solidFill>
              </a:rPr>
              <a:t> **</a:t>
            </a:r>
            <a:r>
              <a:rPr lang="en-IN" sz="2800" dirty="0" err="1">
                <a:solidFill>
                  <a:srgbClr val="FF0000"/>
                </a:solidFill>
              </a:rPr>
              <a:t>var</a:t>
            </a:r>
            <a:r>
              <a:rPr lang="en-IN" sz="28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794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Pointer to Pointer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3"/>
            <a:ext cx="8229600" cy="602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#include &lt;</a:t>
            </a:r>
            <a:r>
              <a:rPr lang="en-IN" sz="2000" dirty="0" err="1">
                <a:solidFill>
                  <a:srgbClr val="FF0000"/>
                </a:solidFill>
              </a:rPr>
              <a:t>stdio.h</a:t>
            </a:r>
            <a:r>
              <a:rPr lang="en-IN" sz="2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 *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int</a:t>
            </a:r>
            <a:r>
              <a:rPr lang="en-IN" sz="2000" dirty="0">
                <a:solidFill>
                  <a:srgbClr val="FF0000"/>
                </a:solidFill>
              </a:rPr>
              <a:t>  **</a:t>
            </a:r>
            <a:r>
              <a:rPr lang="en-IN" sz="2000" dirty="0" err="1">
                <a:solidFill>
                  <a:srgbClr val="FF0000"/>
                </a:solidFill>
              </a:rPr>
              <a:t>pptr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 = 3000;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/* take the address of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 */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= &amp;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/* take the address of 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using address of operator &amp; */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pptr</a:t>
            </a:r>
            <a:r>
              <a:rPr lang="en-IN" sz="2000" dirty="0">
                <a:solidFill>
                  <a:srgbClr val="FF0000"/>
                </a:solidFill>
              </a:rPr>
              <a:t> = &amp;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/* take the value using </a:t>
            </a:r>
            <a:r>
              <a:rPr lang="en-IN" sz="2000" dirty="0" err="1">
                <a:solidFill>
                  <a:srgbClr val="FF0000"/>
                </a:solidFill>
              </a:rPr>
              <a:t>pptr</a:t>
            </a:r>
            <a:r>
              <a:rPr lang="en-IN" sz="2000" dirty="0">
                <a:solidFill>
                  <a:srgbClr val="FF0000"/>
                </a:solidFill>
              </a:rPr>
              <a:t> */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printf</a:t>
            </a:r>
            <a:r>
              <a:rPr lang="en-IN" sz="2000" dirty="0">
                <a:solidFill>
                  <a:srgbClr val="FF0000"/>
                </a:solidFill>
              </a:rPr>
              <a:t>("Value of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 = %d\n", </a:t>
            </a:r>
            <a:r>
              <a:rPr lang="en-IN" sz="2000" dirty="0" err="1">
                <a:solidFill>
                  <a:srgbClr val="FF0000"/>
                </a:solidFill>
              </a:rPr>
              <a:t>var</a:t>
            </a:r>
            <a:r>
              <a:rPr lang="en-IN" sz="2000" dirty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printf</a:t>
            </a:r>
            <a:r>
              <a:rPr lang="en-IN" sz="2000" dirty="0">
                <a:solidFill>
                  <a:srgbClr val="FF0000"/>
                </a:solidFill>
              </a:rPr>
              <a:t>("Value available at *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= %d\n", *</a:t>
            </a:r>
            <a:r>
              <a:rPr lang="en-IN" sz="2000" dirty="0" err="1">
                <a:solidFill>
                  <a:srgbClr val="FF0000"/>
                </a:solidFill>
              </a:rPr>
              <a:t>ptr</a:t>
            </a:r>
            <a:r>
              <a:rPr lang="en-IN" sz="2000" dirty="0">
                <a:solidFill>
                  <a:srgbClr val="FF0000"/>
                </a:solidFill>
              </a:rPr>
              <a:t> 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</a:t>
            </a:r>
            <a:r>
              <a:rPr lang="en-IN" sz="2000" dirty="0" err="1">
                <a:solidFill>
                  <a:srgbClr val="FF0000"/>
                </a:solidFill>
              </a:rPr>
              <a:t>printf</a:t>
            </a:r>
            <a:r>
              <a:rPr lang="en-IN" sz="2000" dirty="0">
                <a:solidFill>
                  <a:srgbClr val="FF0000"/>
                </a:solidFill>
              </a:rPr>
              <a:t>("Value available at **</a:t>
            </a:r>
            <a:r>
              <a:rPr lang="en-IN" sz="2000" dirty="0" err="1">
                <a:solidFill>
                  <a:srgbClr val="FF0000"/>
                </a:solidFill>
              </a:rPr>
              <a:t>pptr</a:t>
            </a:r>
            <a:r>
              <a:rPr lang="en-IN" sz="2000" dirty="0">
                <a:solidFill>
                  <a:srgbClr val="FF0000"/>
                </a:solidFill>
              </a:rPr>
              <a:t> = %d\n", **</a:t>
            </a:r>
            <a:r>
              <a:rPr lang="en-IN" sz="2000" dirty="0" err="1">
                <a:solidFill>
                  <a:srgbClr val="FF0000"/>
                </a:solidFill>
              </a:rPr>
              <a:t>pptr</a:t>
            </a:r>
            <a:r>
              <a:rPr lang="en-IN" sz="20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3968" y="20440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Value of </a:t>
            </a:r>
            <a:r>
              <a:rPr lang="en-IN" sz="2400" dirty="0" err="1">
                <a:solidFill>
                  <a:srgbClr val="00B050"/>
                </a:solidFill>
              </a:rPr>
              <a:t>var</a:t>
            </a:r>
            <a:r>
              <a:rPr lang="en-IN" sz="2400" dirty="0">
                <a:solidFill>
                  <a:srgbClr val="00B050"/>
                </a:solidFill>
              </a:rPr>
              <a:t> = 3000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available at *</a:t>
            </a:r>
            <a:r>
              <a:rPr lang="en-IN" sz="2400" dirty="0" err="1">
                <a:solidFill>
                  <a:srgbClr val="00B050"/>
                </a:solidFill>
              </a:rPr>
              <a:t>ptr</a:t>
            </a:r>
            <a:r>
              <a:rPr lang="en-IN" sz="2400" dirty="0">
                <a:solidFill>
                  <a:srgbClr val="00B050"/>
                </a:solidFill>
              </a:rPr>
              <a:t> = 3000</a:t>
            </a:r>
          </a:p>
          <a:p>
            <a:r>
              <a:rPr lang="en-IN" sz="2400" dirty="0">
                <a:solidFill>
                  <a:srgbClr val="00B050"/>
                </a:solidFill>
              </a:rPr>
              <a:t>Value available at **</a:t>
            </a:r>
            <a:r>
              <a:rPr lang="en-IN" sz="2400" dirty="0" err="1">
                <a:solidFill>
                  <a:srgbClr val="00B050"/>
                </a:solidFill>
              </a:rPr>
              <a:t>pptr</a:t>
            </a:r>
            <a:r>
              <a:rPr lang="en-IN" sz="2400" dirty="0">
                <a:solidFill>
                  <a:srgbClr val="00B050"/>
                </a:solidFill>
              </a:rPr>
              <a:t> = 3000</a:t>
            </a:r>
          </a:p>
        </p:txBody>
      </p:sp>
    </p:spTree>
    <p:extLst>
      <p:ext uri="{BB962C8B-B14F-4D97-AF65-F5344CB8AC3E}">
        <p14:creationId xmlns:p14="http://schemas.microsoft.com/office/powerpoint/2010/main" val="33248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47743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58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Array notation is a form of pointer notation</a:t>
            </a:r>
          </a:p>
          <a:p>
            <a:r>
              <a:rPr lang="en-US" sz="2400" dirty="0"/>
              <a:t>The name of the array is actually a pointer that points to the first element of the array.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[]={11,22,33,44,55,66,77}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printf</a:t>
            </a:r>
            <a:r>
              <a:rPr lang="en-US" sz="2400" dirty="0">
                <a:solidFill>
                  <a:srgbClr val="FF0000"/>
                </a:solidFill>
              </a:rPr>
              <a:t>(“%p %p %p”,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,&amp;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[0],&amp;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ptr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var</a:t>
            </a:r>
            <a:r>
              <a:rPr lang="en-US" sz="2400" dirty="0">
                <a:solidFill>
                  <a:srgbClr val="FF0000"/>
                </a:solidFill>
              </a:rPr>
              <a:t>[2]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97152"/>
            <a:ext cx="6264696" cy="110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79712" y="6309320"/>
            <a:ext cx="115212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91880" y="5877419"/>
            <a:ext cx="0" cy="647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</p:cNvCxnSpPr>
          <p:nvPr/>
        </p:nvCxnSpPr>
        <p:spPr>
          <a:xfrm>
            <a:off x="3131840" y="652534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4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an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[0];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("%d",*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03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pointer to 1- D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[5]={3,5,6,7,9};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*p = </a:t>
            </a:r>
            <a:r>
              <a:rPr lang="en-IN" dirty="0" err="1"/>
              <a:t>arr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=0;i&lt;=4;i++)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%d\n", </a:t>
            </a:r>
            <a:r>
              <a:rPr lang="en-IN" dirty="0" err="1"/>
              <a:t>p+i</a:t>
            </a:r>
            <a:r>
              <a:rPr lang="en-IN" dirty="0"/>
              <a:t>,*</a:t>
            </a:r>
            <a:r>
              <a:rPr lang="en-IN" dirty="0" err="1"/>
              <a:t>p+i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324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Playing with pointers to array</a:t>
            </a:r>
            <a:br>
              <a:rPr lang="en-US" dirty="0"/>
            </a:br>
            <a:r>
              <a:rPr lang="en-US" dirty="0"/>
              <a:t>What is the output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7638"/>
            <a:ext cx="8291264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a[5]={1,2,3,4,5};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p,i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p = &amp;a[2];</a:t>
            </a:r>
          </a:p>
          <a:p>
            <a:pPr marL="0" indent="0">
              <a:buNone/>
            </a:pPr>
            <a:r>
              <a:rPr lang="en-IN" dirty="0"/>
              <a:t>    *p = -1;</a:t>
            </a:r>
          </a:p>
          <a:p>
            <a:pPr marL="0" indent="0">
              <a:buNone/>
            </a:pPr>
            <a:r>
              <a:rPr lang="en-IN" dirty="0"/>
              <a:t>    *(p+1)= 0;</a:t>
            </a:r>
          </a:p>
          <a:p>
            <a:pPr marL="0" indent="0">
              <a:buNone/>
            </a:pPr>
            <a:r>
              <a:rPr lang="en-IN" dirty="0"/>
              <a:t>    *(p-1)= 1;</a:t>
            </a:r>
          </a:p>
          <a:p>
            <a:pPr marL="0" indent="0">
              <a:buNone/>
            </a:pPr>
            <a:r>
              <a:rPr lang="en-IN" dirty="0"/>
              <a:t>    p=a;</a:t>
            </a:r>
          </a:p>
          <a:p>
            <a:pPr marL="0" indent="0">
              <a:buNone/>
            </a:pPr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 %d\n",*(</a:t>
            </a:r>
            <a:r>
              <a:rPr lang="en-IN" dirty="0" err="1"/>
              <a:t>p+i</a:t>
            </a:r>
            <a:r>
              <a:rPr lang="en-IN" dirty="0"/>
              <a:t>),*(</a:t>
            </a:r>
            <a:r>
              <a:rPr lang="en-IN" dirty="0" err="1"/>
              <a:t>a+i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340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Array Name and Pointer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Array names cannot be used as an </a:t>
            </a:r>
            <a:r>
              <a:rPr lang="en-US" dirty="0" err="1"/>
              <a:t>lvalue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++;</a:t>
            </a:r>
          </a:p>
          <a:p>
            <a:r>
              <a:rPr lang="en-US" dirty="0"/>
              <a:t>Array cannot be assigned to another array.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. var2=var1;</a:t>
            </a:r>
          </a:p>
          <a:p>
            <a:r>
              <a:rPr lang="en-US" dirty="0"/>
              <a:t>Return value of the address operator.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Eg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and &amp;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are same, but 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and &amp;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 are not same.</a:t>
            </a:r>
          </a:p>
          <a:p>
            <a:r>
              <a:rPr lang="en-US" dirty="0" err="1"/>
              <a:t>Sizeof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) : </a:t>
            </a:r>
            <a:r>
              <a:rPr lang="en-US" dirty="0"/>
              <a:t>returns the number of bytes allocated for the array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Sizeof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dirty="0"/>
              <a:t>returns the number of bytes used for the pointer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01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588"/>
            <a:ext cx="8964488" cy="767292"/>
          </a:xfrm>
        </p:spPr>
        <p:txBody>
          <a:bodyPr>
            <a:noAutofit/>
          </a:bodyPr>
          <a:lstStyle/>
          <a:p>
            <a:r>
              <a:rPr lang="en-US" sz="3600" dirty="0"/>
              <a:t>Passing an array to the function using pointers</a:t>
            </a:r>
            <a:endParaRPr lang="en-IN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9512" y="764704"/>
            <a:ext cx="4608512" cy="60932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/* function declaration */</a:t>
            </a:r>
          </a:p>
          <a:p>
            <a:pPr marL="0" indent="0">
              <a:buNone/>
            </a:pPr>
            <a:r>
              <a:rPr lang="en-IN" dirty="0"/>
              <a:t>double </a:t>
            </a:r>
            <a:r>
              <a:rPr lang="en-IN" dirty="0" err="1"/>
              <a:t>getAverage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arr</a:t>
            </a:r>
            <a:r>
              <a:rPr lang="en-IN" dirty="0"/>
              <a:t>, </a:t>
            </a:r>
            <a:r>
              <a:rPr lang="en-IN" dirty="0" err="1"/>
              <a:t>int</a:t>
            </a:r>
            <a:r>
              <a:rPr lang="en-IN" dirty="0"/>
              <a:t> size);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/* an </a:t>
            </a:r>
            <a:r>
              <a:rPr lang="en-IN" dirty="0" err="1"/>
              <a:t>int</a:t>
            </a:r>
            <a:r>
              <a:rPr lang="en-IN" dirty="0"/>
              <a:t> array with 5 elements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balance[5] = {1000, 2, 3, 17, 50};</a:t>
            </a:r>
          </a:p>
          <a:p>
            <a:pPr marL="0" indent="0">
              <a:buNone/>
            </a:pPr>
            <a:r>
              <a:rPr lang="en-IN" dirty="0"/>
              <a:t>   double </a:t>
            </a:r>
            <a:r>
              <a:rPr lang="en-IN" dirty="0" err="1"/>
              <a:t>avg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/* pass pointer to the array as an argument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avg</a:t>
            </a:r>
            <a:r>
              <a:rPr lang="en-IN" dirty="0"/>
              <a:t> = </a:t>
            </a:r>
            <a:r>
              <a:rPr lang="en-IN" dirty="0" err="1"/>
              <a:t>getAverage</a:t>
            </a:r>
            <a:r>
              <a:rPr lang="en-IN" dirty="0"/>
              <a:t>( balance, 5 ) 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/* output the returned value  */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("Average value is: %f\n", </a:t>
            </a:r>
            <a:r>
              <a:rPr lang="en-IN" dirty="0" err="1"/>
              <a:t>avg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48064" y="764704"/>
            <a:ext cx="3995936" cy="59046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double </a:t>
            </a:r>
            <a:r>
              <a:rPr lang="en-IN" dirty="0" err="1">
                <a:solidFill>
                  <a:srgbClr val="FF0000"/>
                </a:solidFill>
              </a:rPr>
              <a:t>getAverage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*p,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size) {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, sum = 0;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double </a:t>
            </a:r>
            <a:r>
              <a:rPr lang="en-IN" dirty="0" err="1">
                <a:solidFill>
                  <a:srgbClr val="FF0000"/>
                </a:solidFill>
              </a:rPr>
              <a:t>avg</a:t>
            </a:r>
            <a:r>
              <a:rPr lang="en-IN" dirty="0">
                <a:solidFill>
                  <a:srgbClr val="FF0000"/>
                </a:solidFill>
              </a:rPr>
              <a:t>;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for (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= 0;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&lt; size; ++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sum += p[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avg</a:t>
            </a:r>
            <a:r>
              <a:rPr lang="en-IN" dirty="0">
                <a:solidFill>
                  <a:srgbClr val="FF0000"/>
                </a:solidFill>
              </a:rPr>
              <a:t> = (double)sum / size;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return </a:t>
            </a:r>
            <a:r>
              <a:rPr lang="en-IN" dirty="0" err="1">
                <a:solidFill>
                  <a:srgbClr val="FF0000"/>
                </a:solidFill>
              </a:rPr>
              <a:t>avg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8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Return pointer from functions in 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n-NO" dirty="0"/>
              <a:t>#include &lt;stdio.h&gt;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int * getRandom( ) {</a:t>
            </a: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int  r[10];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int i;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for ( i = 0; i &lt; 5; i++) {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   r[i] = rand();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   printf("%d\n", r[i] );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endParaRPr lang="nn-NO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   return r;</a:t>
            </a:r>
          </a:p>
          <a:p>
            <a:pPr marL="0" indent="0">
              <a:buNone/>
            </a:pPr>
            <a:r>
              <a:rPr lang="nn-NO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*p;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p = </a:t>
            </a:r>
            <a:r>
              <a:rPr lang="en-IN" dirty="0" err="1"/>
              <a:t>getRandom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("%d",*(p + </a:t>
            </a:r>
            <a:r>
              <a:rPr lang="en-IN" dirty="0" err="1"/>
              <a:t>i</a:t>
            </a:r>
            <a:r>
              <a:rPr lang="en-IN" dirty="0"/>
              <a:t>) 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03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2242</Words>
  <Application>Microsoft Office PowerPoint</Application>
  <PresentationFormat>On-screen Show (4:3)</PresentationFormat>
  <Paragraphs>350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Arrays and Pointers</vt:lpstr>
      <vt:lpstr>Arrays</vt:lpstr>
      <vt:lpstr>Pointer and array</vt:lpstr>
      <vt:lpstr>Pointer to an array</vt:lpstr>
      <vt:lpstr>pointer to 1- D Array </vt:lpstr>
      <vt:lpstr>Playing with pointers to array What is the output ?</vt:lpstr>
      <vt:lpstr>Difference between Array Name and Pointer</vt:lpstr>
      <vt:lpstr>Passing an array to the function using pointers</vt:lpstr>
      <vt:lpstr>Return pointer from functions in C</vt:lpstr>
      <vt:lpstr>Pointers and strings</vt:lpstr>
      <vt:lpstr>Pointers to functions(Palindrome)</vt:lpstr>
      <vt:lpstr>Array of Pointers (working with integers)</vt:lpstr>
      <vt:lpstr>C program to understand difference between pointer to an integer and pointer to an  array of integers.</vt:lpstr>
      <vt:lpstr>Dynamic 1D Array</vt:lpstr>
      <vt:lpstr>PowerPoint Presentation</vt:lpstr>
      <vt:lpstr>Char array without using pointer and with Pointers</vt:lpstr>
      <vt:lpstr>Pointers to an String Array</vt:lpstr>
      <vt:lpstr>Pointers to Arrays (working with strings)</vt:lpstr>
      <vt:lpstr>Pointer to 2-Array</vt:lpstr>
      <vt:lpstr>Pointer to 2-Array</vt:lpstr>
      <vt:lpstr>Pointer to  2-D array </vt:lpstr>
      <vt:lpstr>PowerPoint Presentation</vt:lpstr>
      <vt:lpstr>Pointer to Pointer</vt:lpstr>
      <vt:lpstr>Pointer to Pointer -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Ponters</dc:title>
  <dc:creator>Admin</dc:creator>
  <cp:lastModifiedBy>Prashanth Singaravelan</cp:lastModifiedBy>
  <cp:revision>23</cp:revision>
  <dcterms:created xsi:type="dcterms:W3CDTF">2021-02-28T13:34:18Z</dcterms:created>
  <dcterms:modified xsi:type="dcterms:W3CDTF">2021-03-17T03:59:59Z</dcterms:modified>
</cp:coreProperties>
</file>