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83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1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1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D786-328F-4923-8A53-60706E0D152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7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Preprocessor Directives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4098654" cy="8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7903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Function-like </a:t>
            </a:r>
            <a:r>
              <a:rPr lang="en-IN" b="1" dirty="0" smtClean="0"/>
              <a:t>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#define  message()\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("Good Morning\n</a:t>
            </a:r>
            <a:r>
              <a:rPr lang="en-IN" dirty="0" smtClean="0"/>
              <a:t>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8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Parameterized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3322712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PI 3.1415</a:t>
            </a:r>
          </a:p>
          <a:p>
            <a:pPr marL="0" indent="0">
              <a:buNone/>
            </a:pPr>
            <a:r>
              <a:rPr lang="en-IN" dirty="0" smtClean="0"/>
              <a:t>#define </a:t>
            </a:r>
            <a:r>
              <a:rPr lang="en-IN" dirty="0" err="1" smtClean="0"/>
              <a:t>circleArea</a:t>
            </a:r>
            <a:r>
              <a:rPr lang="en-IN" dirty="0" smtClean="0"/>
              <a:t>(r) (PI*r*r)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radius;</a:t>
            </a:r>
          </a:p>
          <a:p>
            <a:pPr marL="0" indent="0">
              <a:buNone/>
            </a:pPr>
            <a:r>
              <a:rPr lang="en-IN" dirty="0" smtClean="0"/>
              <a:t>    float area;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the radius: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&amp;radius);</a:t>
            </a:r>
          </a:p>
          <a:p>
            <a:pPr marL="0" indent="0">
              <a:buNone/>
            </a:pPr>
            <a:r>
              <a:rPr lang="en-IN" dirty="0" smtClean="0"/>
              <a:t>    area = </a:t>
            </a:r>
            <a:r>
              <a:rPr lang="en-IN" dirty="0" err="1" smtClean="0"/>
              <a:t>circleArea</a:t>
            </a:r>
            <a:r>
              <a:rPr lang="en-IN" dirty="0" smtClean="0"/>
              <a:t>(radius);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("Area = %.2f", area);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340768"/>
            <a:ext cx="4896544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#define MAX(</a:t>
            </a:r>
            <a:r>
              <a:rPr lang="en-IN" dirty="0" err="1" smtClean="0"/>
              <a:t>x,y</a:t>
            </a:r>
            <a:r>
              <a:rPr lang="en-IN" dirty="0" smtClean="0"/>
              <a:t>) ((x) &gt; (y) ? (x) : (y))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main(void)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("Max between 20 and 10 is %d\n", MAX(10, 20));  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macro names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92149"/>
              </p:ext>
            </p:extLst>
          </p:nvPr>
        </p:nvGraphicFramePr>
        <p:xfrm>
          <a:off x="766762" y="1714341"/>
          <a:ext cx="7610476" cy="4297680"/>
        </p:xfrm>
        <a:graphic>
          <a:graphicData uri="http://schemas.openxmlformats.org/drawingml/2006/table">
            <a:tbl>
              <a:tblPr/>
              <a:tblGrid>
                <a:gridCol w="3805238"/>
                <a:gridCol w="38052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___LINE___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contains a current line number as a decimal constant.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___FILE___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contains the current filename as a string literal.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___DATE___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shows the current date as a character literal in the “MMM DD YYYY” format.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___TIME___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shows the current time as a character literal in “HH:MM:SS” format.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___STDC___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It is defined as 1 when the compiler complies with the </a:t>
                      </a:r>
                      <a:r>
                        <a:rPr lang="en-US" b="0" dirty="0" smtClean="0">
                          <a:effectLst/>
                        </a:rPr>
                        <a:t>ISO</a:t>
                      </a:r>
                      <a:r>
                        <a:rPr lang="en-US" b="0" baseline="0" dirty="0" smtClean="0">
                          <a:effectLst/>
                        </a:rPr>
                        <a:t> </a:t>
                      </a:r>
                      <a:r>
                        <a:rPr lang="en-US" b="0" dirty="0" smtClean="0">
                          <a:effectLst/>
                        </a:rPr>
                        <a:t>standard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___TIMESTAMP___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It is a sing literal in the form of “DDD MM  YYYY Date HH:MM:SS”. It is used to specify the date and time of the last modification of the current source file.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macro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main()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("File :%s\n", __FILE__ 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("Date :%s\n", __DATE__ 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("Time :%s\n", __TIME__ 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("Timestamp :%s\n", __TIMESTAMP__ 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("STDC :%d\n", __STDC__ 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("STDC version :%d\n", __STDC_VERSION__ 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("Line :%d\n", __LINE__ 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55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macros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#define SQUARE(x) ((x)*(x))</a:t>
            </a:r>
          </a:p>
          <a:p>
            <a:pPr marL="0" indent="0">
              <a:buNone/>
            </a:pPr>
            <a:r>
              <a:rPr lang="en-US" dirty="0" smtClean="0"/>
              <a:t>#define CUBE(x) (SQUARE(x)*(x))</a:t>
            </a:r>
          </a:p>
          <a:p>
            <a:pPr marL="0" indent="0">
              <a:buNone/>
            </a:pPr>
            <a:r>
              <a:rPr lang="en-US" dirty="0" smtClean="0"/>
              <a:t>#define FOURTH_POWER(x) (CUBE(x)*(x))</a:t>
            </a:r>
          </a:p>
          <a:p>
            <a:pPr marL="0" indent="0">
              <a:buNone/>
            </a:pPr>
            <a:r>
              <a:rPr lang="en-US" dirty="0" smtClean="0"/>
              <a:t>#define FIFTH_POWER(x) (FOURTH_POWER(x)*(x))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d",FIFTH_POWER</a:t>
            </a:r>
            <a:r>
              <a:rPr lang="en-US" dirty="0" smtClean="0"/>
              <a:t>(5));</a:t>
            </a:r>
          </a:p>
          <a:p>
            <a:pPr marL="0" indent="0">
              <a:buNone/>
            </a:pPr>
            <a:r>
              <a:rPr lang="en-US" dirty="0" smtClean="0"/>
              <a:t>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3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and ## preprocessor operators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9708"/>
              </p:ext>
            </p:extLst>
          </p:nvPr>
        </p:nvGraphicFramePr>
        <p:xfrm>
          <a:off x="457200" y="1600200"/>
          <a:ext cx="82296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Stringizing</a:t>
                      </a:r>
                      <a:r>
                        <a:rPr lang="en-IN" dirty="0" smtClean="0"/>
                        <a:t> operator (#)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number-sign or "</a:t>
                      </a:r>
                      <a:r>
                        <a:rPr lang="en-US" dirty="0" err="1" smtClean="0"/>
                        <a:t>stringizing</a:t>
                      </a:r>
                      <a:r>
                        <a:rPr lang="en-US" dirty="0" smtClean="0"/>
                        <a:t>" operator (#) converts macro parameters to string literals </a:t>
                      </a:r>
                      <a:r>
                        <a:rPr lang="en-US" dirty="0" err="1" smtClean="0"/>
                        <a:t>withoutexpanding</a:t>
                      </a:r>
                      <a:r>
                        <a:rPr lang="en-US" dirty="0" smtClean="0"/>
                        <a:t> the parameter definition. It's used only with macros that </a:t>
                      </a:r>
                      <a:r>
                        <a:rPr lang="en-US" dirty="0" err="1" smtClean="0"/>
                        <a:t>takearguments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Token-pasting operator (##)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9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#define  </a:t>
            </a:r>
            <a:r>
              <a:rPr lang="en-US" dirty="0" err="1" smtClean="0">
                <a:solidFill>
                  <a:srgbClr val="FF0000"/>
                </a:solidFill>
              </a:rPr>
              <a:t>message_for</a:t>
            </a:r>
            <a:r>
              <a:rPr lang="en-US" dirty="0" smtClean="0">
                <a:solidFill>
                  <a:srgbClr val="FF0000"/>
                </a:solidFill>
              </a:rPr>
              <a:t>(a, b)  </a:t>
            </a:r>
            <a:r>
              <a:rPr lang="en-US" dirty="0" smtClean="0">
                <a:solidFill>
                  <a:srgbClr val="00B050"/>
                </a:solidFill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(#a " and " #b ": Have a good day\n")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message_for</a:t>
            </a:r>
            <a:r>
              <a:rPr lang="en-US" dirty="0" smtClean="0"/>
              <a:t>(</a:t>
            </a:r>
            <a:r>
              <a:rPr lang="en-US" dirty="0" err="1" smtClean="0"/>
              <a:t>Jeba</a:t>
            </a:r>
            <a:r>
              <a:rPr lang="en-US" dirty="0" smtClean="0"/>
              <a:t>, </a:t>
            </a:r>
            <a:r>
              <a:rPr lang="en-US" dirty="0" err="1" smtClean="0"/>
              <a:t>Jeruba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90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##operator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#define </a:t>
            </a:r>
            <a:r>
              <a:rPr lang="en-IN" dirty="0" err="1" smtClean="0">
                <a:solidFill>
                  <a:srgbClr val="FF0000"/>
                </a:solidFill>
              </a:rPr>
              <a:t>tokencall</a:t>
            </a:r>
            <a:r>
              <a:rPr lang="en-IN" dirty="0" smtClean="0">
                <a:solidFill>
                  <a:srgbClr val="FF0000"/>
                </a:solidFill>
              </a:rPr>
              <a:t>(n)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 ("token" #n " = %d", token##n)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main(void)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token2=2000;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tokencall</a:t>
            </a:r>
            <a:r>
              <a:rPr lang="en-IN" dirty="0" smtClean="0"/>
              <a:t>(2);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 smtClean="0"/>
              <a:t>#</a:t>
            </a:r>
            <a:r>
              <a:rPr lang="en-IN" dirty="0"/>
              <a:t>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FF0000"/>
                </a:solidFill>
              </a:rPr>
              <a:t>#define </a:t>
            </a:r>
            <a:r>
              <a:rPr lang="en-IN" dirty="0" err="1">
                <a:solidFill>
                  <a:srgbClr val="FF0000"/>
                </a:solidFill>
              </a:rPr>
              <a:t>concat</a:t>
            </a:r>
            <a:r>
              <a:rPr lang="en-IN" dirty="0">
                <a:solidFill>
                  <a:srgbClr val="FF0000"/>
                </a:solidFill>
              </a:rPr>
              <a:t>(a, b) a##b</a:t>
            </a:r>
          </a:p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pPr marL="0" indent="0" fontAlgn="base">
              <a:buNone/>
            </a:pPr>
            <a:r>
              <a:rPr lang="en-IN" dirty="0"/>
              <a:t>{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xy</a:t>
            </a:r>
            <a:r>
              <a:rPr lang="en-IN" dirty="0"/>
              <a:t> = 30;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("%d", </a:t>
            </a:r>
            <a:r>
              <a:rPr lang="en-IN" dirty="0" err="1"/>
              <a:t>concat</a:t>
            </a:r>
            <a:r>
              <a:rPr lang="en-IN" dirty="0"/>
              <a:t>(x, y));</a:t>
            </a:r>
          </a:p>
          <a:p>
            <a:pPr marL="0" indent="0" fontAlgn="base">
              <a:buNone/>
            </a:pPr>
            <a:r>
              <a:rPr lang="en-IN" dirty="0"/>
              <a:t>    return 0;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9551" y="1052736"/>
            <a:ext cx="15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080236"/>
            <a:ext cx="15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740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#if directive, with the #</a:t>
            </a:r>
            <a:r>
              <a:rPr lang="en-US" dirty="0" err="1" smtClean="0"/>
              <a:t>elif</a:t>
            </a:r>
            <a:r>
              <a:rPr lang="en-US" dirty="0" smtClean="0"/>
              <a:t>, #else, and #</a:t>
            </a:r>
            <a:r>
              <a:rPr lang="en-US" dirty="0" err="1" smtClean="0"/>
              <a:t>endif</a:t>
            </a:r>
            <a:r>
              <a:rPr lang="en-US" dirty="0" smtClean="0"/>
              <a:t> directives, controls compilation of portions of a source file. </a:t>
            </a:r>
          </a:p>
          <a:p>
            <a:r>
              <a:rPr lang="en-US" dirty="0" smtClean="0"/>
              <a:t>If the expression you write(after the #if) has a nonzero value, the line group immediately following the #if directive is kept in the translation unit.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#if constant-expression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ifdef</a:t>
            </a:r>
            <a:r>
              <a:rPr lang="en-IN" dirty="0" smtClean="0">
                <a:solidFill>
                  <a:srgbClr val="FF0000"/>
                </a:solidFill>
              </a:rPr>
              <a:t> identifier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ifndef</a:t>
            </a:r>
            <a:r>
              <a:rPr lang="en-IN" dirty="0" smtClean="0">
                <a:solidFill>
                  <a:srgbClr val="FF0000"/>
                </a:solidFill>
              </a:rPr>
              <a:t> identifier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elif</a:t>
            </a:r>
            <a:r>
              <a:rPr lang="en-IN" dirty="0" smtClean="0">
                <a:solidFill>
                  <a:srgbClr val="FF0000"/>
                </a:solidFill>
              </a:rPr>
              <a:t> constant-expression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Preprocessor Directives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Preprocessor programs provide preprocessors directives which tell the compiler to preprocess the source code before compiling.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of these preprocessor directives begin with a ‘#’ (hash) symbol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 fontAlgn="base"/>
            <a:r>
              <a:rPr lang="en-US" b="1" dirty="0"/>
              <a:t>There are 4 main types of preprocessor directives:</a:t>
            </a:r>
            <a:r>
              <a:rPr lang="en-US" dirty="0"/>
              <a:t>  </a:t>
            </a:r>
          </a:p>
          <a:p>
            <a:pPr lvl="1" algn="just" fontAlgn="base"/>
            <a:r>
              <a:rPr lang="en-US" dirty="0" smtClean="0"/>
              <a:t>Macros</a:t>
            </a:r>
            <a:endParaRPr lang="en-US" dirty="0"/>
          </a:p>
          <a:p>
            <a:pPr lvl="1" algn="just" fontAlgn="base"/>
            <a:r>
              <a:rPr lang="en-US" dirty="0"/>
              <a:t>File Inclusion</a:t>
            </a:r>
          </a:p>
          <a:p>
            <a:pPr lvl="1" algn="just" fontAlgn="base"/>
            <a:r>
              <a:rPr lang="en-US" dirty="0"/>
              <a:t>Conditional Compilation</a:t>
            </a:r>
          </a:p>
          <a:p>
            <a:pPr lvl="1" algn="just" fontAlgn="base"/>
            <a:r>
              <a:rPr lang="en-US" dirty="0"/>
              <a:t>Other directives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("Enter two numbers:\n");</a:t>
            </a:r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d%d</a:t>
            </a:r>
            <a:r>
              <a:rPr lang="en-IN" dirty="0" smtClean="0"/>
              <a:t>",&amp;</a:t>
            </a:r>
            <a:r>
              <a:rPr lang="en-IN" dirty="0" err="1" smtClean="0"/>
              <a:t>a,&amp;b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#if 5&gt;10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("Sum %d",</a:t>
            </a:r>
            <a:r>
              <a:rPr lang="en-IN" dirty="0" err="1" smtClean="0"/>
              <a:t>a+b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 smtClean="0"/>
              <a:t> if(a==b)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</a:t>
            </a:r>
            <a:r>
              <a:rPr lang="en-IN" dirty="0" err="1" smtClean="0"/>
              <a:t>Eqauls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 else if(a&gt;b)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("Biggest number %</a:t>
            </a:r>
            <a:r>
              <a:rPr lang="en-IN" dirty="0" err="1" smtClean="0"/>
              <a:t>d",a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else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("Biggest number %</a:t>
            </a:r>
            <a:r>
              <a:rPr lang="en-IN" dirty="0" err="1" smtClean="0"/>
              <a:t>d",b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A 40</a:t>
            </a:r>
          </a:p>
          <a:p>
            <a:pPr marL="0" indent="0">
              <a:buNone/>
            </a:pPr>
            <a:r>
              <a:rPr lang="en-IN" dirty="0" smtClean="0"/>
              <a:t>#define B 20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#if A==B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("A &amp; B");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elif</a:t>
            </a:r>
            <a:r>
              <a:rPr lang="en-IN" dirty="0" smtClean="0">
                <a:solidFill>
                  <a:srgbClr val="FF0000"/>
                </a:solidFill>
              </a:rPr>
              <a:t> A&gt;B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("A");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("B");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5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dirty="0" smtClean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MAX 30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#if defined(MAX)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d",MAX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("MAX not defined");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("\n");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#if !defined(MIN)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("Min not defined");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d",MIN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MAX 20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ifdef</a:t>
            </a:r>
            <a:r>
              <a:rPr lang="en-IN" dirty="0" smtClean="0">
                <a:solidFill>
                  <a:srgbClr val="FF0000"/>
                </a:solidFill>
              </a:rPr>
              <a:t> MAX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d",MAX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("MAX not defined");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("\n");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ifndef</a:t>
            </a:r>
            <a:r>
              <a:rPr lang="en-IN" dirty="0" smtClean="0">
                <a:solidFill>
                  <a:srgbClr val="FF0000"/>
                </a:solidFill>
              </a:rPr>
              <a:t> MIN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("MIN not defined");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d",MIN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66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NUM 10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ifdef</a:t>
            </a:r>
            <a:r>
              <a:rPr lang="en-IN" dirty="0" smtClean="0">
                <a:solidFill>
                  <a:srgbClr val="FF0000"/>
                </a:solidFill>
              </a:rPr>
              <a:t> NUM</a:t>
            </a:r>
          </a:p>
          <a:p>
            <a:pPr marL="0" indent="0">
              <a:buNone/>
            </a:pPr>
            <a:r>
              <a:rPr lang="en-IN" dirty="0" smtClean="0"/>
              <a:t>      #define MAX 20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endif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("MAX number is : %</a:t>
            </a:r>
            <a:r>
              <a:rPr lang="en-IN" dirty="0" err="1" smtClean="0"/>
              <a:t>d",MAX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3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#</a:t>
            </a:r>
            <a:r>
              <a:rPr lang="en-IN" b="1" dirty="0" err="1" smtClean="0"/>
              <a:t>undef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</a:t>
            </a:r>
            <a:r>
              <a:rPr lang="en-US" dirty="0" err="1"/>
              <a:t>undefine</a:t>
            </a:r>
            <a:r>
              <a:rPr lang="en-US" dirty="0"/>
              <a:t> a macro means to cancel its definition. This is done with </a:t>
            </a: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/>
              <a:t> directive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r>
              <a:rPr lang="en-IN" b="1" dirty="0"/>
              <a:t>Syntax: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undef</a:t>
            </a:r>
            <a:r>
              <a:rPr lang="en-IN" dirty="0"/>
              <a:t> token 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PI 3.1415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 err="1" smtClean="0">
                <a:solidFill>
                  <a:srgbClr val="FF0000"/>
                </a:solidFill>
              </a:rPr>
              <a:t>undef</a:t>
            </a:r>
            <a:r>
              <a:rPr lang="en-IN" dirty="0" smtClean="0">
                <a:solidFill>
                  <a:srgbClr val="FF0000"/>
                </a:solidFill>
              </a:rPr>
              <a:t> PI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f",PI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90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32" y="1628800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  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 err="1" smtClean="0"/>
              <a:t>ifndef</a:t>
            </a:r>
            <a:r>
              <a:rPr lang="en-IN" dirty="0" smtClean="0"/>
              <a:t> __MATH_H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#error First include then compile  </a:t>
            </a:r>
          </a:p>
          <a:p>
            <a:pPr marL="0" indent="0">
              <a:buNone/>
            </a:pPr>
            <a:r>
              <a:rPr lang="en-IN" dirty="0" smtClean="0"/>
              <a:t>#else  </a:t>
            </a:r>
          </a:p>
          <a:p>
            <a:pPr marL="0" indent="0">
              <a:buNone/>
            </a:pPr>
            <a:r>
              <a:rPr lang="en-IN" dirty="0" smtClean="0"/>
              <a:t>void main(){  </a:t>
            </a:r>
          </a:p>
          <a:p>
            <a:pPr marL="0" indent="0">
              <a:buNone/>
            </a:pPr>
            <a:r>
              <a:rPr lang="en-IN" dirty="0" smtClean="0"/>
              <a:t>    float a;  </a:t>
            </a:r>
          </a:p>
          <a:p>
            <a:pPr marL="0" indent="0">
              <a:buNone/>
            </a:pPr>
            <a:r>
              <a:rPr lang="en-IN" dirty="0" smtClean="0"/>
              <a:t>    a=</a:t>
            </a:r>
            <a:r>
              <a:rPr lang="en-IN" dirty="0" err="1" smtClean="0"/>
              <a:t>sqrt</a:t>
            </a:r>
            <a:r>
              <a:rPr lang="en-IN" dirty="0" smtClean="0"/>
              <a:t>(7); 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f",a</a:t>
            </a:r>
            <a:r>
              <a:rPr lang="en-IN" dirty="0" smtClean="0"/>
              <a:t>);  </a:t>
            </a:r>
          </a:p>
          <a:p>
            <a:pPr marL="0" indent="0">
              <a:buNone/>
            </a:pPr>
            <a:r>
              <a:rPr lang="en-IN" dirty="0" smtClean="0"/>
              <a:t>}  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 err="1" smtClean="0"/>
              <a:t>endif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dirty="0" smtClean="0"/>
              <a:t>#error</a:t>
            </a:r>
            <a:r>
              <a:rPr lang="en-US" dirty="0"/>
              <a:t> preprocessor directive indicates error. The compiler gives fatal error if </a:t>
            </a:r>
            <a:r>
              <a:rPr lang="en-US" dirty="0" smtClean="0"/>
              <a:t>#error</a:t>
            </a:r>
            <a:r>
              <a:rPr lang="en-US" dirty="0"/>
              <a:t> directive is found and skips further compilation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40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pitfalls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Misnesting</a:t>
            </a:r>
            <a:endParaRPr lang="en-US" dirty="0" smtClean="0"/>
          </a:p>
          <a:p>
            <a:r>
              <a:rPr lang="en-US" dirty="0" smtClean="0"/>
              <a:t>Operator Precedence Problems</a:t>
            </a:r>
          </a:p>
          <a:p>
            <a:r>
              <a:rPr lang="en-US" dirty="0" smtClean="0"/>
              <a:t>Swallowing the Semicolon</a:t>
            </a:r>
          </a:p>
          <a:p>
            <a:r>
              <a:rPr lang="en-US" dirty="0" smtClean="0"/>
              <a:t>Duplication of Side Effects</a:t>
            </a:r>
          </a:p>
          <a:p>
            <a:r>
              <a:rPr lang="en-US" dirty="0" smtClean="0"/>
              <a:t>Self-Referential Macros</a:t>
            </a:r>
          </a:p>
          <a:p>
            <a:r>
              <a:rPr lang="en-US" dirty="0" smtClean="0"/>
              <a:t>Argument </a:t>
            </a:r>
            <a:r>
              <a:rPr lang="en-US" dirty="0" err="1" smtClean="0"/>
              <a:t>Prescan</a:t>
            </a:r>
            <a:endParaRPr lang="en-US" dirty="0" smtClean="0"/>
          </a:p>
          <a:p>
            <a:r>
              <a:rPr lang="en-US" dirty="0" smtClean="0"/>
              <a:t>Newlines in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50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</a:t>
            </a:r>
            <a:r>
              <a:rPr lang="en-US" dirty="0" err="1"/>
              <a:t>enums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Macros:</a:t>
            </a:r>
          </a:p>
          <a:p>
            <a:pPr lvl="1"/>
            <a:r>
              <a:rPr lang="en-US" dirty="0"/>
              <a:t>Macros can be of any type. Macros can even be any code block containing statements, loops, function calls etc.</a:t>
            </a:r>
          </a:p>
          <a:p>
            <a:pPr lvl="1"/>
            <a:r>
              <a:rPr lang="en-US" dirty="0" smtClean="0"/>
              <a:t>Macros </a:t>
            </a:r>
            <a:r>
              <a:rPr lang="en-US" dirty="0"/>
              <a:t>are expanded by the pre-processor before compilation takes place. Compiler will refer error messages in expanded macro to the line where the macro has been called.</a:t>
            </a:r>
          </a:p>
          <a:p>
            <a:r>
              <a:rPr lang="en-US" dirty="0" err="1"/>
              <a:t>Enum</a:t>
            </a:r>
            <a:r>
              <a:rPr lang="en-US" dirty="0"/>
              <a:t>:-</a:t>
            </a:r>
          </a:p>
          <a:p>
            <a:pPr lvl="1"/>
            <a:r>
              <a:rPr lang="en-US" dirty="0"/>
              <a:t>Enumeration is a type of integer.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Enums</a:t>
            </a:r>
            <a:r>
              <a:rPr lang="en-US" dirty="0"/>
              <a:t> follow scope rules.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Enum</a:t>
            </a:r>
            <a:r>
              <a:rPr lang="en-US" dirty="0"/>
              <a:t> variables are automatically assigned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6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inclusion ( #include)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the preprocessor to include the contents of a specified file at the point where the directive appears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Syntax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effectLst/>
              </a:rPr>
              <a:t>#include "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 </a:t>
            </a:r>
            <a:r>
              <a:rPr lang="en-US" i="1" dirty="0" smtClean="0">
                <a:solidFill>
                  <a:srgbClr val="FF0000"/>
                </a:solidFill>
                <a:effectLst/>
              </a:rPr>
              <a:t>path-spec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 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#include &lt;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 </a:t>
            </a:r>
            <a:r>
              <a:rPr lang="en-US" i="1" dirty="0" smtClean="0">
                <a:solidFill>
                  <a:srgbClr val="FF0000"/>
                </a:solidFill>
                <a:effectLst/>
              </a:rPr>
              <a:t>path-spec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 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&gt;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5536" y="2132856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void add(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("Added value=%d\n", a + b);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void sub(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("subtracted value=%d\n", a - b);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mult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("Multiplied value=%d\n", a * b);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void div(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("Quotient is=%d\n", a / b);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89826" y="2132856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"</a:t>
            </a:r>
            <a:r>
              <a:rPr lang="en-US" dirty="0" err="1" smtClean="0"/>
              <a:t>arith.h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add(20,10);</a:t>
            </a:r>
          </a:p>
          <a:p>
            <a:pPr marL="0" indent="0">
              <a:buNone/>
            </a:pPr>
            <a:r>
              <a:rPr lang="en-US" dirty="0" smtClean="0"/>
              <a:t>    sub(20,10);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mult</a:t>
            </a:r>
            <a:r>
              <a:rPr lang="en-US" dirty="0" smtClean="0"/>
              <a:t>(20,10);</a:t>
            </a:r>
          </a:p>
          <a:p>
            <a:pPr marL="0" indent="0">
              <a:buNone/>
            </a:pPr>
            <a:r>
              <a:rPr lang="en-US" dirty="0" smtClean="0"/>
              <a:t>    div(20,10);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("Process completed");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rith.h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1556792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reprocessor1.c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9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#define </a:t>
            </a:r>
            <a:r>
              <a:rPr lang="en-IN" b="1" dirty="0" smtClean="0"/>
              <a:t>directive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#define</a:t>
            </a:r>
            <a:r>
              <a:rPr lang="en-US" dirty="0"/>
              <a:t> creates a </a:t>
            </a:r>
            <a:r>
              <a:rPr lang="en-US" i="1" dirty="0"/>
              <a:t>macro</a:t>
            </a:r>
            <a:r>
              <a:rPr lang="en-US" dirty="0"/>
              <a:t>, which is the association of an identifier or parameterized identifier with a token string. After the macro is defined, the compiler can substitute the token string for each occurrence of the identifier in the source file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r>
              <a:rPr lang="en-IN" b="1" dirty="0"/>
              <a:t>Syntax</a:t>
            </a:r>
          </a:p>
          <a:p>
            <a:r>
              <a:rPr lang="en-IN" b="1" dirty="0" smtClean="0">
                <a:effectLst/>
              </a:rPr>
              <a:t>#define</a:t>
            </a:r>
            <a:r>
              <a:rPr lang="en-IN" dirty="0" smtClean="0">
                <a:effectLst/>
              </a:rPr>
              <a:t> </a:t>
            </a:r>
            <a:r>
              <a:rPr lang="en-IN" i="1" dirty="0" smtClean="0">
                <a:effectLst/>
              </a:rPr>
              <a:t>identifier</a:t>
            </a:r>
            <a:r>
              <a:rPr lang="en-IN" dirty="0" smtClean="0">
                <a:effectLst/>
              </a:rPr>
              <a:t> </a:t>
            </a:r>
            <a:r>
              <a:rPr lang="en-IN" i="1" dirty="0" smtClean="0">
                <a:effectLst/>
              </a:rPr>
              <a:t>token-</a:t>
            </a:r>
            <a:r>
              <a:rPr lang="en-IN" i="1" dirty="0" err="1" smtClean="0">
                <a:effectLst/>
              </a:rPr>
              <a:t>string</a:t>
            </a:r>
            <a:r>
              <a:rPr lang="en-IN" baseline="-25000" dirty="0" err="1" smtClean="0">
                <a:effectLst/>
              </a:rPr>
              <a:t>opt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b="1" dirty="0" smtClean="0">
                <a:effectLst/>
              </a:rPr>
              <a:t>#define</a:t>
            </a:r>
            <a:r>
              <a:rPr lang="en-IN" dirty="0" smtClean="0">
                <a:effectLst/>
              </a:rPr>
              <a:t> </a:t>
            </a:r>
            <a:r>
              <a:rPr lang="en-IN" i="1" dirty="0" smtClean="0">
                <a:effectLst/>
              </a:rPr>
              <a:t>identifier</a:t>
            </a:r>
            <a:r>
              <a:rPr lang="en-IN" dirty="0" smtClean="0">
                <a:effectLst/>
              </a:rPr>
              <a:t> </a:t>
            </a:r>
            <a:r>
              <a:rPr lang="en-IN" b="1" dirty="0" smtClean="0">
                <a:effectLst/>
              </a:rPr>
              <a:t>(</a:t>
            </a:r>
            <a:r>
              <a:rPr lang="en-IN" dirty="0" smtClean="0">
                <a:effectLst/>
              </a:rPr>
              <a:t> </a:t>
            </a:r>
            <a:r>
              <a:rPr lang="en-IN" i="1" dirty="0" err="1" smtClean="0">
                <a:effectLst/>
              </a:rPr>
              <a:t>identifier</a:t>
            </a:r>
            <a:r>
              <a:rPr lang="en-IN" baseline="-25000" dirty="0" err="1" smtClean="0">
                <a:effectLst/>
              </a:rPr>
              <a:t>opt</a:t>
            </a:r>
            <a:r>
              <a:rPr lang="en-IN" b="1" dirty="0" smtClean="0">
                <a:effectLst/>
              </a:rPr>
              <a:t>,</a:t>
            </a:r>
            <a:r>
              <a:rPr lang="en-IN" dirty="0" smtClean="0">
                <a:effectLst/>
              </a:rPr>
              <a:t> ... </a:t>
            </a:r>
            <a:r>
              <a:rPr lang="en-IN" b="1" dirty="0" smtClean="0">
                <a:effectLst/>
              </a:rPr>
              <a:t>,</a:t>
            </a:r>
            <a:r>
              <a:rPr lang="en-IN" dirty="0" smtClean="0">
                <a:effectLst/>
              </a:rPr>
              <a:t> </a:t>
            </a:r>
            <a:r>
              <a:rPr lang="en-IN" i="1" dirty="0" err="1" smtClean="0">
                <a:effectLst/>
              </a:rPr>
              <a:t>identifier</a:t>
            </a:r>
            <a:r>
              <a:rPr lang="en-IN" baseline="-25000" dirty="0" err="1" smtClean="0">
                <a:effectLst/>
              </a:rPr>
              <a:t>opt</a:t>
            </a:r>
            <a:r>
              <a:rPr lang="en-IN" dirty="0" smtClean="0">
                <a:effectLst/>
              </a:rPr>
              <a:t> </a:t>
            </a:r>
            <a:r>
              <a:rPr lang="en-IN" b="1" dirty="0" smtClean="0">
                <a:effectLst/>
              </a:rPr>
              <a:t>)</a:t>
            </a:r>
            <a:r>
              <a:rPr lang="en-IN" dirty="0" smtClean="0">
                <a:effectLst/>
              </a:rPr>
              <a:t> </a:t>
            </a:r>
            <a:r>
              <a:rPr lang="en-IN" i="1" dirty="0" smtClean="0">
                <a:effectLst/>
              </a:rPr>
              <a:t>token-</a:t>
            </a:r>
            <a:r>
              <a:rPr lang="en-IN" i="1" dirty="0" err="1" smtClean="0">
                <a:effectLst/>
              </a:rPr>
              <a:t>string</a:t>
            </a:r>
            <a:r>
              <a:rPr lang="en-IN" baseline="-25000" dirty="0" err="1" smtClean="0">
                <a:effectLst/>
              </a:rPr>
              <a:t>opt</a:t>
            </a:r>
            <a:endParaRPr lang="en-IN" dirty="0" smtClean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4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 Syntax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984776" cy="46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3752166"/>
            <a:ext cx="5688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 :</a:t>
            </a:r>
            <a:r>
              <a:rPr lang="en-IN" sz="2800" dirty="0" smtClean="0">
                <a:solidFill>
                  <a:srgbClr val="FF0000"/>
                </a:solidFill>
              </a:rPr>
              <a:t>1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#define MAX_ARRAY_LENGTH 20</a:t>
            </a:r>
          </a:p>
        </p:txBody>
      </p:sp>
    </p:spTree>
    <p:extLst>
      <p:ext uri="{BB962C8B-B14F-4D97-AF65-F5344CB8AC3E}">
        <p14:creationId xmlns:p14="http://schemas.microsoft.com/office/powerpoint/2010/main" val="34284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Macros _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7931224" cy="5805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Example :2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PI 3.1415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float radius, area;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the radius: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f",&amp;radius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area = PI*radius*radius;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("Area=%.2f",area);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096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Object-like </a:t>
            </a:r>
            <a:r>
              <a:rPr lang="en-IN" b="1" dirty="0" smtClean="0"/>
              <a:t>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#define C 1000</a:t>
            </a:r>
          </a:p>
          <a:p>
            <a:endParaRPr lang="en-IN" dirty="0" smtClean="0"/>
          </a:p>
          <a:p>
            <a:r>
              <a:rPr lang="en-IN" dirty="0" smtClean="0"/>
              <a:t>#define PI 3.14</a:t>
            </a:r>
          </a:p>
          <a:p>
            <a:endParaRPr lang="en-IN" dirty="0" smtClean="0"/>
          </a:p>
          <a:p>
            <a:r>
              <a:rPr lang="en-IN" dirty="0" smtClean="0"/>
              <a:t>#define BUFSIZE 1020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Object-like </a:t>
            </a:r>
            <a:r>
              <a:rPr lang="en-IN" b="1" dirty="0" smtClean="0"/>
              <a:t>Macros (</a:t>
            </a:r>
            <a:r>
              <a:rPr lang="en-IN" b="1" dirty="0" err="1" smtClean="0"/>
              <a:t>contd</a:t>
            </a:r>
            <a:r>
              <a:rPr lang="en-IN" b="1" dirty="0" smtClean="0"/>
              <a:t>…,)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#define  START </a:t>
            </a: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r>
              <a:rPr lang="en-IN" dirty="0"/>
              <a:t>#define STOP }</a:t>
            </a:r>
          </a:p>
          <a:p>
            <a:r>
              <a:rPr lang="en-IN" dirty="0"/>
              <a:t>START</a:t>
            </a:r>
          </a:p>
          <a:p>
            <a:r>
              <a:rPr lang="en-IN" dirty="0" err="1"/>
              <a:t>printf</a:t>
            </a:r>
            <a:r>
              <a:rPr lang="en-IN" dirty="0"/>
              <a:t>("Hello");</a:t>
            </a:r>
          </a:p>
          <a:p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7521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1355</Words>
  <Application>Microsoft Office PowerPoint</Application>
  <PresentationFormat>On-screen Show (4:3)</PresentationFormat>
  <Paragraphs>310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Preprocessor Directives </vt:lpstr>
      <vt:lpstr>Preprocessor Directives </vt:lpstr>
      <vt:lpstr>File inclusion ( #include)</vt:lpstr>
      <vt:lpstr>#include Example</vt:lpstr>
      <vt:lpstr>#define directive</vt:lpstr>
      <vt:lpstr>Macro Syntax</vt:lpstr>
      <vt:lpstr>Macros _ Example</vt:lpstr>
      <vt:lpstr>Object-like Macros</vt:lpstr>
      <vt:lpstr>Object-like Macros (contd…,)</vt:lpstr>
      <vt:lpstr>PowerPoint Presentation</vt:lpstr>
      <vt:lpstr>Function-like Macros</vt:lpstr>
      <vt:lpstr>Parameterized Macros</vt:lpstr>
      <vt:lpstr>Predefined macro names</vt:lpstr>
      <vt:lpstr>Predefined macro names</vt:lpstr>
      <vt:lpstr>Nested macros</vt:lpstr>
      <vt:lpstr># and ## preprocessor operators</vt:lpstr>
      <vt:lpstr>#operator</vt:lpstr>
      <vt:lpstr>##operator</vt:lpstr>
      <vt:lpstr>Conditional compilation</vt:lpstr>
      <vt:lpstr>Conditional compilation</vt:lpstr>
      <vt:lpstr>Conditional compilation</vt:lpstr>
      <vt:lpstr>Conditional compilation</vt:lpstr>
      <vt:lpstr>#undef</vt:lpstr>
      <vt:lpstr>#error</vt:lpstr>
      <vt:lpstr>Macros pitfalls</vt:lpstr>
      <vt:lpstr>Macros Vs enums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2021-04-12T05:44:51Z</dcterms:created>
  <dcterms:modified xsi:type="dcterms:W3CDTF">2021-04-13T07:32:05Z</dcterms:modified>
</cp:coreProperties>
</file>