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84" r:id="rId32"/>
    <p:sldId id="286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4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3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9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0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8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5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6391-D2EB-45F1-A31E-27C0E5EBBD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A670-55F1-4E66-B16B-1FCD3D5F3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91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3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No arguments passed and no return Value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65253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/>
              <a:t>checkPrimeNumber</a:t>
            </a:r>
            <a:r>
              <a:rPr lang="en-IN" dirty="0"/>
              <a:t>();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checkPrimeNumber</a:t>
            </a:r>
            <a:r>
              <a:rPr lang="en-IN" dirty="0"/>
              <a:t>(); // no argument is passed to prime()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return type of the function is void </a:t>
            </a:r>
            <a:r>
              <a:rPr lang="en-IN" dirty="0" smtClean="0"/>
              <a:t>because </a:t>
            </a:r>
            <a:r>
              <a:rPr lang="en-IN" dirty="0"/>
              <a:t>no value is returned from the function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/>
              <a:t>checkPrimeNumber</a:t>
            </a:r>
            <a:r>
              <a:rPr lang="en-IN" dirty="0"/>
              <a:t>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n, </a:t>
            </a:r>
            <a:r>
              <a:rPr lang="en-IN" dirty="0" err="1"/>
              <a:t>i</a:t>
            </a:r>
            <a:r>
              <a:rPr lang="en-IN" dirty="0"/>
              <a:t>, flag=0;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a positive integer: ");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=2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 &lt;= n/2; ++</a:t>
            </a:r>
            <a:r>
              <a:rPr lang="en-IN" dirty="0" err="1"/>
              <a:t>i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    if(</a:t>
            </a:r>
            <a:r>
              <a:rPr lang="en-IN" dirty="0" err="1" smtClean="0"/>
              <a:t>n%i</a:t>
            </a:r>
            <a:r>
              <a:rPr lang="en-IN" dirty="0" smtClean="0"/>
              <a:t> </a:t>
            </a:r>
            <a:r>
              <a:rPr lang="en-IN" dirty="0"/>
              <a:t>== 0)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flag = 1;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n-IN" dirty="0"/>
              <a:t>(flag == 1)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("%d is not a prime number.", n);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("%d is a prime number.", 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8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16024"/>
          </a:xfrm>
        </p:spPr>
        <p:txBody>
          <a:bodyPr>
            <a:noAutofit/>
          </a:bodyPr>
          <a:lstStyle/>
          <a:p>
            <a:r>
              <a:rPr lang="en-IN" sz="3200" dirty="0"/>
              <a:t>No arguments passed but a return </a:t>
            </a:r>
            <a:r>
              <a:rPr lang="en-IN" sz="3200" dirty="0" smtClean="0"/>
              <a:t>value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04056"/>
            <a:ext cx="9036496" cy="63813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getInteger</a:t>
            </a:r>
            <a:r>
              <a:rPr lang="en-IN" dirty="0"/>
              <a:t>();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/>
              <a:t>int</a:t>
            </a:r>
            <a:r>
              <a:rPr lang="en-IN" dirty="0"/>
              <a:t> n, </a:t>
            </a:r>
            <a:r>
              <a:rPr lang="en-IN" dirty="0" err="1"/>
              <a:t>i</a:t>
            </a:r>
            <a:r>
              <a:rPr lang="en-IN" dirty="0"/>
              <a:t>, flag = 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no argument is passed to the function </a:t>
            </a:r>
            <a:r>
              <a:rPr lang="en-IN" dirty="0" smtClean="0"/>
              <a:t> </a:t>
            </a:r>
            <a:r>
              <a:rPr lang="en-IN" dirty="0"/>
              <a:t>the value returned from the function is assigned to 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 </a:t>
            </a:r>
            <a:r>
              <a:rPr lang="en-IN" dirty="0"/>
              <a:t>= </a:t>
            </a:r>
            <a:r>
              <a:rPr lang="en-IN" dirty="0" err="1"/>
              <a:t>getInteger</a:t>
            </a:r>
            <a:r>
              <a:rPr lang="en-IN" dirty="0"/>
              <a:t>();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=2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&lt;=n/2; ++</a:t>
            </a:r>
            <a:r>
              <a:rPr lang="en-IN" dirty="0" err="1"/>
              <a:t>i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/>
              <a:t>if(</a:t>
            </a:r>
            <a:r>
              <a:rPr lang="en-IN" dirty="0" err="1"/>
              <a:t>n%i</a:t>
            </a:r>
            <a:r>
              <a:rPr lang="en-IN" dirty="0"/>
              <a:t>==0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{ flag </a:t>
            </a:r>
            <a:r>
              <a:rPr lang="en-IN" dirty="0"/>
              <a:t>= 1; break; 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n-IN" dirty="0"/>
              <a:t>(flag == 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/>
              <a:t>printf</a:t>
            </a:r>
            <a:r>
              <a:rPr lang="en-IN" dirty="0"/>
              <a:t>("%d is not a prime number.", n);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printf</a:t>
            </a:r>
            <a:r>
              <a:rPr lang="en-IN" dirty="0"/>
              <a:t>("%d is a prime number.", n);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// </a:t>
            </a:r>
            <a:r>
              <a:rPr lang="en-IN" dirty="0" err="1"/>
              <a:t>getInteger</a:t>
            </a:r>
            <a:r>
              <a:rPr lang="en-IN" dirty="0"/>
              <a:t>() function returns integer entered by the user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getInteger</a:t>
            </a:r>
            <a:r>
              <a:rPr lang="en-IN" dirty="0"/>
              <a:t>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/>
              <a:t>int</a:t>
            </a:r>
            <a:r>
              <a:rPr lang="en-IN" dirty="0"/>
              <a:t> n;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a positive integer: ");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n;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0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Argument passed but no return </a:t>
            </a:r>
            <a:r>
              <a:rPr lang="en-IN" sz="3200" dirty="0" smtClean="0"/>
              <a:t>value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66967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/>
              <a:t>checkPrimeAndDisplay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n;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a positive integer: ");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checkPrimeAndDisplay</a:t>
            </a:r>
            <a:r>
              <a:rPr lang="en-IN" dirty="0" smtClean="0"/>
              <a:t>(n</a:t>
            </a:r>
            <a:r>
              <a:rPr lang="en-IN" dirty="0"/>
              <a:t>); </a:t>
            </a:r>
            <a:r>
              <a:rPr lang="en-IN" dirty="0" smtClean="0"/>
              <a:t>            // n is passed to the function </a:t>
            </a:r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// void indicates that no value is returned from the function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/>
              <a:t>checkPrimeAndDisplay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flag = 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for(</a:t>
            </a:r>
            <a:r>
              <a:rPr lang="en-IN" dirty="0" err="1" smtClean="0"/>
              <a:t>i</a:t>
            </a:r>
            <a:r>
              <a:rPr lang="en-IN" dirty="0" smtClean="0"/>
              <a:t>=2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 &lt;= n/2; ++</a:t>
            </a:r>
            <a:r>
              <a:rPr lang="en-IN" dirty="0" err="1"/>
              <a:t>i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if(</a:t>
            </a:r>
            <a:r>
              <a:rPr lang="en-IN" dirty="0" err="1" smtClean="0"/>
              <a:t>n%i</a:t>
            </a:r>
            <a:r>
              <a:rPr lang="en-IN" dirty="0" smtClean="0"/>
              <a:t> </a:t>
            </a:r>
            <a:r>
              <a:rPr lang="en-IN" dirty="0"/>
              <a:t>== 0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{ </a:t>
            </a:r>
            <a:r>
              <a:rPr lang="en-IN" dirty="0"/>
              <a:t>flag = 1; break; 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smtClean="0"/>
              <a:t>if(flag </a:t>
            </a:r>
            <a:r>
              <a:rPr lang="en-IN" dirty="0"/>
              <a:t>== 1)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/>
              <a:t>("%d is not a prime </a:t>
            </a:r>
            <a:r>
              <a:rPr lang="en-IN" dirty="0" err="1"/>
              <a:t>number.",n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/>
              <a:t>("%d is a prime number.", n);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5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Argument passed and a return </a:t>
            </a:r>
            <a:r>
              <a:rPr lang="en-IN" sz="3200" dirty="0" smtClean="0"/>
              <a:t>value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4680520" cy="602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checkPrimeNumber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n, flag;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a positive integer: ");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n is passed to the </a:t>
            </a:r>
            <a:r>
              <a:rPr lang="en-IN" dirty="0" err="1" smtClean="0"/>
              <a:t>checkPrimeNumber</a:t>
            </a:r>
            <a:r>
              <a:rPr lang="en-IN" dirty="0"/>
              <a:t>() </a:t>
            </a:r>
            <a:r>
              <a:rPr lang="en-IN" dirty="0" smtClean="0"/>
              <a:t>//function  </a:t>
            </a:r>
            <a:r>
              <a:rPr lang="en-IN" dirty="0"/>
              <a:t>the value returned from </a:t>
            </a:r>
            <a:r>
              <a:rPr lang="en-IN" dirty="0" smtClean="0"/>
              <a:t>the</a:t>
            </a:r>
          </a:p>
          <a:p>
            <a:pPr marL="0" indent="0">
              <a:buNone/>
            </a:pPr>
            <a:r>
              <a:rPr lang="en-IN" dirty="0" smtClean="0"/>
              <a:t>//function </a:t>
            </a:r>
            <a:r>
              <a:rPr lang="en-IN" dirty="0"/>
              <a:t>is assigned to flag variable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flag </a:t>
            </a:r>
            <a:r>
              <a:rPr lang="en-IN" dirty="0"/>
              <a:t>= </a:t>
            </a:r>
            <a:r>
              <a:rPr lang="en-IN" dirty="0" err="1"/>
              <a:t>checkPrimeNumber</a:t>
            </a:r>
            <a:r>
              <a:rPr lang="en-IN" dirty="0"/>
              <a:t>(n);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if(flag</a:t>
            </a:r>
            <a:r>
              <a:rPr lang="en-IN" dirty="0"/>
              <a:t>==1) 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/>
              <a:t>("%d is not a prime </a:t>
            </a:r>
            <a:r>
              <a:rPr lang="en-IN" dirty="0" err="1"/>
              <a:t>number",n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/>
              <a:t>("%d is a prime </a:t>
            </a:r>
            <a:r>
              <a:rPr lang="en-IN" dirty="0" err="1"/>
              <a:t>number",n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4088" y="908720"/>
            <a:ext cx="3322712" cy="52174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checkPrimeNumber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 </a:t>
            </a:r>
          </a:p>
          <a:p>
            <a:pPr marL="0" indent="0">
              <a:buNone/>
            </a:pPr>
            <a:r>
              <a:rPr lang="en-IN" dirty="0" smtClean="0"/>
              <a:t>  for(</a:t>
            </a:r>
            <a:r>
              <a:rPr lang="en-IN" dirty="0" err="1" smtClean="0"/>
              <a:t>i</a:t>
            </a:r>
            <a:r>
              <a:rPr lang="en-IN" dirty="0" smtClean="0"/>
              <a:t>=2; </a:t>
            </a:r>
            <a:r>
              <a:rPr lang="en-IN" dirty="0" err="1" smtClean="0"/>
              <a:t>i</a:t>
            </a:r>
            <a:r>
              <a:rPr lang="en-IN" dirty="0" smtClean="0"/>
              <a:t> &lt;= n/2;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{ if(</a:t>
            </a:r>
            <a:r>
              <a:rPr lang="en-IN" dirty="0" err="1" smtClean="0"/>
              <a:t>n%i</a:t>
            </a:r>
            <a:r>
              <a:rPr lang="en-IN" dirty="0" smtClean="0"/>
              <a:t> == 0) </a:t>
            </a:r>
          </a:p>
          <a:p>
            <a:pPr marL="0" indent="0">
              <a:buNone/>
            </a:pPr>
            <a:r>
              <a:rPr lang="en-IN" dirty="0" smtClean="0"/>
              <a:t>      return 1; 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  return 0;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5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recursion works in C programm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6456402" cy="54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Sum of Natural Numbers Using </a:t>
            </a:r>
            <a:r>
              <a:rPr lang="en-IN" sz="3200" dirty="0" smtClean="0"/>
              <a:t>Recursion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539552" y="764704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sum(</a:t>
            </a:r>
            <a:r>
              <a:rPr lang="en-IN" dirty="0" err="1" smtClean="0"/>
              <a:t>int</a:t>
            </a:r>
            <a:r>
              <a:rPr lang="en-IN" dirty="0" smtClean="0"/>
              <a:t> n);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number, result;</a:t>
            </a:r>
          </a:p>
          <a:p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a positive integer: ");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&amp;number);</a:t>
            </a:r>
          </a:p>
          <a:p>
            <a:endParaRPr lang="en-IN" dirty="0" smtClean="0"/>
          </a:p>
          <a:p>
            <a:r>
              <a:rPr lang="en-IN" dirty="0" smtClean="0"/>
              <a:t>    result = sum(number);</a:t>
            </a:r>
          </a:p>
          <a:p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("sum=%d", result);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sum(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if (</a:t>
            </a:r>
            <a:r>
              <a:rPr lang="en-IN" dirty="0" err="1" smtClean="0"/>
              <a:t>num</a:t>
            </a:r>
            <a:r>
              <a:rPr lang="en-IN" dirty="0" smtClean="0"/>
              <a:t>!=0)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num</a:t>
            </a:r>
            <a:r>
              <a:rPr lang="en-IN" dirty="0" smtClean="0"/>
              <a:t> + sum(num-1); // sum() function calls itself</a:t>
            </a:r>
          </a:p>
          <a:p>
            <a:r>
              <a:rPr lang="en-IN" dirty="0" smtClean="0"/>
              <a:t>    else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num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lculation of sum of natural number using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6632"/>
            <a:ext cx="4286250" cy="65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Local Variable</a:t>
            </a:r>
          </a:p>
          <a:p>
            <a:pPr marL="0" indent="0">
              <a:buNone/>
            </a:pPr>
            <a:r>
              <a:rPr lang="en-IN" dirty="0"/>
              <a:t>The local variables exist only inside the function in which it is declared. When the function exits, the local </a:t>
            </a:r>
            <a:r>
              <a:rPr lang="en-IN" dirty="0" smtClean="0"/>
              <a:t>variables are destroyed.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n;   // n is a local </a:t>
            </a:r>
            <a:r>
              <a:rPr lang="en-IN" dirty="0" err="1" smtClean="0"/>
              <a:t>varible</a:t>
            </a:r>
            <a:r>
              <a:rPr lang="en-IN" dirty="0" smtClean="0"/>
              <a:t> to main() function </a:t>
            </a:r>
          </a:p>
          <a:p>
            <a:pPr marL="0" indent="0">
              <a:buNone/>
            </a:pPr>
            <a:r>
              <a:rPr lang="en-IN" dirty="0" smtClean="0"/>
              <a:t>... .. ... 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func</a:t>
            </a:r>
            <a:r>
              <a:rPr lang="en-IN" dirty="0" smtClean="0"/>
              <a:t>() 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n1; // n1 is local to </a:t>
            </a:r>
            <a:r>
              <a:rPr lang="en-IN" dirty="0" err="1" smtClean="0"/>
              <a:t>func</a:t>
            </a:r>
            <a:r>
              <a:rPr lang="en-IN" dirty="0" smtClean="0"/>
              <a:t>() function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2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1728192"/>
          </a:xfrm>
        </p:spPr>
        <p:txBody>
          <a:bodyPr>
            <a:normAutofit lnSpcReduction="10000"/>
          </a:bodyPr>
          <a:lstStyle/>
          <a:p>
            <a:r>
              <a:rPr lang="en-IN" sz="2800" b="1" dirty="0"/>
              <a:t>Global </a:t>
            </a:r>
            <a:r>
              <a:rPr lang="en-IN" sz="2800" b="1" dirty="0" smtClean="0"/>
              <a:t>Variable/External variable</a:t>
            </a:r>
          </a:p>
          <a:p>
            <a:pPr marL="0" indent="0">
              <a:buNone/>
            </a:pPr>
            <a:r>
              <a:rPr lang="en-IN" sz="2800" dirty="0"/>
              <a:t>Variables that are declared outside of all functions are known as external variables. External or global variables are accessible to any function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5536" y="2056686"/>
            <a:ext cx="748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display();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n = 5;  // global variable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++n;     // variable n is not declared in the main() function</a:t>
            </a:r>
          </a:p>
          <a:p>
            <a:r>
              <a:rPr lang="en-IN" dirty="0" smtClean="0"/>
              <a:t>    display();</a:t>
            </a:r>
          </a:p>
          <a:p>
            <a:r>
              <a:rPr lang="en-IN" dirty="0" smtClean="0"/>
              <a:t>    return 0;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void display()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++n;     // variable n is not declared in the display() function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("n = %d", n);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2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b="1" dirty="0"/>
              <a:t>Static Variable</a:t>
            </a:r>
          </a:p>
          <a:p>
            <a:pPr marL="0" indent="0">
              <a:buNone/>
            </a:pPr>
            <a:r>
              <a:rPr lang="en-IN" dirty="0"/>
              <a:t>The value of a static variable persists until the end of the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56490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display();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display();</a:t>
            </a:r>
          </a:p>
          <a:p>
            <a:r>
              <a:rPr lang="en-IN" dirty="0" smtClean="0"/>
              <a:t>    display();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void display()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c = 0;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("%d  ",c);</a:t>
            </a:r>
          </a:p>
          <a:p>
            <a:r>
              <a:rPr lang="en-IN" dirty="0" smtClean="0"/>
              <a:t>    c += 5;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8024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Output</a:t>
            </a:r>
          </a:p>
          <a:p>
            <a:endParaRPr lang="en-IN" dirty="0" smtClean="0"/>
          </a:p>
          <a:p>
            <a:r>
              <a:rPr lang="en-IN" dirty="0" smtClean="0"/>
              <a:t>0  5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7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229600" cy="6192688"/>
          </a:xfrm>
        </p:spPr>
        <p:txBody>
          <a:bodyPr>
            <a:normAutofit/>
          </a:bodyPr>
          <a:lstStyle/>
          <a:p>
            <a:r>
              <a:rPr lang="en-IN" sz="2800" dirty="0"/>
              <a:t>A function is a block of code that performs a specific task</a:t>
            </a:r>
            <a:r>
              <a:rPr lang="en-IN" sz="2800" dirty="0" smtClean="0"/>
              <a:t>.</a:t>
            </a:r>
            <a:r>
              <a:rPr lang="en-IN" sz="2800" dirty="0"/>
              <a:t> function name is an identifier and should be unique.</a:t>
            </a:r>
          </a:p>
        </p:txBody>
      </p:sp>
      <p:pic>
        <p:nvPicPr>
          <p:cNvPr id="1026" name="Picture 2" descr="How function works in C programm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0481"/>
            <a:ext cx="5688632" cy="505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202034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 program to pass a single element of an array to function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82341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#include &lt;</a:t>
            </a:r>
            <a:r>
              <a:rPr lang="en-IN" sz="2400" dirty="0" err="1" smtClean="0"/>
              <a:t>stdio.h</a:t>
            </a:r>
            <a:r>
              <a:rPr lang="en-IN" sz="2400" dirty="0" smtClean="0"/>
              <a:t>&gt;</a:t>
            </a:r>
          </a:p>
          <a:p>
            <a:r>
              <a:rPr lang="en-IN" sz="2400" dirty="0" smtClean="0"/>
              <a:t>void display(</a:t>
            </a:r>
            <a:r>
              <a:rPr lang="en-IN" sz="2400" dirty="0" err="1" smtClean="0"/>
              <a:t>int</a:t>
            </a:r>
            <a:r>
              <a:rPr lang="en-IN" sz="2400" dirty="0" smtClean="0"/>
              <a:t> age)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smtClean="0"/>
              <a:t>    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("%d", age);</a:t>
            </a:r>
          </a:p>
          <a:p>
            <a:r>
              <a:rPr lang="en-IN" sz="2400" dirty="0" smtClean="0"/>
              <a:t>}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int</a:t>
            </a:r>
            <a:r>
              <a:rPr lang="en-IN" sz="2400" dirty="0" smtClean="0"/>
              <a:t> main()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smtClean="0"/>
              <a:t>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ageArray</a:t>
            </a:r>
            <a:r>
              <a:rPr lang="en-IN" sz="2400" dirty="0" smtClean="0"/>
              <a:t>[] = { 2, 3, 4 };</a:t>
            </a:r>
          </a:p>
          <a:p>
            <a:r>
              <a:rPr lang="en-IN" sz="2400" dirty="0" smtClean="0"/>
              <a:t>    display(</a:t>
            </a:r>
            <a:r>
              <a:rPr lang="en-IN" sz="2400" dirty="0" err="1" smtClean="0"/>
              <a:t>ageArray</a:t>
            </a:r>
            <a:r>
              <a:rPr lang="en-IN" sz="2400" dirty="0" smtClean="0"/>
              <a:t>[2]);     //Passing array element </a:t>
            </a:r>
            <a:r>
              <a:rPr lang="en-IN" sz="2400" dirty="0" err="1" smtClean="0"/>
              <a:t>ageArray</a:t>
            </a:r>
            <a:r>
              <a:rPr lang="en-IN" sz="2400" dirty="0" smtClean="0"/>
              <a:t>[2] only.</a:t>
            </a:r>
          </a:p>
          <a:p>
            <a:r>
              <a:rPr lang="en-IN" sz="2400" dirty="0" smtClean="0"/>
              <a:t>    return 0;</a:t>
            </a:r>
          </a:p>
          <a:p>
            <a:r>
              <a:rPr lang="en-IN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22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Passing an entire one-dimensional array to a </a:t>
            </a:r>
            <a:r>
              <a:rPr lang="en-IN" sz="2800" dirty="0" smtClean="0"/>
              <a:t>function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467544" y="548679"/>
            <a:ext cx="82089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#include &lt;</a:t>
            </a:r>
            <a:r>
              <a:rPr lang="en-IN" sz="2000" dirty="0" err="1" smtClean="0"/>
              <a:t>stdio.h</a:t>
            </a:r>
            <a:r>
              <a:rPr lang="en-IN" sz="2000" dirty="0" smtClean="0"/>
              <a:t>&gt;</a:t>
            </a:r>
          </a:p>
          <a:p>
            <a:r>
              <a:rPr lang="en-IN" sz="2000" dirty="0" smtClean="0"/>
              <a:t>float average(float age[]);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main()​</a:t>
            </a:r>
          </a:p>
          <a:p>
            <a:r>
              <a:rPr lang="en-IN" sz="2000" dirty="0" smtClean="0"/>
              <a:t>{</a:t>
            </a:r>
          </a:p>
          <a:p>
            <a:r>
              <a:rPr lang="en-IN" sz="2000" dirty="0" smtClean="0"/>
              <a:t>    float </a:t>
            </a:r>
            <a:r>
              <a:rPr lang="en-IN" sz="2000" dirty="0" err="1" smtClean="0"/>
              <a:t>avg</a:t>
            </a:r>
            <a:r>
              <a:rPr lang="en-IN" sz="2000" dirty="0" smtClean="0"/>
              <a:t>, age[] = { 23.4, 55, 22.6, 3, 40.5, 18 };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avg</a:t>
            </a:r>
            <a:r>
              <a:rPr lang="en-IN" sz="2000" dirty="0" smtClean="0"/>
              <a:t> = average(age); /* Only name of array is passed as argument. */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("Average age=%.2f", </a:t>
            </a:r>
            <a:r>
              <a:rPr lang="en-IN" sz="2000" dirty="0" err="1" smtClean="0"/>
              <a:t>avg</a:t>
            </a:r>
            <a:r>
              <a:rPr lang="en-IN" sz="2000" dirty="0" smtClean="0"/>
              <a:t>);</a:t>
            </a:r>
          </a:p>
          <a:p>
            <a:r>
              <a:rPr lang="en-IN" sz="2000" dirty="0" smtClean="0"/>
              <a:t>    return 0;</a:t>
            </a:r>
          </a:p>
          <a:p>
            <a:r>
              <a:rPr lang="en-IN" sz="2000" dirty="0" smtClean="0"/>
              <a:t>}</a:t>
            </a:r>
          </a:p>
          <a:p>
            <a:endParaRPr lang="en-IN" sz="2000" dirty="0" smtClean="0"/>
          </a:p>
          <a:p>
            <a:r>
              <a:rPr lang="en-IN" sz="2000" dirty="0" smtClean="0"/>
              <a:t>float average(float </a:t>
            </a:r>
            <a:r>
              <a:rPr lang="en-IN" sz="2000" dirty="0" smtClean="0"/>
              <a:t>age[])</a:t>
            </a:r>
            <a:endParaRPr lang="en-IN" sz="2000" dirty="0" smtClean="0"/>
          </a:p>
          <a:p>
            <a:r>
              <a:rPr lang="en-IN" sz="2000" dirty="0" smtClean="0"/>
              <a:t>{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i</a:t>
            </a:r>
            <a:r>
              <a:rPr lang="en-IN" sz="2000" dirty="0" smtClean="0"/>
              <a:t>;</a:t>
            </a:r>
          </a:p>
          <a:p>
            <a:r>
              <a:rPr lang="en-IN" sz="2000" dirty="0" smtClean="0"/>
              <a:t>    float </a:t>
            </a:r>
            <a:r>
              <a:rPr lang="en-IN" sz="2000" dirty="0" err="1" smtClean="0"/>
              <a:t>avg</a:t>
            </a:r>
            <a:r>
              <a:rPr lang="en-IN" sz="2000" dirty="0" smtClean="0"/>
              <a:t>, sum = 0.0;</a:t>
            </a:r>
          </a:p>
          <a:p>
            <a:r>
              <a:rPr lang="en-IN" sz="2000" dirty="0" smtClean="0"/>
              <a:t>    for (</a:t>
            </a:r>
            <a:r>
              <a:rPr lang="en-IN" sz="2000" dirty="0" err="1" smtClean="0"/>
              <a:t>i</a:t>
            </a:r>
            <a:r>
              <a:rPr lang="en-IN" sz="2000" dirty="0" smtClean="0"/>
              <a:t> = 0; </a:t>
            </a:r>
            <a:r>
              <a:rPr lang="en-IN" sz="2000" dirty="0" err="1" smtClean="0"/>
              <a:t>i</a:t>
            </a:r>
            <a:r>
              <a:rPr lang="en-IN" sz="2000" dirty="0" smtClean="0"/>
              <a:t> &lt; 6; ++</a:t>
            </a:r>
            <a:r>
              <a:rPr lang="en-IN" sz="2000" dirty="0" err="1" smtClean="0"/>
              <a:t>i</a:t>
            </a:r>
            <a:r>
              <a:rPr lang="en-IN" sz="2000" dirty="0" smtClean="0"/>
              <a:t>) {</a:t>
            </a:r>
          </a:p>
          <a:p>
            <a:r>
              <a:rPr lang="en-IN" sz="2000" dirty="0" smtClean="0"/>
              <a:t>        sum += age[</a:t>
            </a:r>
            <a:r>
              <a:rPr lang="en-IN" sz="2000" dirty="0" err="1" smtClean="0"/>
              <a:t>i</a:t>
            </a:r>
            <a:r>
              <a:rPr lang="en-IN" sz="2000" dirty="0" smtClean="0"/>
              <a:t>];</a:t>
            </a:r>
          </a:p>
          <a:p>
            <a:r>
              <a:rPr lang="en-IN" sz="2000" dirty="0" smtClean="0"/>
              <a:t>    }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avg</a:t>
            </a:r>
            <a:r>
              <a:rPr lang="en-IN" sz="2000" dirty="0" smtClean="0"/>
              <a:t> = (sum / 6);</a:t>
            </a:r>
          </a:p>
          <a:p>
            <a:r>
              <a:rPr lang="en-IN" sz="2000" dirty="0" smtClean="0"/>
              <a:t>    return </a:t>
            </a:r>
            <a:r>
              <a:rPr lang="en-IN" sz="2000" dirty="0" err="1" smtClean="0"/>
              <a:t>avg</a:t>
            </a:r>
            <a:r>
              <a:rPr lang="en-IN" sz="2000" dirty="0" smtClean="0"/>
              <a:t>;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50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40" y="0"/>
            <a:ext cx="8229600" cy="202034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Passing Multi-dimensional Arrays to </a:t>
            </a:r>
            <a:r>
              <a:rPr lang="en-IN" sz="3200" dirty="0" smtClean="0"/>
              <a:t>Function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107504" y="332656"/>
            <a:ext cx="892899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</a:t>
            </a:r>
            <a:r>
              <a:rPr lang="en-IN" dirty="0" err="1" smtClean="0"/>
              <a:t>displayNumbers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[2][2]);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[2][2], </a:t>
            </a:r>
            <a:r>
              <a:rPr lang="en-IN" dirty="0" err="1" smtClean="0"/>
              <a:t>i</a:t>
            </a:r>
            <a:r>
              <a:rPr lang="en-IN" dirty="0" smtClean="0"/>
              <a:t>, j;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4 numbers:\n");</a:t>
            </a:r>
          </a:p>
          <a:p>
            <a:r>
              <a:rPr lang="en-IN" dirty="0" smtClean="0"/>
              <a:t>    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2;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    for (j = 0; j &lt; 2; ++j)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scanf</a:t>
            </a:r>
            <a:r>
              <a:rPr lang="en-IN" dirty="0" smtClean="0"/>
              <a:t>("%d", &amp;</a:t>
            </a:r>
            <a:r>
              <a:rPr lang="en-IN" dirty="0" err="1" smtClean="0"/>
              <a:t>num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][j]);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displayNumbers</a:t>
            </a:r>
            <a:r>
              <a:rPr lang="en-IN" dirty="0" smtClean="0"/>
              <a:t>(</a:t>
            </a:r>
            <a:r>
              <a:rPr lang="en-IN" dirty="0" err="1" smtClean="0"/>
              <a:t>num</a:t>
            </a:r>
            <a:r>
              <a:rPr lang="en-IN" dirty="0" smtClean="0"/>
              <a:t>); // passing multi-dimensional array to </a:t>
            </a:r>
            <a:r>
              <a:rPr lang="en-IN" dirty="0" err="1" smtClean="0"/>
              <a:t>displayNumbers</a:t>
            </a:r>
            <a:r>
              <a:rPr lang="en-IN" dirty="0" smtClean="0"/>
              <a:t> function</a:t>
            </a:r>
          </a:p>
          <a:p>
            <a:r>
              <a:rPr lang="en-IN" dirty="0" smtClean="0"/>
              <a:t>    return 0;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void </a:t>
            </a:r>
            <a:r>
              <a:rPr lang="en-IN" dirty="0" err="1" smtClean="0"/>
              <a:t>displayNumbers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[2][2])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// Instead of the above line,</a:t>
            </a:r>
          </a:p>
          <a:p>
            <a:r>
              <a:rPr lang="en-IN" dirty="0" smtClean="0"/>
              <a:t>    // void </a:t>
            </a:r>
            <a:r>
              <a:rPr lang="en-IN" dirty="0" err="1" smtClean="0"/>
              <a:t>displayNumbers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[][2]) is also valid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j;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("Displaying:\n");</a:t>
            </a:r>
          </a:p>
          <a:p>
            <a:r>
              <a:rPr lang="en-IN" dirty="0" smtClean="0"/>
              <a:t>    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2;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    for (j = 0; j &lt; 2; ++j)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printf</a:t>
            </a:r>
            <a:r>
              <a:rPr lang="en-IN" dirty="0" smtClean="0"/>
              <a:t>("%d\n", </a:t>
            </a:r>
            <a:r>
              <a:rPr lang="en-IN" dirty="0" err="1" smtClean="0"/>
              <a:t>num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][j]);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267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Passing Strings to Functions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1628800"/>
            <a:ext cx="60486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</a:t>
            </a:r>
            <a:r>
              <a:rPr lang="en-IN" dirty="0" err="1" smtClean="0"/>
              <a:t>displayString</a:t>
            </a:r>
            <a:r>
              <a:rPr lang="en-IN" dirty="0" smtClean="0"/>
              <a:t>(char </a:t>
            </a:r>
            <a:r>
              <a:rPr lang="en-IN" dirty="0" err="1" smtClean="0"/>
              <a:t>str</a:t>
            </a:r>
            <a:r>
              <a:rPr lang="en-IN" dirty="0" smtClean="0"/>
              <a:t>[]);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char </a:t>
            </a:r>
            <a:r>
              <a:rPr lang="en-IN" dirty="0" err="1" smtClean="0"/>
              <a:t>str</a:t>
            </a:r>
            <a:r>
              <a:rPr lang="en-IN" dirty="0" smtClean="0"/>
              <a:t>[50];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string: ");</a:t>
            </a:r>
          </a:p>
          <a:p>
            <a:r>
              <a:rPr lang="en-IN" dirty="0" smtClean="0"/>
              <a:t>    gets(</a:t>
            </a:r>
            <a:r>
              <a:rPr lang="en-IN" dirty="0" err="1" smtClean="0"/>
              <a:t>str</a:t>
            </a:r>
            <a:r>
              <a:rPr lang="en-IN" dirty="0" smtClean="0"/>
              <a:t>);           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displayString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 smtClean="0"/>
              <a:t>);     // Passing string c to function.    </a:t>
            </a:r>
          </a:p>
          <a:p>
            <a:r>
              <a:rPr lang="en-IN" dirty="0" smtClean="0"/>
              <a:t>    return 0;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void </a:t>
            </a:r>
            <a:r>
              <a:rPr lang="en-IN" dirty="0" err="1" smtClean="0"/>
              <a:t>displayString</a:t>
            </a:r>
            <a:r>
              <a:rPr lang="en-IN" dirty="0" smtClean="0"/>
              <a:t>(char </a:t>
            </a:r>
            <a:r>
              <a:rPr lang="en-IN" dirty="0" err="1" smtClean="0"/>
              <a:t>str</a:t>
            </a:r>
            <a:r>
              <a:rPr lang="en-IN" dirty="0" smtClean="0"/>
              <a:t>[]){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("String Output: ");</a:t>
            </a:r>
          </a:p>
          <a:p>
            <a:r>
              <a:rPr lang="en-IN" dirty="0" smtClean="0"/>
              <a:t>    puts(</a:t>
            </a:r>
            <a:r>
              <a:rPr lang="en-IN" dirty="0" err="1" smtClean="0"/>
              <a:t>str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7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548680"/>
            <a:ext cx="79928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List of Standard Library Functions Under Different Header Files in C Programming</a:t>
            </a:r>
          </a:p>
          <a:p>
            <a:endParaRPr lang="en-IN" sz="2400" dirty="0" smtClean="0"/>
          </a:p>
          <a:p>
            <a:r>
              <a:rPr lang="en-IN" sz="2400" dirty="0" smtClean="0"/>
              <a:t>C Header Files</a:t>
            </a:r>
          </a:p>
          <a:p>
            <a:endParaRPr lang="en-IN" sz="2400" dirty="0" smtClean="0"/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assert.h</a:t>
            </a:r>
            <a:r>
              <a:rPr lang="en-IN" sz="2400" dirty="0" smtClean="0"/>
              <a:t>&gt;	Program assertion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ctype.h</a:t>
            </a:r>
            <a:r>
              <a:rPr lang="en-IN" sz="2400" dirty="0" smtClean="0"/>
              <a:t>&gt;	Character type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locale.h</a:t>
            </a:r>
            <a:r>
              <a:rPr lang="en-IN" sz="2400" dirty="0" smtClean="0"/>
              <a:t>&gt;	Localization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math.h</a:t>
            </a:r>
            <a:r>
              <a:rPr lang="en-IN" sz="2400" dirty="0" smtClean="0"/>
              <a:t>&gt;	Mathematics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setjmp.h</a:t>
            </a:r>
            <a:r>
              <a:rPr lang="en-IN" sz="2400" dirty="0" smtClean="0"/>
              <a:t>&gt;	Jump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signal.h</a:t>
            </a:r>
            <a:r>
              <a:rPr lang="en-IN" sz="2400" dirty="0" smtClean="0"/>
              <a:t>&gt;	Signal handling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stdarg.h</a:t>
            </a:r>
            <a:r>
              <a:rPr lang="en-IN" sz="2400" dirty="0" smtClean="0"/>
              <a:t>&gt;	Variable arguments handling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stdio.h</a:t>
            </a:r>
            <a:r>
              <a:rPr lang="en-IN" sz="2400" dirty="0" smtClean="0"/>
              <a:t>&gt;	Standard </a:t>
            </a:r>
            <a:r>
              <a:rPr lang="en-IN" sz="2400" dirty="0" err="1" smtClean="0"/>
              <a:t>Input/Output</a:t>
            </a:r>
            <a:r>
              <a:rPr lang="en-IN" sz="2400" dirty="0" smtClean="0"/>
              <a:t>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stdlib.h</a:t>
            </a:r>
            <a:r>
              <a:rPr lang="en-IN" sz="2400" dirty="0" smtClean="0"/>
              <a:t>&gt;	Standard Utility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string.h</a:t>
            </a:r>
            <a:r>
              <a:rPr lang="en-IN" sz="2400" dirty="0" smtClean="0"/>
              <a:t>&gt;	String handling functions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time.h</a:t>
            </a:r>
            <a:r>
              <a:rPr lang="en-IN" sz="2400" dirty="0" smtClean="0"/>
              <a:t>&gt;	Date time functions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11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0320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Passing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/>
          </a:bodyPr>
          <a:lstStyle/>
          <a:p>
            <a:r>
              <a:rPr lang="en-US" dirty="0" smtClean="0"/>
              <a:t>Call by value</a:t>
            </a:r>
          </a:p>
          <a:p>
            <a:pPr lvl="1"/>
            <a:r>
              <a:rPr lang="en-US" dirty="0" smtClean="0"/>
              <a:t>Copy of argument passed to function</a:t>
            </a:r>
          </a:p>
          <a:p>
            <a:pPr lvl="1"/>
            <a:r>
              <a:rPr lang="en-US" dirty="0" smtClean="0"/>
              <a:t>Changes in function do not effect original</a:t>
            </a:r>
          </a:p>
          <a:p>
            <a:pPr lvl="1"/>
            <a:r>
              <a:rPr lang="en-US" dirty="0" smtClean="0"/>
              <a:t>Use when function does not need to modify argument</a:t>
            </a:r>
          </a:p>
          <a:p>
            <a:pPr lvl="2"/>
            <a:r>
              <a:rPr lang="en-US" dirty="0" smtClean="0"/>
              <a:t>Avoids accidental changes</a:t>
            </a:r>
          </a:p>
          <a:p>
            <a:r>
              <a:rPr lang="en-US" dirty="0" smtClean="0"/>
              <a:t>Call by reference </a:t>
            </a:r>
          </a:p>
          <a:p>
            <a:pPr lvl="1"/>
            <a:r>
              <a:rPr lang="en-US" dirty="0" smtClean="0"/>
              <a:t>Passes original argument</a:t>
            </a:r>
          </a:p>
          <a:p>
            <a:pPr lvl="1"/>
            <a:r>
              <a:rPr lang="en-US" dirty="0" smtClean="0"/>
              <a:t>Changes in function effect original</a:t>
            </a:r>
          </a:p>
          <a:p>
            <a:pPr lvl="1"/>
            <a:r>
              <a:rPr lang="en-US" dirty="0" smtClean="0"/>
              <a:t>Only used with trusted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7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1762"/>
            <a:ext cx="8229600" cy="939784"/>
          </a:xfrm>
        </p:spPr>
        <p:txBody>
          <a:bodyPr>
            <a:normAutofit fontScale="90000"/>
          </a:bodyPr>
          <a:lstStyle/>
          <a:p>
            <a:pPr marL="514350" indent="-514350">
              <a:lnSpc>
                <a:spcPct val="150000"/>
              </a:lnSpc>
            </a:pPr>
            <a:r>
              <a:rPr lang="en-GB" dirty="0" smtClean="0"/>
              <a:t>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4071966" cy="1357322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GB" dirty="0" smtClean="0"/>
              <a:t>return;</a:t>
            </a:r>
          </a:p>
          <a:p>
            <a:pPr marL="514350" indent="-514350" algn="just">
              <a:buNone/>
            </a:pPr>
            <a:r>
              <a:rPr lang="en-GB" dirty="0" smtClean="0"/>
              <a:t>return expression;</a:t>
            </a:r>
            <a:endParaRPr lang="en-GB" dirty="0"/>
          </a:p>
        </p:txBody>
      </p:sp>
      <p:sp>
        <p:nvSpPr>
          <p:cNvPr id="1026" name="AutoShape 2" descr="Image result for tic tac to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8" name="AutoShape 4" descr="Image result for tic tac to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Image result for tic tac to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0"/>
            <a:ext cx="332448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928934"/>
            <a:ext cx="855392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57158" y="4714884"/>
            <a:ext cx="714380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Unlike Python C can return only value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3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R</a:t>
            </a:r>
            <a:r>
              <a:rPr lang="en-GB" dirty="0" smtClean="0"/>
              <a:t>eturn </a:t>
            </a:r>
            <a:r>
              <a:rPr lang="en-GB" dirty="0"/>
              <a:t>only </a:t>
            </a:r>
            <a:r>
              <a:rPr lang="en-GB" dirty="0" smtClean="0"/>
              <a:t>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//char r;</a:t>
            </a:r>
          </a:p>
          <a:p>
            <a:pPr marL="0" indent="0">
              <a:buNone/>
            </a:pPr>
            <a:r>
              <a:rPr lang="en-US" dirty="0"/>
              <a:t>//r=test();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r=test();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test()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a=10,b=20;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(a&gt;</a:t>
            </a:r>
            <a:r>
              <a:rPr lang="en-US" dirty="0" err="1"/>
              <a:t>b?a:b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//return (a&gt;</a:t>
            </a:r>
            <a:r>
              <a:rPr lang="en-US" dirty="0" err="1"/>
              <a:t>b?'a':'b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023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7072362" cy="548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85852" y="142852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Pass by Value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8314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avaguru.co/wp-content/uploads/2015/01/java-2Bpass-2Bby-2Breference-375x1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85794"/>
            <a:ext cx="5907370" cy="3071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08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fun_name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952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image.slidesharecdn.com/classes-functionoverloading-120928143139-phpapp01/95/classes-function-overloading-11-728.jpg?cb=13488427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7786742" cy="5840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91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1762"/>
            <a:ext cx="8229600" cy="939784"/>
          </a:xfrm>
        </p:spPr>
        <p:txBody>
          <a:bodyPr>
            <a:normAutofit fontScale="90000"/>
          </a:bodyPr>
          <a:lstStyle/>
          <a:p>
            <a:pPr marL="514350" indent="-514350">
              <a:lnSpc>
                <a:spcPct val="150000"/>
              </a:lnSpc>
            </a:pPr>
            <a:r>
              <a:rPr lang="en-GB" dirty="0" smtClean="0"/>
              <a:t>Pass by Address or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072494" cy="5572164"/>
          </a:xfrm>
        </p:spPr>
        <p:txBody>
          <a:bodyPr>
            <a:normAutofit lnSpcReduction="10000"/>
          </a:bodyPr>
          <a:lstStyle/>
          <a:p>
            <a:pPr marL="514350" indent="-514350" algn="just"/>
            <a:r>
              <a:rPr lang="en-GB" dirty="0" smtClean="0"/>
              <a:t>Address of variable is passed</a:t>
            </a:r>
          </a:p>
          <a:p>
            <a:pPr marL="514350" indent="-514350" algn="just"/>
            <a:r>
              <a:rPr lang="en-GB" dirty="0" smtClean="0"/>
              <a:t>Pointer variables are used in function declaration and definition</a:t>
            </a:r>
          </a:p>
          <a:p>
            <a:pPr marL="514350" indent="-514350" algn="just"/>
            <a:r>
              <a:rPr lang="en-GB" dirty="0" smtClean="0"/>
              <a:t>Address of variable is got by prefixing variable name with an ‘&amp;’</a:t>
            </a:r>
          </a:p>
          <a:p>
            <a:pPr marL="514350" indent="-514350" algn="just"/>
            <a:r>
              <a:rPr lang="en-GB" dirty="0" smtClean="0"/>
              <a:t>Pointer variables are declared with a ‘*’ in front</a:t>
            </a:r>
          </a:p>
          <a:p>
            <a:pPr marL="514350" indent="-514350" algn="just"/>
            <a:r>
              <a:rPr lang="en-GB" dirty="0" smtClean="0"/>
              <a:t>An integer pointer variable is declared as</a:t>
            </a:r>
          </a:p>
          <a:p>
            <a:pPr marL="514350" indent="-514350" algn="just">
              <a:buNone/>
            </a:pPr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* a;</a:t>
            </a:r>
          </a:p>
          <a:p>
            <a:pPr marL="514350" indent="-514350" algn="just"/>
            <a:r>
              <a:rPr lang="en-GB" dirty="0" smtClean="0"/>
              <a:t>Value of an address is got by using ‘*’ operator</a:t>
            </a:r>
          </a:p>
          <a:p>
            <a:pPr marL="514350" indent="-514350" algn="just">
              <a:buNone/>
            </a:pPr>
            <a:endParaRPr lang="en-GB" dirty="0"/>
          </a:p>
        </p:txBody>
      </p:sp>
      <p:sp>
        <p:nvSpPr>
          <p:cNvPr id="1026" name="AutoShape 2" descr="Image result for tic tac to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8" name="AutoShape 4" descr="Image result for tic tac to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Image result for tic tac to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 by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3960440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swap(</a:t>
            </a:r>
            <a:r>
              <a:rPr lang="en-IN" dirty="0" err="1"/>
              <a:t>int</a:t>
            </a:r>
            <a:r>
              <a:rPr lang="en-IN" dirty="0"/>
              <a:t> *, </a:t>
            </a:r>
            <a:r>
              <a:rPr lang="en-IN" dirty="0" err="1"/>
              <a:t>int</a:t>
            </a:r>
            <a:r>
              <a:rPr lang="en-IN" dirty="0"/>
              <a:t> *);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 = 10;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b = 20;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("Before swap\n");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 : %d\n", a 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("b : %d\n", b );</a:t>
            </a:r>
          </a:p>
          <a:p>
            <a:pPr marL="0" indent="0">
              <a:buNone/>
            </a:pPr>
            <a:r>
              <a:rPr lang="en-IN" dirty="0"/>
              <a:t>   swap(&amp;a, &amp;b);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("After swap\n");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 : %d\n", a 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("b : %d\n", b 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100264" cy="48574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void swap(</a:t>
            </a:r>
            <a:r>
              <a:rPr lang="en-IN" dirty="0" err="1"/>
              <a:t>int</a:t>
            </a:r>
            <a:r>
              <a:rPr lang="en-IN" dirty="0"/>
              <a:t> *x, </a:t>
            </a:r>
            <a:r>
              <a:rPr lang="en-IN" dirty="0" err="1"/>
              <a:t>int</a:t>
            </a:r>
            <a:r>
              <a:rPr lang="en-IN" dirty="0"/>
              <a:t> *y)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temp;</a:t>
            </a:r>
          </a:p>
          <a:p>
            <a:pPr marL="0" indent="0">
              <a:buNone/>
            </a:pPr>
            <a:r>
              <a:rPr lang="en-IN" dirty="0"/>
              <a:t>   temp = *x; </a:t>
            </a:r>
          </a:p>
          <a:p>
            <a:pPr marL="0" indent="0">
              <a:buNone/>
            </a:pPr>
            <a:r>
              <a:rPr lang="en-IN" dirty="0"/>
              <a:t>   *x = *y;   </a:t>
            </a:r>
          </a:p>
          <a:p>
            <a:pPr marL="0" indent="0">
              <a:buNone/>
            </a:pPr>
            <a:r>
              <a:rPr lang="en-IN" dirty="0"/>
              <a:t>   *y = temp;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308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float average(float age[]);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float </a:t>
            </a:r>
            <a:r>
              <a:rPr lang="en-IN" dirty="0" err="1"/>
              <a:t>s,sum</a:t>
            </a:r>
            <a:r>
              <a:rPr lang="en-IN" dirty="0"/>
              <a:t>=0,age[] = { 23.4, 55, 22.6, 3, 40.5, 18 };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6;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sum += age[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("sum age=%.2f", sum);</a:t>
            </a:r>
          </a:p>
          <a:p>
            <a:pPr marL="0" indent="0">
              <a:buNone/>
            </a:pPr>
            <a:r>
              <a:rPr lang="en-IN" dirty="0"/>
              <a:t>    s = average(age); /* Only name of array is passed as argument. */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nFrom</a:t>
            </a:r>
            <a:r>
              <a:rPr lang="en-IN" dirty="0"/>
              <a:t> function sum age=%.2f", s);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float average(float age[])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float sum = 0.0;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6;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age[</a:t>
            </a:r>
            <a:r>
              <a:rPr lang="en-IN" dirty="0" err="1"/>
              <a:t>i</a:t>
            </a:r>
            <a:r>
              <a:rPr lang="en-IN" dirty="0"/>
              <a:t>]=10;</a:t>
            </a:r>
          </a:p>
          <a:p>
            <a:pPr marL="0" indent="0">
              <a:buNone/>
            </a:pPr>
            <a:r>
              <a:rPr lang="en-IN" dirty="0"/>
              <a:t>        sum += age[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    return sum;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33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</a:t>
            </a:r>
            <a:r>
              <a:rPr lang="en-IN" sz="3200" dirty="0" smtClean="0"/>
              <a:t> user-defined function  </a:t>
            </a:r>
            <a:r>
              <a:rPr lang="en-IN" sz="3200" dirty="0" err="1" smtClean="0"/>
              <a:t>addNumbers</a:t>
            </a:r>
            <a:r>
              <a:rPr lang="en-IN" sz="3200" dirty="0" smtClean="0"/>
              <a:t>() 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>
                <a:ln>
                  <a:solidFill>
                    <a:schemeClr val="tx1"/>
                  </a:solidFill>
                </a:ln>
              </a:rPr>
              <a:t>#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include &lt;</a:t>
            </a:r>
            <a:r>
              <a:rPr lang="en-IN" dirty="0" err="1">
                <a:ln>
                  <a:solidFill>
                    <a:schemeClr val="tx1"/>
                  </a:solidFill>
                </a:ln>
              </a:rPr>
              <a:t>stdio.h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&gt; </a:t>
            </a:r>
            <a:endParaRPr lang="en-IN" dirty="0" smtClean="0">
              <a:ln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r>
              <a:rPr lang="en-IN" dirty="0" err="1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int</a:t>
            </a:r>
            <a:r>
              <a:rPr lang="en-IN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 </a:t>
            </a:r>
            <a:r>
              <a:rPr lang="en-IN" dirty="0" err="1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addNumbers</a:t>
            </a:r>
            <a:r>
              <a:rPr lang="en-IN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();   </a:t>
            </a:r>
            <a:r>
              <a:rPr lang="en-IN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// </a:t>
            </a:r>
            <a:r>
              <a:rPr lang="en-IN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function prototype </a:t>
            </a:r>
            <a:endParaRPr lang="en-IN" dirty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  <a:p>
            <a:pPr marL="0" indent="0">
              <a:buNone/>
            </a:pPr>
            <a:r>
              <a:rPr lang="en-IN" dirty="0" err="1" smtClean="0">
                <a:ln>
                  <a:solidFill>
                    <a:schemeClr val="tx1"/>
                  </a:solidFill>
                </a:ln>
              </a:rPr>
              <a:t>int</a:t>
            </a:r>
            <a:r>
              <a:rPr lang="en-IN" dirty="0" smtClean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main() </a:t>
            </a:r>
            <a:endParaRPr lang="en-IN" dirty="0" smtClean="0">
              <a:ln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r>
              <a:rPr lang="en-IN" dirty="0" smtClean="0">
                <a:ln>
                  <a:solidFill>
                    <a:schemeClr val="tx1"/>
                  </a:solidFill>
                </a:ln>
              </a:rPr>
              <a:t>{ </a:t>
            </a:r>
          </a:p>
          <a:p>
            <a:pPr marL="0" indent="0">
              <a:buNone/>
            </a:pPr>
            <a:r>
              <a:rPr lang="en-IN" dirty="0" err="1" smtClean="0">
                <a:ln>
                  <a:solidFill>
                    <a:schemeClr val="tx1"/>
                  </a:solidFill>
                </a:ln>
              </a:rPr>
              <a:t>int</a:t>
            </a:r>
            <a:r>
              <a:rPr lang="en-IN" dirty="0" smtClean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IN" dirty="0" smtClean="0">
                <a:ln>
                  <a:solidFill>
                    <a:schemeClr val="tx1"/>
                  </a:solidFill>
                </a:ln>
              </a:rPr>
              <a:t>sum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; </a:t>
            </a:r>
            <a:endParaRPr lang="en-IN" dirty="0" smtClean="0">
              <a:ln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r>
              <a:rPr lang="en-IN" dirty="0" smtClean="0">
                <a:ln>
                  <a:solidFill>
                    <a:srgbClr val="00B050"/>
                  </a:solidFill>
                </a:ln>
              </a:rPr>
              <a:t>sum=</a:t>
            </a:r>
            <a:r>
              <a:rPr lang="en-IN" dirty="0" err="1" smtClean="0">
                <a:ln>
                  <a:solidFill>
                    <a:srgbClr val="00B050"/>
                  </a:solidFill>
                </a:ln>
              </a:rPr>
              <a:t>addNumbers</a:t>
            </a:r>
            <a:r>
              <a:rPr lang="en-IN" dirty="0" smtClean="0">
                <a:ln>
                  <a:solidFill>
                    <a:srgbClr val="00B050"/>
                  </a:solidFill>
                </a:ln>
              </a:rPr>
              <a:t>();    </a:t>
            </a:r>
            <a:r>
              <a:rPr lang="en-IN" dirty="0">
                <a:ln>
                  <a:solidFill>
                    <a:srgbClr val="00B050"/>
                  </a:solidFill>
                </a:ln>
              </a:rPr>
              <a:t>// function call </a:t>
            </a:r>
            <a:endParaRPr lang="en-IN" dirty="0" smtClean="0">
              <a:ln>
                <a:solidFill>
                  <a:srgbClr val="00B050"/>
                </a:solidFill>
              </a:ln>
            </a:endParaRPr>
          </a:p>
          <a:p>
            <a:pPr marL="0" indent="0">
              <a:buNone/>
            </a:pPr>
            <a:r>
              <a:rPr lang="en-IN" dirty="0" err="1" smtClean="0">
                <a:ln>
                  <a:solidFill>
                    <a:schemeClr val="tx1"/>
                  </a:solidFill>
                </a:ln>
              </a:rPr>
              <a:t>printf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("sum = %</a:t>
            </a:r>
            <a:r>
              <a:rPr lang="en-IN" dirty="0" err="1">
                <a:ln>
                  <a:solidFill>
                    <a:schemeClr val="tx1"/>
                  </a:solidFill>
                </a:ln>
              </a:rPr>
              <a:t>d",sum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); </a:t>
            </a:r>
            <a:endParaRPr lang="en-IN" dirty="0" smtClean="0">
              <a:ln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r>
              <a:rPr lang="en-IN" dirty="0" smtClean="0">
                <a:ln>
                  <a:solidFill>
                    <a:schemeClr val="tx1"/>
                  </a:solidFill>
                </a:ln>
              </a:rPr>
              <a:t>return 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0</a:t>
            </a:r>
            <a:r>
              <a:rPr lang="en-IN" dirty="0" smtClean="0">
                <a:ln>
                  <a:solidFill>
                    <a:schemeClr val="tx1"/>
                  </a:solidFill>
                </a:ln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} </a:t>
            </a:r>
            <a:endParaRPr lang="en-IN" dirty="0" smtClean="0">
              <a:ln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r>
              <a:rPr lang="en-IN" dirty="0" err="1" smtClean="0">
                <a:ln>
                  <a:solidFill>
                    <a:srgbClr val="FF0000"/>
                  </a:solidFill>
                </a:ln>
              </a:rPr>
              <a:t>Int</a:t>
            </a:r>
            <a:r>
              <a:rPr lang="en-IN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IN" dirty="0" err="1" smtClean="0">
                <a:ln>
                  <a:solidFill>
                    <a:srgbClr val="FF0000"/>
                  </a:solidFill>
                </a:ln>
              </a:rPr>
              <a:t>addNumbers</a:t>
            </a:r>
            <a:r>
              <a:rPr lang="en-IN" dirty="0" smtClean="0">
                <a:ln>
                  <a:solidFill>
                    <a:srgbClr val="FF0000"/>
                  </a:solidFill>
                </a:ln>
              </a:rPr>
              <a:t>()   </a:t>
            </a:r>
            <a:r>
              <a:rPr lang="en-IN" dirty="0">
                <a:ln>
                  <a:solidFill>
                    <a:srgbClr val="FF0000"/>
                  </a:solidFill>
                </a:ln>
              </a:rPr>
              <a:t>// function definition </a:t>
            </a:r>
            <a:endParaRPr lang="en-IN" dirty="0" smtClean="0">
              <a:ln>
                <a:solidFill>
                  <a:srgbClr val="FF0000"/>
                </a:solidFill>
              </a:ln>
            </a:endParaRPr>
          </a:p>
          <a:p>
            <a:pPr marL="0" indent="0">
              <a:buNone/>
            </a:pPr>
            <a:r>
              <a:rPr lang="en-IN" dirty="0" smtClean="0">
                <a:ln>
                  <a:solidFill>
                    <a:srgbClr val="FF0000"/>
                  </a:solidFill>
                </a:ln>
              </a:rPr>
              <a:t>{ </a:t>
            </a:r>
          </a:p>
          <a:p>
            <a:pPr marL="0" indent="0">
              <a:buNone/>
            </a:pPr>
            <a:r>
              <a:rPr lang="en-IN" dirty="0" err="1" smtClean="0">
                <a:ln>
                  <a:solidFill>
                    <a:srgbClr val="FF0000"/>
                  </a:solidFill>
                </a:ln>
              </a:rPr>
              <a:t>int</a:t>
            </a:r>
            <a:r>
              <a:rPr lang="en-IN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IN" dirty="0" smtClean="0">
                <a:ln>
                  <a:solidFill>
                    <a:srgbClr val="FF0000"/>
                  </a:solidFill>
                </a:ln>
              </a:rPr>
              <a:t>n1,n2,result</a:t>
            </a:r>
            <a:r>
              <a:rPr lang="en-IN" dirty="0">
                <a:ln>
                  <a:solidFill>
                    <a:srgbClr val="FF0000"/>
                  </a:solidFill>
                </a:ln>
              </a:rPr>
              <a:t>; </a:t>
            </a:r>
            <a:endParaRPr lang="en-IN" dirty="0" smtClean="0">
              <a:ln>
                <a:solidFill>
                  <a:srgbClr val="FF0000"/>
                </a:solidFill>
              </a:ln>
            </a:endParaRPr>
          </a:p>
          <a:p>
            <a:pPr marL="0" indent="0">
              <a:buNone/>
            </a:pPr>
            <a:r>
              <a:rPr lang="en-IN" dirty="0" err="1">
                <a:ln>
                  <a:solidFill>
                    <a:schemeClr val="tx1"/>
                  </a:solidFill>
                </a:ln>
              </a:rPr>
              <a:t>printf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("Enters two numbers: "); </a:t>
            </a:r>
          </a:p>
          <a:p>
            <a:pPr marL="0" indent="0">
              <a:buNone/>
            </a:pPr>
            <a:r>
              <a:rPr lang="en-IN" dirty="0" err="1">
                <a:ln>
                  <a:solidFill>
                    <a:schemeClr val="tx1"/>
                  </a:solidFill>
                </a:ln>
              </a:rPr>
              <a:t>scanf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("%d %d",&amp;n1,&amp;n2); </a:t>
            </a:r>
          </a:p>
          <a:p>
            <a:pPr marL="0" indent="0">
              <a:buNone/>
            </a:pPr>
            <a:endParaRPr lang="en-IN" dirty="0" smtClean="0">
              <a:ln>
                <a:solidFill>
                  <a:srgbClr val="FF0000"/>
                </a:solidFill>
              </a:ln>
            </a:endParaRPr>
          </a:p>
          <a:p>
            <a:pPr marL="0" indent="0">
              <a:buNone/>
            </a:pPr>
            <a:r>
              <a:rPr lang="en-IN" dirty="0" smtClean="0">
                <a:ln>
                  <a:solidFill>
                    <a:srgbClr val="FF0000"/>
                  </a:solidFill>
                </a:ln>
              </a:rPr>
              <a:t>result </a:t>
            </a:r>
            <a:r>
              <a:rPr lang="en-IN" dirty="0">
                <a:ln>
                  <a:solidFill>
                    <a:srgbClr val="FF0000"/>
                  </a:solidFill>
                </a:ln>
              </a:rPr>
              <a:t>= </a:t>
            </a:r>
            <a:r>
              <a:rPr lang="en-IN" dirty="0" smtClean="0">
                <a:ln>
                  <a:solidFill>
                    <a:srgbClr val="FF0000"/>
                  </a:solidFill>
                </a:ln>
              </a:rPr>
              <a:t>n1</a:t>
            </a:r>
            <a:r>
              <a:rPr lang="en-IN" dirty="0" smtClean="0">
                <a:ln>
                  <a:solidFill>
                    <a:srgbClr val="FF0000"/>
                  </a:solidFill>
                </a:ln>
              </a:rPr>
              <a:t>+n2; </a:t>
            </a:r>
          </a:p>
          <a:p>
            <a:pPr marL="0" indent="0">
              <a:buNone/>
            </a:pPr>
            <a:r>
              <a:rPr lang="en-IN" dirty="0" smtClean="0">
                <a:ln>
                  <a:solidFill>
                    <a:schemeClr val="accent6"/>
                  </a:solidFill>
                </a:ln>
              </a:rPr>
              <a:t>Return result;// </a:t>
            </a:r>
            <a:r>
              <a:rPr lang="en-IN" dirty="0">
                <a:ln>
                  <a:solidFill>
                    <a:schemeClr val="accent6"/>
                  </a:solidFill>
                </a:ln>
              </a:rPr>
              <a:t>return statement</a:t>
            </a:r>
            <a:r>
              <a:rPr lang="en-IN" dirty="0">
                <a:ln>
                  <a:solidFill>
                    <a:srgbClr val="FF0000"/>
                  </a:solidFill>
                </a:ln>
              </a:rPr>
              <a:t> </a:t>
            </a:r>
            <a:endParaRPr lang="en-IN" dirty="0" smtClean="0">
              <a:ln>
                <a:solidFill>
                  <a:srgbClr val="FF0000"/>
                </a:solidFill>
              </a:ln>
            </a:endParaRPr>
          </a:p>
          <a:p>
            <a:pPr marL="0" indent="0">
              <a:buNone/>
            </a:pPr>
            <a:r>
              <a:rPr lang="en-IN" dirty="0" smtClean="0">
                <a:ln>
                  <a:solidFill>
                    <a:srgbClr val="FF0000"/>
                  </a:solidFill>
                </a:ln>
              </a:rPr>
              <a:t>}</a:t>
            </a:r>
            <a:endParaRPr lang="en-IN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02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Function prototype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function prototype is simply the declaration of a function that specifies function's name, parameters and return type. It doesn't contain function body.</a:t>
            </a:r>
          </a:p>
          <a:p>
            <a:r>
              <a:rPr lang="en-IN" dirty="0"/>
              <a:t>A function prototype gives information to the compiler that the function may later be used in the program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Syntax :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returnType</a:t>
            </a:r>
            <a:r>
              <a:rPr lang="en-IN" dirty="0" smtClean="0"/>
              <a:t> </a:t>
            </a:r>
            <a:r>
              <a:rPr lang="en-IN" dirty="0" err="1" smtClean="0"/>
              <a:t>functionName</a:t>
            </a:r>
            <a:r>
              <a:rPr lang="en-IN" dirty="0" smtClean="0"/>
              <a:t>(type1 argument1, type2 argument2,...);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6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435280" cy="6624736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Calling a function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Control </a:t>
            </a:r>
            <a:r>
              <a:rPr lang="en-IN" dirty="0"/>
              <a:t>of the program is transferred to the user-defined function by calling it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Syntax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functionName</a:t>
            </a:r>
            <a:r>
              <a:rPr lang="en-IN" dirty="0" smtClean="0"/>
              <a:t>(argument1, argument2, ...);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Function definition</a:t>
            </a:r>
          </a:p>
          <a:p>
            <a:pPr marL="0" indent="0">
              <a:buNone/>
            </a:pPr>
            <a:r>
              <a:rPr lang="en-IN" dirty="0"/>
              <a:t>Function definition contains the block of code to perform a specific task i.e. in this case, adding two numbers and returning it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syntax</a:t>
            </a:r>
          </a:p>
          <a:p>
            <a:pPr marL="0" indent="0">
              <a:buNone/>
            </a:pPr>
            <a:r>
              <a:rPr lang="en-IN" dirty="0" err="1" smtClean="0"/>
              <a:t>returnType</a:t>
            </a:r>
            <a:r>
              <a:rPr lang="en-IN" dirty="0" smtClean="0"/>
              <a:t>  </a:t>
            </a:r>
            <a:r>
              <a:rPr lang="en-IN" dirty="0" err="1" smtClean="0"/>
              <a:t>functionName</a:t>
            </a:r>
            <a:r>
              <a:rPr lang="en-IN" dirty="0" smtClean="0"/>
              <a:t>(type1 argument1, type2 argument2, ...)</a:t>
            </a:r>
          </a:p>
          <a:p>
            <a:pPr marL="0" indent="0">
              <a:buNone/>
            </a:pPr>
            <a:r>
              <a:rPr lang="en-IN" dirty="0" smtClean="0"/>
              <a:t> { </a:t>
            </a:r>
          </a:p>
          <a:p>
            <a:pPr marL="0" indent="0">
              <a:buNone/>
            </a:pPr>
            <a:r>
              <a:rPr lang="en-IN" dirty="0" smtClean="0"/>
              <a:t> //body of the function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9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ssing arguments to a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051916" cy="56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turn statement of a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1912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0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Autofit/>
          </a:bodyPr>
          <a:lstStyle/>
          <a:p>
            <a:r>
              <a:rPr lang="en-IN" sz="3200" dirty="0"/>
              <a:t>Types of User-defined Functions in C Programming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with no arguments and no return value</a:t>
            </a:r>
          </a:p>
          <a:p>
            <a:r>
              <a:rPr lang="en-IN" dirty="0"/>
              <a:t>Function with no arguments and a return value</a:t>
            </a:r>
          </a:p>
          <a:p>
            <a:r>
              <a:rPr lang="en-IN" dirty="0"/>
              <a:t>Function with arguments and no return value</a:t>
            </a:r>
          </a:p>
          <a:p>
            <a:r>
              <a:rPr lang="en-IN" dirty="0"/>
              <a:t>Function with arguments and a return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1977</Words>
  <Application>Microsoft Office PowerPoint</Application>
  <PresentationFormat>On-screen Show (4:3)</PresentationFormat>
  <Paragraphs>400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Functions</vt:lpstr>
      <vt:lpstr>PowerPoint Presentation</vt:lpstr>
      <vt:lpstr>PowerPoint Presentation</vt:lpstr>
      <vt:lpstr>A user-defined function  addNumbers()  </vt:lpstr>
      <vt:lpstr>Function prototype </vt:lpstr>
      <vt:lpstr>PowerPoint Presentation</vt:lpstr>
      <vt:lpstr>PowerPoint Presentation</vt:lpstr>
      <vt:lpstr>PowerPoint Presentation</vt:lpstr>
      <vt:lpstr>Types of User-defined Functions in C Programming </vt:lpstr>
      <vt:lpstr>No arguments passed and no return Value </vt:lpstr>
      <vt:lpstr>No arguments passed but a return value</vt:lpstr>
      <vt:lpstr>Argument passed but no return value</vt:lpstr>
      <vt:lpstr>Argument passed and a return value</vt:lpstr>
      <vt:lpstr>PowerPoint Presentation</vt:lpstr>
      <vt:lpstr>Sum of Natural Numbers Using Recursion</vt:lpstr>
      <vt:lpstr>PowerPoint Presentation</vt:lpstr>
      <vt:lpstr>PowerPoint Presentation</vt:lpstr>
      <vt:lpstr>PowerPoint Presentation</vt:lpstr>
      <vt:lpstr>PowerPoint Presentation</vt:lpstr>
      <vt:lpstr>C program to pass a single element of an array to function</vt:lpstr>
      <vt:lpstr>Passing an entire one-dimensional array to a function</vt:lpstr>
      <vt:lpstr>Passing Multi-dimensional Arrays to Function</vt:lpstr>
      <vt:lpstr>PowerPoint Presentation</vt:lpstr>
      <vt:lpstr>PowerPoint Presentation</vt:lpstr>
      <vt:lpstr>Passing Arguments</vt:lpstr>
      <vt:lpstr>Return Statement</vt:lpstr>
      <vt:lpstr>Return only value</vt:lpstr>
      <vt:lpstr>PowerPoint Presentation</vt:lpstr>
      <vt:lpstr>PowerPoint Presentation</vt:lpstr>
      <vt:lpstr>PowerPoint Presentation</vt:lpstr>
      <vt:lpstr>Pass by Address or Reference</vt:lpstr>
      <vt:lpstr>Call by Reference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Gladys</dc:creator>
  <cp:lastModifiedBy>Admin</cp:lastModifiedBy>
  <cp:revision>23</cp:revision>
  <dcterms:created xsi:type="dcterms:W3CDTF">2016-11-06T17:21:31Z</dcterms:created>
  <dcterms:modified xsi:type="dcterms:W3CDTF">2021-02-15T03:39:39Z</dcterms:modified>
</cp:coreProperties>
</file>