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40EF4-308B-473D-85BB-77BC3221C699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82FF-E656-438B-AAE8-ADB1C4FBD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FC51-CFED-4B22-A63D-0BB23B1C413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1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05F49-72F4-48C1-89E7-3ED4E147C39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1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F257D-65B8-47BE-8058-502BB80F0B5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2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72443-53A3-4A4B-8B14-C5C79E444A1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2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4ECA0-EB5C-4F28-89CC-13A5D184779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2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A91B9-242C-4627-8A39-8B0FF2DE654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2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8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24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1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86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1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D23D-4251-420E-93A0-F8F69D6A2D5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615B6-3B36-48E7-8801-91EA56171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9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Memory Layout of C Programs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3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0721-C5F3-423C-A986-5B6F2DC50CC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96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Memory Layout Example: </a:t>
            </a:r>
            <a:r>
              <a:rPr lang="en-US" altLang="en-US">
                <a:solidFill>
                  <a:srgbClr val="FF0000"/>
                </a:solidFill>
              </a:rPr>
              <a:t>Text</a:t>
            </a:r>
          </a:p>
        </p:txBody>
      </p:sp>
      <p:sp>
        <p:nvSpPr>
          <p:cNvPr id="219648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5181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34" charset="0"/>
              </a:defRPr>
            </a:lvl1pPr>
            <a:lvl2pPr marL="563563" indent="-223838" eaLnBrk="0" hangingPunct="0">
              <a:spcBef>
                <a:spcPct val="10000"/>
              </a:spcBef>
              <a:buFont typeface="MT Extra" pitchFamily="18" charset="2"/>
              <a:buChar char="o"/>
              <a:defRPr sz="2000">
                <a:solidFill>
                  <a:schemeClr val="tx1"/>
                </a:solidFill>
                <a:latin typeface="Helvetica" pitchFamily="34" charset="0"/>
              </a:defRPr>
            </a:lvl2pPr>
            <a:lvl3pPr marL="911225" indent="-233363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34" charset="0"/>
              </a:defRPr>
            </a:lvl4pPr>
            <a:lvl5pPr marL="1597025" indent="-223838" eaLnBrk="0" hangingPunct="0">
              <a:spcBef>
                <a:spcPct val="10000"/>
              </a:spcBef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char* string = 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“hello”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char* f(void)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    char*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 = 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    p =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    return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964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9648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648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648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648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2971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6489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6490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00913" y="245586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Text</a:t>
            </a:r>
          </a:p>
        </p:txBody>
      </p:sp>
      <p:sp>
        <p:nvSpPr>
          <p:cNvPr id="2196491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83450" y="2913063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CC66"/>
                </a:solidFill>
                <a:latin typeface="Arial" charset="0"/>
              </a:rPr>
              <a:t>Data</a:t>
            </a:r>
          </a:p>
        </p:txBody>
      </p:sp>
      <p:sp>
        <p:nvSpPr>
          <p:cNvPr id="2196492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02500" y="3355975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CC00"/>
                </a:solidFill>
                <a:latin typeface="Arial" charset="0"/>
              </a:rPr>
              <a:t>BSS</a:t>
            </a:r>
          </a:p>
        </p:txBody>
      </p:sp>
      <p:sp>
        <p:nvSpPr>
          <p:cNvPr id="2196493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07250" y="5884863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CC0099"/>
                </a:solidFill>
                <a:latin typeface="Arial" charset="0"/>
              </a:rPr>
              <a:t>Stack</a:t>
            </a:r>
          </a:p>
        </p:txBody>
      </p:sp>
      <p:sp>
        <p:nvSpPr>
          <p:cNvPr id="2196494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242175" y="39036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charset="0"/>
              </a:rPr>
              <a:t>Heap</a:t>
            </a:r>
          </a:p>
        </p:txBody>
      </p:sp>
      <p:sp>
        <p:nvSpPr>
          <p:cNvPr id="2196495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6496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71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8E5F7-5C1F-43D2-94FF-D17A7966439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197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Memory Layout Example: </a:t>
            </a:r>
            <a:r>
              <a:rPr lang="en-US" altLang="en-US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21975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5181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34" charset="0"/>
              </a:defRPr>
            </a:lvl1pPr>
            <a:lvl2pPr marL="563563" indent="-223838" eaLnBrk="0" hangingPunct="0">
              <a:spcBef>
                <a:spcPct val="10000"/>
              </a:spcBef>
              <a:buFont typeface="MT Extra" pitchFamily="18" charset="2"/>
              <a:buChar char="o"/>
              <a:defRPr sz="2000">
                <a:solidFill>
                  <a:schemeClr val="tx1"/>
                </a:solidFill>
                <a:latin typeface="Helvetica" pitchFamily="34" charset="0"/>
              </a:defRPr>
            </a:lvl2pPr>
            <a:lvl3pPr marL="911225" indent="-233363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34" charset="0"/>
              </a:defRPr>
            </a:lvl4pPr>
            <a:lvl5pPr marL="1597025" indent="-223838" eaLnBrk="0" hangingPunct="0">
              <a:spcBef>
                <a:spcPct val="10000"/>
              </a:spcBef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char* </a:t>
            </a:r>
            <a:r>
              <a:rPr lang="en-US" altLang="en-US" sz="2800" b="1" dirty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= “hello”;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char* f(void)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char*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= 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p 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return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97521" name="Rectangl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97522" name="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7523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7524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7525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2971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7526" name="Line 2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7527" name="Text Box 2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00913" y="245586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Text</a:t>
            </a:r>
          </a:p>
        </p:txBody>
      </p:sp>
      <p:sp>
        <p:nvSpPr>
          <p:cNvPr id="2197528" name="Text 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83450" y="2913063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CC66"/>
                </a:solidFill>
                <a:latin typeface="Arial" charset="0"/>
              </a:rPr>
              <a:t>Data</a:t>
            </a:r>
          </a:p>
        </p:txBody>
      </p:sp>
      <p:sp>
        <p:nvSpPr>
          <p:cNvPr id="2197529" name="Text Box 2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02500" y="3355975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CC00"/>
                </a:solidFill>
                <a:latin typeface="Arial" charset="0"/>
              </a:rPr>
              <a:t>BSS</a:t>
            </a:r>
          </a:p>
        </p:txBody>
      </p:sp>
      <p:sp>
        <p:nvSpPr>
          <p:cNvPr id="2197530" name="Text Box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07250" y="5884863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CC0099"/>
                </a:solidFill>
                <a:latin typeface="Arial" charset="0"/>
              </a:rPr>
              <a:t>Stack</a:t>
            </a:r>
          </a:p>
        </p:txBody>
      </p:sp>
      <p:sp>
        <p:nvSpPr>
          <p:cNvPr id="2197531" name="Text Box 2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242175" y="39036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charset="0"/>
              </a:rPr>
              <a:t>Heap</a:t>
            </a:r>
          </a:p>
        </p:txBody>
      </p:sp>
      <p:sp>
        <p:nvSpPr>
          <p:cNvPr id="2197532" name="Line 2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7533" name="Line 2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3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462F2-175B-4924-9DDC-DBC9DBC1C2C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98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Memory Layout Example: </a:t>
            </a:r>
            <a:r>
              <a:rPr lang="en-US" altLang="en-US">
                <a:solidFill>
                  <a:srgbClr val="00CC00"/>
                </a:solidFill>
              </a:rPr>
              <a:t>BSS</a:t>
            </a:r>
          </a:p>
        </p:txBody>
      </p:sp>
      <p:sp>
        <p:nvSpPr>
          <p:cNvPr id="219853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5181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34" charset="0"/>
              </a:defRPr>
            </a:lvl1pPr>
            <a:lvl2pPr marL="563563" indent="-223838" eaLnBrk="0" hangingPunct="0">
              <a:spcBef>
                <a:spcPct val="10000"/>
              </a:spcBef>
              <a:buFont typeface="MT Extra" pitchFamily="18" charset="2"/>
              <a:buChar char="o"/>
              <a:defRPr sz="2000">
                <a:solidFill>
                  <a:schemeClr val="tx1"/>
                </a:solidFill>
                <a:latin typeface="Helvetica" pitchFamily="34" charset="0"/>
              </a:defRPr>
            </a:lvl2pPr>
            <a:lvl3pPr marL="911225" indent="-233363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34" charset="0"/>
              </a:defRPr>
            </a:lvl4pPr>
            <a:lvl5pPr marL="1597025" indent="-223838" eaLnBrk="0" hangingPunct="0">
              <a:spcBef>
                <a:spcPct val="10000"/>
              </a:spcBef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char* string = “hello”;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800" b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altLang="en-US" sz="2800" b="1" dirty="0" err="1">
                <a:solidFill>
                  <a:srgbClr val="00CC00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rgbClr val="00CC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rgbClr val="00CC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char* f(void)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char*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= 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p 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return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985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98533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8534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8535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853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2971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8537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8538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00913" y="245586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Text</a:t>
            </a:r>
          </a:p>
        </p:txBody>
      </p:sp>
      <p:sp>
        <p:nvSpPr>
          <p:cNvPr id="2198539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83450" y="2913063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CC66"/>
                </a:solidFill>
                <a:latin typeface="Arial" charset="0"/>
              </a:rPr>
              <a:t>Data</a:t>
            </a:r>
          </a:p>
        </p:txBody>
      </p:sp>
      <p:sp>
        <p:nvSpPr>
          <p:cNvPr id="2198540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02500" y="3355975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CC00"/>
                </a:solidFill>
                <a:latin typeface="Arial" charset="0"/>
              </a:rPr>
              <a:t>BSS</a:t>
            </a:r>
          </a:p>
        </p:txBody>
      </p:sp>
      <p:sp>
        <p:nvSpPr>
          <p:cNvPr id="2198541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07250" y="5884863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CC0099"/>
                </a:solidFill>
                <a:latin typeface="Arial" charset="0"/>
              </a:rPr>
              <a:t>Stack</a:t>
            </a:r>
          </a:p>
        </p:txBody>
      </p:sp>
      <p:sp>
        <p:nvSpPr>
          <p:cNvPr id="2198542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242175" y="39036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charset="0"/>
              </a:rPr>
              <a:t>Heap</a:t>
            </a:r>
          </a:p>
        </p:txBody>
      </p:sp>
      <p:sp>
        <p:nvSpPr>
          <p:cNvPr id="2198543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8544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3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5CB89-6108-4A12-88D8-BD1E326FC21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199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Memory Layout Example: </a:t>
            </a:r>
            <a:r>
              <a:rPr lang="en-US" altLang="en-US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21995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5181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34" charset="0"/>
              </a:defRPr>
            </a:lvl1pPr>
            <a:lvl2pPr marL="563563" indent="-223838" eaLnBrk="0" hangingPunct="0">
              <a:spcBef>
                <a:spcPct val="10000"/>
              </a:spcBef>
              <a:buFont typeface="MT Extra" pitchFamily="18" charset="2"/>
              <a:buChar char="o"/>
              <a:defRPr sz="2000">
                <a:solidFill>
                  <a:schemeClr val="tx1"/>
                </a:solidFill>
                <a:latin typeface="Helvetica" pitchFamily="34" charset="0"/>
              </a:defRPr>
            </a:lvl2pPr>
            <a:lvl3pPr marL="911225" indent="-233363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34" charset="0"/>
              </a:defRPr>
            </a:lvl4pPr>
            <a:lvl5pPr marL="1597025" indent="-223838" eaLnBrk="0" hangingPunct="0">
              <a:spcBef>
                <a:spcPct val="10000"/>
              </a:spcBef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char* string = “hello”;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char* f(void)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char*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= 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p = </a:t>
            </a:r>
            <a:r>
              <a:rPr lang="en-US" altLang="en-US" sz="2800" b="1" dirty="0" err="1">
                <a:latin typeface="Courier New" pitchFamily="49" charset="0"/>
              </a:rPr>
              <a:t>malloc</a:t>
            </a:r>
            <a:r>
              <a:rPr lang="en-US" altLang="en-US" sz="2800" b="1" dirty="0">
                <a:latin typeface="Courier New" pitchFamily="49" charset="0"/>
              </a:rPr>
              <a:t>(</a:t>
            </a:r>
            <a:r>
              <a:rPr lang="en-US" altLang="en-US" sz="2800" b="1" dirty="0" err="1">
                <a:latin typeface="Courier New" pitchFamily="49" charset="0"/>
              </a:rPr>
              <a:t>iSize</a:t>
            </a:r>
            <a:r>
              <a:rPr lang="en-US" altLang="en-US" sz="2800" b="1" dirty="0">
                <a:latin typeface="Courier New" pitchFamily="49" charset="0"/>
              </a:rPr>
              <a:t>)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return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995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9955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955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955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956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2971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956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9562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00913" y="245586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Text</a:t>
            </a:r>
          </a:p>
        </p:txBody>
      </p:sp>
      <p:sp>
        <p:nvSpPr>
          <p:cNvPr id="2199563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83450" y="2913063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CC66"/>
                </a:solidFill>
                <a:latin typeface="Arial" charset="0"/>
              </a:rPr>
              <a:t>Data</a:t>
            </a:r>
          </a:p>
        </p:txBody>
      </p:sp>
      <p:sp>
        <p:nvSpPr>
          <p:cNvPr id="2199564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02500" y="3355975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CC00"/>
                </a:solidFill>
                <a:latin typeface="Arial" charset="0"/>
              </a:rPr>
              <a:t>BSS</a:t>
            </a:r>
          </a:p>
        </p:txBody>
      </p:sp>
      <p:sp>
        <p:nvSpPr>
          <p:cNvPr id="2199565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07250" y="5884863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CC0099"/>
                </a:solidFill>
                <a:latin typeface="Arial" charset="0"/>
              </a:rPr>
              <a:t>Stack</a:t>
            </a:r>
          </a:p>
        </p:txBody>
      </p:sp>
      <p:sp>
        <p:nvSpPr>
          <p:cNvPr id="219956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242175" y="39036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charset="0"/>
              </a:rPr>
              <a:t>Heap</a:t>
            </a:r>
          </a:p>
        </p:txBody>
      </p:sp>
      <p:sp>
        <p:nvSpPr>
          <p:cNvPr id="2199567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9568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6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2D26F-0860-4CCC-BEA1-888C71ECB4F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00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Memory Layout Example: </a:t>
            </a:r>
            <a:r>
              <a:rPr lang="en-US" altLang="en-US">
                <a:solidFill>
                  <a:srgbClr val="CC0099"/>
                </a:solidFill>
              </a:rPr>
              <a:t>Stack</a:t>
            </a:r>
          </a:p>
        </p:txBody>
      </p:sp>
      <p:sp>
        <p:nvSpPr>
          <p:cNvPr id="220057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5181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34" charset="0"/>
              </a:defRPr>
            </a:lvl1pPr>
            <a:lvl2pPr marL="563563" indent="-223838" eaLnBrk="0" hangingPunct="0">
              <a:spcBef>
                <a:spcPct val="10000"/>
              </a:spcBef>
              <a:buFont typeface="MT Extra" pitchFamily="18" charset="2"/>
              <a:buChar char="o"/>
              <a:defRPr sz="2000">
                <a:solidFill>
                  <a:schemeClr val="tx1"/>
                </a:solidFill>
                <a:latin typeface="Helvetica" pitchFamily="34" charset="0"/>
              </a:defRPr>
            </a:lvl2pPr>
            <a:lvl3pPr marL="911225" indent="-233363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34" charset="0"/>
              </a:defRPr>
            </a:lvl4pPr>
            <a:lvl5pPr marL="1597025" indent="-223838" eaLnBrk="0" hangingPunct="0">
              <a:spcBef>
                <a:spcPct val="10000"/>
              </a:spcBef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char* string = “hello”;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int iSize;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char* f(void)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800" b="1">
                <a:solidFill>
                  <a:srgbClr val="CC0099"/>
                </a:solidFill>
                <a:latin typeface="Courier New" pitchFamily="49" charset="0"/>
              </a:rPr>
              <a:t>char*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    iSize = 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    p = malloc(iSize);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    return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005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20058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00582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00583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00584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2971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0058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0058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00913" y="245586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Text</a:t>
            </a:r>
          </a:p>
        </p:txBody>
      </p:sp>
      <p:sp>
        <p:nvSpPr>
          <p:cNvPr id="2200587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83450" y="2913063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CC66"/>
                </a:solidFill>
                <a:latin typeface="Arial" charset="0"/>
              </a:rPr>
              <a:t>Data</a:t>
            </a:r>
          </a:p>
        </p:txBody>
      </p:sp>
      <p:sp>
        <p:nvSpPr>
          <p:cNvPr id="2200588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02500" y="3355975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CC00"/>
                </a:solidFill>
                <a:latin typeface="Arial" charset="0"/>
              </a:rPr>
              <a:t>BSS</a:t>
            </a:r>
          </a:p>
        </p:txBody>
      </p:sp>
      <p:sp>
        <p:nvSpPr>
          <p:cNvPr id="2200589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07250" y="5884863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CC0099"/>
                </a:solidFill>
                <a:latin typeface="Arial" charset="0"/>
              </a:rPr>
              <a:t>Stack</a:t>
            </a:r>
          </a:p>
        </p:txBody>
      </p:sp>
      <p:sp>
        <p:nvSpPr>
          <p:cNvPr id="2200590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242175" y="39036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charset="0"/>
              </a:rPr>
              <a:t>Heap</a:t>
            </a:r>
          </a:p>
        </p:txBody>
      </p:sp>
      <p:sp>
        <p:nvSpPr>
          <p:cNvPr id="220059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0059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typical memory representation of a C program consists of the following sections.</a:t>
            </a:r>
          </a:p>
          <a:p>
            <a:r>
              <a:rPr lang="en-US" dirty="0"/>
              <a:t>Text segment</a:t>
            </a:r>
          </a:p>
          <a:p>
            <a:r>
              <a:rPr lang="en-US" dirty="0"/>
              <a:t>Initialized data segment </a:t>
            </a:r>
          </a:p>
          <a:p>
            <a:r>
              <a:rPr lang="en-US" dirty="0"/>
              <a:t>Uninitialized data segment</a:t>
            </a:r>
          </a:p>
          <a:p>
            <a:r>
              <a:rPr lang="en-US" dirty="0"/>
              <a:t>Stack </a:t>
            </a:r>
          </a:p>
          <a:p>
            <a:r>
              <a:rPr lang="en-US" dirty="0"/>
              <a:t>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2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39" y="332656"/>
            <a:ext cx="7028631" cy="566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17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Text Segment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 text segment, also known as a code segment or simply as text, is one of the sections of a program in an object file or in memory, which contains executable instructions.</a:t>
            </a:r>
          </a:p>
          <a:p>
            <a:pPr algn="just" fontAlgn="base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Placed below the heap or stack.</a:t>
            </a:r>
          </a:p>
          <a:p>
            <a:pPr algn="just" fontAlgn="base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Usually, the text segment is sharable </a:t>
            </a:r>
          </a:p>
          <a:p>
            <a:pPr algn="just" fontAlgn="base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Also, the text segment is often read-only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2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Initialized Data Segment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628800"/>
            <a:ext cx="42592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Simply the Data Segment</a:t>
            </a:r>
          </a:p>
          <a:p>
            <a:pPr algn="just"/>
            <a:r>
              <a:rPr lang="en-US" dirty="0"/>
              <a:t> A data segment is a portion address space where variables that are initialized by the programmer.</a:t>
            </a:r>
          </a:p>
          <a:p>
            <a:pPr algn="just"/>
            <a:r>
              <a:rPr lang="en-US" dirty="0"/>
              <a:t>Classified into the initialized read-only area and the initialized read-write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31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Uninitialized Data Segment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Uninitialized data segment often called the “</a:t>
            </a:r>
            <a:r>
              <a:rPr lang="en-US" b="1" dirty="0" err="1"/>
              <a:t>bss</a:t>
            </a:r>
            <a:r>
              <a:rPr lang="en-US" dirty="0"/>
              <a:t>” segment, that stood for “</a:t>
            </a:r>
            <a:r>
              <a:rPr lang="en-US" b="1" dirty="0"/>
              <a:t>block started by symbol</a:t>
            </a:r>
            <a:r>
              <a:rPr lang="en-US" dirty="0"/>
              <a:t>.” </a:t>
            </a:r>
          </a:p>
          <a:p>
            <a:r>
              <a:rPr lang="en-US" dirty="0"/>
              <a:t>Data in this segment is initialized by the kernel to arithmetic 0 before the program starts executing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17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stack area traditionally adjoined the heap area and grew in the opposite direction</a:t>
            </a:r>
          </a:p>
          <a:p>
            <a:r>
              <a:rPr lang="en-US" dirty="0"/>
              <a:t>Stack contains local variables from functions . LIFO structure. </a:t>
            </a:r>
          </a:p>
          <a:p>
            <a:r>
              <a:rPr lang="en-US" dirty="0"/>
              <a:t> Function variables are pushed onto stack when called. </a:t>
            </a:r>
          </a:p>
          <a:p>
            <a:r>
              <a:rPr lang="en-US" dirty="0"/>
              <a:t>Functions variables are popped off stack when  return.</a:t>
            </a:r>
          </a:p>
          <a:p>
            <a:r>
              <a:rPr lang="en-US" altLang="en-US" dirty="0"/>
              <a:t>Temporary memory during lifetime of a function or block</a:t>
            </a:r>
          </a:p>
          <a:p>
            <a:r>
              <a:rPr lang="en-US" dirty="0"/>
              <a:t>The set of values pushed for one function call is termed a “stack frame”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97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a chunk of memory that users can use to dynamically allocated memory.</a:t>
            </a:r>
          </a:p>
          <a:p>
            <a:r>
              <a:rPr lang="en-US" dirty="0"/>
              <a:t>Lasts until freed, or program exits</a:t>
            </a:r>
          </a:p>
          <a:p>
            <a:r>
              <a:rPr lang="en-US" dirty="0"/>
              <a:t>The Heap area is managed by 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realloc</a:t>
            </a:r>
            <a:r>
              <a:rPr lang="en-US" dirty="0"/>
              <a:t>, and free</a:t>
            </a:r>
          </a:p>
          <a:p>
            <a:r>
              <a:rPr lang="en-US" dirty="0"/>
              <a:t>The Heap area is shared by all shared libraries and dynamically loaded modules in a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03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A30B-2454-4159-BE4E-8A71C3BA27D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94436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Memory Layout Example</a:t>
            </a:r>
          </a:p>
        </p:txBody>
      </p:sp>
      <p:sp>
        <p:nvSpPr>
          <p:cNvPr id="219443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5181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34" charset="0"/>
              </a:defRPr>
            </a:lvl1pPr>
            <a:lvl2pPr marL="563563" indent="-223838" eaLnBrk="0" hangingPunct="0">
              <a:spcBef>
                <a:spcPct val="10000"/>
              </a:spcBef>
              <a:buFont typeface="MT Extra" pitchFamily="18" charset="2"/>
              <a:buChar char="o"/>
              <a:defRPr sz="2000">
                <a:solidFill>
                  <a:schemeClr val="tx1"/>
                </a:solidFill>
                <a:latin typeface="Helvetica" pitchFamily="34" charset="0"/>
              </a:defRPr>
            </a:lvl2pPr>
            <a:lvl3pPr marL="911225" indent="-233363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34" charset="0"/>
              </a:defRPr>
            </a:lvl4pPr>
            <a:lvl5pPr marL="1597025" indent="-223838" eaLnBrk="0" hangingPunct="0">
              <a:spcBef>
                <a:spcPct val="10000"/>
              </a:spcBef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Font typeface="Symbol" pitchFamily="18" charset="2"/>
              <a:buChar char="+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char* string = “hello”;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char* f(void)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char*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= 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p 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iSize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   return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94453" name="Rectangle 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94454" name="Line 2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4455" name="Line 2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4456" name="Line 2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4457" name="Line 2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2971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4458" name="Line 26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4459" name="Text Box 2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00913" y="245586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Text</a:t>
            </a:r>
          </a:p>
        </p:txBody>
      </p:sp>
      <p:sp>
        <p:nvSpPr>
          <p:cNvPr id="2194460" name="Text Box 2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83450" y="2913063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FFCC66"/>
                </a:solidFill>
                <a:latin typeface="Arial" charset="0"/>
              </a:rPr>
              <a:t>Data</a:t>
            </a:r>
          </a:p>
        </p:txBody>
      </p:sp>
      <p:sp>
        <p:nvSpPr>
          <p:cNvPr id="2194461" name="Text Box 2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02500" y="3355975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CC00"/>
                </a:solidFill>
                <a:latin typeface="Arial" charset="0"/>
              </a:rPr>
              <a:t>BSS</a:t>
            </a:r>
          </a:p>
        </p:txBody>
      </p:sp>
      <p:sp>
        <p:nvSpPr>
          <p:cNvPr id="2194462" name="Text Box 3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07250" y="5884863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CC0099"/>
                </a:solidFill>
                <a:latin typeface="Arial" charset="0"/>
              </a:rPr>
              <a:t>Stack</a:t>
            </a:r>
          </a:p>
        </p:txBody>
      </p:sp>
      <p:sp>
        <p:nvSpPr>
          <p:cNvPr id="2194463" name="Text Box 3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242175" y="39036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charset="0"/>
              </a:rPr>
              <a:t>Heap</a:t>
            </a:r>
          </a:p>
        </p:txBody>
      </p:sp>
      <p:sp>
        <p:nvSpPr>
          <p:cNvPr id="2194464" name="Line 3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94465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29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592</Words>
  <Application>Microsoft Office PowerPoint</Application>
  <PresentationFormat>On-screen Show (4:3)</PresentationFormat>
  <Paragraphs>139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Memory Layout of C Programs</vt:lpstr>
      <vt:lpstr>PowerPoint Presentation</vt:lpstr>
      <vt:lpstr>PowerPoint Presentation</vt:lpstr>
      <vt:lpstr>Text Segment</vt:lpstr>
      <vt:lpstr>Initialized Data Segment</vt:lpstr>
      <vt:lpstr>Uninitialized Data Segment</vt:lpstr>
      <vt:lpstr> Stack</vt:lpstr>
      <vt:lpstr>Heap</vt:lpstr>
      <vt:lpstr>Memory Layout Example</vt:lpstr>
      <vt:lpstr>Memory Layout Example: Text</vt:lpstr>
      <vt:lpstr>Memory Layout Example: Data</vt:lpstr>
      <vt:lpstr>Memory Layout Example: BSS</vt:lpstr>
      <vt:lpstr>Memory Layout Example: Heap</vt:lpstr>
      <vt:lpstr>Memory Layout Example: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 of C Programs</dc:title>
  <dc:creator>Admin</dc:creator>
  <cp:lastModifiedBy>Prashanth Singaravelan</cp:lastModifiedBy>
  <cp:revision>8</cp:revision>
  <dcterms:created xsi:type="dcterms:W3CDTF">2021-02-14T18:14:21Z</dcterms:created>
  <dcterms:modified xsi:type="dcterms:W3CDTF">2021-03-06T11:38:06Z</dcterms:modified>
</cp:coreProperties>
</file>