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3" r:id="rId6"/>
    <p:sldId id="299" r:id="rId7"/>
    <p:sldId id="300" r:id="rId8"/>
    <p:sldId id="301" r:id="rId9"/>
    <p:sldId id="302" r:id="rId10"/>
    <p:sldId id="261" r:id="rId11"/>
    <p:sldId id="262" r:id="rId12"/>
    <p:sldId id="303" r:id="rId13"/>
    <p:sldId id="296" r:id="rId14"/>
    <p:sldId id="293" r:id="rId15"/>
    <p:sldId id="297" r:id="rId16"/>
    <p:sldId id="294" r:id="rId17"/>
    <p:sldId id="295" r:id="rId18"/>
    <p:sldId id="263" r:id="rId19"/>
    <p:sldId id="298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D2832-86BF-4964-9F65-12F1BF873B9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482-600C-4A3E-B7CC-B130D62CB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3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5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9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F2F3-69B3-4F82-A04A-43CA750DC096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C770-5B8B-4515-9CD7-661C8C565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6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772400" cy="1470025"/>
          </a:xfrm>
        </p:spPr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3429000"/>
            <a:ext cx="4456753" cy="24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69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75" y="332656"/>
            <a:ext cx="71287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#include &lt;</a:t>
            </a:r>
            <a:r>
              <a:rPr lang="en-IN" sz="2400" dirty="0" err="1">
                <a:solidFill>
                  <a:srgbClr val="FF0000"/>
                </a:solidFill>
              </a:rPr>
              <a:t>stdio.h</a:t>
            </a:r>
            <a:r>
              <a:rPr lang="en-I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main(){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* pc;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c;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c=22;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 of c:%u\n",&amp;c);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("Value of c:%d\n\n",c);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pc=&amp;c;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 of pointer pc:%u\</a:t>
            </a:r>
            <a:r>
              <a:rPr lang="en-IN" sz="2400" dirty="0" err="1">
                <a:solidFill>
                  <a:srgbClr val="FF0000"/>
                </a:solidFill>
              </a:rPr>
              <a:t>n",pc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("Content of pointer pc:%d\n\n",*pc);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c=11;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 of pointer pc:%u\</a:t>
            </a:r>
            <a:r>
              <a:rPr lang="en-IN" sz="2400" dirty="0" err="1">
                <a:solidFill>
                  <a:srgbClr val="FF0000"/>
                </a:solidFill>
              </a:rPr>
              <a:t>n",pc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("Content of pointer pc:%d\n\n",*pc);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*pc=2;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 of c:%u\n",&amp;c);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("Value of c:%d\n\n",c);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return 0;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7747" y="332803"/>
            <a:ext cx="36187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Address of c: 2686784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c: 22</a:t>
            </a:r>
          </a:p>
          <a:p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>
                <a:solidFill>
                  <a:srgbClr val="00B050"/>
                </a:solidFill>
              </a:rPr>
              <a:t>Address of pointer pc: 2686784</a:t>
            </a:r>
          </a:p>
          <a:p>
            <a:r>
              <a:rPr lang="en-IN" sz="2000" dirty="0">
                <a:solidFill>
                  <a:srgbClr val="00B050"/>
                </a:solidFill>
              </a:rPr>
              <a:t>Content of pointer pc: 22</a:t>
            </a:r>
          </a:p>
          <a:p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>
                <a:solidFill>
                  <a:srgbClr val="00B050"/>
                </a:solidFill>
              </a:rPr>
              <a:t>Address of pointer pc: 2686784</a:t>
            </a:r>
          </a:p>
          <a:p>
            <a:r>
              <a:rPr lang="en-IN" sz="2000" dirty="0">
                <a:solidFill>
                  <a:srgbClr val="00B050"/>
                </a:solidFill>
              </a:rPr>
              <a:t>Content of pointer pc: 11</a:t>
            </a:r>
          </a:p>
          <a:p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>
                <a:solidFill>
                  <a:srgbClr val="00B050"/>
                </a:solidFill>
              </a:rPr>
              <a:t>Address of c: 2686784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c: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Changing the value of a variable through pointers</a:t>
            </a:r>
          </a:p>
        </p:txBody>
      </p:sp>
    </p:spTree>
    <p:extLst>
      <p:ext uri="{BB962C8B-B14F-4D97-AF65-F5344CB8AC3E}">
        <p14:creationId xmlns:p14="http://schemas.microsoft.com/office/powerpoint/2010/main" val="2564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28343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c, *pc;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pc = c;  </a:t>
            </a:r>
          </a:p>
          <a:p>
            <a:r>
              <a:rPr lang="en-IN" sz="2400" dirty="0"/>
              <a:t>// Wrong! pc is address whereas, c is not an address.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*pc = &amp;c; </a:t>
            </a:r>
          </a:p>
          <a:p>
            <a:r>
              <a:rPr lang="en-IN" sz="2400" dirty="0"/>
              <a:t>// Wrong! *pc is the value pointed by address whereas, %</a:t>
            </a:r>
            <a:r>
              <a:rPr lang="en-IN" sz="2400" dirty="0" err="1"/>
              <a:t>amp;c</a:t>
            </a:r>
            <a:r>
              <a:rPr lang="en-IN" sz="2400" dirty="0"/>
              <a:t> is an address.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pc = &amp;c; </a:t>
            </a:r>
          </a:p>
          <a:p>
            <a:r>
              <a:rPr lang="en-IN" sz="2400" dirty="0"/>
              <a:t>// Correct! pc is an address and, %</a:t>
            </a:r>
            <a:r>
              <a:rPr lang="en-IN" sz="2400" dirty="0" err="1"/>
              <a:t>amp;pc</a:t>
            </a:r>
            <a:r>
              <a:rPr lang="en-IN" sz="2400" dirty="0"/>
              <a:t> is also an address.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*pc = c;</a:t>
            </a:r>
          </a:p>
          <a:p>
            <a:r>
              <a:rPr lang="en-IN" sz="2400" dirty="0"/>
              <a:t>// Correct! *pc is the value pointed by address and, c is also a value.</a:t>
            </a:r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8864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Pointer Analysis – Say Correct or Wrong</a:t>
            </a:r>
          </a:p>
        </p:txBody>
      </p:sp>
    </p:spTree>
    <p:extLst>
      <p:ext uri="{BB962C8B-B14F-4D97-AF65-F5344CB8AC3E}">
        <p14:creationId xmlns:p14="http://schemas.microsoft.com/office/powerpoint/2010/main" val="40363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Pointer Variables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Assignment – the value of one pointer variable can be assigned to another pointer variable of the same type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Relational operations - two pointer variables of the same type can be compared for equality, and so 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limited arithmetic operations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integer values can be added to and subtracted from a pointer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 of one pointer variable can be subtracted from another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290115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Expressions and 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num1=2, num2=3,sum=0,mul=0,div=1;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*ptr1, *ptr2;</a:t>
            </a:r>
          </a:p>
          <a:p>
            <a:pPr marL="0" indent="0">
              <a:buNone/>
            </a:pPr>
            <a:r>
              <a:rPr lang="en-US" dirty="0"/>
              <a:t>    ptr1=&amp;num1;</a:t>
            </a:r>
          </a:p>
          <a:p>
            <a:pPr marL="0" indent="0">
              <a:buNone/>
            </a:pPr>
            <a:r>
              <a:rPr lang="en-US" dirty="0"/>
              <a:t>    ptr2=&amp;num2;</a:t>
            </a:r>
          </a:p>
          <a:p>
            <a:pPr marL="0" indent="0">
              <a:buNone/>
            </a:pPr>
            <a:r>
              <a:rPr lang="en-US" dirty="0"/>
              <a:t>    sum=*ptr1 + *ptr2;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mul</a:t>
            </a:r>
            <a:r>
              <a:rPr lang="en-US" dirty="0"/>
              <a:t>=sum * *ptr1;</a:t>
            </a:r>
          </a:p>
          <a:p>
            <a:pPr marL="0" indent="0">
              <a:buNone/>
            </a:pPr>
            <a:r>
              <a:rPr lang="en-US" dirty="0"/>
              <a:t>    *ptr2 +=1;</a:t>
            </a:r>
          </a:p>
          <a:p>
            <a:pPr marL="0" indent="0">
              <a:buNone/>
            </a:pPr>
            <a:r>
              <a:rPr lang="en-US" dirty="0"/>
              <a:t>    div=9 + *ptr1 / *ptr2 - 30;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("%d, %d, %d", sum, </a:t>
            </a:r>
            <a:r>
              <a:rPr lang="en-US" dirty="0" err="1"/>
              <a:t>mul</a:t>
            </a:r>
            <a:r>
              <a:rPr lang="en-US" dirty="0"/>
              <a:t>, div);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0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20080"/>
          </a:xfrm>
        </p:spPr>
        <p:txBody>
          <a:bodyPr>
            <a:noAutofit/>
          </a:bodyPr>
          <a:lstStyle/>
          <a:p>
            <a:r>
              <a:rPr lang="en-IN" sz="3600" dirty="0"/>
              <a:t>Pointer arithmetic – Incrementing/Decrementing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3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#include &lt;</a:t>
            </a:r>
            <a:r>
              <a:rPr lang="en-IN" sz="2200" dirty="0" err="1">
                <a:solidFill>
                  <a:srgbClr val="FF0000"/>
                </a:solidFill>
              </a:rPr>
              <a:t>stdio.h</a:t>
            </a:r>
            <a:r>
              <a:rPr lang="en-IN" sz="2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200" dirty="0" err="1">
                <a:solidFill>
                  <a:srgbClr val="FF0000"/>
                </a:solidFill>
              </a:rPr>
              <a:t>const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 err="1">
                <a:solidFill>
                  <a:srgbClr val="FF0000"/>
                </a:solidFill>
              </a:rPr>
              <a:t>int</a:t>
            </a:r>
            <a:r>
              <a:rPr lang="en-IN" sz="2200" dirty="0">
                <a:solidFill>
                  <a:srgbClr val="FF0000"/>
                </a:solidFill>
              </a:rPr>
              <a:t> MAX = 3;</a:t>
            </a:r>
          </a:p>
          <a:p>
            <a:pPr marL="0" indent="0">
              <a:buNone/>
            </a:pPr>
            <a:r>
              <a:rPr lang="en-IN" sz="2200" dirty="0" err="1">
                <a:solidFill>
                  <a:srgbClr val="FF0000"/>
                </a:solidFill>
              </a:rPr>
              <a:t>int</a:t>
            </a:r>
            <a:r>
              <a:rPr lang="en-IN" sz="2200" dirty="0">
                <a:solidFill>
                  <a:srgbClr val="FF0000"/>
                </a:solidFill>
              </a:rPr>
              <a:t> main () 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</a:t>
            </a:r>
            <a:r>
              <a:rPr lang="en-IN" sz="2200" dirty="0" err="1">
                <a:solidFill>
                  <a:srgbClr val="FF0000"/>
                </a:solidFill>
              </a:rPr>
              <a:t>int</a:t>
            </a:r>
            <a:r>
              <a:rPr lang="en-IN" sz="2200" dirty="0">
                <a:solidFill>
                  <a:srgbClr val="FF0000"/>
                </a:solidFill>
              </a:rPr>
              <a:t>  </a:t>
            </a:r>
            <a:r>
              <a:rPr lang="en-IN" sz="2200" dirty="0" err="1">
                <a:solidFill>
                  <a:srgbClr val="FF0000"/>
                </a:solidFill>
              </a:rPr>
              <a:t>var</a:t>
            </a:r>
            <a:r>
              <a:rPr lang="en-IN" sz="2200" dirty="0">
                <a:solidFill>
                  <a:srgbClr val="FF0000"/>
                </a:solidFill>
              </a:rPr>
              <a:t>[] = {10, 100, 200};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</a:t>
            </a:r>
            <a:r>
              <a:rPr lang="en-IN" sz="2200" dirty="0" err="1">
                <a:solidFill>
                  <a:srgbClr val="FF0000"/>
                </a:solidFill>
              </a:rPr>
              <a:t>int</a:t>
            </a:r>
            <a:r>
              <a:rPr lang="en-IN" sz="2200" dirty="0">
                <a:solidFill>
                  <a:srgbClr val="FF0000"/>
                </a:solidFill>
              </a:rPr>
              <a:t>  </a:t>
            </a:r>
            <a:r>
              <a:rPr lang="en-IN" sz="2200" dirty="0" err="1">
                <a:solidFill>
                  <a:srgbClr val="FF0000"/>
                </a:solidFill>
              </a:rPr>
              <a:t>i</a:t>
            </a:r>
            <a:r>
              <a:rPr lang="en-IN" sz="2200" dirty="0">
                <a:solidFill>
                  <a:srgbClr val="FF0000"/>
                </a:solidFill>
              </a:rPr>
              <a:t>, *</a:t>
            </a:r>
            <a:r>
              <a:rPr lang="en-IN" sz="2200" dirty="0" err="1">
                <a:solidFill>
                  <a:srgbClr val="FF0000"/>
                </a:solidFill>
              </a:rPr>
              <a:t>ptr</a:t>
            </a:r>
            <a:r>
              <a:rPr lang="en-IN" sz="2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/* let us have array address in pointer */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</a:t>
            </a:r>
            <a:r>
              <a:rPr lang="en-IN" sz="2200" dirty="0" err="1">
                <a:solidFill>
                  <a:srgbClr val="FF0000"/>
                </a:solidFill>
              </a:rPr>
              <a:t>ptr</a:t>
            </a:r>
            <a:r>
              <a:rPr lang="en-IN" sz="2200" dirty="0">
                <a:solidFill>
                  <a:srgbClr val="FF0000"/>
                </a:solidFill>
              </a:rPr>
              <a:t> = </a:t>
            </a:r>
            <a:r>
              <a:rPr lang="en-IN" sz="2200" dirty="0" err="1">
                <a:solidFill>
                  <a:srgbClr val="FF0000"/>
                </a:solidFill>
              </a:rPr>
              <a:t>var</a:t>
            </a:r>
            <a:r>
              <a:rPr lang="en-IN" sz="2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for ( </a:t>
            </a:r>
            <a:r>
              <a:rPr lang="en-IN" sz="2200" dirty="0" err="1">
                <a:solidFill>
                  <a:srgbClr val="FF0000"/>
                </a:solidFill>
              </a:rPr>
              <a:t>i</a:t>
            </a:r>
            <a:r>
              <a:rPr lang="en-IN" sz="2200" dirty="0">
                <a:solidFill>
                  <a:srgbClr val="FF0000"/>
                </a:solidFill>
              </a:rPr>
              <a:t> = 0; </a:t>
            </a:r>
            <a:r>
              <a:rPr lang="en-IN" sz="2200" dirty="0" err="1">
                <a:solidFill>
                  <a:srgbClr val="FF0000"/>
                </a:solidFill>
              </a:rPr>
              <a:t>i</a:t>
            </a:r>
            <a:r>
              <a:rPr lang="en-IN" sz="2200" dirty="0">
                <a:solidFill>
                  <a:srgbClr val="FF0000"/>
                </a:solidFill>
              </a:rPr>
              <a:t> &lt; MAX; </a:t>
            </a:r>
            <a:r>
              <a:rPr lang="en-IN" sz="2200" dirty="0" err="1">
                <a:solidFill>
                  <a:srgbClr val="FF0000"/>
                </a:solidFill>
              </a:rPr>
              <a:t>i</a:t>
            </a:r>
            <a:r>
              <a:rPr lang="en-IN" sz="22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   </a:t>
            </a:r>
            <a:r>
              <a:rPr lang="en-IN" sz="2200" dirty="0" err="1">
                <a:solidFill>
                  <a:srgbClr val="FF0000"/>
                </a:solidFill>
              </a:rPr>
              <a:t>printf</a:t>
            </a:r>
            <a:r>
              <a:rPr lang="en-IN" sz="2200" dirty="0">
                <a:solidFill>
                  <a:srgbClr val="FF0000"/>
                </a:solidFill>
              </a:rPr>
              <a:t>("Address of </a:t>
            </a:r>
            <a:r>
              <a:rPr lang="en-IN" sz="2200" dirty="0" err="1">
                <a:solidFill>
                  <a:srgbClr val="FF0000"/>
                </a:solidFill>
              </a:rPr>
              <a:t>var</a:t>
            </a:r>
            <a:r>
              <a:rPr lang="en-IN" sz="2200" dirty="0">
                <a:solidFill>
                  <a:srgbClr val="FF0000"/>
                </a:solidFill>
              </a:rPr>
              <a:t>[%d] = %x\n", </a:t>
            </a:r>
            <a:r>
              <a:rPr lang="en-IN" sz="2200" dirty="0" err="1">
                <a:solidFill>
                  <a:srgbClr val="FF0000"/>
                </a:solidFill>
              </a:rPr>
              <a:t>i</a:t>
            </a:r>
            <a:r>
              <a:rPr lang="en-IN" sz="2200" dirty="0">
                <a:solidFill>
                  <a:srgbClr val="FF0000"/>
                </a:solidFill>
              </a:rPr>
              <a:t>, </a:t>
            </a:r>
            <a:r>
              <a:rPr lang="en-IN" sz="2200" dirty="0" err="1">
                <a:solidFill>
                  <a:srgbClr val="FF0000"/>
                </a:solidFill>
              </a:rPr>
              <a:t>ptr</a:t>
            </a:r>
            <a:r>
              <a:rPr lang="en-IN" sz="2200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   </a:t>
            </a:r>
            <a:r>
              <a:rPr lang="en-IN" sz="2200" dirty="0" err="1">
                <a:solidFill>
                  <a:srgbClr val="FF0000"/>
                </a:solidFill>
              </a:rPr>
              <a:t>printf</a:t>
            </a:r>
            <a:r>
              <a:rPr lang="en-IN" sz="2200" dirty="0">
                <a:solidFill>
                  <a:srgbClr val="FF0000"/>
                </a:solidFill>
              </a:rPr>
              <a:t>("Value of </a:t>
            </a:r>
            <a:r>
              <a:rPr lang="en-IN" sz="2200" dirty="0" err="1">
                <a:solidFill>
                  <a:srgbClr val="FF0000"/>
                </a:solidFill>
              </a:rPr>
              <a:t>var</a:t>
            </a:r>
            <a:r>
              <a:rPr lang="en-IN" sz="2200" dirty="0">
                <a:solidFill>
                  <a:srgbClr val="FF0000"/>
                </a:solidFill>
              </a:rPr>
              <a:t>[%d] = %d\n", </a:t>
            </a:r>
            <a:r>
              <a:rPr lang="en-IN" sz="2200" dirty="0" err="1">
                <a:solidFill>
                  <a:srgbClr val="FF0000"/>
                </a:solidFill>
              </a:rPr>
              <a:t>i</a:t>
            </a:r>
            <a:r>
              <a:rPr lang="en-IN" sz="2200" dirty="0">
                <a:solidFill>
                  <a:srgbClr val="FF0000"/>
                </a:solidFill>
              </a:rPr>
              <a:t>, *</a:t>
            </a:r>
            <a:r>
              <a:rPr lang="en-IN" sz="2200" dirty="0" err="1">
                <a:solidFill>
                  <a:srgbClr val="FF0000"/>
                </a:solidFill>
              </a:rPr>
              <a:t>ptr</a:t>
            </a:r>
            <a:r>
              <a:rPr lang="en-IN" sz="2200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200" dirty="0" err="1">
                <a:solidFill>
                  <a:srgbClr val="FF0000"/>
                </a:solidFill>
              </a:rPr>
              <a:t>ptr</a:t>
            </a:r>
            <a:r>
              <a:rPr lang="en-IN" sz="2200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4048" y="1196752"/>
            <a:ext cx="3995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Address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[0] = bf882b30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[0] = 10</a:t>
            </a:r>
          </a:p>
          <a:p>
            <a:r>
              <a:rPr lang="en-IN" sz="2400" dirty="0">
                <a:solidFill>
                  <a:srgbClr val="00B050"/>
                </a:solidFill>
              </a:rPr>
              <a:t>Address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[1] = bf882b34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[1] = 100</a:t>
            </a:r>
          </a:p>
          <a:p>
            <a:r>
              <a:rPr lang="en-IN" sz="2400" dirty="0">
                <a:solidFill>
                  <a:srgbClr val="00B050"/>
                </a:solidFill>
              </a:rPr>
              <a:t>Address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[2] = bf882b38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[2] = 200</a:t>
            </a:r>
          </a:p>
        </p:txBody>
      </p:sp>
    </p:spTree>
    <p:extLst>
      <p:ext uri="{BB962C8B-B14F-4D97-AF65-F5344CB8AC3E}">
        <p14:creationId xmlns:p14="http://schemas.microsoft.com/office/powerpoint/2010/main" val="39659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6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contribute.geeksforgeeks.org/wp-content/uploads/Untitled-presentation-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23665"/>
            <a:ext cx="74009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6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35280" cy="490066"/>
          </a:xfrm>
        </p:spPr>
        <p:txBody>
          <a:bodyPr>
            <a:noAutofit/>
          </a:bodyPr>
          <a:lstStyle/>
          <a:p>
            <a:r>
              <a:rPr lang="en-IN" sz="3600" dirty="0"/>
              <a:t>Pointer arithmetic –Pointer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#include &lt;</a:t>
            </a:r>
            <a:r>
              <a:rPr lang="en-IN" sz="2000" dirty="0" err="1">
                <a:solidFill>
                  <a:srgbClr val="FF0000"/>
                </a:solidFill>
              </a:rPr>
              <a:t>stdio.h</a:t>
            </a:r>
            <a:r>
              <a:rPr lang="en-IN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const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MAX = 3;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[] = {10, 100, 200};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,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/* let us have address of the first element in pointer */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=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while (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&lt;= &amp;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[MAX - 1] 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("Address of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[%d] = %x\n",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("Value of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[%d] = %d\n",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,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9544" y="4919008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Address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[0] = bfdbcb20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[0] = 10</a:t>
            </a:r>
          </a:p>
          <a:p>
            <a:r>
              <a:rPr lang="en-IN" sz="2000" dirty="0">
                <a:solidFill>
                  <a:srgbClr val="00B050"/>
                </a:solidFill>
              </a:rPr>
              <a:t>Address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[1] = bfdbcb24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[1] = 100</a:t>
            </a:r>
          </a:p>
          <a:p>
            <a:r>
              <a:rPr lang="en-IN" sz="2000" dirty="0">
                <a:solidFill>
                  <a:srgbClr val="00B050"/>
                </a:solidFill>
              </a:rPr>
              <a:t>Address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[2] = bfdbcb28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[2] = 200</a:t>
            </a:r>
          </a:p>
        </p:txBody>
      </p:sp>
    </p:spTree>
    <p:extLst>
      <p:ext uri="{BB962C8B-B14F-4D97-AF65-F5344CB8AC3E}">
        <p14:creationId xmlns:p14="http://schemas.microsoft.com/office/powerpoint/2010/main" val="12542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NULL Pointers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en-IN" sz="2800" dirty="0"/>
              <a:t>It is always a good practice to assign a NULL value to a pointer variable in case you do not have an exact address to be assigned.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2492896"/>
            <a:ext cx="5508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#include &lt;</a:t>
            </a:r>
            <a:r>
              <a:rPr lang="en-IN" sz="2400" dirty="0" err="1">
                <a:solidFill>
                  <a:srgbClr val="FF0000"/>
                </a:solidFill>
              </a:rPr>
              <a:t>stdio.h</a:t>
            </a:r>
            <a:r>
              <a:rPr lang="en-I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main () 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 *</a:t>
            </a:r>
            <a:r>
              <a:rPr lang="en-IN" sz="2400" dirty="0" err="1">
                <a:solidFill>
                  <a:srgbClr val="FF0000"/>
                </a:solidFill>
              </a:rPr>
              <a:t>ptr</a:t>
            </a:r>
            <a:r>
              <a:rPr lang="en-IN" sz="2400" dirty="0">
                <a:solidFill>
                  <a:srgbClr val="FF0000"/>
                </a:solidFill>
              </a:rPr>
              <a:t> = NULL;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("The value of </a:t>
            </a:r>
            <a:r>
              <a:rPr lang="en-IN" sz="2400" dirty="0" err="1">
                <a:solidFill>
                  <a:srgbClr val="FF0000"/>
                </a:solidFill>
              </a:rPr>
              <a:t>ptr</a:t>
            </a:r>
            <a:r>
              <a:rPr lang="en-IN" sz="2400" dirty="0">
                <a:solidFill>
                  <a:srgbClr val="FF0000"/>
                </a:solidFill>
              </a:rPr>
              <a:t> is : %x\n", </a:t>
            </a:r>
            <a:r>
              <a:rPr lang="en-IN" sz="2400" dirty="0" err="1">
                <a:solidFill>
                  <a:srgbClr val="FF0000"/>
                </a:solidFill>
              </a:rPr>
              <a:t>ptr</a:t>
            </a:r>
            <a:r>
              <a:rPr lang="en-IN" sz="2400" dirty="0">
                <a:solidFill>
                  <a:srgbClr val="FF0000"/>
                </a:solidFill>
              </a:rPr>
              <a:t>  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return 0;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132" y="5291819"/>
            <a:ext cx="89779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To check for a null pointer, you can use an 'if' statement as follows −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if(</a:t>
            </a:r>
            <a:r>
              <a:rPr lang="en-IN" sz="2400" dirty="0" err="1">
                <a:solidFill>
                  <a:srgbClr val="FF0000"/>
                </a:solidFill>
              </a:rPr>
              <a:t>ptr</a:t>
            </a:r>
            <a:r>
              <a:rPr lang="en-IN" sz="2400" dirty="0">
                <a:solidFill>
                  <a:srgbClr val="FF0000"/>
                </a:solidFill>
              </a:rPr>
              <a:t>)     /* succeeds if p is not null */</a:t>
            </a:r>
          </a:p>
          <a:p>
            <a:r>
              <a:rPr lang="en-IN" sz="2400" dirty="0">
                <a:solidFill>
                  <a:srgbClr val="FF0000"/>
                </a:solidFill>
              </a:rPr>
              <a:t>if(!</a:t>
            </a:r>
            <a:r>
              <a:rPr lang="en-IN" sz="2400" dirty="0" err="1">
                <a:solidFill>
                  <a:srgbClr val="FF0000"/>
                </a:solidFill>
              </a:rPr>
              <a:t>ptr</a:t>
            </a:r>
            <a:r>
              <a:rPr lang="en-IN" sz="2400" dirty="0">
                <a:solidFill>
                  <a:srgbClr val="FF0000"/>
                </a:solidFill>
              </a:rPr>
              <a:t>)    /* succeeds if p is null */</a:t>
            </a:r>
          </a:p>
        </p:txBody>
      </p:sp>
    </p:spTree>
    <p:extLst>
      <p:ext uri="{BB962C8B-B14F-4D97-AF65-F5344CB8AC3E}">
        <p14:creationId xmlns:p14="http://schemas.microsoft.com/office/powerpoint/2010/main" val="264679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969462"/>
          </a:xfrm>
        </p:spPr>
        <p:txBody>
          <a:bodyPr/>
          <a:lstStyle/>
          <a:p>
            <a:r>
              <a:rPr lang="en-US" dirty="0"/>
              <a:t>void Pointer/ generic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6093296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Void pointer can store the address of variable belonging to any of the data type. So, void pointer is also called as general purpose pointer.</a:t>
            </a:r>
          </a:p>
          <a:p>
            <a:r>
              <a:rPr lang="en-US" sz="2400" dirty="0" err="1"/>
              <a:t>malloc</a:t>
            </a:r>
            <a:r>
              <a:rPr lang="en-US" sz="2400" dirty="0"/>
              <a:t>() and </a:t>
            </a:r>
            <a:r>
              <a:rPr lang="en-US" sz="2400" dirty="0" err="1"/>
              <a:t>calloc</a:t>
            </a:r>
            <a:r>
              <a:rPr lang="en-US" sz="2400" dirty="0"/>
              <a:t>() return void * type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It has some limitations −</a:t>
            </a:r>
          </a:p>
          <a:p>
            <a:pPr marL="0" indent="0">
              <a:buNone/>
            </a:pPr>
            <a:r>
              <a:rPr lang="en-US" sz="2200" dirty="0"/>
              <a:t>1) Pointer arithmetic is not possible with void pointer due to its concrete size.</a:t>
            </a:r>
          </a:p>
          <a:p>
            <a:pPr marL="0" indent="0">
              <a:buNone/>
            </a:pPr>
            <a:r>
              <a:rPr lang="en-US" sz="2200" dirty="0"/>
              <a:t>2) It can’t be used as dereferenced.</a:t>
            </a:r>
          </a:p>
          <a:p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95536" y="1844824"/>
            <a:ext cx="7776864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#include&lt;</a:t>
            </a:r>
            <a:r>
              <a:rPr lang="en-IN" sz="2000" dirty="0" err="1">
                <a:solidFill>
                  <a:srgbClr val="FF0000"/>
                </a:solidFill>
              </a:rPr>
              <a:t>stdlib.h</a:t>
            </a:r>
            <a:r>
              <a:rPr lang="en-IN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a = 10;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float b = 10.5;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void *p;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p = &amp;a;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("Integer variable is = %d", *( (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*) p)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p = &amp;b;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("\</a:t>
            </a:r>
            <a:r>
              <a:rPr lang="en-IN" sz="2000" dirty="0" err="1">
                <a:solidFill>
                  <a:srgbClr val="FF0000"/>
                </a:solidFill>
              </a:rPr>
              <a:t>nFloat</a:t>
            </a:r>
            <a:r>
              <a:rPr lang="en-IN" sz="2000" dirty="0">
                <a:solidFill>
                  <a:srgbClr val="FF0000"/>
                </a:solidFill>
              </a:rPr>
              <a:t> variable is = %f", *( (float*) p)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return 0; }</a:t>
            </a:r>
          </a:p>
        </p:txBody>
      </p:sp>
    </p:spTree>
    <p:extLst>
      <p:ext uri="{BB962C8B-B14F-4D97-AF65-F5344CB8AC3E}">
        <p14:creationId xmlns:p14="http://schemas.microsoft.com/office/powerpoint/2010/main" val="197541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172819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Every variable is a memory location and every memory location has its address defined which can be accessed using ampersand (&amp;) operator, which denotes an address in memory</a:t>
            </a:r>
          </a:p>
          <a:p>
            <a:pPr algn="just"/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2132856"/>
            <a:ext cx="8136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#include &lt;</a:t>
            </a:r>
            <a:r>
              <a:rPr lang="en-IN" sz="2400" dirty="0" err="1">
                <a:solidFill>
                  <a:srgbClr val="FF0000"/>
                </a:solidFill>
              </a:rPr>
              <a:t>stdio.h</a:t>
            </a:r>
            <a:r>
              <a:rPr lang="en-I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main()</a:t>
            </a:r>
          </a:p>
          <a:p>
            <a:r>
              <a:rPr lang="en-IN" sz="2400" dirty="0">
                <a:solidFill>
                  <a:srgbClr val="FF0000"/>
                </a:solidFill>
              </a:rPr>
              <a:t>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 = 5;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("Value: %d\n", 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("Address: %u", &amp;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return 0;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0844" y="553946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Value: 5 </a:t>
            </a:r>
          </a:p>
          <a:p>
            <a:r>
              <a:rPr lang="en-IN" sz="2400" dirty="0">
                <a:solidFill>
                  <a:srgbClr val="00B050"/>
                </a:solidFill>
              </a:rPr>
              <a:t>Address: 2686778</a:t>
            </a:r>
          </a:p>
        </p:txBody>
      </p:sp>
    </p:spTree>
    <p:extLst>
      <p:ext uri="{BB962C8B-B14F-4D97-AF65-F5344CB8AC3E}">
        <p14:creationId xmlns:p14="http://schemas.microsoft.com/office/powerpoint/2010/main" val="42616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const</a:t>
            </a:r>
            <a:r>
              <a:rPr lang="en-IN" b="1" dirty="0"/>
              <a:t>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1196752"/>
            <a:ext cx="843528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Const</a:t>
            </a:r>
            <a:r>
              <a:rPr lang="en-US" dirty="0"/>
              <a:t> pointer is a pointer that can’t change the address of the variable that is pointing to.</a:t>
            </a:r>
          </a:p>
          <a:p>
            <a:r>
              <a:rPr lang="en-US" b="1" dirty="0" err="1"/>
              <a:t>const</a:t>
            </a:r>
            <a:r>
              <a:rPr lang="en-US" b="1" dirty="0"/>
              <a:t> char *</a:t>
            </a:r>
            <a:r>
              <a:rPr lang="en-US" b="1" dirty="0" err="1"/>
              <a:t>ptr</a:t>
            </a:r>
            <a:r>
              <a:rPr lang="en-US" b="1" dirty="0"/>
              <a:t> :</a:t>
            </a:r>
            <a:r>
              <a:rPr lang="en-US" dirty="0"/>
              <a:t> This is a pointer to a constant character.</a:t>
            </a:r>
            <a:r>
              <a:rPr lang="en-US" b="1" dirty="0"/>
              <a:t> You cannot change the value pointed by </a:t>
            </a:r>
            <a:r>
              <a:rPr lang="en-US" b="1" dirty="0" err="1"/>
              <a:t>ptr</a:t>
            </a:r>
            <a:r>
              <a:rPr lang="en-US" b="1" dirty="0"/>
              <a:t>, but you can change the pointer itself</a:t>
            </a:r>
            <a:r>
              <a:rPr lang="en-US" dirty="0"/>
              <a:t>. </a:t>
            </a:r>
          </a:p>
          <a:p>
            <a:r>
              <a:rPr lang="en-US" dirty="0"/>
              <a:t>There is no difference between </a:t>
            </a:r>
            <a:r>
              <a:rPr lang="en-US" b="1" dirty="0" err="1"/>
              <a:t>const</a:t>
            </a:r>
            <a:r>
              <a:rPr lang="en-US" b="1" dirty="0"/>
              <a:t> char *p and char </a:t>
            </a:r>
            <a:r>
              <a:rPr lang="en-US" b="1" dirty="0" err="1"/>
              <a:t>const</a:t>
            </a:r>
            <a:r>
              <a:rPr lang="en-US" b="1" dirty="0"/>
              <a:t> *p</a:t>
            </a:r>
            <a:r>
              <a:rPr lang="en-US" dirty="0"/>
              <a:t> as both are pointer to a </a:t>
            </a:r>
            <a:r>
              <a:rPr lang="en-US" dirty="0" err="1"/>
              <a:t>const</a:t>
            </a:r>
            <a:r>
              <a:rPr lang="en-US" dirty="0"/>
              <a:t> char and position of ‘*'(</a:t>
            </a:r>
            <a:r>
              <a:rPr lang="en-US" dirty="0" err="1"/>
              <a:t>asterik</a:t>
            </a:r>
            <a:r>
              <a:rPr lang="en-US" dirty="0"/>
              <a:t>) is also same.</a:t>
            </a:r>
          </a:p>
          <a:p>
            <a:r>
              <a:rPr lang="en-US" b="1" dirty="0"/>
              <a:t>char *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ptr</a:t>
            </a:r>
            <a:r>
              <a:rPr lang="en-US" b="1" dirty="0"/>
              <a:t> : </a:t>
            </a:r>
            <a:r>
              <a:rPr lang="en-US" dirty="0"/>
              <a:t>This is a constant pointer to non-constant character. </a:t>
            </a:r>
            <a:r>
              <a:rPr lang="en-US" b="1" dirty="0"/>
              <a:t>You cannot change the pointer p, but can change the value pointed by </a:t>
            </a:r>
            <a:r>
              <a:rPr lang="en-US" b="1" dirty="0" err="1"/>
              <a:t>ptr</a:t>
            </a:r>
            <a:r>
              <a:rPr lang="en-US" b="1" dirty="0"/>
              <a:t>.</a:t>
            </a:r>
          </a:p>
          <a:p>
            <a:r>
              <a:rPr lang="en-US" b="1" dirty="0" err="1"/>
              <a:t>const</a:t>
            </a:r>
            <a:r>
              <a:rPr lang="en-US" b="1" dirty="0"/>
              <a:t> char *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ptr</a:t>
            </a:r>
            <a:r>
              <a:rPr lang="en-US" b="1" dirty="0"/>
              <a:t> : </a:t>
            </a:r>
            <a:r>
              <a:rPr lang="en-US" dirty="0"/>
              <a:t>This is a constant pointer to constant character. </a:t>
            </a:r>
            <a:r>
              <a:rPr lang="en-US" b="1" dirty="0"/>
              <a:t>You can neither change the value pointed by </a:t>
            </a:r>
            <a:r>
              <a:rPr lang="en-US" b="1" dirty="0" err="1"/>
              <a:t>ptr</a:t>
            </a:r>
            <a:r>
              <a:rPr lang="en-US" b="1" dirty="0"/>
              <a:t> nor the pointer </a:t>
            </a:r>
            <a:r>
              <a:rPr lang="en-US" b="1" dirty="0" err="1"/>
              <a:t>ptr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char a ='A', b ='B';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char *</a:t>
            </a:r>
            <a:r>
              <a:rPr lang="en-IN" dirty="0" err="1"/>
              <a:t>ptr</a:t>
            </a:r>
            <a:r>
              <a:rPr lang="en-IN" dirty="0"/>
              <a:t> = &amp;a;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//*</a:t>
            </a:r>
            <a:r>
              <a:rPr lang="en-IN" dirty="0" err="1"/>
              <a:t>ptr</a:t>
            </a:r>
            <a:r>
              <a:rPr lang="en-IN" dirty="0"/>
              <a:t> = b; illegal statement (assignment of read-only location *</a:t>
            </a:r>
            <a:r>
              <a:rPr lang="en-IN" dirty="0" err="1"/>
              <a:t>ptr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// </a:t>
            </a:r>
            <a:r>
              <a:rPr lang="en-IN" dirty="0" err="1"/>
              <a:t>ptr</a:t>
            </a:r>
            <a:r>
              <a:rPr lang="en-IN" dirty="0"/>
              <a:t> can be changed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 "value pointed to by </a:t>
            </a:r>
            <a:r>
              <a:rPr lang="en-IN" dirty="0" err="1"/>
              <a:t>ptr</a:t>
            </a:r>
            <a:r>
              <a:rPr lang="en-IN" dirty="0"/>
              <a:t>: %c\n", *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&amp;b;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 "value pointed to by </a:t>
            </a:r>
            <a:r>
              <a:rPr lang="en-IN" dirty="0" err="1"/>
              <a:t>ptr</a:t>
            </a:r>
            <a:r>
              <a:rPr lang="en-IN" dirty="0"/>
              <a:t>: %c\n", *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3631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 </a:t>
            </a:r>
            <a:r>
              <a:rPr lang="en-IN" b="1" dirty="0"/>
              <a:t>pointer</a:t>
            </a:r>
            <a:r>
              <a:rPr lang="en-IN" dirty="0"/>
              <a:t> is a variable whose value is the address of another variable, i.e., direct address of the memory location.</a:t>
            </a:r>
          </a:p>
          <a:p>
            <a:endParaRPr lang="en-IN" dirty="0"/>
          </a:p>
          <a:p>
            <a:r>
              <a:rPr lang="en-IN" dirty="0"/>
              <a:t>Syntax to declare a pointer variable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type *</a:t>
            </a:r>
            <a:r>
              <a:rPr lang="en-IN" dirty="0" err="1">
                <a:solidFill>
                  <a:srgbClr val="FF0000"/>
                </a:solidFill>
              </a:rPr>
              <a:t>var</a:t>
            </a:r>
            <a:r>
              <a:rPr lang="en-IN" dirty="0">
                <a:solidFill>
                  <a:srgbClr val="FF0000"/>
                </a:solidFill>
              </a:rPr>
              <a:t>-name;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Examples</a:t>
            </a:r>
          </a:p>
          <a:p>
            <a:endParaRPr lang="en-IN" dirty="0"/>
          </a:p>
          <a:p>
            <a:pPr marL="400050" lvl="1" indent="0">
              <a:buNone/>
            </a:pPr>
            <a:r>
              <a:rPr lang="en-IN" sz="3400" dirty="0" err="1">
                <a:solidFill>
                  <a:srgbClr val="FF0000"/>
                </a:solidFill>
              </a:rPr>
              <a:t>int</a:t>
            </a:r>
            <a:r>
              <a:rPr lang="en-IN" sz="3400" dirty="0">
                <a:solidFill>
                  <a:srgbClr val="FF0000"/>
                </a:solidFill>
              </a:rPr>
              <a:t>    *</a:t>
            </a:r>
            <a:r>
              <a:rPr lang="en-IN" sz="3400" dirty="0" err="1">
                <a:solidFill>
                  <a:srgbClr val="FF0000"/>
                </a:solidFill>
              </a:rPr>
              <a:t>ip</a:t>
            </a:r>
            <a:r>
              <a:rPr lang="en-IN" sz="3400" dirty="0">
                <a:solidFill>
                  <a:srgbClr val="FF0000"/>
                </a:solidFill>
              </a:rPr>
              <a:t>;    /* pointer to an integer */</a:t>
            </a:r>
          </a:p>
          <a:p>
            <a:pPr marL="400050" lvl="1" indent="0">
              <a:buNone/>
            </a:pPr>
            <a:r>
              <a:rPr lang="en-IN" sz="3400" dirty="0">
                <a:solidFill>
                  <a:srgbClr val="FF0000"/>
                </a:solidFill>
              </a:rPr>
              <a:t>double *</a:t>
            </a:r>
            <a:r>
              <a:rPr lang="en-IN" sz="3400" dirty="0" err="1">
                <a:solidFill>
                  <a:srgbClr val="FF0000"/>
                </a:solidFill>
              </a:rPr>
              <a:t>dp</a:t>
            </a:r>
            <a:r>
              <a:rPr lang="en-IN" sz="3400" dirty="0">
                <a:solidFill>
                  <a:srgbClr val="FF0000"/>
                </a:solidFill>
              </a:rPr>
              <a:t>;    /* pointer to a double */</a:t>
            </a:r>
          </a:p>
          <a:p>
            <a:pPr marL="400050" lvl="1" indent="0">
              <a:buNone/>
            </a:pPr>
            <a:r>
              <a:rPr lang="en-IN" sz="3400" dirty="0">
                <a:solidFill>
                  <a:srgbClr val="FF0000"/>
                </a:solidFill>
              </a:rPr>
              <a:t>float  *</a:t>
            </a:r>
            <a:r>
              <a:rPr lang="en-IN" sz="3400" dirty="0" err="1">
                <a:solidFill>
                  <a:srgbClr val="FF0000"/>
                </a:solidFill>
              </a:rPr>
              <a:t>fp</a:t>
            </a:r>
            <a:r>
              <a:rPr lang="en-IN" sz="3400" dirty="0">
                <a:solidFill>
                  <a:srgbClr val="FF0000"/>
                </a:solidFill>
              </a:rPr>
              <a:t>;    /* pointer to a float */</a:t>
            </a:r>
          </a:p>
          <a:p>
            <a:pPr marL="400050" lvl="1" indent="0">
              <a:buNone/>
            </a:pPr>
            <a:r>
              <a:rPr lang="en-IN" sz="3400" dirty="0">
                <a:solidFill>
                  <a:srgbClr val="FF0000"/>
                </a:solidFill>
              </a:rPr>
              <a:t>char   *</a:t>
            </a:r>
            <a:r>
              <a:rPr lang="en-IN" sz="3400" dirty="0" err="1">
                <a:solidFill>
                  <a:srgbClr val="FF0000"/>
                </a:solidFill>
              </a:rPr>
              <a:t>ch</a:t>
            </a:r>
            <a:r>
              <a:rPr lang="en-IN" sz="3400" dirty="0">
                <a:solidFill>
                  <a:srgbClr val="FF0000"/>
                </a:solidFill>
              </a:rPr>
              <a:t>     /* pointer to a character */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98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/>
              <a:t>How to Use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/>
          <a:lstStyle/>
          <a:p>
            <a:r>
              <a:rPr lang="en-IN" b="1" dirty="0"/>
              <a:t>(a)</a:t>
            </a:r>
            <a:r>
              <a:rPr lang="en-IN" dirty="0"/>
              <a:t> We define a pointer variable</a:t>
            </a:r>
          </a:p>
          <a:p>
            <a:r>
              <a:rPr lang="en-IN" b="1" dirty="0"/>
              <a:t>(b)</a:t>
            </a:r>
            <a:r>
              <a:rPr lang="en-IN" dirty="0"/>
              <a:t> assign the address of a variable to a pointer </a:t>
            </a:r>
          </a:p>
          <a:p>
            <a:r>
              <a:rPr lang="en-IN" b="1" dirty="0"/>
              <a:t>(c)</a:t>
            </a:r>
            <a:r>
              <a:rPr lang="en-IN" dirty="0"/>
              <a:t> finally access the value at the address available in the pointer variable. This is done by using unary operator </a:t>
            </a:r>
            <a:r>
              <a:rPr lang="en-IN" b="1" dirty="0"/>
              <a:t>*</a:t>
            </a:r>
            <a:r>
              <a:rPr lang="en-IN" dirty="0"/>
              <a:t> (dereferencing operator) that returns the value of the variable located at the address specified by its operand.</a:t>
            </a:r>
          </a:p>
        </p:txBody>
      </p:sp>
    </p:spTree>
    <p:extLst>
      <p:ext uri="{BB962C8B-B14F-4D97-AF65-F5344CB8AC3E}">
        <p14:creationId xmlns:p14="http://schemas.microsoft.com/office/powerpoint/2010/main" val="408067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cdncontribute.geeksforgeeks.org/wp-content/uploads/pointers-in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3" y="1844824"/>
            <a:ext cx="6957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9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Assignment of Pointer Variables (Cont ..)</a:t>
            </a: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</p:txBody>
      </p:sp>
      <p:sp>
        <p:nvSpPr>
          <p:cNvPr id="28675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28676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400">
              <a:latin typeface="Tahoma" pitchFamily="34" charset="0"/>
            </a:endParaRPr>
          </a:p>
        </p:txBody>
      </p:sp>
      <p:sp>
        <p:nvSpPr>
          <p:cNvPr id="28677" name="Rectangle 7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8678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8679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8680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28681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8682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8683" name="Line 13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28685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28689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28691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93" name="Text Box 23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28694" name="AutoShape 24"/>
          <p:cNvSpPr>
            <a:spLocks noChangeArrowheads="1"/>
          </p:cNvSpPr>
          <p:nvPr/>
        </p:nvSpPr>
        <p:spPr bwMode="auto">
          <a:xfrm>
            <a:off x="228600" y="3200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6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Assignment of Pointer Variables</a:t>
            </a: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9699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29700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29701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702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703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29704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705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29708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29709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29710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29711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29712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29713" name="Text Box 23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sp>
        <p:nvSpPr>
          <p:cNvPr id="29715" name="Rectangle 25"/>
          <p:cNvSpPr>
            <a:spLocks noChangeArrowheads="1"/>
          </p:cNvSpPr>
          <p:nvPr/>
        </p:nvSpPr>
        <p:spPr bwMode="auto">
          <a:xfrm>
            <a:off x="7624763" y="22098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29716" name="AutoShape 26"/>
          <p:cNvSpPr>
            <a:spLocks noChangeArrowheads="1"/>
          </p:cNvSpPr>
          <p:nvPr/>
        </p:nvSpPr>
        <p:spPr bwMode="auto">
          <a:xfrm>
            <a:off x="228600" y="3657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717" name="Rectangle 28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718" name="Line 29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719" name="Rectangle 30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29720" name="Line 31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43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Assignment of Pointer Variables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7620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data = 50.8;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float *ptr;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ptr = &amp;data;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0723" name="Rectangle 5" descr="Light upward diagonal"/>
          <p:cNvSpPr>
            <a:spLocks noChangeArrowheads="1"/>
          </p:cNvSpPr>
          <p:nvPr/>
        </p:nvSpPr>
        <p:spPr bwMode="auto">
          <a:xfrm>
            <a:off x="7499350" y="26447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ahoma" pitchFamily="34" charset="0"/>
            </a:endParaRPr>
          </a:p>
        </p:txBody>
      </p:sp>
      <p:sp>
        <p:nvSpPr>
          <p:cNvPr id="30724" name="Rectangle 6" descr="Light upward diagonal"/>
          <p:cNvSpPr>
            <a:spLocks noChangeArrowheads="1"/>
          </p:cNvSpPr>
          <p:nvPr/>
        </p:nvSpPr>
        <p:spPr bwMode="auto">
          <a:xfrm>
            <a:off x="7499350" y="22098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FFF4</a:t>
            </a:r>
          </a:p>
        </p:txBody>
      </p:sp>
      <p:sp>
        <p:nvSpPr>
          <p:cNvPr id="30725" name="Rectangle 8" descr="Light upward diagonal"/>
          <p:cNvSpPr>
            <a:spLocks noChangeArrowheads="1"/>
          </p:cNvSpPr>
          <p:nvPr/>
        </p:nvSpPr>
        <p:spPr bwMode="auto">
          <a:xfrm>
            <a:off x="7499350" y="30781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6" name="Rectangle 9" descr="Light upward diagonal"/>
          <p:cNvSpPr>
            <a:spLocks noChangeArrowheads="1"/>
          </p:cNvSpPr>
          <p:nvPr/>
        </p:nvSpPr>
        <p:spPr bwMode="auto">
          <a:xfrm>
            <a:off x="7499350" y="35131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7" name="Rectangle 10" descr="Light upward diagonal"/>
          <p:cNvSpPr>
            <a:spLocks noChangeArrowheads="1"/>
          </p:cNvSpPr>
          <p:nvPr/>
        </p:nvSpPr>
        <p:spPr bwMode="auto">
          <a:xfrm>
            <a:off x="7499350" y="394652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50.8</a:t>
            </a:r>
          </a:p>
        </p:txBody>
      </p:sp>
      <p:sp>
        <p:nvSpPr>
          <p:cNvPr id="30728" name="Rectangle 11" descr="Light upward diagonal"/>
          <p:cNvSpPr>
            <a:spLocks noChangeArrowheads="1"/>
          </p:cNvSpPr>
          <p:nvPr/>
        </p:nvSpPr>
        <p:spPr bwMode="auto">
          <a:xfrm>
            <a:off x="7499350" y="43815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29" name="Rectangle 12" descr="Light upward diagonal"/>
          <p:cNvSpPr>
            <a:spLocks noChangeArrowheads="1"/>
          </p:cNvSpPr>
          <p:nvPr/>
        </p:nvSpPr>
        <p:spPr bwMode="auto">
          <a:xfrm>
            <a:off x="7499350" y="48164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6477000" y="26447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FFF1</a:t>
            </a: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6477000" y="22098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FFF0</a:t>
            </a:r>
          </a:p>
        </p:txBody>
      </p:sp>
      <p:sp>
        <p:nvSpPr>
          <p:cNvPr id="30732" name="Rectangle 17"/>
          <p:cNvSpPr>
            <a:spLocks noChangeArrowheads="1"/>
          </p:cNvSpPr>
          <p:nvPr/>
        </p:nvSpPr>
        <p:spPr bwMode="auto">
          <a:xfrm>
            <a:off x="6477000" y="30781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FFF2</a:t>
            </a:r>
          </a:p>
        </p:txBody>
      </p:sp>
      <p:sp>
        <p:nvSpPr>
          <p:cNvPr id="30733" name="Rectangle 18"/>
          <p:cNvSpPr>
            <a:spLocks noChangeArrowheads="1"/>
          </p:cNvSpPr>
          <p:nvPr/>
        </p:nvSpPr>
        <p:spPr bwMode="auto">
          <a:xfrm>
            <a:off x="6477000" y="35131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FFF3</a:t>
            </a:r>
          </a:p>
        </p:txBody>
      </p:sp>
      <p:sp>
        <p:nvSpPr>
          <p:cNvPr id="30734" name="Rectangle 19"/>
          <p:cNvSpPr>
            <a:spLocks noChangeArrowheads="1"/>
          </p:cNvSpPr>
          <p:nvPr/>
        </p:nvSpPr>
        <p:spPr bwMode="auto">
          <a:xfrm>
            <a:off x="6477000" y="394652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FFF4</a:t>
            </a:r>
          </a:p>
        </p:txBody>
      </p:sp>
      <p:sp>
        <p:nvSpPr>
          <p:cNvPr id="30735" name="Rectangle 20"/>
          <p:cNvSpPr>
            <a:spLocks noChangeArrowheads="1"/>
          </p:cNvSpPr>
          <p:nvPr/>
        </p:nvSpPr>
        <p:spPr bwMode="auto">
          <a:xfrm>
            <a:off x="6477000" y="43815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FFF5</a:t>
            </a:r>
          </a:p>
        </p:txBody>
      </p:sp>
      <p:sp>
        <p:nvSpPr>
          <p:cNvPr id="30736" name="Rectangle 21"/>
          <p:cNvSpPr>
            <a:spLocks noChangeArrowheads="1"/>
          </p:cNvSpPr>
          <p:nvPr/>
        </p:nvSpPr>
        <p:spPr bwMode="auto">
          <a:xfrm>
            <a:off x="6477000" y="48164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FFF6</a:t>
            </a:r>
          </a:p>
        </p:txBody>
      </p:sp>
      <p:sp>
        <p:nvSpPr>
          <p:cNvPr id="30737" name="Text Box 23"/>
          <p:cNvSpPr txBox="1">
            <a:spLocks noChangeArrowheads="1"/>
          </p:cNvSpPr>
          <p:nvPr/>
        </p:nvSpPr>
        <p:spPr bwMode="auto">
          <a:xfrm>
            <a:off x="5643563" y="2133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ptr</a:t>
            </a:r>
          </a:p>
        </p:txBody>
      </p:sp>
      <p:sp>
        <p:nvSpPr>
          <p:cNvPr id="30738" name="Text Box 24"/>
          <p:cNvSpPr txBox="1">
            <a:spLocks noChangeArrowheads="1"/>
          </p:cNvSpPr>
          <p:nvPr/>
        </p:nvSpPr>
        <p:spPr bwMode="auto">
          <a:xfrm>
            <a:off x="5643563" y="3962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data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248400" y="1905000"/>
            <a:ext cx="2590800" cy="2286000"/>
            <a:chOff x="1296" y="2640"/>
            <a:chExt cx="1632" cy="1440"/>
          </a:xfrm>
        </p:grpSpPr>
        <p:sp>
          <p:nvSpPr>
            <p:cNvPr id="30745" name="Line 26"/>
            <p:cNvSpPr>
              <a:spLocks noChangeShapeType="1"/>
            </p:cNvSpPr>
            <p:nvPr/>
          </p:nvSpPr>
          <p:spPr bwMode="auto">
            <a:xfrm flipH="1">
              <a:off x="2640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46" name="Line 27"/>
            <p:cNvSpPr>
              <a:spLocks noChangeShapeType="1"/>
            </p:cNvSpPr>
            <p:nvPr/>
          </p:nvSpPr>
          <p:spPr bwMode="auto">
            <a:xfrm flipH="1" flipV="1">
              <a:off x="2928" y="26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47" name="Line 28"/>
            <p:cNvSpPr>
              <a:spLocks noChangeShapeType="1"/>
            </p:cNvSpPr>
            <p:nvPr/>
          </p:nvSpPr>
          <p:spPr bwMode="auto">
            <a:xfrm>
              <a:off x="1296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48" name="Line 29"/>
            <p:cNvSpPr>
              <a:spLocks noChangeShapeType="1"/>
            </p:cNvSpPr>
            <p:nvPr/>
          </p:nvSpPr>
          <p:spPr bwMode="auto">
            <a:xfrm flipH="1">
              <a:off x="1296" y="26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49" name="Line 30"/>
            <p:cNvSpPr>
              <a:spLocks noChangeShapeType="1"/>
            </p:cNvSpPr>
            <p:nvPr/>
          </p:nvSpPr>
          <p:spPr bwMode="auto">
            <a:xfrm flipV="1">
              <a:off x="1296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740" name="AutoShape 31"/>
          <p:cNvSpPr>
            <a:spLocks noChangeArrowheads="1"/>
          </p:cNvSpPr>
          <p:nvPr/>
        </p:nvSpPr>
        <p:spPr bwMode="auto">
          <a:xfrm>
            <a:off x="2286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41" name="Rectangle 33" descr="Light upward diagonal"/>
          <p:cNvSpPr>
            <a:spLocks noChangeArrowheads="1"/>
          </p:cNvSpPr>
          <p:nvPr/>
        </p:nvSpPr>
        <p:spPr bwMode="auto">
          <a:xfrm>
            <a:off x="7499350" y="5791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0742" name="Line 34" descr="Light upward diagonal"/>
          <p:cNvSpPr>
            <a:spLocks noChangeShapeType="1"/>
          </p:cNvSpPr>
          <p:nvPr/>
        </p:nvSpPr>
        <p:spPr bwMode="auto">
          <a:xfrm>
            <a:off x="8058150" y="5337175"/>
            <a:ext cx="1588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43" name="Rectangle 35"/>
          <p:cNvSpPr>
            <a:spLocks noChangeArrowheads="1"/>
          </p:cNvSpPr>
          <p:nvPr/>
        </p:nvSpPr>
        <p:spPr bwMode="auto">
          <a:xfrm>
            <a:off x="6477000" y="5791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30744" name="Line 36"/>
          <p:cNvSpPr>
            <a:spLocks noChangeShapeType="1"/>
          </p:cNvSpPr>
          <p:nvPr/>
        </p:nvSpPr>
        <p:spPr bwMode="auto">
          <a:xfrm>
            <a:off x="6942138" y="5337175"/>
            <a:ext cx="1587" cy="377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1521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#include &lt;</a:t>
            </a:r>
            <a:r>
              <a:rPr lang="en-IN" sz="2400" dirty="0" err="1">
                <a:solidFill>
                  <a:srgbClr val="FF0000"/>
                </a:solidFill>
              </a:rPr>
              <a:t>stdio.h</a:t>
            </a:r>
            <a:r>
              <a:rPr lang="en-I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main () 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 = 20;   </a:t>
            </a:r>
            <a:r>
              <a:rPr lang="en-IN" sz="2400" dirty="0">
                <a:solidFill>
                  <a:srgbClr val="7030A0"/>
                </a:solidFill>
              </a:rPr>
              <a:t>/* actual variable declaration */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 *</a:t>
            </a:r>
            <a:r>
              <a:rPr lang="en-IN" sz="2400" dirty="0" err="1">
                <a:solidFill>
                  <a:srgbClr val="FF0000"/>
                </a:solidFill>
              </a:rPr>
              <a:t>ip</a:t>
            </a:r>
            <a:r>
              <a:rPr lang="en-IN" sz="2400" dirty="0">
                <a:solidFill>
                  <a:srgbClr val="FF0000"/>
                </a:solidFill>
              </a:rPr>
              <a:t>;           </a:t>
            </a:r>
            <a:r>
              <a:rPr lang="en-IN" sz="2400" dirty="0">
                <a:solidFill>
                  <a:srgbClr val="7030A0"/>
                </a:solidFill>
              </a:rPr>
              <a:t>/* pointer variable declaration */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ip</a:t>
            </a:r>
            <a:r>
              <a:rPr lang="en-IN" sz="2400" dirty="0">
                <a:solidFill>
                  <a:srgbClr val="FF0000"/>
                </a:solidFill>
              </a:rPr>
              <a:t> = &amp;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;      </a:t>
            </a:r>
            <a:r>
              <a:rPr lang="en-IN" sz="2400" dirty="0">
                <a:solidFill>
                  <a:srgbClr val="7030A0"/>
                </a:solidFill>
              </a:rPr>
              <a:t>/* store address of </a:t>
            </a:r>
            <a:r>
              <a:rPr lang="en-IN" sz="2400" dirty="0" err="1">
                <a:solidFill>
                  <a:srgbClr val="7030A0"/>
                </a:solidFill>
              </a:rPr>
              <a:t>var</a:t>
            </a:r>
            <a:r>
              <a:rPr lang="en-IN" sz="2400" dirty="0">
                <a:solidFill>
                  <a:srgbClr val="7030A0"/>
                </a:solidFill>
              </a:rPr>
              <a:t> in pointer variable*/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 of 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 variable: %x\n", &amp;</a:t>
            </a:r>
            <a:r>
              <a:rPr lang="en-IN" sz="2400" dirty="0" err="1">
                <a:solidFill>
                  <a:srgbClr val="FF0000"/>
                </a:solidFill>
              </a:rPr>
              <a:t>var</a:t>
            </a:r>
            <a:r>
              <a:rPr lang="en-IN" sz="2400" dirty="0">
                <a:solidFill>
                  <a:srgbClr val="FF0000"/>
                </a:solidFill>
              </a:rPr>
              <a:t>  );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   /* address stored in pointer variable */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("Address stored in </a:t>
            </a:r>
            <a:r>
              <a:rPr lang="en-IN" sz="2400" dirty="0" err="1">
                <a:solidFill>
                  <a:srgbClr val="FF0000"/>
                </a:solidFill>
              </a:rPr>
              <a:t>ip</a:t>
            </a:r>
            <a:r>
              <a:rPr lang="en-IN" sz="2400" dirty="0">
                <a:solidFill>
                  <a:srgbClr val="FF0000"/>
                </a:solidFill>
              </a:rPr>
              <a:t> variable: %x\n", </a:t>
            </a:r>
            <a:r>
              <a:rPr lang="en-IN" sz="2400" dirty="0" err="1">
                <a:solidFill>
                  <a:srgbClr val="FF0000"/>
                </a:solidFill>
              </a:rPr>
              <a:t>ip</a:t>
            </a:r>
            <a:r>
              <a:rPr lang="en-IN" sz="2400" dirty="0">
                <a:solidFill>
                  <a:srgbClr val="FF0000"/>
                </a:solidFill>
              </a:rPr>
              <a:t> );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   /* access the value using the pointer */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("Value of *</a:t>
            </a:r>
            <a:r>
              <a:rPr lang="en-IN" sz="2400" dirty="0" err="1">
                <a:solidFill>
                  <a:srgbClr val="FF0000"/>
                </a:solidFill>
              </a:rPr>
              <a:t>ip</a:t>
            </a:r>
            <a:r>
              <a:rPr lang="en-IN" sz="2400" dirty="0">
                <a:solidFill>
                  <a:srgbClr val="FF0000"/>
                </a:solidFill>
              </a:rPr>
              <a:t> variable: %d\n", *</a:t>
            </a:r>
            <a:r>
              <a:rPr lang="en-IN" sz="2400" dirty="0" err="1">
                <a:solidFill>
                  <a:srgbClr val="FF0000"/>
                </a:solidFill>
              </a:rPr>
              <a:t>ip</a:t>
            </a:r>
            <a:r>
              <a:rPr lang="en-IN" sz="2400" dirty="0">
                <a:solidFill>
                  <a:srgbClr val="FF0000"/>
                </a:solidFill>
              </a:rPr>
              <a:t> );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   return 0;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5857" y="5666431"/>
            <a:ext cx="5437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Address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 variable	: bffd8b3c</a:t>
            </a:r>
          </a:p>
          <a:p>
            <a:r>
              <a:rPr lang="en-IN" sz="2400" dirty="0">
                <a:solidFill>
                  <a:srgbClr val="00B050"/>
                </a:solidFill>
              </a:rPr>
              <a:t>Address stored in </a:t>
            </a:r>
            <a:r>
              <a:rPr lang="en-IN" sz="2400" dirty="0" err="1">
                <a:solidFill>
                  <a:srgbClr val="00B050"/>
                </a:solidFill>
              </a:rPr>
              <a:t>ip</a:t>
            </a:r>
            <a:r>
              <a:rPr lang="en-IN" sz="2400" dirty="0">
                <a:solidFill>
                  <a:srgbClr val="00B050"/>
                </a:solidFill>
              </a:rPr>
              <a:t> variable	: bffd8b3c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*</a:t>
            </a:r>
            <a:r>
              <a:rPr lang="en-IN" sz="2400" dirty="0" err="1">
                <a:solidFill>
                  <a:srgbClr val="00B050"/>
                </a:solidFill>
              </a:rPr>
              <a:t>ip</a:t>
            </a:r>
            <a:r>
              <a:rPr lang="en-IN" sz="2400" dirty="0">
                <a:solidFill>
                  <a:srgbClr val="00B050"/>
                </a:solidFill>
              </a:rPr>
              <a:t> variable		: 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699" y="0"/>
            <a:ext cx="84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Using pointers to access address and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0800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1835</Words>
  <Application>Microsoft Office PowerPoint</Application>
  <PresentationFormat>On-screen Show (4:3)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Courier New</vt:lpstr>
      <vt:lpstr>Tahoma</vt:lpstr>
      <vt:lpstr>Office Theme</vt:lpstr>
      <vt:lpstr>C Pointers</vt:lpstr>
      <vt:lpstr>PowerPoint Presentation</vt:lpstr>
      <vt:lpstr>What are Pointers?</vt:lpstr>
      <vt:lpstr>How to Use Pointers?</vt:lpstr>
      <vt:lpstr>PowerPoint Presentation</vt:lpstr>
      <vt:lpstr>Assignment of Pointer Variables (Cont ..)</vt:lpstr>
      <vt:lpstr>Assignment of Pointer Variables</vt:lpstr>
      <vt:lpstr>Assignment of Pointer Variables</vt:lpstr>
      <vt:lpstr>PowerPoint Presentation</vt:lpstr>
      <vt:lpstr>PowerPoint Presentation</vt:lpstr>
      <vt:lpstr>PowerPoint Presentation</vt:lpstr>
      <vt:lpstr>Operations on Pointer Variables</vt:lpstr>
      <vt:lpstr>Pointer Expressions and Pointer Arithmetic</vt:lpstr>
      <vt:lpstr>Pointer arithmetic – Incrementing/Decrementing a pointer</vt:lpstr>
      <vt:lpstr>PowerPoint Presentation</vt:lpstr>
      <vt:lpstr>PowerPoint Presentation</vt:lpstr>
      <vt:lpstr>Pointer arithmetic –Pointer Comparisons</vt:lpstr>
      <vt:lpstr>NULL Pointers</vt:lpstr>
      <vt:lpstr>void Pointer/ generic pointer</vt:lpstr>
      <vt:lpstr>const pointer</vt:lpstr>
      <vt:lpstr>const pointer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Pointers</dc:title>
  <dc:creator>Gladys</dc:creator>
  <cp:lastModifiedBy>Prashanth Singaravelan</cp:lastModifiedBy>
  <cp:revision>68</cp:revision>
  <dcterms:created xsi:type="dcterms:W3CDTF">2017-01-11T11:07:00Z</dcterms:created>
  <dcterms:modified xsi:type="dcterms:W3CDTF">2021-03-05T18:32:28Z</dcterms:modified>
</cp:coreProperties>
</file>