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0" r:id="rId3"/>
    <p:sldId id="257" r:id="rId4"/>
    <p:sldId id="258" r:id="rId5"/>
    <p:sldId id="259" r:id="rId6"/>
    <p:sldId id="262" r:id="rId7"/>
    <p:sldId id="263" r:id="rId8"/>
    <p:sldId id="261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1380" y="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77EEF1-57F6-4251-969B-D2B26A0301C4}" type="datetimeFigureOut">
              <a:rPr lang="en-IN" smtClean="0"/>
              <a:t>06-03-2021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4BF505-6C75-42AC-8D42-BBFBA647C7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00276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602482-600C-4A3E-B7CC-B130D62CB7BF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8820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5FDD8-9C99-49BD-A94D-6C8EA4F73B94}" type="datetimeFigureOut">
              <a:rPr lang="en-IN" smtClean="0"/>
              <a:t>06-03-2021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5EBC1-91F9-47CD-9BE8-E3D20C46A7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1559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5FDD8-9C99-49BD-A94D-6C8EA4F73B94}" type="datetimeFigureOut">
              <a:rPr lang="en-IN" smtClean="0"/>
              <a:t>06-03-2021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5EBC1-91F9-47CD-9BE8-E3D20C46A7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7240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5FDD8-9C99-49BD-A94D-6C8EA4F73B94}" type="datetimeFigureOut">
              <a:rPr lang="en-IN" smtClean="0"/>
              <a:t>06-03-2021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5EBC1-91F9-47CD-9BE8-E3D20C46A7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8493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5FDD8-9C99-49BD-A94D-6C8EA4F73B94}" type="datetimeFigureOut">
              <a:rPr lang="en-IN" smtClean="0"/>
              <a:t>06-03-2021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5EBC1-91F9-47CD-9BE8-E3D20C46A7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1065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5FDD8-9C99-49BD-A94D-6C8EA4F73B94}" type="datetimeFigureOut">
              <a:rPr lang="en-IN" smtClean="0"/>
              <a:t>06-03-2021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5EBC1-91F9-47CD-9BE8-E3D20C46A7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8259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5FDD8-9C99-49BD-A94D-6C8EA4F73B94}" type="datetimeFigureOut">
              <a:rPr lang="en-IN" smtClean="0"/>
              <a:t>06-03-2021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5EBC1-91F9-47CD-9BE8-E3D20C46A7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3458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5FDD8-9C99-49BD-A94D-6C8EA4F73B94}" type="datetimeFigureOut">
              <a:rPr lang="en-IN" smtClean="0"/>
              <a:t>06-03-2021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5EBC1-91F9-47CD-9BE8-E3D20C46A7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2269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5FDD8-9C99-49BD-A94D-6C8EA4F73B94}" type="datetimeFigureOut">
              <a:rPr lang="en-IN" smtClean="0"/>
              <a:t>06-03-2021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5EBC1-91F9-47CD-9BE8-E3D20C46A7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6265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5FDD8-9C99-49BD-A94D-6C8EA4F73B94}" type="datetimeFigureOut">
              <a:rPr lang="en-IN" smtClean="0"/>
              <a:t>06-03-2021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5EBC1-91F9-47CD-9BE8-E3D20C46A7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9074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5FDD8-9C99-49BD-A94D-6C8EA4F73B94}" type="datetimeFigureOut">
              <a:rPr lang="en-IN" smtClean="0"/>
              <a:t>06-03-2021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5EBC1-91F9-47CD-9BE8-E3D20C46A7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3633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5FDD8-9C99-49BD-A94D-6C8EA4F73B94}" type="datetimeFigureOut">
              <a:rPr lang="en-IN" smtClean="0"/>
              <a:t>06-03-2021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5EBC1-91F9-47CD-9BE8-E3D20C46A7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8654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65FDD8-9C99-49BD-A94D-6C8EA4F73B94}" type="datetimeFigureOut">
              <a:rPr lang="en-IN" smtClean="0"/>
              <a:t>06-03-2021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35EBC1-91F9-47CD-9BE8-E3D20C46A7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4399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Drawbacks of pointers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3009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Wild Pointer</a:t>
            </a:r>
          </a:p>
          <a:p>
            <a:r>
              <a:rPr lang="en-US" dirty="0"/>
              <a:t>Dangling pointer</a:t>
            </a:r>
          </a:p>
          <a:p>
            <a:r>
              <a:rPr lang="en-US" dirty="0"/>
              <a:t>Code dump</a:t>
            </a:r>
          </a:p>
          <a:p>
            <a:r>
              <a:rPr lang="en-US" dirty="0"/>
              <a:t>Memory Leak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25522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Wild pointers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600200"/>
            <a:ext cx="8435280" cy="4565104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Uninitialized pointers are called as wild pointers in C which points to arbitrary (random) memory location. This wild pointer may lead a program to behave wrongly or to crash. 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#include&lt;</a:t>
            </a:r>
            <a:r>
              <a:rPr lang="en-US" dirty="0" err="1">
                <a:solidFill>
                  <a:srgbClr val="FF0000"/>
                </a:solidFill>
              </a:rPr>
              <a:t>stdio.h</a:t>
            </a:r>
            <a:r>
              <a:rPr lang="en-US" dirty="0">
                <a:solidFill>
                  <a:srgbClr val="FF0000"/>
                </a:solidFill>
              </a:rPr>
              <a:t>&gt;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</a:rPr>
              <a:t>int</a:t>
            </a:r>
            <a:r>
              <a:rPr lang="en-US" dirty="0">
                <a:solidFill>
                  <a:srgbClr val="FF0000"/>
                </a:solidFill>
              </a:rPr>
              <a:t> main() 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{ 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</a:t>
            </a:r>
            <a:r>
              <a:rPr lang="en-US" dirty="0" err="1">
                <a:solidFill>
                  <a:srgbClr val="FF0000"/>
                </a:solidFill>
              </a:rPr>
              <a:t>int</a:t>
            </a:r>
            <a:r>
              <a:rPr lang="en-US" dirty="0">
                <a:solidFill>
                  <a:srgbClr val="FF0000"/>
                </a:solidFill>
              </a:rPr>
              <a:t> *p; 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*p=12;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</a:t>
            </a:r>
            <a:r>
              <a:rPr lang="en-US" dirty="0" err="1">
                <a:solidFill>
                  <a:srgbClr val="FF0000"/>
                </a:solidFill>
              </a:rPr>
              <a:t>printf</a:t>
            </a:r>
            <a:r>
              <a:rPr lang="en-US" dirty="0">
                <a:solidFill>
                  <a:srgbClr val="FF0000"/>
                </a:solidFill>
              </a:rPr>
              <a:t>("%d",*p);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34016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avoid wild pointer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268760"/>
            <a:ext cx="8435280" cy="5328592"/>
          </a:xfrm>
        </p:spPr>
        <p:txBody>
          <a:bodyPr>
            <a:normAutofit fontScale="55000" lnSpcReduction="20000"/>
          </a:bodyPr>
          <a:lstStyle/>
          <a:p>
            <a:pPr marL="0" indent="0" fontAlgn="base">
              <a:buNone/>
            </a:pPr>
            <a:r>
              <a:rPr lang="en-US" dirty="0">
                <a:solidFill>
                  <a:srgbClr val="0070C0"/>
                </a:solidFill>
              </a:rPr>
              <a:t>#include&lt;</a:t>
            </a:r>
            <a:r>
              <a:rPr lang="en-US" dirty="0" err="1">
                <a:solidFill>
                  <a:srgbClr val="0070C0"/>
                </a:solidFill>
              </a:rPr>
              <a:t>stdio.h</a:t>
            </a:r>
            <a:r>
              <a:rPr lang="en-US" dirty="0">
                <a:solidFill>
                  <a:srgbClr val="0070C0"/>
                </a:solidFill>
              </a:rPr>
              <a:t>&gt;</a:t>
            </a:r>
          </a:p>
          <a:p>
            <a:pPr marL="0" indent="0" fontAlgn="base">
              <a:buNone/>
            </a:pPr>
            <a:r>
              <a:rPr lang="en-US" dirty="0" err="1">
                <a:solidFill>
                  <a:srgbClr val="0070C0"/>
                </a:solidFill>
              </a:rPr>
              <a:t>int</a:t>
            </a:r>
            <a:r>
              <a:rPr lang="en-US" dirty="0">
                <a:solidFill>
                  <a:srgbClr val="0070C0"/>
                </a:solidFill>
              </a:rPr>
              <a:t> main() </a:t>
            </a:r>
          </a:p>
          <a:p>
            <a:pPr marL="0" indent="0" fontAlgn="base">
              <a:buNone/>
            </a:pPr>
            <a:r>
              <a:rPr lang="en-US" dirty="0">
                <a:solidFill>
                  <a:srgbClr val="0070C0"/>
                </a:solidFill>
              </a:rPr>
              <a:t>{ </a:t>
            </a:r>
          </a:p>
          <a:p>
            <a:pPr marL="0" indent="0" fontAlgn="base">
              <a:buNone/>
            </a:pPr>
            <a:r>
              <a:rPr lang="en-US" dirty="0">
                <a:solidFill>
                  <a:srgbClr val="0070C0"/>
                </a:solidFill>
              </a:rPr>
              <a:t>  </a:t>
            </a:r>
            <a:r>
              <a:rPr lang="en-US" dirty="0" err="1">
                <a:solidFill>
                  <a:srgbClr val="0070C0"/>
                </a:solidFill>
              </a:rPr>
              <a:t>int</a:t>
            </a:r>
            <a:r>
              <a:rPr lang="en-US" dirty="0">
                <a:solidFill>
                  <a:srgbClr val="0070C0"/>
                </a:solidFill>
              </a:rPr>
              <a:t>  *p; </a:t>
            </a:r>
          </a:p>
          <a:p>
            <a:pPr marL="0" indent="0" fontAlgn="base">
              <a:buNone/>
            </a:pPr>
            <a:r>
              <a:rPr lang="en-US" dirty="0">
                <a:solidFill>
                  <a:srgbClr val="0070C0"/>
                </a:solidFill>
              </a:rPr>
              <a:t>  </a:t>
            </a:r>
            <a:r>
              <a:rPr lang="en-US" dirty="0" err="1">
                <a:solidFill>
                  <a:srgbClr val="0070C0"/>
                </a:solidFill>
              </a:rPr>
              <a:t>int</a:t>
            </a:r>
            <a:r>
              <a:rPr lang="en-US" dirty="0">
                <a:solidFill>
                  <a:srgbClr val="0070C0"/>
                </a:solidFill>
              </a:rPr>
              <a:t> a = 10; </a:t>
            </a:r>
          </a:p>
          <a:p>
            <a:pPr marL="0" indent="0" fontAlgn="base">
              <a:buNone/>
            </a:pPr>
            <a:r>
              <a:rPr lang="en-US" dirty="0">
                <a:solidFill>
                  <a:srgbClr val="0070C0"/>
                </a:solidFill>
              </a:rPr>
              <a:t>  p = &amp;a;    </a:t>
            </a:r>
          </a:p>
          <a:p>
            <a:pPr marL="0" indent="0" fontAlgn="base">
              <a:buNone/>
            </a:pPr>
            <a:r>
              <a:rPr lang="en-US" dirty="0">
                <a:solidFill>
                  <a:srgbClr val="0070C0"/>
                </a:solidFill>
              </a:rPr>
              <a:t>  *p = 12; </a:t>
            </a:r>
          </a:p>
          <a:p>
            <a:pPr marL="0" indent="0" fontAlgn="base">
              <a:buNone/>
            </a:pPr>
            <a:r>
              <a:rPr lang="en-US" dirty="0">
                <a:solidFill>
                  <a:srgbClr val="0070C0"/>
                </a:solidFill>
              </a:rPr>
              <a:t>  </a:t>
            </a:r>
            <a:r>
              <a:rPr lang="en-US" dirty="0" err="1">
                <a:solidFill>
                  <a:srgbClr val="0070C0"/>
                </a:solidFill>
              </a:rPr>
              <a:t>printf</a:t>
            </a:r>
            <a:r>
              <a:rPr lang="en-US" dirty="0">
                <a:solidFill>
                  <a:srgbClr val="0070C0"/>
                </a:solidFill>
              </a:rPr>
              <a:t>(“%d”,*p);</a:t>
            </a:r>
          </a:p>
          <a:p>
            <a:pPr marL="0" indent="0" fontAlgn="base">
              <a:buNone/>
            </a:pPr>
            <a:r>
              <a:rPr lang="en-US" dirty="0">
                <a:solidFill>
                  <a:srgbClr val="0070C0"/>
                </a:solidFill>
              </a:rPr>
              <a:t>}</a:t>
            </a:r>
          </a:p>
          <a:p>
            <a:pPr marL="0" indent="0" fontAlgn="base">
              <a:buNone/>
            </a:pPr>
            <a:endParaRPr lang="en-US" dirty="0"/>
          </a:p>
          <a:p>
            <a:pPr marL="0" indent="0" fontAlgn="base">
              <a:buNone/>
            </a:pPr>
            <a:r>
              <a:rPr lang="en-US" dirty="0">
                <a:solidFill>
                  <a:srgbClr val="11851C"/>
                </a:solidFill>
              </a:rPr>
              <a:t>#include &lt;</a:t>
            </a:r>
            <a:r>
              <a:rPr lang="en-US" dirty="0" err="1">
                <a:solidFill>
                  <a:srgbClr val="11851C"/>
                </a:solidFill>
              </a:rPr>
              <a:t>stdio.h</a:t>
            </a:r>
            <a:r>
              <a:rPr lang="en-US" dirty="0">
                <a:solidFill>
                  <a:srgbClr val="11851C"/>
                </a:solidFill>
              </a:rPr>
              <a:t>&gt;</a:t>
            </a:r>
          </a:p>
          <a:p>
            <a:pPr marL="0" indent="0" fontAlgn="base">
              <a:buNone/>
            </a:pPr>
            <a:r>
              <a:rPr lang="en-US" dirty="0">
                <a:solidFill>
                  <a:srgbClr val="11851C"/>
                </a:solidFill>
              </a:rPr>
              <a:t>#include &lt;</a:t>
            </a:r>
            <a:r>
              <a:rPr lang="en-US" dirty="0" err="1">
                <a:solidFill>
                  <a:srgbClr val="11851C"/>
                </a:solidFill>
              </a:rPr>
              <a:t>stdlib.h</a:t>
            </a:r>
            <a:r>
              <a:rPr lang="en-US" dirty="0">
                <a:solidFill>
                  <a:srgbClr val="11851C"/>
                </a:solidFill>
              </a:rPr>
              <a:t>&gt;</a:t>
            </a:r>
          </a:p>
          <a:p>
            <a:pPr marL="0" indent="0" fontAlgn="base">
              <a:buNone/>
            </a:pPr>
            <a:r>
              <a:rPr lang="en-US" dirty="0" err="1">
                <a:solidFill>
                  <a:srgbClr val="11851C"/>
                </a:solidFill>
              </a:rPr>
              <a:t>int</a:t>
            </a:r>
            <a:r>
              <a:rPr lang="en-US" dirty="0">
                <a:solidFill>
                  <a:srgbClr val="11851C"/>
                </a:solidFill>
              </a:rPr>
              <a:t> main()</a:t>
            </a:r>
          </a:p>
          <a:p>
            <a:pPr marL="0" indent="0" fontAlgn="base">
              <a:buNone/>
            </a:pPr>
            <a:r>
              <a:rPr lang="en-US" dirty="0">
                <a:solidFill>
                  <a:srgbClr val="11851C"/>
                </a:solidFill>
              </a:rPr>
              <a:t>{</a:t>
            </a:r>
          </a:p>
          <a:p>
            <a:pPr marL="0" indent="0" fontAlgn="base">
              <a:buNone/>
            </a:pPr>
            <a:r>
              <a:rPr lang="en-US" dirty="0">
                <a:solidFill>
                  <a:srgbClr val="11851C"/>
                </a:solidFill>
              </a:rPr>
              <a:t>  </a:t>
            </a:r>
            <a:r>
              <a:rPr lang="en-US" dirty="0" err="1">
                <a:solidFill>
                  <a:srgbClr val="11851C"/>
                </a:solidFill>
              </a:rPr>
              <a:t>int</a:t>
            </a:r>
            <a:r>
              <a:rPr lang="en-US" dirty="0">
                <a:solidFill>
                  <a:srgbClr val="11851C"/>
                </a:solidFill>
              </a:rPr>
              <a:t> *</a:t>
            </a:r>
            <a:r>
              <a:rPr lang="en-US" dirty="0" err="1">
                <a:solidFill>
                  <a:srgbClr val="11851C"/>
                </a:solidFill>
              </a:rPr>
              <a:t>ptr</a:t>
            </a:r>
            <a:r>
              <a:rPr lang="en-US" dirty="0">
                <a:solidFill>
                  <a:srgbClr val="11851C"/>
                </a:solidFill>
              </a:rPr>
              <a:t>;</a:t>
            </a:r>
          </a:p>
          <a:p>
            <a:pPr marL="0" indent="0" fontAlgn="base">
              <a:buNone/>
            </a:pPr>
            <a:r>
              <a:rPr lang="en-US" dirty="0">
                <a:solidFill>
                  <a:srgbClr val="11851C"/>
                </a:solidFill>
              </a:rPr>
              <a:t>  </a:t>
            </a:r>
            <a:r>
              <a:rPr lang="en-US" dirty="0" err="1">
                <a:solidFill>
                  <a:srgbClr val="11851C"/>
                </a:solidFill>
              </a:rPr>
              <a:t>ptr</a:t>
            </a:r>
            <a:r>
              <a:rPr lang="en-US" dirty="0">
                <a:solidFill>
                  <a:srgbClr val="11851C"/>
                </a:solidFill>
              </a:rPr>
              <a:t> = (</a:t>
            </a:r>
            <a:r>
              <a:rPr lang="en-US" dirty="0" err="1">
                <a:solidFill>
                  <a:srgbClr val="11851C"/>
                </a:solidFill>
              </a:rPr>
              <a:t>int</a:t>
            </a:r>
            <a:r>
              <a:rPr lang="en-US" dirty="0">
                <a:solidFill>
                  <a:srgbClr val="11851C"/>
                </a:solidFill>
              </a:rPr>
              <a:t>*)</a:t>
            </a:r>
            <a:r>
              <a:rPr lang="en-US" dirty="0" err="1">
                <a:solidFill>
                  <a:srgbClr val="11851C"/>
                </a:solidFill>
              </a:rPr>
              <a:t>malloc</a:t>
            </a:r>
            <a:r>
              <a:rPr lang="en-US" dirty="0">
                <a:solidFill>
                  <a:srgbClr val="11851C"/>
                </a:solidFill>
              </a:rPr>
              <a:t>(</a:t>
            </a:r>
            <a:r>
              <a:rPr lang="en-US" dirty="0" err="1">
                <a:solidFill>
                  <a:srgbClr val="11851C"/>
                </a:solidFill>
              </a:rPr>
              <a:t>sizeof</a:t>
            </a:r>
            <a:r>
              <a:rPr lang="en-US" dirty="0">
                <a:solidFill>
                  <a:srgbClr val="11851C"/>
                </a:solidFill>
              </a:rPr>
              <a:t>(</a:t>
            </a:r>
            <a:r>
              <a:rPr lang="en-US" dirty="0" err="1">
                <a:solidFill>
                  <a:srgbClr val="11851C"/>
                </a:solidFill>
              </a:rPr>
              <a:t>int</a:t>
            </a:r>
            <a:r>
              <a:rPr lang="en-US" dirty="0">
                <a:solidFill>
                  <a:srgbClr val="11851C"/>
                </a:solidFill>
              </a:rPr>
              <a:t>));</a:t>
            </a:r>
          </a:p>
          <a:p>
            <a:pPr marL="0" indent="0" fontAlgn="base">
              <a:buNone/>
            </a:pPr>
            <a:r>
              <a:rPr lang="en-US" dirty="0">
                <a:solidFill>
                  <a:srgbClr val="11851C"/>
                </a:solidFill>
              </a:rPr>
              <a:t>  *</a:t>
            </a:r>
            <a:r>
              <a:rPr lang="en-US" dirty="0" err="1">
                <a:solidFill>
                  <a:srgbClr val="11851C"/>
                </a:solidFill>
              </a:rPr>
              <a:t>ptr</a:t>
            </a:r>
            <a:r>
              <a:rPr lang="en-US" dirty="0">
                <a:solidFill>
                  <a:srgbClr val="11851C"/>
                </a:solidFill>
              </a:rPr>
              <a:t>=12;</a:t>
            </a:r>
          </a:p>
          <a:p>
            <a:pPr marL="0" indent="0" fontAlgn="base">
              <a:buNone/>
            </a:pPr>
            <a:r>
              <a:rPr lang="en-US" dirty="0">
                <a:solidFill>
                  <a:srgbClr val="11851C"/>
                </a:solidFill>
              </a:rPr>
              <a:t>  </a:t>
            </a:r>
            <a:r>
              <a:rPr lang="en-US" dirty="0" err="1">
                <a:solidFill>
                  <a:srgbClr val="11851C"/>
                </a:solidFill>
              </a:rPr>
              <a:t>printf</a:t>
            </a:r>
            <a:r>
              <a:rPr lang="en-US" dirty="0">
                <a:solidFill>
                  <a:srgbClr val="11851C"/>
                </a:solidFill>
              </a:rPr>
              <a:t>("%d",*</a:t>
            </a:r>
            <a:r>
              <a:rPr lang="en-US" dirty="0" err="1">
                <a:solidFill>
                  <a:srgbClr val="11851C"/>
                </a:solidFill>
              </a:rPr>
              <a:t>ptr</a:t>
            </a:r>
            <a:r>
              <a:rPr lang="en-US" dirty="0">
                <a:solidFill>
                  <a:srgbClr val="11851C"/>
                </a:solidFill>
              </a:rPr>
              <a:t>);</a:t>
            </a:r>
          </a:p>
          <a:p>
            <a:pPr marL="0" indent="0" fontAlgn="base">
              <a:buNone/>
            </a:pPr>
            <a:r>
              <a:rPr lang="en-US" dirty="0">
                <a:solidFill>
                  <a:srgbClr val="11851C"/>
                </a:solidFill>
              </a:rPr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412399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79296" cy="1143000"/>
          </a:xfrm>
        </p:spPr>
        <p:txBody>
          <a:bodyPr>
            <a:normAutofit/>
          </a:bodyPr>
          <a:lstStyle/>
          <a:p>
            <a:r>
              <a:rPr lang="en-IN" b="1" dirty="0"/>
              <a:t>dangling Pointer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When a pointer is pointing to non-existing memory location is called dangling pointer.</a:t>
            </a: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#include &lt;</a:t>
            </a:r>
            <a:r>
              <a:rPr lang="en-IN" dirty="0" err="1">
                <a:solidFill>
                  <a:srgbClr val="FF0000"/>
                </a:solidFill>
              </a:rPr>
              <a:t>stdlib.h</a:t>
            </a:r>
            <a:r>
              <a:rPr lang="en-IN" dirty="0">
                <a:solidFill>
                  <a:srgbClr val="FF0000"/>
                </a:solidFill>
              </a:rPr>
              <a:t>&gt;</a:t>
            </a: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#include &lt;</a:t>
            </a:r>
            <a:r>
              <a:rPr lang="en-IN" dirty="0" err="1">
                <a:solidFill>
                  <a:srgbClr val="FF0000"/>
                </a:solidFill>
              </a:rPr>
              <a:t>stdio.h</a:t>
            </a:r>
            <a:r>
              <a:rPr lang="en-IN" dirty="0">
                <a:solidFill>
                  <a:srgbClr val="FF0000"/>
                </a:solidFill>
              </a:rPr>
              <a:t>&gt;</a:t>
            </a:r>
          </a:p>
          <a:p>
            <a:pPr marL="0" indent="0">
              <a:buNone/>
            </a:pPr>
            <a:r>
              <a:rPr lang="en-IN" dirty="0" err="1">
                <a:solidFill>
                  <a:srgbClr val="FF0000"/>
                </a:solidFill>
              </a:rPr>
              <a:t>int</a:t>
            </a:r>
            <a:r>
              <a:rPr lang="en-IN" dirty="0">
                <a:solidFill>
                  <a:srgbClr val="FF0000"/>
                </a:solidFill>
              </a:rPr>
              <a:t> main()</a:t>
            </a: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{</a:t>
            </a: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    </a:t>
            </a:r>
            <a:r>
              <a:rPr lang="en-IN" dirty="0" err="1">
                <a:solidFill>
                  <a:srgbClr val="FF0000"/>
                </a:solidFill>
              </a:rPr>
              <a:t>int</a:t>
            </a:r>
            <a:r>
              <a:rPr lang="en-IN" dirty="0">
                <a:solidFill>
                  <a:srgbClr val="FF0000"/>
                </a:solidFill>
              </a:rPr>
              <a:t> *</a:t>
            </a:r>
            <a:r>
              <a:rPr lang="en-IN" dirty="0" err="1">
                <a:solidFill>
                  <a:srgbClr val="FF0000"/>
                </a:solidFill>
              </a:rPr>
              <a:t>ptr</a:t>
            </a:r>
            <a:r>
              <a:rPr lang="en-IN" dirty="0">
                <a:solidFill>
                  <a:srgbClr val="FF0000"/>
                </a:solidFill>
              </a:rPr>
              <a:t> = (</a:t>
            </a:r>
            <a:r>
              <a:rPr lang="en-IN" dirty="0" err="1">
                <a:solidFill>
                  <a:srgbClr val="FF0000"/>
                </a:solidFill>
              </a:rPr>
              <a:t>int</a:t>
            </a:r>
            <a:r>
              <a:rPr lang="en-IN" dirty="0">
                <a:solidFill>
                  <a:srgbClr val="FF0000"/>
                </a:solidFill>
              </a:rPr>
              <a:t> *)</a:t>
            </a:r>
            <a:r>
              <a:rPr lang="en-IN" dirty="0" err="1">
                <a:solidFill>
                  <a:srgbClr val="FF0000"/>
                </a:solidFill>
              </a:rPr>
              <a:t>malloc</a:t>
            </a:r>
            <a:r>
              <a:rPr lang="en-IN" dirty="0">
                <a:solidFill>
                  <a:srgbClr val="FF0000"/>
                </a:solidFill>
              </a:rPr>
              <a:t>(</a:t>
            </a:r>
            <a:r>
              <a:rPr lang="en-IN" dirty="0" err="1">
                <a:solidFill>
                  <a:srgbClr val="FF0000"/>
                </a:solidFill>
              </a:rPr>
              <a:t>sizeof</a:t>
            </a:r>
            <a:r>
              <a:rPr lang="en-IN" dirty="0">
                <a:solidFill>
                  <a:srgbClr val="FF0000"/>
                </a:solidFill>
              </a:rPr>
              <a:t>(</a:t>
            </a:r>
            <a:r>
              <a:rPr lang="en-IN" dirty="0" err="1">
                <a:solidFill>
                  <a:srgbClr val="FF0000"/>
                </a:solidFill>
              </a:rPr>
              <a:t>int</a:t>
            </a:r>
            <a:r>
              <a:rPr lang="en-IN" dirty="0">
                <a:solidFill>
                  <a:srgbClr val="FF0000"/>
                </a:solidFill>
              </a:rPr>
              <a:t>));</a:t>
            </a: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    </a:t>
            </a:r>
            <a:r>
              <a:rPr lang="en-IN" dirty="0" err="1">
                <a:solidFill>
                  <a:srgbClr val="FF0000"/>
                </a:solidFill>
              </a:rPr>
              <a:t>int</a:t>
            </a:r>
            <a:r>
              <a:rPr lang="en-IN" dirty="0">
                <a:solidFill>
                  <a:srgbClr val="FF0000"/>
                </a:solidFill>
              </a:rPr>
              <a:t> x=12;</a:t>
            </a: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    </a:t>
            </a:r>
            <a:r>
              <a:rPr lang="en-IN" dirty="0" err="1">
                <a:solidFill>
                  <a:srgbClr val="FF0000"/>
                </a:solidFill>
              </a:rPr>
              <a:t>ptr</a:t>
            </a:r>
            <a:r>
              <a:rPr lang="en-IN" dirty="0">
                <a:solidFill>
                  <a:srgbClr val="FF0000"/>
                </a:solidFill>
              </a:rPr>
              <a:t>=&amp;x;</a:t>
            </a: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    </a:t>
            </a:r>
            <a:r>
              <a:rPr lang="en-IN" dirty="0" err="1">
                <a:solidFill>
                  <a:srgbClr val="FF0000"/>
                </a:solidFill>
              </a:rPr>
              <a:t>printf</a:t>
            </a:r>
            <a:r>
              <a:rPr lang="en-IN" dirty="0">
                <a:solidFill>
                  <a:srgbClr val="FF0000"/>
                </a:solidFill>
              </a:rPr>
              <a:t>("%d",</a:t>
            </a:r>
            <a:r>
              <a:rPr lang="en-IN" dirty="0" err="1">
                <a:solidFill>
                  <a:srgbClr val="FF0000"/>
                </a:solidFill>
              </a:rPr>
              <a:t>ptr</a:t>
            </a:r>
            <a:r>
              <a:rPr lang="en-IN" dirty="0">
                <a:solidFill>
                  <a:srgbClr val="FF0000"/>
                </a:solidFill>
              </a:rPr>
              <a:t>);</a:t>
            </a: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    </a:t>
            </a:r>
            <a:r>
              <a:rPr lang="en-IN" dirty="0" err="1">
                <a:solidFill>
                  <a:srgbClr val="FF0000"/>
                </a:solidFill>
              </a:rPr>
              <a:t>printf</a:t>
            </a:r>
            <a:r>
              <a:rPr lang="en-IN" dirty="0">
                <a:solidFill>
                  <a:srgbClr val="FF0000"/>
                </a:solidFill>
              </a:rPr>
              <a:t>("%d",*</a:t>
            </a:r>
            <a:r>
              <a:rPr lang="en-IN" dirty="0" err="1">
                <a:solidFill>
                  <a:srgbClr val="FF0000"/>
                </a:solidFill>
              </a:rPr>
              <a:t>ptr</a:t>
            </a:r>
            <a:r>
              <a:rPr lang="en-IN" dirty="0">
                <a:solidFill>
                  <a:srgbClr val="FF0000"/>
                </a:solidFill>
              </a:rPr>
              <a:t>);</a:t>
            </a: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    free(</a:t>
            </a:r>
            <a:r>
              <a:rPr lang="en-IN" dirty="0" err="1">
                <a:solidFill>
                  <a:srgbClr val="FF0000"/>
                </a:solidFill>
              </a:rPr>
              <a:t>ptr</a:t>
            </a:r>
            <a:r>
              <a:rPr lang="en-IN" dirty="0">
                <a:solidFill>
                  <a:srgbClr val="FF0000"/>
                </a:solidFill>
              </a:rPr>
              <a:t>);</a:t>
            </a: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    </a:t>
            </a:r>
            <a:r>
              <a:rPr lang="en-IN" dirty="0" err="1">
                <a:solidFill>
                  <a:srgbClr val="FF0000"/>
                </a:solidFill>
              </a:rPr>
              <a:t>printf</a:t>
            </a:r>
            <a:r>
              <a:rPr lang="en-IN" dirty="0">
                <a:solidFill>
                  <a:srgbClr val="FF0000"/>
                </a:solidFill>
              </a:rPr>
              <a:t>("%d",</a:t>
            </a:r>
            <a:r>
              <a:rPr lang="en-IN" dirty="0" err="1">
                <a:solidFill>
                  <a:srgbClr val="FF0000"/>
                </a:solidFill>
              </a:rPr>
              <a:t>ptr</a:t>
            </a:r>
            <a:r>
              <a:rPr lang="en-IN" dirty="0">
                <a:solidFill>
                  <a:srgbClr val="FF0000"/>
                </a:solidFill>
              </a:rPr>
              <a:t>);</a:t>
            </a:r>
          </a:p>
          <a:p>
            <a:pPr marL="0" indent="0">
              <a:buNone/>
            </a:pPr>
            <a:endParaRPr lang="en-I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    //</a:t>
            </a:r>
            <a:r>
              <a:rPr lang="en-IN" dirty="0" err="1">
                <a:solidFill>
                  <a:srgbClr val="FF0000"/>
                </a:solidFill>
              </a:rPr>
              <a:t>ptr</a:t>
            </a:r>
            <a:r>
              <a:rPr lang="en-IN" dirty="0">
                <a:solidFill>
                  <a:srgbClr val="FF0000"/>
                </a:solidFill>
              </a:rPr>
              <a:t> = NULL;</a:t>
            </a: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120030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dump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fontAlgn="base"/>
            <a:r>
              <a:rPr lang="en-US" dirty="0"/>
              <a:t>Core Dump/Segmentation fault is a specific kind of error caused by accessing memory that “does not belong to you.” </a:t>
            </a:r>
            <a:br>
              <a:rPr lang="en-US" dirty="0"/>
            </a:br>
            <a:r>
              <a:rPr lang="en-US" dirty="0"/>
              <a:t> </a:t>
            </a:r>
          </a:p>
          <a:p>
            <a:pPr fontAlgn="base"/>
            <a:r>
              <a:rPr lang="en-US" dirty="0"/>
              <a:t>When a piece of code tries to do read and write operation in a read only location in memory or freed block of memory, it is known as core dump.</a:t>
            </a:r>
          </a:p>
          <a:p>
            <a:pPr fontAlgn="base"/>
            <a:r>
              <a:rPr lang="en-US" dirty="0"/>
              <a:t>It is an error indicating memory corruption.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8458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dump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536" y="1600200"/>
            <a:ext cx="4100264" cy="4853136"/>
          </a:xfrm>
        </p:spPr>
        <p:txBody>
          <a:bodyPr>
            <a:normAutofit fontScale="92500" lnSpcReduction="20000"/>
          </a:bodyPr>
          <a:lstStyle/>
          <a:p>
            <a:r>
              <a:rPr lang="en-IN" sz="2400" b="1" dirty="0"/>
              <a:t>Modifying a string literal </a:t>
            </a:r>
          </a:p>
          <a:p>
            <a:pPr marL="0" indent="0" fontAlgn="base">
              <a:buNone/>
            </a:pPr>
            <a:r>
              <a:rPr lang="en-US" dirty="0"/>
              <a:t>#include&lt;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pPr marL="0" indent="0" fontAlgn="base">
              <a:buNone/>
            </a:pPr>
            <a:r>
              <a:rPr lang="en-US" dirty="0" err="1"/>
              <a:t>int</a:t>
            </a:r>
            <a:r>
              <a:rPr lang="en-US" dirty="0"/>
              <a:t> main()</a:t>
            </a:r>
          </a:p>
          <a:p>
            <a:pPr marL="0" indent="0" fontAlgn="base">
              <a:buNone/>
            </a:pPr>
            <a:r>
              <a:rPr lang="en-US" dirty="0"/>
              <a:t>{</a:t>
            </a:r>
          </a:p>
          <a:p>
            <a:pPr marL="0" indent="0" fontAlgn="base">
              <a:buNone/>
            </a:pPr>
            <a:r>
              <a:rPr lang="en-US" dirty="0"/>
              <a:t>    char *</a:t>
            </a:r>
            <a:r>
              <a:rPr lang="en-US" dirty="0" err="1"/>
              <a:t>str</a:t>
            </a:r>
            <a:r>
              <a:rPr lang="en-US" dirty="0"/>
              <a:t>;</a:t>
            </a:r>
          </a:p>
          <a:p>
            <a:pPr marL="0" indent="0" fontAlgn="base">
              <a:buNone/>
            </a:pPr>
            <a:r>
              <a:rPr lang="en-US" dirty="0"/>
              <a:t>    </a:t>
            </a:r>
            <a:r>
              <a:rPr lang="en-US" dirty="0" err="1"/>
              <a:t>str</a:t>
            </a:r>
            <a:r>
              <a:rPr lang="en-US" dirty="0"/>
              <a:t>="VIT";</a:t>
            </a:r>
          </a:p>
          <a:p>
            <a:pPr marL="0" indent="0" fontAlgn="base">
              <a:buNone/>
            </a:pPr>
            <a:r>
              <a:rPr lang="en-US" dirty="0"/>
              <a:t>    </a:t>
            </a:r>
            <a:r>
              <a:rPr lang="en-US" dirty="0" err="1"/>
              <a:t>printf</a:t>
            </a:r>
            <a:r>
              <a:rPr lang="en-US" dirty="0"/>
              <a:t>("%d\n",</a:t>
            </a:r>
            <a:r>
              <a:rPr lang="en-US" dirty="0" err="1"/>
              <a:t>str</a:t>
            </a:r>
            <a:r>
              <a:rPr lang="en-US" dirty="0"/>
              <a:t>);</a:t>
            </a:r>
          </a:p>
          <a:p>
            <a:pPr marL="0" indent="0" fontAlgn="base">
              <a:buNone/>
            </a:pPr>
            <a:r>
              <a:rPr lang="en-US" dirty="0"/>
              <a:t>    </a:t>
            </a:r>
            <a:r>
              <a:rPr lang="en-US" dirty="0" err="1"/>
              <a:t>printf</a:t>
            </a:r>
            <a:r>
              <a:rPr lang="en-US" dirty="0"/>
              <a:t>("%d\n",&amp;</a:t>
            </a:r>
            <a:r>
              <a:rPr lang="en-US" dirty="0" err="1"/>
              <a:t>str</a:t>
            </a:r>
            <a:r>
              <a:rPr lang="en-US" dirty="0"/>
              <a:t>);</a:t>
            </a:r>
          </a:p>
          <a:p>
            <a:pPr marL="0" indent="0" fontAlgn="base">
              <a:buNone/>
            </a:pPr>
            <a:r>
              <a:rPr lang="en-US" dirty="0"/>
              <a:t>    </a:t>
            </a:r>
            <a:r>
              <a:rPr lang="en-US" dirty="0" err="1"/>
              <a:t>printf</a:t>
            </a:r>
            <a:r>
              <a:rPr lang="en-US" dirty="0"/>
              <a:t>("%c\n",*</a:t>
            </a:r>
            <a:r>
              <a:rPr lang="en-US" dirty="0" err="1"/>
              <a:t>str</a:t>
            </a:r>
            <a:r>
              <a:rPr lang="en-US" dirty="0"/>
              <a:t>);</a:t>
            </a:r>
          </a:p>
          <a:p>
            <a:pPr marL="0" indent="0" fontAlgn="base">
              <a:buNone/>
            </a:pPr>
            <a:r>
              <a:rPr lang="en-US" dirty="0"/>
              <a:t>    *(str+2)='P';</a:t>
            </a:r>
          </a:p>
          <a:p>
            <a:pPr marL="0" indent="0" fontAlgn="base">
              <a:buNone/>
            </a:pPr>
            <a:r>
              <a:rPr lang="en-US" dirty="0"/>
              <a:t>    return 0;</a:t>
            </a:r>
          </a:p>
          <a:p>
            <a:pPr marL="0" indent="0" fontAlgn="base">
              <a:buNone/>
            </a:pPr>
            <a:r>
              <a:rPr lang="en-US" dirty="0"/>
              <a:t>}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6016" y="1600200"/>
            <a:ext cx="3970784" cy="4853136"/>
          </a:xfrm>
        </p:spPr>
        <p:txBody>
          <a:bodyPr>
            <a:normAutofit fontScale="92500" lnSpcReduction="20000"/>
          </a:bodyPr>
          <a:lstStyle/>
          <a:p>
            <a:pPr marL="0" indent="0" fontAlgn="base">
              <a:buNone/>
            </a:pPr>
            <a:r>
              <a:rPr lang="en-US" b="1" dirty="0"/>
              <a:t>Accessing </a:t>
            </a:r>
            <a:r>
              <a:rPr lang="en-US" sz="2400" b="1" dirty="0"/>
              <a:t>an address that is freed</a:t>
            </a:r>
            <a:endParaRPr lang="en-US" b="1" dirty="0"/>
          </a:p>
          <a:p>
            <a:pPr marL="0" indent="0" fontAlgn="base">
              <a:buNone/>
            </a:pPr>
            <a:r>
              <a:rPr lang="en-US" dirty="0"/>
              <a:t>#include 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pPr marL="0" indent="0" fontAlgn="base">
              <a:buNone/>
            </a:pPr>
            <a:r>
              <a:rPr lang="en-US" dirty="0"/>
              <a:t>#include &lt;</a:t>
            </a:r>
            <a:r>
              <a:rPr lang="en-US" dirty="0" err="1"/>
              <a:t>stdlib.h</a:t>
            </a:r>
            <a:r>
              <a:rPr lang="en-US" dirty="0"/>
              <a:t>&gt;</a:t>
            </a:r>
          </a:p>
          <a:p>
            <a:pPr marL="0" indent="0" fontAlgn="base">
              <a:buNone/>
            </a:pPr>
            <a:r>
              <a:rPr lang="en-US" dirty="0" err="1"/>
              <a:t>int</a:t>
            </a:r>
            <a:r>
              <a:rPr lang="en-US" dirty="0"/>
              <a:t> main(void)</a:t>
            </a:r>
          </a:p>
          <a:p>
            <a:pPr marL="0" indent="0" fontAlgn="base">
              <a:buNone/>
            </a:pPr>
            <a:r>
              <a:rPr lang="en-US" dirty="0"/>
              <a:t>{</a:t>
            </a:r>
          </a:p>
          <a:p>
            <a:pPr marL="0" indent="0" fontAlgn="base">
              <a:buNone/>
            </a:pPr>
            <a:r>
              <a:rPr lang="en-US" dirty="0"/>
              <a:t>    </a:t>
            </a:r>
            <a:r>
              <a:rPr lang="en-US" dirty="0" err="1"/>
              <a:t>int</a:t>
            </a:r>
            <a:r>
              <a:rPr lang="en-US" dirty="0"/>
              <a:t>* p = </a:t>
            </a:r>
            <a:r>
              <a:rPr lang="en-US" dirty="0" err="1"/>
              <a:t>malloc</a:t>
            </a:r>
            <a:r>
              <a:rPr lang="en-US" dirty="0"/>
              <a:t>(8);</a:t>
            </a:r>
          </a:p>
          <a:p>
            <a:pPr marL="0" indent="0" fontAlgn="base">
              <a:buNone/>
            </a:pPr>
            <a:r>
              <a:rPr lang="en-US" dirty="0"/>
              <a:t>    *p = 10;</a:t>
            </a:r>
          </a:p>
          <a:p>
            <a:pPr marL="0" indent="0" fontAlgn="base">
              <a:buNone/>
            </a:pPr>
            <a:r>
              <a:rPr lang="en-US" dirty="0"/>
              <a:t>    free(p);</a:t>
            </a:r>
          </a:p>
          <a:p>
            <a:pPr marL="0" indent="0" fontAlgn="base">
              <a:buNone/>
            </a:pPr>
            <a:r>
              <a:rPr lang="en-US" dirty="0"/>
              <a:t>    *p = 20;</a:t>
            </a:r>
          </a:p>
          <a:p>
            <a:pPr marL="0" indent="0" fontAlgn="base">
              <a:buNone/>
            </a:pPr>
            <a:r>
              <a:rPr lang="en-US" dirty="0"/>
              <a:t>    return 0;</a:t>
            </a:r>
          </a:p>
          <a:p>
            <a:pPr marL="0" indent="0" fontAlgn="base">
              <a:buNone/>
            </a:pPr>
            <a:r>
              <a:rPr lang="en-US" dirty="0"/>
              <a:t>}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0992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1266"/>
            <a:ext cx="8229600" cy="778098"/>
          </a:xfrm>
        </p:spPr>
        <p:txBody>
          <a:bodyPr/>
          <a:lstStyle/>
          <a:p>
            <a:r>
              <a:rPr lang="en-US" dirty="0"/>
              <a:t>Core dump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764704"/>
            <a:ext cx="8856984" cy="5904656"/>
          </a:xfrm>
        </p:spPr>
        <p:txBody>
          <a:bodyPr>
            <a:normAutofit fontScale="55000" lnSpcReduction="20000"/>
          </a:bodyPr>
          <a:lstStyle/>
          <a:p>
            <a:r>
              <a:rPr lang="en-US" b="1" dirty="0"/>
              <a:t>Accessing out of array index bounds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#include 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main()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int</a:t>
            </a:r>
            <a:r>
              <a:rPr lang="en-US" dirty="0"/>
              <a:t> a[2]={1,2};</a:t>
            </a:r>
          </a:p>
          <a:p>
            <a:pPr marL="0" indent="0">
              <a:buNone/>
            </a:pPr>
            <a:r>
              <a:rPr lang="en-US" dirty="0"/>
              <a:t>   a[3] = 3;  // Accessing out of bound</a:t>
            </a:r>
          </a:p>
          <a:p>
            <a:pPr marL="0" indent="0">
              <a:buNone/>
            </a:pPr>
            <a:r>
              <a:rPr lang="en-US" dirty="0"/>
              <a:t>   return 0;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r>
              <a:rPr lang="en-IN" b="1" dirty="0"/>
              <a:t>Improper use of </a:t>
            </a:r>
            <a:r>
              <a:rPr lang="en-IN" b="1" dirty="0" err="1"/>
              <a:t>scanf</a:t>
            </a:r>
            <a:r>
              <a:rPr lang="en-IN" b="1" dirty="0"/>
              <a:t>()</a:t>
            </a:r>
          </a:p>
          <a:p>
            <a:pPr marL="0" indent="0" fontAlgn="base">
              <a:buNone/>
            </a:pPr>
            <a:r>
              <a:rPr lang="en-US" dirty="0"/>
              <a:t>#include 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pPr marL="0" indent="0" fontAlgn="base">
              <a:buNone/>
            </a:pPr>
            <a:r>
              <a:rPr lang="en-US" dirty="0"/>
              <a:t> </a:t>
            </a:r>
          </a:p>
          <a:p>
            <a:pPr marL="0" indent="0" fontAlgn="base">
              <a:buNone/>
            </a:pPr>
            <a:r>
              <a:rPr lang="en-US" dirty="0" err="1"/>
              <a:t>int</a:t>
            </a:r>
            <a:r>
              <a:rPr lang="en-US" dirty="0"/>
              <a:t> main() </a:t>
            </a:r>
          </a:p>
          <a:p>
            <a:pPr marL="0" indent="0" fontAlgn="base">
              <a:buNone/>
            </a:pPr>
            <a:r>
              <a:rPr lang="en-US" dirty="0"/>
              <a:t>{</a:t>
            </a:r>
          </a:p>
          <a:p>
            <a:pPr marL="0" indent="0" fontAlgn="base">
              <a:buNone/>
            </a:pPr>
            <a:r>
              <a:rPr lang="en-US" dirty="0"/>
              <a:t>   </a:t>
            </a:r>
            <a:r>
              <a:rPr lang="en-US" dirty="0" err="1"/>
              <a:t>int</a:t>
            </a:r>
            <a:r>
              <a:rPr lang="en-US" dirty="0"/>
              <a:t> n = 2;</a:t>
            </a:r>
          </a:p>
          <a:p>
            <a:pPr marL="0" indent="0" fontAlgn="base">
              <a:buNone/>
            </a:pPr>
            <a:r>
              <a:rPr lang="en-US" dirty="0"/>
              <a:t>   </a:t>
            </a:r>
            <a:r>
              <a:rPr lang="en-US" dirty="0" err="1"/>
              <a:t>scanf</a:t>
            </a:r>
            <a:r>
              <a:rPr lang="en-US" dirty="0"/>
              <a:t>("%</a:t>
            </a:r>
            <a:r>
              <a:rPr lang="en-US" dirty="0" err="1"/>
              <a:t>d",n</a:t>
            </a:r>
            <a:r>
              <a:rPr lang="en-US" dirty="0"/>
              <a:t>);</a:t>
            </a:r>
          </a:p>
          <a:p>
            <a:pPr marL="0" indent="0" fontAlgn="base">
              <a:buNone/>
            </a:pPr>
            <a:r>
              <a:rPr lang="en-US" dirty="0"/>
              <a:t>   return 0;</a:t>
            </a:r>
          </a:p>
          <a:p>
            <a:pPr marL="0" indent="0" fontAlgn="base">
              <a:buNone/>
            </a:pPr>
            <a:r>
              <a:rPr lang="en-US" dirty="0"/>
              <a:t>}</a:t>
            </a:r>
          </a:p>
          <a:p>
            <a:pPr fontAlgn="base"/>
            <a:r>
              <a:rPr lang="en-US" b="1" dirty="0"/>
              <a:t>Stack Overflow</a:t>
            </a:r>
            <a:r>
              <a:rPr lang="en-US" dirty="0"/>
              <a:t> </a:t>
            </a:r>
            <a:br>
              <a:rPr lang="en-US" dirty="0"/>
            </a:br>
            <a:r>
              <a:rPr lang="en-US" dirty="0"/>
              <a:t> </a:t>
            </a:r>
          </a:p>
          <a:p>
            <a:pPr fontAlgn="base"/>
            <a:r>
              <a:rPr lang="en-US" b="1" dirty="0"/>
              <a:t>Dereferencing uninitialized pointer</a:t>
            </a:r>
            <a:r>
              <a:rPr lang="en-US" dirty="0"/>
              <a:t> </a:t>
            </a:r>
          </a:p>
          <a:p>
            <a:pPr marL="0" indent="0" fontAlgn="base">
              <a:buNone/>
            </a:pP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272625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Leak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484784"/>
            <a:ext cx="8208912" cy="4896544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Memory leaks occur when memory is allocated but not released when it is no longer required.</a:t>
            </a:r>
          </a:p>
          <a:p>
            <a:pPr marL="0" indent="0">
              <a:buNone/>
            </a:pPr>
            <a:endParaRPr lang="en-US" dirty="0"/>
          </a:p>
          <a:p>
            <a:pPr marL="0" indent="0" fontAlgn="base">
              <a:buNone/>
            </a:pPr>
            <a:r>
              <a:rPr lang="en-US" dirty="0"/>
              <a:t>#include &lt;</a:t>
            </a:r>
            <a:r>
              <a:rPr lang="en-US" dirty="0" err="1"/>
              <a:t>stdlib.h</a:t>
            </a:r>
            <a:r>
              <a:rPr lang="en-US" dirty="0"/>
              <a:t>&gt; </a:t>
            </a:r>
          </a:p>
          <a:p>
            <a:pPr marL="0" indent="0" fontAlgn="base">
              <a:buNone/>
            </a:pPr>
            <a:r>
              <a:rPr lang="en-US" dirty="0"/>
              <a:t>void f() </a:t>
            </a:r>
          </a:p>
          <a:p>
            <a:pPr marL="0" indent="0" fontAlgn="base">
              <a:buNone/>
            </a:pPr>
            <a:r>
              <a:rPr lang="en-US" dirty="0"/>
              <a:t>{ </a:t>
            </a:r>
          </a:p>
          <a:p>
            <a:pPr marL="0" indent="0" fontAlgn="base">
              <a:buNone/>
            </a:pPr>
            <a:r>
              <a:rPr lang="en-US" dirty="0"/>
              <a:t>   </a:t>
            </a:r>
            <a:r>
              <a:rPr lang="en-US" dirty="0" err="1"/>
              <a:t>int</a:t>
            </a:r>
            <a:r>
              <a:rPr lang="en-US" dirty="0"/>
              <a:t> *</a:t>
            </a:r>
            <a:r>
              <a:rPr lang="en-US" dirty="0" err="1"/>
              <a:t>ptr</a:t>
            </a:r>
            <a:r>
              <a:rPr lang="en-US" dirty="0"/>
              <a:t> = (</a:t>
            </a:r>
            <a:r>
              <a:rPr lang="en-US" dirty="0" err="1"/>
              <a:t>int</a:t>
            </a:r>
            <a:r>
              <a:rPr lang="en-US" dirty="0"/>
              <a:t> *) </a:t>
            </a:r>
            <a:r>
              <a:rPr lang="en-US" dirty="0" err="1"/>
              <a:t>malloc</a:t>
            </a:r>
            <a:r>
              <a:rPr lang="en-US" dirty="0"/>
              <a:t>(</a:t>
            </a:r>
            <a:r>
              <a:rPr lang="en-US" dirty="0" err="1"/>
              <a:t>sizeof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)); </a:t>
            </a:r>
          </a:p>
          <a:p>
            <a:pPr marL="0" indent="0" fontAlgn="base">
              <a:buNone/>
            </a:pPr>
            <a:r>
              <a:rPr lang="en-US" dirty="0"/>
              <a:t>  </a:t>
            </a:r>
          </a:p>
          <a:p>
            <a:pPr marL="0" indent="0" fontAlgn="base">
              <a:buNone/>
            </a:pPr>
            <a:r>
              <a:rPr lang="en-US" dirty="0"/>
              <a:t>   /* Do some work */</a:t>
            </a:r>
          </a:p>
          <a:p>
            <a:pPr marL="0" indent="0" fontAlgn="base">
              <a:buNone/>
            </a:pPr>
            <a:r>
              <a:rPr lang="en-US" dirty="0"/>
              <a:t>  </a:t>
            </a:r>
          </a:p>
          <a:p>
            <a:pPr marL="0" indent="0" fontAlgn="base">
              <a:buNone/>
            </a:pPr>
            <a:r>
              <a:rPr lang="en-US" dirty="0"/>
              <a:t>   return;}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918227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</TotalTime>
  <Words>615</Words>
  <Application>Microsoft Office PowerPoint</Application>
  <PresentationFormat>On-screen Show (4:3)</PresentationFormat>
  <Paragraphs>110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Drawbacks of pointers</vt:lpstr>
      <vt:lpstr>PowerPoint Presentation</vt:lpstr>
      <vt:lpstr>Wild pointers</vt:lpstr>
      <vt:lpstr>To avoid wild pointer</vt:lpstr>
      <vt:lpstr>dangling Pointer</vt:lpstr>
      <vt:lpstr>Core dump</vt:lpstr>
      <vt:lpstr>Core dump</vt:lpstr>
      <vt:lpstr>Core dump</vt:lpstr>
      <vt:lpstr>Memory Leak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Limitations on pointers</dc:title>
  <dc:creator>Admin</dc:creator>
  <cp:lastModifiedBy>Prashanth Singaravelan</cp:lastModifiedBy>
  <cp:revision>11</cp:revision>
  <dcterms:created xsi:type="dcterms:W3CDTF">2021-02-28T13:32:27Z</dcterms:created>
  <dcterms:modified xsi:type="dcterms:W3CDTF">2021-03-06T18:08:33Z</dcterms:modified>
</cp:coreProperties>
</file>