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6C7-5F36-4F6A-AD0A-472443C418F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b="1" dirty="0" err="1"/>
              <a:t>Input/Output</a:t>
            </a:r>
            <a:r>
              <a:rPr lang="en-US" b="1" dirty="0"/>
              <a:t> Manipulation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14590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Standard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Formatted Output - </a:t>
            </a:r>
            <a:r>
              <a:rPr lang="en-US" dirty="0" err="1"/>
              <a:t>printf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Variable length argument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file access including FILE structure,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sdtout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Error Handling including exit, </a:t>
            </a:r>
            <a:r>
              <a:rPr lang="en-US" dirty="0" err="1"/>
              <a:t>perror</a:t>
            </a:r>
            <a:r>
              <a:rPr lang="en-US" dirty="0"/>
              <a:t> and </a:t>
            </a:r>
            <a:r>
              <a:rPr lang="en-US" dirty="0" err="1"/>
              <a:t>error.h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Line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miscellaneous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 reads characters from standard input, interprets them according to the specification in format, and stores the results through the remaining arguments.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(char *format,…)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8429955" cy="321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3475"/>
            <a:ext cx="8415099" cy="15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conversion characters d, </a:t>
            </a:r>
            <a:r>
              <a:rPr lang="en-US" dirty="0" err="1"/>
              <a:t>i</a:t>
            </a:r>
            <a:r>
              <a:rPr lang="en-US" dirty="0"/>
              <a:t>, o, u, and x may be preceded by 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/>
              <a:t> to indicate that a pointer to </a:t>
            </a:r>
            <a:r>
              <a:rPr lang="en-US" dirty="0">
                <a:solidFill>
                  <a:srgbClr val="00B050"/>
                </a:solidFill>
              </a:rPr>
              <a:t>short</a:t>
            </a:r>
            <a:r>
              <a:rPr lang="en-US" dirty="0"/>
              <a:t> rather than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appears in the argument list, or by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/>
              <a:t> (letter ell) to indicate that a pointer to </a:t>
            </a:r>
            <a:r>
              <a:rPr lang="en-US" dirty="0">
                <a:solidFill>
                  <a:srgbClr val="00B050"/>
                </a:solidFill>
              </a:rPr>
              <a:t>long</a:t>
            </a:r>
            <a:r>
              <a:rPr lang="en-US" dirty="0"/>
              <a:t> appears in the argument list.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main() /* rudimentary calculator */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double sum, v;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while ((</a:t>
            </a:r>
            <a:r>
              <a:rPr lang="en-IN" dirty="0" err="1">
                <a:solidFill>
                  <a:srgbClr val="FF0000"/>
                </a:solidFill>
              </a:rPr>
              <a:t>scanf</a:t>
            </a:r>
            <a:r>
              <a:rPr lang="en-IN" dirty="0">
                <a:solidFill>
                  <a:srgbClr val="FF0000"/>
                </a:solidFill>
              </a:rPr>
              <a:t>("%</a:t>
            </a:r>
            <a:r>
              <a:rPr lang="en-IN" dirty="0" err="1">
                <a:solidFill>
                  <a:srgbClr val="FF0000"/>
                </a:solidFill>
              </a:rPr>
              <a:t>lf",&amp;v</a:t>
            </a:r>
            <a:r>
              <a:rPr lang="en-IN" dirty="0">
                <a:solidFill>
                  <a:srgbClr val="FF0000"/>
                </a:solidFill>
              </a:rPr>
              <a:t>)) == 1)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("\t%.2f\n", sum += v);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454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day,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char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[20];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("%d %s %d", &amp;day,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, &amp;year);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day, month,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scanf</a:t>
            </a:r>
            <a:r>
              <a:rPr lang="en-US" dirty="0">
                <a:solidFill>
                  <a:srgbClr val="00B050"/>
                </a:solidFill>
              </a:rPr>
              <a:t>("%d/%d/%d", &amp;month, &amp;day, &amp;year);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File Handling</a:t>
            </a:r>
            <a:r>
              <a:rPr lang="en-US" dirty="0"/>
              <a:t> is the storing of data in a </a:t>
            </a:r>
            <a:r>
              <a:rPr lang="en-US" b="1" dirty="0"/>
              <a:t>file</a:t>
            </a:r>
            <a:r>
              <a:rPr lang="en-US" dirty="0"/>
              <a:t> using a program. In </a:t>
            </a:r>
            <a:r>
              <a:rPr lang="en-US" b="1" dirty="0"/>
              <a:t>C</a:t>
            </a:r>
            <a:r>
              <a:rPr lang="en-US" dirty="0"/>
              <a:t> programming language, the programs store results, and other data of the program to a </a:t>
            </a:r>
            <a:r>
              <a:rPr lang="en-US" b="1" dirty="0"/>
              <a:t>file</a:t>
            </a:r>
            <a:r>
              <a:rPr lang="en-US" dirty="0"/>
              <a:t> using </a:t>
            </a:r>
            <a:r>
              <a:rPr lang="en-US" b="1" dirty="0"/>
              <a:t>file handling in 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Binary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4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IN" dirty="0"/>
              <a:t>File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Creation of the new file</a:t>
            </a:r>
          </a:p>
          <a:p>
            <a:r>
              <a:rPr lang="en-US" dirty="0">
                <a:solidFill>
                  <a:srgbClr val="FF0000"/>
                </a:solidFill>
              </a:rPr>
              <a:t>Opening an existing file</a:t>
            </a:r>
          </a:p>
          <a:p>
            <a:r>
              <a:rPr lang="en-US" dirty="0">
                <a:solidFill>
                  <a:srgbClr val="FF0000"/>
                </a:solidFill>
              </a:rPr>
              <a:t>Reading from the file</a:t>
            </a:r>
          </a:p>
          <a:p>
            <a:r>
              <a:rPr lang="en-US" dirty="0">
                <a:solidFill>
                  <a:srgbClr val="FF0000"/>
                </a:solidFill>
              </a:rPr>
              <a:t>Writing to the file</a:t>
            </a:r>
          </a:p>
          <a:p>
            <a:r>
              <a:rPr lang="en-US" dirty="0">
                <a:solidFill>
                  <a:srgbClr val="FF0000"/>
                </a:solidFill>
              </a:rPr>
              <a:t>Close the file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Intially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dirty="0"/>
              <a:t>When working with files, you need to declare a pointer of type file. This declaration is needed for  communication between the file and the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Opening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4930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open a file before it can be read, write, or update. The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 is used to open a file. </a:t>
            </a:r>
          </a:p>
          <a:p>
            <a:r>
              <a:rPr lang="en-US" dirty="0"/>
              <a:t>The syntax of the </a:t>
            </a:r>
            <a:r>
              <a:rPr lang="en-US" dirty="0" err="1"/>
              <a:t>fopen</a:t>
            </a:r>
            <a:r>
              <a:rPr lang="en-US" dirty="0"/>
              <a:t>() is given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>
                <a:solidFill>
                  <a:srgbClr val="FF0000"/>
                </a:solidFill>
              </a:rPr>
              <a:t> *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 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filename, </a:t>
            </a:r>
            <a:r>
              <a:rPr lang="en-US" sz="2800" b="1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mode ); 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\\file1.txt","w");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\\file2.bin","rb");</a:t>
            </a:r>
          </a:p>
        </p:txBody>
      </p:sp>
    </p:spTree>
    <p:extLst>
      <p:ext uri="{BB962C8B-B14F-4D97-AF65-F5344CB8AC3E}">
        <p14:creationId xmlns:p14="http://schemas.microsoft.com/office/powerpoint/2010/main" val="3606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86368"/>
              </p:ext>
            </p:extLst>
          </p:nvPr>
        </p:nvGraphicFramePr>
        <p:xfrm>
          <a:off x="899592" y="503776"/>
          <a:ext cx="7488834" cy="6079586"/>
        </p:xfrm>
        <a:graphic>
          <a:graphicData uri="http://schemas.openxmlformats.org/drawingml/2006/table">
            <a:tbl>
              <a:tblPr/>
              <a:tblGrid>
                <a:gridCol w="115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</a:t>
            </a:r>
            <a:r>
              <a:rPr lang="en-IN" dirty="0" err="1"/>
              <a:t>file_handle.c","r</a:t>
            </a:r>
            <a:r>
              <a:rPr lang="en-IN" dirty="0"/>
              <a:t>") ;</a:t>
            </a:r>
          </a:p>
          <a:p>
            <a:pPr marL="0" indent="0">
              <a:buNone/>
            </a:pPr>
            <a:r>
              <a:rPr lang="en-IN" dirty="0"/>
              <a:t>while ( 1 )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fgetc</a:t>
            </a:r>
            <a:r>
              <a:rPr lang="en-IN" dirty="0"/>
              <a:t> ( 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    if ( </a:t>
            </a:r>
            <a:r>
              <a:rPr lang="en-IN" dirty="0" err="1"/>
              <a:t>ch</a:t>
            </a:r>
            <a:r>
              <a:rPr lang="en-IN" dirty="0"/>
              <a:t> == EOF )</a:t>
            </a:r>
          </a:p>
          <a:p>
            <a:pPr marL="0" indent="0">
              <a:buNone/>
            </a:pPr>
            <a:r>
              <a:rPr lang="en-IN" dirty="0"/>
              <a:t>        break 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fclose</a:t>
            </a:r>
            <a:r>
              <a:rPr lang="en-IN" dirty="0"/>
              <a:t> (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7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library implements a simple model of text input and output .</a:t>
            </a:r>
          </a:p>
          <a:p>
            <a:r>
              <a:rPr lang="en-US" dirty="0"/>
              <a:t>Streams: is a logical interface to the devices that are connected to the computer.</a:t>
            </a:r>
          </a:p>
          <a:p>
            <a:r>
              <a:rPr lang="en-US" dirty="0"/>
              <a:t>Three standard Streams :</a:t>
            </a:r>
          </a:p>
          <a:p>
            <a:pPr lvl="1"/>
            <a:r>
              <a:rPr lang="en-US" dirty="0"/>
              <a:t>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 Buffer associated with file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 file. The file must be closed after performing all the operations on it. </a:t>
            </a:r>
          </a:p>
          <a:p>
            <a:r>
              <a:rPr lang="en-US" dirty="0"/>
              <a:t>The syntax of </a:t>
            </a:r>
            <a:r>
              <a:rPr lang="en-US" dirty="0" err="1"/>
              <a:t>fclose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 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 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 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0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File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r>
              <a:rPr lang="en-US" dirty="0" err="1"/>
              <a:t>fprintf</a:t>
            </a:r>
            <a:r>
              <a:rPr lang="en-US" dirty="0"/>
              <a:t>()</a:t>
            </a:r>
          </a:p>
          <a:p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fputc</a:t>
            </a:r>
            <a:r>
              <a:rPr lang="en-US" dirty="0"/>
              <a:t>()</a:t>
            </a:r>
          </a:p>
          <a:p>
            <a:r>
              <a:rPr lang="en-US" dirty="0" err="1"/>
              <a:t>fgetc</a:t>
            </a:r>
            <a:r>
              <a:rPr lang="en-US" dirty="0"/>
              <a:t>()</a:t>
            </a:r>
          </a:p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r>
              <a:rPr lang="en-US" dirty="0"/>
              <a:t>rewind()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File : </a:t>
            </a:r>
            <a:r>
              <a:rPr lang="en-US" dirty="0" err="1"/>
              <a:t>fprintf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It sends formatted output to a stream.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fprintf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, "Advanced C Programming\n");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Reading from  the File :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336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file. It reads a word from the file and returns EOF at the end of file.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char b[255];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FILE 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if ((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fopen</a:t>
            </a:r>
            <a:r>
              <a:rPr lang="en-US" dirty="0">
                <a:solidFill>
                  <a:srgbClr val="00B050"/>
                </a:solidFill>
              </a:rPr>
              <a:t>("file1.txt","r")) == 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("Error! opening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exit(1);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while(</a:t>
            </a:r>
            <a:r>
              <a:rPr lang="en-US" dirty="0" err="1">
                <a:solidFill>
                  <a:srgbClr val="00B050"/>
                </a:solidFill>
              </a:rPr>
              <a:t>fscanf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, "%s", b)!=EOF)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</a:t>
            </a:r>
            <a:r>
              <a:rPr lang="en-US" dirty="0" err="1">
                <a:solidFill>
                  <a:srgbClr val="00B050"/>
                </a:solidFill>
              </a:rPr>
              <a:t>s",b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to the File : </a:t>
            </a:r>
            <a:r>
              <a:rPr lang="en-IN" dirty="0" err="1"/>
              <a:t>fputc</a:t>
            </a:r>
            <a:r>
              <a:rPr lang="en-IN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14116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fputc</a:t>
            </a:r>
            <a:r>
              <a:rPr lang="en-IN" dirty="0"/>
              <a:t>() function is used to write a single character into file. It outputs a character to a stream.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fputc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c, FILE *stream)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fputc</a:t>
            </a:r>
            <a:r>
              <a:rPr lang="en-IN" dirty="0">
                <a:solidFill>
                  <a:srgbClr val="00B050"/>
                </a:solidFill>
              </a:rPr>
              <a:t>('a',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47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the File : </a:t>
            </a:r>
            <a:r>
              <a:rPr lang="en-US" dirty="0" err="1"/>
              <a:t>fgetc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fgetc</a:t>
            </a:r>
            <a:r>
              <a:rPr lang="en-US" dirty="0"/>
              <a:t>() function returns a single character from the file. It gets a character from the stream. It returns EOF at the end of file.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*stream)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FILE *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fopen</a:t>
            </a:r>
            <a:r>
              <a:rPr lang="en-IN" dirty="0">
                <a:solidFill>
                  <a:srgbClr val="FF0000"/>
                </a:solidFill>
              </a:rPr>
              <a:t>("file1.txt","r");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while(1)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c = </a:t>
            </a:r>
            <a:r>
              <a:rPr lang="en-IN" dirty="0" err="1">
                <a:solidFill>
                  <a:srgbClr val="FF0000"/>
                </a:solidFill>
              </a:rPr>
              <a:t>fgetc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if( </a:t>
            </a:r>
            <a:r>
              <a:rPr lang="en-IN" dirty="0" err="1">
                <a:solidFill>
                  <a:srgbClr val="FF0000"/>
                </a:solidFill>
              </a:rPr>
              <a:t>feof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 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break 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return(0);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6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70912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fputs</a:t>
            </a:r>
            <a:r>
              <a:rPr lang="en-IN" dirty="0"/>
              <a:t>(</a:t>
            </a:r>
            <a:r>
              <a:rPr lang="en-IN" b="1" dirty="0" err="1"/>
              <a:t>const</a:t>
            </a: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("file2.txt","w");  </a:t>
            </a:r>
          </a:p>
          <a:p>
            <a:pPr marL="0" indent="0">
              <a:buNone/>
            </a:pPr>
            <a:r>
              <a:rPr lang="en-IN" dirty="0" err="1"/>
              <a:t>fputs</a:t>
            </a:r>
            <a:r>
              <a:rPr lang="en-IN" dirty="0"/>
              <a:t>(“VIT UNIVERSITY",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25144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char</a:t>
            </a:r>
            <a:r>
              <a:rPr lang="en-IN" dirty="0"/>
              <a:t>* </a:t>
            </a: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 err="1"/>
              <a:t>int</a:t>
            </a:r>
            <a:r>
              <a:rPr lang="en-IN" dirty="0"/>
              <a:t> n,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char </a:t>
            </a:r>
            <a:r>
              <a:rPr lang="en-IN" dirty="0"/>
              <a:t>text[ 300];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(“file2.txt","r"); 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fgets</a:t>
            </a:r>
            <a:r>
              <a:rPr lang="en-IN" dirty="0"/>
              <a:t>(text,300,fp));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stderr</a:t>
            </a:r>
            <a:r>
              <a:rPr lang="en-US" dirty="0"/>
              <a:t> is an output stream typically used by programs to output error messages or diagnostics to the console.</a:t>
            </a:r>
          </a:p>
          <a:p>
            <a:r>
              <a:rPr lang="en-US" dirty="0"/>
              <a:t>Some of the errors that occurs in the files are listed below −</a:t>
            </a:r>
          </a:p>
          <a:p>
            <a:pPr lvl="1"/>
            <a:r>
              <a:rPr lang="en-US" dirty="0"/>
              <a:t>Trying to read beyond end of file.</a:t>
            </a:r>
          </a:p>
          <a:p>
            <a:pPr lvl="1"/>
            <a:r>
              <a:rPr lang="en-US" dirty="0"/>
              <a:t>Device over flow.</a:t>
            </a:r>
          </a:p>
          <a:p>
            <a:pPr lvl="1"/>
            <a:r>
              <a:rPr lang="en-US" dirty="0"/>
              <a:t>Trying to open an invalid file.</a:t>
            </a:r>
          </a:p>
          <a:p>
            <a:pPr lvl="1"/>
            <a:r>
              <a:rPr lang="en-US" dirty="0"/>
              <a:t>An invalid operation is performed by opening a file in a different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File handling : </a:t>
            </a:r>
            <a:r>
              <a:rPr lang="en-US" dirty="0" err="1"/>
              <a:t>error.h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04456" cy="4925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 Few methods and variables defined in </a:t>
            </a:r>
            <a:r>
              <a:rPr lang="en-US" sz="2400" b="1" dirty="0" err="1"/>
              <a:t>error.h</a:t>
            </a:r>
            <a:r>
              <a:rPr lang="en-US" sz="2400" dirty="0"/>
              <a:t> header file can be used to point out error using the return statement in a function. </a:t>
            </a:r>
          </a:p>
          <a:p>
            <a:pPr algn="just"/>
            <a:r>
              <a:rPr lang="en-US" sz="2400" dirty="0"/>
              <a:t>in case of any error and a global variable </a:t>
            </a:r>
            <a:r>
              <a:rPr lang="en-US" sz="2400" b="1" dirty="0" err="1"/>
              <a:t>errno</a:t>
            </a:r>
            <a:r>
              <a:rPr lang="en-US" sz="2400" dirty="0"/>
              <a:t> is set with the error code</a:t>
            </a:r>
          </a:p>
          <a:p>
            <a:pPr algn="just"/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611505"/>
              </p:ext>
            </p:extLst>
          </p:nvPr>
        </p:nvGraphicFramePr>
        <p:xfrm>
          <a:off x="4456656" y="1124744"/>
          <a:ext cx="4038599" cy="5149108"/>
        </p:xfrm>
        <a:graphic>
          <a:graphicData uri="http://schemas.openxmlformats.org/drawingml/2006/table">
            <a:tbl>
              <a:tblPr/>
              <a:tblGrid>
                <a:gridCol w="7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2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errno value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Operation not permitted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file or directory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such process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Interrupted system call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I/O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device or address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Argument list too long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Exec format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Bad file number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child processes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Try again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Out of memory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Permission denied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handling : </a:t>
            </a:r>
            <a:r>
              <a:rPr lang="en-US" dirty="0" err="1"/>
              <a:t>stderr</a:t>
            </a:r>
            <a:r>
              <a:rPr lang="en-US" dirty="0"/>
              <a:t>, </a:t>
            </a:r>
            <a:r>
              <a:rPr lang="en-US" dirty="0" err="1"/>
              <a:t>perror,strerror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perror</a:t>
            </a:r>
            <a:r>
              <a:rPr lang="en-US" b="1" dirty="0"/>
              <a:t>()</a:t>
            </a:r>
            <a:r>
              <a:rPr lang="en-US" dirty="0"/>
              <a:t> function displays the string you pass to it, followed by a colon, a space, and then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r>
              <a:rPr lang="en-US" dirty="0"/>
              <a:t>The </a:t>
            </a:r>
            <a:r>
              <a:rPr lang="en-US" b="1" dirty="0" err="1"/>
              <a:t>strerror</a:t>
            </a:r>
            <a:r>
              <a:rPr lang="en-US" b="1" dirty="0"/>
              <a:t>()</a:t>
            </a:r>
            <a:r>
              <a:rPr lang="en-US" dirty="0"/>
              <a:t> function, which returns a pointer to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File:</a:t>
            </a:r>
          </a:p>
          <a:p>
            <a:r>
              <a:rPr lang="en-US" dirty="0"/>
              <a:t>Human readable</a:t>
            </a:r>
          </a:p>
          <a:p>
            <a:r>
              <a:rPr lang="en-US" dirty="0"/>
              <a:t>In a text file ,each line of data ends with a newline character.</a:t>
            </a:r>
          </a:p>
          <a:p>
            <a:r>
              <a:rPr lang="en-US" dirty="0"/>
              <a:t>Each file ends with a  special character called  the end-of-file (EOF).</a:t>
            </a:r>
          </a:p>
          <a:p>
            <a:r>
              <a:rPr lang="en-US" dirty="0"/>
              <a:t>Text file may be of internal or external representations.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– internal 2 or 4 bytes</a:t>
            </a:r>
          </a:p>
          <a:p>
            <a:pPr marL="0" indent="0">
              <a:buNone/>
            </a:pPr>
            <a:r>
              <a:rPr lang="en-US" dirty="0"/>
              <a:t>                    external  : string of characters as decimal or 			    hexadecimal (conversion by </a:t>
            </a:r>
            <a:r>
              <a:rPr lang="en-US" dirty="0" err="1"/>
              <a:t>printf</a:t>
            </a:r>
            <a:r>
              <a:rPr lang="en-US" dirty="0"/>
              <a:t> 			   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9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errno.h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errno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 pf;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pf = </a:t>
            </a:r>
            <a:r>
              <a:rPr lang="en-IN" dirty="0" err="1"/>
              <a:t>fopen</a:t>
            </a:r>
            <a:r>
              <a:rPr lang="en-IN" dirty="0"/>
              <a:t> ("file3.txt", "r");</a:t>
            </a:r>
          </a:p>
          <a:p>
            <a:pPr marL="0" indent="0">
              <a:buNone/>
            </a:pPr>
            <a:r>
              <a:rPr lang="en-IN" dirty="0"/>
              <a:t>   if (pf == NULL)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errnum</a:t>
            </a:r>
            <a:r>
              <a:rPr lang="en-IN" dirty="0"/>
              <a:t> = </a:t>
            </a:r>
            <a:r>
              <a:rPr lang="en-IN" dirty="0" err="1"/>
              <a:t>errno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</a:t>
            </a:r>
            <a:r>
              <a:rPr lang="en-IN" dirty="0" err="1"/>
              <a:t>errno</a:t>
            </a:r>
            <a:r>
              <a:rPr lang="en-IN" dirty="0"/>
              <a:t>: %d\n", </a:t>
            </a:r>
            <a:r>
              <a:rPr lang="en-IN" dirty="0" err="1"/>
              <a:t>errno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perror</a:t>
            </a:r>
            <a:r>
              <a:rPr lang="en-IN" dirty="0"/>
              <a:t>("Error printed by </a:t>
            </a:r>
            <a:r>
              <a:rPr lang="en-IN" dirty="0" err="1"/>
              <a:t>perror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"Error opening file: %s\n", </a:t>
            </a:r>
            <a:r>
              <a:rPr lang="en-IN" dirty="0" err="1"/>
              <a:t>strerror</a:t>
            </a:r>
            <a:r>
              <a:rPr lang="en-IN" dirty="0"/>
              <a:t>( </a:t>
            </a:r>
            <a:r>
              <a:rPr lang="en-IN" dirty="0" err="1"/>
              <a:t>errnum</a:t>
            </a:r>
            <a:r>
              <a:rPr lang="en-IN" dirty="0"/>
              <a:t> ));</a:t>
            </a:r>
          </a:p>
          <a:p>
            <a:pPr marL="0" indent="0">
              <a:buNone/>
            </a:pPr>
            <a:r>
              <a:rPr lang="en-IN" dirty="0"/>
              <a:t>   } else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fclose</a:t>
            </a:r>
            <a:r>
              <a:rPr lang="en-IN" dirty="0"/>
              <a:t> (pf);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 = 20;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 = 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    if( b == 0){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"Division by zero! Exiting...\n");</a:t>
            </a:r>
          </a:p>
          <a:p>
            <a:pPr marL="0" indent="0">
              <a:buNone/>
            </a:pPr>
            <a:r>
              <a:rPr lang="en-IN" dirty="0"/>
              <a:t>      exit(-1);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 c = a / b;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quotient : %d\n", c );</a:t>
            </a:r>
          </a:p>
          <a:p>
            <a:pPr marL="0" indent="0">
              <a:buNone/>
            </a:pPr>
            <a:r>
              <a:rPr lang="en-IN" dirty="0"/>
              <a:t>   exit(0);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/>
              <a:t>File handling :</a:t>
            </a:r>
            <a:r>
              <a:rPr lang="en-US" dirty="0" err="1"/>
              <a:t>ferror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for detecting an error while performing read or write operations.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ferror</a:t>
            </a:r>
            <a:r>
              <a:rPr lang="en-US" dirty="0">
                <a:solidFill>
                  <a:srgbClr val="FF0000"/>
                </a:solidFill>
              </a:rPr>
              <a:t> (file pointer);</a:t>
            </a:r>
          </a:p>
          <a:p>
            <a:r>
              <a:rPr lang="en-US" dirty="0"/>
              <a:t>It returns zero, if it is a success and returns as non-zero in other cases.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char 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("file.txt", "w");</a:t>
            </a:r>
          </a:p>
          <a:p>
            <a:pPr marL="0" indent="0">
              <a:buNone/>
            </a:pPr>
            <a:r>
              <a:rPr lang="en-IN" dirty="0"/>
              <a:t>   c = 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clearerr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4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:</a:t>
            </a:r>
            <a:r>
              <a:rPr lang="en-US" dirty="0" err="1"/>
              <a:t>feof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94928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used for checking whether an end of the file has been reached or not.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 file pointer);</a:t>
            </a:r>
          </a:p>
          <a:p>
            <a:r>
              <a:rPr lang="en-US" dirty="0"/>
              <a:t>If it returns a non-zero then, it is success. Otherwise, It is zero.</a:t>
            </a:r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 ( 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i,n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"w");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&lt;=100;i= i+10){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putw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692696"/>
            <a:ext cx="4283968" cy="6165304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"r");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n = </a:t>
            </a:r>
            <a:r>
              <a:rPr lang="en-US" dirty="0" err="1">
                <a:solidFill>
                  <a:srgbClr val="FF0000"/>
                </a:solidFill>
              </a:rPr>
              <a:t>getw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if (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("reached end of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else{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("%d",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binary file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Binary files are very similar to arrays of structures, except the structures are in a disk-file rather than an array in memory. Binary files have two features that distinguish them from text files:</a:t>
            </a:r>
          </a:p>
          <a:p>
            <a:pPr algn="just"/>
            <a:r>
              <a:rPr lang="en-US" dirty="0"/>
              <a:t>You can instantly use any structure in the file.</a:t>
            </a:r>
          </a:p>
          <a:p>
            <a:pPr algn="just"/>
            <a:r>
              <a:rPr lang="en-US" dirty="0"/>
              <a:t>You can change the contents of a structure anywhere in the file.</a:t>
            </a:r>
          </a:p>
          <a:p>
            <a:pPr algn="just"/>
            <a:r>
              <a:rPr lang="en-US" dirty="0"/>
              <a:t>After you have opened the binary file, you can read and write a structure or seek a specific position in the file. A file position indicator points to record 0 when the file is opened.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function takes four parameters:</a:t>
            </a:r>
          </a:p>
          <a:p>
            <a:pPr lvl="1" algn="just"/>
            <a:r>
              <a:rPr lang="en-US" dirty="0"/>
              <a:t>A memory address</a:t>
            </a:r>
          </a:p>
          <a:p>
            <a:pPr lvl="1" algn="just"/>
            <a:r>
              <a:rPr lang="en-US" dirty="0"/>
              <a:t>Number of bytes to read per block</a:t>
            </a:r>
          </a:p>
          <a:p>
            <a:pPr lvl="1" algn="just"/>
            <a:r>
              <a:rPr lang="en-US" dirty="0"/>
              <a:t>Number of blocks to read</a:t>
            </a:r>
          </a:p>
          <a:p>
            <a:pPr lvl="1" algn="just"/>
            <a:r>
              <a:rPr lang="en-US" dirty="0"/>
              <a:t>A file variable</a:t>
            </a:r>
          </a:p>
          <a:p>
            <a:pPr lvl="1" algn="just"/>
            <a:endParaRPr lang="en-US" dirty="0"/>
          </a:p>
          <a:p>
            <a:pPr marL="57150" indent="0" algn="just">
              <a:buNone/>
            </a:pPr>
            <a:r>
              <a:rPr lang="en-IN" sz="4200" dirty="0" err="1">
                <a:solidFill>
                  <a:srgbClr val="FF0000"/>
                </a:solidFill>
              </a:rPr>
              <a:t>fread</a:t>
            </a:r>
            <a:r>
              <a:rPr lang="en-IN" sz="4200" dirty="0">
                <a:solidFill>
                  <a:srgbClr val="FF0000"/>
                </a:solidFill>
              </a:rPr>
              <a:t>(&amp;</a:t>
            </a:r>
            <a:r>
              <a:rPr lang="en-IN" sz="4200" dirty="0" err="1">
                <a:solidFill>
                  <a:srgbClr val="FF0000"/>
                </a:solidFill>
              </a:rPr>
              <a:t>my_record,sizeof</a:t>
            </a:r>
            <a:r>
              <a:rPr lang="en-IN" sz="4200" dirty="0">
                <a:solidFill>
                  <a:srgbClr val="FF0000"/>
                </a:solidFill>
              </a:rPr>
              <a:t>(</a:t>
            </a:r>
            <a:r>
              <a:rPr lang="en-IN" sz="4200" dirty="0" err="1">
                <a:solidFill>
                  <a:srgbClr val="FF0000"/>
                </a:solidFill>
              </a:rPr>
              <a:t>struct</a:t>
            </a:r>
            <a:r>
              <a:rPr lang="en-IN" sz="4200" dirty="0">
                <a:solidFill>
                  <a:srgbClr val="FF0000"/>
                </a:solidFill>
              </a:rPr>
              <a:t> rec),1,ptr_myfile);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8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11591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fwrite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wb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r.x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fwrite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85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fread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fread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r.x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2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Access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read each record sequentially, if we want to access a particular record. C supports these functions for random access file processing.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rewind()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fseek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function is used for seeking the pointer position in the file at the specified byte.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fseek</a:t>
            </a:r>
            <a:r>
              <a:rPr lang="en-US" dirty="0">
                <a:solidFill>
                  <a:srgbClr val="FF0000"/>
                </a:solidFill>
              </a:rPr>
              <a:t>( file pointer, displacement, pointer position);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file pointer ----</a:t>
            </a:r>
            <a:r>
              <a:rPr lang="en-US" dirty="0"/>
              <a:t> It is the pointer which points to the file.</a:t>
            </a:r>
            <a:br>
              <a:rPr lang="en-US" dirty="0"/>
            </a:br>
            <a:r>
              <a:rPr lang="en-US" b="1" dirty="0"/>
              <a:t>displacement ----</a:t>
            </a:r>
            <a:r>
              <a:rPr lang="en-US" dirty="0"/>
              <a:t> It is positive or negative. This is the number of bytes which are skipped backward (if negative) or forward( if positive) from the current position. This is attached with L because this is a long integer.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Pointer position:</a:t>
            </a:r>
            <a:br>
              <a:rPr lang="en-US" dirty="0"/>
            </a:br>
            <a:r>
              <a:rPr lang="en-US" dirty="0"/>
              <a:t>Value          pointer position</a:t>
            </a:r>
          </a:p>
          <a:p>
            <a:r>
              <a:rPr lang="en-US" dirty="0"/>
              <a:t>0     Beginning of file.</a:t>
            </a:r>
          </a:p>
          <a:p>
            <a:r>
              <a:rPr lang="en-US" dirty="0"/>
              <a:t>1     Current position</a:t>
            </a:r>
          </a:p>
          <a:p>
            <a:r>
              <a:rPr lang="en-US" dirty="0"/>
              <a:t>2     End of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fseek</a:t>
            </a:r>
            <a:r>
              <a:rPr lang="en-US" dirty="0"/>
              <a:t>( p,10L,0)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2)</a:t>
            </a:r>
            <a:r>
              <a:rPr lang="en-US" dirty="0" err="1"/>
              <a:t>fseek</a:t>
            </a:r>
            <a:r>
              <a:rPr lang="en-US" dirty="0"/>
              <a:t>( p,5L,1)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 err="1"/>
              <a:t>fseek</a:t>
            </a:r>
            <a:r>
              <a:rPr lang="en-US" dirty="0"/>
              <a:t>(p,-5L,1)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7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ftell</a:t>
            </a:r>
            <a:r>
              <a:rPr lang="en-US" dirty="0"/>
              <a:t>() &amp; rewind()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function returns the value of the current pointer position in the file. The value is count from the beginning of the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ftell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rewind()</a:t>
            </a:r>
          </a:p>
          <a:p>
            <a:r>
              <a:rPr lang="en-US" dirty="0"/>
              <a:t>This function is used to move the file pointer to the beginning of the given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rewind( 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File</a:t>
            </a:r>
          </a:p>
          <a:p>
            <a:r>
              <a:rPr lang="en-US" dirty="0"/>
              <a:t>BF store data in the internal representation format.</a:t>
            </a:r>
          </a:p>
          <a:p>
            <a:r>
              <a:rPr lang="en-US" dirty="0"/>
              <a:t>A binary File is a collection of bytes.</a:t>
            </a:r>
          </a:p>
          <a:p>
            <a:r>
              <a:rPr lang="en-US" dirty="0"/>
              <a:t>Can be processed sequential or random.</a:t>
            </a:r>
          </a:p>
          <a:p>
            <a:r>
              <a:rPr lang="en-US" dirty="0"/>
              <a:t>Takes less space than text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char </a:t>
            </a:r>
            <a:r>
              <a:rPr lang="en-IN" dirty="0" err="1"/>
              <a:t>ch;int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("file1.txt", "r");</a:t>
            </a:r>
          </a:p>
          <a:p>
            <a:pPr marL="0" indent="0">
              <a:buNone/>
            </a:pPr>
            <a:r>
              <a:rPr lang="en-IN" dirty="0"/>
              <a:t>     if(</a:t>
            </a:r>
            <a:r>
              <a:rPr lang="en-IN" dirty="0" err="1"/>
              <a:t>fp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("file cannot be opened");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value of n  to read last ‘n’ characters");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fseek</a:t>
            </a:r>
            <a:r>
              <a:rPr lang="en-IN" dirty="0"/>
              <a:t>(fp,n,1);</a:t>
            </a:r>
          </a:p>
          <a:p>
            <a:pPr marL="0" indent="0">
              <a:buNone/>
            </a:pPr>
            <a:r>
              <a:rPr lang="en-IN" dirty="0"/>
              <a:t>      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))!=EOF)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6963"/>
            <a:ext cx="8176679" cy="35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0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class testing and conversion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3" y="2348880"/>
            <a:ext cx="6005156" cy="1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268"/>
            <a:ext cx="8650189" cy="21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5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" y="2329433"/>
            <a:ext cx="6213122" cy="36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ctype.h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while ((c=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()) != EOF)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tolower</a:t>
            </a:r>
            <a:r>
              <a:rPr lang="en-US" dirty="0">
                <a:solidFill>
                  <a:srgbClr val="FF0000"/>
                </a:solidFill>
              </a:rPr>
              <a:t>(c));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output function </a:t>
            </a:r>
            <a:r>
              <a:rPr lang="en-US" dirty="0" err="1"/>
              <a:t>printf</a:t>
            </a:r>
            <a:r>
              <a:rPr lang="en-US" dirty="0"/>
              <a:t>() translates internal values to characters.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(char *format, arg1,arg2,…)</a:t>
            </a:r>
          </a:p>
          <a:p>
            <a:r>
              <a:rPr lang="en-US" dirty="0">
                <a:solidFill>
                  <a:srgbClr val="FF0000"/>
                </a:solidFill>
              </a:rPr>
              <a:t>Format string contains two types of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Ordinary characters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Conversion specifications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Starts with % ends with conversion characters.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Between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minus sign – left adjustment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 – minimum field width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Period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Number, the precision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 or l (short or long)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971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2656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260"/>
              </p:ext>
            </p:extLst>
          </p:nvPr>
        </p:nvGraphicFramePr>
        <p:xfrm>
          <a:off x="539552" y="5805264"/>
          <a:ext cx="6527676" cy="64008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</a:t>
                      </a:r>
                      <a:endParaRPr lang="en-IN" b="1" dirty="0">
                        <a:effectLst/>
                      </a:endParaRP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%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 the argument as an address in hexadecimal digits.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No argument is converted, print a %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96752"/>
            <a:ext cx="3411488" cy="4525963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c,d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a = 15;</a:t>
            </a:r>
          </a:p>
          <a:p>
            <a:pPr marL="0" indent="0">
              <a:buNone/>
            </a:pPr>
            <a:r>
              <a:rPr lang="en-IN" dirty="0"/>
              <a:t>	b = a / 2;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("%03d\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 = 15.3;</a:t>
            </a:r>
          </a:p>
          <a:p>
            <a:pPr marL="0" indent="0">
              <a:buNone/>
            </a:pPr>
            <a:r>
              <a:rPr lang="en-IN" dirty="0"/>
              <a:t>	d = c / 3;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("%3.2f\</a:t>
            </a:r>
            <a:r>
              <a:rPr lang="en-IN" dirty="0" err="1"/>
              <a:t>n",d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124744"/>
            <a:ext cx="4767064" cy="4525963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#include&lt;stdio.h&gt;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main()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int Fahrenheit;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for (Fahrenheit = 0; Fahrenheit &lt;= 300; Fahrenheit = Fahrenheit + 20)</a:t>
            </a:r>
          </a:p>
          <a:p>
            <a:pPr marL="0" indent="0">
              <a:buNone/>
            </a:pPr>
            <a:r>
              <a:rPr lang="de-DE" dirty="0"/>
              <a:t>		printf("%3d %06.3f\n", Fahrenheit, (5.0/9.0)*(Fahrenheit-32));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679" y="5710207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</a:t>
            </a:r>
          </a:p>
          <a:p>
            <a:r>
              <a:rPr lang="en-IN" dirty="0">
                <a:solidFill>
                  <a:srgbClr val="FF0000"/>
                </a:solidFill>
              </a:rPr>
              <a:t>   7</a:t>
            </a:r>
          </a:p>
          <a:p>
            <a:r>
              <a:rPr lang="en-IN" dirty="0">
                <a:solidFill>
                  <a:srgbClr val="FF0000"/>
                </a:solidFill>
              </a:rPr>
              <a:t>007</a:t>
            </a:r>
          </a:p>
          <a:p>
            <a:r>
              <a:rPr lang="en-IN" dirty="0">
                <a:solidFill>
                  <a:srgbClr val="FF0000"/>
                </a:solidFill>
              </a:rPr>
              <a:t>5.10</a:t>
            </a:r>
          </a:p>
        </p:txBody>
      </p:sp>
    </p:spTree>
    <p:extLst>
      <p:ext uri="{BB962C8B-B14F-4D97-AF65-F5344CB8AC3E}">
        <p14:creationId xmlns:p14="http://schemas.microsoft.com/office/powerpoint/2010/main" val="32883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35597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</a:t>
            </a:r>
            <a:r>
              <a:rPr lang="en-IN" dirty="0" err="1"/>
              <a:t>color</a:t>
            </a:r>
            <a:r>
              <a:rPr lang="en-IN" dirty="0"/>
              <a:t>: %s\n", "blue");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("First number: %d\n", 12345);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("Second number: %04d\n", 25);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("Third number: %</a:t>
            </a:r>
            <a:r>
              <a:rPr lang="en-IN" dirty="0" err="1"/>
              <a:t>i</a:t>
            </a:r>
            <a:r>
              <a:rPr lang="en-IN" dirty="0"/>
              <a:t>\n", 1234);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("Float number: %3.2f\n", 3.14159);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("Hexadecimal: %x\n",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("Octal: %o\n",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("Unsigned value: %u\n", 150);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("Just print the percentage sign %%\n", 10);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(":%-15.10s:\n", "Hello, world!");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6221" y="4549676"/>
            <a:ext cx="162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  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   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     :</a:t>
            </a:r>
          </a:p>
        </p:txBody>
      </p:sp>
    </p:spTree>
    <p:extLst>
      <p:ext uri="{BB962C8B-B14F-4D97-AF65-F5344CB8AC3E}">
        <p14:creationId xmlns:p14="http://schemas.microsoft.com/office/powerpoint/2010/main" val="1481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3595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Unicode MS</vt:lpstr>
      <vt:lpstr>Calibri</vt:lpstr>
      <vt:lpstr>times new roman</vt:lpstr>
      <vt:lpstr>verdana</vt:lpstr>
      <vt:lpstr>Office Theme</vt:lpstr>
      <vt:lpstr>Input/Output Manipulation </vt:lpstr>
      <vt:lpstr>Standard I/O</vt:lpstr>
      <vt:lpstr>File types</vt:lpstr>
      <vt:lpstr>File types</vt:lpstr>
      <vt:lpstr>Text file Example</vt:lpstr>
      <vt:lpstr>Formatted Output - printf</vt:lpstr>
      <vt:lpstr>PowerPoint Presentation</vt:lpstr>
      <vt:lpstr>Example</vt:lpstr>
      <vt:lpstr>Examples</vt:lpstr>
      <vt:lpstr>Formated Input - scanf</vt:lpstr>
      <vt:lpstr>PowerPoint Presentation</vt:lpstr>
      <vt:lpstr>PowerPoint Presentation</vt:lpstr>
      <vt:lpstr>PowerPoint Presentation</vt:lpstr>
      <vt:lpstr>File Access</vt:lpstr>
      <vt:lpstr>Types of Files </vt:lpstr>
      <vt:lpstr>Basic File Operations </vt:lpstr>
      <vt:lpstr>Opening File </vt:lpstr>
      <vt:lpstr>PowerPoint Presentation</vt:lpstr>
      <vt:lpstr>Example</vt:lpstr>
      <vt:lpstr>Closing File</vt:lpstr>
      <vt:lpstr>Basic  File functions</vt:lpstr>
      <vt:lpstr>Writing to the File : fprintf()</vt:lpstr>
      <vt:lpstr>Reading from  the File : fscanf()</vt:lpstr>
      <vt:lpstr>Writing to the File : fputc() </vt:lpstr>
      <vt:lpstr>Reading from the File : fgetc()</vt:lpstr>
      <vt:lpstr>Line I/O</vt:lpstr>
      <vt:lpstr>Error handling</vt:lpstr>
      <vt:lpstr> File handling : error.h</vt:lpstr>
      <vt:lpstr>File handling : stderr, perror,strerror</vt:lpstr>
      <vt:lpstr>File handling: Example</vt:lpstr>
      <vt:lpstr>PowerPoint Presentation</vt:lpstr>
      <vt:lpstr>File handling :ferror()</vt:lpstr>
      <vt:lpstr>File handling :feof()</vt:lpstr>
      <vt:lpstr>Working with binary file </vt:lpstr>
      <vt:lpstr>Binary file : fwrite()</vt:lpstr>
      <vt:lpstr>Binary file : fread()</vt:lpstr>
      <vt:lpstr>Random Access To File</vt:lpstr>
      <vt:lpstr>fseek()</vt:lpstr>
      <vt:lpstr>ftell() &amp; rewind()</vt:lpstr>
      <vt:lpstr>Example</vt:lpstr>
      <vt:lpstr>Miscellaneous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50</cp:revision>
  <dcterms:created xsi:type="dcterms:W3CDTF">2021-04-07T12:31:10Z</dcterms:created>
  <dcterms:modified xsi:type="dcterms:W3CDTF">2021-05-18T14:35:51Z</dcterms:modified>
</cp:coreProperties>
</file>