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B87F6E-B0E7-487C-8852-EF0EE51F4B5F}"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0594-DFD1-4339-9D69-7A406C3D5E45}" type="slidenum">
              <a:rPr lang="en-IN" smtClean="0"/>
              <a:t>‹#›</a:t>
            </a:fld>
            <a:endParaRPr lang="en-IN"/>
          </a:p>
        </p:txBody>
      </p:sp>
    </p:spTree>
    <p:extLst>
      <p:ext uri="{BB962C8B-B14F-4D97-AF65-F5344CB8AC3E}">
        <p14:creationId xmlns:p14="http://schemas.microsoft.com/office/powerpoint/2010/main" val="24653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B87F6E-B0E7-487C-8852-EF0EE51F4B5F}"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0594-DFD1-4339-9D69-7A406C3D5E45}" type="slidenum">
              <a:rPr lang="en-IN" smtClean="0"/>
              <a:t>‹#›</a:t>
            </a:fld>
            <a:endParaRPr lang="en-IN"/>
          </a:p>
        </p:txBody>
      </p:sp>
    </p:spTree>
    <p:extLst>
      <p:ext uri="{BB962C8B-B14F-4D97-AF65-F5344CB8AC3E}">
        <p14:creationId xmlns:p14="http://schemas.microsoft.com/office/powerpoint/2010/main" val="2735396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B87F6E-B0E7-487C-8852-EF0EE51F4B5F}"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0594-DFD1-4339-9D69-7A406C3D5E45}" type="slidenum">
              <a:rPr lang="en-IN" smtClean="0"/>
              <a:t>‹#›</a:t>
            </a:fld>
            <a:endParaRPr lang="en-IN"/>
          </a:p>
        </p:txBody>
      </p:sp>
    </p:spTree>
    <p:extLst>
      <p:ext uri="{BB962C8B-B14F-4D97-AF65-F5344CB8AC3E}">
        <p14:creationId xmlns:p14="http://schemas.microsoft.com/office/powerpoint/2010/main" val="6856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B87F6E-B0E7-487C-8852-EF0EE51F4B5F}"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0594-DFD1-4339-9D69-7A406C3D5E45}" type="slidenum">
              <a:rPr lang="en-IN" smtClean="0"/>
              <a:t>‹#›</a:t>
            </a:fld>
            <a:endParaRPr lang="en-IN"/>
          </a:p>
        </p:txBody>
      </p:sp>
    </p:spTree>
    <p:extLst>
      <p:ext uri="{BB962C8B-B14F-4D97-AF65-F5344CB8AC3E}">
        <p14:creationId xmlns:p14="http://schemas.microsoft.com/office/powerpoint/2010/main" val="385664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B87F6E-B0E7-487C-8852-EF0EE51F4B5F}"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0594-DFD1-4339-9D69-7A406C3D5E45}" type="slidenum">
              <a:rPr lang="en-IN" smtClean="0"/>
              <a:t>‹#›</a:t>
            </a:fld>
            <a:endParaRPr lang="en-IN"/>
          </a:p>
        </p:txBody>
      </p:sp>
    </p:spTree>
    <p:extLst>
      <p:ext uri="{BB962C8B-B14F-4D97-AF65-F5344CB8AC3E}">
        <p14:creationId xmlns:p14="http://schemas.microsoft.com/office/powerpoint/2010/main" val="87101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6B87F6E-B0E7-487C-8852-EF0EE51F4B5F}" type="datetimeFigureOut">
              <a:rPr lang="en-IN" smtClean="0"/>
              <a:t>27-04-2021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70594-DFD1-4339-9D69-7A406C3D5E45}" type="slidenum">
              <a:rPr lang="en-IN" smtClean="0"/>
              <a:t>‹#›</a:t>
            </a:fld>
            <a:endParaRPr lang="en-IN"/>
          </a:p>
        </p:txBody>
      </p:sp>
    </p:spTree>
    <p:extLst>
      <p:ext uri="{BB962C8B-B14F-4D97-AF65-F5344CB8AC3E}">
        <p14:creationId xmlns:p14="http://schemas.microsoft.com/office/powerpoint/2010/main" val="347118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B87F6E-B0E7-487C-8852-EF0EE51F4B5F}" type="datetimeFigureOut">
              <a:rPr lang="en-IN" smtClean="0"/>
              <a:t>27-04-2021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070594-DFD1-4339-9D69-7A406C3D5E45}" type="slidenum">
              <a:rPr lang="en-IN" smtClean="0"/>
              <a:t>‹#›</a:t>
            </a:fld>
            <a:endParaRPr lang="en-IN"/>
          </a:p>
        </p:txBody>
      </p:sp>
    </p:spTree>
    <p:extLst>
      <p:ext uri="{BB962C8B-B14F-4D97-AF65-F5344CB8AC3E}">
        <p14:creationId xmlns:p14="http://schemas.microsoft.com/office/powerpoint/2010/main" val="2197449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B87F6E-B0E7-487C-8852-EF0EE51F4B5F}" type="datetimeFigureOut">
              <a:rPr lang="en-IN" smtClean="0"/>
              <a:t>27-04-2021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070594-DFD1-4339-9D69-7A406C3D5E45}" type="slidenum">
              <a:rPr lang="en-IN" smtClean="0"/>
              <a:t>‹#›</a:t>
            </a:fld>
            <a:endParaRPr lang="en-IN"/>
          </a:p>
        </p:txBody>
      </p:sp>
    </p:spTree>
    <p:extLst>
      <p:ext uri="{BB962C8B-B14F-4D97-AF65-F5344CB8AC3E}">
        <p14:creationId xmlns:p14="http://schemas.microsoft.com/office/powerpoint/2010/main" val="273067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87F6E-B0E7-487C-8852-EF0EE51F4B5F}" type="datetimeFigureOut">
              <a:rPr lang="en-IN" smtClean="0"/>
              <a:t>27-04-2021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070594-DFD1-4339-9D69-7A406C3D5E45}" type="slidenum">
              <a:rPr lang="en-IN" smtClean="0"/>
              <a:t>‹#›</a:t>
            </a:fld>
            <a:endParaRPr lang="en-IN"/>
          </a:p>
        </p:txBody>
      </p:sp>
    </p:spTree>
    <p:extLst>
      <p:ext uri="{BB962C8B-B14F-4D97-AF65-F5344CB8AC3E}">
        <p14:creationId xmlns:p14="http://schemas.microsoft.com/office/powerpoint/2010/main" val="354231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B87F6E-B0E7-487C-8852-EF0EE51F4B5F}" type="datetimeFigureOut">
              <a:rPr lang="en-IN" smtClean="0"/>
              <a:t>27-04-2021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70594-DFD1-4339-9D69-7A406C3D5E45}" type="slidenum">
              <a:rPr lang="en-IN" smtClean="0"/>
              <a:t>‹#›</a:t>
            </a:fld>
            <a:endParaRPr lang="en-IN"/>
          </a:p>
        </p:txBody>
      </p:sp>
    </p:spTree>
    <p:extLst>
      <p:ext uri="{BB962C8B-B14F-4D97-AF65-F5344CB8AC3E}">
        <p14:creationId xmlns:p14="http://schemas.microsoft.com/office/powerpoint/2010/main" val="3573272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B87F6E-B0E7-487C-8852-EF0EE51F4B5F}" type="datetimeFigureOut">
              <a:rPr lang="en-IN" smtClean="0"/>
              <a:t>27-04-2021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70594-DFD1-4339-9D69-7A406C3D5E45}" type="slidenum">
              <a:rPr lang="en-IN" smtClean="0"/>
              <a:t>‹#›</a:t>
            </a:fld>
            <a:endParaRPr lang="en-IN"/>
          </a:p>
        </p:txBody>
      </p:sp>
    </p:spTree>
    <p:extLst>
      <p:ext uri="{BB962C8B-B14F-4D97-AF65-F5344CB8AC3E}">
        <p14:creationId xmlns:p14="http://schemas.microsoft.com/office/powerpoint/2010/main" val="1361762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87F6E-B0E7-487C-8852-EF0EE51F4B5F}" type="datetimeFigureOut">
              <a:rPr lang="en-IN" smtClean="0"/>
              <a:t>27-04-2021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70594-DFD1-4339-9D69-7A406C3D5E45}" type="slidenum">
              <a:rPr lang="en-IN" smtClean="0"/>
              <a:t>‹#›</a:t>
            </a:fld>
            <a:endParaRPr lang="en-IN"/>
          </a:p>
        </p:txBody>
      </p:sp>
    </p:spTree>
    <p:extLst>
      <p:ext uri="{BB962C8B-B14F-4D97-AF65-F5344CB8AC3E}">
        <p14:creationId xmlns:p14="http://schemas.microsoft.com/office/powerpoint/2010/main" val="328488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 qualifiers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35216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 type qualifiers</a:t>
            </a:r>
            <a:endParaRPr lang="en-IN" dirty="0"/>
          </a:p>
        </p:txBody>
      </p:sp>
      <p:sp>
        <p:nvSpPr>
          <p:cNvPr id="3" name="Content Placeholder 2"/>
          <p:cNvSpPr>
            <a:spLocks noGrp="1"/>
          </p:cNvSpPr>
          <p:nvPr>
            <p:ph idx="1"/>
          </p:nvPr>
        </p:nvSpPr>
        <p:spPr/>
        <p:txBody>
          <a:bodyPr>
            <a:normAutofit fontScale="92500"/>
          </a:bodyPr>
          <a:lstStyle/>
          <a:p>
            <a:r>
              <a:rPr lang="en-US" dirty="0" smtClean="0"/>
              <a:t>The </a:t>
            </a:r>
            <a:r>
              <a:rPr lang="en-US" dirty="0"/>
              <a:t>keywords which are used to modify the properties of a variable are called type qualifiers</a:t>
            </a:r>
            <a:r>
              <a:rPr lang="en-US" dirty="0" smtClean="0"/>
              <a:t>.</a:t>
            </a:r>
          </a:p>
          <a:p>
            <a:pPr fontAlgn="base"/>
            <a:r>
              <a:rPr lang="en-US" dirty="0"/>
              <a:t>There are </a:t>
            </a:r>
            <a:r>
              <a:rPr lang="en-US" dirty="0" smtClean="0"/>
              <a:t>three </a:t>
            </a:r>
            <a:r>
              <a:rPr lang="en-US" dirty="0"/>
              <a:t>types of qualifiers available in C language. They are,</a:t>
            </a:r>
          </a:p>
          <a:p>
            <a:pPr fontAlgn="base"/>
            <a:endParaRPr lang="en-US" dirty="0"/>
          </a:p>
          <a:p>
            <a:pPr fontAlgn="base"/>
            <a:r>
              <a:rPr lang="en-US" dirty="0" err="1"/>
              <a:t>const</a:t>
            </a:r>
            <a:endParaRPr lang="en-US" dirty="0"/>
          </a:p>
          <a:p>
            <a:pPr fontAlgn="base"/>
            <a:r>
              <a:rPr lang="en-US" dirty="0"/>
              <a:t>v</a:t>
            </a:r>
            <a:r>
              <a:rPr lang="en-US" dirty="0" smtClean="0"/>
              <a:t>olatile</a:t>
            </a:r>
          </a:p>
          <a:p>
            <a:pPr fontAlgn="base"/>
            <a:r>
              <a:rPr lang="en-US" dirty="0" smtClean="0"/>
              <a:t>restrict</a:t>
            </a:r>
            <a:endParaRPr lang="en-US" dirty="0"/>
          </a:p>
          <a:p>
            <a:endParaRPr lang="en-US" dirty="0" smtClean="0"/>
          </a:p>
          <a:p>
            <a:endParaRPr lang="en-IN" dirty="0"/>
          </a:p>
        </p:txBody>
      </p:sp>
    </p:spTree>
    <p:extLst>
      <p:ext uri="{BB962C8B-B14F-4D97-AF65-F5344CB8AC3E}">
        <p14:creationId xmlns:p14="http://schemas.microsoft.com/office/powerpoint/2010/main" val="21077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Const</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Constants </a:t>
            </a:r>
            <a:r>
              <a:rPr lang="en-US" dirty="0"/>
              <a:t>are also like normal variables. But, only difference is, their values can’t be modified by the program once they are defined.</a:t>
            </a:r>
          </a:p>
          <a:p>
            <a:pPr fontAlgn="base"/>
            <a:r>
              <a:rPr lang="en-US" dirty="0"/>
              <a:t>They refer to fixed values. They are also called as literals.</a:t>
            </a:r>
          </a:p>
          <a:p>
            <a:pPr fontAlgn="base"/>
            <a:r>
              <a:rPr lang="en-US" dirty="0"/>
              <a:t>They may be belonging to any of the data type.</a:t>
            </a:r>
          </a:p>
          <a:p>
            <a:pPr fontAlgn="base"/>
            <a:r>
              <a:rPr lang="en-US" dirty="0"/>
              <a:t>Syntax:</a:t>
            </a:r>
            <a:br>
              <a:rPr lang="en-US" dirty="0"/>
            </a:br>
            <a:r>
              <a:rPr lang="en-US" dirty="0" smtClean="0"/>
              <a:t>   	</a:t>
            </a:r>
            <a:r>
              <a:rPr lang="en-US" dirty="0" err="1" smtClean="0">
                <a:solidFill>
                  <a:srgbClr val="FF0000"/>
                </a:solidFill>
              </a:rPr>
              <a:t>const</a:t>
            </a:r>
            <a:r>
              <a:rPr lang="en-US" dirty="0" smtClean="0">
                <a:solidFill>
                  <a:srgbClr val="FF0000"/>
                </a:solidFill>
              </a:rPr>
              <a:t> </a:t>
            </a:r>
            <a:r>
              <a:rPr lang="en-US" dirty="0" err="1">
                <a:solidFill>
                  <a:srgbClr val="FF0000"/>
                </a:solidFill>
              </a:rPr>
              <a:t>data_type</a:t>
            </a:r>
            <a:r>
              <a:rPr lang="en-US" dirty="0">
                <a:solidFill>
                  <a:srgbClr val="FF0000"/>
                </a:solidFill>
              </a:rPr>
              <a:t> </a:t>
            </a:r>
            <a:r>
              <a:rPr lang="en-US" dirty="0" err="1">
                <a:solidFill>
                  <a:srgbClr val="FF0000"/>
                </a:solidFill>
              </a:rPr>
              <a:t>variable_name</a:t>
            </a:r>
            <a:r>
              <a:rPr lang="en-US" dirty="0">
                <a:solidFill>
                  <a:srgbClr val="FF0000"/>
                </a:solidFill>
              </a:rPr>
              <a:t>; (or) </a:t>
            </a:r>
            <a:endParaRPr lang="en-US" dirty="0" smtClean="0">
              <a:solidFill>
                <a:srgbClr val="FF0000"/>
              </a:solidFill>
            </a:endParaRPr>
          </a:p>
          <a:p>
            <a:pPr marL="0" indent="0" fontAlgn="base">
              <a:buNone/>
            </a:pPr>
            <a:r>
              <a:rPr lang="en-US" dirty="0">
                <a:solidFill>
                  <a:srgbClr val="FF0000"/>
                </a:solidFill>
              </a:rPr>
              <a:t>	</a:t>
            </a:r>
            <a:r>
              <a:rPr lang="en-US" dirty="0" err="1" smtClean="0">
                <a:solidFill>
                  <a:srgbClr val="FF0000"/>
                </a:solidFill>
              </a:rPr>
              <a:t>const</a:t>
            </a:r>
            <a:r>
              <a:rPr lang="en-US" dirty="0" smtClean="0">
                <a:solidFill>
                  <a:srgbClr val="FF0000"/>
                </a:solidFill>
              </a:rPr>
              <a:t> </a:t>
            </a:r>
            <a:r>
              <a:rPr lang="en-US" dirty="0" err="1">
                <a:solidFill>
                  <a:srgbClr val="FF0000"/>
                </a:solidFill>
              </a:rPr>
              <a:t>data_type</a:t>
            </a:r>
            <a:r>
              <a:rPr lang="en-US" dirty="0">
                <a:solidFill>
                  <a:srgbClr val="FF0000"/>
                </a:solidFill>
              </a:rPr>
              <a:t> *</a:t>
            </a:r>
            <a:r>
              <a:rPr lang="en-US" dirty="0" err="1">
                <a:solidFill>
                  <a:srgbClr val="FF0000"/>
                </a:solidFill>
              </a:rPr>
              <a:t>variable_name</a:t>
            </a:r>
            <a:r>
              <a:rPr lang="en-US" dirty="0">
                <a:solidFill>
                  <a:srgbClr val="FF0000"/>
                </a:solidFill>
              </a:rPr>
              <a:t>;</a:t>
            </a:r>
          </a:p>
          <a:p>
            <a:endParaRPr lang="en-IN" dirty="0"/>
          </a:p>
        </p:txBody>
      </p:sp>
    </p:spTree>
    <p:extLst>
      <p:ext uri="{BB962C8B-B14F-4D97-AF65-F5344CB8AC3E}">
        <p14:creationId xmlns:p14="http://schemas.microsoft.com/office/powerpoint/2010/main" val="311485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smtClean="0"/>
              <a:t>#include&lt;</a:t>
            </a:r>
            <a:r>
              <a:rPr lang="en-IN" dirty="0" err="1" smtClean="0"/>
              <a:t>stdio.h</a:t>
            </a:r>
            <a:r>
              <a:rPr lang="en-IN" dirty="0" smtClean="0"/>
              <a:t>&gt;</a:t>
            </a:r>
          </a:p>
          <a:p>
            <a:pPr marL="0" indent="0">
              <a:buNone/>
            </a:pPr>
            <a:endParaRPr lang="en-IN" dirty="0" smtClean="0"/>
          </a:p>
          <a:p>
            <a:pPr marL="0" indent="0">
              <a:buNone/>
            </a:pPr>
            <a:r>
              <a:rPr lang="en-IN" dirty="0" smtClean="0"/>
              <a:t>void main(){</a:t>
            </a:r>
          </a:p>
          <a:p>
            <a:pPr marL="0" indent="0">
              <a:buNone/>
            </a:pPr>
            <a:endParaRPr lang="en-IN" dirty="0" smtClean="0"/>
          </a:p>
          <a:p>
            <a:pPr marL="0" indent="0">
              <a:buNone/>
            </a:pPr>
            <a:r>
              <a:rPr lang="en-IN" dirty="0" smtClean="0"/>
              <a:t>   </a:t>
            </a:r>
            <a:r>
              <a:rPr lang="en-IN" dirty="0" err="1" smtClean="0"/>
              <a:t>int</a:t>
            </a:r>
            <a:r>
              <a:rPr lang="en-IN" dirty="0" smtClean="0"/>
              <a:t> a = 10;</a:t>
            </a:r>
          </a:p>
          <a:p>
            <a:pPr marL="0" indent="0">
              <a:buNone/>
            </a:pPr>
            <a:r>
              <a:rPr lang="en-IN" dirty="0" smtClean="0"/>
              <a:t>   </a:t>
            </a:r>
            <a:r>
              <a:rPr lang="en-IN" dirty="0" err="1" smtClean="0"/>
              <a:t>const</a:t>
            </a:r>
            <a:r>
              <a:rPr lang="en-IN" dirty="0" smtClean="0"/>
              <a:t> </a:t>
            </a:r>
            <a:r>
              <a:rPr lang="en-IN" dirty="0" err="1" smtClean="0"/>
              <a:t>int</a:t>
            </a:r>
            <a:r>
              <a:rPr lang="en-IN" dirty="0" smtClean="0"/>
              <a:t> b = 20 ;</a:t>
            </a:r>
          </a:p>
          <a:p>
            <a:pPr marL="0" indent="0">
              <a:buNone/>
            </a:pPr>
            <a:r>
              <a:rPr lang="en-IN" dirty="0" smtClean="0"/>
              <a:t>      </a:t>
            </a:r>
          </a:p>
          <a:p>
            <a:pPr marL="0" indent="0">
              <a:buNone/>
            </a:pPr>
            <a:r>
              <a:rPr lang="en-IN" dirty="0" smtClean="0"/>
              <a:t>   </a:t>
            </a:r>
            <a:r>
              <a:rPr lang="en-IN" dirty="0"/>
              <a:t>a</a:t>
            </a:r>
            <a:r>
              <a:rPr lang="en-IN" dirty="0" smtClean="0"/>
              <a:t> = 15 ;</a:t>
            </a:r>
          </a:p>
          <a:p>
            <a:pPr marL="0" indent="0">
              <a:buNone/>
            </a:pPr>
            <a:r>
              <a:rPr lang="en-IN" dirty="0" smtClean="0"/>
              <a:t>   b = 25 ; // creates an error</a:t>
            </a:r>
          </a:p>
          <a:p>
            <a:pPr marL="0" indent="0">
              <a:buNone/>
            </a:pPr>
            <a:r>
              <a:rPr lang="en-IN" dirty="0" smtClean="0"/>
              <a:t>   </a:t>
            </a:r>
          </a:p>
          <a:p>
            <a:pPr marL="0" indent="0">
              <a:buNone/>
            </a:pPr>
            <a:r>
              <a:rPr lang="en-IN" dirty="0" smtClean="0"/>
              <a:t>   </a:t>
            </a:r>
            <a:r>
              <a:rPr lang="en-IN" dirty="0" err="1" smtClean="0"/>
              <a:t>printf</a:t>
            </a:r>
            <a:r>
              <a:rPr lang="en-IN" dirty="0" smtClean="0"/>
              <a:t>(“a = %d\</a:t>
            </a:r>
            <a:r>
              <a:rPr lang="en-IN" dirty="0" err="1" smtClean="0"/>
              <a:t>nb</a:t>
            </a:r>
            <a:r>
              <a:rPr lang="en-IN" dirty="0" smtClean="0"/>
              <a:t> = %d", </a:t>
            </a:r>
            <a:r>
              <a:rPr lang="en-IN" dirty="0"/>
              <a:t>a</a:t>
            </a:r>
            <a:r>
              <a:rPr lang="en-IN" dirty="0" smtClean="0"/>
              <a:t>, </a:t>
            </a:r>
            <a:r>
              <a:rPr lang="en-IN" dirty="0"/>
              <a:t>b</a:t>
            </a:r>
            <a:r>
              <a:rPr lang="en-IN" dirty="0" smtClean="0"/>
              <a:t> ) ;</a:t>
            </a:r>
          </a:p>
          <a:p>
            <a:pPr marL="0" indent="0">
              <a:buNone/>
            </a:pPr>
            <a:endParaRPr lang="en-IN" dirty="0" smtClean="0"/>
          </a:p>
          <a:p>
            <a:pPr marL="0" indent="0">
              <a:buNone/>
            </a:pPr>
            <a:r>
              <a:rPr lang="en-IN" dirty="0" smtClean="0"/>
              <a:t>}</a:t>
            </a:r>
            <a:endParaRPr lang="en-IN" dirty="0"/>
          </a:p>
        </p:txBody>
      </p:sp>
    </p:spTree>
    <p:extLst>
      <p:ext uri="{BB962C8B-B14F-4D97-AF65-F5344CB8AC3E}">
        <p14:creationId xmlns:p14="http://schemas.microsoft.com/office/powerpoint/2010/main" val="385812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Volatile</a:t>
            </a:r>
            <a:endParaRPr lang="en-IN" dirty="0"/>
          </a:p>
        </p:txBody>
      </p:sp>
      <p:sp>
        <p:nvSpPr>
          <p:cNvPr id="3" name="Content Placeholder 2"/>
          <p:cNvSpPr>
            <a:spLocks noGrp="1"/>
          </p:cNvSpPr>
          <p:nvPr>
            <p:ph idx="1"/>
          </p:nvPr>
        </p:nvSpPr>
        <p:spPr/>
        <p:txBody>
          <a:bodyPr>
            <a:noAutofit/>
          </a:bodyPr>
          <a:lstStyle/>
          <a:p>
            <a:pPr algn="just" fontAlgn="base"/>
            <a:r>
              <a:rPr lang="en-US" sz="2400" dirty="0">
                <a:latin typeface="Times New Roman" panose="02020603050405020304" pitchFamily="18" charset="0"/>
                <a:cs typeface="Times New Roman" panose="02020603050405020304" pitchFamily="18" charset="0"/>
              </a:rPr>
              <a:t>When a variable is defined as volatile, the program may not change the value of the variable explicitly.</a:t>
            </a:r>
          </a:p>
          <a:p>
            <a:pPr algn="just" fontAlgn="base"/>
            <a:r>
              <a:rPr lang="en-US" sz="2400" dirty="0">
                <a:latin typeface="Times New Roman" panose="02020603050405020304" pitchFamily="18" charset="0"/>
                <a:cs typeface="Times New Roman" panose="02020603050405020304" pitchFamily="18" charset="0"/>
              </a:rPr>
              <a:t>But, these variable values might keep on changing without any explicit assignment by the program. These types of qualifiers are called volatile.</a:t>
            </a:r>
          </a:p>
          <a:p>
            <a:pPr algn="just" fontAlgn="base"/>
            <a:r>
              <a:rPr lang="en-US" sz="2400" dirty="0">
                <a:latin typeface="Times New Roman" panose="02020603050405020304" pitchFamily="18" charset="0"/>
                <a:cs typeface="Times New Roman" panose="02020603050405020304" pitchFamily="18" charset="0"/>
              </a:rPr>
              <a:t>For example, if global variable’s address is passed to clock routine of the operating system to store the system time, the value in this address keep on changing without any assignment by the program. These variables are named as volatile variable.</a:t>
            </a:r>
          </a:p>
          <a:p>
            <a:pPr fontAlgn="base"/>
            <a:r>
              <a:rPr lang="en-US" sz="2400" dirty="0">
                <a:latin typeface="Times New Roman" panose="02020603050405020304" pitchFamily="18" charset="0"/>
                <a:cs typeface="Times New Roman" panose="02020603050405020304" pitchFamily="18" charset="0"/>
              </a:rPr>
              <a:t>Syntax:</a:t>
            </a:r>
            <a:br>
              <a:rPr lang="en-US" sz="2400"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volatile </a:t>
            </a:r>
            <a:r>
              <a:rPr lang="en-US" sz="2400" dirty="0" err="1">
                <a:solidFill>
                  <a:srgbClr val="FF0000"/>
                </a:solidFill>
                <a:latin typeface="Times New Roman" panose="02020603050405020304" pitchFamily="18" charset="0"/>
                <a:cs typeface="Times New Roman" panose="02020603050405020304" pitchFamily="18" charset="0"/>
              </a:rPr>
              <a:t>data_type</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variable_name</a:t>
            </a:r>
            <a:r>
              <a:rPr lang="en-US" sz="2400" dirty="0">
                <a:solidFill>
                  <a:srgbClr val="FF0000"/>
                </a:solidFill>
                <a:latin typeface="Times New Roman" panose="02020603050405020304" pitchFamily="18" charset="0"/>
                <a:cs typeface="Times New Roman" panose="02020603050405020304" pitchFamily="18" charset="0"/>
              </a:rPr>
              <a:t>; (or) </a:t>
            </a:r>
            <a:endParaRPr lang="en-US" sz="2400" dirty="0" smtClean="0">
              <a:solidFill>
                <a:srgbClr val="FF0000"/>
              </a:solidFill>
              <a:latin typeface="Times New Roman" panose="02020603050405020304" pitchFamily="18" charset="0"/>
              <a:cs typeface="Times New Roman" panose="02020603050405020304" pitchFamily="18" charset="0"/>
            </a:endParaRPr>
          </a:p>
          <a:p>
            <a:pPr marL="0" indent="0" fontAlgn="base">
              <a:buNone/>
            </a:pPr>
            <a:r>
              <a:rPr lang="en-US" sz="2400" dirty="0">
                <a:solidFill>
                  <a:srgbClr val="FF0000"/>
                </a:solidFill>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    volatile </a:t>
            </a:r>
            <a:r>
              <a:rPr lang="en-US" sz="2400" dirty="0" err="1">
                <a:solidFill>
                  <a:srgbClr val="FF0000"/>
                </a:solidFill>
                <a:latin typeface="Times New Roman" panose="02020603050405020304" pitchFamily="18" charset="0"/>
                <a:cs typeface="Times New Roman" panose="02020603050405020304" pitchFamily="18" charset="0"/>
              </a:rPr>
              <a:t>data_type</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variable_name</a:t>
            </a:r>
            <a:r>
              <a:rPr lang="en-US" sz="2400" dirty="0">
                <a:solidFill>
                  <a:srgbClr val="FF0000"/>
                </a:solidFill>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673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volatile</a:t>
            </a:r>
            <a:endParaRPr lang="en-IN" dirty="0"/>
          </a:p>
        </p:txBody>
      </p:sp>
      <p:sp>
        <p:nvSpPr>
          <p:cNvPr id="3" name="Content Placeholder 2"/>
          <p:cNvSpPr>
            <a:spLocks noGrp="1"/>
          </p:cNvSpPr>
          <p:nvPr>
            <p:ph sz="half" idx="1"/>
          </p:nvPr>
        </p:nvSpPr>
        <p:spPr>
          <a:xfrm>
            <a:off x="395536" y="1189378"/>
            <a:ext cx="4038600" cy="2764904"/>
          </a:xfrm>
          <a:ln>
            <a:solidFill>
              <a:schemeClr val="accent3"/>
            </a:solidFill>
          </a:ln>
        </p:spPr>
        <p:txBody>
          <a:bodyPr>
            <a:normAutofit fontScale="92500" lnSpcReduction="10000"/>
          </a:bodyPr>
          <a:lstStyle/>
          <a:p>
            <a:pPr marL="0" indent="0">
              <a:buNone/>
            </a:pPr>
            <a:r>
              <a:rPr lang="en-US" dirty="0"/>
              <a:t>s</a:t>
            </a:r>
            <a:r>
              <a:rPr lang="en-US" dirty="0" smtClean="0"/>
              <a:t>tatic </a:t>
            </a:r>
            <a:r>
              <a:rPr lang="en-US" dirty="0" err="1" smtClean="0"/>
              <a:t>int</a:t>
            </a:r>
            <a:r>
              <a:rPr lang="en-US" dirty="0" smtClean="0"/>
              <a:t> WAIT;</a:t>
            </a:r>
          </a:p>
          <a:p>
            <a:pPr marL="0" indent="0">
              <a:buNone/>
            </a:pPr>
            <a:r>
              <a:rPr lang="en-US" dirty="0"/>
              <a:t>v</a:t>
            </a:r>
            <a:r>
              <a:rPr lang="en-US" dirty="0" smtClean="0"/>
              <a:t>oid fun(void)</a:t>
            </a:r>
          </a:p>
          <a:p>
            <a:pPr marL="0" indent="0">
              <a:buNone/>
            </a:pPr>
            <a:r>
              <a:rPr lang="en-US" dirty="0" smtClean="0"/>
              <a:t>{</a:t>
            </a:r>
          </a:p>
          <a:p>
            <a:pPr marL="0" indent="0">
              <a:buNone/>
            </a:pPr>
            <a:r>
              <a:rPr lang="en-US" dirty="0"/>
              <a:t> </a:t>
            </a:r>
            <a:r>
              <a:rPr lang="en-US" dirty="0" smtClean="0"/>
              <a:t>   WAIT=0;</a:t>
            </a:r>
          </a:p>
          <a:p>
            <a:pPr marL="0" indent="0">
              <a:buNone/>
            </a:pPr>
            <a:r>
              <a:rPr lang="en-US" dirty="0"/>
              <a:t> </a:t>
            </a:r>
            <a:r>
              <a:rPr lang="en-US" dirty="0" smtClean="0"/>
              <a:t>    while (WAIT!=255);</a:t>
            </a:r>
          </a:p>
          <a:p>
            <a:pPr marL="0" indent="0">
              <a:buNone/>
            </a:pPr>
            <a:r>
              <a:rPr lang="en-US" dirty="0"/>
              <a:t>}</a:t>
            </a:r>
            <a:endParaRPr lang="en-IN" dirty="0"/>
          </a:p>
        </p:txBody>
      </p:sp>
      <p:sp>
        <p:nvSpPr>
          <p:cNvPr id="4" name="Content Placeholder 3"/>
          <p:cNvSpPr>
            <a:spLocks noGrp="1"/>
          </p:cNvSpPr>
          <p:nvPr>
            <p:ph sz="half" idx="2"/>
          </p:nvPr>
        </p:nvSpPr>
        <p:spPr>
          <a:xfrm>
            <a:off x="4788024" y="1196753"/>
            <a:ext cx="4038600" cy="2736304"/>
          </a:xfrm>
          <a:ln>
            <a:solidFill>
              <a:schemeClr val="accent3"/>
            </a:solidFill>
          </a:ln>
        </p:spPr>
        <p:txBody>
          <a:bodyPr>
            <a:normAutofit fontScale="92500" lnSpcReduction="10000"/>
          </a:bodyPr>
          <a:lstStyle/>
          <a:p>
            <a:pPr marL="0" indent="0">
              <a:buNone/>
            </a:pPr>
            <a:r>
              <a:rPr lang="en-US" dirty="0" smtClean="0"/>
              <a:t>void </a:t>
            </a:r>
            <a:r>
              <a:rPr lang="en-US" dirty="0" err="1" smtClean="0"/>
              <a:t>fun_optimized</a:t>
            </a:r>
            <a:r>
              <a:rPr lang="en-US" dirty="0" smtClean="0"/>
              <a:t>(void)</a:t>
            </a:r>
          </a:p>
          <a:p>
            <a:pPr marL="0" indent="0">
              <a:buNone/>
            </a:pPr>
            <a:r>
              <a:rPr lang="en-US" dirty="0" smtClean="0"/>
              <a:t>{</a:t>
            </a:r>
          </a:p>
          <a:p>
            <a:pPr marL="0" indent="0">
              <a:buNone/>
            </a:pPr>
            <a:r>
              <a:rPr lang="en-US" dirty="0" smtClean="0"/>
              <a:t>    foo=0;</a:t>
            </a:r>
          </a:p>
          <a:p>
            <a:pPr marL="0" indent="0">
              <a:buNone/>
            </a:pPr>
            <a:r>
              <a:rPr lang="en-US" dirty="0" smtClean="0"/>
              <a:t>     while (true);</a:t>
            </a:r>
          </a:p>
          <a:p>
            <a:pPr marL="0" indent="0">
              <a:buNone/>
            </a:pPr>
            <a:r>
              <a:rPr lang="en-US" dirty="0" smtClean="0"/>
              <a:t>}</a:t>
            </a:r>
            <a:endParaRPr lang="en-IN" dirty="0" smtClean="0"/>
          </a:p>
          <a:p>
            <a:endParaRPr lang="en-IN" dirty="0"/>
          </a:p>
        </p:txBody>
      </p:sp>
      <p:sp>
        <p:nvSpPr>
          <p:cNvPr id="5" name="Content Placeholder 2"/>
          <p:cNvSpPr txBox="1">
            <a:spLocks/>
          </p:cNvSpPr>
          <p:nvPr/>
        </p:nvSpPr>
        <p:spPr>
          <a:xfrm>
            <a:off x="2477616" y="4120480"/>
            <a:ext cx="4038600" cy="2764904"/>
          </a:xfrm>
          <a:prstGeom prst="rect">
            <a:avLst/>
          </a:prstGeom>
          <a:ln>
            <a:solidFill>
              <a:schemeClr val="accent3"/>
            </a:solidFill>
          </a:ln>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static volatile </a:t>
            </a:r>
            <a:r>
              <a:rPr lang="en-US" dirty="0" err="1" smtClean="0"/>
              <a:t>int</a:t>
            </a:r>
            <a:r>
              <a:rPr lang="en-US" dirty="0" smtClean="0"/>
              <a:t> WAIT;</a:t>
            </a:r>
          </a:p>
          <a:p>
            <a:pPr marL="0" indent="0">
              <a:buFont typeface="Arial" panose="020B0604020202020204" pitchFamily="34" charset="0"/>
              <a:buNone/>
            </a:pPr>
            <a:r>
              <a:rPr lang="en-US" dirty="0" smtClean="0"/>
              <a:t>void fun(void)</a:t>
            </a:r>
          </a:p>
          <a:p>
            <a:pPr marL="0" indent="0">
              <a:buFont typeface="Arial" panose="020B0604020202020204" pitchFamily="34" charset="0"/>
              <a:buNone/>
            </a:pPr>
            <a:r>
              <a:rPr lang="en-US" dirty="0" smtClean="0"/>
              <a:t>{</a:t>
            </a:r>
          </a:p>
          <a:p>
            <a:pPr marL="0" indent="0">
              <a:buFont typeface="Arial" panose="020B0604020202020204" pitchFamily="34" charset="0"/>
              <a:buNone/>
            </a:pPr>
            <a:r>
              <a:rPr lang="en-US" dirty="0" smtClean="0"/>
              <a:t>    WAIT=0;</a:t>
            </a:r>
          </a:p>
          <a:p>
            <a:pPr marL="0" indent="0">
              <a:buFont typeface="Arial" panose="020B0604020202020204" pitchFamily="34" charset="0"/>
              <a:buNone/>
            </a:pPr>
            <a:r>
              <a:rPr lang="en-US" dirty="0" smtClean="0"/>
              <a:t>     while (WAIT!=255);</a:t>
            </a:r>
          </a:p>
          <a:p>
            <a:pPr marL="0" indent="0">
              <a:buFont typeface="Arial" panose="020B0604020202020204" pitchFamily="34" charset="0"/>
              <a:buNone/>
            </a:pPr>
            <a:r>
              <a:rPr lang="en-US" dirty="0" smtClean="0"/>
              <a:t>}</a:t>
            </a:r>
            <a:endParaRPr lang="en-IN" dirty="0"/>
          </a:p>
        </p:txBody>
      </p:sp>
    </p:spTree>
    <p:extLst>
      <p:ext uri="{BB962C8B-B14F-4D97-AF65-F5344CB8AC3E}">
        <p14:creationId xmlns:p14="http://schemas.microsoft.com/office/powerpoint/2010/main" val="240973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volatile</a:t>
            </a:r>
            <a:endParaRPr lang="en-IN" dirty="0"/>
          </a:p>
        </p:txBody>
      </p:sp>
      <p:sp>
        <p:nvSpPr>
          <p:cNvPr id="6" name="Content Placeholder 5"/>
          <p:cNvSpPr>
            <a:spLocks noGrp="1"/>
          </p:cNvSpPr>
          <p:nvPr>
            <p:ph idx="1"/>
          </p:nvPr>
        </p:nvSpPr>
        <p:spPr>
          <a:xfrm>
            <a:off x="539552" y="1600200"/>
            <a:ext cx="8147248" cy="4709120"/>
          </a:xfrm>
        </p:spPr>
        <p:txBody>
          <a:bodyPr>
            <a:normAutofit fontScale="85000" lnSpcReduction="10000"/>
          </a:bodyPr>
          <a:lstStyle/>
          <a:p>
            <a:pPr algn="just"/>
            <a:r>
              <a:rPr lang="en-US" dirty="0" smtClean="0"/>
              <a:t>The volatile keyword indicates to the compiler, that a variable may be modified outside of the program.</a:t>
            </a:r>
          </a:p>
          <a:p>
            <a:pPr algn="just"/>
            <a:r>
              <a:rPr lang="en-US" dirty="0" smtClean="0"/>
              <a:t>A volatile variable is normally used in multitasking systems, when writing drivers with interrupt service routines, or in embedded system, where the peripheral registers may also be modified by </a:t>
            </a:r>
            <a:r>
              <a:rPr lang="en-US" dirty="0" err="1" smtClean="0"/>
              <a:t>harware</a:t>
            </a:r>
            <a:r>
              <a:rPr lang="en-US" dirty="0" smtClean="0"/>
              <a:t> device. </a:t>
            </a:r>
          </a:p>
          <a:p>
            <a:pPr algn="just"/>
            <a:r>
              <a:rPr lang="en-US" dirty="0" smtClean="0"/>
              <a:t>Volatile keyword : run slower, program will be larger</a:t>
            </a:r>
          </a:p>
          <a:p>
            <a:pPr algn="just"/>
            <a:r>
              <a:rPr lang="en-US" dirty="0" smtClean="0"/>
              <a:t>Used when a variable is used in various context</a:t>
            </a:r>
          </a:p>
          <a:p>
            <a:pPr algn="just"/>
            <a:r>
              <a:rPr lang="en-US" dirty="0" smtClean="0"/>
              <a:t>Used when common variable is used in more than one task or thread</a:t>
            </a:r>
          </a:p>
          <a:p>
            <a:pPr marL="0" indent="0" algn="just">
              <a:buNone/>
            </a:pPr>
            <a:endParaRPr lang="en-IN" dirty="0"/>
          </a:p>
        </p:txBody>
      </p:sp>
    </p:spTree>
    <p:extLst>
      <p:ext uri="{BB962C8B-B14F-4D97-AF65-F5344CB8AC3E}">
        <p14:creationId xmlns:p14="http://schemas.microsoft.com/office/powerpoint/2010/main" val="4150681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346050"/>
          </a:xfrm>
        </p:spPr>
        <p:txBody>
          <a:bodyPr>
            <a:normAutofit fontScale="90000"/>
          </a:bodyPr>
          <a:lstStyle/>
          <a:p>
            <a:r>
              <a:rPr lang="en-US" dirty="0" smtClean="0"/>
              <a:t>restrict</a:t>
            </a:r>
            <a:endParaRPr lang="en-IN" dirty="0"/>
          </a:p>
        </p:txBody>
      </p:sp>
      <p:sp>
        <p:nvSpPr>
          <p:cNvPr id="3" name="Content Placeholder 2"/>
          <p:cNvSpPr>
            <a:spLocks noGrp="1"/>
          </p:cNvSpPr>
          <p:nvPr>
            <p:ph sz="half" idx="1"/>
          </p:nvPr>
        </p:nvSpPr>
        <p:spPr>
          <a:xfrm>
            <a:off x="562877" y="2204864"/>
            <a:ext cx="4038600" cy="4525963"/>
          </a:xfrm>
        </p:spPr>
        <p:txBody>
          <a:bodyPr>
            <a:normAutofit fontScale="77500" lnSpcReduction="20000"/>
          </a:bodyPr>
          <a:lstStyle/>
          <a:p>
            <a:pPr marL="0" indent="0">
              <a:buNone/>
            </a:pPr>
            <a:r>
              <a:rPr lang="en-US" dirty="0" smtClean="0"/>
              <a:t> </a:t>
            </a:r>
            <a:r>
              <a:rPr lang="en-US" dirty="0" err="1" smtClean="0"/>
              <a:t>int</a:t>
            </a:r>
            <a:r>
              <a:rPr lang="en-US" dirty="0" smtClean="0"/>
              <a:t> *</a:t>
            </a:r>
            <a:r>
              <a:rPr lang="en-US" dirty="0" err="1" smtClean="0"/>
              <a:t>ptr</a:t>
            </a:r>
            <a:endParaRPr lang="en-US" dirty="0" smtClean="0"/>
          </a:p>
          <a:p>
            <a:pPr marL="0" indent="0">
              <a:buNone/>
            </a:pPr>
            <a:r>
              <a:rPr lang="en-US" dirty="0" smtClean="0"/>
              <a:t>   </a:t>
            </a:r>
            <a:r>
              <a:rPr lang="en-US" dirty="0" err="1" smtClean="0"/>
              <a:t>int</a:t>
            </a:r>
            <a:r>
              <a:rPr lang="en-US" dirty="0" smtClean="0"/>
              <a:t> a= 0;</a:t>
            </a:r>
          </a:p>
          <a:p>
            <a:pPr marL="0" indent="0">
              <a:buNone/>
            </a:pPr>
            <a:r>
              <a:rPr lang="en-US" dirty="0" smtClean="0"/>
              <a:t>   </a:t>
            </a:r>
            <a:r>
              <a:rPr lang="en-US" dirty="0" err="1" smtClean="0"/>
              <a:t>ptr</a:t>
            </a:r>
            <a:r>
              <a:rPr lang="en-US" dirty="0" smtClean="0"/>
              <a:t> = &amp;a;</a:t>
            </a:r>
          </a:p>
          <a:p>
            <a:pPr marL="0" indent="0">
              <a:buNone/>
            </a:pPr>
            <a:r>
              <a:rPr lang="en-US" dirty="0" smtClean="0"/>
              <a:t>   ____</a:t>
            </a:r>
          </a:p>
          <a:p>
            <a:pPr marL="0" indent="0">
              <a:buNone/>
            </a:pPr>
            <a:r>
              <a:rPr lang="en-US" dirty="0" smtClean="0"/>
              <a:t>   ____</a:t>
            </a:r>
          </a:p>
          <a:p>
            <a:pPr marL="0" indent="0">
              <a:buNone/>
            </a:pPr>
            <a:r>
              <a:rPr lang="en-US" dirty="0" smtClean="0"/>
              <a:t>   ____</a:t>
            </a:r>
          </a:p>
          <a:p>
            <a:pPr marL="0" indent="0">
              <a:buNone/>
            </a:pPr>
            <a:r>
              <a:rPr lang="en-US" dirty="0" smtClean="0"/>
              <a:t>      *</a:t>
            </a:r>
            <a:r>
              <a:rPr lang="en-US" dirty="0" err="1" smtClean="0"/>
              <a:t>ptr</a:t>
            </a:r>
            <a:r>
              <a:rPr lang="en-US" dirty="0" smtClean="0"/>
              <a:t>+=4; // Cannot be replaced with *</a:t>
            </a:r>
            <a:r>
              <a:rPr lang="en-US" dirty="0" err="1" smtClean="0"/>
              <a:t>ptr</a:t>
            </a:r>
            <a:r>
              <a:rPr lang="en-US" dirty="0" smtClean="0"/>
              <a:t>+=9</a:t>
            </a:r>
          </a:p>
          <a:p>
            <a:pPr marL="0" indent="0">
              <a:buNone/>
            </a:pPr>
            <a:r>
              <a:rPr lang="en-US" dirty="0" smtClean="0"/>
              <a:t>   ____</a:t>
            </a:r>
          </a:p>
          <a:p>
            <a:pPr marL="0" indent="0">
              <a:buNone/>
            </a:pPr>
            <a:r>
              <a:rPr lang="en-US" dirty="0" smtClean="0"/>
              <a:t>   ____</a:t>
            </a:r>
          </a:p>
          <a:p>
            <a:pPr marL="0" indent="0">
              <a:buNone/>
            </a:pPr>
            <a:r>
              <a:rPr lang="en-US" dirty="0" smtClean="0"/>
              <a:t>   ____</a:t>
            </a:r>
          </a:p>
          <a:p>
            <a:pPr marL="0" indent="0">
              <a:buNone/>
            </a:pPr>
            <a:r>
              <a:rPr lang="en-US" dirty="0" smtClean="0"/>
              <a:t>      *</a:t>
            </a:r>
            <a:r>
              <a:rPr lang="en-US" dirty="0" err="1" smtClean="0"/>
              <a:t>ptr</a:t>
            </a:r>
            <a:r>
              <a:rPr lang="en-US" dirty="0" smtClean="0"/>
              <a:t>+=5;</a:t>
            </a:r>
            <a:endParaRPr lang="en-IN" dirty="0"/>
          </a:p>
        </p:txBody>
      </p:sp>
      <p:sp>
        <p:nvSpPr>
          <p:cNvPr id="5" name="Content Placeholder 4"/>
          <p:cNvSpPr>
            <a:spLocks noGrp="1"/>
          </p:cNvSpPr>
          <p:nvPr>
            <p:ph sz="half" idx="2"/>
          </p:nvPr>
        </p:nvSpPr>
        <p:spPr>
          <a:xfrm>
            <a:off x="4788024" y="2204864"/>
            <a:ext cx="4038600" cy="4525963"/>
          </a:xfrm>
        </p:spPr>
        <p:txBody>
          <a:bodyPr>
            <a:normAutofit fontScale="77500" lnSpcReduction="20000"/>
          </a:bodyPr>
          <a:lstStyle/>
          <a:p>
            <a:pPr marL="0" indent="0">
              <a:buNone/>
            </a:pPr>
            <a:r>
              <a:rPr lang="en-US" dirty="0" smtClean="0"/>
              <a:t> restrict </a:t>
            </a:r>
            <a:r>
              <a:rPr lang="en-US" dirty="0" err="1" smtClean="0"/>
              <a:t>int</a:t>
            </a:r>
            <a:r>
              <a:rPr lang="en-US" dirty="0" smtClean="0"/>
              <a:t> *</a:t>
            </a:r>
            <a:r>
              <a:rPr lang="en-US" dirty="0" err="1" smtClean="0"/>
              <a:t>ptr</a:t>
            </a:r>
            <a:endParaRPr lang="en-US" dirty="0" smtClean="0"/>
          </a:p>
          <a:p>
            <a:pPr marL="0" indent="0">
              <a:buNone/>
            </a:pPr>
            <a:r>
              <a:rPr lang="en-US" dirty="0" smtClean="0"/>
              <a:t>   </a:t>
            </a:r>
            <a:r>
              <a:rPr lang="en-US" dirty="0" err="1" smtClean="0"/>
              <a:t>int</a:t>
            </a:r>
            <a:r>
              <a:rPr lang="en-US" dirty="0" smtClean="0"/>
              <a:t> a= 0;</a:t>
            </a:r>
          </a:p>
          <a:p>
            <a:pPr marL="0" indent="0">
              <a:buNone/>
            </a:pPr>
            <a:r>
              <a:rPr lang="en-US" dirty="0" smtClean="0"/>
              <a:t>   </a:t>
            </a:r>
            <a:r>
              <a:rPr lang="en-US" dirty="0" err="1" smtClean="0"/>
              <a:t>ptr</a:t>
            </a:r>
            <a:r>
              <a:rPr lang="en-US" dirty="0" smtClean="0"/>
              <a:t> = &amp;a;</a:t>
            </a:r>
          </a:p>
          <a:p>
            <a:pPr marL="0" indent="0">
              <a:buNone/>
            </a:pPr>
            <a:r>
              <a:rPr lang="en-US" dirty="0" smtClean="0"/>
              <a:t>   ____</a:t>
            </a:r>
          </a:p>
          <a:p>
            <a:pPr marL="0" indent="0">
              <a:buNone/>
            </a:pPr>
            <a:r>
              <a:rPr lang="en-US" dirty="0" smtClean="0"/>
              <a:t>   ____</a:t>
            </a:r>
          </a:p>
          <a:p>
            <a:pPr marL="0" indent="0">
              <a:buNone/>
            </a:pPr>
            <a:r>
              <a:rPr lang="en-US" dirty="0" smtClean="0"/>
              <a:t>   ____</a:t>
            </a:r>
          </a:p>
          <a:p>
            <a:pPr marL="0" indent="0">
              <a:buNone/>
            </a:pPr>
            <a:r>
              <a:rPr lang="en-US" dirty="0" smtClean="0"/>
              <a:t>      *</a:t>
            </a:r>
            <a:r>
              <a:rPr lang="en-US" dirty="0" err="1" smtClean="0"/>
              <a:t>ptr</a:t>
            </a:r>
            <a:r>
              <a:rPr lang="en-US" dirty="0" smtClean="0"/>
              <a:t>+=4; // Can be replaced with *</a:t>
            </a:r>
            <a:r>
              <a:rPr lang="en-US" dirty="0" err="1" smtClean="0"/>
              <a:t>ptr</a:t>
            </a:r>
            <a:r>
              <a:rPr lang="en-US" dirty="0" smtClean="0"/>
              <a:t>+=9</a:t>
            </a:r>
          </a:p>
          <a:p>
            <a:pPr marL="0" indent="0">
              <a:buNone/>
            </a:pPr>
            <a:r>
              <a:rPr lang="en-US" dirty="0" smtClean="0"/>
              <a:t>   ____</a:t>
            </a:r>
          </a:p>
          <a:p>
            <a:pPr marL="0" indent="0">
              <a:buNone/>
            </a:pPr>
            <a:r>
              <a:rPr lang="en-US" dirty="0" smtClean="0"/>
              <a:t>   ____</a:t>
            </a:r>
          </a:p>
          <a:p>
            <a:pPr marL="0" indent="0">
              <a:buNone/>
            </a:pPr>
            <a:r>
              <a:rPr lang="en-US" dirty="0" smtClean="0"/>
              <a:t>      *</a:t>
            </a:r>
            <a:r>
              <a:rPr lang="en-US" dirty="0" err="1" smtClean="0"/>
              <a:t>ptr</a:t>
            </a:r>
            <a:r>
              <a:rPr lang="en-US" dirty="0" smtClean="0"/>
              <a:t>+=5;</a:t>
            </a:r>
          </a:p>
          <a:p>
            <a:pPr marL="0" indent="0">
              <a:buNone/>
            </a:pPr>
            <a:r>
              <a:rPr lang="en-US" dirty="0" smtClean="0"/>
              <a:t>____</a:t>
            </a:r>
          </a:p>
          <a:p>
            <a:pPr marL="0" indent="0">
              <a:buNone/>
            </a:pPr>
            <a:r>
              <a:rPr lang="en-US" dirty="0" smtClean="0"/>
              <a:t>   ____</a:t>
            </a:r>
            <a:endParaRPr lang="en-IN" dirty="0"/>
          </a:p>
        </p:txBody>
      </p:sp>
      <p:sp>
        <p:nvSpPr>
          <p:cNvPr id="6" name="Rectangle 5"/>
          <p:cNvSpPr/>
          <p:nvPr/>
        </p:nvSpPr>
        <p:spPr>
          <a:xfrm>
            <a:off x="29476" y="764704"/>
            <a:ext cx="8718987" cy="1200329"/>
          </a:xfrm>
          <a:prstGeom prst="rect">
            <a:avLst/>
          </a:prstGeom>
        </p:spPr>
        <p:txBody>
          <a:bodyPr wrap="square">
            <a:spAutoFit/>
          </a:bodyPr>
          <a:lstStyle/>
          <a:p>
            <a:r>
              <a:rPr lang="en-US" sz="2400" dirty="0"/>
              <a:t>This is used only with pointers. It indicates that the pointer is only an initial way to access the deference data. It provides more help to the compiler for optimization.</a:t>
            </a:r>
            <a:endParaRPr lang="en-IN" sz="2400" dirty="0"/>
          </a:p>
        </p:txBody>
      </p:sp>
    </p:spTree>
    <p:extLst>
      <p:ext uri="{BB962C8B-B14F-4D97-AF65-F5344CB8AC3E}">
        <p14:creationId xmlns:p14="http://schemas.microsoft.com/office/powerpoint/2010/main" val="2749795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504</Words>
  <Application>Microsoft Office PowerPoint</Application>
  <PresentationFormat>On-screen Show (4:3)</PresentationFormat>
  <Paragraphs>83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Type qualifiers</vt:lpstr>
      <vt:lpstr>C – type qualifiers</vt:lpstr>
      <vt:lpstr>Const</vt:lpstr>
      <vt:lpstr>Example 1</vt:lpstr>
      <vt:lpstr>Volatile</vt:lpstr>
      <vt:lpstr>volatile</vt:lpstr>
      <vt:lpstr>volatile</vt:lpstr>
      <vt:lpstr>restrict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qualifiers</dc:title>
  <dc:creator>Admin</dc:creator>
  <cp:lastModifiedBy>Admin</cp:lastModifiedBy>
  <cp:revision>4</cp:revision>
  <dcterms:created xsi:type="dcterms:W3CDTF">2021-04-27T14:44:21Z</dcterms:created>
  <dcterms:modified xsi:type="dcterms:W3CDTF">2021-04-27T15:47:51Z</dcterms:modified>
</cp:coreProperties>
</file>