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0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69" d="100"/>
          <a:sy n="69" d="100"/>
        </p:scale>
        <p:origin x="-15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E660F-2638-4E2A-BD2A-90BB84C41A86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E6C97-B32C-4C0D-930B-F909D2640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6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B1E608-64A7-438F-BB59-64559FB29E4F}" type="slidenum">
              <a:rPr lang="en-US"/>
              <a:pPr/>
              <a:t>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25F65-8401-4E8C-962B-B58E3EF3AAF1}" type="slidenum">
              <a:rPr lang="en-US"/>
              <a:pPr/>
              <a:t>7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DA9A0-843D-4571-9722-FE5FB4C6B64D}" type="slidenum">
              <a:rPr lang="en-US"/>
              <a:pPr/>
              <a:t>8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7DA647-48CE-418F-B55D-3A875A4725D9}" type="slidenum">
              <a:rPr lang="en-US"/>
              <a:pPr/>
              <a:t>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636CA-1CE2-4F75-96DE-787B84350F8A}" type="slidenum">
              <a:rPr lang="en-US"/>
              <a:pPr/>
              <a:t>10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23ED9-F4D3-4E73-A63F-DAAD20CFE5C8}" type="slidenum">
              <a:rPr lang="en-US"/>
              <a:pPr/>
              <a:t>11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373848-9D82-453D-9ADF-17E8DC9FB4A2}" type="slidenum">
              <a:rPr lang="en-US"/>
              <a:pPr/>
              <a:t>12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BB2EC-D680-4FBC-A186-588D0340010D}" type="slidenum">
              <a:rPr lang="en-US"/>
              <a:pPr/>
              <a:t>13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7A0-BC6A-4F6C-830F-26CB19937375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8F14-8ED8-44E1-BE3E-A03FFA90D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7A0-BC6A-4F6C-830F-26CB19937375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8F14-8ED8-44E1-BE3E-A03FFA90D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7A0-BC6A-4F6C-830F-26CB19937375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8F14-8ED8-44E1-BE3E-A03FFA90D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7A0-BC6A-4F6C-830F-26CB19937375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8F14-8ED8-44E1-BE3E-A03FFA90D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7A0-BC6A-4F6C-830F-26CB19937375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8F14-8ED8-44E1-BE3E-A03FFA90D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7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7A0-BC6A-4F6C-830F-26CB19937375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8F14-8ED8-44E1-BE3E-A03FFA90D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7A0-BC6A-4F6C-830F-26CB19937375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8F14-8ED8-44E1-BE3E-A03FFA90D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7A0-BC6A-4F6C-830F-26CB19937375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8F14-8ED8-44E1-BE3E-A03FFA90D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7A0-BC6A-4F6C-830F-26CB19937375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8F14-8ED8-44E1-BE3E-A03FFA90D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7A0-BC6A-4F6C-830F-26CB19937375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8F14-8ED8-44E1-BE3E-A03FFA90D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37A0-BC6A-4F6C-830F-26CB19937375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8F14-8ED8-44E1-BE3E-A03FFA90D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37A0-BC6A-4F6C-830F-26CB19937375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8F14-8ED8-44E1-BE3E-A03FFA90D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7400"/>
            <a:ext cx="79248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GB"/>
              <a:t>Operation (4)</a:t>
            </a:r>
            <a:br>
              <a:rPr lang="en-GB"/>
            </a:br>
            <a:r>
              <a:rPr lang="en-GB"/>
              <a:t>Processing from storage to I/O</a:t>
            </a:r>
          </a:p>
        </p:txBody>
      </p:sp>
      <p:pic>
        <p:nvPicPr>
          <p:cNvPr id="13374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7" t="50000" r="7791" b="13637"/>
          <a:stretch>
            <a:fillRect/>
          </a:stretch>
        </p:blipFill>
        <p:spPr bwMode="auto">
          <a:xfrm>
            <a:off x="2286000" y="1524000"/>
            <a:ext cx="45847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3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Oval 5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en-GB" sz="1600">
              <a:latin typeface="Arial" charset="0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410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GB"/>
              <a:t>Structure - Top Level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533400" y="36576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6400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486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19113" y="3946525"/>
            <a:ext cx="107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Computer</a:t>
            </a:r>
            <a:endParaRPr lang="en-GB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629400" y="3048000"/>
            <a:ext cx="915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Main </a:t>
            </a:r>
          </a:p>
          <a:p>
            <a:r>
              <a:rPr lang="en-GB" sz="1600">
                <a:latin typeface="Arial" charset="0"/>
              </a:rPr>
              <a:t>Memory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791200" y="5133975"/>
            <a:ext cx="7921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Input</a:t>
            </a:r>
          </a:p>
          <a:p>
            <a:r>
              <a:rPr lang="en-GB" sz="1600">
                <a:latin typeface="Arial" charset="0"/>
              </a:rPr>
              <a:t>Output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410200" y="4067175"/>
            <a:ext cx="1570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Systems</a:t>
            </a:r>
          </a:p>
          <a:p>
            <a:r>
              <a:rPr lang="en-GB" sz="1600">
                <a:latin typeface="Arial" charset="0"/>
              </a:rPr>
              <a:t>Interconnection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1066800" y="2209800"/>
            <a:ext cx="434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1066800" y="4724400"/>
            <a:ext cx="4191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90513" y="2346325"/>
            <a:ext cx="1206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Peripherals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38113" y="5622925"/>
            <a:ext cx="15906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Communication</a:t>
            </a:r>
          </a:p>
          <a:p>
            <a:r>
              <a:rPr lang="en-GB" sz="1600">
                <a:latin typeface="Arial" charset="0"/>
              </a:rPr>
              <a:t>lines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800600" y="2971800"/>
            <a:ext cx="12414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Central</a:t>
            </a:r>
          </a:p>
          <a:p>
            <a:r>
              <a:rPr lang="en-GB" sz="1600">
                <a:latin typeface="Arial" charset="0"/>
              </a:rPr>
              <a:t>Processing </a:t>
            </a:r>
          </a:p>
          <a:p>
            <a:r>
              <a:rPr lang="en-GB" sz="1600">
                <a:latin typeface="Arial" charset="0"/>
              </a:rPr>
              <a:t>Unit</a:t>
            </a: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914400" y="2743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914400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603875" y="22574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Computer</a:t>
            </a: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" name="Oval 20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en-GB" sz="1600">
              <a:latin typeface="Arial" charset="0"/>
            </a:endParaRPr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5410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GB"/>
              <a:t>Structure - The CPU</a:t>
            </a:r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76200" y="2971800"/>
            <a:ext cx="19812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6400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5486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603250" y="3016250"/>
            <a:ext cx="107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Computer</a:t>
            </a:r>
            <a:endParaRPr lang="en-GB"/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6553200" y="2971800"/>
            <a:ext cx="10937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Arithmetic</a:t>
            </a:r>
          </a:p>
          <a:p>
            <a:r>
              <a:rPr lang="en-GB" sz="1600">
                <a:latin typeface="Arial" charset="0"/>
              </a:rPr>
              <a:t>and </a:t>
            </a:r>
          </a:p>
          <a:p>
            <a:r>
              <a:rPr lang="en-GB" sz="1600">
                <a:latin typeface="Arial" charset="0"/>
              </a:rPr>
              <a:t>Login Unit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5715000" y="5133975"/>
            <a:ext cx="835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Control</a:t>
            </a:r>
          </a:p>
          <a:p>
            <a:r>
              <a:rPr lang="en-GB" sz="1600">
                <a:latin typeface="Arial" charset="0"/>
              </a:rPr>
              <a:t>Unit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410200" y="4067175"/>
            <a:ext cx="1570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Internal CPU</a:t>
            </a:r>
          </a:p>
          <a:p>
            <a:r>
              <a:rPr lang="en-GB" sz="1600">
                <a:latin typeface="Arial" charset="0"/>
              </a:rPr>
              <a:t>Interconnection</a:t>
            </a:r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V="1">
            <a:off x="1524000" y="22098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1524000" y="4343400"/>
            <a:ext cx="3733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4829175" y="3168650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Registers</a:t>
            </a:r>
          </a:p>
        </p:txBody>
      </p:sp>
      <p:sp>
        <p:nvSpPr>
          <p:cNvPr id="16421" name="Oval 37"/>
          <p:cNvSpPr>
            <a:spLocks noChangeArrowheads="1"/>
          </p:cNvSpPr>
          <p:nvPr/>
        </p:nvSpPr>
        <p:spPr bwMode="auto">
          <a:xfrm>
            <a:off x="12192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1327150" y="3810000"/>
            <a:ext cx="501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200">
                <a:latin typeface="Arial" charset="0"/>
              </a:rPr>
              <a:t>CPU</a:t>
            </a:r>
            <a:endParaRPr lang="en-US" sz="1600">
              <a:latin typeface="Arial" charset="0"/>
            </a:endParaRPr>
          </a:p>
        </p:txBody>
      </p:sp>
      <p:sp>
        <p:nvSpPr>
          <p:cNvPr id="16423" name="Oval 39"/>
          <p:cNvSpPr>
            <a:spLocks noChangeArrowheads="1"/>
          </p:cNvSpPr>
          <p:nvPr/>
        </p:nvSpPr>
        <p:spPr bwMode="auto">
          <a:xfrm>
            <a:off x="3048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sz="1200">
                <a:latin typeface="Arial" charset="0"/>
              </a:rPr>
              <a:t>I/O</a:t>
            </a:r>
            <a:endParaRPr lang="en-US" sz="1600">
              <a:latin typeface="Arial" charset="0"/>
            </a:endParaRPr>
          </a:p>
        </p:txBody>
      </p:sp>
      <p:sp>
        <p:nvSpPr>
          <p:cNvPr id="16424" name="Oval 40"/>
          <p:cNvSpPr>
            <a:spLocks noChangeArrowheads="1"/>
          </p:cNvSpPr>
          <p:nvPr/>
        </p:nvSpPr>
        <p:spPr bwMode="auto">
          <a:xfrm>
            <a:off x="381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6425" name="Oval 41"/>
          <p:cNvSpPr>
            <a:spLocks noChangeArrowheads="1"/>
          </p:cNvSpPr>
          <p:nvPr/>
        </p:nvSpPr>
        <p:spPr bwMode="auto">
          <a:xfrm>
            <a:off x="6096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381000" y="4373563"/>
            <a:ext cx="730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200">
                <a:latin typeface="Arial" charset="0"/>
              </a:rPr>
              <a:t>Memory</a:t>
            </a:r>
            <a:endParaRPr lang="en-US" sz="1600">
              <a:latin typeface="Arial" charset="0"/>
            </a:endParaRPr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606425" y="3810000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200">
                <a:latin typeface="Arial" charset="0"/>
              </a:rPr>
              <a:t>System</a:t>
            </a:r>
          </a:p>
          <a:p>
            <a:pPr algn="ctr"/>
            <a:r>
              <a:rPr lang="en-US" sz="1200">
                <a:latin typeface="Arial" charset="0"/>
              </a:rPr>
              <a:t>Bus</a:t>
            </a:r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5910263" y="2317750"/>
            <a:ext cx="71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CPU</a:t>
            </a: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9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3" name="Oval 35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7448" name="Oval 40"/>
          <p:cNvSpPr>
            <a:spLocks noChangeArrowheads="1"/>
          </p:cNvSpPr>
          <p:nvPr/>
        </p:nvSpPr>
        <p:spPr bwMode="auto">
          <a:xfrm>
            <a:off x="5410200" y="3581400"/>
            <a:ext cx="1828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 cap="flat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r>
              <a:rPr lang="en-GB"/>
              <a:t>Structure - The Control Unit</a:t>
            </a:r>
          </a:p>
        </p:txBody>
      </p:sp>
      <p:sp>
        <p:nvSpPr>
          <p:cNvPr id="17444" name="Oval 36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7445" name="Oval 37"/>
          <p:cNvSpPr>
            <a:spLocks noChangeArrowheads="1"/>
          </p:cNvSpPr>
          <p:nvPr/>
        </p:nvSpPr>
        <p:spPr bwMode="auto">
          <a:xfrm>
            <a:off x="76200" y="2971800"/>
            <a:ext cx="19812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7447" name="Oval 39"/>
          <p:cNvSpPr>
            <a:spLocks noChangeArrowheads="1"/>
          </p:cNvSpPr>
          <p:nvPr/>
        </p:nvSpPr>
        <p:spPr bwMode="auto">
          <a:xfrm>
            <a:off x="5715000" y="5029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763588" y="3016250"/>
            <a:ext cx="60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CPU</a:t>
            </a:r>
            <a:endParaRPr lang="en-GB"/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5942013" y="5362575"/>
            <a:ext cx="9159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Control</a:t>
            </a:r>
          </a:p>
          <a:p>
            <a:r>
              <a:rPr lang="en-GB" sz="1600">
                <a:latin typeface="Arial" charset="0"/>
              </a:rPr>
              <a:t>Memory</a:t>
            </a: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5672138" y="4067175"/>
            <a:ext cx="14906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Control Unit </a:t>
            </a:r>
          </a:p>
          <a:p>
            <a:r>
              <a:rPr lang="en-GB" sz="1600">
                <a:latin typeface="Arial" charset="0"/>
              </a:rPr>
              <a:t>Registers and </a:t>
            </a:r>
          </a:p>
          <a:p>
            <a:r>
              <a:rPr lang="en-GB" sz="1600">
                <a:latin typeface="Arial" charset="0"/>
              </a:rPr>
              <a:t>Decoders</a:t>
            </a:r>
          </a:p>
        </p:txBody>
      </p:sp>
      <p:sp>
        <p:nvSpPr>
          <p:cNvPr id="17453" name="Line 45"/>
          <p:cNvSpPr>
            <a:spLocks noChangeShapeType="1"/>
          </p:cNvSpPr>
          <p:nvPr/>
        </p:nvSpPr>
        <p:spPr bwMode="auto">
          <a:xfrm flipV="1">
            <a:off x="1524000" y="22098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>
            <a:off x="1524000" y="4343400"/>
            <a:ext cx="3733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4829175" y="3168650"/>
            <a:ext cx="126218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sz="1600" dirty="0">
                <a:latin typeface="Arial" charset="0"/>
              </a:rPr>
              <a:t>Sequencing</a:t>
            </a:r>
          </a:p>
          <a:p>
            <a:r>
              <a:rPr lang="en-GB" sz="1600" dirty="0" smtClean="0">
                <a:latin typeface="Arial" charset="0"/>
              </a:rPr>
              <a:t>Logic</a:t>
            </a:r>
            <a:endParaRPr lang="en-GB" sz="1600" dirty="0">
              <a:latin typeface="Arial" charset="0"/>
            </a:endParaRPr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12192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1246188" y="3719513"/>
            <a:ext cx="66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200">
                <a:latin typeface="Arial" charset="0"/>
              </a:rPr>
              <a:t>Control</a:t>
            </a:r>
          </a:p>
          <a:p>
            <a:pPr algn="ctr"/>
            <a:r>
              <a:rPr lang="en-US" sz="1200">
                <a:latin typeface="Arial" charset="0"/>
              </a:rPr>
              <a:t>Unit</a:t>
            </a:r>
            <a:endParaRPr lang="en-US" sz="1600">
              <a:latin typeface="Arial" charset="0"/>
            </a:endParaRPr>
          </a:p>
        </p:txBody>
      </p:sp>
      <p:sp>
        <p:nvSpPr>
          <p:cNvPr id="17458" name="Oval 50"/>
          <p:cNvSpPr>
            <a:spLocks noChangeArrowheads="1"/>
          </p:cNvSpPr>
          <p:nvPr/>
        </p:nvSpPr>
        <p:spPr bwMode="auto">
          <a:xfrm>
            <a:off x="3048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sz="1200">
                <a:latin typeface="Arial" charset="0"/>
              </a:rPr>
              <a:t>ALU</a:t>
            </a:r>
            <a:endParaRPr lang="en-US" sz="1600">
              <a:latin typeface="Arial" charset="0"/>
            </a:endParaRPr>
          </a:p>
        </p:txBody>
      </p:sp>
      <p:sp>
        <p:nvSpPr>
          <p:cNvPr id="17459" name="Oval 51"/>
          <p:cNvSpPr>
            <a:spLocks noChangeArrowheads="1"/>
          </p:cNvSpPr>
          <p:nvPr/>
        </p:nvSpPr>
        <p:spPr bwMode="auto">
          <a:xfrm>
            <a:off x="381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7460" name="Oval 52"/>
          <p:cNvSpPr>
            <a:spLocks noChangeArrowheads="1"/>
          </p:cNvSpPr>
          <p:nvPr/>
        </p:nvSpPr>
        <p:spPr bwMode="auto">
          <a:xfrm>
            <a:off x="6096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IN"/>
          </a:p>
        </p:txBody>
      </p: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338138" y="4373563"/>
            <a:ext cx="822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200">
                <a:latin typeface="Arial" charset="0"/>
              </a:rPr>
              <a:t>Registers</a:t>
            </a:r>
            <a:endParaRPr lang="en-US" sz="1600">
              <a:latin typeface="Arial" charset="0"/>
            </a:endParaRPr>
          </a:p>
        </p:txBody>
      </p:sp>
      <p:sp>
        <p:nvSpPr>
          <p:cNvPr id="17462" name="Text Box 54"/>
          <p:cNvSpPr txBox="1">
            <a:spLocks noChangeArrowheads="1"/>
          </p:cNvSpPr>
          <p:nvPr/>
        </p:nvSpPr>
        <p:spPr bwMode="auto">
          <a:xfrm>
            <a:off x="609600" y="3810000"/>
            <a:ext cx="687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200">
                <a:latin typeface="Arial" charset="0"/>
              </a:rPr>
              <a:t>Internal</a:t>
            </a:r>
          </a:p>
          <a:p>
            <a:pPr algn="ctr"/>
            <a:r>
              <a:rPr lang="en-US" sz="1200">
                <a:latin typeface="Arial" charset="0"/>
              </a:rPr>
              <a:t>Bus</a:t>
            </a:r>
          </a:p>
        </p:txBody>
      </p:sp>
      <p:sp>
        <p:nvSpPr>
          <p:cNvPr id="17463" name="Text Box 55"/>
          <p:cNvSpPr txBox="1">
            <a:spLocks noChangeArrowheads="1"/>
          </p:cNvSpPr>
          <p:nvPr/>
        </p:nvSpPr>
        <p:spPr bwMode="auto">
          <a:xfrm>
            <a:off x="5411788" y="2286000"/>
            <a:ext cx="1522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Control Unit</a:t>
            </a: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560"/>
            <a:ext cx="8458200" cy="4572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I/O process:- </a:t>
            </a:r>
            <a:r>
              <a:rPr lang="en-US" dirty="0" smtClean="0"/>
              <a:t>data from/to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 device</a:t>
            </a:r>
            <a:r>
              <a:rPr lang="en-US" dirty="0" smtClean="0"/>
              <a:t>, which is directly connected to the computer.</a:t>
            </a:r>
          </a:p>
          <a:p>
            <a:pPr algn="just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communication:- </a:t>
            </a:r>
            <a:r>
              <a:rPr lang="en-US" dirty="0" smtClean="0"/>
              <a:t>data from/to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remote device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Application spectrum: </a:t>
            </a:r>
            <a:r>
              <a:rPr lang="en-US" sz="2000" dirty="0" smtClean="0"/>
              <a:t>how effectively a system can be used?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2362200" y="4495800"/>
            <a:ext cx="50292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5529" y="5105400"/>
            <a:ext cx="2535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 application</a:t>
            </a:r>
          </a:p>
          <a:p>
            <a:r>
              <a:rPr lang="en-US" sz="2000" dirty="0" smtClean="0"/>
              <a:t>Electrical </a:t>
            </a:r>
            <a:r>
              <a:rPr lang="en-US" sz="2000" dirty="0" err="1" smtClean="0"/>
              <a:t>engg</a:t>
            </a:r>
            <a:endParaRPr lang="en-US" sz="2000" dirty="0" smtClean="0"/>
          </a:p>
          <a:p>
            <a:r>
              <a:rPr lang="en-US" sz="2000" dirty="0" smtClean="0"/>
              <a:t>Special purpose</a:t>
            </a:r>
          </a:p>
          <a:p>
            <a:r>
              <a:rPr lang="en-US" sz="2000" dirty="0" smtClean="0"/>
              <a:t>H/W oriented</a:t>
            </a:r>
          </a:p>
          <a:p>
            <a:r>
              <a:rPr lang="en-US" sz="2000" dirty="0" smtClean="0"/>
              <a:t>ROM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5105400"/>
            <a:ext cx="2295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processing</a:t>
            </a:r>
          </a:p>
          <a:p>
            <a:r>
              <a:rPr lang="en-US" sz="2000" dirty="0" smtClean="0"/>
              <a:t>Computer scientists</a:t>
            </a:r>
          </a:p>
          <a:p>
            <a:r>
              <a:rPr lang="en-US" sz="2000" dirty="0" smtClean="0"/>
              <a:t>General purpose</a:t>
            </a:r>
          </a:p>
          <a:p>
            <a:r>
              <a:rPr lang="en-US" sz="2000" dirty="0" smtClean="0"/>
              <a:t>S/W oriented</a:t>
            </a:r>
          </a:p>
          <a:p>
            <a:r>
              <a:rPr lang="en-US" sz="2000" dirty="0" smtClean="0"/>
              <a:t>RAM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4953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MP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and 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Numbers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Arithmetic processing</a:t>
            </a:r>
          </a:p>
          <a:p>
            <a:pPr lvl="1"/>
            <a:r>
              <a:rPr lang="en-US" dirty="0" smtClean="0"/>
              <a:t>Symbols</a:t>
            </a:r>
            <a:r>
              <a:rPr lang="en-US" dirty="0" smtClean="0">
                <a:sym typeface="Wingdings" pitchFamily="2" charset="2"/>
              </a:rPr>
              <a:t> Logic processing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ALU core of CPU.</a:t>
            </a:r>
          </a:p>
          <a:p>
            <a:r>
              <a:rPr lang="en-US" dirty="0" smtClean="0">
                <a:sym typeface="Wingdings" pitchFamily="2" charset="2"/>
              </a:rPr>
              <a:t>Communicating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Line communication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Voice communication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Voice + coded data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1447800"/>
            <a:ext cx="17351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Numbers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Symbols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Text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Graphics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Audio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Video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multimedia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8153400" y="1752600"/>
            <a:ext cx="381000" cy="762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Left Arrow 23"/>
          <p:cNvSpPr/>
          <p:nvPr/>
        </p:nvSpPr>
        <p:spPr>
          <a:xfrm>
            <a:off x="7848600" y="2590800"/>
            <a:ext cx="381000" cy="762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>
            <a:off x="8153400" y="3276600"/>
            <a:ext cx="22860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>
            <a:off x="7848600" y="4038600"/>
            <a:ext cx="381000" cy="762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7848600" y="4800600"/>
            <a:ext cx="381000" cy="762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>
            <a:off x="8077200" y="5410200"/>
            <a:ext cx="685800" cy="685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H/W and S/W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05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H/W:- core of the system, hard to understand.</a:t>
            </a:r>
          </a:p>
          <a:p>
            <a:r>
              <a:rPr lang="en-US" dirty="0" smtClean="0"/>
              <a:t>S/W:- soften the hard aspects of the system.</a:t>
            </a:r>
          </a:p>
          <a:p>
            <a:r>
              <a:rPr lang="en-US" dirty="0" smtClean="0"/>
              <a:t>LLL</a:t>
            </a:r>
          </a:p>
          <a:p>
            <a:r>
              <a:rPr lang="en-US" dirty="0" smtClean="0"/>
              <a:t>ALL</a:t>
            </a:r>
          </a:p>
          <a:p>
            <a:r>
              <a:rPr lang="en-US" dirty="0" smtClean="0"/>
              <a:t>HLL</a:t>
            </a:r>
          </a:p>
          <a:p>
            <a:r>
              <a:rPr lang="en-US" dirty="0" smtClean="0"/>
              <a:t>Translator:- Compiler, Interpreter, Assembler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?   What is device driver?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? Differentiate System S/W and Application S/W. Give some 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? Example for each translators.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486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Manages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computer hardware </a:t>
            </a:r>
            <a:r>
              <a:rPr lang="en-US" sz="2800" dirty="0" smtClean="0"/>
              <a:t>resources.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  platform </a:t>
            </a:r>
            <a:r>
              <a:rPr lang="en-US" sz="2800" dirty="0" smtClean="0"/>
              <a:t>for</a:t>
            </a:r>
          </a:p>
          <a:p>
            <a:pPr algn="just">
              <a:buNone/>
            </a:pPr>
            <a:r>
              <a:rPr lang="en-US" sz="2800" dirty="0" smtClean="0"/>
              <a:t>      Application software.</a:t>
            </a:r>
          </a:p>
          <a:p>
            <a:pPr algn="just">
              <a:buNone/>
            </a:pPr>
            <a:r>
              <a:rPr lang="en-US" sz="2800" dirty="0" smtClean="0"/>
              <a:t>     </a:t>
            </a:r>
          </a:p>
          <a:p>
            <a:pPr algn="just"/>
            <a:r>
              <a:rPr lang="en-US" sz="2800" dirty="0" smtClean="0"/>
              <a:t>It’s a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software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</a:t>
            </a:r>
            <a:r>
              <a:rPr lang="en-US" sz="2800" dirty="0" smtClean="0"/>
              <a:t> between application and the hardware.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? What are the popular modern operating systems?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? Is single processor with multiple OS possible?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2014FALLSEM\jasmin\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8288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Do U kno</a:t>
            </a:r>
            <a:r>
              <a:rPr lang="en-US" dirty="0" smtClean="0"/>
              <a:t>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3560"/>
            <a:ext cx="8229600" cy="4572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Nobel prize related to computer system?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What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is Principle of Equivalence of Hardware and Software?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What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is multiple core device?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Is processor and core are differ?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Differentiate Computer Organization and Architecture.</a:t>
            </a:r>
          </a:p>
          <a:p>
            <a:r>
              <a:rPr lang="en-US" dirty="0" smtClean="0"/>
              <a:t>C.O:-</a:t>
            </a:r>
          </a:p>
          <a:p>
            <a:pPr lvl="1"/>
            <a:r>
              <a:rPr lang="en-US" dirty="0" smtClean="0"/>
              <a:t>User’s point of view</a:t>
            </a:r>
          </a:p>
          <a:p>
            <a:pPr lvl="1"/>
            <a:r>
              <a:rPr lang="en-US" dirty="0" smtClean="0"/>
              <a:t>Study from s/w point of view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Car, How can be used? Drive? </a:t>
            </a:r>
          </a:p>
          <a:p>
            <a:r>
              <a:rPr lang="en-US" dirty="0" smtClean="0"/>
              <a:t>C.A:-</a:t>
            </a:r>
          </a:p>
          <a:p>
            <a:pPr lvl="1"/>
            <a:r>
              <a:rPr lang="en-US" dirty="0" smtClean="0"/>
              <a:t>Designer’s point of view</a:t>
            </a:r>
          </a:p>
          <a:p>
            <a:pPr lvl="1"/>
            <a:r>
              <a:rPr lang="en-US" dirty="0" smtClean="0"/>
              <a:t>Study from h/w point of view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Car, How can be implemented? Repair?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of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Started with numbers.</a:t>
            </a:r>
          </a:p>
          <a:p>
            <a:r>
              <a:rPr lang="en-US" dirty="0" smtClean="0"/>
              <a:t>Processing the numbers.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Any computing system,	     	</a:t>
            </a:r>
            <a:endParaRPr lang="en-US" sz="1400" dirty="0" smtClean="0"/>
          </a:p>
          <a:p>
            <a:pPr lvl="1" algn="just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Processor</a:t>
            </a:r>
            <a:r>
              <a:rPr lang="en-US" dirty="0" smtClean="0"/>
              <a:t>- process data</a:t>
            </a:r>
          </a:p>
          <a:p>
            <a:pPr lvl="1" algn="just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</a:t>
            </a:r>
            <a:r>
              <a:rPr lang="en-US" dirty="0" smtClean="0"/>
              <a:t>- store data</a:t>
            </a:r>
          </a:p>
          <a:p>
            <a:pPr lvl="1" algn="just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I/O</a:t>
            </a:r>
            <a:r>
              <a:rPr lang="en-US" dirty="0" smtClean="0"/>
              <a:t>- user interacts with system </a:t>
            </a:r>
            <a:r>
              <a:rPr lang="en-US" dirty="0" smtClean="0">
                <a:solidFill>
                  <a:srgbClr val="FF0000"/>
                </a:solidFill>
              </a:rPr>
              <a:t>(extended memory for real data)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400" y="1981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CPU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248400" y="3657600"/>
            <a:ext cx="2133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6438900" y="16383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7429500" y="16383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11430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path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11430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signals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6629400" y="2590800"/>
            <a:ext cx="2286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7543800" y="2590800"/>
            <a:ext cx="2286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057900" y="43815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7467600" y="44196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89221" y="5029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72400" y="5105400"/>
            <a:ext cx="90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312420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46621" y="312420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Structure</a:t>
            </a:r>
            <a:r>
              <a:rPr lang="en-US" dirty="0" smtClean="0"/>
              <a:t>:- The way in which the components are interrelated.</a:t>
            </a:r>
          </a:p>
          <a:p>
            <a:pPr lvl="1"/>
            <a:r>
              <a:rPr lang="en-US" dirty="0" smtClean="0"/>
              <a:t>CPU:- Registers, ALU, Control unit, Buses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I/O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 smtClean="0"/>
              <a:t>:- </a:t>
            </a:r>
            <a:r>
              <a:rPr lang="en-GB" dirty="0"/>
              <a:t>Function is the operation of individual components as part of the structure</a:t>
            </a:r>
          </a:p>
          <a:p>
            <a:pPr lvl="1"/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Data movement</a:t>
            </a:r>
          </a:p>
          <a:p>
            <a:pPr lvl="1"/>
            <a:r>
              <a:rPr lang="en-US" dirty="0" smtClean="0"/>
              <a:t>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Functional view</a:t>
            </a:r>
          </a:p>
        </p:txBody>
      </p:sp>
      <p:pic>
        <p:nvPicPr>
          <p:cNvPr id="9262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1" t="11363" r="23865" b="17046"/>
          <a:stretch>
            <a:fillRect/>
          </a:stretch>
        </p:blipFill>
        <p:spPr bwMode="auto">
          <a:xfrm>
            <a:off x="2670175" y="1066800"/>
            <a:ext cx="319087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7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Operations (1) Data movement</a:t>
            </a:r>
          </a:p>
        </p:txBody>
      </p:sp>
      <p:pic>
        <p:nvPicPr>
          <p:cNvPr id="10288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6470" r="54846" b="58243"/>
          <a:stretch>
            <a:fillRect/>
          </a:stretch>
        </p:blipFill>
        <p:spPr bwMode="auto">
          <a:xfrm>
            <a:off x="2057400" y="1143000"/>
            <a:ext cx="441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81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Operations (2) Storage </a:t>
            </a:r>
          </a:p>
        </p:txBody>
      </p:sp>
      <p:pic>
        <p:nvPicPr>
          <p:cNvPr id="11313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0" t="6207" r="9694" b="58510"/>
          <a:stretch>
            <a:fillRect/>
          </a:stretch>
        </p:blipFill>
        <p:spPr bwMode="auto">
          <a:xfrm>
            <a:off x="2057400" y="1143000"/>
            <a:ext cx="4418013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83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GB"/>
              <a:t>Operation (3) Processing from/to storage </a:t>
            </a:r>
          </a:p>
        </p:txBody>
      </p:sp>
      <p:pic>
        <p:nvPicPr>
          <p:cNvPr id="12349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50000" r="52945" b="13637"/>
          <a:stretch>
            <a:fillRect/>
          </a:stretch>
        </p:blipFill>
        <p:spPr bwMode="auto">
          <a:xfrm>
            <a:off x="1905000" y="1066800"/>
            <a:ext cx="470535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29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450</Words>
  <Application>Microsoft Office PowerPoint</Application>
  <PresentationFormat>On-screen Show (4:3)</PresentationFormat>
  <Paragraphs>161</Paragraphs>
  <Slides>17</Slides>
  <Notes>8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              </vt:lpstr>
      <vt:lpstr>Do U know?</vt:lpstr>
      <vt:lpstr>Fundamental Aspects</vt:lpstr>
      <vt:lpstr>Root of computing</vt:lpstr>
      <vt:lpstr>Structure and Function</vt:lpstr>
      <vt:lpstr>Functional view</vt:lpstr>
      <vt:lpstr>Operations (1) Data movement</vt:lpstr>
      <vt:lpstr>Operations (2) Storage </vt:lpstr>
      <vt:lpstr>Operation (3) Processing from/to storage </vt:lpstr>
      <vt:lpstr>Operation (4) Processing from storage to I/O</vt:lpstr>
      <vt:lpstr>Structure - Top Level</vt:lpstr>
      <vt:lpstr>Structure - The CPU</vt:lpstr>
      <vt:lpstr>Structure - The Control Unit</vt:lpstr>
      <vt:lpstr>Fundamental Aspects</vt:lpstr>
      <vt:lpstr>Computing and Communicating</vt:lpstr>
      <vt:lpstr>H/W and S/W</vt:lpstr>
      <vt:lpstr>Operating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          Jasmin T Jose      Asst. Professor      SCSE, VIT University</dc:title>
  <dc:creator>VIT</dc:creator>
  <cp:lastModifiedBy>admíñ</cp:lastModifiedBy>
  <cp:revision>31</cp:revision>
  <dcterms:created xsi:type="dcterms:W3CDTF">2014-07-01T05:30:56Z</dcterms:created>
  <dcterms:modified xsi:type="dcterms:W3CDTF">2020-07-15T10:45:07Z</dcterms:modified>
</cp:coreProperties>
</file>