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97" r:id="rId2"/>
    <p:sldId id="298" r:id="rId3"/>
    <p:sldId id="315" r:id="rId4"/>
    <p:sldId id="258" r:id="rId5"/>
    <p:sldId id="269" r:id="rId6"/>
    <p:sldId id="270" r:id="rId7"/>
    <p:sldId id="260" r:id="rId8"/>
    <p:sldId id="317" r:id="rId9"/>
    <p:sldId id="318" r:id="rId10"/>
    <p:sldId id="319" r:id="rId11"/>
    <p:sldId id="320" r:id="rId12"/>
    <p:sldId id="257" r:id="rId13"/>
    <p:sldId id="264" r:id="rId14"/>
    <p:sldId id="267" r:id="rId15"/>
    <p:sldId id="271" r:id="rId16"/>
    <p:sldId id="272" r:id="rId17"/>
    <p:sldId id="321" r:id="rId18"/>
    <p:sldId id="322" r:id="rId19"/>
    <p:sldId id="323" r:id="rId20"/>
    <p:sldId id="324" r:id="rId21"/>
    <p:sldId id="325" r:id="rId22"/>
    <p:sldId id="327" r:id="rId23"/>
    <p:sldId id="335" r:id="rId24"/>
    <p:sldId id="336" r:id="rId25"/>
    <p:sldId id="337" r:id="rId26"/>
    <p:sldId id="338" r:id="rId27"/>
    <p:sldId id="328" r:id="rId28"/>
    <p:sldId id="329" r:id="rId29"/>
    <p:sldId id="330" r:id="rId30"/>
    <p:sldId id="302" r:id="rId31"/>
    <p:sldId id="331" r:id="rId32"/>
    <p:sldId id="332" r:id="rId33"/>
    <p:sldId id="333" r:id="rId34"/>
    <p:sldId id="334" r:id="rId35"/>
    <p:sldId id="299" r:id="rId36"/>
    <p:sldId id="300" r:id="rId37"/>
    <p:sldId id="301" r:id="rId38"/>
    <p:sldId id="283" r:id="rId39"/>
    <p:sldId id="304" r:id="rId40"/>
    <p:sldId id="284" r:id="rId41"/>
    <p:sldId id="305" r:id="rId42"/>
    <p:sldId id="303" r:id="rId43"/>
    <p:sldId id="306" r:id="rId44"/>
    <p:sldId id="307" r:id="rId45"/>
    <p:sldId id="308" r:id="rId46"/>
    <p:sldId id="286" r:id="rId47"/>
    <p:sldId id="339" r:id="rId48"/>
    <p:sldId id="287" r:id="rId49"/>
    <p:sldId id="288" r:id="rId50"/>
    <p:sldId id="314" r:id="rId51"/>
    <p:sldId id="312" r:id="rId52"/>
    <p:sldId id="313" r:id="rId53"/>
    <p:sldId id="310" r:id="rId54"/>
    <p:sldId id="290" r:id="rId55"/>
    <p:sldId id="291" r:id="rId56"/>
    <p:sldId id="292" r:id="rId57"/>
    <p:sldId id="293" r:id="rId58"/>
    <p:sldId id="294" r:id="rId59"/>
    <p:sldId id="295" r:id="rId60"/>
    <p:sldId id="340" r:id="rId61"/>
    <p:sldId id="29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7:56:56.5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80,'0'0,"0"0,0 0,6-2,3-1,6 0,12-2,12 0,9-1,9-2,15 3,3-3,3-1,-1 1,-8 3,-3 0,-15 2,-6 3,-9-3,-12 3,-9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7:00.2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778 91,'0'0,"0"-3,0-6,0 4,0-4,0 3,0 1,0 2,-3 0,-3 0,0 3,-6 0,3 3,-6-6,0 3,0 0,-3 0,0 0,0 0,0 0,-6 0,3 0,-1-3,1 3,-6 0,0 3,0 0,-3 3,3-1,6 1,-6 0,6 8,-3-3,0-2,0 5,3-2,0 2,0 0,3 0,-3 4,6-4,-6 9,3-6,0 8,3-2,3 0,-3 3,3-1,0 1,6 3,3 2,-6-2,9 5,0-3,0 6,0-3,0-2,6-1,3 1,3 2,-3 0,3-3,0-2,0-1,6 1,-3-12,3 6,3-6,3 3,3-3,3-3,3-2,-3 2,12-5,-3-4,0-5,3 0,3-3,0-11,4-3,-4-3,3-14,0-3,0-15,-3-2,-3-8,-6 2,0 0,-12-3,-6 0,-9 0,-9 1,-6 5,-3-3,-12 6,3-1,-6 4,-9 14,0 3,-9 11,0 11,-12 12,-6 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7:18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3,'0'0,"0"0,0 0,0 0,6-3,0 3,6 0,-3 0,3 0,3 0,3 0,3 0,9 3,0 2,0-2,3 3,1 0,-1 5,0-8,-3 5,0 1,0 2,3-2,0 5,0-2,6-1,-3 9,-3-6,3 3,0-2,-3 4,3 1,0 0,3 0,-2 0,-4 0,3 0,-3 3,0 0,3-3,0 8,0-5,12 6,-3 2,12-2,-6-7,0 7,-6-6,3-1,-5 4,-1-3,0 3,0-4,3 7,-3-3,-3-1,6-2,0-3,0 3,-3-6,0 0,-6-3,0 0,3-2,-2 5,-1 0,6 0,-6 6,3-6,6 0,-6-3,0 4,-3-7,-6 0,6-2,-6-3,-3 5,-3-5,0-1,-3 1,-3 0,0 2,0-2,-3 3,3-4,1-2,-1 6,3-4,-3-2,-3-3,-3 3,0-3,-3 0,0 0,-3 0,0-3,-3 3,-3 0</inkml:trace>
  <inkml:trace contextRef="#ctx0" brushRef="#br0" timeOffset="861">2710 1038,'0'0,"0"0,0 0,0 0,3 0,4 2,-1 4,15 3,-3 2,6 3,-9-5,-3 2,0 4,-6-7,-6 1,-3-4,-12 1,-9 3,-3-1,-12-5,-1 3,1-1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7:01.7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171 1149,'0'-3,"0"-2,0-4,-3 3,0 1,0-1,0 6,-6 0,9 9,-6 8,0 14,3 9,-6 2,6 15,0 0,-6 11,9 4,-6 4,0 4,0 3,6-7,3-7,0-7,0-8</inkml:trace>
  <inkml:trace contextRef="#ctx0" brushRef="#br0" timeOffset="421">3 2057,'0'11,"-3"15,3 2,0 3,0-2,12-4,-3 1,15-15,0-11,3-8,6-18,-3-11,-3-14,1-6,-7 6,-9 3,0-6</inkml:trace>
  <inkml:trace contextRef="#ctx0" brushRef="#br0" timeOffset="761">373 381,'0'-3,"0"-8,3-3,9-12,3-2,7 2,2-2,3 8,-3 0,6 3,-3 11,-3 6,-6 6,-9 11,-9 6,-9 8,-3 12,-12 2,-3 1,0 5,0 0,-3-6,9-2,2-6,13 0,6-17,9 3,7-9,8-11,9-3,0-6,-3-5,6-3,-9-1</inkml:trace>
  <inkml:trace contextRef="#ctx0" brushRef="#br0" timeOffset="1142">979 37,'0'-3,"0"-5,0-1,3 1,0 2,-3-3,0 9,0 9,0 2,0 15,-6 11,-3 3,-3 17,256-29,-217-56,-12 5,-3 9,-12 8,-12 12,-3 5,-9 9,-3 5,0 4,3 2,9 6,3-11,12 2,6-5,3-6,15-3,0-2,3-7,0 1,-3 0,0-1,-11 4,-1-3,-3 5,3 0,0 1</inkml:trace>
  <inkml:trace contextRef="#ctx0" brushRef="#br0" timeOffset="2364">1000 31,'0'-5,"0"-1,0 0,0 6,0-5,0 2,0-3,0 6,0 0,-3 0,3 11,0 6,0 6,0 8,0 1,-3 8,0 5,-3 6,3 1,-3 2,3 0,3-3,0-6,0-2,0-12,0-8,0-3,0-6,0-5,0-6,0 2,0-5,0-5,0 2,0-6</inkml:trace>
  <inkml:trace contextRef="#ctx0" brushRef="#br0" timeOffset="2854">943 410,'0'0,"6"0,0-9,0-2,6-6,3-3,3-6,6 3,3-8,7 0,-1-3,-3 2,0 4,3 5,-9-2,-3 10,-2 1,-4 0,-3 8,-6 1,3 2,-6 3</inkml:trace>
  <inkml:trace contextRef="#ctx0" brushRef="#br0" timeOffset="3135">1021 316,'0'0,"0"0,0 0,0 0,6 0,6 3,6 2,10 4,-4 2,-6 3,6 1,-6 2,3 5,-6-7,3-1,-6 0,-3-3,3-2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7:13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35,'0'-2,"-3"-1,3-3,0 0,3 1,3-4,6 6,0 3,9 0,-6 3,3 3,3 5,-6 3,6 6,-3 9,-3-1,6 6,7 3,-4 9,0-4,6 10,-3-7,3 6,9 0,-3 1,4-4,-1 9,6-3,-3 5,3 1,1 8,-1-5,3 5,0 3,0-5,-3-4,4 4,-1-10,-9-2,3 0,3 0,-5 0,-1 0,3 6,0 3,3-4,0 4,4-3,-7-1,3 7,-3-12,3-9,1 4,-4-7,3-2,-3 0,-6-6,-6 3,3-6,-5 6,-1-3,3 0,-3 3,-3-5,3 2,-6 5,-3-7,0-1,-3 0,3 1,-5-1,-1-3,0 3,0-2,0-1,6 1,-3-1,0-5,3 5,0-8,0 6,6-6,-6 2,0-2,0 3,1-6,-1 0,3 6,-6-3,0 3,0-3,0 2,3-2,-3 0,3 0,-6-3,0 0,0-3,-3 3,-3 0,3 3,-6 0,6 0,-3 9,3-12,-5 8,2-2,0 0,3-3,0 2,0-2,0-3,-3 3,3-3,0 0,-3 0,3 3,-3 0,0 0,3 3,0-3,-3 2,0-5,3-2,-3-1,0-3,0-2,0-4,-3 1,0 0,-3-6,0 0,0 0,0 0,3 0</inkml:trace>
  <inkml:trace contextRef="#ctx0" brushRef="#br0" timeOffset="1111">2861 3944,'0'0,"0"-3,0 1,-3-1,3 3,0 0,0 0,0 0,3 5,3 4,0 8,-3-3,3 0,-3-2,0 2,-3-5,-3-1,-6-5,-6 5,-3-5,-6-3,-3 3,-3 6,6-6,3-1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8:32.2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0 108,'0'0,"0"-3,0 3,0-6,3 0,6 1,3 2,6 3,9-6,9 1,3 2,9 3,3-6,7-8,-4 5,0 1,-3 2,-6 1,-3-7,-8 7,-10 2,-3 3,-9-3,-3 3,-3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8:47.4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0 797,'0'0,"0"0,0 0,0-3,0 3,0-3,0 3,3 0,0 0,3 6,-3 8,0 9,0 3,-3 14,3-3,-3 8,6 6,-6-2,0-4,0 1,0-3,0-12,0 0,-3-14</inkml:trace>
  <inkml:trace contextRef="#ctx0" brushRef="#br0" timeOffset="381">370 900,'0'0,"0"0,0 0,0 0,0 0,0 0,0 0,6 8,-3-2,0 8,-3 3,0 6,0 5,0 7,0 2,-3 0,-3 5,0 1,6-3,0 0,0-6,0-6</inkml:trace>
  <inkml:trace contextRef="#ctx0" brushRef="#br0" timeOffset="661">668 911,'0'0,"0"-6,0 3,0 1,3 2,0 0,0 0,3 2,0 13,0-1,-3 9,0 5,0 9,-3 3,-3 3,3-3,6-3</inkml:trace>
  <inkml:trace contextRef="#ctx0" brushRef="#br0" timeOffset="912">1113 854,'0'0,"0"0,0 3,0 3,-9 13,6 7,-6 20,0 8,3 14,3 3</inkml:trace>
  <inkml:trace contextRef="#ctx0" brushRef="#br0" timeOffset="22452">794 324,'0'0,"0"-5,0-1,0 0,0 1,0-4,0 3,0 4,0-1,0 3,0 0,0 0,0 0,-3 3,-3-1,3 4,0 3,-3-4,0 4,3 2,-3-5,3 2,-3 1,0 5,-3-5,3 2,-3 1,0 5,0-6,3 3,0 1,3 2,-3 0,3 0,3 6,0 2,0-2,0 3,-3-4,0 4,-3 0,3 5,-3-8,-3 5,6-5,3 5,0-5,0 0,0 5,-3 1,3-1,0 4,0-1,0 0,-3-2,-3-1,3-5,3 6,-3-7,3 10,0-7,0 4,3 2,-3-5,6 5,0-5,3 8,0-6,3 4,-3-7,3 4,0-6,6 5,0-8,3 6,0-9,0 5,3-7,6-1,-3 0,-3 3,4-8,-1 2,6 1,-3-1,0-5,6-6,-6 0,6-6,-6-3,0 1,3-4,-3-2,1-6,2-5,-3-4,-3-2,0-15,0 1,-6-1,0-5,-6 0,6-6,-9 3,-6-6,6 0,-6 0,0 0,0 1,-6-4,0 0,-3 1,-3-1,0 3,-9-5,0 11,0 0,-6 2,3 4,-6 5,-3 6,0 0,-9 3,3 8,0 1,-4 8,1 2,-3 4,-6 5,-3 15,-3 11,-9 14,9 9,5 11</inkml:trace>
  <inkml:trace contextRef="#ctx0" brushRef="#br0" timeOffset="23845">1937 28,'0'0,"0"-3,0 1,0-1,0 0,0 0,3-3,0 3,0-2,0 2,-3 3,0 0,0 6,-3 8,-6 6,0 11,-3 3,6 3,6 0,0 0,6-2,6-4,0-6,3-5,6-5,3-7,3-14,4 1,-1-4,0-8,-3-3,3 0,-9 6,-3-3,-3 6,-3 2,-3 0,-3 4,-3 2,0 3,6 0,-6 0,9 6,0 8,0 6,0 3,-3-1,3 4,3-9,0-6,0-5,0-6,7-11,-7-9,-3-9,-3 1,-6-6,-3 2,0 1,0 11,-3 3,-6 3,0 11,0 12,0 5,-1 11,4 4,6 8,0-6,6-2,7-7,2-2,6-14,0-6,0-6,0-8,0-6,0-3,-6-2,0-1,-6 6,0 0,-3 6,-3 8,-3 6,0 6,0 11,3 6,3 8,6-5,0 2,3-5,3-6,0-5,0-7,-3-2,-3-3,0-3,0 0,-3 1,-2-1,-1 3,3 0,0 0,0 0,6 3,6-3,3 0,6 0,0-6,6-11,-3 0,-6-3,-3-9,-12 9,-9-2,-6 5,-9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9:12.4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37 213,'-6'0,"0"6,-3 8,3 0,0 6,3 6,3-4,6 4,6-3,3-6,9-9,-3-8,3-8,0-12,-3-6,-6-2,-6-3,-9-6,0 5,-9 7,-3 2,-9 12,3 8,-6 9,3 8,0 9,6 2,12 12,6-6,12-5,6-6,6-9,3-11,3-6,-3-11,-6 0,-3-8,-3 5,-6 6,0-6,-6 8,0 7,0 5,3 5,0 10,0 10,6 4,-3 5,0-6,-3 0,0-8,0-3,-3-8,-3-3,0-6,3-9,0-5,3-12,3 1,3-12,6 3,-3 5,-6 4,0 5,-3 0,0 9,-6-1,3 7,-3-1,3 3,-6 3</inkml:trace>
  <inkml:trace contextRef="#ctx0" brushRef="#br0" timeOffset="711">763 26,'0'0,"0"-6,3 0,0 1,0-1,0 3,0 3,-3 6,3 5,3 12,-3 5,9 9,0-3,0 3,6 3,-6-12,3 1,-2-9,-4-3,-3-9,-6-8,-6-6,-6 1,-4-4,-11 1,0 2,-3 6,0 6,3 2,6 4,3 2,9 6,9 0,6-1,9 7,6-9,3-3,0-2,3-10,3-2,-9-2,0-7,-2 3,-7 1,0 2,-3 0,3 3,-6 0,3 0,6 0,0 0,6 0,15 0,-9-8,3-9,-3-6,-6-6,-6 4,-6-4,-6 7,-3 2,-3 6,0 8,0 6,0 6,3 11,0 8,0 9,3 0,3 3,0-3,0-5,3-12,0-3,0-14,6-9,-6-8,6-5,0-7,3 1,6-6,6 0,-3 8,0 1,-3 11,3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7:06.2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2966 244,'0'-3,"9"1,-6-10,6 1,-3 0,3-1,-12 4,3-1,-6 1,3-1,-3 1,-3-4,-6 1,-3 0,0-1,-7-2,1 0,-9 2,-3-2,-3 6,-12-1,-6 1,-3 2,-9 3,-6-3,-4-2,1 5,-3 3,0 0,-3 0,3 6,0-3,-2-1,-1 4,-6 0,3-1,3 1,3 6,-1-4,4 6,6-5,-3 2,6 0,0 1,3 2,-4 3,4-3,-3 3,9 3,0-3,3 6,9-3,0 3,0 2,5 1,4-1,6 4,3-1,-3 3,6 3,0 0,6 3,-3 0,6 6,3-1,3 4,6-4,-3 1,6-7,6 4,3-3,6-3,6 0,9 0,6 0,9 0,6-6,12 3,10-2,11-6,3 5,6 3,3-5,9 2,7-5,8 0,15-4,-6-4,7-4,8 0,-3-5,6-6,11 3,-11-3,3-6,1 1,-7-12,-3-1,0-4,1-12,-16-6,-3 0,-9-5,-18-4,-11-2,-13-3,-15-5,-9-15,-15 3,-12-5,-12 0,-12 2,-9 3,-18 8,-9 7,-12 7,-12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9:41.8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615 23,'0'0,"0"0,0 0,0 0,-3 0,0 0,0 0,-6 0,3 3,-3-3,3-3,-3-6,3 9,-3-5,3 2,-3 0,3 0,0 3,-6 3,0-6,0 3,-3 0,0 0,0 0,-3 0,-3 0,3 0,-3 3,0 3,-3-4,6 4,3 0,3 0,-3 2,3-2,0 2,-3-2,0 8,-3-5,6 2,-3-5,0 8,3-3,-6 1,12 5,-9-3,3 0,0 0,3 6,0-6,0 3,0 3,3-3,-3 0,6 6,-3-3,0-3,3 9,0-6,3 0,0-1,3-2,0 0,3-2,0 5,3-6,3 3,0-6,-3 1,6-4,-3 3,0 1,3-4,0 7,-3-7,0 3,6-2,-3 0,0 8,3-12,0 4,3 2,-3-8,3 6,-3-4,3-2,0 0,-3-3,3 0,0 0,3 0,-3 0,0-6,3 1,6-4,-6-5,6 0,-6-6,3-9,0 4,-3-1,-3-2,-3-1,0-2,-3-3,-3-3,-3 0,0 6,-3-6,-3 0,-6 6,3-1,-3 1,-3 0,-6 2,-6 7,-3-4,-3 9,0 3,-12 3,3 5,0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17.6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26,'0'0,"0"0,0-3,0-2,0 2,0-3,0 0,0 3,0 3,0 0,9 0,-6 0,11 3,4 3,0-3,6 0,0 0,0-3,-3 0,0 0,-3 0,-6-3,-3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18.0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54,'0'0,"0"0,0 0,0-3,3 0,9-2,6-1,9 0,10 1,-1-1,6-2,-3 2,0 0,-5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18.3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7,'0'0,"3"0,3 0,6 0,0 0,12 0,-3 0,1-7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18.8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66,'0'0,"0"-3,3-3,6 0,0 1,9-1,0-2,7 2,5-3,3 4,-3-1,6 0,-3 6</inkml:trace>
  <inkml:trace contextRef="#ctx0" brushRef="#br0" timeOffset="430">591 227,'0'-2,"-3"-1,-6-6,3 4,-9-7,3 4,-6 2,0-3,-1 9,-2-2,-3 2,0 0,0 5,-3 9,0 4,-3-1,-1 8,1 6,3 1,6 4,-3 7,6-9,9 6,0 0,9 2,6-2,9-6,15 3,6-3,12-6,7-11,5-11,9-9,1-8,-7-12,-6 0,-9-8,-5 0,-13-3,-12-9,-9-11,-6-2,-9-1,-3-3,-12 12,-3 5,-10 9,-8 9,0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21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31,'0'0,"0"-3,0 3,0 0,0 0,0-3,0 3,3-3,4 0,2 0,0-3,4 3,-4-1,0 1,3 3,1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22.4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3,'0'0,"0"0,0 0,0 0,9 0,6-3,3 3,6 0,1 0,2 0,-6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22.8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2,'0'0,"0"0,9 0,0 0,8 0,7 0,2 0,4-2,-1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8699" units="in"/>
          <inkml:channel name="Y" type="integer" max="6699" units="in"/>
        </inkml:traceFormat>
        <inkml:channelProperties>
          <inkml:channelProperty channel="X" name="resolution" value="1054.42419" units="1/in"/>
          <inkml:channelProperty channel="Y" name="resolution" value="1082.57922" units="1/in"/>
        </inkml:channelProperties>
      </inkml:inkSource>
      <inkml:timestamp xml:id="ts0" timeString="2007-10-31T18:16:23.3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763 26,'0'0,"0"-3,0 3,12 0,0-6,9 6,3-3,13-2,2 2,3-3,-3 6</inkml:trace>
  <inkml:trace contextRef="#ctx0" brushRef="#br0" timeOffset="751">0 577,'12'14,"18"11,12 1,6-9,15-3,6-6,1-8,2-8,-3-9,-12-9,-9-8,-18-5,-12-9,-12-12,-6 1,-12-3,-9 3,-3 2,-6 3,0 12,-3 8,-3 11,-6 7,-3 16,-4 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D92AB-63E4-461F-961D-885D93884013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4C1FB-0CE8-47F5-A041-39F1A1336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4BAF8-3B91-451E-8D81-1C2190EBE1D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67AF2-C108-447F-840B-A7098EE52C2F}" type="slidenum">
              <a:rPr lang="en-US"/>
              <a:pPr/>
              <a:t>46</a:t>
            </a:fld>
            <a:endParaRPr lang="en-US"/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A92A2E-9E00-4C8C-8038-19DB341393B9}" type="slidenum">
              <a:rPr lang="en-US" sz="1200"/>
              <a:pPr algn="r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EF3D3-9715-4744-9E65-9603E1B6E4E4}" type="slidenum">
              <a:rPr lang="en-US"/>
              <a:pPr/>
              <a:t>48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5B6DA-953D-441B-B444-14E8954734F6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47F5F-FD68-496E-AB0C-1E021486DF2A}" type="slidenum">
              <a:rPr lang="en-US"/>
              <a:pPr/>
              <a:t>50</a:t>
            </a:fld>
            <a:endParaRPr 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B48706-8345-40A8-9560-75E22E0FECE6}" type="slidenum">
              <a:rPr lang="en-US" sz="1200"/>
              <a:pPr algn="r"/>
              <a:t>50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47F5F-FD68-496E-AB0C-1E021486DF2A}" type="slidenum">
              <a:rPr lang="en-US"/>
              <a:pPr/>
              <a:t>53</a:t>
            </a:fld>
            <a:endParaRPr 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B48706-8345-40A8-9560-75E22E0FECE6}" type="slidenum">
              <a:rPr lang="en-US" sz="1200"/>
              <a:pPr algn="r"/>
              <a:t>53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F6297-F45A-4D4B-8657-22276C751F46}" type="slidenum">
              <a:rPr lang="en-US"/>
              <a:pPr/>
              <a:t>54</a:t>
            </a:fld>
            <a:endParaRPr lang="en-US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E4B302-3E6E-4B34-B8E8-A41C370B6449}" type="slidenum">
              <a:rPr lang="en-US" sz="1200"/>
              <a:pPr algn="r"/>
              <a:t>54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CE5F5-1CF9-4C44-992E-A4EA1E66DAE6}" type="slidenum">
              <a:rPr lang="en-US"/>
              <a:pPr/>
              <a:t>55</a:t>
            </a:fld>
            <a:endParaRPr 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3A0302-E178-4F0D-B870-BEB46288033F}" type="slidenum">
              <a:rPr lang="en-US" sz="1200"/>
              <a:pPr algn="r"/>
              <a:t>55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10962-FE26-43CA-B5A2-41E76FB59863}" type="slidenum">
              <a:rPr lang="en-US"/>
              <a:pPr/>
              <a:t>56</a:t>
            </a:fld>
            <a:endParaRPr lang="en-US"/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9056A9-5587-43DC-9D45-1F65388E96CD}" type="slidenum">
              <a:rPr lang="en-US" sz="1200"/>
              <a:pPr algn="r"/>
              <a:t>56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22166-4C4D-4C4F-A992-6412FFD6DE69}" type="slidenum">
              <a:rPr lang="en-US"/>
              <a:pPr/>
              <a:t>58</a:t>
            </a:fld>
            <a:endParaRPr lang="en-US"/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FFE60B-453E-4740-BFA6-610C54A0B18F}" type="slidenum">
              <a:rPr lang="en-US" sz="1200"/>
              <a:pPr algn="r"/>
              <a:t>58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A2D99-F0AC-4A94-88E8-2F588B7588DA}" type="slidenum">
              <a:rPr lang="en-US"/>
              <a:pPr/>
              <a:t>59</a:t>
            </a:fld>
            <a:endParaRPr lang="en-US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9CB0E5-CCB8-4B51-AA5F-6C0E0E1B179C}" type="slidenum">
              <a:rPr lang="en-US" sz="1200"/>
              <a:pPr algn="r"/>
              <a:t>59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A2480-D770-41B8-86AC-46AAB09E8484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Athlon XP 1500+ with 384KB of total cache runs at 1.33GHz and retails for $52; a 1.3GHz Duron with 192KB cache retails for $44 as of 3/12/03.</a:t>
            </a:r>
          </a:p>
          <a:p>
            <a:r>
              <a:rPr lang="en-US"/>
              <a:t>A 2.2GHz Pentium 4 with a 512KB L2 cache sells for $163, while the 2.2GHz Celeron with 128KB of L2 costs $103 as of 2/23/03.</a:t>
            </a:r>
          </a:p>
          <a:p>
            <a:r>
              <a:rPr lang="en-US"/>
              <a:t>As of 4/15/03, a 128MB PC2700 DIMM at crucial.com costs $27, and a 512MB PC2700 DIMM is $80.</a:t>
            </a:r>
          </a:p>
          <a:p>
            <a:r>
              <a:rPr lang="en-US"/>
              <a:t>$63 for an OEM 20GB 7200 RPM Maxtor drive at newegg.com, and $118 for an OEM 120GB 7200 RPM Maxtor.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A2D99-F0AC-4A94-88E8-2F588B7588DA}" type="slidenum">
              <a:rPr lang="en-US"/>
              <a:pPr/>
              <a:t>60</a:t>
            </a:fld>
            <a:endParaRPr lang="en-US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9CB0E5-CCB8-4B51-AA5F-6C0E0E1B179C}" type="slidenum">
              <a:rPr lang="en-US" sz="1200"/>
              <a:pPr algn="r"/>
              <a:t>60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F326A-8CD9-43EC-B50A-09A851E69EE3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CD8FF2-12E8-4D51-BBEA-182251A87E36}" type="slidenum">
              <a:rPr lang="en-US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en-US" sz="1200">
              <a:latin typeface="+mn-lt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377A-8132-44A6-A306-F5F449BA18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F7E03-9592-4F30-AAF2-05588FC0728D}" type="slidenum">
              <a:rPr lang="en-US"/>
              <a:pPr/>
              <a:t>13</a:t>
            </a:fld>
            <a:endParaRPr 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A21E38-94BB-41E5-97C5-877ADBB3F801}" type="slidenum">
              <a:rPr lang="en-US" sz="1200"/>
              <a:pPr algn="r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F6BF6-0795-4A34-864B-7F17BC5FA7F0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13863A-E9B3-4024-BFCA-1B52F3FB27BF}" type="slidenum">
              <a:rPr lang="en-US" sz="1200"/>
              <a:pPr algn="r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EC1C1-A7D6-474A-9BE8-DDABED93937E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2ADDCA-B32A-44D1-81D2-69E194CBCEC8}" type="slidenum">
              <a:rPr lang="en-US" sz="1200"/>
              <a:pPr algn="r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82C0-E1AD-43C1-B1AA-8A3955841A49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F7E03-9592-4F30-AAF2-05588FC0728D}" type="slidenum">
              <a:rPr lang="en-US"/>
              <a:pPr/>
              <a:t>30</a:t>
            </a:fld>
            <a:endParaRPr 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A21E38-94BB-41E5-97C5-877ADBB3F801}" type="slidenum">
              <a:rPr lang="en-US" sz="1200"/>
              <a:pPr algn="r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F7E03-9592-4F30-AAF2-05588FC0728D}" type="slidenum">
              <a:rPr lang="en-US"/>
              <a:pPr/>
              <a:t>34</a:t>
            </a:fld>
            <a:endParaRPr 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A21E38-94BB-41E5-97C5-877ADBB3F801}" type="slidenum">
              <a:rPr lang="en-US" sz="1200"/>
              <a:pPr algn="r"/>
              <a:t>34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E1D-0692-4AC2-8507-5A724A28F96C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D973-D35C-4ABA-892E-EC75B9CA157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9895-870B-40CF-9165-AB625396F2B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B3A5-B7B7-4949-BDFF-BF6A8A6D6725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1DF-F95A-4744-B1D9-3E8B6CDF8FD6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038C-8F13-4CDB-B868-7D0F332B037E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9EC3-F3FC-4C31-9175-065FB098FE1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5689-2276-4CD4-98F2-D3A455CA65B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DA19-8392-4DCB-B78D-DCE33EBC1DCE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D537-F18E-4DC6-B6DB-92B5CC025B7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265-6E28-401C-B47F-E1EE744E4FA6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4B4D-3F67-416E-8510-4DAB2747284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V.Saritha@VIT University, SCSE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24D6-5842-4A17-993A-07B124707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customXml" Target="../ink/ink7.xml"/><Relationship Id="rId17" Type="http://schemas.openxmlformats.org/officeDocument/2006/relationships/image" Target="../media/image15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1.emf"/><Relationship Id="rId1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customXml" Target="../ink/ink15.xml"/><Relationship Id="rId17" Type="http://schemas.openxmlformats.org/officeDocument/2006/relationships/image" Target="../media/image23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9.emf"/><Relationship Id="rId1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12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CACHE MEMORY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19600" y="4654296"/>
            <a:ext cx="4419600" cy="197510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JASMIN T JOSE</a:t>
            </a:r>
          </a:p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all" dirty="0" smtClean="0">
                <a:solidFill>
                  <a:srgbClr val="FF000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ASST. PROFESSOR, SCSE</a:t>
            </a:r>
          </a:p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VIT UNIVERSITY, VELLORE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55A0-84A9-4DF0-978A-45AF4E24B47F}" type="slidenum">
              <a:rPr lang="en-US"/>
              <a:pPr/>
              <a:t>10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07718" indent="-307718" defTabSz="820583"/>
            <a:r>
              <a:rPr lang="en-US"/>
              <a:t>The principle of </a:t>
            </a:r>
            <a:r>
              <a:rPr lang="en-US">
                <a:solidFill>
                  <a:srgbClr val="FF0033"/>
                </a:solidFill>
              </a:rPr>
              <a:t>temporal locality</a:t>
            </a:r>
            <a:r>
              <a:rPr lang="en-US"/>
              <a:t> says that if a program accesses one memory address, there is a good chance that it will access the same address again.</a:t>
            </a:r>
          </a:p>
          <a:p>
            <a:pPr marL="307718" indent="-307718" defTabSz="820583"/>
            <a:r>
              <a:rPr lang="en-US"/>
              <a:t>Loops are excellent examples of temporal locality in programs.</a:t>
            </a:r>
          </a:p>
          <a:p>
            <a:pPr marL="666723" lvl="1" indent="-256432" defTabSz="820583"/>
            <a:r>
              <a:rPr lang="en-US"/>
              <a:t>The loop body will be executed many times.</a:t>
            </a:r>
          </a:p>
          <a:p>
            <a:pPr marL="666723" lvl="1" indent="-256432" defTabSz="820583"/>
            <a:r>
              <a:rPr lang="en-US"/>
              <a:t>The computer will need to access those same few locations of the instruction memory repeatedly.</a:t>
            </a:r>
          </a:p>
          <a:p>
            <a:pPr marL="307718" indent="-307718" defTabSz="820583"/>
            <a:r>
              <a:rPr lang="en-US"/>
              <a:t>For example: </a:t>
            </a:r>
          </a:p>
          <a:p>
            <a:pPr marL="307718" indent="-307718" defTabSz="820583"/>
            <a:endParaRPr lang="en-US"/>
          </a:p>
          <a:p>
            <a:pPr marL="307718" indent="-307718" defTabSz="820583"/>
            <a:endParaRPr lang="en-US"/>
          </a:p>
          <a:p>
            <a:pPr marL="307718" indent="-307718" defTabSz="820583"/>
            <a:endParaRPr lang="en-US"/>
          </a:p>
          <a:p>
            <a:pPr marL="307718" indent="-307718" defTabSz="820583"/>
            <a:endParaRPr lang="en-US"/>
          </a:p>
          <a:p>
            <a:pPr marL="307718" indent="-307718" defTabSz="820583"/>
            <a:endParaRPr lang="en-US"/>
          </a:p>
          <a:p>
            <a:pPr marL="307718" indent="-307718" defTabSz="820583"/>
            <a:endParaRPr lang="en-US"/>
          </a:p>
          <a:p>
            <a:pPr marL="666723" lvl="1" indent="-256432" defTabSz="820583"/>
            <a:r>
              <a:rPr lang="en-US"/>
              <a:t>Each instruction will be fetched over and over again, once on every loop iteration.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424545" y="3630707"/>
            <a:ext cx="4115955" cy="1550614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Temporal locality in programs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05546" y="3769379"/>
            <a:ext cx="3467915" cy="13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defTabSz="1019175"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885825" algn="l"/>
                <a:tab pos="1662113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r>
              <a:rPr lang="en-US" sz="1600">
                <a:latin typeface="Lucida Console" pitchFamily="49" charset="0"/>
              </a:rPr>
              <a:t>Loop:	lw	$t0, 0($s1)</a:t>
            </a:r>
          </a:p>
          <a:p>
            <a:r>
              <a:rPr lang="en-US" sz="1600">
                <a:latin typeface="Lucida Console" pitchFamily="49" charset="0"/>
              </a:rPr>
              <a:t>	add	$t0, $t0, $s2</a:t>
            </a:r>
          </a:p>
          <a:p>
            <a:r>
              <a:rPr lang="en-US" sz="1600">
                <a:latin typeface="Lucida Console" pitchFamily="49" charset="0"/>
              </a:rPr>
              <a:t>	sw	$t0, 0($s1)</a:t>
            </a:r>
          </a:p>
          <a:p>
            <a:r>
              <a:rPr lang="en-US" sz="1600">
                <a:latin typeface="Lucida Console" pitchFamily="49" charset="0"/>
              </a:rPr>
              <a:t>	addi	$s1, $s1, -4</a:t>
            </a:r>
          </a:p>
          <a:p>
            <a:r>
              <a:rPr lang="en-US" sz="1600">
                <a:latin typeface="Lucida Console" pitchFamily="49" charset="0"/>
              </a:rPr>
              <a:t>	bne	$s1, $0, Loop</a:t>
            </a:r>
          </a:p>
        </p:txBody>
      </p:sp>
    </p:spTree>
    <p:extLst>
      <p:ext uri="{BB962C8B-B14F-4D97-AF65-F5344CB8AC3E}">
        <p14:creationId xmlns:p14="http://schemas.microsoft.com/office/powerpoint/2010/main" val="2079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B5B5-0192-4D6F-BCAC-9933A2CA4DF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07718" indent="-307718" defTabSz="820583"/>
            <a:r>
              <a:rPr lang="en-US" dirty="0"/>
              <a:t>The principle of </a:t>
            </a:r>
            <a:r>
              <a:rPr lang="en-US" dirty="0">
                <a:solidFill>
                  <a:srgbClr val="FF0033"/>
                </a:solidFill>
              </a:rPr>
              <a:t>spatial locality</a:t>
            </a:r>
            <a:r>
              <a:rPr lang="en-US" dirty="0"/>
              <a:t> says that if a program accesses one memory address, there is a good chance that it will also access other nearby addresses.</a:t>
            </a:r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r>
              <a:rPr lang="en-US" dirty="0"/>
              <a:t>Nearly every program exhibits spatial locality, because instructions are usually executed in sequence—if we execute an instruction at memory location </a:t>
            </a:r>
            <a:r>
              <a:rPr lang="en-US" i="1" dirty="0"/>
              <a:t>i</a:t>
            </a:r>
            <a:r>
              <a:rPr lang="en-US" dirty="0"/>
              <a:t>, then we will probably also execute the next instruction, at memory location </a:t>
            </a:r>
            <a:r>
              <a:rPr lang="en-US" i="1" dirty="0"/>
              <a:t>i+1</a:t>
            </a:r>
            <a:r>
              <a:rPr lang="en-US" dirty="0"/>
              <a:t>.</a:t>
            </a:r>
          </a:p>
          <a:p>
            <a:pPr marL="307718" indent="-307718" defTabSz="820583"/>
            <a:r>
              <a:rPr lang="en-US" dirty="0"/>
              <a:t>Code fragments such as loops exhibit </a:t>
            </a:r>
            <a:r>
              <a:rPr lang="en-US" i="1" dirty="0"/>
              <a:t>both </a:t>
            </a:r>
            <a:r>
              <a:rPr lang="en-US" dirty="0"/>
              <a:t>temporal and spatial locality.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32732" y="2558523"/>
            <a:ext cx="3429000" cy="1524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Spatial locality in programs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383450" y="2658809"/>
            <a:ext cx="2305737" cy="13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defTabSz="1019175"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  <a:tab pos="4200525" algn="l"/>
              </a:tabLs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r>
              <a:rPr lang="en-US" sz="1600" dirty="0">
                <a:latin typeface="Lucida Console" pitchFamily="49" charset="0"/>
              </a:rPr>
              <a:t>sub	$</a:t>
            </a:r>
            <a:r>
              <a:rPr lang="en-US" sz="1600" dirty="0" err="1">
                <a:latin typeface="Lucida Console" pitchFamily="49" charset="0"/>
              </a:rPr>
              <a:t>sp</a:t>
            </a:r>
            <a:r>
              <a:rPr lang="en-US" sz="1600" dirty="0">
                <a:latin typeface="Lucida Console" pitchFamily="49" charset="0"/>
              </a:rPr>
              <a:t>, $</a:t>
            </a:r>
            <a:r>
              <a:rPr lang="en-US" sz="1600" dirty="0" err="1">
                <a:latin typeface="Lucida Console" pitchFamily="49" charset="0"/>
              </a:rPr>
              <a:t>sp</a:t>
            </a:r>
            <a:r>
              <a:rPr lang="en-US" sz="1600" dirty="0">
                <a:latin typeface="Lucida Console" pitchFamily="49" charset="0"/>
              </a:rPr>
              <a:t>, 16</a:t>
            </a:r>
          </a:p>
          <a:p>
            <a:r>
              <a:rPr lang="en-US" sz="1600" dirty="0" err="1">
                <a:latin typeface="Lucida Console" pitchFamily="49" charset="0"/>
              </a:rPr>
              <a:t>sw</a:t>
            </a:r>
            <a:r>
              <a:rPr lang="en-US" sz="1600" dirty="0">
                <a:latin typeface="Lucida Console" pitchFamily="49" charset="0"/>
              </a:rPr>
              <a:t>	$</a:t>
            </a:r>
            <a:r>
              <a:rPr lang="en-US" sz="1600" dirty="0" err="1">
                <a:latin typeface="Lucida Console" pitchFamily="49" charset="0"/>
              </a:rPr>
              <a:t>ra</a:t>
            </a:r>
            <a:r>
              <a:rPr lang="en-US" sz="1600" dirty="0">
                <a:latin typeface="Lucida Console" pitchFamily="49" charset="0"/>
              </a:rPr>
              <a:t>, 0($</a:t>
            </a:r>
            <a:r>
              <a:rPr lang="en-US" sz="1600" dirty="0" err="1">
                <a:latin typeface="Lucida Console" pitchFamily="49" charset="0"/>
              </a:rPr>
              <a:t>sp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 err="1">
                <a:latin typeface="Lucida Console" pitchFamily="49" charset="0"/>
              </a:rPr>
              <a:t>sw</a:t>
            </a:r>
            <a:r>
              <a:rPr lang="en-US" sz="1600" dirty="0">
                <a:latin typeface="Lucida Console" pitchFamily="49" charset="0"/>
              </a:rPr>
              <a:t>	$s0, 4($</a:t>
            </a:r>
            <a:r>
              <a:rPr lang="en-US" sz="1600" dirty="0" err="1">
                <a:latin typeface="Lucida Console" pitchFamily="49" charset="0"/>
              </a:rPr>
              <a:t>sp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 err="1">
                <a:latin typeface="Lucida Console" pitchFamily="49" charset="0"/>
              </a:rPr>
              <a:t>sw</a:t>
            </a:r>
            <a:r>
              <a:rPr lang="en-US" sz="1600" dirty="0">
                <a:latin typeface="Lucida Console" pitchFamily="49" charset="0"/>
              </a:rPr>
              <a:t>	$a0, 8($</a:t>
            </a:r>
            <a:r>
              <a:rPr lang="en-US" sz="1600" dirty="0" err="1">
                <a:latin typeface="Lucida Console" pitchFamily="49" charset="0"/>
              </a:rPr>
              <a:t>sp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 err="1">
                <a:latin typeface="Lucida Console" pitchFamily="49" charset="0"/>
              </a:rPr>
              <a:t>sw</a:t>
            </a:r>
            <a:r>
              <a:rPr lang="en-US" sz="1600" dirty="0">
                <a:latin typeface="Lucida Console" pitchFamily="49" charset="0"/>
              </a:rPr>
              <a:t>	$a1, 12($</a:t>
            </a:r>
            <a:r>
              <a:rPr lang="en-US" sz="1600" dirty="0" err="1">
                <a:latin typeface="Lucida Console" pitchFamily="49" charset="0"/>
              </a:rPr>
              <a:t>sp</a:t>
            </a:r>
            <a:r>
              <a:rPr lang="en-US" sz="1600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6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aramond" pitchFamily="18" charset="0"/>
              </a:rPr>
              <a:t>Parameters of cache memory</a:t>
            </a:r>
            <a:endParaRPr lang="en-US" sz="32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 err="1" smtClean="0">
                <a:latin typeface="Garamond" pitchFamily="18" charset="0"/>
              </a:rPr>
              <a:t>i</a:t>
            </a:r>
            <a:r>
              <a:rPr lang="en-US" sz="2200" b="1" dirty="0" smtClean="0">
                <a:latin typeface="Garamond" pitchFamily="18" charset="0"/>
              </a:rPr>
              <a:t>) Cache hit</a:t>
            </a:r>
          </a:p>
          <a:p>
            <a:pPr>
              <a:buNone/>
            </a:pPr>
            <a:r>
              <a:rPr lang="en-US" sz="2200" dirty="0" smtClean="0">
                <a:latin typeface="Garamond" pitchFamily="18" charset="0"/>
              </a:rPr>
              <a:t>Data </a:t>
            </a:r>
            <a:r>
              <a:rPr lang="en-US" sz="2200" dirty="0">
                <a:latin typeface="Garamond" pitchFamily="18" charset="0"/>
              </a:rPr>
              <a:t>found in cache. </a:t>
            </a:r>
            <a:endParaRPr lang="en-US" sz="2200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Garamond" pitchFamily="18" charset="0"/>
              </a:rPr>
              <a:t>Results </a:t>
            </a:r>
            <a:r>
              <a:rPr lang="en-US" sz="2200" dirty="0">
                <a:latin typeface="Garamond" pitchFamily="18" charset="0"/>
              </a:rPr>
              <a:t>in </a:t>
            </a:r>
            <a:r>
              <a:rPr lang="en-US" sz="2200" dirty="0" smtClean="0">
                <a:latin typeface="Garamond" pitchFamily="18" charset="0"/>
              </a:rPr>
              <a:t>data transfer </a:t>
            </a:r>
            <a:r>
              <a:rPr lang="en-US" sz="2200" dirty="0">
                <a:latin typeface="Garamond" pitchFamily="18" charset="0"/>
              </a:rPr>
              <a:t>at maximum speed</a:t>
            </a:r>
            <a:r>
              <a:rPr lang="en-US" sz="2200" dirty="0" smtClean="0">
                <a:latin typeface="Garamond" pitchFamily="18" charset="0"/>
              </a:rPr>
              <a:t>.</a:t>
            </a:r>
          </a:p>
          <a:p>
            <a:pPr>
              <a:buNone/>
            </a:pPr>
            <a:r>
              <a:rPr lang="en-US" sz="2200" b="1" dirty="0" smtClean="0">
                <a:latin typeface="Garamond" pitchFamily="18" charset="0"/>
              </a:rPr>
              <a:t>ii) Cache miss</a:t>
            </a:r>
          </a:p>
          <a:p>
            <a:pPr>
              <a:buNone/>
            </a:pPr>
            <a:r>
              <a:rPr lang="en-US" sz="2200" dirty="0" smtClean="0">
                <a:latin typeface="Garamond" pitchFamily="18" charset="0"/>
              </a:rPr>
              <a:t>Data </a:t>
            </a:r>
            <a:r>
              <a:rPr lang="en-US" sz="2200" dirty="0">
                <a:latin typeface="Garamond" pitchFamily="18" charset="0"/>
              </a:rPr>
              <a:t>not found in cache. </a:t>
            </a:r>
            <a:r>
              <a:rPr lang="en-US" sz="2200" dirty="0" smtClean="0">
                <a:latin typeface="Garamond" pitchFamily="18" charset="0"/>
              </a:rPr>
              <a:t>Processor loads </a:t>
            </a:r>
            <a:r>
              <a:rPr lang="en-US" sz="2200" dirty="0">
                <a:latin typeface="Garamond" pitchFamily="18" charset="0"/>
              </a:rPr>
              <a:t>data from </a:t>
            </a:r>
            <a:r>
              <a:rPr lang="en-US" sz="2200" dirty="0" smtClean="0">
                <a:latin typeface="Garamond" pitchFamily="18" charset="0"/>
              </a:rPr>
              <a:t>memory </a:t>
            </a:r>
            <a:r>
              <a:rPr lang="en-US" sz="2200" dirty="0">
                <a:latin typeface="Garamond" pitchFamily="18" charset="0"/>
              </a:rPr>
              <a:t>and </a:t>
            </a:r>
            <a:r>
              <a:rPr lang="en-US" sz="2200" dirty="0" smtClean="0">
                <a:latin typeface="Garamond" pitchFamily="18" charset="0"/>
              </a:rPr>
              <a:t>copies</a:t>
            </a:r>
          </a:p>
          <a:p>
            <a:pPr>
              <a:buNone/>
            </a:pP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>
                <a:latin typeface="Garamond" pitchFamily="18" charset="0"/>
              </a:rPr>
              <a:t>into cache (</a:t>
            </a:r>
            <a:r>
              <a:rPr lang="en-US" sz="2200" dirty="0" smtClean="0">
                <a:latin typeface="Garamond" pitchFamily="18" charset="0"/>
              </a:rPr>
              <a:t>miss penalty).</a:t>
            </a: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latin typeface="Garamond" pitchFamily="18" charset="0"/>
              </a:rPr>
              <a:t>iii) Hit ratio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 smtClean="0">
                <a:latin typeface="Garamond" pitchFamily="18" charset="0"/>
              </a:rPr>
              <a:t>Ratio of number of hits to total number of references =&gt;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 smtClean="0">
                <a:latin typeface="Garamond" pitchFamily="18" charset="0"/>
              </a:rPr>
              <a:t>number of hits/(number of hits + number of Miss)</a:t>
            </a: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latin typeface="Garamond" pitchFamily="18" charset="0"/>
              </a:rPr>
              <a:t>iv) Miss penalty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 smtClean="0">
                <a:latin typeface="Garamond" pitchFamily="18" charset="0"/>
              </a:rPr>
              <a:t>Additional cycles required to serve the miss</a:t>
            </a:r>
          </a:p>
          <a:p>
            <a:pPr>
              <a:buNone/>
            </a:pPr>
            <a:r>
              <a:rPr lang="en-US" sz="2200" dirty="0" smtClean="0">
                <a:latin typeface="Garamond" pitchFamily="18" charset="0"/>
              </a:rPr>
              <a:t>Time required for the cache miss depends on both the latency and </a:t>
            </a:r>
          </a:p>
          <a:p>
            <a:pPr>
              <a:buNone/>
            </a:pPr>
            <a:r>
              <a:rPr lang="en-US" sz="2200" dirty="0" smtClean="0">
                <a:latin typeface="Garamond" pitchFamily="18" charset="0"/>
              </a:rPr>
              <a:t>bandwidth</a:t>
            </a:r>
          </a:p>
          <a:p>
            <a:pPr>
              <a:buNone/>
            </a:pPr>
            <a:r>
              <a:rPr lang="en-US" sz="2200" b="1" dirty="0" smtClean="0">
                <a:latin typeface="Garamond" pitchFamily="18" charset="0"/>
              </a:rPr>
              <a:t>v) Latency</a:t>
            </a:r>
            <a:r>
              <a:rPr lang="en-US" sz="2200" dirty="0" smtClean="0">
                <a:latin typeface="Garamond" pitchFamily="18" charset="0"/>
              </a:rPr>
              <a:t> – time to retrieve the first word of the block</a:t>
            </a:r>
          </a:p>
          <a:p>
            <a:pPr>
              <a:buNone/>
            </a:pPr>
            <a:r>
              <a:rPr lang="en-US" sz="2200" b="1" dirty="0" smtClean="0">
                <a:latin typeface="Garamond" pitchFamily="18" charset="0"/>
              </a:rPr>
              <a:t>vi) Bandwidth</a:t>
            </a:r>
            <a:r>
              <a:rPr lang="en-US" sz="2200" dirty="0" smtClean="0">
                <a:latin typeface="Garamond" pitchFamily="18" charset="0"/>
              </a:rPr>
              <a:t> – time to retrieve the rest of this block</a:t>
            </a:r>
          </a:p>
          <a:p>
            <a:pPr>
              <a:buNone/>
            </a:pPr>
            <a:endParaRPr lang="en-US" sz="2200" dirty="0" smtClean="0">
              <a:latin typeface="Garamond" pitchFamily="18" charset="0"/>
            </a:endParaRPr>
          </a:p>
          <a:p>
            <a:pPr>
              <a:buNone/>
            </a:pPr>
            <a:endParaRPr lang="en-US" sz="22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Garamond" pitchFamily="18" charset="0"/>
              </a:rPr>
              <a:t>Sources of Cache Misses (Three C’s)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9144000" cy="5181600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None/>
            </a:pP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Compulsory Misses: 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These are misses that are caused by the cache being empty initially or by the </a:t>
            </a:r>
            <a:r>
              <a:rPr lang="en-US" sz="2400" dirty="0" smtClean="0">
                <a:latin typeface="Garamond" pitchFamily="18" charset="0"/>
              </a:rPr>
              <a:t>first reference to a location in memory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 . Sometimes referred to as 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Cold misses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.</a:t>
            </a:r>
            <a:endParaRPr lang="en-US" sz="2400" b="1" dirty="0" smtClean="0">
              <a:latin typeface="Garamond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Capacity Misses : 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If the cache cannot contain all the blocks needed during the execution of a program, capacity misses will occur due to blocks being discarded and later retrieved.</a:t>
            </a:r>
            <a:endParaRPr lang="en-US" sz="2400" b="1" dirty="0" smtClean="0">
              <a:latin typeface="Garamond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      Conflict Misses: 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If the cache mapping is such that multiple blocks are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          mapped to the same cache entry. Common in </a:t>
            </a:r>
            <a:r>
              <a:rPr lang="en-US" sz="2400" dirty="0" smtClean="0">
                <a:solidFill>
                  <a:srgbClr val="000000"/>
                </a:solidFill>
                <a:latin typeface="Garamond" pitchFamily="18" charset="0"/>
              </a:rPr>
              <a:t>set associative or direct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Garamond" pitchFamily="18" charset="0"/>
              </a:rPr>
              <a:t>          mapped block placement, where a block can be discarded and later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Garamond" pitchFamily="18" charset="0"/>
              </a:rPr>
              <a:t>           retrieved if too many blocks map to its set. 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Also called collision or 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           interference misses.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1447800" y="152400"/>
            <a:ext cx="15240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/>
              <a:t>Start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914400" y="1066800"/>
            <a:ext cx="30480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/>
              <a:t>Receive Address from CPU</a:t>
            </a:r>
          </a:p>
        </p:txBody>
      </p:sp>
      <p:sp>
        <p:nvSpPr>
          <p:cNvPr id="139270" name="AutoShape 6"/>
          <p:cNvSpPr>
            <a:spLocks noChangeArrowheads="1"/>
          </p:cNvSpPr>
          <p:nvPr/>
        </p:nvSpPr>
        <p:spPr bwMode="auto">
          <a:xfrm>
            <a:off x="381000" y="2286000"/>
            <a:ext cx="3657600" cy="12954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/>
              <a:t>Is</a:t>
            </a:r>
          </a:p>
          <a:p>
            <a:pPr algn="ctr">
              <a:defRPr/>
            </a:pPr>
            <a:r>
              <a:rPr lang="en-US" b="1" dirty="0"/>
              <a:t>Block Containing Item</a:t>
            </a:r>
          </a:p>
          <a:p>
            <a:pPr algn="ctr">
              <a:defRPr/>
            </a:pPr>
            <a:r>
              <a:rPr lang="en-US" b="1" dirty="0"/>
              <a:t> in the cache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176338" y="4038600"/>
            <a:ext cx="20574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FFFF"/>
                </a:solidFill>
                <a:latin typeface="Calibri" pitchFamily="34" charset="0"/>
                <a:cs typeface="Arial" charset="0"/>
              </a:rPr>
              <a:t>Deliver Block To CPU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5105400" y="2514600"/>
            <a:ext cx="3352800" cy="685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/>
              <a:t>Access Main Memory for</a:t>
            </a:r>
          </a:p>
          <a:p>
            <a:pPr algn="ctr">
              <a:defRPr/>
            </a:pPr>
            <a:r>
              <a:rPr lang="en-US" b="1"/>
              <a:t> the block containing the item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5105400" y="3657600"/>
            <a:ext cx="34290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/>
              <a:t>Select the cache line to receive </a:t>
            </a:r>
          </a:p>
          <a:p>
            <a:pPr algn="ctr">
              <a:defRPr/>
            </a:pPr>
            <a:r>
              <a:rPr lang="en-US" b="1" dirty="0"/>
              <a:t>the block from Main Memory</a:t>
            </a: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3810000" y="5181600"/>
            <a:ext cx="22098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/>
              <a:t>Load main Memory </a:t>
            </a:r>
          </a:p>
          <a:p>
            <a:pPr algn="ctr">
              <a:defRPr/>
            </a:pPr>
            <a:r>
              <a:rPr lang="en-US" b="1" dirty="0"/>
              <a:t>Block into cache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6858000" y="5257800"/>
            <a:ext cx="20574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/>
              <a:t>Deliver  block </a:t>
            </a:r>
          </a:p>
          <a:p>
            <a:pPr algn="ctr">
              <a:defRPr/>
            </a:pPr>
            <a:r>
              <a:rPr lang="en-US" b="1"/>
              <a:t>To CPU</a:t>
            </a:r>
          </a:p>
        </p:txBody>
      </p:sp>
      <p:sp>
        <p:nvSpPr>
          <p:cNvPr id="139276" name="Oval 12"/>
          <p:cNvSpPr>
            <a:spLocks noChangeArrowheads="1"/>
          </p:cNvSpPr>
          <p:nvPr/>
        </p:nvSpPr>
        <p:spPr bwMode="auto">
          <a:xfrm>
            <a:off x="1447800" y="6172200"/>
            <a:ext cx="15240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/>
              <a:t>Done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2209800" y="685800"/>
            <a:ext cx="0" cy="3810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2209800" y="1676400"/>
            <a:ext cx="0" cy="6096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2209800" y="3581400"/>
            <a:ext cx="0" cy="4572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209800" y="4800600"/>
            <a:ext cx="0" cy="1447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4038600" y="2914650"/>
            <a:ext cx="10668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6553200" y="3200400"/>
            <a:ext cx="0" cy="4572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4953000" y="4876800"/>
            <a:ext cx="32766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>
            <a:off x="6553200" y="4495800"/>
            <a:ext cx="0" cy="3810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>
            <a:off x="4953000" y="4876800"/>
            <a:ext cx="0" cy="304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>
            <a:off x="8229600" y="4876800"/>
            <a:ext cx="0" cy="3810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4800600" y="6248400"/>
            <a:ext cx="35052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>
            <a:off x="4800600" y="5943600"/>
            <a:ext cx="0" cy="304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8305800" y="6019800"/>
            <a:ext cx="0" cy="2286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>
            <a:off x="6324600" y="6248400"/>
            <a:ext cx="0" cy="2286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 flipH="1">
            <a:off x="2971800" y="6477000"/>
            <a:ext cx="33528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13" name="Text Box 47"/>
          <p:cNvSpPr txBox="1">
            <a:spLocks noChangeArrowheads="1"/>
          </p:cNvSpPr>
          <p:nvPr/>
        </p:nvSpPr>
        <p:spPr bwMode="auto">
          <a:xfrm>
            <a:off x="2209800" y="35814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Yes</a:t>
            </a:r>
          </a:p>
        </p:txBody>
      </p:sp>
      <p:sp>
        <p:nvSpPr>
          <p:cNvPr id="7214" name="Text Box 48"/>
          <p:cNvSpPr txBox="1">
            <a:spLocks noChangeArrowheads="1"/>
          </p:cNvSpPr>
          <p:nvPr/>
        </p:nvSpPr>
        <p:spPr bwMode="auto">
          <a:xfrm>
            <a:off x="4224338" y="2590800"/>
            <a:ext cx="420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60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aramond" pitchFamily="18" charset="0"/>
              </a:rPr>
              <a:t>Cache Read Operation</a:t>
            </a:r>
            <a:endParaRPr lang="en-US" sz="2400" b="1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92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392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392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392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1392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1392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1392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1392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139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6200" y="114300"/>
            <a:ext cx="8915400" cy="6667500"/>
            <a:chOff x="0" y="0"/>
            <a:chExt cx="5616" cy="4200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821" y="0"/>
              <a:ext cx="2795" cy="792"/>
              <a:chOff x="3780" y="4320"/>
              <a:chExt cx="5400" cy="1890"/>
            </a:xfrm>
          </p:grpSpPr>
          <p:sp>
            <p:nvSpPr>
              <p:cNvPr id="58419" name="Rectangle 51"/>
              <p:cNvSpPr>
                <a:spLocks noChangeArrowheads="1"/>
              </p:cNvSpPr>
              <p:nvPr/>
            </p:nvSpPr>
            <p:spPr bwMode="auto">
              <a:xfrm>
                <a:off x="3780" y="4995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Block Placement</a:t>
                </a:r>
              </a:p>
            </p:txBody>
          </p:sp>
          <p:sp>
            <p:nvSpPr>
              <p:cNvPr id="58420" name="Rectangle 52"/>
              <p:cNvSpPr>
                <a:spLocks noChangeArrowheads="1"/>
              </p:cNvSpPr>
              <p:nvPr/>
            </p:nvSpPr>
            <p:spPr bwMode="auto">
              <a:xfrm>
                <a:off x="6840" y="4320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Direct Mapping		</a:t>
                </a:r>
              </a:p>
            </p:txBody>
          </p:sp>
          <p:sp>
            <p:nvSpPr>
              <p:cNvPr id="58421" name="Rectangle 53"/>
              <p:cNvSpPr>
                <a:spLocks noChangeArrowheads="1"/>
              </p:cNvSpPr>
              <p:nvPr/>
            </p:nvSpPr>
            <p:spPr bwMode="auto">
              <a:xfrm>
                <a:off x="6840" y="4964"/>
                <a:ext cx="2340" cy="542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Set Associative</a:t>
                </a:r>
              </a:p>
            </p:txBody>
          </p:sp>
          <p:sp>
            <p:nvSpPr>
              <p:cNvPr id="58422" name="Rectangle 54"/>
              <p:cNvSpPr>
                <a:spLocks noChangeArrowheads="1"/>
              </p:cNvSpPr>
              <p:nvPr/>
            </p:nvSpPr>
            <p:spPr bwMode="auto">
              <a:xfrm>
                <a:off x="6840" y="5671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Fully Associative</a:t>
                </a:r>
              </a:p>
            </p:txBody>
          </p:sp>
          <p:sp>
            <p:nvSpPr>
              <p:cNvPr id="58423" name="Line 55"/>
              <p:cNvSpPr>
                <a:spLocks noChangeShapeType="1"/>
              </p:cNvSpPr>
              <p:nvPr/>
            </p:nvSpPr>
            <p:spPr bwMode="auto">
              <a:xfrm>
                <a:off x="6481" y="4499"/>
                <a:ext cx="0" cy="1441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24" name="Line 56"/>
              <p:cNvSpPr>
                <a:spLocks noChangeShapeType="1"/>
              </p:cNvSpPr>
              <p:nvPr/>
            </p:nvSpPr>
            <p:spPr bwMode="auto">
              <a:xfrm>
                <a:off x="6481" y="4499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25" name="Line 57"/>
              <p:cNvSpPr>
                <a:spLocks noChangeShapeType="1"/>
              </p:cNvSpPr>
              <p:nvPr/>
            </p:nvSpPr>
            <p:spPr bwMode="auto">
              <a:xfrm>
                <a:off x="6481" y="5220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26" name="Line 58"/>
              <p:cNvSpPr>
                <a:spLocks noChangeShapeType="1"/>
              </p:cNvSpPr>
              <p:nvPr/>
            </p:nvSpPr>
            <p:spPr bwMode="auto">
              <a:xfrm>
                <a:off x="6481" y="5955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27" name="Line 59"/>
              <p:cNvSpPr>
                <a:spLocks noChangeShapeType="1"/>
              </p:cNvSpPr>
              <p:nvPr/>
            </p:nvSpPr>
            <p:spPr bwMode="auto">
              <a:xfrm>
                <a:off x="6120" y="5220"/>
                <a:ext cx="361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2821" y="1006"/>
              <a:ext cx="2795" cy="761"/>
              <a:chOff x="3780" y="7200"/>
              <a:chExt cx="5400" cy="1815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auto">
              <a:xfrm>
                <a:off x="3780" y="7830"/>
                <a:ext cx="2340" cy="541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Block Identification</a:t>
                </a:r>
              </a:p>
            </p:txBody>
          </p:sp>
          <p:sp>
            <p:nvSpPr>
              <p:cNvPr id="58430" name="Rectangle 62"/>
              <p:cNvSpPr>
                <a:spLocks noChangeArrowheads="1"/>
              </p:cNvSpPr>
              <p:nvPr/>
            </p:nvSpPr>
            <p:spPr bwMode="auto">
              <a:xfrm>
                <a:off x="6840" y="7200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Tag</a:t>
                </a:r>
              </a:p>
            </p:txBody>
          </p:sp>
          <p:sp>
            <p:nvSpPr>
              <p:cNvPr id="58431" name="Rectangle 63"/>
              <p:cNvSpPr>
                <a:spLocks noChangeArrowheads="1"/>
              </p:cNvSpPr>
              <p:nvPr/>
            </p:nvSpPr>
            <p:spPr bwMode="auto">
              <a:xfrm>
                <a:off x="6840" y="7830"/>
                <a:ext cx="2340" cy="541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Index</a:t>
                </a:r>
              </a:p>
            </p:txBody>
          </p:sp>
          <p:sp>
            <p:nvSpPr>
              <p:cNvPr id="58432" name="Rectangle 64"/>
              <p:cNvSpPr>
                <a:spLocks noChangeArrowheads="1"/>
              </p:cNvSpPr>
              <p:nvPr/>
            </p:nvSpPr>
            <p:spPr bwMode="auto">
              <a:xfrm>
                <a:off x="6840" y="8476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Offset</a:t>
                </a:r>
              </a:p>
            </p:txBody>
          </p:sp>
          <p:sp>
            <p:nvSpPr>
              <p:cNvPr id="58433" name="Line 65"/>
              <p:cNvSpPr>
                <a:spLocks noChangeShapeType="1"/>
              </p:cNvSpPr>
              <p:nvPr/>
            </p:nvSpPr>
            <p:spPr bwMode="auto">
              <a:xfrm>
                <a:off x="6481" y="7379"/>
                <a:ext cx="0" cy="1441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34" name="Line 66"/>
              <p:cNvSpPr>
                <a:spLocks noChangeShapeType="1"/>
              </p:cNvSpPr>
              <p:nvPr/>
            </p:nvSpPr>
            <p:spPr bwMode="auto">
              <a:xfrm>
                <a:off x="6481" y="7379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35" name="Line 67"/>
              <p:cNvSpPr>
                <a:spLocks noChangeShapeType="1"/>
              </p:cNvSpPr>
              <p:nvPr/>
            </p:nvSpPr>
            <p:spPr bwMode="auto">
              <a:xfrm>
                <a:off x="6481" y="8099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36" name="Line 68"/>
              <p:cNvSpPr>
                <a:spLocks noChangeShapeType="1"/>
              </p:cNvSpPr>
              <p:nvPr/>
            </p:nvSpPr>
            <p:spPr bwMode="auto">
              <a:xfrm>
                <a:off x="6481" y="8836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37" name="Line 69"/>
              <p:cNvSpPr>
                <a:spLocks noChangeShapeType="1"/>
              </p:cNvSpPr>
              <p:nvPr/>
            </p:nvSpPr>
            <p:spPr bwMode="auto">
              <a:xfrm>
                <a:off x="6120" y="8099"/>
                <a:ext cx="361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2821" y="2025"/>
              <a:ext cx="2795" cy="842"/>
              <a:chOff x="3960" y="10065"/>
              <a:chExt cx="5430" cy="2010"/>
            </a:xfrm>
          </p:grpSpPr>
          <p:sp>
            <p:nvSpPr>
              <p:cNvPr id="58439" name="Rectangle 71"/>
              <p:cNvSpPr>
                <a:spLocks noChangeArrowheads="1"/>
              </p:cNvSpPr>
              <p:nvPr/>
            </p:nvSpPr>
            <p:spPr bwMode="auto">
              <a:xfrm>
                <a:off x="3960" y="10800"/>
                <a:ext cx="2339" cy="540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Block Replacement</a:t>
                </a:r>
              </a:p>
            </p:txBody>
          </p:sp>
          <p:sp>
            <p:nvSpPr>
              <p:cNvPr id="58440" name="Rectangle 72"/>
              <p:cNvSpPr>
                <a:spLocks noChangeArrowheads="1"/>
              </p:cNvSpPr>
              <p:nvPr/>
            </p:nvSpPr>
            <p:spPr bwMode="auto">
              <a:xfrm>
                <a:off x="7051" y="10065"/>
                <a:ext cx="2339" cy="540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FCFS</a:t>
                </a:r>
              </a:p>
            </p:txBody>
          </p:sp>
          <p:sp>
            <p:nvSpPr>
              <p:cNvPr id="58441" name="Rectangle 73"/>
              <p:cNvSpPr>
                <a:spLocks noChangeArrowheads="1"/>
              </p:cNvSpPr>
              <p:nvPr/>
            </p:nvSpPr>
            <p:spPr bwMode="auto">
              <a:xfrm>
                <a:off x="7035" y="10786"/>
                <a:ext cx="2339" cy="540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LRU</a:t>
                </a:r>
              </a:p>
            </p:txBody>
          </p:sp>
          <p:sp>
            <p:nvSpPr>
              <p:cNvPr id="58442" name="Rectangle 74"/>
              <p:cNvSpPr>
                <a:spLocks noChangeArrowheads="1"/>
              </p:cNvSpPr>
              <p:nvPr/>
            </p:nvSpPr>
            <p:spPr bwMode="auto">
              <a:xfrm>
                <a:off x="7035" y="11535"/>
                <a:ext cx="2339" cy="540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Random</a:t>
                </a:r>
              </a:p>
            </p:txBody>
          </p:sp>
          <p:sp>
            <p:nvSpPr>
              <p:cNvPr id="58443" name="Line 75"/>
              <p:cNvSpPr>
                <a:spLocks noChangeShapeType="1"/>
              </p:cNvSpPr>
              <p:nvPr/>
            </p:nvSpPr>
            <p:spPr bwMode="auto">
              <a:xfrm>
                <a:off x="6660" y="10349"/>
                <a:ext cx="0" cy="1442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44" name="Line 76"/>
              <p:cNvSpPr>
                <a:spLocks noChangeShapeType="1"/>
              </p:cNvSpPr>
              <p:nvPr/>
            </p:nvSpPr>
            <p:spPr bwMode="auto">
              <a:xfrm>
                <a:off x="6660" y="10349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45" name="Line 77"/>
              <p:cNvSpPr>
                <a:spLocks noChangeShapeType="1"/>
              </p:cNvSpPr>
              <p:nvPr/>
            </p:nvSpPr>
            <p:spPr bwMode="auto">
              <a:xfrm>
                <a:off x="6660" y="11070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46" name="Line 78"/>
              <p:cNvSpPr>
                <a:spLocks noChangeShapeType="1"/>
              </p:cNvSpPr>
              <p:nvPr/>
            </p:nvSpPr>
            <p:spPr bwMode="auto">
              <a:xfrm>
                <a:off x="6660" y="11805"/>
                <a:ext cx="359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47" name="Line 79"/>
              <p:cNvSpPr>
                <a:spLocks noChangeShapeType="1"/>
              </p:cNvSpPr>
              <p:nvPr/>
            </p:nvSpPr>
            <p:spPr bwMode="auto">
              <a:xfrm>
                <a:off x="6299" y="11070"/>
                <a:ext cx="361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80"/>
            <p:cNvGrpSpPr>
              <a:grpSpLocks/>
            </p:cNvGrpSpPr>
            <p:nvPr/>
          </p:nvGrpSpPr>
          <p:grpSpPr bwMode="auto">
            <a:xfrm>
              <a:off x="2821" y="3068"/>
              <a:ext cx="2743" cy="1132"/>
              <a:chOff x="3750" y="12420"/>
              <a:chExt cx="5430" cy="2700"/>
            </a:xfrm>
          </p:grpSpPr>
          <p:sp>
            <p:nvSpPr>
              <p:cNvPr id="58449" name="Rectangle 81"/>
              <p:cNvSpPr>
                <a:spLocks noChangeArrowheads="1"/>
              </p:cNvSpPr>
              <p:nvPr/>
            </p:nvSpPr>
            <p:spPr bwMode="auto">
              <a:xfrm>
                <a:off x="3750" y="13500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Update Policies</a:t>
                </a:r>
              </a:p>
            </p:txBody>
          </p:sp>
          <p:sp>
            <p:nvSpPr>
              <p:cNvPr id="58450" name="Rectangle 82"/>
              <p:cNvSpPr>
                <a:spLocks noChangeArrowheads="1"/>
              </p:cNvSpPr>
              <p:nvPr/>
            </p:nvSpPr>
            <p:spPr bwMode="auto">
              <a:xfrm>
                <a:off x="6840" y="12420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Write Through	</a:t>
                </a:r>
              </a:p>
            </p:txBody>
          </p:sp>
          <p:sp>
            <p:nvSpPr>
              <p:cNvPr id="58451" name="Rectangle 83"/>
              <p:cNvSpPr>
                <a:spLocks noChangeArrowheads="1"/>
              </p:cNvSpPr>
              <p:nvPr/>
            </p:nvSpPr>
            <p:spPr bwMode="auto">
              <a:xfrm>
                <a:off x="6840" y="13140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Write back</a:t>
                </a:r>
              </a:p>
            </p:txBody>
          </p:sp>
          <p:sp>
            <p:nvSpPr>
              <p:cNvPr id="58452" name="Rectangle 84"/>
              <p:cNvSpPr>
                <a:spLocks noChangeArrowheads="1"/>
              </p:cNvSpPr>
              <p:nvPr/>
            </p:nvSpPr>
            <p:spPr bwMode="auto">
              <a:xfrm>
                <a:off x="6840" y="13861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Write around</a:t>
                </a:r>
              </a:p>
            </p:txBody>
          </p:sp>
          <p:sp>
            <p:nvSpPr>
              <p:cNvPr id="58453" name="Rectangle 85"/>
              <p:cNvSpPr>
                <a:spLocks noChangeArrowheads="1"/>
              </p:cNvSpPr>
              <p:nvPr/>
            </p:nvSpPr>
            <p:spPr bwMode="auto">
              <a:xfrm>
                <a:off x="6840" y="14581"/>
                <a:ext cx="2340" cy="539"/>
              </a:xfrm>
              <a:prstGeom prst="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rPr>
                  <a:t>Write allocate</a:t>
                </a:r>
              </a:p>
            </p:txBody>
          </p:sp>
          <p:sp>
            <p:nvSpPr>
              <p:cNvPr id="58454" name="Line 86"/>
              <p:cNvSpPr>
                <a:spLocks noChangeShapeType="1"/>
              </p:cNvSpPr>
              <p:nvPr/>
            </p:nvSpPr>
            <p:spPr bwMode="auto">
              <a:xfrm>
                <a:off x="6466" y="12690"/>
                <a:ext cx="0" cy="213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55" name="Line 87"/>
              <p:cNvSpPr>
                <a:spLocks noChangeShapeType="1"/>
              </p:cNvSpPr>
              <p:nvPr/>
            </p:nvSpPr>
            <p:spPr bwMode="auto">
              <a:xfrm>
                <a:off x="6466" y="12690"/>
                <a:ext cx="358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56" name="Line 88"/>
              <p:cNvSpPr>
                <a:spLocks noChangeShapeType="1"/>
              </p:cNvSpPr>
              <p:nvPr/>
            </p:nvSpPr>
            <p:spPr bwMode="auto">
              <a:xfrm>
                <a:off x="6466" y="13410"/>
                <a:ext cx="358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57" name="Line 89"/>
              <p:cNvSpPr>
                <a:spLocks noChangeShapeType="1"/>
              </p:cNvSpPr>
              <p:nvPr/>
            </p:nvSpPr>
            <p:spPr bwMode="auto">
              <a:xfrm>
                <a:off x="6466" y="14144"/>
                <a:ext cx="358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58" name="Line 90"/>
              <p:cNvSpPr>
                <a:spLocks noChangeShapeType="1"/>
              </p:cNvSpPr>
              <p:nvPr/>
            </p:nvSpPr>
            <p:spPr bwMode="auto">
              <a:xfrm>
                <a:off x="6106" y="13756"/>
                <a:ext cx="360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459" name="Line 91"/>
              <p:cNvSpPr>
                <a:spLocks noChangeShapeType="1"/>
              </p:cNvSpPr>
              <p:nvPr/>
            </p:nvSpPr>
            <p:spPr bwMode="auto">
              <a:xfrm>
                <a:off x="6480" y="14850"/>
                <a:ext cx="360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>
              <a:off x="2355" y="352"/>
              <a:ext cx="0" cy="327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>
              <a:off x="2355" y="352"/>
              <a:ext cx="466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>
              <a:off x="2355" y="1402"/>
              <a:ext cx="466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>
              <a:off x="2355" y="2465"/>
              <a:ext cx="466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>
              <a:off x="2355" y="3650"/>
              <a:ext cx="466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71" name="Rectangle 103"/>
            <p:cNvSpPr>
              <a:spLocks noChangeArrowheads="1"/>
            </p:cNvSpPr>
            <p:nvPr/>
          </p:nvSpPr>
          <p:spPr bwMode="auto">
            <a:xfrm>
              <a:off x="0" y="1746"/>
              <a:ext cx="2096" cy="326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Cache Memory Management  Techniques</a:t>
              </a:r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>
              <a:off x="2096" y="1911"/>
              <a:ext cx="25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Example</a:t>
            </a:r>
            <a:r>
              <a:rPr lang="en-US" dirty="0" smtClean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8077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2210-5D44-4CB0-A829-92DE996A946E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16727" y="1075765"/>
            <a:ext cx="6511636" cy="376517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Four important questions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55273" y="1277470"/>
            <a:ext cx="6261966" cy="3361765"/>
          </a:xfrm>
        </p:spPr>
        <p:txBody>
          <a:bodyPr>
            <a:normAutofit fontScale="62500" lnSpcReduction="20000"/>
          </a:bodyPr>
          <a:lstStyle/>
          <a:p>
            <a:pPr marL="307718" indent="-307718" defTabSz="820583">
              <a:buNone/>
            </a:pPr>
            <a:r>
              <a:rPr lang="en-US" dirty="0"/>
              <a:t>1.	When we copy a block of data from main memory to the cache, where exactly should we put it?</a:t>
            </a:r>
          </a:p>
          <a:p>
            <a:pPr marL="307718" indent="-307718" defTabSz="820583"/>
            <a:endParaRPr lang="en-US" sz="1300" dirty="0"/>
          </a:p>
          <a:p>
            <a:pPr marL="307718" indent="-307718" defTabSz="820583">
              <a:buNone/>
            </a:pPr>
            <a:r>
              <a:rPr lang="en-US" dirty="0"/>
              <a:t>2.	How can we tell if a word is already in the cache, or if it has to be fetched from main memory first?</a:t>
            </a:r>
          </a:p>
          <a:p>
            <a:pPr marL="307718" indent="-307718" defTabSz="820583"/>
            <a:endParaRPr lang="en-US" sz="1300" dirty="0"/>
          </a:p>
          <a:p>
            <a:pPr marL="307718" indent="-307718" defTabSz="820583">
              <a:buNone/>
            </a:pPr>
            <a:r>
              <a:rPr lang="en-US" dirty="0"/>
              <a:t>3.	Eventually, the small cache memory might fill up. To load a new block from main RAM, we’d have to replace one of the existing blocks in the cache... which one?</a:t>
            </a:r>
          </a:p>
          <a:p>
            <a:pPr marL="307718" indent="-307718" defTabSz="820583"/>
            <a:endParaRPr lang="en-US" sz="1300" dirty="0"/>
          </a:p>
          <a:p>
            <a:pPr marL="307718" indent="-307718" defTabSz="820583">
              <a:buNone/>
            </a:pPr>
            <a:r>
              <a:rPr lang="en-US" dirty="0"/>
              <a:t>4.	How can </a:t>
            </a:r>
            <a:r>
              <a:rPr lang="en-US" i="1" dirty="0"/>
              <a:t>write</a:t>
            </a:r>
            <a:r>
              <a:rPr lang="en-US" dirty="0"/>
              <a:t> operations be handled by the memory system?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4909" y="1210235"/>
          <a:ext cx="1561523" cy="33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09" y="1210235"/>
                        <a:ext cx="1561523" cy="336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84909" y="5109882"/>
            <a:ext cx="8243455" cy="68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3334" indent="-343334" defTabSz="914608">
              <a:spcBef>
                <a:spcPct val="20000"/>
              </a:spcBef>
              <a:buFont typeface="Wingdings" pitchFamily="96" charset="2"/>
              <a:buChar char="§"/>
            </a:pPr>
            <a:r>
              <a:rPr lang="en-US"/>
              <a:t>Questions 1 and 2 are related—we have to know where the data is placed if we ever hope to find it again later!</a:t>
            </a:r>
          </a:p>
        </p:txBody>
      </p:sp>
    </p:spTree>
    <p:extLst>
      <p:ext uri="{BB962C8B-B14F-4D97-AF65-F5344CB8AC3E}">
        <p14:creationId xmlns:p14="http://schemas.microsoft.com/office/powerpoint/2010/main" val="6422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F8-8B02-48D2-B0BB-E08A548B8674}" type="slidenum">
              <a:rPr lang="en-US"/>
              <a:pPr/>
              <a:t>18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20583"/>
            <a:r>
              <a:rPr lang="en-US"/>
              <a:t>Where should we put data in the cache?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marL="307718" indent="-307718" defTabSz="820583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direct-mapped</a:t>
            </a:r>
            <a:r>
              <a:rPr lang="en-US" dirty="0"/>
              <a:t> cache is the simplest approach: each main memory address maps to exactly one cache block.</a:t>
            </a:r>
          </a:p>
          <a:p>
            <a:pPr marL="307718" indent="-307718" defTabSz="820583"/>
            <a:r>
              <a:rPr lang="en-US" sz="3100" dirty="0"/>
              <a:t>For example, on the right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is a 16-byte main memory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and a 4-byte cache (four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1-byte blocks).</a:t>
            </a:r>
          </a:p>
          <a:p>
            <a:pPr marL="307718" indent="-307718" defTabSz="820583"/>
            <a:r>
              <a:rPr lang="en-US" sz="3100" dirty="0"/>
              <a:t>Memory locations </a:t>
            </a:r>
            <a:r>
              <a:rPr lang="en-US" sz="3100" dirty="0">
                <a:solidFill>
                  <a:srgbClr val="FF0000"/>
                </a:solidFill>
              </a:rPr>
              <a:t>0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FF0000"/>
                </a:solidFill>
              </a:rPr>
              <a:t>4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FF0000"/>
                </a:solidFill>
              </a:rPr>
              <a:t>8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and </a:t>
            </a:r>
            <a:r>
              <a:rPr lang="en-US" sz="3100" dirty="0">
                <a:solidFill>
                  <a:srgbClr val="FF0000"/>
                </a:solidFill>
              </a:rPr>
              <a:t>12</a:t>
            </a:r>
            <a:r>
              <a:rPr lang="en-US" sz="3100" dirty="0"/>
              <a:t> all map to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block </a:t>
            </a:r>
            <a:r>
              <a:rPr lang="en-US" sz="3100" dirty="0">
                <a:solidFill>
                  <a:srgbClr val="FF0000"/>
                </a:solidFill>
              </a:rPr>
              <a:t>0</a:t>
            </a:r>
            <a:r>
              <a:rPr lang="en-US" sz="3100" dirty="0"/>
              <a:t>.</a:t>
            </a:r>
          </a:p>
          <a:p>
            <a:pPr marL="307718" indent="-307718" defTabSz="820583"/>
            <a:r>
              <a:rPr lang="en-US" sz="3100" dirty="0"/>
              <a:t>Addresses </a:t>
            </a:r>
            <a:r>
              <a:rPr lang="en-US" sz="3100" dirty="0">
                <a:solidFill>
                  <a:srgbClr val="3333FF"/>
                </a:solidFill>
              </a:rPr>
              <a:t>1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3333FF"/>
                </a:solidFill>
              </a:rPr>
              <a:t>5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3333FF"/>
                </a:solidFill>
              </a:rPr>
              <a:t>9</a:t>
            </a:r>
            <a:r>
              <a:rPr lang="en-US" sz="3100" dirty="0"/>
              <a:t> and </a:t>
            </a:r>
            <a:r>
              <a:rPr lang="en-US" sz="3100" dirty="0">
                <a:solidFill>
                  <a:srgbClr val="3333FF"/>
                </a:solidFill>
              </a:rPr>
              <a:t>13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map to cache block </a:t>
            </a:r>
            <a:r>
              <a:rPr lang="en-US" sz="3100" dirty="0">
                <a:solidFill>
                  <a:srgbClr val="3333FF"/>
                </a:solidFill>
              </a:rPr>
              <a:t>1</a:t>
            </a:r>
            <a:r>
              <a:rPr lang="en-US" sz="3100" dirty="0"/>
              <a:t>, etc.</a:t>
            </a:r>
          </a:p>
          <a:p>
            <a:pPr marL="307718" indent="-307718" defTabSz="820583"/>
            <a:r>
              <a:rPr lang="en-US" sz="3100" dirty="0"/>
              <a:t>How can we compute this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3100" dirty="0"/>
              <a:t>	mapping?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171296" y="3605493"/>
            <a:ext cx="281421" cy="100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2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3</a:t>
            </a:r>
            <a:endParaRPr lang="en-US" sz="1400">
              <a:latin typeface="Trebuchet MS" pitchFamily="96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986569" y="3273519"/>
            <a:ext cx="633557" cy="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latin typeface="Trebuchet MS" pitchFamily="96" charset="0"/>
              </a:rPr>
              <a:t>Index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973455" y="3882839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973455" y="4111159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973455" y="4339478"/>
            <a:ext cx="1143000" cy="229721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762500" y="2511519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762500" y="2739839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762500" y="2968159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762500" y="3426199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762500" y="3654519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4762500" y="3882839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762500" y="4339478"/>
            <a:ext cx="1143000" cy="229721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762500" y="4569199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762500" y="4797519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762500" y="5254159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762500" y="5482478"/>
            <a:ext cx="1143000" cy="229721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762500" y="5712199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196773" y="2264990"/>
            <a:ext cx="378114" cy="377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2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3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4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5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6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7</a:t>
            </a:r>
            <a:endParaRPr lang="en-US" sz="1400">
              <a:latin typeface="Trebuchet MS" pitchFamily="96" charset="0"/>
            </a:endParaRPr>
          </a:p>
          <a:p>
            <a:pPr algn="ctr"/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8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9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10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11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12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13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14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15</a:t>
            </a:r>
            <a:endParaRPr lang="en-US" sz="1400">
              <a:latin typeface="Trebuchet MS" pitchFamily="96" charset="0"/>
            </a:endParaRP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 flipV="1">
            <a:off x="5905500" y="2358839"/>
            <a:ext cx="1067955" cy="137132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 flipV="1">
            <a:off x="5905500" y="3349159"/>
            <a:ext cx="1067955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5905500" y="3730159"/>
            <a:ext cx="1067955" cy="5336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5905500" y="3730159"/>
            <a:ext cx="1067955" cy="13713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973455" y="3654519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762500" y="2283199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4762500" y="3196478"/>
            <a:ext cx="1143000" cy="22972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762500" y="4111159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762500" y="5025839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1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7921" y="3040997"/>
              <a:ext cx="77932" cy="9805"/>
            </p14:xfrm>
          </p:contentPart>
        </mc:Choice>
        <mc:Fallback xmlns="">
          <p:pic>
            <p:nvPicPr>
              <p:cNvPr id="2051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8540" y="3031555"/>
                <a:ext cx="96693" cy="28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0989" y="3038196"/>
              <a:ext cx="103909" cy="19610"/>
            </p14:xfrm>
          </p:contentPart>
        </mc:Choice>
        <mc:Fallback xmlns="">
          <p:pic>
            <p:nvPicPr>
              <p:cNvPr id="2051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608" y="3028926"/>
                <a:ext cx="122670" cy="38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1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5399" y="3032593"/>
              <a:ext cx="36079" cy="2801"/>
            </p14:xfrm>
          </p:contentPart>
        </mc:Choice>
        <mc:Fallback xmlns="">
          <p:pic>
            <p:nvPicPr>
              <p:cNvPr id="2051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111" y="3023490"/>
                <a:ext cx="54654" cy="2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1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331" y="3298732"/>
              <a:ext cx="290079" cy="268941"/>
            </p14:xfrm>
          </p:contentPart>
        </mc:Choice>
        <mc:Fallback xmlns="">
          <p:pic>
            <p:nvPicPr>
              <p:cNvPr id="2051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1974" y="3289371"/>
                <a:ext cx="308794" cy="287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1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9217" y="3924860"/>
              <a:ext cx="30306" cy="11206"/>
            </p14:xfrm>
          </p:contentPart>
        </mc:Choice>
        <mc:Fallback xmlns="">
          <p:pic>
            <p:nvPicPr>
              <p:cNvPr id="2051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9947" y="3915755"/>
                <a:ext cx="48846" cy="2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1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4557" y="3919257"/>
              <a:ext cx="50511" cy="1401"/>
            </p14:xfrm>
          </p:contentPart>
        </mc:Choice>
        <mc:Fallback xmlns="">
          <p:pic>
            <p:nvPicPr>
              <p:cNvPr id="2051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5176" y="3910150"/>
                <a:ext cx="69272" cy="1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51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2682" y="3908052"/>
              <a:ext cx="51955" cy="1401"/>
            </p14:xfrm>
          </p:contentPart>
        </mc:Choice>
        <mc:Fallback xmlns="">
          <p:pic>
            <p:nvPicPr>
              <p:cNvPr id="2051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3366" y="3895910"/>
                <a:ext cx="70587" cy="25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1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8319" y="3919258"/>
              <a:ext cx="356466" cy="246529"/>
            </p14:xfrm>
          </p:contentPart>
        </mc:Choice>
        <mc:Fallback xmlns="">
          <p:pic>
            <p:nvPicPr>
              <p:cNvPr id="2051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8957" y="3909901"/>
                <a:ext cx="375189" cy="2652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7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E2F4-1F5B-48CC-96EF-8CE319285B8F}" type="slidenum">
              <a:rPr lang="en-US"/>
              <a:pPr/>
              <a:t>19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It’s all divisions…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07718" indent="-307718" defTabSz="820583">
              <a:tabLst>
                <a:tab pos="765023" algn="l"/>
                <a:tab pos="1022879" algn="l"/>
              </a:tabLst>
            </a:pPr>
            <a:r>
              <a:rPr lang="en-US"/>
              <a:t>One way to figure out which cache block a particular memory address should go to is to use the mod (remainder) operator.</a:t>
            </a:r>
          </a:p>
          <a:p>
            <a:pPr marL="307718" indent="-307718" defTabSz="820583">
              <a:tabLst>
                <a:tab pos="765023" algn="l"/>
                <a:tab pos="1022879" algn="l"/>
              </a:tabLst>
            </a:pPr>
            <a:r>
              <a:rPr lang="en-US"/>
              <a:t>If the cache contains 2</a:t>
            </a:r>
            <a:r>
              <a:rPr lang="en-US" i="1" baseline="40000"/>
              <a:t>k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blocks, then the data at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memory address </a:t>
            </a:r>
            <a:r>
              <a:rPr lang="en-US" i="1"/>
              <a:t>i</a:t>
            </a:r>
            <a:r>
              <a:rPr lang="en-US"/>
              <a:t> would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go to cache block index</a:t>
            </a:r>
          </a:p>
          <a:p>
            <a:pPr marL="307718" indent="-307718" defTabSz="820583">
              <a:spcBef>
                <a:spcPct val="80000"/>
              </a:spcBef>
              <a:spcAft>
                <a:spcPct val="60000"/>
              </a:spcAft>
              <a:buNone/>
              <a:tabLst>
                <a:tab pos="765023" algn="l"/>
                <a:tab pos="1022879" algn="l"/>
              </a:tabLst>
            </a:pPr>
            <a:r>
              <a:rPr lang="en-US"/>
              <a:t>			</a:t>
            </a:r>
            <a:r>
              <a:rPr lang="en-US" i="1">
                <a:solidFill>
                  <a:srgbClr val="3333FF"/>
                </a:solidFill>
              </a:rPr>
              <a:t>i</a:t>
            </a:r>
            <a:r>
              <a:rPr lang="en-US">
                <a:solidFill>
                  <a:srgbClr val="3333FF"/>
                </a:solidFill>
              </a:rPr>
              <a:t> mod 2</a:t>
            </a:r>
            <a:r>
              <a:rPr lang="en-US" i="1" baseline="40000">
                <a:solidFill>
                  <a:srgbClr val="3333FF"/>
                </a:solidFill>
              </a:rPr>
              <a:t>k</a:t>
            </a:r>
            <a:endParaRPr lang="en-US" i="1">
              <a:solidFill>
                <a:srgbClr val="3333FF"/>
              </a:solidFill>
            </a:endParaRPr>
          </a:p>
          <a:p>
            <a:pPr marL="307718" indent="-307718" defTabSz="820583">
              <a:tabLst>
                <a:tab pos="765023" algn="l"/>
                <a:tab pos="1022879" algn="l"/>
              </a:tabLst>
            </a:pPr>
            <a:r>
              <a:rPr lang="en-US"/>
              <a:t>For instance, with the 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four-block cache here,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address </a:t>
            </a:r>
            <a:r>
              <a:rPr lang="en-US">
                <a:solidFill>
                  <a:srgbClr val="00CC00"/>
                </a:solidFill>
              </a:rPr>
              <a:t>14</a:t>
            </a:r>
            <a:r>
              <a:rPr lang="en-US">
                <a:solidFill>
                  <a:srgbClr val="669900"/>
                </a:solidFill>
              </a:rPr>
              <a:t> </a:t>
            </a:r>
            <a:r>
              <a:rPr lang="en-US"/>
              <a:t>would</a:t>
            </a:r>
            <a:r>
              <a:rPr lang="en-US">
                <a:solidFill>
                  <a:srgbClr val="669900"/>
                </a:solidFill>
              </a:rPr>
              <a:t> </a:t>
            </a:r>
            <a:r>
              <a:rPr lang="en-US"/>
              <a:t>map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to cache block </a:t>
            </a:r>
            <a:r>
              <a:rPr lang="en-US">
                <a:solidFill>
                  <a:srgbClr val="00CC00"/>
                </a:solidFill>
              </a:rPr>
              <a:t>2</a:t>
            </a:r>
            <a:r>
              <a:rPr lang="en-US"/>
              <a:t>.</a:t>
            </a:r>
          </a:p>
          <a:p>
            <a:pPr marL="307718" indent="-307718" defTabSz="820583">
              <a:spcBef>
                <a:spcPct val="80000"/>
              </a:spcBef>
              <a:buNone/>
              <a:tabLst>
                <a:tab pos="765023" algn="l"/>
                <a:tab pos="1022879" algn="l"/>
              </a:tabLst>
            </a:pPr>
            <a:r>
              <a:rPr lang="en-US"/>
              <a:t>		</a:t>
            </a:r>
            <a:r>
              <a:rPr lang="en-US">
                <a:solidFill>
                  <a:srgbClr val="00CC00"/>
                </a:solidFill>
              </a:rPr>
              <a:t>14</a:t>
            </a:r>
            <a:r>
              <a:rPr lang="en-US"/>
              <a:t> mod 4 = </a:t>
            </a:r>
            <a:r>
              <a:rPr lang="en-US">
                <a:solidFill>
                  <a:srgbClr val="00CC00"/>
                </a:solidFill>
              </a:rPr>
              <a:t>2</a:t>
            </a:r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946957" y="1741770"/>
            <a:ext cx="4676344" cy="4307539"/>
            <a:chOff x="2510" y="1051"/>
            <a:chExt cx="2945" cy="2714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3744" y="2592"/>
              <a:ext cx="672" cy="864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5164" y="2221"/>
              <a:ext cx="18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3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5052" y="2012"/>
              <a:ext cx="40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4416" y="2400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416" y="2544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416" y="2688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024" y="153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024" y="168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3024" y="182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3024" y="211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3024" y="225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3024" y="240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3024" y="2688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3024" y="2832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3024" y="2976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3024" y="3264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3024" y="340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3024" y="355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662" y="1376"/>
              <a:ext cx="249" cy="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3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4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5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6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7</a:t>
              </a:r>
              <a:endParaRPr lang="en-US" sz="1400">
                <a:latin typeface="Trebuchet MS" pitchFamily="96" charset="0"/>
              </a:endParaRPr>
            </a:p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8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9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12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13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14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15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2510" y="1051"/>
              <a:ext cx="52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Memory</a:t>
              </a:r>
            </a:p>
            <a:p>
              <a:pPr algn="ctr"/>
              <a:r>
                <a:rPr lang="en-US" sz="1400">
                  <a:latin typeface="Trebuchet MS" pitchFamily="96" charset="0"/>
                </a:rPr>
                <a:t>Address</a:t>
              </a: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4416" y="2256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3024" y="139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3024" y="254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3024" y="3120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53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3773" y="1581431"/>
              <a:ext cx="356466" cy="376797"/>
            </p14:xfrm>
          </p:contentPart>
        </mc:Choice>
        <mc:Fallback xmlns="">
          <p:pic>
            <p:nvPicPr>
              <p:cNvPr id="2153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421" y="1572074"/>
                <a:ext cx="375171" cy="39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53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3955" y="3801596"/>
              <a:ext cx="1030432" cy="431426"/>
            </p14:xfrm>
          </p:contentPart>
        </mc:Choice>
        <mc:Fallback xmlns="">
          <p:pic>
            <p:nvPicPr>
              <p:cNvPr id="2153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594" y="3792233"/>
                <a:ext cx="1049154" cy="450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53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0739" y="2638986"/>
              <a:ext cx="477693" cy="811026"/>
            </p14:xfrm>
          </p:contentPart>
        </mc:Choice>
        <mc:Fallback xmlns="">
          <p:pic>
            <p:nvPicPr>
              <p:cNvPr id="2153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1380" y="2629627"/>
                <a:ext cx="496412" cy="829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53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2103" y="2330824"/>
              <a:ext cx="1040534" cy="1465169"/>
            </p14:xfrm>
          </p:contentPart>
        </mc:Choice>
        <mc:Fallback xmlns="">
          <p:pic>
            <p:nvPicPr>
              <p:cNvPr id="2153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2742" y="2321464"/>
                <a:ext cx="1059256" cy="148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53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63160" y="6072188"/>
              <a:ext cx="235239" cy="39221"/>
            </p14:xfrm>
          </p:contentPart>
        </mc:Choice>
        <mc:Fallback xmlns="">
          <p:pic>
            <p:nvPicPr>
              <p:cNvPr id="2153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3808" y="6062833"/>
                <a:ext cx="253943" cy="5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3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8285" y="5083269"/>
              <a:ext cx="1109806" cy="633132"/>
            </p14:xfrm>
          </p:contentPart>
        </mc:Choice>
        <mc:Fallback xmlns="">
          <p:pic>
            <p:nvPicPr>
              <p:cNvPr id="2153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8926" y="5073911"/>
                <a:ext cx="1128525" cy="651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54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7558" y="5058056"/>
              <a:ext cx="515215" cy="173691"/>
            </p14:xfrm>
          </p:contentPart>
        </mc:Choice>
        <mc:Fallback xmlns="">
          <p:pic>
            <p:nvPicPr>
              <p:cNvPr id="2154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8197" y="5048687"/>
                <a:ext cx="533937" cy="192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54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2978" y="2839291"/>
              <a:ext cx="1336386" cy="511268"/>
            </p14:xfrm>
          </p:contentPart>
        </mc:Choice>
        <mc:Fallback xmlns="">
          <p:pic>
            <p:nvPicPr>
              <p:cNvPr id="2154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3623" y="2829943"/>
                <a:ext cx="1355097" cy="5299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6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Cache Memory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A </a:t>
            </a:r>
            <a:r>
              <a:rPr lang="en-US" sz="2400" dirty="0">
                <a:latin typeface="Garamond" pitchFamily="18" charset="0"/>
              </a:rPr>
              <a:t>small </a:t>
            </a:r>
            <a:r>
              <a:rPr lang="en-US" sz="2400" dirty="0" smtClean="0">
                <a:latin typeface="Garamond" pitchFamily="18" charset="0"/>
              </a:rPr>
              <a:t>amount </a:t>
            </a:r>
            <a:r>
              <a:rPr lang="en-US" sz="2400" dirty="0">
                <a:latin typeface="Garamond" pitchFamily="18" charset="0"/>
              </a:rPr>
              <a:t>of high speed memory </a:t>
            </a:r>
            <a:r>
              <a:rPr lang="en-US" sz="2400" dirty="0" smtClean="0">
                <a:latin typeface="Garamond" pitchFamily="18" charset="0"/>
              </a:rPr>
              <a:t>between </a:t>
            </a:r>
            <a:r>
              <a:rPr lang="en-US" sz="2400" dirty="0">
                <a:latin typeface="Garamond" pitchFamily="18" charset="0"/>
              </a:rPr>
              <a:t>the main memory and the processor. </a:t>
            </a: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May be located on processor chip or separate module</a:t>
            </a:r>
            <a:endParaRPr lang="en-US" sz="2400" dirty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6019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42D-FBDB-4EAF-8C6A-05A5CD46CE87}" type="slidenum">
              <a:rPr lang="en-US"/>
              <a:pPr/>
              <a:t>20</a:t>
            </a:fld>
            <a:endParaRPr lang="en-US"/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 flipH="1">
            <a:off x="5905500" y="4188199"/>
            <a:ext cx="1067955" cy="137132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…or least-significant bits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07718" indent="-307718" defTabSz="820583"/>
            <a:r>
              <a:rPr lang="en-US"/>
              <a:t>An equivalent way to find the placement of a memory address in the cache is to look at the least significant </a:t>
            </a:r>
            <a:r>
              <a:rPr lang="en-US" i="1"/>
              <a:t>k</a:t>
            </a:r>
            <a:r>
              <a:rPr lang="en-US"/>
              <a:t> bits of the address.</a:t>
            </a:r>
          </a:p>
          <a:p>
            <a:pPr marL="307718" indent="-307718" defTabSz="820583"/>
            <a:r>
              <a:rPr lang="en-US"/>
              <a:t>With our four-byte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we would inspect the two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least significant bits of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our memory addresses.</a:t>
            </a:r>
          </a:p>
          <a:p>
            <a:pPr marL="307718" indent="-307718" defTabSz="820583"/>
            <a:r>
              <a:rPr lang="en-US"/>
              <a:t>Again, you can see that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address 14 (11</a:t>
            </a:r>
            <a:r>
              <a:rPr lang="en-US">
                <a:solidFill>
                  <a:srgbClr val="00CC00"/>
                </a:solidFill>
              </a:rPr>
              <a:t>10</a:t>
            </a:r>
            <a:r>
              <a:rPr lang="en-US"/>
              <a:t> in binary)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maps to cache block 2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(</a:t>
            </a:r>
            <a:r>
              <a:rPr lang="en-US">
                <a:solidFill>
                  <a:srgbClr val="00CC00"/>
                </a:solidFill>
              </a:rPr>
              <a:t>10</a:t>
            </a:r>
            <a:r>
              <a:rPr lang="en-US"/>
              <a:t> in binary).</a:t>
            </a:r>
          </a:p>
          <a:p>
            <a:pPr marL="307718" indent="-307718" defTabSz="820583"/>
            <a:r>
              <a:rPr lang="en-US"/>
              <a:t>Taking the least </a:t>
            </a:r>
            <a:r>
              <a:rPr lang="en-US" i="1"/>
              <a:t>k</a:t>
            </a:r>
            <a:r>
              <a:rPr lang="en-US"/>
              <a:t> bits of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a binary value is the same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as computing that value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mod 2</a:t>
            </a:r>
            <a:r>
              <a:rPr lang="en-US" i="1" baseline="40000"/>
              <a:t>k</a:t>
            </a:r>
            <a:r>
              <a:rPr lang="en-US"/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123671" y="3605493"/>
            <a:ext cx="378114" cy="100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01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10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11</a:t>
            </a:r>
            <a:endParaRPr lang="en-US" sz="1400">
              <a:latin typeface="Trebuchet MS" pitchFamily="96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986569" y="3273519"/>
            <a:ext cx="633557" cy="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latin typeface="Trebuchet MS" pitchFamily="96" charset="0"/>
              </a:rPr>
              <a:t>Index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973455" y="3882839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973455" y="4111159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973455" y="4339478"/>
            <a:ext cx="1143000" cy="229721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762500" y="2511519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762500" y="2739839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762500" y="2968159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762500" y="3426199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762500" y="3654519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762500" y="3882839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762500" y="4339478"/>
            <a:ext cx="1143000" cy="229721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762500" y="4569199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762500" y="4797519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762500" y="5254159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762500" y="5482478"/>
            <a:ext cx="1143000" cy="229721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762500" y="5712199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100080" y="2264990"/>
            <a:ext cx="571500" cy="377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latin typeface="Trebuchet MS" pitchFamily="96" charset="0"/>
              </a:rPr>
              <a:t>00</a:t>
            </a:r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00</a:t>
            </a: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01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00</a:t>
            </a: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10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00</a:t>
            </a: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01</a:t>
            </a:r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01</a:t>
            </a: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01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01</a:t>
            </a: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10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01</a:t>
            </a: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11</a:t>
            </a:r>
            <a:endParaRPr lang="en-US" sz="1400">
              <a:latin typeface="Trebuchet MS" pitchFamily="96" charset="0"/>
            </a:endParaRPr>
          </a:p>
          <a:p>
            <a:pPr algn="ctr"/>
            <a:r>
              <a:rPr lang="en-US" sz="1400">
                <a:latin typeface="Trebuchet MS" pitchFamily="96" charset="0"/>
              </a:rPr>
              <a:t>10</a:t>
            </a:r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10</a:t>
            </a: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01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10</a:t>
            </a: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10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10</a:t>
            </a: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11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11</a:t>
            </a:r>
            <a:r>
              <a:rPr lang="en-US" sz="1400">
                <a:solidFill>
                  <a:srgbClr val="FF0000"/>
                </a:solidFill>
                <a:latin typeface="Trebuchet MS" pitchFamily="96" charset="0"/>
              </a:rPr>
              <a:t>00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11</a:t>
            </a:r>
            <a:r>
              <a:rPr lang="en-US" sz="1400">
                <a:solidFill>
                  <a:srgbClr val="3333FF"/>
                </a:solidFill>
                <a:latin typeface="Trebuchet MS" pitchFamily="96" charset="0"/>
              </a:rPr>
              <a:t>01</a:t>
            </a:r>
            <a:endParaRPr lang="en-US" sz="1400">
              <a:latin typeface="Trebuchet MS" pitchFamily="96" charset="0"/>
            </a:endParaRP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11</a:t>
            </a:r>
            <a:r>
              <a:rPr lang="en-US" sz="1400">
                <a:solidFill>
                  <a:srgbClr val="00CC00"/>
                </a:solidFill>
                <a:latin typeface="Trebuchet MS" pitchFamily="96" charset="0"/>
              </a:rPr>
              <a:t>10</a:t>
            </a:r>
          </a:p>
          <a:p>
            <a:pPr algn="ctr">
              <a:spcBef>
                <a:spcPct val="8000"/>
              </a:spcBef>
            </a:pPr>
            <a:r>
              <a:rPr lang="en-US" sz="1400">
                <a:latin typeface="Trebuchet MS" pitchFamily="96" charset="0"/>
              </a:rPr>
              <a:t>11</a:t>
            </a:r>
            <a:r>
              <a:rPr lang="en-US" sz="1400">
                <a:solidFill>
                  <a:srgbClr val="FF00FF"/>
                </a:solidFill>
                <a:latin typeface="Trebuchet MS" pitchFamily="96" charset="0"/>
              </a:rPr>
              <a:t>11</a:t>
            </a:r>
            <a:endParaRPr lang="en-US" sz="1400">
              <a:latin typeface="Trebuchet MS" pitchFamily="96" charset="0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948546" y="1748117"/>
            <a:ext cx="832716" cy="52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itchFamily="9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96" charset="0"/>
              </a:defRPr>
            </a:lvl9pPr>
          </a:lstStyle>
          <a:p>
            <a:pPr algn="ctr"/>
            <a:r>
              <a:rPr lang="en-US" sz="1400">
                <a:latin typeface="Trebuchet MS" pitchFamily="96" charset="0"/>
              </a:rPr>
              <a:t>Memory</a:t>
            </a:r>
          </a:p>
          <a:p>
            <a:pPr algn="ctr"/>
            <a:r>
              <a:rPr lang="en-US" sz="1400">
                <a:latin typeface="Trebuchet MS" pitchFamily="96" charset="0"/>
              </a:rPr>
              <a:t>Address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973455" y="3654519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762500" y="2283199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762500" y="3196478"/>
            <a:ext cx="1143000" cy="22972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762500" y="4111159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4762500" y="5025839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55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3773" y="2297206"/>
              <a:ext cx="290080" cy="260537"/>
            </p14:xfrm>
          </p:contentPart>
        </mc:Choice>
        <mc:Fallback xmlns="">
          <p:pic>
            <p:nvPicPr>
              <p:cNvPr id="2255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4416" y="2287850"/>
                <a:ext cx="308795" cy="27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2F88-8BAB-406D-AD23-B384C68DB082}" type="slidenum">
              <a:rPr lang="en-US"/>
              <a:pPr/>
              <a:t>21</a:t>
            </a:fld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07718" indent="-307718" defTabSz="820583"/>
            <a:r>
              <a:rPr lang="en-US"/>
              <a:t>The second question was how to determine whether or not the data we’re interested in is already stored in the cache.</a:t>
            </a:r>
          </a:p>
          <a:p>
            <a:pPr marL="307718" indent="-307718" defTabSz="820583"/>
            <a:r>
              <a:rPr lang="en-US"/>
              <a:t>If we want to read memory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address </a:t>
            </a:r>
            <a:r>
              <a:rPr lang="en-US" i="1"/>
              <a:t>i</a:t>
            </a:r>
            <a:r>
              <a:rPr lang="en-US"/>
              <a:t>, we can use the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mod trick to determine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which cache block would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contain </a:t>
            </a:r>
            <a:r>
              <a:rPr lang="en-US" i="1"/>
              <a:t>i</a:t>
            </a:r>
            <a:r>
              <a:rPr lang="en-US"/>
              <a:t>.</a:t>
            </a:r>
          </a:p>
          <a:p>
            <a:pPr marL="307718" indent="-307718" defTabSz="820583"/>
            <a:r>
              <a:rPr lang="en-US"/>
              <a:t>But other addresses might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i="1"/>
              <a:t>	also </a:t>
            </a:r>
            <a:r>
              <a:rPr lang="en-US"/>
              <a:t>map to the same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block. How can we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distinguish between them?</a:t>
            </a:r>
          </a:p>
          <a:p>
            <a:pPr marL="307718" indent="-307718" defTabSz="820583"/>
            <a:r>
              <a:rPr lang="en-US"/>
              <a:t>For instance, cache block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00CC00"/>
                </a:solidFill>
              </a:rPr>
              <a:t>2</a:t>
            </a:r>
            <a:r>
              <a:rPr lang="en-US"/>
              <a:t> could contain data from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/>
              <a:t>	addresses </a:t>
            </a:r>
            <a:r>
              <a:rPr lang="en-US">
                <a:solidFill>
                  <a:srgbClr val="00CC00"/>
                </a:solidFill>
              </a:rPr>
              <a:t>2</a:t>
            </a:r>
            <a:r>
              <a:rPr lang="en-US"/>
              <a:t>, </a:t>
            </a:r>
            <a:r>
              <a:rPr lang="en-US">
                <a:solidFill>
                  <a:srgbClr val="00CC00"/>
                </a:solidFill>
              </a:rPr>
              <a:t>6</a:t>
            </a:r>
            <a:r>
              <a:rPr lang="en-US"/>
              <a:t>, </a:t>
            </a:r>
            <a:r>
              <a:rPr lang="en-US">
                <a:solidFill>
                  <a:srgbClr val="00CC00"/>
                </a:solidFill>
              </a:rPr>
              <a:t>10</a:t>
            </a:r>
            <a:r>
              <a:rPr lang="en-US"/>
              <a:t> </a:t>
            </a:r>
            <a:r>
              <a:rPr lang="en-US" i="1"/>
              <a:t>or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14</a:t>
            </a:r>
            <a:r>
              <a:rPr lang="en-US"/>
              <a:t>.</a:t>
            </a: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 flipH="1" flipV="1">
            <a:off x="5943023" y="2742640"/>
            <a:ext cx="1067955" cy="1372721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H="1" flipV="1">
            <a:off x="5943023" y="3734360"/>
            <a:ext cx="1067955" cy="38100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5943023" y="4115361"/>
            <a:ext cx="1067955" cy="532279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I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How can we find data in the cache?</a:t>
            </a: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3984480" y="1668931"/>
            <a:ext cx="4676344" cy="4307539"/>
            <a:chOff x="2510" y="1051"/>
            <a:chExt cx="2945" cy="2714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3744" y="2592"/>
              <a:ext cx="672" cy="864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5164" y="2221"/>
              <a:ext cx="18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3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5052" y="2012"/>
              <a:ext cx="40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416" y="2400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4416" y="2544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4416" y="2688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024" y="168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024" y="182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3024" y="211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3024" y="225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3024" y="240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024" y="2688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3024" y="2832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024" y="2976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3024" y="3264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3024" y="340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3024" y="355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2662" y="1376"/>
              <a:ext cx="249" cy="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3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4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5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6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7</a:t>
              </a:r>
              <a:endParaRPr lang="en-US" sz="1400">
                <a:latin typeface="Trebuchet MS" pitchFamily="96" charset="0"/>
              </a:endParaRPr>
            </a:p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8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9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12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13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14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15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510" y="1051"/>
              <a:ext cx="52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Memory</a:t>
              </a:r>
            </a:p>
            <a:p>
              <a:pPr algn="ctr"/>
              <a:r>
                <a:rPr lang="en-US" sz="1400">
                  <a:latin typeface="Trebuchet MS" pitchFamily="96" charset="0"/>
                </a:rPr>
                <a:t>Address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4416" y="2256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3024" y="139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3024" y="254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3024" y="3120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111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5657-51FE-4195-B811-598B8315E984}" type="slidenum">
              <a:rPr lang="en-US"/>
              <a:pPr/>
              <a:t>22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Adding tags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042" y="1355050"/>
            <a:ext cx="8229600" cy="4525963"/>
          </a:xfrm>
        </p:spPr>
        <p:txBody>
          <a:bodyPr>
            <a:normAutofit/>
          </a:bodyPr>
          <a:lstStyle/>
          <a:p>
            <a:pPr marL="307718" indent="-307718" defTabSz="820583"/>
            <a:r>
              <a:rPr lang="en-US" sz="2600" dirty="0"/>
              <a:t>We need to add </a:t>
            </a:r>
            <a:r>
              <a:rPr lang="en-US" sz="2600" dirty="0">
                <a:solidFill>
                  <a:srgbClr val="FF0000"/>
                </a:solidFill>
              </a:rPr>
              <a:t>tags</a:t>
            </a:r>
            <a:r>
              <a:rPr lang="en-US" sz="2600" dirty="0"/>
              <a:t> to the cache, which supply the rest of the address bits to let us distinguish between </a:t>
            </a:r>
            <a:r>
              <a:rPr lang="en-US" sz="2600" dirty="0">
                <a:solidFill>
                  <a:srgbClr val="FF0000"/>
                </a:solidFill>
              </a:rPr>
              <a:t>different memory locations that map to the same cache block.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379102" y="2762538"/>
            <a:ext cx="6385216" cy="3790662"/>
            <a:chOff x="827" y="1567"/>
            <a:chExt cx="4021" cy="2389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4128" y="244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978" y="2418"/>
              <a:ext cx="24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01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11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893" y="2252"/>
              <a:ext cx="40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128" y="259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128" y="273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128" y="288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1248" y="172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1248" y="187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1248" y="201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1248" y="230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1248" y="273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248" y="288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1248" y="302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1248" y="316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1248" y="331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1248" y="360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1248" y="374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827" y="1567"/>
              <a:ext cx="368" cy="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0000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0001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0010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0011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0100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0101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0110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0111</a:t>
              </a:r>
              <a:endParaRPr lang="en-US" sz="1400">
                <a:latin typeface="Trebuchet MS" pitchFamily="96" charset="0"/>
              </a:endParaRPr>
            </a:p>
            <a:p>
              <a:pPr algn="ctr"/>
              <a:r>
                <a:rPr lang="en-US" sz="1400">
                  <a:latin typeface="Trebuchet MS" pitchFamily="96" charset="0"/>
                </a:rPr>
                <a:t>1000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1001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1010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1011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1100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1101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1110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1111</a:t>
              </a:r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1056" cy="9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H="1" flipV="1">
              <a:off x="1968" y="2496"/>
              <a:ext cx="1056" cy="28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H="1">
              <a:off x="1968" y="2640"/>
              <a:ext cx="1056" cy="86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1056" cy="24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3360" y="244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3360" y="259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3360" y="273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3360" y="288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3557" y="2252"/>
              <a:ext cx="29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Tag</a:t>
              </a:r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4273" y="2252"/>
              <a:ext cx="36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Data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3602" y="2418"/>
              <a:ext cx="24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01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01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1248" y="158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1248" y="244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1248" y="259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1248" y="345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13730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010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09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67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20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Cache hit</a:t>
            </a:r>
            <a:endParaRPr lang="en-IN" dirty="0"/>
          </a:p>
        </p:txBody>
      </p:sp>
      <p:pic>
        <p:nvPicPr>
          <p:cNvPr id="4098" name="Picture 2" descr="C:\Users\admíñ\Desktop\photos\IMG_20190910_1145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3397" y="1295400"/>
            <a:ext cx="8000999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1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Cache miss</a:t>
            </a:r>
            <a:endParaRPr lang="en-IN" dirty="0"/>
          </a:p>
        </p:txBody>
      </p:sp>
      <p:pic>
        <p:nvPicPr>
          <p:cNvPr id="5123" name="Picture 3" descr="C:\Users\admíñ\Desktop\photos\IMG_20190910_11434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3398" y="1371600"/>
            <a:ext cx="822959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3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7EF9-EF2F-4913-A9D8-C78B7EF5D665}" type="slidenum">
              <a:rPr lang="en-US"/>
              <a:pPr/>
              <a:t>27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One more detail: the valid bit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307718" indent="-307718" defTabSz="820583"/>
            <a:r>
              <a:rPr lang="en-US" sz="3100" dirty="0"/>
              <a:t>When started, the cache is empty and does not contain valid data.</a:t>
            </a:r>
          </a:p>
          <a:p>
            <a:pPr marL="307718" indent="-307718" defTabSz="820583"/>
            <a:r>
              <a:rPr lang="en-US" sz="3100" dirty="0"/>
              <a:t>We should account for this by adding a </a:t>
            </a:r>
            <a:r>
              <a:rPr lang="en-US" sz="3100" dirty="0">
                <a:solidFill>
                  <a:srgbClr val="FF0000"/>
                </a:solidFill>
              </a:rPr>
              <a:t>valid bit</a:t>
            </a:r>
            <a:r>
              <a:rPr lang="en-US" sz="3100" dirty="0"/>
              <a:t> for each cache block.</a:t>
            </a:r>
          </a:p>
          <a:p>
            <a:pPr marL="666723" lvl="1" indent="-256432" defTabSz="820583"/>
            <a:r>
              <a:rPr lang="en-US" sz="3100" dirty="0"/>
              <a:t>When the system is initialized, all the valid bits are set to 0.</a:t>
            </a:r>
          </a:p>
          <a:p>
            <a:pPr marL="666723" lvl="1" indent="-256432" defTabSz="820583"/>
            <a:r>
              <a:rPr lang="en-US" sz="3100" dirty="0"/>
              <a:t>When data is loaded into a particular cache block, the corresponding valid bit is set to 1.</a:t>
            </a:r>
          </a:p>
          <a:p>
            <a:pPr marL="307718" indent="-307718" defTabSz="820583"/>
            <a:endParaRPr lang="en-US" sz="3100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/>
          </a:p>
          <a:p>
            <a:pPr marL="307718" indent="-307718" defTabSz="820583"/>
            <a:endParaRPr lang="en-US" dirty="0" smtClean="0"/>
          </a:p>
          <a:p>
            <a:pPr marL="307718" indent="-307718" defTabSz="820583"/>
            <a:r>
              <a:rPr lang="en-US" dirty="0" smtClean="0"/>
              <a:t>So </a:t>
            </a:r>
            <a:r>
              <a:rPr lang="en-US" dirty="0"/>
              <a:t>the cache contains more than just copies of the data in memory; it also has bits to help us find data within the cache and verify its validity.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451553" y="3505200"/>
            <a:ext cx="6290828" cy="1510263"/>
            <a:chOff x="1117" y="1291"/>
            <a:chExt cx="3962" cy="952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2736" y="163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203" y="1600"/>
              <a:ext cx="24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01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10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11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1117" y="1436"/>
              <a:ext cx="40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736" y="177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736" y="192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2736" y="206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1968" y="163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1968" y="177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1968" y="192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1968" y="206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166" y="1436"/>
              <a:ext cx="29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Tag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2881" y="1436"/>
              <a:ext cx="363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Data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2211" y="1602"/>
              <a:ext cx="24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11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01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01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3504" y="168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3504" y="1824"/>
              <a:ext cx="43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432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504" y="2112"/>
              <a:ext cx="43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4052" y="1578"/>
              <a:ext cx="863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00 + 00 = 0000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Invalid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???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???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3809" y="1291"/>
              <a:ext cx="127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Main memory</a:t>
              </a:r>
            </a:p>
            <a:p>
              <a:pPr algn="ctr"/>
              <a:r>
                <a:rPr lang="en-US" sz="1400">
                  <a:latin typeface="Trebuchet MS" pitchFamily="96" charset="0"/>
                </a:rPr>
                <a:t>address in cache block</a:t>
              </a:r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1646" y="163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1646" y="1776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1646" y="19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1646" y="2064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1677" y="1600"/>
              <a:ext cx="18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0000"/>
                  </a:solidFill>
                  <a:latin typeface="Trebuchet MS" pitchFamily="96" charset="0"/>
                </a:rPr>
                <a:t>1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3333FF"/>
                  </a:solidFill>
                  <a:latin typeface="Trebuchet MS" pitchFamily="96" charset="0"/>
                </a:rPr>
                <a:t>0</a:t>
              </a:r>
              <a:endParaRPr lang="en-US" sz="1400">
                <a:latin typeface="Trebuchet MS" pitchFamily="96" charset="0"/>
              </a:endParaRP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00CC00"/>
                  </a:solidFill>
                  <a:latin typeface="Trebuchet MS" pitchFamily="96" charset="0"/>
                </a:rPr>
                <a:t>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solidFill>
                    <a:srgbClr val="FF00FF"/>
                  </a:solidFill>
                  <a:latin typeface="Trebuchet MS" pitchFamily="96" charset="0"/>
                </a:rPr>
                <a:t>1</a:t>
              </a:r>
              <a:endParaRPr lang="en-US" sz="1400">
                <a:latin typeface="Trebuchet MS" pitchFamily="96" charset="0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1597" y="1291"/>
              <a:ext cx="37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Valid</a:t>
              </a:r>
            </a:p>
            <a:p>
              <a:pPr algn="ctr"/>
              <a:r>
                <a:rPr lang="en-US" sz="1400">
                  <a:latin typeface="Trebuchet MS" pitchFamily="96" charset="0"/>
                </a:rPr>
                <a:t>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BA10-628E-47F3-B74E-714DBE906DBD}" type="slidenum">
              <a:rPr lang="en-US"/>
              <a:pPr/>
              <a:t>28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What happens on a cache hit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058" y="1247962"/>
            <a:ext cx="8229600" cy="4525963"/>
          </a:xfrm>
        </p:spPr>
        <p:txBody>
          <a:bodyPr>
            <a:normAutofit/>
          </a:bodyPr>
          <a:lstStyle/>
          <a:p>
            <a:pPr marL="307718" indent="-307718" defTabSz="820583">
              <a:spcBef>
                <a:spcPts val="0"/>
              </a:spcBef>
            </a:pPr>
            <a:r>
              <a:rPr lang="en-US" sz="2200" dirty="0"/>
              <a:t>When the CPU tries to read from memory, the address will be sent to a </a:t>
            </a:r>
            <a:r>
              <a:rPr lang="en-US" sz="2200" dirty="0">
                <a:solidFill>
                  <a:srgbClr val="FF0000"/>
                </a:solidFill>
              </a:rPr>
              <a:t>cache controller</a:t>
            </a:r>
            <a:r>
              <a:rPr lang="en-US" sz="2200" dirty="0"/>
              <a:t>.</a:t>
            </a:r>
          </a:p>
          <a:p>
            <a:pPr marL="666723" lvl="1" indent="-256432" defTabSz="820583">
              <a:spcBef>
                <a:spcPts val="0"/>
              </a:spcBef>
            </a:pPr>
            <a:r>
              <a:rPr lang="en-US" sz="2200" dirty="0"/>
              <a:t>The lowest </a:t>
            </a:r>
            <a:r>
              <a:rPr lang="en-US" sz="2200" i="1" dirty="0"/>
              <a:t>k</a:t>
            </a:r>
            <a:r>
              <a:rPr lang="en-US" sz="2200" dirty="0"/>
              <a:t> bits of the address will index a block in the cache.</a:t>
            </a:r>
          </a:p>
          <a:p>
            <a:pPr marL="666723" lvl="1" indent="-256432" defTabSz="820583">
              <a:spcBef>
                <a:spcPts val="0"/>
              </a:spcBef>
            </a:pPr>
            <a:r>
              <a:rPr lang="en-US" sz="2200" dirty="0"/>
              <a:t>If the block is valid and the tag matches the upper (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>
                <a:latin typeface="Lucida Console" pitchFamily="49" charset="0"/>
              </a:rPr>
              <a:t>-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) bits of the </a:t>
            </a:r>
            <a:r>
              <a:rPr lang="en-US" sz="2200" i="1" dirty="0"/>
              <a:t>m</a:t>
            </a:r>
            <a:r>
              <a:rPr lang="en-US" sz="2200" dirty="0"/>
              <a:t>-bit address, then that data will be sent to the CPU.</a:t>
            </a:r>
          </a:p>
          <a:p>
            <a:pPr marL="307718" indent="-307718" defTabSz="820583">
              <a:spcBef>
                <a:spcPts val="0"/>
              </a:spcBef>
            </a:pPr>
            <a:r>
              <a:rPr lang="en-US" sz="2200" dirty="0"/>
              <a:t>Here is a diagram of a 32-bit memory address and a 2</a:t>
            </a:r>
            <a:r>
              <a:rPr lang="en-US" sz="2200" baseline="36000" dirty="0"/>
              <a:t>10</a:t>
            </a:r>
            <a:r>
              <a:rPr lang="en-US" sz="2200" dirty="0"/>
              <a:t>-byte cache.</a:t>
            </a:r>
          </a:p>
        </p:txBody>
      </p:sp>
      <p:grpSp>
        <p:nvGrpSpPr>
          <p:cNvPr id="27705" name="Group 57"/>
          <p:cNvGrpSpPr>
            <a:grpSpLocks/>
          </p:cNvGrpSpPr>
          <p:nvPr/>
        </p:nvGrpSpPr>
        <p:grpSpPr bwMode="auto">
          <a:xfrm>
            <a:off x="692728" y="3505200"/>
            <a:ext cx="7705148" cy="3055004"/>
            <a:chOff x="475" y="2117"/>
            <a:chExt cx="5339" cy="2181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4382" y="2339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853" y="2306"/>
              <a:ext cx="405" cy="1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3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...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...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1022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1023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812" y="2117"/>
              <a:ext cx="4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4382" y="2502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382" y="266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4382" y="2829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590" y="2339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590" y="2502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590" y="266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590" y="2829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808" y="2117"/>
              <a:ext cx="3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Tag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4541" y="2117"/>
              <a:ext cx="39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Data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3326" y="2339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3326" y="2502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326" y="2666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326" y="2829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3258" y="2117"/>
              <a:ext cx="41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Valid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475" y="2394"/>
              <a:ext cx="116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1637" y="2394"/>
              <a:ext cx="528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4382" y="2992"/>
              <a:ext cx="792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3590" y="2992"/>
              <a:ext cx="792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3326" y="2992"/>
              <a:ext cx="264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4382" y="3155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590" y="3155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3326" y="3155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761" y="2171"/>
              <a:ext cx="10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Address (32 bits)</a:t>
              </a: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1901" y="2557"/>
              <a:ext cx="0" cy="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4382" y="3318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3590" y="3318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3326" y="3318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382" y="3482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3590" y="3482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326" y="3482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1901" y="3046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1109" y="2557"/>
              <a:ext cx="0" cy="1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1109" y="3971"/>
              <a:ext cx="26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3960" y="304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89" name="Text Box 41"/>
            <p:cNvSpPr txBox="1">
              <a:spLocks noChangeArrowheads="1"/>
            </p:cNvSpPr>
            <p:nvPr/>
          </p:nvSpPr>
          <p:spPr bwMode="auto">
            <a:xfrm>
              <a:off x="3859" y="3879"/>
              <a:ext cx="21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 b="1">
                  <a:latin typeface="Trebuchet MS" pitchFamily="96" charset="0"/>
                </a:rPr>
                <a:t>=</a:t>
              </a:r>
            </a:p>
          </p:txBody>
        </p:sp>
        <p:sp>
          <p:nvSpPr>
            <p:cNvPr id="27690" name="Oval 42"/>
            <p:cNvSpPr>
              <a:spLocks noChangeArrowheads="1"/>
            </p:cNvSpPr>
            <p:nvPr/>
          </p:nvSpPr>
          <p:spPr bwMode="auto">
            <a:xfrm>
              <a:off x="3802" y="3862"/>
              <a:ext cx="316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1" name="Text Box 43"/>
            <p:cNvSpPr txBox="1">
              <a:spLocks noChangeArrowheads="1"/>
            </p:cNvSpPr>
            <p:nvPr/>
          </p:nvSpPr>
          <p:spPr bwMode="auto">
            <a:xfrm>
              <a:off x="5286" y="2878"/>
              <a:ext cx="5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To CPU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>
              <a:off x="3485" y="3046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3485" y="4243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>
              <a:off x="4752" y="3101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4118" y="3971"/>
              <a:ext cx="4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6" name="AutoShape 48"/>
            <p:cNvSpPr>
              <a:spLocks noChangeArrowheads="1"/>
            </p:cNvSpPr>
            <p:nvPr/>
          </p:nvSpPr>
          <p:spPr bwMode="auto">
            <a:xfrm>
              <a:off x="4541" y="3917"/>
              <a:ext cx="475" cy="381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>
              <a:off x="5016" y="4080"/>
              <a:ext cx="7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8" name="Text Box 50"/>
            <p:cNvSpPr txBox="1">
              <a:spLocks noChangeArrowheads="1"/>
            </p:cNvSpPr>
            <p:nvPr/>
          </p:nvSpPr>
          <p:spPr bwMode="auto">
            <a:xfrm>
              <a:off x="5389" y="3857"/>
              <a:ext cx="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Hit</a:t>
              </a:r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 flipV="1">
              <a:off x="1795" y="2774"/>
              <a:ext cx="211" cy="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 flipV="1">
              <a:off x="1003" y="2774"/>
              <a:ext cx="211" cy="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01" name="Text Box 53"/>
            <p:cNvSpPr txBox="1">
              <a:spLocks noChangeArrowheads="1"/>
            </p:cNvSpPr>
            <p:nvPr/>
          </p:nvSpPr>
          <p:spPr bwMode="auto">
            <a:xfrm>
              <a:off x="1629" y="2606"/>
              <a:ext cx="27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10</a:t>
              </a:r>
            </a:p>
          </p:txBody>
        </p:sp>
        <p:sp>
          <p:nvSpPr>
            <p:cNvPr id="27702" name="Text Box 54"/>
            <p:cNvSpPr txBox="1">
              <a:spLocks noChangeArrowheads="1"/>
            </p:cNvSpPr>
            <p:nvPr/>
          </p:nvSpPr>
          <p:spPr bwMode="auto">
            <a:xfrm>
              <a:off x="837" y="2606"/>
              <a:ext cx="27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22</a:t>
              </a:r>
            </a:p>
          </p:txBody>
        </p:sp>
        <p:sp>
          <p:nvSpPr>
            <p:cNvPr id="27703" name="Text Box 55"/>
            <p:cNvSpPr txBox="1">
              <a:spLocks noChangeArrowheads="1"/>
            </p:cNvSpPr>
            <p:nvPr/>
          </p:nvSpPr>
          <p:spPr bwMode="auto">
            <a:xfrm>
              <a:off x="2126" y="2824"/>
              <a:ext cx="4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27704" name="Text Box 56"/>
            <p:cNvSpPr txBox="1">
              <a:spLocks noChangeArrowheads="1"/>
            </p:cNvSpPr>
            <p:nvPr/>
          </p:nvSpPr>
          <p:spPr bwMode="auto">
            <a:xfrm>
              <a:off x="2171" y="3749"/>
              <a:ext cx="3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2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45C-1679-433E-85DE-9CF4462FD39E}" type="slidenum">
              <a:rPr lang="en-US"/>
              <a:pPr/>
              <a:t>29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Loading a block into the cache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712" y="1175123"/>
            <a:ext cx="8229600" cy="2406277"/>
          </a:xfrm>
        </p:spPr>
        <p:txBody>
          <a:bodyPr>
            <a:normAutofit/>
          </a:bodyPr>
          <a:lstStyle/>
          <a:p>
            <a:pPr marL="307718" indent="-307718" defTabSz="820583"/>
            <a:r>
              <a:rPr lang="en-US" sz="2200" dirty="0"/>
              <a:t>After data is read from main memory, putting a copy of that data into the cache is straightforward.</a:t>
            </a:r>
          </a:p>
          <a:p>
            <a:pPr marL="666723" lvl="1" indent="-256432" defTabSz="820583"/>
            <a:r>
              <a:rPr lang="en-US" sz="2200" dirty="0"/>
              <a:t>The lowest </a:t>
            </a:r>
            <a:r>
              <a:rPr lang="en-US" sz="2200" i="1" dirty="0"/>
              <a:t>k</a:t>
            </a:r>
            <a:r>
              <a:rPr lang="en-US" sz="2200" dirty="0"/>
              <a:t> bits of the address specify a cache block.</a:t>
            </a:r>
          </a:p>
          <a:p>
            <a:pPr marL="666723" lvl="1" indent="-256432" defTabSz="820583"/>
            <a:r>
              <a:rPr lang="en-US" sz="2200" dirty="0"/>
              <a:t>The upper (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>
                <a:latin typeface="Lucida Console" pitchFamily="49" charset="0"/>
              </a:rPr>
              <a:t>-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) address bits are stored in the block’s tag field.</a:t>
            </a:r>
          </a:p>
          <a:p>
            <a:pPr marL="666723" lvl="1" indent="-256432" defTabSz="820583"/>
            <a:r>
              <a:rPr lang="en-US" sz="2200" dirty="0"/>
              <a:t>The data from main memory is stored in the block’s data field.</a:t>
            </a:r>
          </a:p>
          <a:p>
            <a:pPr marL="666723" lvl="1" indent="-256432" defTabSz="820583"/>
            <a:r>
              <a:rPr lang="en-US" sz="2200" dirty="0"/>
              <a:t>The valid bit is set to 1.</a:t>
            </a:r>
          </a:p>
        </p:txBody>
      </p:sp>
      <p:grpSp>
        <p:nvGrpSpPr>
          <p:cNvPr id="29750" name="Group 54"/>
          <p:cNvGrpSpPr>
            <a:grpSpLocks/>
          </p:cNvGrpSpPr>
          <p:nvPr/>
        </p:nvGrpSpPr>
        <p:grpSpPr bwMode="auto">
          <a:xfrm>
            <a:off x="1122796" y="3873312"/>
            <a:ext cx="6781512" cy="2832288"/>
            <a:chOff x="778" y="2341"/>
            <a:chExt cx="4699" cy="2022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4685" y="2563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219" y="2530"/>
              <a:ext cx="279" cy="1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0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1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2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3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...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 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...</a:t>
              </a:r>
            </a:p>
            <a:p>
              <a:pPr algn="ctr">
                <a:spcBef>
                  <a:spcPct val="8000"/>
                </a:spcBef>
              </a:pPr>
              <a:r>
                <a:rPr lang="en-US" sz="1400">
                  <a:latin typeface="Trebuchet MS" pitchFamily="96" charset="0"/>
                </a:rPr>
                <a:t>...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3115" y="2341"/>
              <a:ext cx="4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4685" y="2727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685" y="2890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685" y="305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893" y="2563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893" y="2727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3893" y="2890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3893" y="305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4110" y="2341"/>
              <a:ext cx="3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Tag</a:t>
              </a: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4844" y="2341"/>
              <a:ext cx="39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Data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3629" y="2563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3629" y="2727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3629" y="2890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629" y="3053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3560" y="2341"/>
              <a:ext cx="41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Valid</a:t>
              </a: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778" y="2618"/>
              <a:ext cx="116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1940" y="2618"/>
              <a:ext cx="528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4685" y="3216"/>
              <a:ext cx="792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3893" y="3216"/>
              <a:ext cx="792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629" y="3216"/>
              <a:ext cx="264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4685" y="3379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3893" y="3379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3629" y="3379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1064" y="2395"/>
              <a:ext cx="10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Address (32 bits)</a:t>
              </a:r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2204" y="2781"/>
              <a:ext cx="0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685" y="354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3893" y="354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629" y="3543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4685" y="370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3893" y="370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3629" y="3706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2204" y="3271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1412" y="2781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1412" y="3488"/>
              <a:ext cx="28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4263" y="3271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flipV="1">
              <a:off x="2098" y="2999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 flipV="1">
              <a:off x="1306" y="2999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39" name="Text Box 43"/>
            <p:cNvSpPr txBox="1">
              <a:spLocks noChangeArrowheads="1"/>
            </p:cNvSpPr>
            <p:nvPr/>
          </p:nvSpPr>
          <p:spPr bwMode="auto">
            <a:xfrm>
              <a:off x="1932" y="2830"/>
              <a:ext cx="27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10</a:t>
              </a:r>
            </a:p>
          </p:txBody>
        </p: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1140" y="2830"/>
              <a:ext cx="27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22</a:t>
              </a:r>
            </a:p>
          </p:txBody>
        </p:sp>
        <p:sp>
          <p:nvSpPr>
            <p:cNvPr id="29741" name="Text Box 45"/>
            <p:cNvSpPr txBox="1">
              <a:spLocks noChangeArrowheads="1"/>
            </p:cNvSpPr>
            <p:nvPr/>
          </p:nvSpPr>
          <p:spPr bwMode="auto">
            <a:xfrm>
              <a:off x="2429" y="3048"/>
              <a:ext cx="4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Index</a:t>
              </a:r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2474" y="3266"/>
              <a:ext cx="3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Tag</a:t>
              </a: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1306" y="3892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44" name="Text Box 48"/>
            <p:cNvSpPr txBox="1">
              <a:spLocks noChangeArrowheads="1"/>
            </p:cNvSpPr>
            <p:nvPr/>
          </p:nvSpPr>
          <p:spPr bwMode="auto">
            <a:xfrm>
              <a:off x="1518" y="3670"/>
              <a:ext cx="39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Data</a:t>
              </a:r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1676" y="3978"/>
              <a:ext cx="3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5055" y="3271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>
              <a:off x="3788" y="3271"/>
              <a:ext cx="0" cy="8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48" name="Text Box 52"/>
            <p:cNvSpPr txBox="1">
              <a:spLocks noChangeArrowheads="1"/>
            </p:cNvSpPr>
            <p:nvPr/>
          </p:nvSpPr>
          <p:spPr bwMode="auto">
            <a:xfrm>
              <a:off x="3670" y="4136"/>
              <a:ext cx="2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 anchor="ctr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96" charset="0"/>
                </a:defRPr>
              </a:lvl9pPr>
            </a:lstStyle>
            <a:p>
              <a:pPr algn="ctr"/>
              <a:r>
                <a:rPr lang="en-US" sz="1400">
                  <a:latin typeface="Trebuchet MS" pitchFamily="96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2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534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Garamond" pitchFamily="18" charset="0"/>
              </a:rPr>
              <a:t>Cache Memory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Garamond" pitchFamily="18" charset="0"/>
              </a:rPr>
              <a:t>Mapping Function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9144000" cy="32004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Example 1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Assumption: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lines(blocks) in a cache: 128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blocks in main memory: 4096 blocks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words in main memory: 64k words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Words in a block: 16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address bits: 16  	(64k=2</a:t>
            </a:r>
            <a:r>
              <a:rPr lang="en-US" sz="2400" baseline="30000" dirty="0" smtClean="0">
                <a:latin typeface="Garamond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*2</a:t>
            </a:r>
            <a:r>
              <a:rPr lang="en-US" sz="2400" baseline="30000" dirty="0" smtClean="0">
                <a:latin typeface="Garamond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" name="AutoShape 2" descr="Image result for cache memory mapping techniqu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814887" cy="470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159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aramond" pitchFamily="18" charset="0"/>
              </a:rPr>
              <a:t>Direct Mapping</a:t>
            </a:r>
          </a:p>
        </p:txBody>
      </p:sp>
    </p:spTree>
    <p:extLst>
      <p:ext uri="{BB962C8B-B14F-4D97-AF65-F5344CB8AC3E}">
        <p14:creationId xmlns:p14="http://schemas.microsoft.com/office/powerpoint/2010/main" val="6808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181599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159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aramond" pitchFamily="18" charset="0"/>
              </a:rPr>
              <a:t>Fully Associative  Mapping</a:t>
            </a:r>
          </a:p>
        </p:txBody>
      </p:sp>
    </p:spTree>
    <p:extLst>
      <p:ext uri="{BB962C8B-B14F-4D97-AF65-F5344CB8AC3E}">
        <p14:creationId xmlns:p14="http://schemas.microsoft.com/office/powerpoint/2010/main" val="2402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7911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159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aramond" pitchFamily="18" charset="0"/>
              </a:rPr>
              <a:t>2-Way Set Associative Mapping</a:t>
            </a:r>
          </a:p>
        </p:txBody>
      </p:sp>
    </p:spTree>
    <p:extLst>
      <p:ext uri="{BB962C8B-B14F-4D97-AF65-F5344CB8AC3E}">
        <p14:creationId xmlns:p14="http://schemas.microsoft.com/office/powerpoint/2010/main" val="1797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Garamond" pitchFamily="18" charset="0"/>
              </a:rPr>
              <a:t>Mapping Function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9144000" cy="32004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Example 2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Assumption: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lines(blocks) in a cache: 128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blocks in main memory: 2046 blocks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words in main memory: 64k words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of Words in a block: 32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No. address bits: 16  	(64k=2</a:t>
            </a:r>
            <a:r>
              <a:rPr lang="en-US" sz="2400" baseline="30000" dirty="0" smtClean="0">
                <a:latin typeface="Garamond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*2</a:t>
            </a:r>
            <a:r>
              <a:rPr lang="en-US" sz="2400" baseline="30000" dirty="0" smtClean="0">
                <a:latin typeface="Garamond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Garamond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None/>
            </a:pP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2" name="AutoShape 2" descr="Image result for cache memory mapping techniqu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ALL-16\CAO\materials\jasmin\PPT\MODULE 3\dir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8001000" cy="5715000"/>
          </a:xfrm>
          <a:prstGeom prst="rect">
            <a:avLst/>
          </a:prstGeom>
          <a:noFill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159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aramond" pitchFamily="18" charset="0"/>
              </a:rPr>
              <a:t>Direct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FALL-16\CAO\materials\jasmin\PPT\MODULE 3\aaso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90588"/>
            <a:ext cx="8153400" cy="5738812"/>
          </a:xfrm>
          <a:prstGeom prst="rect">
            <a:avLst/>
          </a:prstGeom>
          <a:noFill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159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aramond" pitchFamily="18" charset="0"/>
              </a:rPr>
              <a:t>Fully Associative 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FALL-16\CAO\materials\jasmin\PPT\MODULE 3\setass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85788"/>
            <a:ext cx="8229600" cy="5686425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7159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Garamond" pitchFamily="18" charset="0"/>
              </a:rPr>
              <a:t>2-Way Set Associative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Problem 1</a:t>
            </a:r>
            <a:r>
              <a:rPr lang="en-US" dirty="0" smtClean="0"/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set associative cache consists of 64 lines or slots, divided into four line sets. Main memory consists 4k blocks of 128 words each. Show the format of main memory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set associative cache consists of 64 lines or slots, divided into four line sets. Main memory consists 4k blocks of 128 words each. Show the format of main memory addresses.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Tag = 2</a:t>
            </a:r>
            <a:r>
              <a:rPr lang="en-US" sz="2800" baseline="30000" dirty="0" smtClean="0"/>
              <a:t>12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4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839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aramond" pitchFamily="18" charset="0"/>
              </a:rPr>
              <a:t>Cache memory Vs Main memory structure</a:t>
            </a:r>
            <a:endParaRPr lang="en-US" sz="32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 smtClean="0">
                <a:latin typeface="Garamond" pitchFamily="18" charset="0"/>
              </a:rPr>
              <a:t>Cache is partitioned into </a:t>
            </a:r>
            <a:r>
              <a:rPr lang="en-US" sz="3100" b="1" dirty="0" smtClean="0">
                <a:latin typeface="Garamond" pitchFamily="18" charset="0"/>
              </a:rPr>
              <a:t>lines</a:t>
            </a:r>
            <a:r>
              <a:rPr lang="en-US" sz="3100" dirty="0" smtClean="0">
                <a:latin typeface="Garamond" pitchFamily="18" charset="0"/>
              </a:rPr>
              <a:t> (also called </a:t>
            </a:r>
            <a:r>
              <a:rPr lang="en-US" sz="3100" b="1" dirty="0" smtClean="0">
                <a:latin typeface="Garamond" pitchFamily="18" charset="0"/>
              </a:rPr>
              <a:t>blocks</a:t>
            </a:r>
            <a:r>
              <a:rPr lang="en-US" sz="3100" dirty="0" smtClean="0">
                <a:latin typeface="Garamond" pitchFamily="18" charset="0"/>
              </a:rPr>
              <a:t>). </a:t>
            </a:r>
          </a:p>
          <a:p>
            <a:r>
              <a:rPr lang="en-US" sz="3100" dirty="0" smtClean="0">
                <a:latin typeface="Garamond" pitchFamily="18" charset="0"/>
              </a:rPr>
              <a:t>Each line has 4-64 bytes in it. During data transfer, a whole line is read or </a:t>
            </a:r>
          </a:p>
          <a:p>
            <a:pPr>
              <a:buNone/>
            </a:pPr>
            <a:r>
              <a:rPr lang="en-US" sz="3100" dirty="0" smtClean="0">
                <a:latin typeface="Garamond" pitchFamily="18" charset="0"/>
              </a:rPr>
              <a:t>      written.</a:t>
            </a:r>
          </a:p>
          <a:p>
            <a:r>
              <a:rPr lang="en-US" sz="3100" dirty="0" smtClean="0">
                <a:latin typeface="Garamond" pitchFamily="18" charset="0"/>
              </a:rPr>
              <a:t>Cache </a:t>
            </a:r>
            <a:r>
              <a:rPr lang="en-US" sz="3100" dirty="0">
                <a:latin typeface="Garamond" pitchFamily="18" charset="0"/>
              </a:rPr>
              <a:t>includes </a:t>
            </a:r>
            <a:r>
              <a:rPr lang="en-US" sz="3100" b="1" dirty="0">
                <a:latin typeface="Garamond" pitchFamily="18" charset="0"/>
              </a:rPr>
              <a:t>tags</a:t>
            </a:r>
            <a:r>
              <a:rPr lang="en-US" sz="3100" dirty="0">
                <a:latin typeface="Garamond" pitchFamily="18" charset="0"/>
              </a:rPr>
              <a:t> to identify which block of main memory is in each cache </a:t>
            </a:r>
            <a:r>
              <a:rPr lang="en-US" sz="3100" dirty="0" smtClean="0">
                <a:latin typeface="Garamond" pitchFamily="18" charset="0"/>
              </a:rPr>
              <a:t>line.</a:t>
            </a:r>
            <a:endParaRPr lang="en-US" sz="3100" dirty="0">
              <a:latin typeface="Garamond" pitchFamily="18" charset="0"/>
            </a:endParaRPr>
          </a:p>
          <a:p>
            <a:pPr>
              <a:buNone/>
            </a:pPr>
            <a:endParaRPr lang="en-US" sz="2200" u="sng" dirty="0" smtClean="0">
              <a:latin typeface="Garamond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40498"/>
            <a:ext cx="5105400" cy="376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Problem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two-way set associative cache has lines of 16 bytes and a total size of 8k bytes. The 64-Mbyte main memory is byte addressable. Show the format of main memory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Problem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two-way set associative cache has lines of 16 bytes and a total size of 8k bytes. The 64-Mbyte main memory is byte addressable. Show the format of main memory addresses.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87010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a cache consisting of 128 blocks of 16 words each, for a total of 2k words, and assume that the main memory is addressable by a 16 bit address and it consists of 4k blocks. Show the format of main memory address in all three types of mapping. </a:t>
            </a:r>
          </a:p>
          <a:p>
            <a:pPr algn="just"/>
            <a:r>
              <a:rPr lang="en-US" dirty="0" smtClean="0"/>
              <a:t>Assume 2way set associative for set associative mapping.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Direct: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Tag </a:t>
            </a:r>
            <a:r>
              <a:rPr lang="en-US" dirty="0" smtClean="0">
                <a:sym typeface="Wingdings" pitchFamily="2" charset="2"/>
              </a:rPr>
              <a:t> 5bits   2</a:t>
            </a:r>
            <a:r>
              <a:rPr lang="en-US" baseline="30000" dirty="0" smtClean="0">
                <a:sym typeface="Wingdings" pitchFamily="2" charset="2"/>
              </a:rPr>
              <a:t>12</a:t>
            </a:r>
            <a:r>
              <a:rPr lang="en-US" dirty="0" smtClean="0">
                <a:sym typeface="Wingdings" pitchFamily="2" charset="2"/>
              </a:rPr>
              <a:t>/2</a:t>
            </a:r>
            <a:r>
              <a:rPr lang="en-US" baseline="30000" dirty="0" smtClean="0">
                <a:sym typeface="Wingdings" pitchFamily="2" charset="2"/>
              </a:rPr>
              <a:t>7</a:t>
            </a:r>
            <a:r>
              <a:rPr lang="en-US" dirty="0" smtClean="0">
                <a:sym typeface="Wingdings" pitchFamily="2" charset="2"/>
              </a:rPr>
              <a:t> =2</a:t>
            </a:r>
            <a:r>
              <a:rPr lang="en-US" baseline="30000" dirty="0" smtClean="0">
                <a:sym typeface="Wingdings" pitchFamily="2" charset="2"/>
              </a:rPr>
              <a:t>5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Block  7bits  2</a:t>
            </a:r>
            <a:r>
              <a:rPr lang="en-US" baseline="30000" dirty="0" smtClean="0">
                <a:sym typeface="Wingdings" pitchFamily="2" charset="2"/>
              </a:rPr>
              <a:t>7</a:t>
            </a:r>
            <a:r>
              <a:rPr lang="en-US" dirty="0" smtClean="0">
                <a:sym typeface="Wingdings" pitchFamily="2" charset="2"/>
              </a:rPr>
              <a:t> = 128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Word  4bits  2</a:t>
            </a:r>
            <a:r>
              <a:rPr lang="en-US" baseline="30000" dirty="0" smtClean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 =16 words in a block</a:t>
            </a:r>
            <a:endParaRPr lang="en-US" baseline="30000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Associative: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Set associative: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Tag </a:t>
            </a:r>
            <a:r>
              <a:rPr lang="en-US" dirty="0" smtClean="0">
                <a:sym typeface="Wingdings" pitchFamily="2" charset="2"/>
              </a:rPr>
              <a:t> 6bits   2</a:t>
            </a:r>
            <a:r>
              <a:rPr lang="en-US" baseline="30000" dirty="0" smtClean="0">
                <a:sym typeface="Wingdings" pitchFamily="2" charset="2"/>
              </a:rPr>
              <a:t>12</a:t>
            </a:r>
            <a:r>
              <a:rPr lang="en-US" dirty="0" smtClean="0">
                <a:sym typeface="Wingdings" pitchFamily="2" charset="2"/>
              </a:rPr>
              <a:t>/2</a:t>
            </a:r>
            <a:r>
              <a:rPr lang="en-US" baseline="30000" dirty="0" smtClean="0">
                <a:sym typeface="Wingdings" pitchFamily="2" charset="2"/>
              </a:rPr>
              <a:t>6</a:t>
            </a:r>
            <a:r>
              <a:rPr lang="en-US" dirty="0" smtClean="0">
                <a:sym typeface="Wingdings" pitchFamily="2" charset="2"/>
              </a:rPr>
              <a:t> =2</a:t>
            </a:r>
            <a:r>
              <a:rPr lang="en-US" baseline="30000" dirty="0" smtClean="0">
                <a:sym typeface="Wingdings" pitchFamily="2" charset="2"/>
              </a:rPr>
              <a:t>6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Set  6bits  2</a:t>
            </a:r>
            <a:r>
              <a:rPr lang="en-US" baseline="30000" dirty="0" smtClean="0">
                <a:sym typeface="Wingdings" pitchFamily="2" charset="2"/>
              </a:rPr>
              <a:t>6</a:t>
            </a:r>
            <a:r>
              <a:rPr lang="en-US" dirty="0" smtClean="0">
                <a:sym typeface="Wingdings" pitchFamily="2" charset="2"/>
              </a:rPr>
              <a:t> = 64 sets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Word  4bits  2</a:t>
            </a:r>
            <a:r>
              <a:rPr lang="en-US" baseline="30000" dirty="0" smtClean="0">
                <a:sym typeface="Wingdings" pitchFamily="2" charset="2"/>
              </a:rPr>
              <a:t>4</a:t>
            </a:r>
            <a:r>
              <a:rPr lang="en-US" dirty="0" smtClean="0">
                <a:sym typeface="Wingdings" pitchFamily="2" charset="2"/>
              </a:rPr>
              <a:t> =16 words in a block</a:t>
            </a:r>
            <a:endParaRPr lang="en-US" baseline="30000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457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971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2514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790"/>
                <a:gridCol w="1604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3505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set associative cache consists of a total of 64-lines divided into four-line sets. The main memory contains 4096 blocks, each consisting of 128 words.</a:t>
            </a:r>
          </a:p>
          <a:p>
            <a:r>
              <a:rPr lang="en-US" dirty="0" smtClean="0"/>
              <a:t>What is the main memory address size?</a:t>
            </a:r>
          </a:p>
          <a:p>
            <a:r>
              <a:rPr lang="en-US" dirty="0" smtClean="0"/>
              <a:t>Format of main memory address?</a:t>
            </a:r>
          </a:p>
          <a:p>
            <a:r>
              <a:rPr lang="en-US" dirty="0" smtClean="0"/>
              <a:t>What is the size of cache memory?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main memory address size?</a:t>
            </a:r>
          </a:p>
          <a:p>
            <a:pPr lvl="1"/>
            <a:r>
              <a:rPr lang="en-US" dirty="0" smtClean="0"/>
              <a:t>Total word=4096*128=2</a:t>
            </a:r>
            <a:r>
              <a:rPr lang="en-US" baseline="30000" dirty="0" smtClean="0"/>
              <a:t>19</a:t>
            </a:r>
          </a:p>
          <a:p>
            <a:pPr lvl="1"/>
            <a:r>
              <a:rPr lang="en-US" dirty="0" smtClean="0"/>
              <a:t>Address size=19</a:t>
            </a:r>
          </a:p>
          <a:p>
            <a:r>
              <a:rPr lang="en-US" dirty="0" smtClean="0"/>
              <a:t>Format of main memory address?</a:t>
            </a:r>
          </a:p>
          <a:p>
            <a:pPr lvl="1"/>
            <a:r>
              <a:rPr lang="en-US" dirty="0" smtClean="0"/>
              <a:t>Tag</a:t>
            </a:r>
            <a:r>
              <a:rPr lang="en-US" dirty="0" smtClean="0">
                <a:sym typeface="Wingdings" pitchFamily="2" charset="2"/>
              </a:rPr>
              <a:t>8bits, set4bits, word7bits</a:t>
            </a:r>
            <a:endParaRPr lang="en-US" dirty="0" smtClean="0"/>
          </a:p>
          <a:p>
            <a:r>
              <a:rPr lang="en-US" dirty="0" smtClean="0"/>
              <a:t>What is the size of cache memory? 64*128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Garamond" pitchFamily="18" charset="0"/>
                <a:ea typeface="굴림" charset="-127"/>
              </a:rPr>
              <a:t>Block Replacement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latin typeface="Garamond" pitchFamily="18" charset="0"/>
                <a:ea typeface="굴림" charset="-127"/>
              </a:rPr>
              <a:t>Least Recently Used: (LRU)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Garamond" pitchFamily="18" charset="0"/>
                <a:ea typeface="굴림" charset="-127"/>
              </a:rPr>
              <a:t>        Replace that block in the set that has been in the cache longest with no reference to it.</a:t>
            </a:r>
          </a:p>
          <a:p>
            <a:pPr eaLnBrk="1" hangingPunct="1"/>
            <a:r>
              <a:rPr lang="en-US" altLang="ko-KR" sz="2800" b="1" dirty="0" smtClean="0">
                <a:latin typeface="Garamond" pitchFamily="18" charset="0"/>
                <a:ea typeface="굴림" charset="-127"/>
              </a:rPr>
              <a:t>First Come First Out: (FIFO)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Garamond" pitchFamily="18" charset="0"/>
                <a:ea typeface="굴림" charset="-127"/>
              </a:rPr>
              <a:t>        Replace that block in the set that has been in the cache longest.</a:t>
            </a:r>
          </a:p>
          <a:p>
            <a:pPr eaLnBrk="1" hangingPunct="1"/>
            <a:r>
              <a:rPr lang="en-US" altLang="ko-KR" sz="2800" b="1" dirty="0" smtClean="0">
                <a:latin typeface="Garamond" pitchFamily="18" charset="0"/>
                <a:ea typeface="굴림" charset="-127"/>
              </a:rPr>
              <a:t>Least Frequently Used: (LFU)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Garamond" pitchFamily="18" charset="0"/>
                <a:ea typeface="굴림" charset="-127"/>
              </a:rPr>
              <a:t>      Replace that block in the set that has experienced the fewest references </a:t>
            </a:r>
            <a:endParaRPr lang="en-US" sz="2800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/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latin typeface="Garamond" pitchFamily="18" charset="0"/>
                <a:ea typeface="굴림" charset="-127"/>
              </a:rPr>
              <a:t>First Come First Out: (FIFO)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Garamond" pitchFamily="18" charset="0"/>
                <a:ea typeface="굴림" charset="-127"/>
              </a:rPr>
              <a:t>        Replace that block in the set that has been in the cache longest.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>
                <a:latin typeface="Garamond" pitchFamily="18" charset="0"/>
                <a:ea typeface="굴림" charset="-127"/>
              </a:rPr>
              <a:t>7 0 1 2 0 3 0 4 2 3 0 3 2 1 2 0 1 7 0 1</a:t>
            </a:r>
            <a:endParaRPr lang="en-US" altLang="ko-KR" sz="2800" dirty="0" smtClean="0">
              <a:latin typeface="Garamond" pitchFamily="18" charset="0"/>
              <a:ea typeface="굴림" charset="-127"/>
            </a:endParaRPr>
          </a:p>
          <a:p>
            <a:r>
              <a:rPr lang="en-US" altLang="ko-KR" sz="2800" b="1" dirty="0" smtClean="0">
                <a:latin typeface="Garamond" pitchFamily="18" charset="0"/>
                <a:ea typeface="굴림" charset="-127"/>
              </a:rPr>
              <a:t>Least Frequently Used: (LFU)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Garamond" pitchFamily="18" charset="0"/>
                <a:ea typeface="굴림" charset="-127"/>
              </a:rPr>
              <a:t>      Replace that block in the set that has experienced the fewest references </a:t>
            </a:r>
            <a:endParaRPr lang="en-US" sz="28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8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Update Policies - Write Through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Garamond" pitchFamily="18" charset="0"/>
              </a:rPr>
              <a:t>Update main memory with every memory write operation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Cache memory is updated in parallel </a:t>
            </a:r>
            <a:r>
              <a:rPr lang="en-US" sz="2800" dirty="0" smtClean="0">
                <a:solidFill>
                  <a:srgbClr val="FF0000"/>
                </a:solidFill>
                <a:latin typeface="Garamond" pitchFamily="18" charset="0"/>
              </a:rPr>
              <a:t>if it contains the word</a:t>
            </a:r>
            <a:r>
              <a:rPr lang="en-US" sz="2800" dirty="0" smtClean="0">
                <a:latin typeface="Garamond" pitchFamily="18" charset="0"/>
              </a:rPr>
              <a:t> at specified address.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Advantage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main memory always contains the same data as the cache</a:t>
            </a:r>
          </a:p>
          <a:p>
            <a:r>
              <a:rPr lang="en-US" sz="2400" dirty="0" smtClean="0"/>
              <a:t>easy to implement</a:t>
            </a:r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dirty="0" smtClean="0">
                <a:latin typeface="Garamond" pitchFamily="18" charset="0"/>
              </a:rPr>
              <a:t>Disadvantage:</a:t>
            </a:r>
            <a:r>
              <a:rPr lang="en-US" sz="2800" dirty="0" smtClean="0"/>
              <a:t> -</a:t>
            </a:r>
          </a:p>
          <a:p>
            <a:r>
              <a:rPr lang="en-US" sz="2600" dirty="0" smtClean="0"/>
              <a:t> write is slower </a:t>
            </a:r>
          </a:p>
          <a:p>
            <a:r>
              <a:rPr lang="en-US" sz="2600" dirty="0" smtClean="0"/>
              <a:t>every write needs a main memory access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Write Back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Only cache is updated during write operation and marked by flag. When the word is removed from the cache (at the time of replacement), it is copied into main memory</a:t>
            </a:r>
          </a:p>
          <a:p>
            <a:r>
              <a:rPr lang="en-US" sz="3000" i="1" dirty="0" smtClean="0"/>
              <a:t>Advantage:</a:t>
            </a:r>
            <a:r>
              <a:rPr lang="en-US" sz="3000" dirty="0" smtClean="0"/>
              <a:t> </a:t>
            </a:r>
            <a:br>
              <a:rPr lang="en-US" sz="3000" dirty="0" smtClean="0"/>
            </a:br>
            <a:r>
              <a:rPr lang="en-US" sz="3000" dirty="0" smtClean="0"/>
              <a:t> - writes occur at the speed of the cache memory </a:t>
            </a:r>
            <a:br>
              <a:rPr lang="en-US" sz="3000" dirty="0" smtClean="0"/>
            </a:br>
            <a:r>
              <a:rPr lang="en-US" sz="3000" dirty="0" smtClean="0"/>
              <a:t> - multiple writes within a block require only one write to main memory </a:t>
            </a:r>
            <a:br>
              <a:rPr lang="en-US" sz="3000" dirty="0" smtClean="0"/>
            </a:br>
            <a:r>
              <a:rPr lang="en-US" sz="3000" dirty="0" smtClean="0"/>
              <a:t>  </a:t>
            </a:r>
            <a:br>
              <a:rPr lang="en-US" sz="3000" dirty="0" smtClean="0"/>
            </a:br>
            <a:r>
              <a:rPr lang="en-US" sz="3000" i="1" dirty="0" smtClean="0"/>
              <a:t>Disadvantage:</a:t>
            </a:r>
            <a:r>
              <a:rPr lang="en-US" sz="3000" dirty="0" smtClean="0"/>
              <a:t> </a:t>
            </a:r>
            <a:br>
              <a:rPr lang="en-US" sz="3000" dirty="0" smtClean="0"/>
            </a:br>
            <a:r>
              <a:rPr lang="en-US" sz="3000" dirty="0" smtClean="0"/>
              <a:t>  - harder to implement </a:t>
            </a:r>
            <a:br>
              <a:rPr lang="en-US" sz="3000" dirty="0" smtClean="0"/>
            </a:br>
            <a:r>
              <a:rPr lang="en-US" sz="3000" dirty="0" smtClean="0"/>
              <a:t>  - main memory is not always consistent with cache</a:t>
            </a:r>
            <a:r>
              <a:rPr lang="en-US" dirty="0" smtClean="0"/>
              <a:t> </a:t>
            </a:r>
            <a:endParaRPr lang="en-US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Cache organization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Split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Separate caches for instructions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I-cache (Instruction) – mostly accessed sequentially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D-cache (data) – mostly random 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Unified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Same cache for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Higher hit rate for unified cache as it balances between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Split caches eliminate contention for cache between the instruction processor and the execution unit – used for pipelining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200" dirty="0" smtClean="0">
                <a:latin typeface="Garamond" pitchFamily="18" charset="0"/>
                <a:ea typeface="굴림" charset="-127"/>
              </a:rPr>
              <a:t>Update policies – Contd..</a:t>
            </a:r>
            <a:endParaRPr lang="en-US" sz="3200" dirty="0" smtClean="0">
              <a:latin typeface="Garamond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105400"/>
          </a:xfrm>
        </p:spPr>
        <p:txBody>
          <a:bodyPr/>
          <a:lstStyle/>
          <a:p>
            <a:pPr eaLnBrk="1" hangingPunct="1"/>
            <a:endParaRPr lang="en-US" altLang="ko-KR" dirty="0" smtClean="0">
              <a:latin typeface="Garamond" pitchFamily="18" charset="0"/>
              <a:ea typeface="굴림" charset="-127"/>
            </a:endParaRPr>
          </a:p>
          <a:p>
            <a:pPr eaLnBrk="1" hangingPunct="1"/>
            <a:r>
              <a:rPr lang="en-US" altLang="ko-KR" dirty="0" smtClean="0">
                <a:latin typeface="Garamond" pitchFamily="18" charset="0"/>
                <a:ea typeface="굴림" charset="-127"/>
              </a:rPr>
              <a:t>Write-Allocate</a:t>
            </a:r>
          </a:p>
          <a:p>
            <a:pPr lvl="1" algn="just" eaLnBrk="1" hangingPunct="1"/>
            <a:r>
              <a:rPr lang="en-US" dirty="0" smtClean="0">
                <a:latin typeface="Garamond" pitchFamily="18" charset="0"/>
              </a:rPr>
              <a:t>update the item in main memory and bring the block containing the updated item into the cache. </a:t>
            </a:r>
          </a:p>
          <a:p>
            <a:r>
              <a:rPr lang="en-US" altLang="ko-KR" dirty="0" smtClean="0">
                <a:latin typeface="Garamond" pitchFamily="18" charset="0"/>
                <a:ea typeface="굴림" charset="-127"/>
              </a:rPr>
              <a:t>Write-Around or Write-no-allocate</a:t>
            </a:r>
          </a:p>
          <a:p>
            <a:pPr lvl="1"/>
            <a:r>
              <a:rPr lang="en-US" altLang="ko-KR" dirty="0" smtClean="0">
                <a:latin typeface="Garamond" pitchFamily="18" charset="0"/>
                <a:ea typeface="굴림" charset="-127"/>
              </a:rPr>
              <a:t>correspond to items not currently in the cache (i.e. write misses) the item is updated in main memory only without affecting the cache.</a:t>
            </a:r>
            <a:endParaRPr lang="en-US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Write Through with Write Allocate: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 on hits it writes to cache and main memory </a:t>
            </a:r>
            <a:br>
              <a:rPr lang="en-US" sz="2400" dirty="0" smtClean="0"/>
            </a:br>
            <a:r>
              <a:rPr lang="en-US" sz="2400" dirty="0" smtClean="0"/>
              <a:t> on misses it updates the block in main memory and brings the block to the cache </a:t>
            </a:r>
            <a:br>
              <a:rPr lang="en-US" sz="2400" dirty="0" smtClean="0"/>
            </a:br>
            <a:r>
              <a:rPr lang="en-US" sz="2400" dirty="0" smtClean="0"/>
              <a:t> </a:t>
            </a:r>
          </a:p>
          <a:p>
            <a:r>
              <a:rPr lang="en-US" sz="2400" b="1" i="1" dirty="0" smtClean="0"/>
              <a:t>Write Through with No Write Allocate: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 on hits it writes to cache and main memory; </a:t>
            </a:r>
            <a:br>
              <a:rPr lang="en-US" sz="2400" dirty="0" smtClean="0"/>
            </a:br>
            <a:r>
              <a:rPr lang="en-US" sz="2400" dirty="0" smtClean="0"/>
              <a:t> on misses it updates the block in main memory not bringing that block to the cache; </a:t>
            </a:r>
            <a:br>
              <a:rPr lang="en-US" sz="2400" dirty="0" smtClean="0"/>
            </a:br>
            <a:r>
              <a:rPr lang="en-US" sz="2400" dirty="0" smtClean="0"/>
              <a:t> 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600" b="1" i="1" dirty="0" smtClean="0"/>
              <a:t>Write Back with Write Allocate:</a:t>
            </a:r>
            <a:r>
              <a:rPr lang="en-US" sz="2600" dirty="0" smtClean="0"/>
              <a:t> </a:t>
            </a:r>
            <a:br>
              <a:rPr lang="en-US" sz="2600" dirty="0" smtClean="0"/>
            </a:br>
            <a:r>
              <a:rPr lang="en-US" sz="2600" dirty="0" smtClean="0"/>
              <a:t> on hits it writes to cache setting dirty bit for the block, main memory is not updated; </a:t>
            </a:r>
            <a:br>
              <a:rPr lang="en-US" sz="2600" dirty="0" smtClean="0"/>
            </a:br>
            <a:r>
              <a:rPr lang="en-US" sz="2600" dirty="0" smtClean="0"/>
              <a:t> on misses it updates the block in main memory and brings the block to the cache; </a:t>
            </a:r>
            <a:br>
              <a:rPr lang="en-US" sz="2600" dirty="0" smtClean="0"/>
            </a:br>
            <a:r>
              <a:rPr lang="en-US" sz="2600" dirty="0" smtClean="0"/>
              <a:t> </a:t>
            </a:r>
          </a:p>
          <a:p>
            <a:r>
              <a:rPr lang="en-US" sz="2600" b="1" i="1" dirty="0" smtClean="0"/>
              <a:t>Write Back with No Write Allocate:</a:t>
            </a:r>
            <a:r>
              <a:rPr lang="en-US" sz="2600" dirty="0" smtClean="0"/>
              <a:t> </a:t>
            </a:r>
            <a:br>
              <a:rPr lang="en-US" sz="2600" dirty="0" smtClean="0"/>
            </a:br>
            <a:r>
              <a:rPr lang="en-US" sz="2600" dirty="0" smtClean="0"/>
              <a:t> on hits it writes to cache setting dirty bit for the block, main memory is not updated; </a:t>
            </a:r>
            <a:br>
              <a:rPr lang="en-US" sz="2600" dirty="0" smtClean="0"/>
            </a:br>
            <a:r>
              <a:rPr lang="en-US" sz="2600" dirty="0" smtClean="0"/>
              <a:t> on misses it updates the block in main memory not bringing that block to the cache;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200" dirty="0" smtClean="0">
                <a:latin typeface="Garamond" pitchFamily="18" charset="0"/>
                <a:ea typeface="굴림" charset="-127"/>
              </a:rPr>
              <a:t>Update policies – Contd..</a:t>
            </a:r>
            <a:endParaRPr lang="en-US" sz="3200" dirty="0" smtClean="0">
              <a:latin typeface="Garamond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1054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ko-KR" dirty="0" smtClean="0">
              <a:latin typeface="Garamond" pitchFamily="18" charset="0"/>
              <a:ea typeface="굴림" charset="-127"/>
            </a:endParaRPr>
          </a:p>
          <a:p>
            <a:pPr algn="just" eaLnBrk="1" hangingPunct="1"/>
            <a:r>
              <a:rPr lang="en-US" altLang="ko-KR" dirty="0" smtClean="0">
                <a:latin typeface="Garamond" pitchFamily="18" charset="0"/>
                <a:ea typeface="굴림" charset="-127"/>
              </a:rPr>
              <a:t>Write back:-Write only in cache, updating main memory only at the time of replacement.</a:t>
            </a:r>
          </a:p>
          <a:p>
            <a:pPr algn="just" eaLnBrk="1" hangingPunct="1"/>
            <a:r>
              <a:rPr lang="en-US" altLang="ko-KR" dirty="0" smtClean="0">
                <a:latin typeface="Garamond" pitchFamily="18" charset="0"/>
                <a:ea typeface="굴림" charset="-127"/>
              </a:rPr>
              <a:t>Write through:-Both are updating for each write operation.</a:t>
            </a:r>
          </a:p>
          <a:p>
            <a:pPr algn="just" eaLnBrk="1" hangingPunct="1"/>
            <a:r>
              <a:rPr lang="en-US" altLang="ko-KR" dirty="0" smtClean="0">
                <a:latin typeface="Garamond" pitchFamily="18" charset="0"/>
                <a:ea typeface="굴림" charset="-127"/>
              </a:rPr>
              <a:t>Write-Allocate:- first in main memory, then copy the block into cache.</a:t>
            </a:r>
          </a:p>
          <a:p>
            <a:pPr algn="just"/>
            <a:r>
              <a:rPr lang="en-US" altLang="ko-KR" dirty="0" smtClean="0">
                <a:latin typeface="Garamond" pitchFamily="18" charset="0"/>
                <a:ea typeface="굴림" charset="-127"/>
              </a:rPr>
              <a:t>Write-Around or Write-no-allocate:-  when write miss occurred, updated in main memory  without affecting the cache.</a:t>
            </a:r>
            <a:endParaRPr lang="en-US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Performance analysis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latin typeface="Garamond" pitchFamily="18" charset="0"/>
              </a:rPr>
              <a:t>Look through: The cache is checked first for a hit, and if a miss occurs then the access to main memory is started.</a:t>
            </a:r>
          </a:p>
          <a:p>
            <a:pPr algn="just" eaLnBrk="1" hangingPunct="1"/>
            <a:r>
              <a:rPr lang="en-US" dirty="0" smtClean="0">
                <a:latin typeface="Garamond" pitchFamily="18" charset="0"/>
              </a:rPr>
              <a:t>Look aside: access to main memory in parallel with the cache lookup.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6200" y="-360363"/>
            <a:ext cx="10871200" cy="69249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57200">
              <a:buFontTx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indent="457200">
              <a:buFontTx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indent="457200">
              <a:buFontTx/>
              <a:buChar char="•"/>
            </a:pPr>
            <a:r>
              <a:rPr lang="en-US" sz="2800" b="1" dirty="0">
                <a:latin typeface="Garamond" pitchFamily="18" charset="0"/>
                <a:cs typeface="Times New Roman" pitchFamily="18" charset="0"/>
              </a:rPr>
              <a:t>Look through</a:t>
            </a:r>
          </a:p>
          <a:p>
            <a:pPr indent="457200"/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 smtClean="0">
                <a:latin typeface="Garamond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 smtClean="0">
                <a:latin typeface="Garamond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+ (1-h)*T</a:t>
            </a:r>
            <a:r>
              <a:rPr lang="en-US" sz="1000" b="1" dirty="0">
                <a:latin typeface="Garamond" pitchFamily="18" charset="0"/>
                <a:cs typeface="Times New Roman" pitchFamily="18" charset="0"/>
              </a:rPr>
              <a:t>M</a:t>
            </a:r>
            <a:endParaRPr lang="en-US" sz="1000" b="1" dirty="0">
              <a:latin typeface="Garamond" pitchFamily="18" charset="0"/>
              <a:cs typeface="Arial" charset="0"/>
            </a:endParaRPr>
          </a:p>
          <a:p>
            <a:pPr indent="457200"/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 smtClean="0">
                <a:latin typeface="Garamond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 – Average read access time</a:t>
            </a:r>
          </a:p>
          <a:p>
            <a:pPr indent="457200"/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 smtClean="0">
                <a:latin typeface="Garamond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is the average cache access time </a:t>
            </a:r>
            <a:endParaRPr lang="en-US" sz="2400" b="1" dirty="0">
              <a:latin typeface="Garamond" pitchFamily="18" charset="0"/>
              <a:cs typeface="Arial" charset="0"/>
            </a:endParaRPr>
          </a:p>
          <a:p>
            <a:pPr indent="457200"/>
            <a:r>
              <a:rPr lang="en-US" sz="2400" b="1" dirty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>
                <a:latin typeface="Garamond" pitchFamily="18" charset="0"/>
                <a:cs typeface="Times New Roman" pitchFamily="18" charset="0"/>
              </a:rPr>
              <a:t>M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 is the average </a:t>
            </a:r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main memory access 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time </a:t>
            </a:r>
          </a:p>
          <a:p>
            <a:pPr indent="457200"/>
            <a:r>
              <a:rPr lang="en-US" sz="2400" b="1" dirty="0" smtClean="0">
                <a:latin typeface="Garamond" pitchFamily="18" charset="0"/>
                <a:cs typeface="Times New Roman" pitchFamily="18" charset="0"/>
              </a:rPr>
              <a:t> </a:t>
            </a:r>
            <a:endParaRPr lang="en-US" sz="2400" b="1" dirty="0">
              <a:latin typeface="Garamond" pitchFamily="18" charset="0"/>
              <a:cs typeface="Arial" charset="0"/>
            </a:endParaRPr>
          </a:p>
          <a:p>
            <a:pPr indent="457200">
              <a:buFontTx/>
              <a:buChar char="•"/>
            </a:pPr>
            <a:r>
              <a:rPr lang="en-US" sz="2800" b="1" dirty="0">
                <a:latin typeface="Garamond" pitchFamily="18" charset="0"/>
                <a:cs typeface="Arial" charset="0"/>
              </a:rPr>
              <a:t>Look aside</a:t>
            </a:r>
          </a:p>
          <a:p>
            <a:pPr indent="457200"/>
            <a:r>
              <a:rPr lang="en-US" sz="2400" b="1" dirty="0">
                <a:latin typeface="Garamond" pitchFamily="18" charset="0"/>
                <a:cs typeface="Arial" charset="0"/>
              </a:rPr>
              <a:t>T</a:t>
            </a:r>
            <a:r>
              <a:rPr lang="en-US" sz="1000" b="1" dirty="0">
                <a:latin typeface="Garamond" pitchFamily="18" charset="0"/>
                <a:cs typeface="Arial" charset="0"/>
              </a:rPr>
              <a:t>A</a:t>
            </a:r>
            <a:r>
              <a:rPr lang="en-US" sz="2400" b="1" dirty="0">
                <a:latin typeface="Garamond" pitchFamily="18" charset="0"/>
                <a:cs typeface="Arial" charset="0"/>
              </a:rPr>
              <a:t> = h*T</a:t>
            </a:r>
            <a:r>
              <a:rPr lang="en-US" sz="1000" b="1" dirty="0">
                <a:latin typeface="Garamond" pitchFamily="18" charset="0"/>
                <a:cs typeface="Arial" charset="0"/>
              </a:rPr>
              <a:t>C</a:t>
            </a:r>
            <a:r>
              <a:rPr lang="en-US" sz="2400" b="1" dirty="0">
                <a:latin typeface="Garamond" pitchFamily="18" charset="0"/>
                <a:cs typeface="Arial" charset="0"/>
              </a:rPr>
              <a:t> + (1-h)*T</a:t>
            </a:r>
            <a:r>
              <a:rPr lang="en-US" sz="1000" b="1" dirty="0">
                <a:latin typeface="Garamond" pitchFamily="18" charset="0"/>
                <a:cs typeface="Arial" charset="0"/>
              </a:rPr>
              <a:t>M</a:t>
            </a:r>
          </a:p>
          <a:p>
            <a:pPr indent="457200">
              <a:buFontTx/>
              <a:buChar char="•"/>
            </a:pPr>
            <a:endParaRPr lang="en-US" sz="2800" dirty="0">
              <a:latin typeface="Garamond" pitchFamily="18" charset="0"/>
              <a:cs typeface="Arial" charset="0"/>
            </a:endParaRPr>
          </a:p>
          <a:p>
            <a:pPr indent="457200"/>
            <a:r>
              <a:rPr lang="en-US" sz="2800" dirty="0">
                <a:latin typeface="Garamond" pitchFamily="18" charset="0"/>
                <a:cs typeface="Arial" charset="0"/>
              </a:rPr>
              <a:t>		     number of references found in the cache </a:t>
            </a:r>
          </a:p>
          <a:p>
            <a:pPr indent="457200">
              <a:buFont typeface="Arial" charset="0"/>
              <a:buChar char="•"/>
            </a:pPr>
            <a:r>
              <a:rPr lang="en-US" sz="2800" dirty="0">
                <a:latin typeface="Garamond" pitchFamily="18" charset="0"/>
                <a:cs typeface="Arial" charset="0"/>
              </a:rPr>
              <a:t>hit ratio h =</a:t>
            </a:r>
          </a:p>
          <a:p>
            <a:pPr indent="457200"/>
            <a:r>
              <a:rPr lang="en-US" sz="2800" dirty="0">
                <a:latin typeface="Garamond" pitchFamily="18" charset="0"/>
                <a:cs typeface="Arial" charset="0"/>
              </a:rPr>
              <a:t>		     total number of memory references </a:t>
            </a:r>
          </a:p>
          <a:p>
            <a:pPr indent="457200"/>
            <a:endParaRPr lang="en-US" sz="2800" b="1" dirty="0">
              <a:latin typeface="Garamond" pitchFamily="18" charset="0"/>
              <a:cs typeface="Arial" charset="0"/>
            </a:endParaRPr>
          </a:p>
          <a:p>
            <a:pPr indent="457200">
              <a:buFont typeface="Arial" charset="0"/>
              <a:buChar char="•"/>
            </a:pPr>
            <a:r>
              <a:rPr lang="en-US" sz="2800" b="1" dirty="0">
                <a:latin typeface="Garamond" pitchFamily="18" charset="0"/>
                <a:cs typeface="Arial" charset="0"/>
              </a:rPr>
              <a:t> Miss Ratio m=(1-h)</a:t>
            </a:r>
          </a:p>
          <a:p>
            <a:pPr indent="457200">
              <a:buFontTx/>
              <a:buChar char="•"/>
            </a:pPr>
            <a:endParaRPr lang="en-US" sz="2800" b="1" dirty="0">
              <a:cs typeface="Arial" charset="0"/>
            </a:endParaRPr>
          </a:p>
        </p:txBody>
      </p:sp>
      <p:cxnSp>
        <p:nvCxnSpPr>
          <p:cNvPr id="26629" name="Straight Connector 4"/>
          <p:cNvCxnSpPr>
            <a:cxnSpLocks noChangeShapeType="1"/>
          </p:cNvCxnSpPr>
          <p:nvPr/>
        </p:nvCxnSpPr>
        <p:spPr bwMode="auto">
          <a:xfrm>
            <a:off x="2514600" y="4572000"/>
            <a:ext cx="6324600" cy="76200"/>
          </a:xfrm>
          <a:prstGeom prst="line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Garamond" pitchFamily="18" charset="0"/>
              </a:rPr>
              <a:t>Example: assume that a computer system employs a cache with an access time of 20ns and a main memory with a cycle time of 200ns. Suppose that the hit ratio for reads is 90%,</a:t>
            </a:r>
            <a:br>
              <a:rPr lang="en-US" sz="2400" dirty="0" smtClean="0">
                <a:latin typeface="Garamond" pitchFamily="18" charset="0"/>
              </a:rPr>
            </a:b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1295400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itchFamily="2" charset="2"/>
              <a:buAutoNum type="alphaLcParenR"/>
            </a:pPr>
            <a:r>
              <a:rPr lang="en-US" sz="2400" dirty="0" smtClean="0">
                <a:solidFill>
                  <a:srgbClr val="009900"/>
                </a:solidFill>
                <a:latin typeface="Garamond" pitchFamily="18" charset="0"/>
              </a:rPr>
              <a:t>what would be the average access time for reads if the cache is a look through-cache?</a:t>
            </a:r>
            <a:br>
              <a:rPr lang="en-US" sz="2400" dirty="0" smtClean="0">
                <a:solidFill>
                  <a:srgbClr val="009900"/>
                </a:solidFill>
                <a:latin typeface="Garamond" pitchFamily="18" charset="0"/>
              </a:rPr>
            </a:br>
            <a:endParaRPr lang="en-US" sz="2400" dirty="0" smtClean="0">
              <a:solidFill>
                <a:srgbClr val="009900"/>
              </a:solidFill>
              <a:latin typeface="Garamond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3733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rPr>
              <a:t>b) what would be the average access time for reads if the cache is a “look-Aside” cache?</a:t>
            </a:r>
            <a:r>
              <a:rPr lang="en-US" sz="28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/>
            </a:r>
            <a:br>
              <a:rPr lang="en-US" sz="28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</a:br>
            <a:endParaRPr lang="en-US" sz="2800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667000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dirty="0">
                <a:latin typeface="Garamond" pitchFamily="18" charset="0"/>
                <a:cs typeface="Arial" charset="0"/>
              </a:rPr>
              <a:t>The average read access time (</a:t>
            </a:r>
            <a:r>
              <a:rPr lang="en-US" sz="2800" b="1" dirty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>
                <a:latin typeface="Garamond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latin typeface="Garamond" pitchFamily="18" charset="0"/>
                <a:cs typeface="Times New Roman" pitchFamily="18" charset="0"/>
              </a:rPr>
              <a:t>) = 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sz="1000" b="1" dirty="0">
                <a:latin typeface="Garamond" pitchFamily="18" charset="0"/>
                <a:cs typeface="Times New Roman" pitchFamily="18" charset="0"/>
              </a:rPr>
              <a:t>C</a:t>
            </a:r>
            <a:r>
              <a:rPr lang="en-US" sz="2400" b="1" dirty="0">
                <a:latin typeface="Garamond" pitchFamily="18" charset="0"/>
                <a:cs typeface="Times New Roman" pitchFamily="18" charset="0"/>
              </a:rPr>
              <a:t> + (1-h)*T</a:t>
            </a:r>
            <a:r>
              <a:rPr lang="en-US" sz="1000" b="1" dirty="0">
                <a:latin typeface="Garamond" pitchFamily="18" charset="0"/>
                <a:cs typeface="Times New Roman" pitchFamily="18" charset="0"/>
              </a:rPr>
              <a:t>M</a:t>
            </a:r>
            <a:endParaRPr lang="en-US" sz="1000" b="1" dirty="0">
              <a:latin typeface="Garamond" pitchFamily="18" charset="0"/>
              <a:cs typeface="Arial" charset="0"/>
            </a:endParaRPr>
          </a:p>
          <a:p>
            <a:pPr algn="ctr"/>
            <a:r>
              <a:rPr lang="en-US" sz="2800" dirty="0">
                <a:latin typeface="Garamond" pitchFamily="18" charset="0"/>
                <a:cs typeface="Arial" charset="0"/>
              </a:rPr>
              <a:t>20ns + 0.10*200ns = 40ns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8768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dirty="0">
                <a:latin typeface="Garamond" pitchFamily="18" charset="0"/>
                <a:cs typeface="Arial" charset="0"/>
              </a:rPr>
              <a:t>The average read access time in this case (</a:t>
            </a:r>
            <a:r>
              <a:rPr lang="en-US" sz="2800" b="1" dirty="0">
                <a:latin typeface="Garamond" pitchFamily="18" charset="0"/>
                <a:cs typeface="Arial" charset="0"/>
              </a:rPr>
              <a:t>T</a:t>
            </a:r>
            <a:r>
              <a:rPr lang="en-US" sz="1000" b="1" dirty="0">
                <a:latin typeface="Garamond" pitchFamily="18" charset="0"/>
                <a:cs typeface="Arial" charset="0"/>
              </a:rPr>
              <a:t>A</a:t>
            </a:r>
            <a:r>
              <a:rPr lang="en-US" sz="2800" b="1" dirty="0">
                <a:latin typeface="Garamond" pitchFamily="18" charset="0"/>
                <a:cs typeface="Arial" charset="0"/>
              </a:rPr>
              <a:t>)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b="1" dirty="0">
                <a:latin typeface="Garamond" pitchFamily="18" charset="0"/>
                <a:cs typeface="Arial" charset="0"/>
              </a:rPr>
              <a:t>= </a:t>
            </a:r>
            <a:r>
              <a:rPr lang="en-US" sz="2400" b="1" dirty="0">
                <a:latin typeface="Garamond" pitchFamily="18" charset="0"/>
                <a:cs typeface="Arial" charset="0"/>
              </a:rPr>
              <a:t>h*T</a:t>
            </a:r>
            <a:r>
              <a:rPr lang="en-US" sz="1000" b="1" dirty="0">
                <a:latin typeface="Garamond" pitchFamily="18" charset="0"/>
                <a:cs typeface="Arial" charset="0"/>
              </a:rPr>
              <a:t>C</a:t>
            </a:r>
            <a:r>
              <a:rPr lang="en-US" sz="2400" b="1" dirty="0">
                <a:latin typeface="Garamond" pitchFamily="18" charset="0"/>
                <a:cs typeface="Arial" charset="0"/>
              </a:rPr>
              <a:t> + (1-h)*T</a:t>
            </a:r>
            <a:r>
              <a:rPr lang="en-US" sz="1000" b="1" dirty="0">
                <a:latin typeface="Garamond" pitchFamily="18" charset="0"/>
                <a:cs typeface="Arial" charset="0"/>
              </a:rPr>
              <a:t>M</a:t>
            </a:r>
            <a:r>
              <a:rPr lang="en-US" sz="2400" b="1" dirty="0">
                <a:latin typeface="Garamond" pitchFamily="18" charset="0"/>
                <a:cs typeface="Arial" charset="0"/>
              </a:rPr>
              <a:t>=</a:t>
            </a:r>
            <a:r>
              <a:rPr lang="en-US" sz="2800" b="1" dirty="0">
                <a:latin typeface="Garamond" pitchFamily="18" charset="0"/>
                <a:cs typeface="Arial" charset="0"/>
              </a:rPr>
              <a:t> </a:t>
            </a:r>
            <a:r>
              <a:rPr lang="en-US" sz="2800" dirty="0">
                <a:latin typeface="Garamond" pitchFamily="18" charset="0"/>
                <a:cs typeface="Arial" charset="0"/>
              </a:rPr>
              <a:t> 0.9*20ns + 0.10*200ns = 38ns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Problem 1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latin typeface="Garamond" pitchFamily="18" charset="0"/>
              </a:rPr>
              <a:t>Consider a memory system with </a:t>
            </a:r>
            <a:r>
              <a:rPr lang="en-US" sz="2800" dirty="0" err="1" smtClean="0">
                <a:latin typeface="Garamond" pitchFamily="18" charset="0"/>
              </a:rPr>
              <a:t>T</a:t>
            </a:r>
            <a:r>
              <a:rPr lang="en-US" sz="2800" baseline="-25000" dirty="0" err="1" smtClean="0">
                <a:latin typeface="Garamond" pitchFamily="18" charset="0"/>
              </a:rPr>
              <a:t>c</a:t>
            </a:r>
            <a:r>
              <a:rPr lang="en-US" sz="2800" dirty="0" smtClean="0">
                <a:latin typeface="Garamond" pitchFamily="18" charset="0"/>
              </a:rPr>
              <a:t> = 100ns and T</a:t>
            </a:r>
            <a:r>
              <a:rPr lang="en-US" sz="2800" baseline="-25000" dirty="0" smtClean="0">
                <a:latin typeface="Garamond" pitchFamily="18" charset="0"/>
              </a:rPr>
              <a:t>m</a:t>
            </a:r>
            <a:r>
              <a:rPr lang="en-US" sz="2800" dirty="0" smtClean="0">
                <a:latin typeface="Garamond" pitchFamily="18" charset="0"/>
              </a:rPr>
              <a:t> = 1200ns. If the effective access time is 10% greater than the cache access time, what is the hit ratio H in look-through cache?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sz="2800" dirty="0" smtClean="0">
                <a:latin typeface="Garamond" pitchFamily="18" charset="0"/>
              </a:rPr>
              <a:t>T</a:t>
            </a:r>
            <a:r>
              <a:rPr lang="en-US" sz="2800" baseline="-25000" dirty="0" smtClean="0">
                <a:latin typeface="Garamond" pitchFamily="18" charset="0"/>
              </a:rPr>
              <a:t>A</a:t>
            </a:r>
            <a:r>
              <a:rPr lang="en-US" sz="2800" dirty="0" smtClean="0">
                <a:latin typeface="Garamond" pitchFamily="18" charset="0"/>
              </a:rPr>
              <a:t> = T</a:t>
            </a:r>
            <a:r>
              <a:rPr lang="en-US" sz="2800" baseline="-25000" dirty="0" smtClean="0">
                <a:latin typeface="Garamond" pitchFamily="18" charset="0"/>
              </a:rPr>
              <a:t>C</a:t>
            </a:r>
            <a:r>
              <a:rPr lang="en-US" sz="2800" dirty="0" smtClean="0">
                <a:latin typeface="Garamond" pitchFamily="18" charset="0"/>
              </a:rPr>
              <a:t> + (1-h)*T</a:t>
            </a:r>
            <a:r>
              <a:rPr lang="en-US" sz="2800" baseline="-25000" dirty="0" smtClean="0">
                <a:latin typeface="Garamond" pitchFamily="18" charset="0"/>
              </a:rPr>
              <a:t>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sz="2800" dirty="0" smtClean="0">
                <a:latin typeface="Garamond" pitchFamily="18" charset="0"/>
              </a:rPr>
              <a:t>1.1 </a:t>
            </a:r>
            <a:r>
              <a:rPr lang="en-US" sz="2800" dirty="0" err="1" smtClean="0">
                <a:latin typeface="Garamond" pitchFamily="18" charset="0"/>
              </a:rPr>
              <a:t>T</a:t>
            </a:r>
            <a:r>
              <a:rPr lang="en-US" sz="2800" baseline="-25000" dirty="0" err="1" smtClean="0">
                <a:latin typeface="Garamond" pitchFamily="18" charset="0"/>
              </a:rPr>
              <a:t>c</a:t>
            </a:r>
            <a:r>
              <a:rPr lang="en-US" sz="2800" dirty="0" smtClean="0">
                <a:latin typeface="Garamond" pitchFamily="18" charset="0"/>
              </a:rPr>
              <a:t> = </a:t>
            </a:r>
            <a:r>
              <a:rPr lang="en-US" sz="2800" dirty="0" err="1" smtClean="0">
                <a:latin typeface="Garamond" pitchFamily="18" charset="0"/>
              </a:rPr>
              <a:t>T</a:t>
            </a:r>
            <a:r>
              <a:rPr lang="en-US" sz="2800" baseline="-25000" dirty="0" err="1" smtClean="0">
                <a:latin typeface="Garamond" pitchFamily="18" charset="0"/>
              </a:rPr>
              <a:t>c</a:t>
            </a:r>
            <a:r>
              <a:rPr lang="en-US" sz="2800" dirty="0" smtClean="0">
                <a:latin typeface="Garamond" pitchFamily="18" charset="0"/>
              </a:rPr>
              <a:t> + (1-h)*T</a:t>
            </a:r>
            <a:r>
              <a:rPr lang="en-US" sz="2800" baseline="-25000" dirty="0" smtClean="0">
                <a:latin typeface="Garamond" pitchFamily="18" charset="0"/>
              </a:rPr>
              <a:t>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sz="2800" dirty="0" smtClean="0">
                <a:latin typeface="Garamond" pitchFamily="18" charset="0"/>
              </a:rPr>
              <a:t>0.1T</a:t>
            </a:r>
            <a:r>
              <a:rPr lang="en-US" sz="2800" baseline="-25000" dirty="0" smtClean="0">
                <a:latin typeface="Garamond" pitchFamily="18" charset="0"/>
              </a:rPr>
              <a:t>C</a:t>
            </a:r>
            <a:r>
              <a:rPr lang="en-US" sz="2800" dirty="0" smtClean="0">
                <a:latin typeface="Garamond" pitchFamily="18" charset="0"/>
              </a:rPr>
              <a:t> = (1-h)* T</a:t>
            </a:r>
            <a:r>
              <a:rPr lang="en-US" sz="2800" baseline="-25000" dirty="0" smtClean="0">
                <a:latin typeface="Garamond" pitchFamily="18" charset="0"/>
              </a:rPr>
              <a:t>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sz="2800" dirty="0" smtClean="0">
                <a:latin typeface="Garamond" pitchFamily="18" charset="0"/>
              </a:rPr>
              <a:t>0.1 * 100 = (1-h) *1200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sz="2800" dirty="0" smtClean="0">
                <a:latin typeface="Garamond" pitchFamily="18" charset="0"/>
              </a:rPr>
              <a:t>1-h = 10/1200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Þ"/>
            </a:pPr>
            <a:r>
              <a:rPr lang="en-US" sz="2800" dirty="0" smtClean="0">
                <a:latin typeface="Garamond" pitchFamily="18" charset="0"/>
              </a:rPr>
              <a:t>h = 1190/1200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sz="2800" b="1" baseline="-25000" dirty="0" smtClean="0"/>
          </a:p>
          <a:p>
            <a:pPr eaLnBrk="1" hangingPunct="1">
              <a:lnSpc>
                <a:spcPct val="110000"/>
              </a:lnSpc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5562600"/>
          </a:xfrm>
        </p:spPr>
        <p:txBody>
          <a:bodyPr/>
          <a:lstStyle/>
          <a:p>
            <a:pPr algn="just" eaLnBrk="1" hangingPunct="1"/>
            <a:r>
              <a:rPr lang="en-US" sz="2400" dirty="0" smtClean="0">
                <a:latin typeface="Garamond" pitchFamily="18" charset="0"/>
              </a:rPr>
              <a:t>A computer system employs a write-back cache with a 70% hit ratio for writes. The cache operates in look-aside mode and has a 90% read hit ratio. Reads account for 80% of all memory references and writes account for 20%. If the main memory cycle time is 200ns and the cache access time is 20ns, what would be the average access time for all references (reads as well as writes)?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381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aramond" pitchFamily="18" charset="0"/>
              </a:rPr>
              <a:t>Problem 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0" y="2209800"/>
            <a:ext cx="8229600" cy="391636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The average access time for reads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			= 0.9*20ns + 0.1*200ns = 38ns.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00B05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The average write time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			= 0.7*20ns + 0.3*200ns = 74ns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00B05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Hence the overall average access time for combined reads and writes is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			=0.8*38ns + 0.2*74ns = 45.2ns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457200"/>
            <a:ext cx="8382000" cy="457200"/>
          </a:xfrm>
          <a:prstGeom prst="rect">
            <a:avLst/>
          </a:prstGeom>
          <a:solidFill>
            <a:srgbClr val="0099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100%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62000" y="15240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Total Reference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7000" y="914400"/>
            <a:ext cx="2286000" cy="457200"/>
          </a:xfrm>
          <a:prstGeom prst="rect">
            <a:avLst/>
          </a:prstGeom>
          <a:solidFill>
            <a:srgbClr val="CC66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20 %Writes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371600"/>
            <a:ext cx="4648200" cy="533400"/>
          </a:xfrm>
          <a:prstGeom prst="rect">
            <a:avLst/>
          </a:prstGeom>
          <a:solidFill>
            <a:srgbClr val="99CC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b="1">
                <a:cs typeface="Arial" charset="0"/>
              </a:rPr>
              <a:t>90% hit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9200" y="1371600"/>
            <a:ext cx="1447800" cy="533400"/>
          </a:xfrm>
          <a:prstGeom prst="rect">
            <a:avLst/>
          </a:prstGeom>
          <a:solidFill>
            <a:srgbClr val="FF99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000" b="1">
                <a:cs typeface="Arial" charset="0"/>
              </a:rPr>
              <a:t>10% Miss</a:t>
            </a:r>
            <a:endParaRPr lang="en-US" b="1"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7000" y="1371600"/>
            <a:ext cx="1295400" cy="533400"/>
          </a:xfrm>
          <a:prstGeom prst="rect">
            <a:avLst/>
          </a:prstGeom>
          <a:solidFill>
            <a:srgbClr val="99CC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800" b="1">
                <a:cs typeface="Arial" charset="0"/>
              </a:rPr>
              <a:t>70 hit</a:t>
            </a:r>
            <a:endParaRPr lang="en-US" b="1"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72400" y="1371600"/>
            <a:ext cx="990600" cy="533400"/>
          </a:xfrm>
          <a:prstGeom prst="rect">
            <a:avLst/>
          </a:prstGeom>
          <a:solidFill>
            <a:srgbClr val="FF99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b="1">
                <a:cs typeface="Arial" charset="0"/>
              </a:rPr>
              <a:t>30 Miss</a:t>
            </a:r>
            <a:endParaRPr lang="en-US" sz="1100" b="1"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81000" y="914400"/>
            <a:ext cx="6096000" cy="457200"/>
          </a:xfrm>
          <a:prstGeom prst="rect">
            <a:avLst/>
          </a:prstGeom>
          <a:solidFill>
            <a:srgbClr val="CC99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b="1">
                <a:cs typeface="Arial" charset="0"/>
              </a:rPr>
              <a:t>80% 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Multilevel caches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The penalty for a cache miss is the extra time that it takes to obtain the requested item from central memory.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One way in which this penalty can be reduced is to provide another cache, the secondary cache, which is accessed in response to a miss in the primary cache.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The primary cache is referred to as the L1 (level 1) cache and the secondary cache is called the L2 (level 2) cache.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Most high-performance microprocessors include an L2 and L3 cache which is often located off-chip, whereas the L1 cache is located on the same chip as the CPU.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Garamond" pitchFamily="18" charset="0"/>
              </a:rPr>
              <a:t>With a two-level cache, central memory has to be accessed only if a miss occurs in both caches.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0" y="2209800"/>
            <a:ext cx="8229600" cy="3916363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The average access time for reads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			= 0.9*20ns + 0.1*200ns = 38ns.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Garamond" pitchFamily="18" charset="0"/>
              </a:rPr>
              <a:t>The average access time for reads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(Look through)</a:t>
            </a:r>
            <a:endParaRPr lang="en-US" dirty="0">
              <a:solidFill>
                <a:srgbClr val="00B050"/>
              </a:solidFill>
              <a:latin typeface="Garamond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Garamond" pitchFamily="18" charset="0"/>
              </a:rPr>
              <a:t>			=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20ns </a:t>
            </a:r>
            <a:r>
              <a:rPr lang="en-US" dirty="0">
                <a:solidFill>
                  <a:srgbClr val="00B050"/>
                </a:solidFill>
                <a:latin typeface="Garamond" pitchFamily="18" charset="0"/>
              </a:rPr>
              <a:t>+ 0.1*200ns =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40ns</a:t>
            </a:r>
            <a:r>
              <a:rPr lang="en-US" dirty="0">
                <a:solidFill>
                  <a:srgbClr val="00B050"/>
                </a:solidFill>
                <a:latin typeface="Garamond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00B05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The average write time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			= 0.7*20ns + 0.3*200ns = 74ns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Garamond" pitchFamily="18" charset="0"/>
              </a:rPr>
              <a:t>The average write time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(Write through)</a:t>
            </a:r>
            <a:endParaRPr lang="en-US" dirty="0">
              <a:solidFill>
                <a:srgbClr val="00B050"/>
              </a:solidFill>
              <a:latin typeface="Garamond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Garamond" pitchFamily="18" charset="0"/>
              </a:rPr>
              <a:t>			=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1*200ns= 200ns</a:t>
            </a:r>
            <a:endParaRPr lang="en-US" dirty="0">
              <a:solidFill>
                <a:srgbClr val="00B05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solidFill>
                <a:srgbClr val="00B05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Hence the overall average access time for combined reads and writes is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			=0.8*38ns + 0.2*74ns = 45.2ns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457200"/>
            <a:ext cx="8382000" cy="457200"/>
          </a:xfrm>
          <a:prstGeom prst="rect">
            <a:avLst/>
          </a:prstGeom>
          <a:solidFill>
            <a:srgbClr val="0099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100%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62000" y="15240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Total Reference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7000" y="914400"/>
            <a:ext cx="2286000" cy="457200"/>
          </a:xfrm>
          <a:prstGeom prst="rect">
            <a:avLst/>
          </a:prstGeom>
          <a:solidFill>
            <a:srgbClr val="CC66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20 %Writes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371600"/>
            <a:ext cx="4648200" cy="533400"/>
          </a:xfrm>
          <a:prstGeom prst="rect">
            <a:avLst/>
          </a:prstGeom>
          <a:solidFill>
            <a:srgbClr val="99CC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b="1">
                <a:cs typeface="Arial" charset="0"/>
              </a:rPr>
              <a:t>90% hit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9200" y="1371600"/>
            <a:ext cx="1447800" cy="533400"/>
          </a:xfrm>
          <a:prstGeom prst="rect">
            <a:avLst/>
          </a:prstGeom>
          <a:solidFill>
            <a:srgbClr val="FF99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000" b="1">
                <a:cs typeface="Arial" charset="0"/>
              </a:rPr>
              <a:t>10% Miss</a:t>
            </a:r>
            <a:endParaRPr lang="en-US" b="1"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7000" y="1371600"/>
            <a:ext cx="1295400" cy="533400"/>
          </a:xfrm>
          <a:prstGeom prst="rect">
            <a:avLst/>
          </a:prstGeom>
          <a:solidFill>
            <a:srgbClr val="99CC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800" b="1">
                <a:cs typeface="Arial" charset="0"/>
              </a:rPr>
              <a:t>70 hit</a:t>
            </a:r>
            <a:endParaRPr lang="en-US" b="1"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72400" y="1371600"/>
            <a:ext cx="990600" cy="533400"/>
          </a:xfrm>
          <a:prstGeom prst="rect">
            <a:avLst/>
          </a:prstGeom>
          <a:solidFill>
            <a:srgbClr val="FF99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b="1">
                <a:cs typeface="Arial" charset="0"/>
              </a:rPr>
              <a:t>30 Miss</a:t>
            </a:r>
            <a:endParaRPr lang="en-US" sz="1100" b="1"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81000" y="914400"/>
            <a:ext cx="6096000" cy="457200"/>
          </a:xfrm>
          <a:prstGeom prst="rect">
            <a:avLst/>
          </a:prstGeom>
          <a:solidFill>
            <a:srgbClr val="CC99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b="1">
                <a:cs typeface="Arial" charset="0"/>
              </a:rPr>
              <a:t>80% Reads</a:t>
            </a:r>
          </a:p>
        </p:txBody>
      </p:sp>
    </p:spTree>
    <p:extLst>
      <p:ext uri="{BB962C8B-B14F-4D97-AF65-F5344CB8AC3E}">
        <p14:creationId xmlns:p14="http://schemas.microsoft.com/office/powerpoint/2010/main" val="30458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References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latin typeface="Garamond" pitchFamily="18" charset="0"/>
              </a:rPr>
              <a:t>J. L. Hennessy &amp; D.A. Patterson, Computer architecture: A quantitative approach, Fourth Edition, Morgan Kaufman, 2004.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aramond" pitchFamily="18" charset="0"/>
              </a:rPr>
              <a:t>Nehalem’s micro-architecture showing different cache memory levels</a:t>
            </a:r>
            <a:endParaRPr lang="en-US" sz="3200" dirty="0">
              <a:latin typeface="Garamond" pitchFamily="18" charset="0"/>
            </a:endParaRPr>
          </a:p>
        </p:txBody>
      </p:sp>
      <p:pic>
        <p:nvPicPr>
          <p:cNvPr id="4" name="Content Placeholder 3" descr="cache_nehale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62484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466-AD5C-4D6B-906C-479DC5AEA51B}" type="slidenum">
              <a:rPr lang="en-US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Small or slow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6" y="1219200"/>
            <a:ext cx="8229600" cy="4525963"/>
          </a:xfrm>
        </p:spPr>
        <p:txBody>
          <a:bodyPr>
            <a:normAutofit/>
          </a:bodyPr>
          <a:lstStyle/>
          <a:p>
            <a:pPr marL="307718" indent="-307718" defTabSz="820583"/>
            <a:r>
              <a:rPr lang="en-US" sz="2600" dirty="0"/>
              <a:t>Unfortunately there is a tradeoff between speed, cost and capacity.</a:t>
            </a:r>
          </a:p>
          <a:p>
            <a:pPr marL="307718" indent="-307718" defTabSz="820583"/>
            <a:endParaRPr lang="en-US" sz="2600" dirty="0"/>
          </a:p>
          <a:p>
            <a:pPr marL="307718" indent="-307718" defTabSz="820583"/>
            <a:endParaRPr lang="en-US" sz="2600" dirty="0"/>
          </a:p>
          <a:p>
            <a:pPr marL="307718" indent="-307718" defTabSz="820583"/>
            <a:endParaRPr lang="en-US" sz="2600" dirty="0"/>
          </a:p>
          <a:p>
            <a:pPr marL="307718" indent="-307718" defTabSz="820583"/>
            <a:r>
              <a:rPr lang="en-US" sz="2600" dirty="0" smtClean="0"/>
              <a:t>Fast </a:t>
            </a:r>
            <a:r>
              <a:rPr lang="en-US" sz="2600" dirty="0"/>
              <a:t>memory is too expensive for most people to buy a lot of.</a:t>
            </a:r>
          </a:p>
          <a:p>
            <a:pPr marL="307718" indent="-307718" defTabSz="820583"/>
            <a:r>
              <a:rPr lang="en-US" sz="2600" dirty="0" smtClean="0"/>
              <a:t>Here </a:t>
            </a:r>
            <a:r>
              <a:rPr lang="en-US" sz="2600" dirty="0"/>
              <a:t>are rough estimates of some current storage parameters.</a:t>
            </a:r>
          </a:p>
          <a:p>
            <a:pPr marL="307718" indent="-307718" defTabSz="820583">
              <a:buNone/>
            </a:pPr>
            <a:endParaRPr lang="en-US" dirty="0"/>
          </a:p>
        </p:txBody>
      </p:sp>
      <p:graphicFrame>
        <p:nvGraphicFramePr>
          <p:cNvPr id="727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9089"/>
              </p:ext>
            </p:extLst>
          </p:nvPr>
        </p:nvGraphicFramePr>
        <p:xfrm>
          <a:off x="1946853" y="2188846"/>
          <a:ext cx="4849091" cy="1298088"/>
        </p:xfrm>
        <a:graphic>
          <a:graphicData uri="http://schemas.openxmlformats.org/drawingml/2006/table">
            <a:tbl>
              <a:tblPr/>
              <a:tblGrid>
                <a:gridCol w="1524000"/>
                <a:gridCol w="1039091"/>
                <a:gridCol w="1177636"/>
                <a:gridCol w="1108364"/>
              </a:tblGrid>
              <a:tr h="322729"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Storage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Speed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Cost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Capacity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Static RAM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Fastest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Expensive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Smallest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Dynamic RAM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Slow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Cheap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Large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Hard disks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Slowest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Cheapest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Largest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1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8700"/>
              </p:ext>
            </p:extLst>
          </p:nvPr>
        </p:nvGraphicFramePr>
        <p:xfrm>
          <a:off x="1398444" y="5257800"/>
          <a:ext cx="6442364" cy="1298088"/>
        </p:xfrm>
        <a:graphic>
          <a:graphicData uri="http://schemas.openxmlformats.org/drawingml/2006/table">
            <a:tbl>
              <a:tblPr/>
              <a:tblGrid>
                <a:gridCol w="1454727"/>
                <a:gridCol w="1870364"/>
                <a:gridCol w="1593273"/>
                <a:gridCol w="1524000"/>
              </a:tblGrid>
              <a:tr h="322729"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Storage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Delay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Cost/MB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Capacity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Static RAM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1-10 cycles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~$5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128KB-2MB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Dynamic RAM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100-200 cycles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~$0.10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128MB-4GB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Hard disks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10,000,000 cycles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~$0.0005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96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96" charset="0"/>
                        </a:rPr>
                        <a:t>20GB-400GB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1D9-4970-4C0D-A13C-5F2C97B0A1BC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/>
              <a:t>The principle of locality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87" y="1432158"/>
            <a:ext cx="8229600" cy="4525963"/>
          </a:xfrm>
        </p:spPr>
        <p:txBody>
          <a:bodyPr>
            <a:noAutofit/>
          </a:bodyPr>
          <a:lstStyle/>
          <a:p>
            <a:pPr marL="307718" indent="-307718" algn="just" defTabSz="820583"/>
            <a:r>
              <a:rPr lang="en-US" sz="2600" dirty="0"/>
              <a:t>It’s usually difficult or impossible to figure out what data will be “most frequently accessed” before a program actually runs, which makes it hard to know what to store into the small, precious cache memory.</a:t>
            </a:r>
          </a:p>
          <a:p>
            <a:pPr marL="307718" indent="-307718" algn="just" defTabSz="820583"/>
            <a:r>
              <a:rPr lang="en-US" sz="2600" dirty="0"/>
              <a:t>But in practice, most programs exhibit </a:t>
            </a:r>
            <a:r>
              <a:rPr lang="en-US" sz="2600" i="1" dirty="0"/>
              <a:t>locality</a:t>
            </a:r>
            <a:r>
              <a:rPr lang="en-US" sz="2600" dirty="0"/>
              <a:t>, which the cache can take advantage of.</a:t>
            </a:r>
          </a:p>
          <a:p>
            <a:pPr marL="666723" lvl="1" indent="-256432" algn="just" defTabSz="820583"/>
            <a:r>
              <a:rPr lang="en-US" sz="2600" dirty="0"/>
              <a:t>The principle of </a:t>
            </a:r>
            <a:r>
              <a:rPr lang="en-US" sz="2600" dirty="0">
                <a:solidFill>
                  <a:srgbClr val="FF0033"/>
                </a:solidFill>
              </a:rPr>
              <a:t>temporal locality</a:t>
            </a:r>
            <a:r>
              <a:rPr lang="en-US" sz="2600" dirty="0"/>
              <a:t> says that if a program accesses one memory address, there is a good chance that it will access the same address again.</a:t>
            </a:r>
          </a:p>
          <a:p>
            <a:pPr marL="666723" lvl="1" indent="-256432" algn="just" defTabSz="820583"/>
            <a:r>
              <a:rPr lang="en-US" sz="2600" dirty="0"/>
              <a:t>The principle of </a:t>
            </a:r>
            <a:r>
              <a:rPr lang="en-US" sz="2600" dirty="0">
                <a:solidFill>
                  <a:srgbClr val="FF0033"/>
                </a:solidFill>
              </a:rPr>
              <a:t>spatial locality</a:t>
            </a:r>
            <a:r>
              <a:rPr lang="en-US" sz="2600" dirty="0"/>
              <a:t> says that if a program accesses one memory address, there is a good chance that it will also access other nearby addresses.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2046" y="3903850"/>
              <a:ext cx="291523" cy="29415"/>
            </p14:xfrm>
          </p:contentPart>
        </mc:Choice>
        <mc:Fallback xmlns=""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2688" y="3894408"/>
                <a:ext cx="310238" cy="482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10579</TotalTime>
  <Words>3081</Words>
  <Application>Microsoft Office PowerPoint</Application>
  <PresentationFormat>On-screen Show (4:3)</PresentationFormat>
  <Paragraphs>690</Paragraphs>
  <Slides>61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Clip</vt:lpstr>
      <vt:lpstr>CACHE MEMORY</vt:lpstr>
      <vt:lpstr>Cache Memory</vt:lpstr>
      <vt:lpstr>PowerPoint Presentation</vt:lpstr>
      <vt:lpstr>Cache memory Vs Main memory structure</vt:lpstr>
      <vt:lpstr>Cache organization</vt:lpstr>
      <vt:lpstr>Multilevel caches</vt:lpstr>
      <vt:lpstr>Nehalem’s micro-architecture showing different cache memory levels</vt:lpstr>
      <vt:lpstr>Small or slow</vt:lpstr>
      <vt:lpstr>The principle of locality</vt:lpstr>
      <vt:lpstr>Temporal locality in programs</vt:lpstr>
      <vt:lpstr>Spatial locality in programs</vt:lpstr>
      <vt:lpstr>Parameters of cache memory</vt:lpstr>
      <vt:lpstr>Sources of Cache Misses (Three C’s)</vt:lpstr>
      <vt:lpstr>PowerPoint Presentation</vt:lpstr>
      <vt:lpstr>PowerPoint Presentation</vt:lpstr>
      <vt:lpstr>Example </vt:lpstr>
      <vt:lpstr>Four important questions</vt:lpstr>
      <vt:lpstr>Where should we put data in the cache?</vt:lpstr>
      <vt:lpstr>It’s all divisions…</vt:lpstr>
      <vt:lpstr>…or least-significant bits</vt:lpstr>
      <vt:lpstr>How can we find data in the cache?</vt:lpstr>
      <vt:lpstr>Adding tags</vt:lpstr>
      <vt:lpstr>PowerPoint Presentation</vt:lpstr>
      <vt:lpstr>PowerPoint Presentation</vt:lpstr>
      <vt:lpstr>Cache hit</vt:lpstr>
      <vt:lpstr>Cache miss</vt:lpstr>
      <vt:lpstr>One more detail: the valid bit</vt:lpstr>
      <vt:lpstr>What happens on a cache hit</vt:lpstr>
      <vt:lpstr>Loading a block into the cache</vt:lpstr>
      <vt:lpstr>Mapping Function</vt:lpstr>
      <vt:lpstr>PowerPoint Presentation</vt:lpstr>
      <vt:lpstr>PowerPoint Presentation</vt:lpstr>
      <vt:lpstr>PowerPoint Presentation</vt:lpstr>
      <vt:lpstr>Mapping Function</vt:lpstr>
      <vt:lpstr>PowerPoint Presentation</vt:lpstr>
      <vt:lpstr>PowerPoint Presentation</vt:lpstr>
      <vt:lpstr>PowerPoint Presentation</vt:lpstr>
      <vt:lpstr>Problem 1 </vt:lpstr>
      <vt:lpstr>PowerPoint Presentation</vt:lpstr>
      <vt:lpstr>Problem 2</vt:lpstr>
      <vt:lpstr>Problem 2</vt:lpstr>
      <vt:lpstr>Problem 3</vt:lpstr>
      <vt:lpstr>PowerPoint Presentation</vt:lpstr>
      <vt:lpstr>problem4</vt:lpstr>
      <vt:lpstr>PowerPoint Presentation</vt:lpstr>
      <vt:lpstr>Block Replacement</vt:lpstr>
      <vt:lpstr>PowerPoint Presentation</vt:lpstr>
      <vt:lpstr>Update Policies - Write Through</vt:lpstr>
      <vt:lpstr>Write Back</vt:lpstr>
      <vt:lpstr>Update policies – Contd..</vt:lpstr>
      <vt:lpstr>PowerPoint Presentation</vt:lpstr>
      <vt:lpstr>PowerPoint Presentation</vt:lpstr>
      <vt:lpstr>Update policies – Contd..</vt:lpstr>
      <vt:lpstr>Performance analysis </vt:lpstr>
      <vt:lpstr>PowerPoint Presentation</vt:lpstr>
      <vt:lpstr>  Example: assume that a computer system employs a cache with an access time of 20ns and a main memory with a cycle time of 200ns. Suppose that the hit ratio for reads is 90%,  </vt:lpstr>
      <vt:lpstr>Problem 1</vt:lpstr>
      <vt:lpstr>PowerPoint Presentation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Memory</dc:title>
  <dc:creator>Admin</dc:creator>
  <cp:lastModifiedBy>admíñ</cp:lastModifiedBy>
  <cp:revision>63</cp:revision>
  <dcterms:created xsi:type="dcterms:W3CDTF">2013-09-19T04:43:38Z</dcterms:created>
  <dcterms:modified xsi:type="dcterms:W3CDTF">2020-09-08T09:07:56Z</dcterms:modified>
</cp:coreProperties>
</file>