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7"/>
  </p:notesMasterIdLst>
  <p:handoutMasterIdLst>
    <p:handoutMasterId r:id="rId58"/>
  </p:handoutMasterIdLst>
  <p:sldIdLst>
    <p:sldId id="269" r:id="rId2"/>
    <p:sldId id="271" r:id="rId3"/>
    <p:sldId id="288" r:id="rId4"/>
    <p:sldId id="272" r:id="rId5"/>
    <p:sldId id="273" r:id="rId6"/>
    <p:sldId id="276" r:id="rId7"/>
    <p:sldId id="274" r:id="rId8"/>
    <p:sldId id="275" r:id="rId9"/>
    <p:sldId id="277" r:id="rId10"/>
    <p:sldId id="278" r:id="rId11"/>
    <p:sldId id="279" r:id="rId12"/>
    <p:sldId id="280" r:id="rId13"/>
    <p:sldId id="283" r:id="rId14"/>
    <p:sldId id="281"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1" r:id="rId28"/>
    <p:sldId id="302" r:id="rId29"/>
    <p:sldId id="303" r:id="rId30"/>
    <p:sldId id="286" r:id="rId31"/>
    <p:sldId id="304" r:id="rId32"/>
    <p:sldId id="305" r:id="rId33"/>
    <p:sldId id="306" r:id="rId34"/>
    <p:sldId id="307" r:id="rId35"/>
    <p:sldId id="308" r:id="rId36"/>
    <p:sldId id="309" r:id="rId37"/>
    <p:sldId id="318" r:id="rId38"/>
    <p:sldId id="310" r:id="rId39"/>
    <p:sldId id="311" r:id="rId40"/>
    <p:sldId id="312" r:id="rId41"/>
    <p:sldId id="313" r:id="rId42"/>
    <p:sldId id="314" r:id="rId43"/>
    <p:sldId id="315" r:id="rId44"/>
    <p:sldId id="316" r:id="rId45"/>
    <p:sldId id="317" r:id="rId46"/>
    <p:sldId id="319" r:id="rId47"/>
    <p:sldId id="320" r:id="rId48"/>
    <p:sldId id="321" r:id="rId49"/>
    <p:sldId id="322" r:id="rId50"/>
    <p:sldId id="323" r:id="rId51"/>
    <p:sldId id="324" r:id="rId52"/>
    <p:sldId id="325" r:id="rId53"/>
    <p:sldId id="326" r:id="rId54"/>
    <p:sldId id="327" r:id="rId55"/>
    <p:sldId id="328"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CC"/>
    <a:srgbClr val="FF0066"/>
    <a:srgbClr val="00CC00"/>
    <a:srgbClr val="FF0000"/>
    <a:srgbClr val="008000"/>
    <a:srgbClr val="333399"/>
    <a:srgbClr val="0099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3" autoAdjust="0"/>
    <p:restoredTop sz="94660"/>
  </p:normalViewPr>
  <p:slideViewPr>
    <p:cSldViewPr snapToGrid="0">
      <p:cViewPr varScale="1">
        <p:scale>
          <a:sx n="69" d="100"/>
          <a:sy n="69" d="100"/>
        </p:scale>
        <p:origin x="-696" y="-108"/>
      </p:cViewPr>
      <p:guideLst>
        <p:guide orient="horz" pos="2160"/>
        <p:guide pos="3840"/>
      </p:guideLst>
    </p:cSldViewPr>
  </p:slideViewPr>
  <p:notesTextViewPr>
    <p:cViewPr>
      <p:scale>
        <a:sx n="3" d="2"/>
        <a:sy n="3" d="2"/>
      </p:scale>
      <p:origin x="0" y="0"/>
    </p:cViewPr>
  </p:notesTextViewPr>
  <p:notesViewPr>
    <p:cSldViewPr snapToGrid="0" showGuides="1">
      <p:cViewPr varScale="1">
        <p:scale>
          <a:sx n="76" d="100"/>
          <a:sy n="76" d="100"/>
        </p:scale>
        <p:origin x="1680" y="96"/>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CDF4E22-E98E-4F6B-977F-447F402EDE8D}" type="datetimeFigureOut">
              <a:rPr lang="en-US" smtClean="0"/>
              <a:pPr/>
              <a:t>7/12/2020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DC7F4F-41CA-4B09-9309-82952A673BCD}" type="slidenum">
              <a:rPr lang="en-US" smtClean="0"/>
              <a:pPr/>
              <a:t>‹#›</a:t>
            </a:fld>
            <a:endParaRPr lang="en-US"/>
          </a:p>
        </p:txBody>
      </p:sp>
    </p:spTree>
    <p:extLst>
      <p:ext uri="{BB962C8B-B14F-4D97-AF65-F5344CB8AC3E}">
        <p14:creationId xmlns:p14="http://schemas.microsoft.com/office/powerpoint/2010/main" xmlns="" val="18991432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02AA3D-838A-4524-93AE-BB6F4B6FC72A}" type="datetimeFigureOut">
              <a:rPr lang="en-US" smtClean="0"/>
              <a:pPr/>
              <a:t>7/12/2020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945297-9661-4111-AC4D-7C1869DFF06C}" type="slidenum">
              <a:rPr lang="en-US" smtClean="0"/>
              <a:pPr/>
              <a:t>‹#›</a:t>
            </a:fld>
            <a:endParaRPr lang="en-US"/>
          </a:p>
        </p:txBody>
      </p:sp>
    </p:spTree>
    <p:extLst>
      <p:ext uri="{BB962C8B-B14F-4D97-AF65-F5344CB8AC3E}">
        <p14:creationId xmlns:p14="http://schemas.microsoft.com/office/powerpoint/2010/main" xmlns="" val="4192944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9C73D9D-BEC1-4A36-A912-403F7B61D841}" type="datetime1">
              <a:rPr lang="en-US" smtClean="0"/>
              <a:pPr/>
              <a:t>7/12/2020</a:t>
            </a:fld>
            <a:endParaRPr lang="en-US"/>
          </a:p>
        </p:txBody>
      </p:sp>
      <p:sp>
        <p:nvSpPr>
          <p:cNvPr id="5" name="Footer Placeholder 4"/>
          <p:cNvSpPr>
            <a:spLocks noGrp="1"/>
          </p:cNvSpPr>
          <p:nvPr>
            <p:ph type="ftr" sz="quarter" idx="11"/>
          </p:nvPr>
        </p:nvSpPr>
        <p:spPr/>
        <p:txBody>
          <a:bodyPr/>
          <a:lstStyle/>
          <a:p>
            <a:r>
              <a:rPr lang="en-US" smtClean="0"/>
              <a:t>Add a footer</a:t>
            </a:r>
            <a:endParaRPr lang="en-US"/>
          </a:p>
        </p:txBody>
      </p:sp>
      <p:sp>
        <p:nvSpPr>
          <p:cNvPr id="6" name="Slide Number Placeholder 5"/>
          <p:cNvSpPr>
            <a:spLocks noGrp="1"/>
          </p:cNvSpPr>
          <p:nvPr>
            <p:ph type="sldNum" sz="quarter" idx="12"/>
          </p:nvPr>
        </p:nvSpPr>
        <p:spPr/>
        <p:txBody>
          <a:bodyPr/>
          <a:lstStyle/>
          <a:p>
            <a:fld id="{92FB8604-3E91-4806-A5CC-428F0C480F73}" type="slidenum">
              <a:rPr lang="en-US" smtClean="0"/>
              <a:pPr/>
              <a:t>‹#›</a:t>
            </a:fld>
            <a:endParaRPr lang="en-US"/>
          </a:p>
        </p:txBody>
      </p:sp>
    </p:spTree>
    <p:extLst>
      <p:ext uri="{BB962C8B-B14F-4D97-AF65-F5344CB8AC3E}">
        <p14:creationId xmlns:p14="http://schemas.microsoft.com/office/powerpoint/2010/main" xmlns="" val="286942613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E0D7670-55F0-4C01-BDA5-393F3358D0D1}" type="datetime1">
              <a:rPr lang="en-US" smtClean="0"/>
              <a:pPr/>
              <a:t>7/12/2020</a:t>
            </a:fld>
            <a:endParaRPr lang="en-US"/>
          </a:p>
        </p:txBody>
      </p:sp>
      <p:sp>
        <p:nvSpPr>
          <p:cNvPr id="5" name="Footer Placeholder 4"/>
          <p:cNvSpPr>
            <a:spLocks noGrp="1"/>
          </p:cNvSpPr>
          <p:nvPr>
            <p:ph type="ftr" sz="quarter" idx="11"/>
          </p:nvPr>
        </p:nvSpPr>
        <p:spPr/>
        <p:txBody>
          <a:bodyPr/>
          <a:lstStyle/>
          <a:p>
            <a:r>
              <a:rPr lang="en-US" smtClean="0"/>
              <a:t>Add a footer</a:t>
            </a:r>
            <a:endParaRPr lang="en-US"/>
          </a:p>
        </p:txBody>
      </p:sp>
      <p:sp>
        <p:nvSpPr>
          <p:cNvPr id="6" name="Slide Number Placeholder 5"/>
          <p:cNvSpPr>
            <a:spLocks noGrp="1"/>
          </p:cNvSpPr>
          <p:nvPr>
            <p:ph type="sldNum" sz="quarter" idx="12"/>
          </p:nvPr>
        </p:nvSpPr>
        <p:spPr/>
        <p:txBody>
          <a:bodyPr/>
          <a:lstStyle/>
          <a:p>
            <a:fld id="{92FB8604-3E91-4806-A5CC-428F0C480F73}" type="slidenum">
              <a:rPr lang="en-US" smtClean="0"/>
              <a:pPr/>
              <a:t>‹#›</a:t>
            </a:fld>
            <a:endParaRPr lang="en-US"/>
          </a:p>
        </p:txBody>
      </p:sp>
    </p:spTree>
    <p:extLst>
      <p:ext uri="{BB962C8B-B14F-4D97-AF65-F5344CB8AC3E}">
        <p14:creationId xmlns:p14="http://schemas.microsoft.com/office/powerpoint/2010/main" xmlns="" val="420196937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EF570A4-2E99-4A4B-A2AC-4D556C089130}" type="datetime1">
              <a:rPr lang="en-US" smtClean="0"/>
              <a:pPr/>
              <a:t>7/12/2020</a:t>
            </a:fld>
            <a:endParaRPr lang="en-US"/>
          </a:p>
        </p:txBody>
      </p:sp>
      <p:sp>
        <p:nvSpPr>
          <p:cNvPr id="5" name="Footer Placeholder 4"/>
          <p:cNvSpPr>
            <a:spLocks noGrp="1"/>
          </p:cNvSpPr>
          <p:nvPr>
            <p:ph type="ftr" sz="quarter" idx="11"/>
          </p:nvPr>
        </p:nvSpPr>
        <p:spPr/>
        <p:txBody>
          <a:bodyPr/>
          <a:lstStyle/>
          <a:p>
            <a:r>
              <a:rPr lang="en-US" smtClean="0"/>
              <a:t>Add a footer</a:t>
            </a:r>
            <a:endParaRPr lang="en-US"/>
          </a:p>
        </p:txBody>
      </p:sp>
      <p:sp>
        <p:nvSpPr>
          <p:cNvPr id="6" name="Slide Number Placeholder 5"/>
          <p:cNvSpPr>
            <a:spLocks noGrp="1"/>
          </p:cNvSpPr>
          <p:nvPr>
            <p:ph type="sldNum" sz="quarter" idx="12"/>
          </p:nvPr>
        </p:nvSpPr>
        <p:spPr/>
        <p:txBody>
          <a:bodyPr/>
          <a:lstStyle/>
          <a:p>
            <a:fld id="{92FB8604-3E91-4806-A5CC-428F0C480F73}" type="slidenum">
              <a:rPr lang="en-US" smtClean="0"/>
              <a:pPr/>
              <a:t>‹#›</a:t>
            </a:fld>
            <a:endParaRPr lang="en-US"/>
          </a:p>
        </p:txBody>
      </p:sp>
    </p:spTree>
    <p:extLst>
      <p:ext uri="{BB962C8B-B14F-4D97-AF65-F5344CB8AC3E}">
        <p14:creationId xmlns:p14="http://schemas.microsoft.com/office/powerpoint/2010/main" xmlns="" val="12043525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60575F1-C798-4463-ADA9-541C94461F29}" type="datetime1">
              <a:rPr lang="en-US" smtClean="0"/>
              <a:pPr/>
              <a:t>7/12/2020</a:t>
            </a:fld>
            <a:endParaRPr lang="en-US"/>
          </a:p>
        </p:txBody>
      </p:sp>
      <p:sp>
        <p:nvSpPr>
          <p:cNvPr id="5" name="Footer Placeholder 4"/>
          <p:cNvSpPr>
            <a:spLocks noGrp="1"/>
          </p:cNvSpPr>
          <p:nvPr>
            <p:ph type="ftr" sz="quarter" idx="11"/>
          </p:nvPr>
        </p:nvSpPr>
        <p:spPr/>
        <p:txBody>
          <a:bodyPr/>
          <a:lstStyle/>
          <a:p>
            <a:r>
              <a:rPr lang="en-US" smtClean="0"/>
              <a:t>Add a footer</a:t>
            </a:r>
            <a:endParaRPr lang="en-US"/>
          </a:p>
        </p:txBody>
      </p:sp>
      <p:sp>
        <p:nvSpPr>
          <p:cNvPr id="6" name="Slide Number Placeholder 5"/>
          <p:cNvSpPr>
            <a:spLocks noGrp="1"/>
          </p:cNvSpPr>
          <p:nvPr>
            <p:ph type="sldNum" sz="quarter" idx="12"/>
          </p:nvPr>
        </p:nvSpPr>
        <p:spPr/>
        <p:txBody>
          <a:bodyPr/>
          <a:lstStyle/>
          <a:p>
            <a:fld id="{92FB8604-3E91-4806-A5CC-428F0C480F73}" type="slidenum">
              <a:rPr lang="en-US" smtClean="0"/>
              <a:pPr/>
              <a:t>‹#›</a:t>
            </a:fld>
            <a:endParaRPr lang="en-US"/>
          </a:p>
        </p:txBody>
      </p:sp>
    </p:spTree>
    <p:extLst>
      <p:ext uri="{BB962C8B-B14F-4D97-AF65-F5344CB8AC3E}">
        <p14:creationId xmlns:p14="http://schemas.microsoft.com/office/powerpoint/2010/main" xmlns="" val="253702074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6DD13-DF4B-4719-A326-B4861EB71C66}" type="datetime1">
              <a:rPr lang="en-US" smtClean="0"/>
              <a:pPr/>
              <a:t>7/12/2020</a:t>
            </a:fld>
            <a:endParaRPr lang="en-US"/>
          </a:p>
        </p:txBody>
      </p:sp>
      <p:sp>
        <p:nvSpPr>
          <p:cNvPr id="5" name="Footer Placeholder 4"/>
          <p:cNvSpPr>
            <a:spLocks noGrp="1"/>
          </p:cNvSpPr>
          <p:nvPr>
            <p:ph type="ftr" sz="quarter" idx="11"/>
          </p:nvPr>
        </p:nvSpPr>
        <p:spPr/>
        <p:txBody>
          <a:bodyPr/>
          <a:lstStyle/>
          <a:p>
            <a:r>
              <a:rPr lang="en-US" smtClean="0"/>
              <a:t>Add a footer</a:t>
            </a:r>
            <a:endParaRPr lang="en-US"/>
          </a:p>
        </p:txBody>
      </p:sp>
      <p:sp>
        <p:nvSpPr>
          <p:cNvPr id="6" name="Slide Number Placeholder 5"/>
          <p:cNvSpPr>
            <a:spLocks noGrp="1"/>
          </p:cNvSpPr>
          <p:nvPr>
            <p:ph type="sldNum" sz="quarter" idx="12"/>
          </p:nvPr>
        </p:nvSpPr>
        <p:spPr/>
        <p:txBody>
          <a:bodyPr/>
          <a:lstStyle/>
          <a:p>
            <a:fld id="{92FB8604-3E91-4806-A5CC-428F0C480F73}" type="slidenum">
              <a:rPr lang="en-US" smtClean="0"/>
              <a:pPr/>
              <a:t>‹#›</a:t>
            </a:fld>
            <a:endParaRPr lang="en-US"/>
          </a:p>
        </p:txBody>
      </p:sp>
    </p:spTree>
    <p:extLst>
      <p:ext uri="{BB962C8B-B14F-4D97-AF65-F5344CB8AC3E}">
        <p14:creationId xmlns:p14="http://schemas.microsoft.com/office/powerpoint/2010/main" xmlns="" val="413818217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071DC53-4A94-4E7C-8BA7-C3E988DA2C17}" type="datetime1">
              <a:rPr lang="en-US" smtClean="0"/>
              <a:pPr/>
              <a:t>7/12/2020</a:t>
            </a:fld>
            <a:endParaRPr lang="en-US"/>
          </a:p>
        </p:txBody>
      </p:sp>
      <p:sp>
        <p:nvSpPr>
          <p:cNvPr id="6" name="Footer Placeholder 5"/>
          <p:cNvSpPr>
            <a:spLocks noGrp="1"/>
          </p:cNvSpPr>
          <p:nvPr>
            <p:ph type="ftr" sz="quarter" idx="11"/>
          </p:nvPr>
        </p:nvSpPr>
        <p:spPr/>
        <p:txBody>
          <a:bodyPr/>
          <a:lstStyle/>
          <a:p>
            <a:r>
              <a:rPr lang="en-US" smtClean="0"/>
              <a:t>Add a footer</a:t>
            </a:r>
            <a:endParaRPr lang="en-US"/>
          </a:p>
        </p:txBody>
      </p:sp>
      <p:sp>
        <p:nvSpPr>
          <p:cNvPr id="7" name="Slide Number Placeholder 6"/>
          <p:cNvSpPr>
            <a:spLocks noGrp="1"/>
          </p:cNvSpPr>
          <p:nvPr>
            <p:ph type="sldNum" sz="quarter" idx="12"/>
          </p:nvPr>
        </p:nvSpPr>
        <p:spPr/>
        <p:txBody>
          <a:bodyPr/>
          <a:lstStyle/>
          <a:p>
            <a:fld id="{92FB8604-3E91-4806-A5CC-428F0C480F73}" type="slidenum">
              <a:rPr lang="en-US" smtClean="0"/>
              <a:pPr/>
              <a:t>‹#›</a:t>
            </a:fld>
            <a:endParaRPr lang="en-US"/>
          </a:p>
        </p:txBody>
      </p:sp>
    </p:spTree>
    <p:extLst>
      <p:ext uri="{BB962C8B-B14F-4D97-AF65-F5344CB8AC3E}">
        <p14:creationId xmlns:p14="http://schemas.microsoft.com/office/powerpoint/2010/main" xmlns="" val="1519610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E79912A-DA7D-4888-BF1A-FFA8B711273B}" type="datetime1">
              <a:rPr lang="en-US" smtClean="0"/>
              <a:pPr/>
              <a:t>7/12/2020</a:t>
            </a:fld>
            <a:endParaRPr lang="en-US"/>
          </a:p>
        </p:txBody>
      </p:sp>
      <p:sp>
        <p:nvSpPr>
          <p:cNvPr id="8" name="Footer Placeholder 7"/>
          <p:cNvSpPr>
            <a:spLocks noGrp="1"/>
          </p:cNvSpPr>
          <p:nvPr>
            <p:ph type="ftr" sz="quarter" idx="11"/>
          </p:nvPr>
        </p:nvSpPr>
        <p:spPr/>
        <p:txBody>
          <a:bodyPr/>
          <a:lstStyle/>
          <a:p>
            <a:r>
              <a:rPr lang="en-US" smtClean="0"/>
              <a:t>Add a footer</a:t>
            </a:r>
            <a:endParaRPr lang="en-US"/>
          </a:p>
        </p:txBody>
      </p:sp>
      <p:sp>
        <p:nvSpPr>
          <p:cNvPr id="9" name="Slide Number Placeholder 8"/>
          <p:cNvSpPr>
            <a:spLocks noGrp="1"/>
          </p:cNvSpPr>
          <p:nvPr>
            <p:ph type="sldNum" sz="quarter" idx="12"/>
          </p:nvPr>
        </p:nvSpPr>
        <p:spPr/>
        <p:txBody>
          <a:bodyPr/>
          <a:lstStyle/>
          <a:p>
            <a:fld id="{92FB8604-3E91-4806-A5CC-428F0C480F73}" type="slidenum">
              <a:rPr lang="en-US" smtClean="0"/>
              <a:pPr/>
              <a:t>‹#›</a:t>
            </a:fld>
            <a:endParaRPr lang="en-US"/>
          </a:p>
        </p:txBody>
      </p:sp>
    </p:spTree>
    <p:extLst>
      <p:ext uri="{BB962C8B-B14F-4D97-AF65-F5344CB8AC3E}">
        <p14:creationId xmlns:p14="http://schemas.microsoft.com/office/powerpoint/2010/main" xmlns="" val="208626284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51F66FA-4CB5-42BA-9ECC-EDEC67A1D389}" type="datetime1">
              <a:rPr lang="en-US" smtClean="0"/>
              <a:pPr/>
              <a:t>7/12/2020</a:t>
            </a:fld>
            <a:endParaRPr lang="en-US"/>
          </a:p>
        </p:txBody>
      </p:sp>
      <p:sp>
        <p:nvSpPr>
          <p:cNvPr id="4" name="Footer Placeholder 3"/>
          <p:cNvSpPr>
            <a:spLocks noGrp="1"/>
          </p:cNvSpPr>
          <p:nvPr>
            <p:ph type="ftr" sz="quarter" idx="11"/>
          </p:nvPr>
        </p:nvSpPr>
        <p:spPr/>
        <p:txBody>
          <a:bodyPr/>
          <a:lstStyle/>
          <a:p>
            <a:r>
              <a:rPr lang="en-US" smtClean="0"/>
              <a:t>Add a footer</a:t>
            </a:r>
            <a:endParaRPr lang="en-US"/>
          </a:p>
        </p:txBody>
      </p:sp>
      <p:sp>
        <p:nvSpPr>
          <p:cNvPr id="5" name="Slide Number Placeholder 4"/>
          <p:cNvSpPr>
            <a:spLocks noGrp="1"/>
          </p:cNvSpPr>
          <p:nvPr>
            <p:ph type="sldNum" sz="quarter" idx="12"/>
          </p:nvPr>
        </p:nvSpPr>
        <p:spPr/>
        <p:txBody>
          <a:bodyPr/>
          <a:lstStyle/>
          <a:p>
            <a:fld id="{92FB8604-3E91-4806-A5CC-428F0C480F73}" type="slidenum">
              <a:rPr lang="en-US" smtClean="0"/>
              <a:pPr/>
              <a:t>‹#›</a:t>
            </a:fld>
            <a:endParaRPr lang="en-US"/>
          </a:p>
        </p:txBody>
      </p:sp>
    </p:spTree>
    <p:extLst>
      <p:ext uri="{BB962C8B-B14F-4D97-AF65-F5344CB8AC3E}">
        <p14:creationId xmlns:p14="http://schemas.microsoft.com/office/powerpoint/2010/main" xmlns="" val="23454027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567B65-FBBA-46B4-B227-600DAFCC8EF0}" type="datetime1">
              <a:rPr lang="en-US" smtClean="0"/>
              <a:pPr/>
              <a:t>7/12/2020</a:t>
            </a:fld>
            <a:endParaRPr lang="en-US"/>
          </a:p>
        </p:txBody>
      </p:sp>
      <p:sp>
        <p:nvSpPr>
          <p:cNvPr id="3" name="Footer Placeholder 2"/>
          <p:cNvSpPr>
            <a:spLocks noGrp="1"/>
          </p:cNvSpPr>
          <p:nvPr>
            <p:ph type="ftr" sz="quarter" idx="11"/>
          </p:nvPr>
        </p:nvSpPr>
        <p:spPr/>
        <p:txBody>
          <a:bodyPr/>
          <a:lstStyle/>
          <a:p>
            <a:r>
              <a:rPr lang="en-US" smtClean="0"/>
              <a:t>Add a footer</a:t>
            </a:r>
            <a:endParaRPr lang="en-US"/>
          </a:p>
        </p:txBody>
      </p:sp>
      <p:sp>
        <p:nvSpPr>
          <p:cNvPr id="4" name="Slide Number Placeholder 3"/>
          <p:cNvSpPr>
            <a:spLocks noGrp="1"/>
          </p:cNvSpPr>
          <p:nvPr>
            <p:ph type="sldNum" sz="quarter" idx="12"/>
          </p:nvPr>
        </p:nvSpPr>
        <p:spPr/>
        <p:txBody>
          <a:bodyPr/>
          <a:lstStyle/>
          <a:p>
            <a:fld id="{92FB8604-3E91-4806-A5CC-428F0C480F73}" type="slidenum">
              <a:rPr lang="en-US" smtClean="0"/>
              <a:pPr/>
              <a:t>‹#›</a:t>
            </a:fld>
            <a:endParaRPr lang="en-US"/>
          </a:p>
        </p:txBody>
      </p:sp>
    </p:spTree>
    <p:extLst>
      <p:ext uri="{BB962C8B-B14F-4D97-AF65-F5344CB8AC3E}">
        <p14:creationId xmlns:p14="http://schemas.microsoft.com/office/powerpoint/2010/main" xmlns="" val="19384330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C15529-BE6B-4FAF-92A8-E67316B287FA}" type="datetime1">
              <a:rPr lang="en-US" smtClean="0"/>
              <a:pPr/>
              <a:t>7/12/2020</a:t>
            </a:fld>
            <a:endParaRPr lang="en-US"/>
          </a:p>
        </p:txBody>
      </p:sp>
      <p:sp>
        <p:nvSpPr>
          <p:cNvPr id="6" name="Footer Placeholder 5"/>
          <p:cNvSpPr>
            <a:spLocks noGrp="1"/>
          </p:cNvSpPr>
          <p:nvPr>
            <p:ph type="ftr" sz="quarter" idx="11"/>
          </p:nvPr>
        </p:nvSpPr>
        <p:spPr/>
        <p:txBody>
          <a:bodyPr/>
          <a:lstStyle/>
          <a:p>
            <a:r>
              <a:rPr lang="en-US" smtClean="0"/>
              <a:t>Add a footer</a:t>
            </a:r>
            <a:endParaRPr lang="en-US"/>
          </a:p>
        </p:txBody>
      </p:sp>
      <p:sp>
        <p:nvSpPr>
          <p:cNvPr id="7" name="Slide Number Placeholder 6"/>
          <p:cNvSpPr>
            <a:spLocks noGrp="1"/>
          </p:cNvSpPr>
          <p:nvPr>
            <p:ph type="sldNum" sz="quarter" idx="12"/>
          </p:nvPr>
        </p:nvSpPr>
        <p:spPr/>
        <p:txBody>
          <a:bodyPr/>
          <a:lstStyle/>
          <a:p>
            <a:fld id="{92FB8604-3E91-4806-A5CC-428F0C480F73}" type="slidenum">
              <a:rPr lang="en-US" smtClean="0"/>
              <a:pPr/>
              <a:t>‹#›</a:t>
            </a:fld>
            <a:endParaRPr lang="en-US"/>
          </a:p>
        </p:txBody>
      </p:sp>
    </p:spTree>
    <p:extLst>
      <p:ext uri="{BB962C8B-B14F-4D97-AF65-F5344CB8AC3E}">
        <p14:creationId xmlns:p14="http://schemas.microsoft.com/office/powerpoint/2010/main" xmlns="" val="398813448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7DF48A-15DE-4D33-B881-E4E92245926D}" type="datetime1">
              <a:rPr lang="en-US" smtClean="0"/>
              <a:pPr/>
              <a:t>7/12/2020</a:t>
            </a:fld>
            <a:endParaRPr lang="en-US"/>
          </a:p>
        </p:txBody>
      </p:sp>
      <p:sp>
        <p:nvSpPr>
          <p:cNvPr id="6" name="Footer Placeholder 5"/>
          <p:cNvSpPr>
            <a:spLocks noGrp="1"/>
          </p:cNvSpPr>
          <p:nvPr>
            <p:ph type="ftr" sz="quarter" idx="11"/>
          </p:nvPr>
        </p:nvSpPr>
        <p:spPr/>
        <p:txBody>
          <a:bodyPr/>
          <a:lstStyle/>
          <a:p>
            <a:r>
              <a:rPr lang="en-US" smtClean="0"/>
              <a:t>Add a footer</a:t>
            </a:r>
            <a:endParaRPr lang="en-US"/>
          </a:p>
        </p:txBody>
      </p:sp>
      <p:sp>
        <p:nvSpPr>
          <p:cNvPr id="7" name="Slide Number Placeholder 6"/>
          <p:cNvSpPr>
            <a:spLocks noGrp="1"/>
          </p:cNvSpPr>
          <p:nvPr>
            <p:ph type="sldNum" sz="quarter" idx="12"/>
          </p:nvPr>
        </p:nvSpPr>
        <p:spPr/>
        <p:txBody>
          <a:bodyPr/>
          <a:lstStyle/>
          <a:p>
            <a:fld id="{92FB8604-3E91-4806-A5CC-428F0C480F73}" type="slidenum">
              <a:rPr lang="en-US" smtClean="0"/>
              <a:pPr/>
              <a:t>‹#›</a:t>
            </a:fld>
            <a:endParaRPr lang="en-US"/>
          </a:p>
        </p:txBody>
      </p:sp>
    </p:spTree>
    <p:extLst>
      <p:ext uri="{BB962C8B-B14F-4D97-AF65-F5344CB8AC3E}">
        <p14:creationId xmlns:p14="http://schemas.microsoft.com/office/powerpoint/2010/main" xmlns="" val="6907860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9459B6-5D04-429A-B7FB-48F7063307D2}" type="datetime1">
              <a:rPr lang="en-US" smtClean="0"/>
              <a:pPr/>
              <a:t>7/12/2020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Add a footer</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FB8604-3E91-4806-A5CC-428F0C480F73}" type="slidenum">
              <a:rPr lang="en-US" smtClean="0"/>
              <a:pPr/>
              <a:t>‹#›</a:t>
            </a:fld>
            <a:endParaRPr lang="en-US"/>
          </a:p>
        </p:txBody>
      </p:sp>
    </p:spTree>
    <p:extLst>
      <p:ext uri="{BB962C8B-B14F-4D97-AF65-F5344CB8AC3E}">
        <p14:creationId xmlns:p14="http://schemas.microsoft.com/office/powerpoint/2010/main" xmlns="" val="162732898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5668" y="2161863"/>
            <a:ext cx="9144000" cy="2387600"/>
          </a:xfrm>
        </p:spPr>
        <p:txBody>
          <a:bodyPr>
            <a:normAutofit fontScale="90000"/>
          </a:bodyPr>
          <a:lstStyle/>
          <a:p>
            <a:r>
              <a:rPr lang="en-US" dirty="0" smtClean="0"/>
              <a:t/>
            </a:r>
            <a:br>
              <a:rPr lang="en-US" dirty="0" smtClean="0"/>
            </a:br>
            <a:r>
              <a:rPr lang="en-US" dirty="0" smtClean="0"/>
              <a:t>Computer Architecture and Organization</a:t>
            </a:r>
            <a:endParaRPr lang="en-US" dirty="0"/>
          </a:p>
        </p:txBody>
      </p:sp>
      <p:sp>
        <p:nvSpPr>
          <p:cNvPr id="4" name="Subtitle 3"/>
          <p:cNvSpPr>
            <a:spLocks noGrp="1"/>
          </p:cNvSpPr>
          <p:nvPr>
            <p:ph type="subTitle" idx="1"/>
          </p:nvPr>
        </p:nvSpPr>
        <p:spPr/>
        <p:txBody>
          <a:bodyPr/>
          <a:lstStyle/>
          <a:p>
            <a:endParaRPr lang="en-IN"/>
          </a:p>
        </p:txBody>
      </p:sp>
    </p:spTree>
    <p:extLst>
      <p:ext uri="{BB962C8B-B14F-4D97-AF65-F5344CB8AC3E}">
        <p14:creationId xmlns:p14="http://schemas.microsoft.com/office/powerpoint/2010/main" xmlns="" val="204252785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Memory</a:t>
            </a:r>
            <a:endParaRPr lang="en-IN" dirty="0">
              <a:solidFill>
                <a:srgbClr val="FF0000"/>
              </a:solidFill>
            </a:endParaRPr>
          </a:p>
        </p:txBody>
      </p:sp>
      <p:sp>
        <p:nvSpPr>
          <p:cNvPr id="3" name="Content Placeholder 2"/>
          <p:cNvSpPr>
            <a:spLocks noGrp="1"/>
          </p:cNvSpPr>
          <p:nvPr>
            <p:ph idx="1"/>
          </p:nvPr>
        </p:nvSpPr>
        <p:spPr>
          <a:xfrm>
            <a:off x="580624" y="1690688"/>
            <a:ext cx="10515600" cy="4351338"/>
          </a:xfrm>
        </p:spPr>
        <p:txBody>
          <a:bodyPr/>
          <a:lstStyle/>
          <a:p>
            <a:r>
              <a:rPr lang="en-IN" dirty="0" smtClean="0"/>
              <a:t>Physical device to store programs or data</a:t>
            </a:r>
          </a:p>
          <a:p>
            <a:r>
              <a:rPr lang="en-IN" dirty="0" smtClean="0"/>
              <a:t>Two types: 	</a:t>
            </a:r>
            <a:r>
              <a:rPr lang="en-IN" dirty="0" smtClean="0">
                <a:solidFill>
                  <a:srgbClr val="FF0000"/>
                </a:solidFill>
              </a:rPr>
              <a:t>Main memory (Physical memory) and </a:t>
            </a:r>
          </a:p>
          <a:p>
            <a:pPr marL="0" indent="0">
              <a:buNone/>
            </a:pPr>
            <a:r>
              <a:rPr lang="en-IN" dirty="0">
                <a:solidFill>
                  <a:srgbClr val="FF0000"/>
                </a:solidFill>
              </a:rPr>
              <a:t>	</a:t>
            </a:r>
            <a:r>
              <a:rPr lang="en-IN" dirty="0" smtClean="0">
                <a:solidFill>
                  <a:srgbClr val="FF0000"/>
                </a:solidFill>
              </a:rPr>
              <a:t>		Secondary memory</a:t>
            </a:r>
          </a:p>
          <a:p>
            <a:r>
              <a:rPr lang="en-IN" dirty="0" smtClean="0"/>
              <a:t>Memory vs storage</a:t>
            </a:r>
          </a:p>
          <a:p>
            <a:r>
              <a:rPr lang="en-IN" dirty="0" smtClean="0"/>
              <a:t>Main memory vs Secondary memory</a:t>
            </a:r>
            <a:endParaRPr lang="en-IN" dirty="0"/>
          </a:p>
        </p:txBody>
      </p:sp>
      <p:pic>
        <p:nvPicPr>
          <p:cNvPr id="4" name="Picture 3"/>
          <p:cNvPicPr>
            <a:picLocks noChangeAspect="1"/>
          </p:cNvPicPr>
          <p:nvPr/>
        </p:nvPicPr>
        <p:blipFill>
          <a:blip r:embed="rId2"/>
          <a:stretch>
            <a:fillRect/>
          </a:stretch>
        </p:blipFill>
        <p:spPr>
          <a:xfrm>
            <a:off x="585787" y="4356747"/>
            <a:ext cx="11020425" cy="2438400"/>
          </a:xfrm>
          <a:prstGeom prst="rect">
            <a:avLst/>
          </a:prstGeom>
        </p:spPr>
      </p:pic>
    </p:spTree>
    <p:extLst>
      <p:ext uri="{BB962C8B-B14F-4D97-AF65-F5344CB8AC3E}">
        <p14:creationId xmlns:p14="http://schemas.microsoft.com/office/powerpoint/2010/main" xmlns="" val="33543180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FF0000"/>
                </a:solidFill>
              </a:rPr>
              <a:t>Main memory vs Secondary memory</a:t>
            </a:r>
          </a:p>
        </p:txBody>
      </p:sp>
      <p:sp>
        <p:nvSpPr>
          <p:cNvPr id="3" name="Content Placeholder 2"/>
          <p:cNvSpPr>
            <a:spLocks noGrp="1"/>
          </p:cNvSpPr>
          <p:nvPr>
            <p:ph idx="1"/>
          </p:nvPr>
        </p:nvSpPr>
        <p:spPr/>
        <p:txBody>
          <a:bodyPr/>
          <a:lstStyle/>
          <a:p>
            <a:endParaRPr lang="en-IN"/>
          </a:p>
        </p:txBody>
      </p:sp>
      <p:pic>
        <p:nvPicPr>
          <p:cNvPr id="1026" name="Picture 2" descr="Image result for main memory"/>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23061" y="1825625"/>
            <a:ext cx="4364914" cy="4364914"/>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p:cNvPicPr>
            <a:picLocks noChangeAspect="1"/>
          </p:cNvPicPr>
          <p:nvPr/>
        </p:nvPicPr>
        <p:blipFill>
          <a:blip r:embed="rId3"/>
          <a:stretch>
            <a:fillRect/>
          </a:stretch>
        </p:blipFill>
        <p:spPr>
          <a:xfrm>
            <a:off x="5881212" y="1812311"/>
            <a:ext cx="4879351" cy="4364651"/>
          </a:xfrm>
          <a:prstGeom prst="rect">
            <a:avLst/>
          </a:prstGeom>
        </p:spPr>
      </p:pic>
    </p:spTree>
    <p:extLst>
      <p:ext uri="{BB962C8B-B14F-4D97-AF65-F5344CB8AC3E}">
        <p14:creationId xmlns:p14="http://schemas.microsoft.com/office/powerpoint/2010/main" xmlns="" val="248596507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Central Processing Unit (CPU)</a:t>
            </a:r>
            <a:endParaRPr lang="en-IN" dirty="0">
              <a:solidFill>
                <a:srgbClr val="FF0000"/>
              </a:solidFill>
            </a:endParaRPr>
          </a:p>
        </p:txBody>
      </p:sp>
      <p:sp>
        <p:nvSpPr>
          <p:cNvPr id="3" name="Content Placeholder 2"/>
          <p:cNvSpPr>
            <a:spLocks noGrp="1"/>
          </p:cNvSpPr>
          <p:nvPr>
            <p:ph idx="1"/>
          </p:nvPr>
        </p:nvSpPr>
        <p:spPr/>
        <p:txBody>
          <a:bodyPr>
            <a:normAutofit/>
          </a:bodyPr>
          <a:lstStyle/>
          <a:p>
            <a:pPr marL="0" indent="0">
              <a:buNone/>
            </a:pPr>
            <a:r>
              <a:rPr lang="en-IN" dirty="0" smtClean="0">
                <a:solidFill>
                  <a:srgbClr val="0000CC"/>
                </a:solidFill>
              </a:rPr>
              <a:t>Arithmetic and Logic Unit (ALU)</a:t>
            </a:r>
          </a:p>
          <a:p>
            <a:r>
              <a:rPr lang="en-IN" dirty="0" smtClean="0"/>
              <a:t>Most computer operations are performed at ALU</a:t>
            </a:r>
          </a:p>
          <a:p>
            <a:r>
              <a:rPr lang="en-IN" dirty="0" smtClean="0"/>
              <a:t>Example</a:t>
            </a:r>
          </a:p>
          <a:p>
            <a:endParaRPr lang="en-IN" dirty="0"/>
          </a:p>
          <a:p>
            <a:pPr marL="0" indent="0">
              <a:buNone/>
            </a:pPr>
            <a:endParaRPr lang="en-IN" dirty="0"/>
          </a:p>
        </p:txBody>
      </p:sp>
      <p:pic>
        <p:nvPicPr>
          <p:cNvPr id="4" name="Picture 3"/>
          <p:cNvPicPr>
            <a:picLocks noChangeAspect="1"/>
          </p:cNvPicPr>
          <p:nvPr/>
        </p:nvPicPr>
        <p:blipFill>
          <a:blip r:embed="rId2"/>
          <a:stretch>
            <a:fillRect/>
          </a:stretch>
        </p:blipFill>
        <p:spPr>
          <a:xfrm>
            <a:off x="4118825" y="2843594"/>
            <a:ext cx="5448300" cy="3609975"/>
          </a:xfrm>
          <a:prstGeom prst="rect">
            <a:avLst/>
          </a:prstGeom>
        </p:spPr>
      </p:pic>
    </p:spTree>
    <p:extLst>
      <p:ext uri="{BB962C8B-B14F-4D97-AF65-F5344CB8AC3E}">
        <p14:creationId xmlns:p14="http://schemas.microsoft.com/office/powerpoint/2010/main" xmlns="" val="19251223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21073"/>
            <a:ext cx="10515600" cy="4884268"/>
          </a:xfrm>
        </p:spPr>
        <p:txBody>
          <a:bodyPr>
            <a:normAutofit fontScale="92500"/>
          </a:bodyPr>
          <a:lstStyle/>
          <a:p>
            <a:pPr marL="0" indent="0">
              <a:buNone/>
            </a:pPr>
            <a:r>
              <a:rPr lang="en-IN" sz="3200" dirty="0">
                <a:solidFill>
                  <a:srgbClr val="FF0000"/>
                </a:solidFill>
              </a:rPr>
              <a:t>Control </a:t>
            </a:r>
            <a:r>
              <a:rPr lang="en-IN" sz="3200" dirty="0" smtClean="0">
                <a:solidFill>
                  <a:srgbClr val="FF0000"/>
                </a:solidFill>
              </a:rPr>
              <a:t>Unit</a:t>
            </a:r>
          </a:p>
          <a:p>
            <a:pPr marL="0" indent="0">
              <a:buNone/>
            </a:pPr>
            <a:endParaRPr lang="en-IN" dirty="0">
              <a:solidFill>
                <a:srgbClr val="FF0000"/>
              </a:solidFill>
            </a:endParaRPr>
          </a:p>
          <a:p>
            <a:r>
              <a:rPr lang="en-IN" dirty="0"/>
              <a:t>Operations of all the units are coordinated by control </a:t>
            </a:r>
            <a:r>
              <a:rPr lang="en-IN" dirty="0" smtClean="0"/>
              <a:t>unit</a:t>
            </a:r>
          </a:p>
          <a:p>
            <a:endParaRPr lang="en-IN" dirty="0"/>
          </a:p>
          <a:p>
            <a:r>
              <a:rPr lang="en-IN" dirty="0"/>
              <a:t>Sends control signal to all the </a:t>
            </a:r>
            <a:r>
              <a:rPr lang="en-IN" dirty="0" smtClean="0"/>
              <a:t>units</a:t>
            </a:r>
          </a:p>
          <a:p>
            <a:endParaRPr lang="en-IN" dirty="0"/>
          </a:p>
          <a:p>
            <a:r>
              <a:rPr lang="en-IN" dirty="0"/>
              <a:t>Timing signals that govern the data </a:t>
            </a:r>
            <a:r>
              <a:rPr lang="en-IN" dirty="0" smtClean="0"/>
              <a:t>transfer, </a:t>
            </a:r>
            <a:r>
              <a:rPr lang="en-IN" dirty="0"/>
              <a:t>are generated by control </a:t>
            </a:r>
            <a:r>
              <a:rPr lang="en-IN" dirty="0" smtClean="0"/>
              <a:t>circuits</a:t>
            </a:r>
          </a:p>
          <a:p>
            <a:endParaRPr lang="en-IN" dirty="0" smtClean="0"/>
          </a:p>
          <a:p>
            <a:r>
              <a:rPr lang="en-IN" dirty="0" smtClean="0"/>
              <a:t>Timing signals are signals that determine when a given action takes place</a:t>
            </a:r>
            <a:endParaRPr lang="en-IN" dirty="0"/>
          </a:p>
        </p:txBody>
      </p:sp>
    </p:spTree>
    <p:extLst>
      <p:ext uri="{BB962C8B-B14F-4D97-AF65-F5344CB8AC3E}">
        <p14:creationId xmlns:p14="http://schemas.microsoft.com/office/powerpoint/2010/main" xmlns="" val="336472618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Output Unit</a:t>
            </a:r>
            <a:endParaRPr lang="en-IN" dirty="0">
              <a:solidFill>
                <a:srgbClr val="FF0000"/>
              </a:solidFill>
            </a:endParaRPr>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2"/>
          <a:stretch>
            <a:fillRect/>
          </a:stretch>
        </p:blipFill>
        <p:spPr>
          <a:xfrm>
            <a:off x="3090930" y="1825625"/>
            <a:ext cx="6259132" cy="4341920"/>
          </a:xfrm>
          <a:prstGeom prst="rect">
            <a:avLst/>
          </a:prstGeom>
        </p:spPr>
      </p:pic>
    </p:spTree>
    <p:extLst>
      <p:ext uri="{BB962C8B-B14F-4D97-AF65-F5344CB8AC3E}">
        <p14:creationId xmlns:p14="http://schemas.microsoft.com/office/powerpoint/2010/main" xmlns="" val="36933849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058"/>
            <a:ext cx="10515600" cy="1099675"/>
          </a:xfrm>
        </p:spPr>
        <p:txBody>
          <a:bodyPr/>
          <a:lstStyle/>
          <a:p>
            <a:r>
              <a:rPr lang="en-IN" dirty="0" smtClean="0">
                <a:solidFill>
                  <a:srgbClr val="FF0000"/>
                </a:solidFill>
              </a:rPr>
              <a:t>Evolution of computer system</a:t>
            </a:r>
            <a:endParaRPr lang="en-IN" dirty="0">
              <a:solidFill>
                <a:srgbClr val="FF0000"/>
              </a:solidFill>
            </a:endParaRPr>
          </a:p>
        </p:txBody>
      </p:sp>
      <p:sp>
        <p:nvSpPr>
          <p:cNvPr id="3" name="Content Placeholder 2"/>
          <p:cNvSpPr>
            <a:spLocks noGrp="1"/>
          </p:cNvSpPr>
          <p:nvPr>
            <p:ph idx="1"/>
          </p:nvPr>
        </p:nvSpPr>
        <p:spPr/>
        <p:txBody>
          <a:bodyPr/>
          <a:lstStyle/>
          <a:p>
            <a:r>
              <a:rPr lang="en-IN" dirty="0" smtClean="0"/>
              <a:t>The beginning of computing – </a:t>
            </a:r>
            <a:r>
              <a:rPr lang="en-IN" dirty="0" smtClean="0">
                <a:solidFill>
                  <a:srgbClr val="0000CC"/>
                </a:solidFill>
              </a:rPr>
              <a:t>Abacus 3000 BC</a:t>
            </a:r>
            <a:endParaRPr lang="en-IN" dirty="0"/>
          </a:p>
          <a:p>
            <a:r>
              <a:rPr lang="en-IN" dirty="0" smtClean="0"/>
              <a:t>Calculating tool that was in use centuries before the adoption of the written modern numeral system </a:t>
            </a:r>
          </a:p>
          <a:p>
            <a:r>
              <a:rPr lang="en-IN" dirty="0" smtClean="0"/>
              <a:t>Still widely used by traders, merchants and clerks in Asia and Africa</a:t>
            </a:r>
          </a:p>
          <a:p>
            <a:endParaRPr lang="en-IN" dirty="0"/>
          </a:p>
        </p:txBody>
      </p:sp>
      <p:pic>
        <p:nvPicPr>
          <p:cNvPr id="4" name="Picture 3"/>
          <p:cNvPicPr>
            <a:picLocks noChangeAspect="1"/>
          </p:cNvPicPr>
          <p:nvPr/>
        </p:nvPicPr>
        <p:blipFill>
          <a:blip r:embed="rId2"/>
          <a:stretch>
            <a:fillRect/>
          </a:stretch>
        </p:blipFill>
        <p:spPr>
          <a:xfrm>
            <a:off x="3635298" y="3803154"/>
            <a:ext cx="4426148" cy="2553042"/>
          </a:xfrm>
          <a:prstGeom prst="rect">
            <a:avLst/>
          </a:prstGeom>
        </p:spPr>
      </p:pic>
    </p:spTree>
    <p:extLst>
      <p:ext uri="{BB962C8B-B14F-4D97-AF65-F5344CB8AC3E}">
        <p14:creationId xmlns:p14="http://schemas.microsoft.com/office/powerpoint/2010/main" xmlns="" val="222989638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solidFill>
                  <a:srgbClr val="FF0000"/>
                </a:solidFill>
              </a:rPr>
              <a:t>Babbage’s Difference Engine (1823) </a:t>
            </a:r>
            <a:endParaRPr lang="en-IN" sz="3600" dirty="0">
              <a:solidFill>
                <a:srgbClr val="FF0000"/>
              </a:solidFill>
            </a:endParaRPr>
          </a:p>
        </p:txBody>
      </p:sp>
      <p:sp>
        <p:nvSpPr>
          <p:cNvPr id="3" name="Content Placeholder 2"/>
          <p:cNvSpPr>
            <a:spLocks noGrp="1"/>
          </p:cNvSpPr>
          <p:nvPr>
            <p:ph idx="1"/>
          </p:nvPr>
        </p:nvSpPr>
        <p:spPr>
          <a:xfrm>
            <a:off x="838200" y="1535692"/>
            <a:ext cx="10515600" cy="5021225"/>
          </a:xfrm>
        </p:spPr>
        <p:txBody>
          <a:bodyPr/>
          <a:lstStyle/>
          <a:p>
            <a:r>
              <a:rPr lang="en-IN" dirty="0" smtClean="0"/>
              <a:t>He was a mathematician, philosopher and a mechanical engineer</a:t>
            </a:r>
          </a:p>
          <a:p>
            <a:r>
              <a:rPr lang="en-IN" dirty="0" smtClean="0"/>
              <a:t>He is best remembered now for originating the concept of a programmable computer</a:t>
            </a:r>
          </a:p>
          <a:p>
            <a:r>
              <a:rPr lang="en-IN" dirty="0" smtClean="0"/>
              <a:t>He is credited with inventing the first </a:t>
            </a:r>
            <a:r>
              <a:rPr lang="en-IN" dirty="0" smtClean="0">
                <a:solidFill>
                  <a:srgbClr val="0000CC"/>
                </a:solidFill>
              </a:rPr>
              <a:t>mechanical computer </a:t>
            </a:r>
            <a:r>
              <a:rPr lang="en-IN" dirty="0" smtClean="0"/>
              <a:t>(So considered as </a:t>
            </a:r>
            <a:r>
              <a:rPr lang="en-IN" dirty="0" smtClean="0">
                <a:solidFill>
                  <a:srgbClr val="0000CC"/>
                </a:solidFill>
              </a:rPr>
              <a:t>father of computer</a:t>
            </a:r>
            <a:r>
              <a:rPr lang="en-IN" dirty="0" smtClean="0"/>
              <a:t>)</a:t>
            </a:r>
            <a:endParaRPr lang="en-IN" dirty="0">
              <a:solidFill>
                <a:srgbClr val="0000CC"/>
              </a:solidFill>
            </a:endParaRPr>
          </a:p>
          <a:p>
            <a:endParaRPr lang="en-IN" dirty="0">
              <a:solidFill>
                <a:srgbClr val="0000CC"/>
              </a:solidFill>
            </a:endParaRPr>
          </a:p>
        </p:txBody>
      </p:sp>
      <p:pic>
        <p:nvPicPr>
          <p:cNvPr id="6" name="Picture 5" descr="https://cdn.vox-cdn.com/thumbor/qm0KZHkG_8XwDmZURG4HmzyIses=/1x0:642x427/1200x800/filters:focal(1x0:642x427)/cdn.vox-cdn.com/assets/1811877/differenceengine.pn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597197" y="3802722"/>
            <a:ext cx="4997605" cy="2921620"/>
          </a:xfrm>
          <a:prstGeom prst="rect">
            <a:avLst/>
          </a:prstGeom>
          <a:noFill/>
          <a:ln>
            <a:noFill/>
          </a:ln>
        </p:spPr>
      </p:pic>
    </p:spTree>
    <p:extLst>
      <p:ext uri="{BB962C8B-B14F-4D97-AF65-F5344CB8AC3E}">
        <p14:creationId xmlns:p14="http://schemas.microsoft.com/office/powerpoint/2010/main" xmlns="" val="27412165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5641"/>
          </a:xfrm>
        </p:spPr>
        <p:txBody>
          <a:bodyPr/>
          <a:lstStyle/>
          <a:p>
            <a:r>
              <a:rPr lang="en-IN" dirty="0" smtClean="0">
                <a:solidFill>
                  <a:srgbClr val="FF0000"/>
                </a:solidFill>
              </a:rPr>
              <a:t>ENIAC (1943 -1946)</a:t>
            </a:r>
            <a:endParaRPr lang="en-IN" dirty="0">
              <a:solidFill>
                <a:srgbClr val="FF0000"/>
              </a:solidFill>
            </a:endParaRPr>
          </a:p>
        </p:txBody>
      </p:sp>
      <p:sp>
        <p:nvSpPr>
          <p:cNvPr id="3" name="Content Placeholder 2"/>
          <p:cNvSpPr>
            <a:spLocks noGrp="1"/>
          </p:cNvSpPr>
          <p:nvPr>
            <p:ph idx="1"/>
          </p:nvPr>
        </p:nvSpPr>
        <p:spPr>
          <a:xfrm>
            <a:off x="1070020" y="1429555"/>
            <a:ext cx="10160357" cy="4824681"/>
          </a:xfrm>
        </p:spPr>
        <p:txBody>
          <a:bodyPr>
            <a:normAutofit lnSpcReduction="10000"/>
          </a:bodyPr>
          <a:lstStyle/>
          <a:p>
            <a:r>
              <a:rPr lang="en-IN" dirty="0" smtClean="0"/>
              <a:t>ENIAC (Electronic Numeric Integrator And Computer)</a:t>
            </a:r>
            <a:endParaRPr lang="en-IN" dirty="0"/>
          </a:p>
          <a:p>
            <a:r>
              <a:rPr lang="en-IN" dirty="0" smtClean="0"/>
              <a:t>Designed by </a:t>
            </a:r>
            <a:r>
              <a:rPr lang="en-IN" dirty="0" err="1" smtClean="0"/>
              <a:t>Mauchly</a:t>
            </a:r>
            <a:r>
              <a:rPr lang="en-IN" dirty="0" smtClean="0"/>
              <a:t> and Eckert (University of </a:t>
            </a:r>
            <a:r>
              <a:rPr lang="en-IN" dirty="0" err="1" smtClean="0"/>
              <a:t>Pennsylvaniya</a:t>
            </a:r>
            <a:r>
              <a:rPr lang="en-IN" dirty="0" smtClean="0"/>
              <a:t>)</a:t>
            </a:r>
            <a:endParaRPr lang="en-IN" dirty="0"/>
          </a:p>
          <a:p>
            <a:r>
              <a:rPr lang="en-IN" dirty="0" smtClean="0"/>
              <a:t>First general purpose electronic computer</a:t>
            </a:r>
          </a:p>
          <a:p>
            <a:r>
              <a:rPr lang="en-IN" dirty="0" smtClean="0"/>
              <a:t>Response to WW2 need to calculate trajectory tables for weapons</a:t>
            </a:r>
          </a:p>
          <a:p>
            <a:r>
              <a:rPr lang="en-IN" dirty="0" smtClean="0"/>
              <a:t>ENIAC details in decimal (not binary)</a:t>
            </a:r>
          </a:p>
          <a:p>
            <a:r>
              <a:rPr lang="en-IN" dirty="0" smtClean="0"/>
              <a:t>20 accumulators for 10 digits</a:t>
            </a:r>
          </a:p>
          <a:p>
            <a:r>
              <a:rPr lang="en-IN" dirty="0" smtClean="0"/>
              <a:t>Programmed manually by switches</a:t>
            </a:r>
          </a:p>
          <a:p>
            <a:r>
              <a:rPr lang="en-IN" dirty="0" smtClean="0"/>
              <a:t>18,000 vacuum tubes, 30 tons </a:t>
            </a:r>
          </a:p>
          <a:p>
            <a:r>
              <a:rPr lang="en-IN" dirty="0" smtClean="0"/>
              <a:t>15,000 </a:t>
            </a:r>
            <a:r>
              <a:rPr lang="en-IN" dirty="0" err="1" smtClean="0"/>
              <a:t>sft</a:t>
            </a:r>
            <a:r>
              <a:rPr lang="en-IN" dirty="0" smtClean="0"/>
              <a:t>, 140 KW power consumption</a:t>
            </a:r>
          </a:p>
          <a:p>
            <a:r>
              <a:rPr lang="en-IN" dirty="0" smtClean="0"/>
              <a:t>5000 additions per second</a:t>
            </a:r>
          </a:p>
          <a:p>
            <a:endParaRPr lang="en-IN" dirty="0"/>
          </a:p>
        </p:txBody>
      </p:sp>
    </p:spTree>
    <p:extLst>
      <p:ext uri="{BB962C8B-B14F-4D97-AF65-F5344CB8AC3E}">
        <p14:creationId xmlns:p14="http://schemas.microsoft.com/office/powerpoint/2010/main" xmlns="" val="8729937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ENIAC (1943 -1946)</a:t>
            </a:r>
            <a:endParaRPr lang="en-IN" dirty="0"/>
          </a:p>
        </p:txBody>
      </p:sp>
      <p:sp>
        <p:nvSpPr>
          <p:cNvPr id="3" name="Content Placeholder 2"/>
          <p:cNvSpPr>
            <a:spLocks noGrp="1"/>
          </p:cNvSpPr>
          <p:nvPr>
            <p:ph idx="1"/>
          </p:nvPr>
        </p:nvSpPr>
        <p:spPr/>
        <p:txBody>
          <a:bodyPr/>
          <a:lstStyle/>
          <a:p>
            <a:r>
              <a:rPr lang="en-IN" dirty="0" smtClean="0"/>
              <a:t>Vacuum tubes</a:t>
            </a:r>
          </a:p>
          <a:p>
            <a:pPr marL="0" indent="0">
              <a:buNone/>
            </a:pPr>
            <a:endParaRPr lang="en-IN" dirty="0"/>
          </a:p>
        </p:txBody>
      </p:sp>
      <p:pic>
        <p:nvPicPr>
          <p:cNvPr id="4" name="Picture 3"/>
          <p:cNvPicPr>
            <a:picLocks noChangeAspect="1"/>
          </p:cNvPicPr>
          <p:nvPr/>
        </p:nvPicPr>
        <p:blipFill>
          <a:blip r:embed="rId2"/>
          <a:stretch>
            <a:fillRect/>
          </a:stretch>
        </p:blipFill>
        <p:spPr>
          <a:xfrm>
            <a:off x="1326523" y="2652748"/>
            <a:ext cx="4456089" cy="2697092"/>
          </a:xfrm>
          <a:prstGeom prst="rect">
            <a:avLst/>
          </a:prstGeom>
        </p:spPr>
      </p:pic>
      <p:pic>
        <p:nvPicPr>
          <p:cNvPr id="5" name="Picture 4"/>
          <p:cNvPicPr>
            <a:picLocks noChangeAspect="1"/>
          </p:cNvPicPr>
          <p:nvPr/>
        </p:nvPicPr>
        <p:blipFill>
          <a:blip r:embed="rId3"/>
          <a:stretch>
            <a:fillRect/>
          </a:stretch>
        </p:blipFill>
        <p:spPr>
          <a:xfrm>
            <a:off x="6903076" y="2652748"/>
            <a:ext cx="2266682" cy="2697092"/>
          </a:xfrm>
          <a:prstGeom prst="rect">
            <a:avLst/>
          </a:prstGeom>
        </p:spPr>
      </p:pic>
    </p:spTree>
    <p:extLst>
      <p:ext uri="{BB962C8B-B14F-4D97-AF65-F5344CB8AC3E}">
        <p14:creationId xmlns:p14="http://schemas.microsoft.com/office/powerpoint/2010/main" xmlns="" val="15814169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7005"/>
          </a:xfrm>
        </p:spPr>
        <p:txBody>
          <a:bodyPr/>
          <a:lstStyle/>
          <a:p>
            <a:r>
              <a:rPr lang="en-IN" dirty="0">
                <a:solidFill>
                  <a:srgbClr val="FF0000"/>
                </a:solidFill>
              </a:rPr>
              <a:t>ENIAC (1943 -1946)</a:t>
            </a:r>
            <a:endParaRPr lang="en-IN" dirty="0"/>
          </a:p>
        </p:txBody>
      </p:sp>
      <p:sp>
        <p:nvSpPr>
          <p:cNvPr id="5" name="Content Placeholder 4"/>
          <p:cNvSpPr>
            <a:spLocks noGrp="1"/>
          </p:cNvSpPr>
          <p:nvPr>
            <p:ph idx="1"/>
          </p:nvPr>
        </p:nvSpPr>
        <p:spPr>
          <a:xfrm>
            <a:off x="838200" y="1262130"/>
            <a:ext cx="10515600" cy="5048518"/>
          </a:xfrm>
        </p:spPr>
        <p:txBody>
          <a:bodyPr>
            <a:normAutofit/>
          </a:bodyPr>
          <a:lstStyle/>
          <a:p>
            <a:r>
              <a:rPr lang="en-IN" sz="2000" b="1" dirty="0" smtClean="0"/>
              <a:t>To reprogram the ENIAC you had to rearrange the patch cards that you can observe on the left in the photo, and the setting of 3000 switches that you can observe on the right</a:t>
            </a:r>
          </a:p>
          <a:p>
            <a:endParaRPr lang="en-IN" sz="2000" b="1" dirty="0"/>
          </a:p>
        </p:txBody>
      </p:sp>
      <p:pic>
        <p:nvPicPr>
          <p:cNvPr id="6" name="Content Placeholder 3"/>
          <p:cNvPicPr>
            <a:picLocks noChangeAspect="1"/>
          </p:cNvPicPr>
          <p:nvPr/>
        </p:nvPicPr>
        <p:blipFill>
          <a:blip r:embed="rId2"/>
          <a:stretch>
            <a:fillRect/>
          </a:stretch>
        </p:blipFill>
        <p:spPr>
          <a:xfrm>
            <a:off x="1202027" y="1927316"/>
            <a:ext cx="9787945" cy="4640910"/>
          </a:xfrm>
          <a:prstGeom prst="rect">
            <a:avLst/>
          </a:prstGeom>
        </p:spPr>
      </p:pic>
    </p:spTree>
    <p:extLst>
      <p:ext uri="{BB962C8B-B14F-4D97-AF65-F5344CB8AC3E}">
        <p14:creationId xmlns:p14="http://schemas.microsoft.com/office/powerpoint/2010/main" xmlns="" val="62619238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77309"/>
          </a:xfrm>
        </p:spPr>
        <p:txBody>
          <a:bodyPr/>
          <a:lstStyle/>
          <a:p>
            <a:r>
              <a:rPr lang="en-US" dirty="0" smtClean="0">
                <a:solidFill>
                  <a:srgbClr val="FF0000"/>
                </a:solidFill>
              </a:rPr>
              <a:t>Module -1</a:t>
            </a:r>
            <a:endParaRPr lang="en-US" dirty="0">
              <a:solidFill>
                <a:srgbClr val="FF0000"/>
              </a:solidFill>
            </a:endParaRPr>
          </a:p>
        </p:txBody>
      </p:sp>
      <p:sp>
        <p:nvSpPr>
          <p:cNvPr id="3" name="Content Placeholder 2"/>
          <p:cNvSpPr>
            <a:spLocks noGrp="1"/>
          </p:cNvSpPr>
          <p:nvPr>
            <p:ph idx="1"/>
          </p:nvPr>
        </p:nvSpPr>
        <p:spPr>
          <a:xfrm>
            <a:off x="838200" y="1326524"/>
            <a:ext cx="10515600" cy="4850439"/>
          </a:xfrm>
        </p:spPr>
        <p:txBody>
          <a:bodyPr>
            <a:normAutofit lnSpcReduction="10000"/>
          </a:bodyPr>
          <a:lstStyle/>
          <a:p>
            <a:r>
              <a:rPr lang="en-IN" sz="3200" dirty="0" smtClean="0">
                <a:solidFill>
                  <a:srgbClr val="0000CC"/>
                </a:solidFill>
              </a:rPr>
              <a:t>Introduction and overview of computer architecture</a:t>
            </a:r>
          </a:p>
          <a:p>
            <a:pPr marL="1731600" lvl="2" indent="-457200"/>
            <a:endParaRPr lang="en-IN" sz="3200" dirty="0">
              <a:solidFill>
                <a:srgbClr val="0000CC"/>
              </a:solidFill>
            </a:endParaRPr>
          </a:p>
          <a:p>
            <a:pPr marL="1731600" lvl="2" indent="-457200"/>
            <a:r>
              <a:rPr lang="en-IN" sz="2800" dirty="0" smtClean="0"/>
              <a:t>        Introduction to computer systems</a:t>
            </a:r>
            <a:endParaRPr lang="en-IN" sz="2800" dirty="0"/>
          </a:p>
          <a:p>
            <a:pPr marL="1731600" lvl="2" indent="-457200"/>
            <a:r>
              <a:rPr lang="en-IN" sz="2800" dirty="0" smtClean="0"/>
              <a:t>        Over view of organization and architecture</a:t>
            </a:r>
          </a:p>
          <a:p>
            <a:pPr marL="1731600" lvl="2" indent="-457200"/>
            <a:r>
              <a:rPr lang="en-IN" sz="2800" dirty="0"/>
              <a:t> </a:t>
            </a:r>
            <a:r>
              <a:rPr lang="en-IN" sz="2800" dirty="0" smtClean="0"/>
              <a:t>       Functional components of a computer</a:t>
            </a:r>
          </a:p>
          <a:p>
            <a:pPr marL="1731600" lvl="2" indent="-457200"/>
            <a:r>
              <a:rPr lang="en-IN" sz="2800" dirty="0"/>
              <a:t> </a:t>
            </a:r>
            <a:r>
              <a:rPr lang="en-IN" sz="2800" dirty="0" smtClean="0"/>
              <a:t>       Registers and register files</a:t>
            </a:r>
          </a:p>
          <a:p>
            <a:pPr marL="1731600" lvl="2" indent="-457200"/>
            <a:r>
              <a:rPr lang="en-IN" sz="2800" dirty="0"/>
              <a:t> </a:t>
            </a:r>
            <a:r>
              <a:rPr lang="en-IN" sz="2800" dirty="0" smtClean="0"/>
              <a:t>       Interconnection of components</a:t>
            </a:r>
          </a:p>
          <a:p>
            <a:pPr marL="1731600" lvl="2" indent="-457200"/>
            <a:r>
              <a:rPr lang="en-IN" sz="2800" dirty="0"/>
              <a:t> </a:t>
            </a:r>
            <a:r>
              <a:rPr lang="en-IN" sz="2800" dirty="0" smtClean="0"/>
              <a:t>       Organization of Von Neumann machine</a:t>
            </a:r>
          </a:p>
          <a:p>
            <a:pPr marL="1731600" lvl="2" indent="-457200"/>
            <a:r>
              <a:rPr lang="en-IN" sz="2800" dirty="0"/>
              <a:t> </a:t>
            </a:r>
            <a:r>
              <a:rPr lang="en-IN" sz="2800" dirty="0" smtClean="0"/>
              <a:t>       </a:t>
            </a:r>
            <a:r>
              <a:rPr lang="en-IN" sz="2800" dirty="0"/>
              <a:t>Harvard architecture</a:t>
            </a:r>
          </a:p>
          <a:p>
            <a:pPr marL="1731600" lvl="2" indent="-457200"/>
            <a:r>
              <a:rPr lang="en-IN" sz="2800" dirty="0"/>
              <a:t> </a:t>
            </a:r>
            <a:r>
              <a:rPr lang="en-IN" sz="2800" dirty="0" smtClean="0"/>
              <a:t>       Performance of processor</a:t>
            </a:r>
          </a:p>
          <a:p>
            <a:pPr marL="1274400" lvl="2" indent="0">
              <a:buNone/>
            </a:pPr>
            <a:r>
              <a:rPr lang="en-IN" dirty="0"/>
              <a:t> </a:t>
            </a:r>
            <a:r>
              <a:rPr lang="en-IN" dirty="0" smtClean="0"/>
              <a:t>      </a:t>
            </a:r>
            <a:endParaRPr lang="en-IN" dirty="0"/>
          </a:p>
        </p:txBody>
      </p:sp>
    </p:spTree>
    <p:extLst>
      <p:ext uri="{BB962C8B-B14F-4D97-AF65-F5344CB8AC3E}">
        <p14:creationId xmlns:p14="http://schemas.microsoft.com/office/powerpoint/2010/main" xmlns="" val="25240186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Transistor Based Computers</a:t>
            </a:r>
            <a:endParaRPr lang="en-IN" dirty="0">
              <a:solidFill>
                <a:srgbClr val="FF0000"/>
              </a:solidFill>
            </a:endParaRPr>
          </a:p>
        </p:txBody>
      </p:sp>
      <p:sp>
        <p:nvSpPr>
          <p:cNvPr id="3" name="Content Placeholder 2"/>
          <p:cNvSpPr>
            <a:spLocks noGrp="1"/>
          </p:cNvSpPr>
          <p:nvPr>
            <p:ph idx="1"/>
          </p:nvPr>
        </p:nvSpPr>
        <p:spPr>
          <a:xfrm>
            <a:off x="838200" y="1608058"/>
            <a:ext cx="10515600" cy="3633643"/>
          </a:xfrm>
        </p:spPr>
        <p:txBody>
          <a:bodyPr/>
          <a:lstStyle/>
          <a:p>
            <a:r>
              <a:rPr lang="en-IN" dirty="0" smtClean="0"/>
              <a:t>Transistors replaced vacuum tubes</a:t>
            </a:r>
          </a:p>
          <a:p>
            <a:r>
              <a:rPr lang="en-IN" dirty="0" smtClean="0"/>
              <a:t>Smaller, cheaper and less heat dissipation</a:t>
            </a:r>
          </a:p>
          <a:p>
            <a:r>
              <a:rPr lang="en-IN" dirty="0" smtClean="0"/>
              <a:t>Made from silicon (sand)</a:t>
            </a:r>
          </a:p>
          <a:p>
            <a:r>
              <a:rPr lang="en-IN" dirty="0" smtClean="0"/>
              <a:t>Invented at Bell labs, 1947</a:t>
            </a:r>
          </a:p>
          <a:p>
            <a:r>
              <a:rPr lang="en-IN" dirty="0" smtClean="0"/>
              <a:t>Commercial Transistor based computers: NCR &amp; RCA produced small transistor machines, IBM 7000, DEC – 1957 (PDP -1)</a:t>
            </a:r>
            <a:endParaRPr lang="en-IN" dirty="0"/>
          </a:p>
        </p:txBody>
      </p:sp>
    </p:spTree>
    <p:extLst>
      <p:ext uri="{BB962C8B-B14F-4D97-AF65-F5344CB8AC3E}">
        <p14:creationId xmlns:p14="http://schemas.microsoft.com/office/powerpoint/2010/main" xmlns="" val="17247681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Transistor Based Computers</a:t>
            </a:r>
            <a:endParaRPr lang="en-IN" dirty="0"/>
          </a:p>
        </p:txBody>
      </p:sp>
      <p:sp>
        <p:nvSpPr>
          <p:cNvPr id="3" name="Content Placeholder 2"/>
          <p:cNvSpPr>
            <a:spLocks noGrp="1"/>
          </p:cNvSpPr>
          <p:nvPr>
            <p:ph idx="1"/>
          </p:nvPr>
        </p:nvSpPr>
        <p:spPr>
          <a:xfrm>
            <a:off x="838200" y="1545466"/>
            <a:ext cx="10515600" cy="4927712"/>
          </a:xfrm>
        </p:spPr>
        <p:txBody>
          <a:bodyPr/>
          <a:lstStyle/>
          <a:p>
            <a:r>
              <a:rPr lang="en-IN" dirty="0" smtClean="0"/>
              <a:t>First transistor based computer – Manchester University (1953)</a:t>
            </a:r>
            <a:endParaRPr lang="en-IN" dirty="0"/>
          </a:p>
        </p:txBody>
      </p:sp>
      <p:pic>
        <p:nvPicPr>
          <p:cNvPr id="5" name="Picture 4"/>
          <p:cNvPicPr>
            <a:picLocks noChangeAspect="1"/>
          </p:cNvPicPr>
          <p:nvPr/>
        </p:nvPicPr>
        <p:blipFill>
          <a:blip r:embed="rId2"/>
          <a:stretch>
            <a:fillRect/>
          </a:stretch>
        </p:blipFill>
        <p:spPr>
          <a:xfrm>
            <a:off x="1249914" y="2365193"/>
            <a:ext cx="5081535" cy="3827625"/>
          </a:xfrm>
          <a:prstGeom prst="rect">
            <a:avLst/>
          </a:prstGeom>
        </p:spPr>
      </p:pic>
      <p:pic>
        <p:nvPicPr>
          <p:cNvPr id="6" name="Picture 5"/>
          <p:cNvPicPr>
            <a:picLocks noChangeAspect="1"/>
          </p:cNvPicPr>
          <p:nvPr/>
        </p:nvPicPr>
        <p:blipFill>
          <a:blip r:embed="rId3"/>
          <a:stretch>
            <a:fillRect/>
          </a:stretch>
        </p:blipFill>
        <p:spPr>
          <a:xfrm>
            <a:off x="7295311" y="2614410"/>
            <a:ext cx="3600216" cy="3078051"/>
          </a:xfrm>
          <a:prstGeom prst="rect">
            <a:avLst/>
          </a:prstGeom>
        </p:spPr>
      </p:pic>
    </p:spTree>
    <p:extLst>
      <p:ext uri="{BB962C8B-B14F-4D97-AF65-F5344CB8AC3E}">
        <p14:creationId xmlns:p14="http://schemas.microsoft.com/office/powerpoint/2010/main" xmlns="" val="62890053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783" y="365126"/>
            <a:ext cx="11567160" cy="600790"/>
          </a:xfrm>
        </p:spPr>
        <p:txBody>
          <a:bodyPr>
            <a:noAutofit/>
          </a:bodyPr>
          <a:lstStyle/>
          <a:p>
            <a:r>
              <a:rPr lang="en-IN" dirty="0" smtClean="0">
                <a:solidFill>
                  <a:srgbClr val="FF0000"/>
                </a:solidFill>
              </a:rPr>
              <a:t>Integrated Circuits</a:t>
            </a:r>
            <a:endParaRPr lang="en-IN" dirty="0">
              <a:solidFill>
                <a:srgbClr val="FF0000"/>
              </a:solidFill>
            </a:endParaRPr>
          </a:p>
        </p:txBody>
      </p:sp>
      <p:sp>
        <p:nvSpPr>
          <p:cNvPr id="3" name="Content Placeholder 2"/>
          <p:cNvSpPr>
            <a:spLocks noGrp="1"/>
          </p:cNvSpPr>
          <p:nvPr>
            <p:ph idx="4294967295"/>
          </p:nvPr>
        </p:nvSpPr>
        <p:spPr>
          <a:xfrm>
            <a:off x="0" y="965916"/>
            <a:ext cx="10515600" cy="5782614"/>
          </a:xfrm>
        </p:spPr>
        <p:txBody>
          <a:bodyPr/>
          <a:lstStyle/>
          <a:p>
            <a:r>
              <a:rPr lang="en-IN" dirty="0" smtClean="0"/>
              <a:t>A single self contained transistor is called a </a:t>
            </a:r>
            <a:r>
              <a:rPr lang="en-IN" dirty="0" smtClean="0">
                <a:solidFill>
                  <a:srgbClr val="0000CC"/>
                </a:solidFill>
              </a:rPr>
              <a:t>discrete component</a:t>
            </a:r>
            <a:endParaRPr lang="en-IN" dirty="0">
              <a:solidFill>
                <a:srgbClr val="0000CC"/>
              </a:solidFill>
            </a:endParaRPr>
          </a:p>
          <a:p>
            <a:r>
              <a:rPr lang="en-IN" dirty="0" smtClean="0"/>
              <a:t>Transistor based computers – discrete components manufactured separately, packed in their own containers, and soldered or wired together onto circuit boards</a:t>
            </a:r>
          </a:p>
          <a:p>
            <a:r>
              <a:rPr lang="en-IN" dirty="0" smtClean="0"/>
              <a:t>The transistor based computers contained about 10000 transistors – but grew up to hundreds of thousands  </a:t>
            </a:r>
          </a:p>
          <a:p>
            <a:r>
              <a:rPr lang="en-IN" dirty="0"/>
              <a:t> </a:t>
            </a:r>
            <a:r>
              <a:rPr lang="en-IN" dirty="0" smtClean="0"/>
              <a:t>Integrated circuits revolutionized electronics</a:t>
            </a:r>
          </a:p>
          <a:p>
            <a:r>
              <a:rPr lang="en-IN" dirty="0" smtClean="0"/>
              <a:t>Silicon chip - collection of tiny transistors</a:t>
            </a:r>
          </a:p>
        </p:txBody>
      </p:sp>
      <p:pic>
        <p:nvPicPr>
          <p:cNvPr id="10" name="Picture 9"/>
          <p:cNvPicPr>
            <a:picLocks noChangeAspect="1"/>
          </p:cNvPicPr>
          <p:nvPr/>
        </p:nvPicPr>
        <p:blipFill>
          <a:blip r:embed="rId2"/>
          <a:stretch>
            <a:fillRect/>
          </a:stretch>
        </p:blipFill>
        <p:spPr>
          <a:xfrm>
            <a:off x="7008627" y="3464417"/>
            <a:ext cx="4690648" cy="3142446"/>
          </a:xfrm>
          <a:prstGeom prst="rect">
            <a:avLst/>
          </a:prstGeom>
        </p:spPr>
      </p:pic>
    </p:spTree>
    <p:extLst>
      <p:ext uri="{BB962C8B-B14F-4D97-AF65-F5344CB8AC3E}">
        <p14:creationId xmlns:p14="http://schemas.microsoft.com/office/powerpoint/2010/main" xmlns="" val="280128366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6"/>
            <a:ext cx="10515600" cy="858368"/>
          </a:xfrm>
        </p:spPr>
        <p:txBody>
          <a:bodyPr/>
          <a:lstStyle/>
          <a:p>
            <a:r>
              <a:rPr lang="en-IN" dirty="0" smtClean="0">
                <a:solidFill>
                  <a:srgbClr val="FF0000"/>
                </a:solidFill>
              </a:rPr>
              <a:t>Generation of computers</a:t>
            </a:r>
            <a:endParaRPr lang="en-IN" dirty="0">
              <a:solidFill>
                <a:srgbClr val="FF0000"/>
              </a:solidFill>
            </a:endParaRPr>
          </a:p>
        </p:txBody>
      </p:sp>
      <p:sp>
        <p:nvSpPr>
          <p:cNvPr id="4" name="Content Placeholder 3"/>
          <p:cNvSpPr>
            <a:spLocks noGrp="1"/>
          </p:cNvSpPr>
          <p:nvPr>
            <p:ph idx="1"/>
          </p:nvPr>
        </p:nvSpPr>
        <p:spPr>
          <a:xfrm>
            <a:off x="838200" y="1339403"/>
            <a:ext cx="10515600" cy="5074276"/>
          </a:xfrm>
        </p:spPr>
        <p:txBody>
          <a:bodyPr>
            <a:normAutofit lnSpcReduction="10000"/>
          </a:bodyPr>
          <a:lstStyle/>
          <a:p>
            <a:r>
              <a:rPr lang="en-IN" dirty="0" smtClean="0"/>
              <a:t>Vacuum tubes – 1946 – 1957  (one bit – size of hand)</a:t>
            </a:r>
            <a:endParaRPr lang="en-IN" dirty="0"/>
          </a:p>
          <a:p>
            <a:r>
              <a:rPr lang="en-IN" dirty="0" smtClean="0"/>
              <a:t>Transistors        -  1958 -1964   (one bit – size of a finger nail)</a:t>
            </a:r>
          </a:p>
          <a:p>
            <a:r>
              <a:rPr lang="en-IN" dirty="0" smtClean="0"/>
              <a:t>Small Scale Integration (</a:t>
            </a:r>
            <a:r>
              <a:rPr lang="en-IN" dirty="0" smtClean="0">
                <a:solidFill>
                  <a:srgbClr val="0000CC"/>
                </a:solidFill>
              </a:rPr>
              <a:t>SSI</a:t>
            </a:r>
            <a:r>
              <a:rPr lang="en-IN" dirty="0" smtClean="0"/>
              <a:t>) – 1965 onwards (up to 100 of  devices on a single chip)</a:t>
            </a:r>
          </a:p>
          <a:p>
            <a:r>
              <a:rPr lang="en-IN" dirty="0" smtClean="0"/>
              <a:t>Medium Scale Integration (</a:t>
            </a:r>
            <a:r>
              <a:rPr lang="en-IN" dirty="0" smtClean="0">
                <a:solidFill>
                  <a:srgbClr val="0000CC"/>
                </a:solidFill>
              </a:rPr>
              <a:t>MSI</a:t>
            </a:r>
            <a:r>
              <a:rPr lang="en-IN" dirty="0" smtClean="0"/>
              <a:t>) –up to 1971 (100 to 3000 devices on chip</a:t>
            </a:r>
          </a:p>
          <a:p>
            <a:r>
              <a:rPr lang="en-IN" dirty="0" smtClean="0"/>
              <a:t>Large Scale Integration (</a:t>
            </a:r>
            <a:r>
              <a:rPr lang="en-IN" dirty="0" smtClean="0">
                <a:solidFill>
                  <a:srgbClr val="0000CC"/>
                </a:solidFill>
              </a:rPr>
              <a:t>LSI</a:t>
            </a:r>
            <a:r>
              <a:rPr lang="en-IN" dirty="0" smtClean="0"/>
              <a:t>) – 1971 -1977 (3000 to 100,000 devices on a chip</a:t>
            </a:r>
          </a:p>
          <a:p>
            <a:r>
              <a:rPr lang="en-IN" dirty="0" smtClean="0"/>
              <a:t>Very Large </a:t>
            </a:r>
            <a:r>
              <a:rPr lang="en-IN" dirty="0"/>
              <a:t>Scale Integration </a:t>
            </a:r>
            <a:r>
              <a:rPr lang="en-IN" dirty="0" smtClean="0"/>
              <a:t>(</a:t>
            </a:r>
            <a:r>
              <a:rPr lang="en-IN" dirty="0">
                <a:solidFill>
                  <a:srgbClr val="0000CC"/>
                </a:solidFill>
              </a:rPr>
              <a:t>V</a:t>
            </a:r>
            <a:r>
              <a:rPr lang="en-IN" dirty="0" smtClean="0">
                <a:solidFill>
                  <a:srgbClr val="0000CC"/>
                </a:solidFill>
              </a:rPr>
              <a:t>LSI</a:t>
            </a:r>
            <a:r>
              <a:rPr lang="en-IN" dirty="0"/>
              <a:t>) – </a:t>
            </a:r>
            <a:r>
              <a:rPr lang="en-IN" dirty="0" smtClean="0"/>
              <a:t>1978 – Till date (100,000 to 100,000,000 devices </a:t>
            </a:r>
            <a:r>
              <a:rPr lang="en-IN" dirty="0"/>
              <a:t>on a </a:t>
            </a:r>
            <a:r>
              <a:rPr lang="en-IN" dirty="0" smtClean="0"/>
              <a:t>chip</a:t>
            </a:r>
          </a:p>
          <a:p>
            <a:r>
              <a:rPr lang="en-IN" dirty="0" smtClean="0"/>
              <a:t>Ultra </a:t>
            </a:r>
            <a:r>
              <a:rPr lang="en-IN" dirty="0"/>
              <a:t>Large Scale Integration </a:t>
            </a:r>
            <a:r>
              <a:rPr lang="en-IN" dirty="0" smtClean="0"/>
              <a:t>(</a:t>
            </a:r>
            <a:r>
              <a:rPr lang="en-IN" dirty="0" smtClean="0">
                <a:solidFill>
                  <a:srgbClr val="0000CC"/>
                </a:solidFill>
              </a:rPr>
              <a:t>ULSI</a:t>
            </a:r>
            <a:r>
              <a:rPr lang="en-IN" dirty="0" smtClean="0"/>
              <a:t>)    (over </a:t>
            </a:r>
            <a:r>
              <a:rPr lang="en-IN" dirty="0"/>
              <a:t>100,000,000 devices on a chip</a:t>
            </a:r>
          </a:p>
          <a:p>
            <a:endParaRPr lang="en-IN" dirty="0" smtClean="0"/>
          </a:p>
          <a:p>
            <a:endParaRPr lang="en-IN" dirty="0" smtClean="0"/>
          </a:p>
          <a:p>
            <a:endParaRPr lang="en-IN" dirty="0"/>
          </a:p>
          <a:p>
            <a:endParaRPr lang="en-IN" dirty="0" smtClean="0"/>
          </a:p>
          <a:p>
            <a:endParaRPr lang="en-IN" dirty="0"/>
          </a:p>
        </p:txBody>
      </p:sp>
    </p:spTree>
    <p:extLst>
      <p:ext uri="{BB962C8B-B14F-4D97-AF65-F5344CB8AC3E}">
        <p14:creationId xmlns:p14="http://schemas.microsoft.com/office/powerpoint/2010/main" xmlns="" val="19378205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IN" dirty="0" smtClean="0">
                <a:solidFill>
                  <a:srgbClr val="FF0000"/>
                </a:solidFill>
              </a:rPr>
              <a:t>Computer Generations</a:t>
            </a:r>
            <a:endParaRPr lang="en-IN" dirty="0">
              <a:solidFill>
                <a:srgbClr val="FF0000"/>
              </a:solidFill>
            </a:endParaRP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xmlns="" val="1970973347"/>
              </p:ext>
            </p:extLst>
          </p:nvPr>
        </p:nvGraphicFramePr>
        <p:xfrm>
          <a:off x="838200" y="1558342"/>
          <a:ext cx="10515600" cy="5447212"/>
        </p:xfrm>
        <a:graphic>
          <a:graphicData uri="http://schemas.openxmlformats.org/drawingml/2006/table">
            <a:tbl>
              <a:tblPr firstRow="1" bandRow="1">
                <a:tableStyleId>{5C22544A-7EE6-4342-B048-85BDC9FD1C3A}</a:tableStyleId>
              </a:tblPr>
              <a:tblGrid>
                <a:gridCol w="3505200"/>
                <a:gridCol w="3505200"/>
                <a:gridCol w="3505200"/>
              </a:tblGrid>
              <a:tr h="653143">
                <a:tc>
                  <a:txBody>
                    <a:bodyPr/>
                    <a:lstStyle/>
                    <a:p>
                      <a:r>
                        <a:rPr lang="en-IN" sz="2800" dirty="0" smtClean="0">
                          <a:solidFill>
                            <a:schemeClr val="tx1"/>
                          </a:solidFill>
                        </a:rPr>
                        <a:t>Generation</a:t>
                      </a:r>
                      <a:endParaRPr lang="en-IN" sz="2800" dirty="0">
                        <a:solidFill>
                          <a:schemeClr val="tx1"/>
                        </a:solidFill>
                      </a:endParaRPr>
                    </a:p>
                  </a:txBody>
                  <a:tcPr/>
                </a:tc>
                <a:tc>
                  <a:txBody>
                    <a:bodyPr/>
                    <a:lstStyle/>
                    <a:p>
                      <a:r>
                        <a:rPr lang="en-IN" sz="2800" dirty="0" smtClean="0">
                          <a:solidFill>
                            <a:schemeClr val="tx1"/>
                          </a:solidFill>
                        </a:rPr>
                        <a:t>Period</a:t>
                      </a:r>
                      <a:endParaRPr lang="en-IN" sz="2800" dirty="0">
                        <a:solidFill>
                          <a:schemeClr val="tx1"/>
                        </a:solidFill>
                      </a:endParaRPr>
                    </a:p>
                  </a:txBody>
                  <a:tcPr/>
                </a:tc>
                <a:tc>
                  <a:txBody>
                    <a:bodyPr/>
                    <a:lstStyle/>
                    <a:p>
                      <a:r>
                        <a:rPr lang="en-IN" sz="2800" dirty="0" smtClean="0">
                          <a:solidFill>
                            <a:schemeClr val="tx1"/>
                          </a:solidFill>
                        </a:rPr>
                        <a:t>Technology</a:t>
                      </a:r>
                      <a:endParaRPr lang="en-IN" sz="2800" dirty="0">
                        <a:solidFill>
                          <a:schemeClr val="tx1"/>
                        </a:solidFill>
                      </a:endParaRPr>
                    </a:p>
                  </a:txBody>
                  <a:tcPr/>
                </a:tc>
              </a:tr>
              <a:tr h="653143">
                <a:tc>
                  <a:txBody>
                    <a:bodyPr/>
                    <a:lstStyle/>
                    <a:p>
                      <a:r>
                        <a:rPr lang="en-IN" sz="2800" dirty="0" smtClean="0">
                          <a:solidFill>
                            <a:schemeClr val="tx1"/>
                          </a:solidFill>
                        </a:rPr>
                        <a:t>First</a:t>
                      </a:r>
                      <a:endParaRPr lang="en-IN" sz="2800" dirty="0">
                        <a:solidFill>
                          <a:schemeClr val="tx1"/>
                        </a:solidFill>
                      </a:endParaRPr>
                    </a:p>
                  </a:txBody>
                  <a:tcPr/>
                </a:tc>
                <a:tc>
                  <a:txBody>
                    <a:bodyPr/>
                    <a:lstStyle/>
                    <a:p>
                      <a:r>
                        <a:rPr lang="en-IN" sz="2800" dirty="0" smtClean="0">
                          <a:solidFill>
                            <a:schemeClr val="tx1"/>
                          </a:solidFill>
                        </a:rPr>
                        <a:t>1945 - 1954</a:t>
                      </a:r>
                      <a:endParaRPr lang="en-IN" sz="2800" dirty="0">
                        <a:solidFill>
                          <a:schemeClr val="tx1"/>
                        </a:solidFill>
                      </a:endParaRPr>
                    </a:p>
                  </a:txBody>
                  <a:tcPr/>
                </a:tc>
                <a:tc>
                  <a:txBody>
                    <a:bodyPr/>
                    <a:lstStyle/>
                    <a:p>
                      <a:r>
                        <a:rPr lang="en-IN" sz="2800" dirty="0" smtClean="0">
                          <a:solidFill>
                            <a:schemeClr val="tx1"/>
                          </a:solidFill>
                        </a:rPr>
                        <a:t>Vacuum Tubes</a:t>
                      </a:r>
                      <a:endParaRPr lang="en-IN" sz="2800" dirty="0">
                        <a:solidFill>
                          <a:schemeClr val="tx1"/>
                        </a:solidFill>
                      </a:endParaRPr>
                    </a:p>
                  </a:txBody>
                  <a:tcPr/>
                </a:tc>
              </a:tr>
              <a:tr h="653143">
                <a:tc>
                  <a:txBody>
                    <a:bodyPr/>
                    <a:lstStyle/>
                    <a:p>
                      <a:r>
                        <a:rPr lang="en-IN" sz="2800" dirty="0" smtClean="0">
                          <a:solidFill>
                            <a:schemeClr val="tx1"/>
                          </a:solidFill>
                        </a:rPr>
                        <a:t>Second </a:t>
                      </a:r>
                      <a:endParaRPr lang="en-IN" sz="2800" dirty="0">
                        <a:solidFill>
                          <a:schemeClr val="tx1"/>
                        </a:solidFill>
                      </a:endParaRPr>
                    </a:p>
                  </a:txBody>
                  <a:tcPr/>
                </a:tc>
                <a:tc>
                  <a:txBody>
                    <a:bodyPr/>
                    <a:lstStyle/>
                    <a:p>
                      <a:r>
                        <a:rPr lang="en-IN" sz="2800" dirty="0" smtClean="0">
                          <a:solidFill>
                            <a:schemeClr val="tx1"/>
                          </a:solidFill>
                        </a:rPr>
                        <a:t>1955 - 1964</a:t>
                      </a:r>
                      <a:endParaRPr lang="en-IN" sz="2800" dirty="0">
                        <a:solidFill>
                          <a:schemeClr val="tx1"/>
                        </a:solidFill>
                      </a:endParaRPr>
                    </a:p>
                  </a:txBody>
                  <a:tcPr/>
                </a:tc>
                <a:tc>
                  <a:txBody>
                    <a:bodyPr/>
                    <a:lstStyle/>
                    <a:p>
                      <a:r>
                        <a:rPr lang="en-IN" sz="2800" dirty="0" smtClean="0">
                          <a:solidFill>
                            <a:schemeClr val="tx1"/>
                          </a:solidFill>
                        </a:rPr>
                        <a:t>Transistors</a:t>
                      </a:r>
                      <a:endParaRPr lang="en-IN" sz="2800" dirty="0">
                        <a:solidFill>
                          <a:schemeClr val="tx1"/>
                        </a:solidFill>
                      </a:endParaRPr>
                    </a:p>
                  </a:txBody>
                  <a:tcPr/>
                </a:tc>
              </a:tr>
              <a:tr h="653143">
                <a:tc>
                  <a:txBody>
                    <a:bodyPr/>
                    <a:lstStyle/>
                    <a:p>
                      <a:r>
                        <a:rPr lang="en-IN" sz="2800" dirty="0" smtClean="0">
                          <a:solidFill>
                            <a:schemeClr val="tx1"/>
                          </a:solidFill>
                        </a:rPr>
                        <a:t>Third</a:t>
                      </a:r>
                      <a:endParaRPr lang="en-IN" sz="2800" dirty="0">
                        <a:solidFill>
                          <a:schemeClr val="tx1"/>
                        </a:solidFill>
                      </a:endParaRPr>
                    </a:p>
                  </a:txBody>
                  <a:tcPr/>
                </a:tc>
                <a:tc>
                  <a:txBody>
                    <a:bodyPr/>
                    <a:lstStyle/>
                    <a:p>
                      <a:r>
                        <a:rPr lang="en-IN" sz="2800" dirty="0" smtClean="0">
                          <a:solidFill>
                            <a:schemeClr val="tx1"/>
                          </a:solidFill>
                        </a:rPr>
                        <a:t>1965 -1974</a:t>
                      </a:r>
                      <a:endParaRPr lang="en-IN" sz="2800" dirty="0">
                        <a:solidFill>
                          <a:schemeClr val="tx1"/>
                        </a:solidFill>
                      </a:endParaRPr>
                    </a:p>
                  </a:txBody>
                  <a:tcPr/>
                </a:tc>
                <a:tc>
                  <a:txBody>
                    <a:bodyPr/>
                    <a:lstStyle/>
                    <a:p>
                      <a:r>
                        <a:rPr lang="en-IN" sz="2800" dirty="0" smtClean="0">
                          <a:solidFill>
                            <a:schemeClr val="tx1"/>
                          </a:solidFill>
                        </a:rPr>
                        <a:t> Integrated Circuits (SSI, MSI)</a:t>
                      </a:r>
                      <a:endParaRPr lang="en-IN" sz="2800" dirty="0">
                        <a:solidFill>
                          <a:schemeClr val="tx1"/>
                        </a:solidFill>
                      </a:endParaRPr>
                    </a:p>
                  </a:txBody>
                  <a:tcPr/>
                </a:tc>
              </a:tr>
              <a:tr h="653143">
                <a:tc>
                  <a:txBody>
                    <a:bodyPr/>
                    <a:lstStyle/>
                    <a:p>
                      <a:r>
                        <a:rPr lang="en-IN" sz="2800" dirty="0" smtClean="0">
                          <a:solidFill>
                            <a:schemeClr val="tx1"/>
                          </a:solidFill>
                        </a:rPr>
                        <a:t>Fourth</a:t>
                      </a:r>
                      <a:endParaRPr lang="en-IN" sz="2800" dirty="0">
                        <a:solidFill>
                          <a:schemeClr val="tx1"/>
                        </a:solidFill>
                      </a:endParaRPr>
                    </a:p>
                  </a:txBody>
                  <a:tcPr/>
                </a:tc>
                <a:tc>
                  <a:txBody>
                    <a:bodyPr/>
                    <a:lstStyle/>
                    <a:p>
                      <a:r>
                        <a:rPr lang="en-IN" sz="2800" dirty="0" smtClean="0">
                          <a:solidFill>
                            <a:schemeClr val="tx1"/>
                          </a:solidFill>
                        </a:rPr>
                        <a:t>1975 -  ?</a:t>
                      </a:r>
                      <a:endParaRPr lang="en-IN" sz="2800" dirty="0">
                        <a:solidFill>
                          <a:schemeClr val="tx1"/>
                        </a:solidFill>
                      </a:endParaRPr>
                    </a:p>
                  </a:txBody>
                  <a:tcPr/>
                </a:tc>
                <a:tc>
                  <a:txBody>
                    <a:bodyPr/>
                    <a:lstStyle/>
                    <a:p>
                      <a:r>
                        <a:rPr lang="en-IN" sz="2800" dirty="0" smtClean="0">
                          <a:solidFill>
                            <a:schemeClr val="tx1"/>
                          </a:solidFill>
                        </a:rPr>
                        <a:t>Integrated Circuits (LSI, VLSI)</a:t>
                      </a:r>
                      <a:endParaRPr lang="en-IN" sz="2800" dirty="0">
                        <a:solidFill>
                          <a:schemeClr val="tx1"/>
                        </a:solidFill>
                      </a:endParaRPr>
                    </a:p>
                  </a:txBody>
                  <a:tcPr/>
                </a:tc>
              </a:tr>
              <a:tr h="653143">
                <a:tc>
                  <a:txBody>
                    <a:bodyPr/>
                    <a:lstStyle/>
                    <a:p>
                      <a:r>
                        <a:rPr lang="en-IN" sz="2800" dirty="0" smtClean="0">
                          <a:solidFill>
                            <a:schemeClr val="tx1"/>
                          </a:solidFill>
                        </a:rPr>
                        <a:t>FIFTH</a:t>
                      </a:r>
                      <a:endParaRPr lang="en-IN" sz="2800" dirty="0">
                        <a:solidFill>
                          <a:schemeClr val="tx1"/>
                        </a:solidFill>
                      </a:endParaRPr>
                    </a:p>
                  </a:txBody>
                  <a:tcPr/>
                </a:tc>
                <a:tc>
                  <a:txBody>
                    <a:bodyPr/>
                    <a:lstStyle/>
                    <a:p>
                      <a:r>
                        <a:rPr lang="en-IN" sz="2800" dirty="0" smtClean="0">
                          <a:solidFill>
                            <a:schemeClr val="tx1"/>
                          </a:solidFill>
                        </a:rPr>
                        <a:t>         ?</a:t>
                      </a:r>
                      <a:endParaRPr lang="en-IN" sz="2800" dirty="0">
                        <a:solidFill>
                          <a:schemeClr val="tx1"/>
                        </a:solidFill>
                      </a:endParaRPr>
                    </a:p>
                  </a:txBody>
                  <a:tcPr/>
                </a:tc>
                <a:tc>
                  <a:txBody>
                    <a:bodyPr/>
                    <a:lstStyle/>
                    <a:p>
                      <a:r>
                        <a:rPr lang="en-IN" sz="2800" dirty="0" smtClean="0">
                          <a:solidFill>
                            <a:schemeClr val="tx1"/>
                          </a:solidFill>
                        </a:rPr>
                        <a:t>AI,</a:t>
                      </a:r>
                      <a:r>
                        <a:rPr lang="en-IN" sz="2800" baseline="0" dirty="0" smtClean="0">
                          <a:solidFill>
                            <a:schemeClr val="tx1"/>
                          </a:solidFill>
                        </a:rPr>
                        <a:t> Neural Network, Web </a:t>
                      </a:r>
                      <a:r>
                        <a:rPr lang="en-IN" sz="2800" baseline="0" smtClean="0">
                          <a:solidFill>
                            <a:schemeClr val="tx1"/>
                          </a:solidFill>
                        </a:rPr>
                        <a:t>Computing etc. </a:t>
                      </a:r>
                      <a:endParaRPr lang="en-IN" sz="2800" dirty="0">
                        <a:solidFill>
                          <a:schemeClr val="tx1"/>
                        </a:solidFill>
                      </a:endParaRPr>
                    </a:p>
                  </a:txBody>
                  <a:tcPr/>
                </a:tc>
              </a:tr>
              <a:tr h="653143">
                <a:tc>
                  <a:txBody>
                    <a:bodyPr/>
                    <a:lstStyle/>
                    <a:p>
                      <a:endParaRPr lang="en-IN" sz="2800" dirty="0">
                        <a:solidFill>
                          <a:schemeClr val="tx1"/>
                        </a:solidFill>
                      </a:endParaRPr>
                    </a:p>
                  </a:txBody>
                  <a:tcPr/>
                </a:tc>
                <a:tc>
                  <a:txBody>
                    <a:bodyPr/>
                    <a:lstStyle/>
                    <a:p>
                      <a:endParaRPr lang="en-IN" sz="2800" dirty="0">
                        <a:solidFill>
                          <a:schemeClr val="tx1"/>
                        </a:solidFill>
                      </a:endParaRPr>
                    </a:p>
                  </a:txBody>
                  <a:tcPr/>
                </a:tc>
                <a:tc>
                  <a:txBody>
                    <a:bodyPr/>
                    <a:lstStyle/>
                    <a:p>
                      <a:endParaRPr lang="en-IN" sz="2800" dirty="0">
                        <a:solidFill>
                          <a:schemeClr val="tx1"/>
                        </a:solidFill>
                      </a:endParaRPr>
                    </a:p>
                  </a:txBody>
                  <a:tcPr/>
                </a:tc>
              </a:tr>
            </a:tbl>
          </a:graphicData>
        </a:graphic>
      </p:graphicFrame>
    </p:spTree>
    <p:extLst>
      <p:ext uri="{BB962C8B-B14F-4D97-AF65-F5344CB8AC3E}">
        <p14:creationId xmlns:p14="http://schemas.microsoft.com/office/powerpoint/2010/main" xmlns="" val="423856023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731"/>
          </a:xfrm>
        </p:spPr>
        <p:txBody>
          <a:bodyPr/>
          <a:lstStyle/>
          <a:p>
            <a:r>
              <a:rPr lang="en-IN" dirty="0">
                <a:solidFill>
                  <a:srgbClr val="FF0000"/>
                </a:solidFill>
              </a:rPr>
              <a:t>Registers</a:t>
            </a:r>
            <a:endParaRPr lang="en-IN" dirty="0"/>
          </a:p>
        </p:txBody>
      </p:sp>
      <p:sp>
        <p:nvSpPr>
          <p:cNvPr id="3" name="Content Placeholder 2"/>
          <p:cNvSpPr>
            <a:spLocks noGrp="1"/>
          </p:cNvSpPr>
          <p:nvPr>
            <p:ph idx="1"/>
          </p:nvPr>
        </p:nvSpPr>
        <p:spPr>
          <a:xfrm>
            <a:off x="838200" y="1184856"/>
            <a:ext cx="10515600" cy="5306096"/>
          </a:xfrm>
        </p:spPr>
        <p:txBody>
          <a:bodyPr>
            <a:noAutofit/>
          </a:bodyPr>
          <a:lstStyle/>
          <a:p>
            <a:r>
              <a:rPr lang="en-US" altLang="en-US" sz="2400" dirty="0"/>
              <a:t>To speed up the processor operations, the processor includes some internal memory storage locations called </a:t>
            </a:r>
            <a:r>
              <a:rPr lang="en-US" altLang="en-US" sz="2400" dirty="0" smtClean="0"/>
              <a:t>registers</a:t>
            </a:r>
            <a:endParaRPr lang="en-IN" sz="2400" dirty="0" smtClean="0"/>
          </a:p>
          <a:p>
            <a:r>
              <a:rPr lang="en-IN" sz="2400" dirty="0" smtClean="0"/>
              <a:t>Memory hierarchy</a:t>
            </a:r>
          </a:p>
          <a:p>
            <a:pPr lvl="3"/>
            <a:r>
              <a:rPr lang="en-IN" sz="2400" dirty="0" smtClean="0">
                <a:solidFill>
                  <a:srgbClr val="0000CC"/>
                </a:solidFill>
              </a:rPr>
              <a:t>       Registers</a:t>
            </a:r>
            <a:endParaRPr lang="en-IN" sz="2400" dirty="0">
              <a:solidFill>
                <a:srgbClr val="0000CC"/>
              </a:solidFill>
            </a:endParaRPr>
          </a:p>
          <a:p>
            <a:pPr lvl="3"/>
            <a:r>
              <a:rPr lang="en-IN" sz="2400" dirty="0">
                <a:solidFill>
                  <a:srgbClr val="0000CC"/>
                </a:solidFill>
              </a:rPr>
              <a:t>       Cache memory</a:t>
            </a:r>
          </a:p>
          <a:p>
            <a:pPr lvl="3"/>
            <a:r>
              <a:rPr lang="en-IN" sz="2400" dirty="0">
                <a:solidFill>
                  <a:srgbClr val="0000CC"/>
                </a:solidFill>
              </a:rPr>
              <a:t>       Main memory</a:t>
            </a:r>
          </a:p>
          <a:p>
            <a:pPr lvl="3"/>
            <a:r>
              <a:rPr lang="en-IN" sz="2400" dirty="0">
                <a:solidFill>
                  <a:srgbClr val="0000CC"/>
                </a:solidFill>
              </a:rPr>
              <a:t>       Secondary </a:t>
            </a:r>
            <a:r>
              <a:rPr lang="en-IN" sz="2400" dirty="0" smtClean="0">
                <a:solidFill>
                  <a:srgbClr val="0000CC"/>
                </a:solidFill>
              </a:rPr>
              <a:t>memory</a:t>
            </a:r>
            <a:r>
              <a:rPr lang="en-IN" sz="2400" dirty="0">
                <a:solidFill>
                  <a:srgbClr val="0000CC"/>
                </a:solidFill>
              </a:rPr>
              <a:t>	</a:t>
            </a:r>
            <a:endParaRPr lang="en-IN" sz="2400" dirty="0" smtClean="0"/>
          </a:p>
          <a:p>
            <a:r>
              <a:rPr lang="en-IN" sz="2400" dirty="0"/>
              <a:t>At higher level of hierarchy, memory is faster,  smaller and more </a:t>
            </a:r>
            <a:r>
              <a:rPr lang="en-IN" sz="2400" dirty="0" smtClean="0"/>
              <a:t>expensive</a:t>
            </a:r>
          </a:p>
          <a:p>
            <a:r>
              <a:rPr lang="en-IN" sz="2400" dirty="0" smtClean="0"/>
              <a:t>Registers top level of hierarchy</a:t>
            </a:r>
          </a:p>
          <a:p>
            <a:r>
              <a:rPr lang="en-IN" sz="2400" dirty="0" smtClean="0"/>
              <a:t>Two roles</a:t>
            </a:r>
          </a:p>
          <a:p>
            <a:pPr lvl="3"/>
            <a:r>
              <a:rPr lang="en-IN" sz="2400" dirty="0" smtClean="0">
                <a:solidFill>
                  <a:srgbClr val="0000CC"/>
                </a:solidFill>
              </a:rPr>
              <a:t>User visible registers – referenced by machine instruction</a:t>
            </a:r>
          </a:p>
          <a:p>
            <a:pPr lvl="3"/>
            <a:r>
              <a:rPr lang="en-IN" sz="2400" dirty="0" smtClean="0">
                <a:solidFill>
                  <a:srgbClr val="0000CC"/>
                </a:solidFill>
              </a:rPr>
              <a:t>Control and Status registers – employed to control the operation</a:t>
            </a:r>
          </a:p>
          <a:p>
            <a:endParaRPr lang="en-IN" sz="2400" dirty="0"/>
          </a:p>
          <a:p>
            <a:endParaRPr lang="en-IN" sz="2400" dirty="0" smtClean="0"/>
          </a:p>
          <a:p>
            <a:pPr marL="1371600" lvl="3" indent="0">
              <a:buNone/>
            </a:pPr>
            <a:r>
              <a:rPr lang="en-IN" sz="2400" dirty="0" smtClean="0">
                <a:solidFill>
                  <a:srgbClr val="0000CC"/>
                </a:solidFill>
              </a:rPr>
              <a:t>	</a:t>
            </a:r>
          </a:p>
          <a:p>
            <a:pPr marL="1371600" lvl="3" indent="0">
              <a:buNone/>
            </a:pPr>
            <a:endParaRPr lang="en-IN" sz="2400" dirty="0" smtClean="0">
              <a:solidFill>
                <a:srgbClr val="0000CC"/>
              </a:solidFill>
            </a:endParaRPr>
          </a:p>
          <a:p>
            <a:pPr marL="1371600" lvl="3" indent="0">
              <a:buNone/>
            </a:pPr>
            <a:endParaRPr lang="en-IN" sz="2400" dirty="0">
              <a:solidFill>
                <a:srgbClr val="0000CC"/>
              </a:solidFill>
            </a:endParaRPr>
          </a:p>
        </p:txBody>
      </p:sp>
    </p:spTree>
    <p:extLst>
      <p:ext uri="{BB962C8B-B14F-4D97-AF65-F5344CB8AC3E}">
        <p14:creationId xmlns:p14="http://schemas.microsoft.com/office/powerpoint/2010/main" xmlns="" val="19866746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0314"/>
            <a:ext cx="10515600" cy="1039089"/>
          </a:xfrm>
        </p:spPr>
        <p:txBody>
          <a:bodyPr/>
          <a:lstStyle/>
          <a:p>
            <a:r>
              <a:rPr lang="en-IN" dirty="0">
                <a:solidFill>
                  <a:srgbClr val="FF0000"/>
                </a:solidFill>
              </a:rPr>
              <a:t>User visible registers</a:t>
            </a:r>
          </a:p>
        </p:txBody>
      </p:sp>
      <p:sp>
        <p:nvSpPr>
          <p:cNvPr id="3" name="Content Placeholder 2"/>
          <p:cNvSpPr>
            <a:spLocks noGrp="1"/>
          </p:cNvSpPr>
          <p:nvPr>
            <p:ph idx="1"/>
          </p:nvPr>
        </p:nvSpPr>
        <p:spPr>
          <a:xfrm>
            <a:off x="838200" y="1455313"/>
            <a:ext cx="10515600" cy="4837560"/>
          </a:xfrm>
        </p:spPr>
        <p:txBody>
          <a:bodyPr/>
          <a:lstStyle/>
          <a:p>
            <a:r>
              <a:rPr lang="en-IN" dirty="0" smtClean="0"/>
              <a:t>General purpose register</a:t>
            </a:r>
          </a:p>
          <a:p>
            <a:r>
              <a:rPr lang="en-IN" dirty="0" smtClean="0"/>
              <a:t>Data registers</a:t>
            </a:r>
          </a:p>
          <a:p>
            <a:r>
              <a:rPr lang="en-IN" dirty="0" smtClean="0"/>
              <a:t>Address registers</a:t>
            </a:r>
          </a:p>
          <a:p>
            <a:r>
              <a:rPr lang="en-IN" dirty="0" smtClean="0"/>
              <a:t>Condition code registers</a:t>
            </a:r>
            <a:endParaRPr lang="en-IN" dirty="0"/>
          </a:p>
        </p:txBody>
      </p:sp>
    </p:spTree>
    <p:extLst>
      <p:ext uri="{BB962C8B-B14F-4D97-AF65-F5344CB8AC3E}">
        <p14:creationId xmlns:p14="http://schemas.microsoft.com/office/powerpoint/2010/main" xmlns="" val="72452990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757"/>
            <a:ext cx="10515600" cy="991673"/>
          </a:xfrm>
        </p:spPr>
        <p:txBody>
          <a:bodyPr/>
          <a:lstStyle/>
          <a:p>
            <a:r>
              <a:rPr lang="en-IN" dirty="0">
                <a:solidFill>
                  <a:srgbClr val="FF0000"/>
                </a:solidFill>
              </a:rPr>
              <a:t>User visible registers</a:t>
            </a:r>
            <a:endParaRPr lang="en-IN" dirty="0"/>
          </a:p>
        </p:txBody>
      </p:sp>
      <p:sp>
        <p:nvSpPr>
          <p:cNvPr id="3" name="Content Placeholder 2"/>
          <p:cNvSpPr>
            <a:spLocks noGrp="1"/>
          </p:cNvSpPr>
          <p:nvPr>
            <p:ph idx="1"/>
          </p:nvPr>
        </p:nvSpPr>
        <p:spPr>
          <a:xfrm>
            <a:off x="838200" y="965916"/>
            <a:ext cx="10515600" cy="5211047"/>
          </a:xfrm>
        </p:spPr>
        <p:txBody>
          <a:bodyPr>
            <a:normAutofit/>
          </a:bodyPr>
          <a:lstStyle/>
          <a:p>
            <a:r>
              <a:rPr lang="en-US" altLang="en-US" dirty="0"/>
              <a:t>General-purpose register (R</a:t>
            </a:r>
            <a:r>
              <a:rPr lang="en-US" altLang="en-US" baseline="-25000" dirty="0"/>
              <a:t>0</a:t>
            </a:r>
            <a:r>
              <a:rPr lang="en-US" altLang="en-US" dirty="0"/>
              <a:t> – R</a:t>
            </a:r>
            <a:r>
              <a:rPr lang="en-US" altLang="en-US" baseline="-25000" dirty="0"/>
              <a:t>n-1</a:t>
            </a:r>
            <a:r>
              <a:rPr lang="en-US" altLang="en-US" dirty="0"/>
              <a:t>)</a:t>
            </a:r>
          </a:p>
          <a:p>
            <a:r>
              <a:rPr lang="en-US" altLang="en-US" dirty="0"/>
              <a:t>Data register – used only to hold data and not for any other</a:t>
            </a:r>
          </a:p>
          <a:p>
            <a:pPr marL="0" indent="0">
              <a:buNone/>
            </a:pPr>
            <a:r>
              <a:rPr lang="en-US" altLang="en-US" dirty="0"/>
              <a:t>                           </a:t>
            </a:r>
            <a:r>
              <a:rPr lang="en-US" altLang="en-US" dirty="0" smtClean="0"/>
              <a:t>   purpose </a:t>
            </a:r>
            <a:endParaRPr lang="en-US" altLang="en-US" dirty="0"/>
          </a:p>
          <a:p>
            <a:r>
              <a:rPr lang="en-US" altLang="en-US" dirty="0"/>
              <a:t>Address Register </a:t>
            </a:r>
          </a:p>
          <a:p>
            <a:pPr lvl="1"/>
            <a:r>
              <a:rPr lang="en-US" altLang="en-US" sz="2800" dirty="0"/>
              <a:t>Segment register – holds the address of the base of the segment</a:t>
            </a:r>
          </a:p>
          <a:p>
            <a:pPr lvl="1"/>
            <a:r>
              <a:rPr lang="en-US" altLang="en-US" sz="2800" dirty="0"/>
              <a:t>Index register – Used for indexed addressing</a:t>
            </a:r>
          </a:p>
          <a:p>
            <a:pPr lvl="1"/>
            <a:r>
              <a:rPr lang="en-US" altLang="en-US" sz="2800" dirty="0"/>
              <a:t>Stack Pointers – points to the top of the stack</a:t>
            </a:r>
          </a:p>
          <a:p>
            <a:endParaRPr lang="en-US" altLang="en-US" dirty="0"/>
          </a:p>
          <a:p>
            <a:r>
              <a:rPr lang="en-US" altLang="en-US" dirty="0"/>
              <a:t>Condition Codes (Flags) – are bits set by the processor as a </a:t>
            </a:r>
          </a:p>
          <a:p>
            <a:pPr marL="0" indent="0">
              <a:buNone/>
            </a:pPr>
            <a:r>
              <a:rPr lang="en-US" altLang="en-US" dirty="0"/>
              <a:t>                                              result of an operation</a:t>
            </a:r>
          </a:p>
        </p:txBody>
      </p:sp>
    </p:spTree>
    <p:extLst>
      <p:ext uri="{BB962C8B-B14F-4D97-AF65-F5344CB8AC3E}">
        <p14:creationId xmlns:p14="http://schemas.microsoft.com/office/powerpoint/2010/main" xmlns="" val="35686236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864" y="0"/>
            <a:ext cx="10515600" cy="961399"/>
          </a:xfrm>
        </p:spPr>
        <p:txBody>
          <a:bodyPr/>
          <a:lstStyle/>
          <a:p>
            <a:r>
              <a:rPr lang="en-IN" dirty="0">
                <a:solidFill>
                  <a:srgbClr val="FF0000"/>
                </a:solidFill>
              </a:rPr>
              <a:t>Control and Status registers</a:t>
            </a:r>
          </a:p>
        </p:txBody>
      </p:sp>
      <p:sp>
        <p:nvSpPr>
          <p:cNvPr id="3" name="Content Placeholder 2"/>
          <p:cNvSpPr>
            <a:spLocks noGrp="1"/>
          </p:cNvSpPr>
          <p:nvPr>
            <p:ph idx="1"/>
          </p:nvPr>
        </p:nvSpPr>
        <p:spPr>
          <a:xfrm>
            <a:off x="554864" y="961399"/>
            <a:ext cx="10515600" cy="5220460"/>
          </a:xfrm>
        </p:spPr>
        <p:txBody>
          <a:bodyPr/>
          <a:lstStyle/>
          <a:p>
            <a:r>
              <a:rPr lang="en-US" altLang="en-US" dirty="0"/>
              <a:t>Not visible under user mode</a:t>
            </a:r>
          </a:p>
          <a:p>
            <a:endParaRPr lang="en-US" altLang="en-US" dirty="0">
              <a:solidFill>
                <a:srgbClr val="0000CC"/>
              </a:solidFill>
            </a:endParaRPr>
          </a:p>
          <a:p>
            <a:pPr marL="914400" lvl="1" indent="-457200">
              <a:buFont typeface="+mj-lt"/>
              <a:buAutoNum type="arabicPeriod"/>
            </a:pPr>
            <a:r>
              <a:rPr lang="en-US" altLang="en-US" dirty="0">
                <a:solidFill>
                  <a:srgbClr val="0000CC"/>
                </a:solidFill>
              </a:rPr>
              <a:t>Instruction Register (IR) </a:t>
            </a:r>
            <a:r>
              <a:rPr lang="en-US" altLang="en-US" dirty="0"/>
              <a:t>– used to store the instructions</a:t>
            </a:r>
          </a:p>
          <a:p>
            <a:pPr marL="914400" lvl="1" indent="-457200">
              <a:buFont typeface="+mj-lt"/>
              <a:buAutoNum type="arabicPeriod"/>
            </a:pPr>
            <a:endParaRPr lang="en-US" altLang="en-US" dirty="0">
              <a:solidFill>
                <a:srgbClr val="0000CC"/>
              </a:solidFill>
            </a:endParaRPr>
          </a:p>
          <a:p>
            <a:pPr marL="914400" lvl="1" indent="-457200">
              <a:buFont typeface="+mj-lt"/>
              <a:buAutoNum type="arabicPeriod"/>
            </a:pPr>
            <a:r>
              <a:rPr lang="en-US" altLang="en-US" dirty="0">
                <a:solidFill>
                  <a:srgbClr val="0000CC"/>
                </a:solidFill>
              </a:rPr>
              <a:t>Program Counter (PC)</a:t>
            </a:r>
            <a:r>
              <a:rPr lang="en-US" altLang="en-US" dirty="0"/>
              <a:t> – gives the address of next instruction to be executed</a:t>
            </a:r>
          </a:p>
          <a:p>
            <a:pPr marL="914400" lvl="1" indent="-457200">
              <a:buFont typeface="+mj-lt"/>
              <a:buAutoNum type="arabicPeriod"/>
            </a:pPr>
            <a:endParaRPr lang="en-US" altLang="en-US" dirty="0"/>
          </a:p>
          <a:p>
            <a:pPr marL="914400" lvl="1" indent="-457200">
              <a:buFont typeface="+mj-lt"/>
              <a:buAutoNum type="arabicPeriod"/>
            </a:pPr>
            <a:r>
              <a:rPr lang="en-US" altLang="en-US" dirty="0">
                <a:solidFill>
                  <a:srgbClr val="0000CC"/>
                </a:solidFill>
              </a:rPr>
              <a:t>Memory address register (MAR)</a:t>
            </a:r>
            <a:r>
              <a:rPr lang="en-US" altLang="en-US" dirty="0"/>
              <a:t> – holds the address of the memory to </a:t>
            </a:r>
          </a:p>
          <a:p>
            <a:pPr marL="457200" lvl="1" indent="0">
              <a:buNone/>
            </a:pPr>
            <a:r>
              <a:rPr lang="en-US" altLang="en-US" dirty="0"/>
              <a:t>                                                             read/write </a:t>
            </a:r>
            <a:r>
              <a:rPr lang="en-US" altLang="en-US" dirty="0" smtClean="0"/>
              <a:t>data</a:t>
            </a:r>
          </a:p>
          <a:p>
            <a:pPr marL="457200" lvl="1" indent="0">
              <a:buNone/>
            </a:pPr>
            <a:endParaRPr lang="en-US" altLang="en-US" dirty="0"/>
          </a:p>
          <a:p>
            <a:pPr marL="914400" lvl="1" indent="-457200">
              <a:buAutoNum type="arabicPeriod" startAt="4"/>
            </a:pPr>
            <a:r>
              <a:rPr lang="en-US" altLang="en-US" dirty="0" smtClean="0">
                <a:solidFill>
                  <a:srgbClr val="0000CC"/>
                </a:solidFill>
              </a:rPr>
              <a:t>Memory </a:t>
            </a:r>
            <a:r>
              <a:rPr lang="en-US" altLang="en-US" dirty="0">
                <a:solidFill>
                  <a:srgbClr val="0000CC"/>
                </a:solidFill>
              </a:rPr>
              <a:t>data register (MDR)</a:t>
            </a:r>
            <a:r>
              <a:rPr lang="en-US" altLang="en-US" dirty="0"/>
              <a:t> – holds the data/instruction </a:t>
            </a:r>
            <a:r>
              <a:rPr lang="en-US" altLang="en-US" dirty="0" smtClean="0"/>
              <a:t>fetched </a:t>
            </a:r>
            <a:r>
              <a:rPr lang="en-US" altLang="en-US" dirty="0"/>
              <a:t>from the </a:t>
            </a:r>
            <a:r>
              <a:rPr lang="en-US" altLang="en-US" dirty="0" smtClean="0"/>
              <a:t>    </a:t>
            </a:r>
          </a:p>
          <a:p>
            <a:pPr marL="457200" lvl="1" indent="0">
              <a:buNone/>
            </a:pPr>
            <a:r>
              <a:rPr lang="en-US" altLang="en-US" dirty="0"/>
              <a:t> </a:t>
            </a:r>
            <a:r>
              <a:rPr lang="en-US" altLang="en-US" dirty="0" smtClean="0"/>
              <a:t>                                                              memory</a:t>
            </a:r>
            <a:endParaRPr lang="en-US" altLang="en-US" dirty="0"/>
          </a:p>
          <a:p>
            <a:endParaRPr lang="en-IN" dirty="0"/>
          </a:p>
        </p:txBody>
      </p:sp>
    </p:spTree>
    <p:extLst>
      <p:ext uri="{BB962C8B-B14F-4D97-AF65-F5344CB8AC3E}">
        <p14:creationId xmlns:p14="http://schemas.microsoft.com/office/powerpoint/2010/main" xmlns="" val="25534022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5942"/>
            <a:ext cx="10515600" cy="907399"/>
          </a:xfrm>
        </p:spPr>
        <p:txBody>
          <a:bodyPr/>
          <a:lstStyle/>
          <a:p>
            <a:r>
              <a:rPr lang="en-IN" dirty="0" smtClean="0">
                <a:solidFill>
                  <a:srgbClr val="FF0000"/>
                </a:solidFill>
              </a:rPr>
              <a:t>Examples of </a:t>
            </a:r>
            <a:r>
              <a:rPr lang="en-IN" dirty="0">
                <a:solidFill>
                  <a:srgbClr val="FF0000"/>
                </a:solidFill>
              </a:rPr>
              <a:t>Register Organization</a:t>
            </a:r>
          </a:p>
        </p:txBody>
      </p:sp>
      <p:pic>
        <p:nvPicPr>
          <p:cNvPr id="4" name="Content Placeholder 3"/>
          <p:cNvPicPr>
            <a:picLocks noGrp="1" noChangeAspect="1"/>
          </p:cNvPicPr>
          <p:nvPr>
            <p:ph idx="1"/>
          </p:nvPr>
        </p:nvPicPr>
        <p:blipFill>
          <a:blip r:embed="rId2"/>
          <a:stretch>
            <a:fillRect/>
          </a:stretch>
        </p:blipFill>
        <p:spPr>
          <a:xfrm>
            <a:off x="1313645" y="1214437"/>
            <a:ext cx="8411379" cy="5067300"/>
          </a:xfrm>
          <a:prstGeom prst="rect">
            <a:avLst/>
          </a:prstGeom>
        </p:spPr>
      </p:pic>
    </p:spTree>
    <p:extLst>
      <p:ext uri="{BB962C8B-B14F-4D97-AF65-F5344CB8AC3E}">
        <p14:creationId xmlns:p14="http://schemas.microsoft.com/office/powerpoint/2010/main" xmlns="" val="405144133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Why this subject?</a:t>
            </a:r>
            <a:endParaRPr lang="en-IN" dirty="0">
              <a:solidFill>
                <a:srgbClr val="FF0000"/>
              </a:solidFill>
            </a:endParaRPr>
          </a:p>
        </p:txBody>
      </p:sp>
      <p:sp>
        <p:nvSpPr>
          <p:cNvPr id="3" name="Content Placeholder 2"/>
          <p:cNvSpPr>
            <a:spLocks noGrp="1"/>
          </p:cNvSpPr>
          <p:nvPr>
            <p:ph idx="1"/>
          </p:nvPr>
        </p:nvSpPr>
        <p:spPr/>
        <p:txBody>
          <a:bodyPr/>
          <a:lstStyle/>
          <a:p>
            <a:r>
              <a:rPr lang="en-IN" dirty="0" smtClean="0"/>
              <a:t>To acquire some understanding and appreciation of a computer systems functional components, their characteristics, performance and interactions</a:t>
            </a:r>
          </a:p>
          <a:p>
            <a:r>
              <a:rPr lang="en-IN" dirty="0" smtClean="0"/>
              <a:t>Need to understand computer architecture in order to structure a program so that it runs more efficiently on a real machine</a:t>
            </a:r>
          </a:p>
          <a:p>
            <a:r>
              <a:rPr lang="en-IN" dirty="0" smtClean="0"/>
              <a:t>In selecting a system to use, they should be able to understand the trade of among various components such as CPU clock speed vs memory</a:t>
            </a:r>
            <a:endParaRPr lang="en-IN" dirty="0"/>
          </a:p>
        </p:txBody>
      </p:sp>
    </p:spTree>
    <p:extLst>
      <p:ext uri="{BB962C8B-B14F-4D97-AF65-F5344CB8AC3E}">
        <p14:creationId xmlns:p14="http://schemas.microsoft.com/office/powerpoint/2010/main" xmlns="" val="238466318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a:solidFill>
                  <a:srgbClr val="FF0000"/>
                </a:solidFill>
              </a:rPr>
              <a:t>Connection Between the Processor and the Memory</a:t>
            </a:r>
            <a:endParaRPr lang="en-IN" sz="3600" dirty="0">
              <a:solidFill>
                <a:srgbClr val="FF0000"/>
              </a:solidFill>
            </a:endParaRPr>
          </a:p>
        </p:txBody>
      </p:sp>
      <p:pic>
        <p:nvPicPr>
          <p:cNvPr id="5" name="Content Placeholder 4"/>
          <p:cNvPicPr>
            <a:picLocks noGrp="1" noChangeAspect="1"/>
          </p:cNvPicPr>
          <p:nvPr>
            <p:ph idx="1"/>
          </p:nvPr>
        </p:nvPicPr>
        <p:blipFill>
          <a:blip r:embed="rId2"/>
          <a:stretch>
            <a:fillRect/>
          </a:stretch>
        </p:blipFill>
        <p:spPr>
          <a:xfrm>
            <a:off x="2137892" y="1815922"/>
            <a:ext cx="7212168" cy="4262906"/>
          </a:xfrm>
          <a:prstGeom prst="rect">
            <a:avLst/>
          </a:prstGeom>
        </p:spPr>
      </p:pic>
    </p:spTree>
    <p:extLst>
      <p:ext uri="{BB962C8B-B14F-4D97-AF65-F5344CB8AC3E}">
        <p14:creationId xmlns:p14="http://schemas.microsoft.com/office/powerpoint/2010/main" xmlns="" val="22341721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7005"/>
          </a:xfrm>
        </p:spPr>
        <p:txBody>
          <a:bodyPr/>
          <a:lstStyle/>
          <a:p>
            <a:r>
              <a:rPr lang="en-IN" dirty="0">
                <a:solidFill>
                  <a:srgbClr val="FF0000"/>
                </a:solidFill>
              </a:rPr>
              <a:t>Register Files</a:t>
            </a:r>
          </a:p>
        </p:txBody>
      </p:sp>
      <p:sp>
        <p:nvSpPr>
          <p:cNvPr id="3" name="Content Placeholder 2"/>
          <p:cNvSpPr>
            <a:spLocks noGrp="1"/>
          </p:cNvSpPr>
          <p:nvPr>
            <p:ph idx="1"/>
          </p:nvPr>
        </p:nvSpPr>
        <p:spPr>
          <a:xfrm>
            <a:off x="838200" y="1262130"/>
            <a:ext cx="10515600" cy="5203064"/>
          </a:xfrm>
        </p:spPr>
        <p:txBody>
          <a:bodyPr/>
          <a:lstStyle/>
          <a:p>
            <a:pPr algn="just"/>
            <a:r>
              <a:rPr lang="en-US" dirty="0"/>
              <a:t>The register file is the component that contains all the general purpose registers of the microprocessor</a:t>
            </a:r>
            <a:r>
              <a:rPr lang="en-US" dirty="0" smtClean="0"/>
              <a:t>.</a:t>
            </a:r>
          </a:p>
          <a:p>
            <a:pPr marL="0" indent="0" algn="just">
              <a:buNone/>
            </a:pPr>
            <a:endParaRPr lang="en-US" dirty="0"/>
          </a:p>
          <a:p>
            <a:pPr algn="just"/>
            <a:r>
              <a:rPr lang="en-US" dirty="0" smtClean="0"/>
              <a:t>It </a:t>
            </a:r>
            <a:r>
              <a:rPr lang="en-US" dirty="0"/>
              <a:t>is an array of processor register in a CPU</a:t>
            </a:r>
          </a:p>
          <a:p>
            <a:pPr algn="just"/>
            <a:endParaRPr lang="en-US" dirty="0"/>
          </a:p>
          <a:p>
            <a:pPr algn="just"/>
            <a:r>
              <a:rPr lang="en-US" dirty="0"/>
              <a:t>It can be implemented using SRAM with multiple ports</a:t>
            </a:r>
          </a:p>
          <a:p>
            <a:pPr algn="just"/>
            <a:endParaRPr lang="en-US" dirty="0"/>
          </a:p>
          <a:p>
            <a:pPr algn="just"/>
            <a:r>
              <a:rPr lang="en-US" dirty="0" smtClean="0"/>
              <a:t>SRAMs </a:t>
            </a:r>
            <a:r>
              <a:rPr lang="en-US" dirty="0"/>
              <a:t>are distinguished by having dedicated read and write ports, whereas ordinary </a:t>
            </a:r>
            <a:r>
              <a:rPr lang="en-US" dirty="0" err="1"/>
              <a:t>multiported</a:t>
            </a:r>
            <a:r>
              <a:rPr lang="en-US" dirty="0"/>
              <a:t> SRAMs will usually read and write through the same ports.</a:t>
            </a:r>
            <a:endParaRPr lang="en-IN" dirty="0"/>
          </a:p>
          <a:p>
            <a:endParaRPr lang="en-IN" dirty="0"/>
          </a:p>
        </p:txBody>
      </p:sp>
    </p:spTree>
    <p:extLst>
      <p:ext uri="{BB962C8B-B14F-4D97-AF65-F5344CB8AC3E}">
        <p14:creationId xmlns:p14="http://schemas.microsoft.com/office/powerpoint/2010/main" xmlns="" val="252187145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380" y="139831"/>
            <a:ext cx="10515600" cy="781095"/>
          </a:xfrm>
        </p:spPr>
        <p:txBody>
          <a:bodyPr/>
          <a:lstStyle/>
          <a:p>
            <a:r>
              <a:rPr lang="en-IN" dirty="0">
                <a:solidFill>
                  <a:srgbClr val="FF0000"/>
                </a:solidFill>
              </a:rPr>
              <a:t>Register Files</a:t>
            </a:r>
            <a:endParaRPr lang="en-IN" dirty="0"/>
          </a:p>
        </p:txBody>
      </p:sp>
      <p:sp>
        <p:nvSpPr>
          <p:cNvPr id="3" name="Content Placeholder 2"/>
          <p:cNvSpPr>
            <a:spLocks noGrp="1"/>
          </p:cNvSpPr>
          <p:nvPr>
            <p:ph idx="1"/>
          </p:nvPr>
        </p:nvSpPr>
        <p:spPr>
          <a:xfrm>
            <a:off x="687946" y="920926"/>
            <a:ext cx="10515600" cy="5138671"/>
          </a:xfrm>
        </p:spPr>
        <p:txBody>
          <a:bodyPr/>
          <a:lstStyle/>
          <a:p>
            <a:pPr algn="just"/>
            <a:r>
              <a:rPr lang="en-US" dirty="0"/>
              <a:t>A simple register file is a set of registers and a decoder. The register file requires an address and a data input</a:t>
            </a:r>
          </a:p>
          <a:p>
            <a:pPr algn="just"/>
            <a:r>
              <a:rPr lang="en-US" dirty="0"/>
              <a:t>To read two values at once and write one value back in a single cycle. Consider the following equation:  </a:t>
            </a:r>
            <a:r>
              <a:rPr lang="en-US" dirty="0">
                <a:solidFill>
                  <a:srgbClr val="0000CC"/>
                </a:solidFill>
              </a:rPr>
              <a:t>C = A + </a:t>
            </a:r>
            <a:r>
              <a:rPr lang="en-US" dirty="0" smtClean="0">
                <a:solidFill>
                  <a:srgbClr val="0000CC"/>
                </a:solidFill>
              </a:rPr>
              <a:t>B</a:t>
            </a:r>
          </a:p>
          <a:p>
            <a:pPr algn="just"/>
            <a:endParaRPr lang="en-US" dirty="0">
              <a:solidFill>
                <a:srgbClr val="0000CC"/>
              </a:solidFill>
            </a:endParaRPr>
          </a:p>
        </p:txBody>
      </p:sp>
      <p:pic>
        <p:nvPicPr>
          <p:cNvPr id="4" name="Picture 3"/>
          <p:cNvPicPr>
            <a:picLocks noChangeAspect="1"/>
          </p:cNvPicPr>
          <p:nvPr/>
        </p:nvPicPr>
        <p:blipFill>
          <a:blip r:embed="rId2"/>
          <a:stretch>
            <a:fillRect/>
          </a:stretch>
        </p:blipFill>
        <p:spPr>
          <a:xfrm>
            <a:off x="2638425" y="2867302"/>
            <a:ext cx="6915150" cy="3905250"/>
          </a:xfrm>
          <a:prstGeom prst="rect">
            <a:avLst/>
          </a:prstGeom>
        </p:spPr>
      </p:pic>
    </p:spTree>
    <p:extLst>
      <p:ext uri="{BB962C8B-B14F-4D97-AF65-F5344CB8AC3E}">
        <p14:creationId xmlns:p14="http://schemas.microsoft.com/office/powerpoint/2010/main" xmlns="" val="21797644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838200" y="365125"/>
            <a:ext cx="10515599" cy="5790976"/>
          </a:xfrm>
          <a:prstGeom prst="rect">
            <a:avLst/>
          </a:prstGeom>
        </p:spPr>
      </p:pic>
    </p:spTree>
    <p:extLst>
      <p:ext uri="{BB962C8B-B14F-4D97-AF65-F5344CB8AC3E}">
        <p14:creationId xmlns:p14="http://schemas.microsoft.com/office/powerpoint/2010/main" xmlns="" val="238280274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1095"/>
          </a:xfrm>
        </p:spPr>
        <p:txBody>
          <a:bodyPr/>
          <a:lstStyle/>
          <a:p>
            <a:r>
              <a:rPr lang="en-IN" b="1" dirty="0">
                <a:solidFill>
                  <a:srgbClr val="FF0000"/>
                </a:solidFill>
              </a:rPr>
              <a:t>Interconnection of Components</a:t>
            </a:r>
            <a:endParaRPr lang="en-IN" dirty="0">
              <a:solidFill>
                <a:srgbClr val="FF0000"/>
              </a:solidFill>
            </a:endParaRPr>
          </a:p>
        </p:txBody>
      </p:sp>
      <p:sp>
        <p:nvSpPr>
          <p:cNvPr id="3" name="Content Placeholder 2"/>
          <p:cNvSpPr>
            <a:spLocks noGrp="1"/>
          </p:cNvSpPr>
          <p:nvPr>
            <p:ph idx="1"/>
          </p:nvPr>
        </p:nvSpPr>
        <p:spPr>
          <a:xfrm>
            <a:off x="838200" y="1146220"/>
            <a:ext cx="10515600" cy="5030743"/>
          </a:xfrm>
        </p:spPr>
        <p:txBody>
          <a:bodyPr>
            <a:normAutofit lnSpcReduction="10000"/>
          </a:bodyPr>
          <a:lstStyle/>
          <a:p>
            <a:r>
              <a:rPr lang="en-IN" dirty="0"/>
              <a:t>Functional components of the computer needs to be interconnected </a:t>
            </a:r>
          </a:p>
          <a:p>
            <a:endParaRPr lang="en-IN" dirty="0"/>
          </a:p>
          <a:p>
            <a:r>
              <a:rPr lang="en-IN" dirty="0"/>
              <a:t>A group of lines/wires that serves as a connecting path for several devices is called a </a:t>
            </a:r>
            <a:r>
              <a:rPr lang="en-IN" dirty="0">
                <a:solidFill>
                  <a:srgbClr val="0000CC"/>
                </a:solidFill>
              </a:rPr>
              <a:t>Bus</a:t>
            </a:r>
          </a:p>
          <a:p>
            <a:endParaRPr lang="en-IN" dirty="0"/>
          </a:p>
          <a:p>
            <a:r>
              <a:rPr lang="en-IN" dirty="0"/>
              <a:t>The collection of paths connecting the various modules is called the </a:t>
            </a:r>
            <a:r>
              <a:rPr lang="en-IN" dirty="0">
                <a:solidFill>
                  <a:srgbClr val="0000CC"/>
                </a:solidFill>
              </a:rPr>
              <a:t>interconnection structure</a:t>
            </a:r>
          </a:p>
          <a:p>
            <a:endParaRPr lang="en-IN" dirty="0"/>
          </a:p>
          <a:p>
            <a:r>
              <a:rPr lang="en-IN" dirty="0"/>
              <a:t>Bus that connects the major components are called </a:t>
            </a:r>
            <a:r>
              <a:rPr lang="en-IN" dirty="0">
                <a:solidFill>
                  <a:srgbClr val="0000CC"/>
                </a:solidFill>
              </a:rPr>
              <a:t>System Bus</a:t>
            </a:r>
          </a:p>
          <a:p>
            <a:endParaRPr lang="en-IN" dirty="0"/>
          </a:p>
          <a:p>
            <a:r>
              <a:rPr lang="en-IN" dirty="0"/>
              <a:t>Bus is a shared transmission medium</a:t>
            </a:r>
          </a:p>
          <a:p>
            <a:endParaRPr lang="en-IN" dirty="0"/>
          </a:p>
          <a:p>
            <a:endParaRPr lang="en-IN" dirty="0"/>
          </a:p>
        </p:txBody>
      </p:sp>
    </p:spTree>
    <p:extLst>
      <p:ext uri="{BB962C8B-B14F-4D97-AF65-F5344CB8AC3E}">
        <p14:creationId xmlns:p14="http://schemas.microsoft.com/office/powerpoint/2010/main" xmlns="" val="169235196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6700"/>
          </a:xfrm>
        </p:spPr>
        <p:txBody>
          <a:bodyPr/>
          <a:lstStyle/>
          <a:p>
            <a:r>
              <a:rPr lang="en-IN" dirty="0">
                <a:solidFill>
                  <a:srgbClr val="FF0000"/>
                </a:solidFill>
              </a:rPr>
              <a:t>Bus Structures</a:t>
            </a:r>
          </a:p>
        </p:txBody>
      </p:sp>
      <p:sp>
        <p:nvSpPr>
          <p:cNvPr id="3" name="Content Placeholder 2"/>
          <p:cNvSpPr>
            <a:spLocks noGrp="1"/>
          </p:cNvSpPr>
          <p:nvPr>
            <p:ph idx="1"/>
          </p:nvPr>
        </p:nvSpPr>
        <p:spPr>
          <a:xfrm>
            <a:off x="838200" y="1081825"/>
            <a:ext cx="10515600" cy="5267459"/>
          </a:xfrm>
        </p:spPr>
        <p:txBody>
          <a:bodyPr/>
          <a:lstStyle/>
          <a:p>
            <a:pPr marL="0" indent="0">
              <a:buNone/>
            </a:pPr>
            <a:endParaRPr lang="en-IN" dirty="0"/>
          </a:p>
        </p:txBody>
      </p:sp>
      <p:pic>
        <p:nvPicPr>
          <p:cNvPr id="4" name="Picture 3"/>
          <p:cNvPicPr>
            <a:picLocks noChangeAspect="1"/>
          </p:cNvPicPr>
          <p:nvPr/>
        </p:nvPicPr>
        <p:blipFill>
          <a:blip r:embed="rId2"/>
          <a:stretch>
            <a:fillRect/>
          </a:stretch>
        </p:blipFill>
        <p:spPr>
          <a:xfrm>
            <a:off x="2101012" y="1349108"/>
            <a:ext cx="7205922" cy="2085573"/>
          </a:xfrm>
          <a:prstGeom prst="rect">
            <a:avLst/>
          </a:prstGeom>
        </p:spPr>
      </p:pic>
      <p:pic>
        <p:nvPicPr>
          <p:cNvPr id="5" name="Picture 4"/>
          <p:cNvPicPr>
            <a:picLocks noChangeAspect="1"/>
          </p:cNvPicPr>
          <p:nvPr/>
        </p:nvPicPr>
        <p:blipFill>
          <a:blip r:embed="rId3"/>
          <a:stretch>
            <a:fillRect/>
          </a:stretch>
        </p:blipFill>
        <p:spPr>
          <a:xfrm>
            <a:off x="2327937" y="4065745"/>
            <a:ext cx="6812307" cy="1959890"/>
          </a:xfrm>
          <a:prstGeom prst="rect">
            <a:avLst/>
          </a:prstGeom>
        </p:spPr>
      </p:pic>
    </p:spTree>
    <p:extLst>
      <p:ext uri="{BB962C8B-B14F-4D97-AF65-F5344CB8AC3E}">
        <p14:creationId xmlns:p14="http://schemas.microsoft.com/office/powerpoint/2010/main" xmlns="" val="30400859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Speed Issue</a:t>
            </a:r>
          </a:p>
        </p:txBody>
      </p:sp>
      <p:sp>
        <p:nvSpPr>
          <p:cNvPr id="3" name="Content Placeholder 2"/>
          <p:cNvSpPr>
            <a:spLocks noGrp="1"/>
          </p:cNvSpPr>
          <p:nvPr>
            <p:ph idx="1"/>
          </p:nvPr>
        </p:nvSpPr>
        <p:spPr>
          <a:xfrm>
            <a:off x="838200" y="1545465"/>
            <a:ext cx="10515600" cy="4631498"/>
          </a:xfrm>
        </p:spPr>
        <p:txBody>
          <a:bodyPr/>
          <a:lstStyle/>
          <a:p>
            <a:r>
              <a:rPr lang="en-US" altLang="en-US" dirty="0"/>
              <a:t>Different devices have different transfer/operate speed.</a:t>
            </a:r>
          </a:p>
          <a:p>
            <a:endParaRPr lang="en-US" altLang="en-US" dirty="0"/>
          </a:p>
          <a:p>
            <a:r>
              <a:rPr lang="en-US" altLang="en-US" dirty="0"/>
              <a:t>If the speed of bus is bounded by the slowest device connected to it, the efficiency will be very low.</a:t>
            </a:r>
          </a:p>
          <a:p>
            <a:endParaRPr lang="en-US" altLang="en-US" dirty="0"/>
          </a:p>
          <a:p>
            <a:r>
              <a:rPr lang="en-US" altLang="en-US" dirty="0"/>
              <a:t>How to solve this?</a:t>
            </a:r>
          </a:p>
          <a:p>
            <a:endParaRPr lang="en-US" altLang="en-US" dirty="0"/>
          </a:p>
          <a:p>
            <a:r>
              <a:rPr lang="en-US" altLang="en-US" dirty="0"/>
              <a:t>A common approach – use buffers.</a:t>
            </a:r>
          </a:p>
        </p:txBody>
      </p:sp>
    </p:spTree>
    <p:extLst>
      <p:ext uri="{BB962C8B-B14F-4D97-AF65-F5344CB8AC3E}">
        <p14:creationId xmlns:p14="http://schemas.microsoft.com/office/powerpoint/2010/main" xmlns="" val="11719755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Computer Architecture</a:t>
            </a:r>
            <a:endParaRPr lang="en-IN" dirty="0">
              <a:solidFill>
                <a:srgbClr val="FF0000"/>
              </a:solidFill>
            </a:endParaRPr>
          </a:p>
        </p:txBody>
      </p:sp>
      <p:sp>
        <p:nvSpPr>
          <p:cNvPr id="3" name="Content Placeholder 2"/>
          <p:cNvSpPr>
            <a:spLocks noGrp="1"/>
          </p:cNvSpPr>
          <p:nvPr>
            <p:ph idx="1"/>
          </p:nvPr>
        </p:nvSpPr>
        <p:spPr>
          <a:xfrm>
            <a:off x="838200" y="1825624"/>
            <a:ext cx="10515600" cy="2647902"/>
          </a:xfrm>
        </p:spPr>
        <p:txBody>
          <a:bodyPr/>
          <a:lstStyle/>
          <a:p>
            <a:r>
              <a:rPr lang="en-IN" dirty="0" smtClean="0"/>
              <a:t> Broadly can be classified into two types</a:t>
            </a:r>
          </a:p>
          <a:p>
            <a:pPr lvl="2"/>
            <a:r>
              <a:rPr lang="en-IN" sz="2800" dirty="0">
                <a:solidFill>
                  <a:srgbClr val="0000CC"/>
                </a:solidFill>
              </a:rPr>
              <a:t> </a:t>
            </a:r>
            <a:r>
              <a:rPr lang="en-IN" sz="2800" dirty="0" smtClean="0">
                <a:solidFill>
                  <a:srgbClr val="0000CC"/>
                </a:solidFill>
              </a:rPr>
              <a:t>Von Neumann architecture</a:t>
            </a:r>
            <a:endParaRPr lang="en-IN" sz="2800" dirty="0">
              <a:solidFill>
                <a:srgbClr val="0000CC"/>
              </a:solidFill>
            </a:endParaRPr>
          </a:p>
          <a:p>
            <a:pPr lvl="2"/>
            <a:r>
              <a:rPr lang="en-IN" sz="2800" dirty="0" smtClean="0">
                <a:solidFill>
                  <a:srgbClr val="0000CC"/>
                </a:solidFill>
              </a:rPr>
              <a:t> Harvard architecture</a:t>
            </a:r>
          </a:p>
          <a:p>
            <a:pPr marL="0" indent="0">
              <a:buNone/>
            </a:pPr>
            <a:r>
              <a:rPr lang="en-IN" dirty="0"/>
              <a:t> </a:t>
            </a:r>
          </a:p>
        </p:txBody>
      </p:sp>
    </p:spTree>
    <p:extLst>
      <p:ext uri="{BB962C8B-B14F-4D97-AF65-F5344CB8AC3E}">
        <p14:creationId xmlns:p14="http://schemas.microsoft.com/office/powerpoint/2010/main" xmlns="" val="30281111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5640"/>
          </a:xfrm>
        </p:spPr>
        <p:txBody>
          <a:bodyPr/>
          <a:lstStyle/>
          <a:p>
            <a:r>
              <a:rPr lang="en-IN" dirty="0" smtClean="0">
                <a:solidFill>
                  <a:srgbClr val="FF0000"/>
                </a:solidFill>
              </a:rPr>
              <a:t>Von Neumann Architecture</a:t>
            </a:r>
            <a:endParaRPr lang="en-IN" dirty="0">
              <a:solidFill>
                <a:srgbClr val="FF0000"/>
              </a:solidFill>
            </a:endParaRPr>
          </a:p>
        </p:txBody>
      </p:sp>
      <p:sp>
        <p:nvSpPr>
          <p:cNvPr id="3" name="Content Placeholder 2"/>
          <p:cNvSpPr>
            <a:spLocks noGrp="1"/>
          </p:cNvSpPr>
          <p:nvPr>
            <p:ph idx="1"/>
          </p:nvPr>
        </p:nvSpPr>
        <p:spPr>
          <a:xfrm>
            <a:off x="838200" y="1300766"/>
            <a:ext cx="10515600" cy="5009882"/>
          </a:xfrm>
        </p:spPr>
        <p:txBody>
          <a:bodyPr/>
          <a:lstStyle/>
          <a:p>
            <a:r>
              <a:rPr lang="en-IN" dirty="0" smtClean="0"/>
              <a:t>  The stored program concept is given by a mathematician Von        </a:t>
            </a:r>
          </a:p>
          <a:p>
            <a:pPr marL="0" indent="0">
              <a:buNone/>
            </a:pPr>
            <a:r>
              <a:rPr lang="en-IN" dirty="0"/>
              <a:t> </a:t>
            </a:r>
            <a:r>
              <a:rPr lang="en-IN" dirty="0" smtClean="0"/>
              <a:t>    Neumann</a:t>
            </a:r>
          </a:p>
          <a:p>
            <a:r>
              <a:rPr lang="en-IN" dirty="0"/>
              <a:t> </a:t>
            </a:r>
            <a:r>
              <a:rPr lang="en-IN" dirty="0" smtClean="0"/>
              <a:t>In 1946, Von Neumann and his colleagues began the design of a new stored program computer, referred as IAS computer at the Princeton Institute for Advanced Studies</a:t>
            </a:r>
          </a:p>
          <a:p>
            <a:r>
              <a:rPr lang="en-IN" dirty="0" smtClean="0"/>
              <a:t>General structure of IAS computer</a:t>
            </a:r>
          </a:p>
          <a:p>
            <a:pPr lvl="1"/>
            <a:r>
              <a:rPr lang="en-IN" sz="2800" dirty="0" smtClean="0"/>
              <a:t>Instructions and data are stored in the same memory module</a:t>
            </a:r>
          </a:p>
          <a:p>
            <a:pPr lvl="1"/>
            <a:r>
              <a:rPr lang="en-IN" sz="2800" dirty="0"/>
              <a:t> </a:t>
            </a:r>
            <a:r>
              <a:rPr lang="en-IN" sz="2800" dirty="0" smtClean="0"/>
              <a:t>More flexible and easier to implement</a:t>
            </a:r>
          </a:p>
          <a:p>
            <a:pPr lvl="1"/>
            <a:r>
              <a:rPr lang="en-IN" sz="2800" dirty="0"/>
              <a:t> </a:t>
            </a:r>
            <a:r>
              <a:rPr lang="en-IN" sz="2800" dirty="0" smtClean="0"/>
              <a:t>Suitable for most of the general purpose processors</a:t>
            </a:r>
          </a:p>
          <a:p>
            <a:pPr lvl="1"/>
            <a:r>
              <a:rPr lang="en-IN" sz="2800" dirty="0" smtClean="0"/>
              <a:t> Disadvantage: All instructions and data are moved back and forth through the same pipe</a:t>
            </a:r>
            <a:endParaRPr lang="en-IN" sz="2800" dirty="0"/>
          </a:p>
        </p:txBody>
      </p:sp>
    </p:spTree>
    <p:extLst>
      <p:ext uri="{BB962C8B-B14F-4D97-AF65-F5344CB8AC3E}">
        <p14:creationId xmlns:p14="http://schemas.microsoft.com/office/powerpoint/2010/main" xmlns="" val="277720693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0943"/>
          </a:xfrm>
        </p:spPr>
        <p:txBody>
          <a:bodyPr>
            <a:normAutofit fontScale="90000"/>
          </a:bodyPr>
          <a:lstStyle/>
          <a:p>
            <a:r>
              <a:rPr lang="en-IN" dirty="0" smtClean="0">
                <a:solidFill>
                  <a:srgbClr val="FF0000"/>
                </a:solidFill>
              </a:rPr>
              <a:t>Structure of Von Neumann Machine</a:t>
            </a:r>
            <a:endParaRPr lang="en-IN"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1353357" y="1493949"/>
            <a:ext cx="8717924" cy="4649274"/>
          </a:xfrm>
          <a:prstGeom prst="rect">
            <a:avLst/>
          </a:prstGeom>
        </p:spPr>
      </p:pic>
    </p:spTree>
    <p:extLst>
      <p:ext uri="{BB962C8B-B14F-4D97-AF65-F5344CB8AC3E}">
        <p14:creationId xmlns:p14="http://schemas.microsoft.com/office/powerpoint/2010/main" xmlns="" val="32432574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072" y="365125"/>
            <a:ext cx="10515600" cy="1325563"/>
          </a:xfrm>
        </p:spPr>
        <p:txBody>
          <a:bodyPr>
            <a:normAutofit/>
          </a:bodyPr>
          <a:lstStyle/>
          <a:p>
            <a:r>
              <a:rPr lang="en-US" b="1" dirty="0" smtClean="0">
                <a:solidFill>
                  <a:srgbClr val="FF0000"/>
                </a:solidFill>
              </a:rPr>
              <a:t>Module 1</a:t>
            </a:r>
            <a:r>
              <a:rPr lang="en-US" dirty="0" smtClean="0"/>
              <a:t> </a:t>
            </a:r>
            <a:br>
              <a:rPr lang="en-US" dirty="0" smtClean="0"/>
            </a:br>
            <a:r>
              <a:rPr lang="en-US" sz="3600" dirty="0" smtClean="0"/>
              <a:t>Introduction and Overview of Computer Architecture</a:t>
            </a:r>
            <a:endParaRPr lang="en-US" sz="3600" dirty="0"/>
          </a:p>
        </p:txBody>
      </p:sp>
      <p:sp>
        <p:nvSpPr>
          <p:cNvPr id="3" name="Content Placeholder 2"/>
          <p:cNvSpPr>
            <a:spLocks noGrp="1"/>
          </p:cNvSpPr>
          <p:nvPr>
            <p:ph sz="half" idx="1"/>
          </p:nvPr>
        </p:nvSpPr>
        <p:spPr>
          <a:xfrm>
            <a:off x="296214" y="2096084"/>
            <a:ext cx="11320530" cy="4351338"/>
          </a:xfrm>
        </p:spPr>
        <p:txBody>
          <a:bodyPr/>
          <a:lstStyle/>
          <a:p>
            <a:pPr marL="0" indent="0">
              <a:buNone/>
            </a:pPr>
            <a:r>
              <a:rPr lang="en-IN" dirty="0" smtClean="0">
                <a:solidFill>
                  <a:srgbClr val="0000CC"/>
                </a:solidFill>
              </a:rPr>
              <a:t>Introduction to Computer Systems</a:t>
            </a:r>
          </a:p>
          <a:p>
            <a:pPr marL="0" indent="0" algn="just">
              <a:buNone/>
            </a:pPr>
            <a:r>
              <a:rPr lang="en-IN" dirty="0" smtClean="0">
                <a:solidFill>
                  <a:schemeClr val="tx1">
                    <a:lumMod val="95000"/>
                    <a:lumOff val="5000"/>
                  </a:schemeClr>
                </a:solidFill>
              </a:rPr>
              <a:t>A computer is an electronic data processing machine that accepts data and instructions through input unit (or from memory) and processes data as per the instruction, to get desired output.</a:t>
            </a:r>
          </a:p>
          <a:p>
            <a:pPr marL="0" indent="0" algn="just">
              <a:buNone/>
            </a:pPr>
            <a:endParaRPr lang="en-IN" dirty="0">
              <a:solidFill>
                <a:schemeClr val="accent1">
                  <a:lumMod val="75000"/>
                </a:schemeClr>
              </a:solidFill>
            </a:endParaRPr>
          </a:p>
          <a:p>
            <a:pPr marL="0" indent="0" algn="just">
              <a:buNone/>
            </a:pPr>
            <a:r>
              <a:rPr lang="en-IN" dirty="0" smtClean="0">
                <a:solidFill>
                  <a:schemeClr val="tx1">
                    <a:lumMod val="95000"/>
                    <a:lumOff val="5000"/>
                  </a:schemeClr>
                </a:solidFill>
              </a:rPr>
              <a:t>A computer system is a complex system consists of both</a:t>
            </a:r>
            <a:r>
              <a:rPr lang="en-IN" dirty="0" smtClean="0">
                <a:solidFill>
                  <a:schemeClr val="accent1">
                    <a:lumMod val="75000"/>
                  </a:schemeClr>
                </a:solidFill>
              </a:rPr>
              <a:t> </a:t>
            </a:r>
            <a:r>
              <a:rPr lang="en-IN" dirty="0" smtClean="0">
                <a:solidFill>
                  <a:srgbClr val="FF0000"/>
                </a:solidFill>
              </a:rPr>
              <a:t>hardware and software.</a:t>
            </a:r>
          </a:p>
          <a:p>
            <a:pPr marL="0" indent="0">
              <a:buNone/>
            </a:pPr>
            <a:endParaRPr lang="en-IN" dirty="0">
              <a:solidFill>
                <a:schemeClr val="accent1">
                  <a:lumMod val="75000"/>
                </a:schemeClr>
              </a:solidFill>
            </a:endParaRPr>
          </a:p>
          <a:p>
            <a:pPr marL="0" indent="0">
              <a:buNone/>
            </a:pPr>
            <a:endParaRPr lang="en-IN" dirty="0">
              <a:solidFill>
                <a:schemeClr val="accent1">
                  <a:lumMod val="75000"/>
                </a:schemeClr>
              </a:solidFill>
            </a:endParaRPr>
          </a:p>
          <a:p>
            <a:pPr marL="0" indent="0">
              <a:buNone/>
            </a:pPr>
            <a:endParaRPr lang="en-IN" dirty="0" smtClean="0">
              <a:solidFill>
                <a:schemeClr val="accent1">
                  <a:lumMod val="75000"/>
                </a:schemeClr>
              </a:solidFill>
            </a:endParaRPr>
          </a:p>
          <a:p>
            <a:pPr marL="0" indent="0">
              <a:buNone/>
            </a:pPr>
            <a:endParaRPr lang="en-IN" dirty="0">
              <a:solidFill>
                <a:schemeClr val="accent1">
                  <a:lumMod val="75000"/>
                </a:schemeClr>
              </a:solidFill>
            </a:endParaRPr>
          </a:p>
        </p:txBody>
      </p:sp>
    </p:spTree>
    <p:extLst>
      <p:ext uri="{BB962C8B-B14F-4D97-AF65-F5344CB8AC3E}">
        <p14:creationId xmlns:p14="http://schemas.microsoft.com/office/powerpoint/2010/main" xmlns="" val="2862056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38672"/>
          </a:xfrm>
        </p:spPr>
        <p:txBody>
          <a:bodyPr/>
          <a:lstStyle/>
          <a:p>
            <a:endParaRPr lang="en-IN" dirty="0"/>
          </a:p>
        </p:txBody>
      </p:sp>
      <p:pic>
        <p:nvPicPr>
          <p:cNvPr id="4" name="Content Placeholder 3"/>
          <p:cNvPicPr>
            <a:picLocks noGrp="1" noChangeAspect="1"/>
          </p:cNvPicPr>
          <p:nvPr>
            <p:ph idx="1"/>
          </p:nvPr>
        </p:nvPicPr>
        <p:blipFill>
          <a:blip r:embed="rId2"/>
          <a:stretch>
            <a:fillRect/>
          </a:stretch>
        </p:blipFill>
        <p:spPr>
          <a:xfrm>
            <a:off x="2163650" y="365126"/>
            <a:ext cx="8075053" cy="6492874"/>
          </a:xfrm>
          <a:prstGeom prst="rect">
            <a:avLst/>
          </a:prstGeom>
        </p:spPr>
      </p:pic>
    </p:spTree>
    <p:extLst>
      <p:ext uri="{BB962C8B-B14F-4D97-AF65-F5344CB8AC3E}">
        <p14:creationId xmlns:p14="http://schemas.microsoft.com/office/powerpoint/2010/main" xmlns="" val="9511225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851"/>
          </a:xfrm>
        </p:spPr>
        <p:txBody>
          <a:bodyPr/>
          <a:lstStyle/>
          <a:p>
            <a:r>
              <a:rPr lang="en-IN" dirty="0" smtClean="0">
                <a:solidFill>
                  <a:srgbClr val="FF0000"/>
                </a:solidFill>
              </a:rPr>
              <a:t>IAS Memory Format</a:t>
            </a:r>
            <a:endParaRPr lang="en-IN"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1403798" y="1455313"/>
            <a:ext cx="8847786" cy="4893972"/>
          </a:xfrm>
          <a:prstGeom prst="rect">
            <a:avLst/>
          </a:prstGeom>
        </p:spPr>
      </p:pic>
    </p:spTree>
    <p:extLst>
      <p:ext uri="{BB962C8B-B14F-4D97-AF65-F5344CB8AC3E}">
        <p14:creationId xmlns:p14="http://schemas.microsoft.com/office/powerpoint/2010/main" xmlns="" val="249689184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1095"/>
          </a:xfrm>
        </p:spPr>
        <p:txBody>
          <a:bodyPr/>
          <a:lstStyle/>
          <a:p>
            <a:r>
              <a:rPr lang="en-IN" smtClean="0">
                <a:solidFill>
                  <a:srgbClr val="FF0000"/>
                </a:solidFill>
              </a:rPr>
              <a:t>IAS Memory Format</a:t>
            </a:r>
            <a:endParaRPr lang="en-IN" dirty="0"/>
          </a:p>
        </p:txBody>
      </p:sp>
      <p:sp>
        <p:nvSpPr>
          <p:cNvPr id="3" name="Content Placeholder 2"/>
          <p:cNvSpPr>
            <a:spLocks noGrp="1"/>
          </p:cNvSpPr>
          <p:nvPr>
            <p:ph idx="1"/>
          </p:nvPr>
        </p:nvSpPr>
        <p:spPr>
          <a:xfrm>
            <a:off x="838200" y="1258955"/>
            <a:ext cx="10515600" cy="5244876"/>
          </a:xfrm>
        </p:spPr>
        <p:txBody>
          <a:bodyPr/>
          <a:lstStyle/>
          <a:p>
            <a:r>
              <a:rPr lang="en-IN" dirty="0" smtClean="0"/>
              <a:t> 1000 x 40 bit words (1000 storage locations of 40 binary bits each)</a:t>
            </a:r>
          </a:p>
          <a:p>
            <a:pPr marL="0" indent="0">
              <a:buNone/>
            </a:pPr>
            <a:r>
              <a:rPr lang="en-IN" sz="2800" dirty="0"/>
              <a:t> </a:t>
            </a:r>
            <a:r>
              <a:rPr lang="en-IN" sz="2800" dirty="0" smtClean="0"/>
              <a:t>      -  Both instructions and data stored here</a:t>
            </a:r>
          </a:p>
          <a:p>
            <a:r>
              <a:rPr lang="en-IN" dirty="0"/>
              <a:t> </a:t>
            </a:r>
            <a:r>
              <a:rPr lang="en-IN" dirty="0" smtClean="0">
                <a:solidFill>
                  <a:srgbClr val="0000CC"/>
                </a:solidFill>
              </a:rPr>
              <a:t>Number format</a:t>
            </a:r>
          </a:p>
          <a:p>
            <a:pPr marL="0" indent="0">
              <a:buNone/>
            </a:pPr>
            <a:r>
              <a:rPr lang="en-IN" sz="2800" dirty="0">
                <a:solidFill>
                  <a:srgbClr val="0000CC"/>
                </a:solidFill>
              </a:rPr>
              <a:t> </a:t>
            </a:r>
            <a:r>
              <a:rPr lang="en-IN" sz="2800" dirty="0" smtClean="0">
                <a:solidFill>
                  <a:srgbClr val="0000CC"/>
                </a:solidFill>
              </a:rPr>
              <a:t>      </a:t>
            </a:r>
            <a:r>
              <a:rPr lang="en-IN" sz="2800" dirty="0" smtClean="0"/>
              <a:t>- Each number is represented by a sign bit and a 39 bit value</a:t>
            </a:r>
          </a:p>
          <a:p>
            <a:r>
              <a:rPr lang="en-IN" dirty="0"/>
              <a:t> </a:t>
            </a:r>
            <a:r>
              <a:rPr lang="en-IN" dirty="0" smtClean="0">
                <a:solidFill>
                  <a:srgbClr val="0000CC"/>
                </a:solidFill>
              </a:rPr>
              <a:t>Instruction format</a:t>
            </a:r>
          </a:p>
          <a:p>
            <a:pPr marL="0" indent="0">
              <a:buNone/>
            </a:pPr>
            <a:r>
              <a:rPr lang="en-IN" sz="2800" dirty="0">
                <a:solidFill>
                  <a:srgbClr val="0000CC"/>
                </a:solidFill>
              </a:rPr>
              <a:t> </a:t>
            </a:r>
            <a:r>
              <a:rPr lang="en-IN" sz="2800" dirty="0" smtClean="0">
                <a:solidFill>
                  <a:srgbClr val="0000CC"/>
                </a:solidFill>
              </a:rPr>
              <a:t>      </a:t>
            </a:r>
            <a:r>
              <a:rPr lang="en-IN" sz="2800" dirty="0" smtClean="0"/>
              <a:t>- A word may contain two 20 bit instructions</a:t>
            </a:r>
          </a:p>
          <a:p>
            <a:pPr marL="0" indent="0">
              <a:buNone/>
            </a:pPr>
            <a:r>
              <a:rPr lang="en-IN" dirty="0">
                <a:solidFill>
                  <a:srgbClr val="0000CC"/>
                </a:solidFill>
              </a:rPr>
              <a:t> </a:t>
            </a:r>
            <a:r>
              <a:rPr lang="en-IN" dirty="0" smtClean="0">
                <a:solidFill>
                  <a:srgbClr val="0000CC"/>
                </a:solidFill>
              </a:rPr>
              <a:t>      - 8 bit operation code (opcode) : </a:t>
            </a:r>
            <a:r>
              <a:rPr lang="en-IN" dirty="0" smtClean="0"/>
              <a:t>specifying the operation to be   </a:t>
            </a:r>
          </a:p>
          <a:p>
            <a:pPr marL="0" indent="0">
              <a:buNone/>
            </a:pPr>
            <a:r>
              <a:rPr lang="en-IN" dirty="0"/>
              <a:t> </a:t>
            </a:r>
            <a:r>
              <a:rPr lang="en-IN" dirty="0" smtClean="0"/>
              <a:t>         performed and</a:t>
            </a:r>
          </a:p>
          <a:p>
            <a:pPr marL="0" indent="0">
              <a:buNone/>
            </a:pPr>
            <a:r>
              <a:rPr lang="en-IN" sz="2800" dirty="0">
                <a:solidFill>
                  <a:srgbClr val="0000CC"/>
                </a:solidFill>
              </a:rPr>
              <a:t> </a:t>
            </a:r>
            <a:r>
              <a:rPr lang="en-IN" sz="2800" dirty="0" smtClean="0">
                <a:solidFill>
                  <a:srgbClr val="0000CC"/>
                </a:solidFill>
              </a:rPr>
              <a:t>      - 12 bit address : </a:t>
            </a:r>
            <a:r>
              <a:rPr lang="en-IN" sz="2800" dirty="0" smtClean="0"/>
              <a:t>designating one of the word in memory (0 to 999)</a:t>
            </a:r>
          </a:p>
          <a:p>
            <a:pPr marL="914400" lvl="2" indent="0">
              <a:buNone/>
            </a:pPr>
            <a:endParaRPr lang="en-IN" sz="2800" dirty="0" smtClean="0"/>
          </a:p>
          <a:p>
            <a:pPr marL="914400" lvl="2" indent="0">
              <a:buNone/>
            </a:pPr>
            <a:endParaRPr lang="en-IN" sz="2800" dirty="0" smtClean="0"/>
          </a:p>
        </p:txBody>
      </p:sp>
    </p:spTree>
    <p:extLst>
      <p:ext uri="{BB962C8B-B14F-4D97-AF65-F5344CB8AC3E}">
        <p14:creationId xmlns:p14="http://schemas.microsoft.com/office/powerpoint/2010/main" xmlns="" val="317391161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9579"/>
          </a:xfrm>
        </p:spPr>
        <p:txBody>
          <a:bodyPr/>
          <a:lstStyle/>
          <a:p>
            <a:r>
              <a:rPr lang="en-IN" dirty="0" smtClean="0">
                <a:solidFill>
                  <a:srgbClr val="FF0000"/>
                </a:solidFill>
              </a:rPr>
              <a:t>Harvard Architecture</a:t>
            </a:r>
            <a:endParaRPr lang="en-IN"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1867437" y="1442435"/>
            <a:ext cx="7881869" cy="4713666"/>
          </a:xfrm>
          <a:prstGeom prst="rect">
            <a:avLst/>
          </a:prstGeom>
        </p:spPr>
      </p:pic>
    </p:spTree>
    <p:extLst>
      <p:ext uri="{BB962C8B-B14F-4D97-AF65-F5344CB8AC3E}">
        <p14:creationId xmlns:p14="http://schemas.microsoft.com/office/powerpoint/2010/main" xmlns="" val="3093144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8215"/>
          </a:xfrm>
        </p:spPr>
        <p:txBody>
          <a:bodyPr>
            <a:normAutofit/>
          </a:bodyPr>
          <a:lstStyle/>
          <a:p>
            <a:r>
              <a:rPr lang="en-IN" dirty="0">
                <a:solidFill>
                  <a:srgbClr val="FF0000"/>
                </a:solidFill>
              </a:rPr>
              <a:t>Harvard Architecture</a:t>
            </a:r>
            <a:endParaRPr lang="en-IN" dirty="0"/>
          </a:p>
        </p:txBody>
      </p:sp>
      <p:sp>
        <p:nvSpPr>
          <p:cNvPr id="3" name="Content Placeholder 2"/>
          <p:cNvSpPr>
            <a:spLocks noGrp="1"/>
          </p:cNvSpPr>
          <p:nvPr>
            <p:ph idx="1"/>
          </p:nvPr>
        </p:nvSpPr>
        <p:spPr>
          <a:xfrm>
            <a:off x="838200" y="978794"/>
            <a:ext cx="10515600" cy="5589431"/>
          </a:xfrm>
        </p:spPr>
        <p:txBody>
          <a:bodyPr>
            <a:normAutofit/>
          </a:bodyPr>
          <a:lstStyle/>
          <a:p>
            <a:r>
              <a:rPr lang="en-IN" dirty="0" smtClean="0"/>
              <a:t> The Harvard architecture is a computer architecture with physically separate memory</a:t>
            </a:r>
          </a:p>
          <a:p>
            <a:r>
              <a:rPr lang="en-IN" dirty="0" smtClean="0"/>
              <a:t> Separate memory for program and data</a:t>
            </a:r>
            <a:endParaRPr lang="en-IN" dirty="0" smtClean="0">
              <a:solidFill>
                <a:srgbClr val="0000CC"/>
              </a:solidFill>
            </a:endParaRPr>
          </a:p>
          <a:p>
            <a:pPr lvl="1"/>
            <a:r>
              <a:rPr lang="en-IN" dirty="0">
                <a:solidFill>
                  <a:srgbClr val="0000CC"/>
                </a:solidFill>
              </a:rPr>
              <a:t> </a:t>
            </a:r>
            <a:r>
              <a:rPr lang="en-IN" sz="2800" dirty="0" smtClean="0">
                <a:solidFill>
                  <a:srgbClr val="0000CC"/>
                </a:solidFill>
              </a:rPr>
              <a:t>Instruction are stored in program memory</a:t>
            </a:r>
          </a:p>
          <a:p>
            <a:pPr lvl="1"/>
            <a:r>
              <a:rPr lang="en-IN" sz="2800" dirty="0">
                <a:solidFill>
                  <a:srgbClr val="0000CC"/>
                </a:solidFill>
              </a:rPr>
              <a:t> </a:t>
            </a:r>
            <a:r>
              <a:rPr lang="en-IN" sz="2800" dirty="0" smtClean="0">
                <a:solidFill>
                  <a:srgbClr val="0000CC"/>
                </a:solidFill>
              </a:rPr>
              <a:t>Data stored in data memory</a:t>
            </a:r>
          </a:p>
          <a:p>
            <a:r>
              <a:rPr lang="en-IN" dirty="0"/>
              <a:t> </a:t>
            </a:r>
            <a:r>
              <a:rPr lang="en-IN" dirty="0" smtClean="0"/>
              <a:t>In Harvard architecture, there is no need to make the two memories shared characteristics</a:t>
            </a:r>
          </a:p>
          <a:p>
            <a:r>
              <a:rPr lang="en-IN" dirty="0"/>
              <a:t> </a:t>
            </a:r>
            <a:r>
              <a:rPr lang="en-IN" dirty="0" smtClean="0"/>
              <a:t>In particular, word width and memory address structure can differ</a:t>
            </a:r>
          </a:p>
          <a:p>
            <a:r>
              <a:rPr lang="en-IN" dirty="0"/>
              <a:t> </a:t>
            </a:r>
            <a:r>
              <a:rPr lang="en-IN" dirty="0" smtClean="0"/>
              <a:t>In some systems, instructions can be stored in read-only memory whereas the data stored in read-write memory</a:t>
            </a:r>
          </a:p>
          <a:p>
            <a:r>
              <a:rPr lang="en-IN" dirty="0"/>
              <a:t> </a:t>
            </a:r>
            <a:r>
              <a:rPr lang="en-IN" dirty="0" smtClean="0"/>
              <a:t>In some systems, there is much more instruction memory than data memory so instruction addresses is wider than data addresses</a:t>
            </a:r>
            <a:endParaRPr lang="en-IN" dirty="0"/>
          </a:p>
        </p:txBody>
      </p:sp>
    </p:spTree>
    <p:extLst>
      <p:ext uri="{BB962C8B-B14F-4D97-AF65-F5344CB8AC3E}">
        <p14:creationId xmlns:p14="http://schemas.microsoft.com/office/powerpoint/2010/main" xmlns="" val="22046117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775" y="120430"/>
            <a:ext cx="10515600" cy="832608"/>
          </a:xfrm>
        </p:spPr>
        <p:txBody>
          <a:bodyPr/>
          <a:lstStyle/>
          <a:p>
            <a:r>
              <a:rPr lang="en-IN" dirty="0" smtClean="0"/>
              <a:t>Von Neumann vs Harvard architecture</a:t>
            </a:r>
            <a:endParaRPr lang="en-IN" dirty="0"/>
          </a:p>
        </p:txBody>
      </p:sp>
      <p:pic>
        <p:nvPicPr>
          <p:cNvPr id="4" name="Content Placeholder 3"/>
          <p:cNvPicPr>
            <a:picLocks noGrp="1" noChangeAspect="1"/>
          </p:cNvPicPr>
          <p:nvPr>
            <p:ph idx="1"/>
          </p:nvPr>
        </p:nvPicPr>
        <p:blipFill>
          <a:blip r:embed="rId2"/>
          <a:stretch>
            <a:fillRect/>
          </a:stretch>
        </p:blipFill>
        <p:spPr>
          <a:xfrm>
            <a:off x="1970468" y="1300766"/>
            <a:ext cx="8551571" cy="4876197"/>
          </a:xfrm>
          <a:prstGeom prst="rect">
            <a:avLst/>
          </a:prstGeom>
        </p:spPr>
      </p:pic>
    </p:spTree>
    <p:extLst>
      <p:ext uri="{BB962C8B-B14F-4D97-AF65-F5344CB8AC3E}">
        <p14:creationId xmlns:p14="http://schemas.microsoft.com/office/powerpoint/2010/main" xmlns="" val="265682833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54" y="347731"/>
            <a:ext cx="10515600" cy="862884"/>
          </a:xfrm>
        </p:spPr>
        <p:txBody>
          <a:bodyPr/>
          <a:lstStyle/>
          <a:p>
            <a:r>
              <a:rPr lang="en-IN" dirty="0" smtClean="0">
                <a:solidFill>
                  <a:srgbClr val="FF0000"/>
                </a:solidFill>
              </a:rPr>
              <a:t>Pipeline in Executing Instructions</a:t>
            </a:r>
            <a:endParaRPr lang="en-IN" dirty="0">
              <a:solidFill>
                <a:srgbClr val="FF0000"/>
              </a:solidFill>
            </a:endParaRPr>
          </a:p>
        </p:txBody>
      </p:sp>
      <p:sp>
        <p:nvSpPr>
          <p:cNvPr id="3" name="Content Placeholder 2"/>
          <p:cNvSpPr>
            <a:spLocks noGrp="1"/>
          </p:cNvSpPr>
          <p:nvPr>
            <p:ph idx="1"/>
          </p:nvPr>
        </p:nvSpPr>
        <p:spPr>
          <a:xfrm>
            <a:off x="683654" y="1210615"/>
            <a:ext cx="10515600" cy="5177306"/>
          </a:xfrm>
        </p:spPr>
        <p:txBody>
          <a:bodyPr/>
          <a:lstStyle/>
          <a:p>
            <a:r>
              <a:rPr lang="en-IN" dirty="0" smtClean="0"/>
              <a:t> Pipeline is the concept to speedup the execution</a:t>
            </a:r>
          </a:p>
          <a:p>
            <a:r>
              <a:rPr lang="en-IN" dirty="0"/>
              <a:t> </a:t>
            </a:r>
            <a:r>
              <a:rPr lang="en-IN" dirty="0" smtClean="0"/>
              <a:t>Pipeline means overlap execution</a:t>
            </a:r>
          </a:p>
          <a:p>
            <a:r>
              <a:rPr lang="en-IN" dirty="0"/>
              <a:t> </a:t>
            </a:r>
            <a:r>
              <a:rPr lang="en-IN" dirty="0" smtClean="0"/>
              <a:t>Instruction execution is typically divided into 5 stages</a:t>
            </a:r>
            <a:endParaRPr lang="en-IN" dirty="0"/>
          </a:p>
          <a:p>
            <a:pPr marL="0" indent="0">
              <a:buNone/>
            </a:pPr>
            <a:r>
              <a:rPr lang="en-IN" dirty="0" smtClean="0"/>
              <a:t>     </a:t>
            </a:r>
            <a:r>
              <a:rPr lang="en-IN" dirty="0" smtClean="0">
                <a:solidFill>
                  <a:srgbClr val="0000CC"/>
                </a:solidFill>
              </a:rPr>
              <a:t>- Instruction Fetch (IF)</a:t>
            </a:r>
          </a:p>
          <a:p>
            <a:pPr marL="0" indent="0">
              <a:buNone/>
            </a:pPr>
            <a:r>
              <a:rPr lang="en-IN" dirty="0">
                <a:solidFill>
                  <a:srgbClr val="0000CC"/>
                </a:solidFill>
              </a:rPr>
              <a:t> </a:t>
            </a:r>
            <a:r>
              <a:rPr lang="en-IN" dirty="0" smtClean="0">
                <a:solidFill>
                  <a:srgbClr val="0000CC"/>
                </a:solidFill>
              </a:rPr>
              <a:t>    - Instruction Decode (ID)</a:t>
            </a:r>
          </a:p>
          <a:p>
            <a:pPr marL="0" indent="0">
              <a:buNone/>
            </a:pPr>
            <a:r>
              <a:rPr lang="en-IN" dirty="0">
                <a:solidFill>
                  <a:srgbClr val="0000CC"/>
                </a:solidFill>
              </a:rPr>
              <a:t> </a:t>
            </a:r>
            <a:r>
              <a:rPr lang="en-IN" dirty="0" smtClean="0">
                <a:solidFill>
                  <a:srgbClr val="0000CC"/>
                </a:solidFill>
              </a:rPr>
              <a:t>    - ALU operation (EX)</a:t>
            </a:r>
          </a:p>
          <a:p>
            <a:pPr marL="0" indent="0">
              <a:buNone/>
            </a:pPr>
            <a:r>
              <a:rPr lang="en-IN" dirty="0">
                <a:solidFill>
                  <a:srgbClr val="0000CC"/>
                </a:solidFill>
              </a:rPr>
              <a:t> </a:t>
            </a:r>
            <a:r>
              <a:rPr lang="en-IN" dirty="0" smtClean="0">
                <a:solidFill>
                  <a:srgbClr val="0000CC"/>
                </a:solidFill>
              </a:rPr>
              <a:t>    - Memory Access (MEM)</a:t>
            </a:r>
          </a:p>
          <a:p>
            <a:pPr marL="0" indent="0">
              <a:buNone/>
            </a:pPr>
            <a:r>
              <a:rPr lang="en-IN" dirty="0">
                <a:solidFill>
                  <a:srgbClr val="0000CC"/>
                </a:solidFill>
              </a:rPr>
              <a:t> </a:t>
            </a:r>
            <a:r>
              <a:rPr lang="en-IN" dirty="0" smtClean="0">
                <a:solidFill>
                  <a:srgbClr val="0000CC"/>
                </a:solidFill>
              </a:rPr>
              <a:t>    - Write Back result to register file (WB)</a:t>
            </a:r>
          </a:p>
          <a:p>
            <a:r>
              <a:rPr lang="en-IN" dirty="0" smtClean="0"/>
              <a:t> These five stages can be executed in an overlapped fashion in pipeline architecture</a:t>
            </a:r>
            <a:endParaRPr lang="en-IN" dirty="0"/>
          </a:p>
        </p:txBody>
      </p:sp>
    </p:spTree>
    <p:extLst>
      <p:ext uri="{BB962C8B-B14F-4D97-AF65-F5344CB8AC3E}">
        <p14:creationId xmlns:p14="http://schemas.microsoft.com/office/powerpoint/2010/main" xmlns="" val="143470749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838200" y="1790163"/>
            <a:ext cx="10515600" cy="4386800"/>
          </a:xfrm>
        </p:spPr>
        <p:txBody>
          <a:bodyPr/>
          <a:lstStyle/>
          <a:p>
            <a:pPr marL="0" indent="0">
              <a:buNone/>
            </a:pPr>
            <a:endParaRPr lang="en-IN" dirty="0"/>
          </a:p>
        </p:txBody>
      </p:sp>
      <p:pic>
        <p:nvPicPr>
          <p:cNvPr id="5" name="Picture 4"/>
          <p:cNvPicPr>
            <a:picLocks noChangeAspect="1"/>
          </p:cNvPicPr>
          <p:nvPr/>
        </p:nvPicPr>
        <p:blipFill>
          <a:blip r:embed="rId2"/>
          <a:stretch>
            <a:fillRect/>
          </a:stretch>
        </p:blipFill>
        <p:spPr>
          <a:xfrm>
            <a:off x="1456385" y="1532586"/>
            <a:ext cx="9683839" cy="3912578"/>
          </a:xfrm>
          <a:prstGeom prst="rect">
            <a:avLst/>
          </a:prstGeom>
        </p:spPr>
      </p:pic>
    </p:spTree>
    <p:extLst>
      <p:ext uri="{BB962C8B-B14F-4D97-AF65-F5344CB8AC3E}">
        <p14:creationId xmlns:p14="http://schemas.microsoft.com/office/powerpoint/2010/main" xmlns="" val="181173777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099" y="365126"/>
            <a:ext cx="10515600" cy="716698"/>
          </a:xfrm>
        </p:spPr>
        <p:txBody>
          <a:bodyPr/>
          <a:lstStyle/>
          <a:p>
            <a:r>
              <a:rPr lang="en-US" altLang="en-US" dirty="0">
                <a:solidFill>
                  <a:srgbClr val="FF0000"/>
                </a:solidFill>
              </a:rPr>
              <a:t>Performance</a:t>
            </a:r>
            <a:endParaRPr lang="en-IN" dirty="0">
              <a:solidFill>
                <a:srgbClr val="FF0000"/>
              </a:solidFill>
            </a:endParaRPr>
          </a:p>
        </p:txBody>
      </p:sp>
      <p:sp>
        <p:nvSpPr>
          <p:cNvPr id="3" name="Content Placeholder 2"/>
          <p:cNvSpPr>
            <a:spLocks noGrp="1"/>
          </p:cNvSpPr>
          <p:nvPr>
            <p:ph idx="1"/>
          </p:nvPr>
        </p:nvSpPr>
        <p:spPr>
          <a:xfrm>
            <a:off x="838200" y="1197735"/>
            <a:ext cx="10515600" cy="3232597"/>
          </a:xfrm>
        </p:spPr>
        <p:txBody>
          <a:bodyPr/>
          <a:lstStyle/>
          <a:p>
            <a:r>
              <a:rPr lang="en-US" altLang="en-US" dirty="0"/>
              <a:t>The most important measure of a computer is how quickly it can execute programs</a:t>
            </a:r>
            <a:r>
              <a:rPr lang="en-US" altLang="en-US" dirty="0" smtClean="0"/>
              <a:t>.</a:t>
            </a:r>
          </a:p>
          <a:p>
            <a:r>
              <a:rPr lang="en-US" altLang="en-US" dirty="0"/>
              <a:t>Three factors affect performance</a:t>
            </a:r>
            <a:r>
              <a:rPr lang="en-US" altLang="en-US" dirty="0" smtClean="0"/>
              <a:t>:</a:t>
            </a:r>
          </a:p>
          <a:p>
            <a:pPr lvl="2"/>
            <a:r>
              <a:rPr lang="en-US" altLang="en-US" sz="2800" dirty="0">
                <a:solidFill>
                  <a:srgbClr val="0000CC"/>
                </a:solidFill>
              </a:rPr>
              <a:t>Hardware design</a:t>
            </a:r>
          </a:p>
          <a:p>
            <a:pPr lvl="2"/>
            <a:r>
              <a:rPr lang="en-US" altLang="en-US" sz="2800" dirty="0">
                <a:solidFill>
                  <a:srgbClr val="0000CC"/>
                </a:solidFill>
              </a:rPr>
              <a:t>Instruction set</a:t>
            </a:r>
          </a:p>
          <a:p>
            <a:pPr lvl="2"/>
            <a:r>
              <a:rPr lang="en-US" altLang="en-US" sz="2800" dirty="0">
                <a:solidFill>
                  <a:srgbClr val="0000CC"/>
                </a:solidFill>
              </a:rPr>
              <a:t>Compiler</a:t>
            </a:r>
          </a:p>
          <a:p>
            <a:endParaRPr lang="en-US" altLang="en-US" dirty="0"/>
          </a:p>
        </p:txBody>
      </p:sp>
    </p:spTree>
    <p:extLst>
      <p:ext uri="{BB962C8B-B14F-4D97-AF65-F5344CB8AC3E}">
        <p14:creationId xmlns:p14="http://schemas.microsoft.com/office/powerpoint/2010/main" xmlns="" val="3929082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614" y="197700"/>
            <a:ext cx="10515600" cy="897005"/>
          </a:xfrm>
        </p:spPr>
        <p:txBody>
          <a:bodyPr/>
          <a:lstStyle/>
          <a:p>
            <a:r>
              <a:rPr lang="en-US" altLang="en-US" dirty="0">
                <a:solidFill>
                  <a:srgbClr val="FF0000"/>
                </a:solidFill>
              </a:rPr>
              <a:t>Performance</a:t>
            </a:r>
            <a:endParaRPr lang="en-IN" dirty="0"/>
          </a:p>
        </p:txBody>
      </p:sp>
      <p:sp>
        <p:nvSpPr>
          <p:cNvPr id="3" name="Content Placeholder 2"/>
          <p:cNvSpPr>
            <a:spLocks noGrp="1"/>
          </p:cNvSpPr>
          <p:nvPr>
            <p:ph idx="1"/>
          </p:nvPr>
        </p:nvSpPr>
        <p:spPr>
          <a:xfrm>
            <a:off x="838200" y="1094705"/>
            <a:ext cx="10515600" cy="5082258"/>
          </a:xfrm>
        </p:spPr>
        <p:txBody>
          <a:bodyPr/>
          <a:lstStyle/>
          <a:p>
            <a:r>
              <a:rPr lang="en-US" altLang="en-US" dirty="0"/>
              <a:t>Processor time to execute a program depends on the hardware involved in the execution of individual machine instructions</a:t>
            </a:r>
            <a:r>
              <a:rPr lang="en-US" altLang="en-US" dirty="0" smtClean="0"/>
              <a:t>.</a:t>
            </a:r>
          </a:p>
          <a:p>
            <a:r>
              <a:rPr lang="en-US" altLang="en-US" dirty="0"/>
              <a:t>The processor and a relatively small cache memory can be fabricated on a single integrated circuit chip.</a:t>
            </a:r>
          </a:p>
          <a:p>
            <a:r>
              <a:rPr lang="en-US" altLang="en-US" dirty="0" smtClean="0"/>
              <a:t>Speed</a:t>
            </a:r>
          </a:p>
          <a:p>
            <a:pPr lvl="1"/>
            <a:r>
              <a:rPr lang="en-US" altLang="en-US" sz="2800" dirty="0" smtClean="0"/>
              <a:t>The internal speed of  performing the basic steps of instruction processing on cache is very high</a:t>
            </a:r>
            <a:endParaRPr lang="en-US" altLang="en-US" sz="2800" dirty="0"/>
          </a:p>
          <a:p>
            <a:r>
              <a:rPr lang="en-US" altLang="en-US" dirty="0"/>
              <a:t>Cost</a:t>
            </a:r>
          </a:p>
          <a:p>
            <a:r>
              <a:rPr lang="en-US" altLang="en-US" dirty="0"/>
              <a:t>Memory management</a:t>
            </a:r>
          </a:p>
          <a:p>
            <a:endParaRPr lang="en-US" altLang="en-US" dirty="0"/>
          </a:p>
          <a:p>
            <a:endParaRPr lang="en-IN" dirty="0"/>
          </a:p>
        </p:txBody>
      </p:sp>
    </p:spTree>
    <p:extLst>
      <p:ext uri="{BB962C8B-B14F-4D97-AF65-F5344CB8AC3E}">
        <p14:creationId xmlns:p14="http://schemas.microsoft.com/office/powerpoint/2010/main" xmlns="" val="40897546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378" y="120426"/>
            <a:ext cx="10515600" cy="832612"/>
          </a:xfrm>
        </p:spPr>
        <p:txBody>
          <a:bodyPr>
            <a:normAutofit/>
          </a:bodyPr>
          <a:lstStyle/>
          <a:p>
            <a:r>
              <a:rPr lang="en-US" sz="3200" dirty="0" smtClean="0">
                <a:solidFill>
                  <a:srgbClr val="FF0000"/>
                </a:solidFill>
              </a:rPr>
              <a:t>Hardware and Software</a:t>
            </a:r>
            <a:r>
              <a:rPr lang="en-US" sz="3200" dirty="0" smtClean="0">
                <a:solidFill>
                  <a:srgbClr val="FFC000"/>
                </a:solidFill>
              </a:rPr>
              <a:t> </a:t>
            </a:r>
            <a:endParaRPr lang="en-US" sz="3200" dirty="0">
              <a:solidFill>
                <a:srgbClr val="FFC000"/>
              </a:solidFill>
            </a:endParaRPr>
          </a:p>
        </p:txBody>
      </p:sp>
      <p:sp>
        <p:nvSpPr>
          <p:cNvPr id="10" name="Content Placeholder 9"/>
          <p:cNvSpPr>
            <a:spLocks noGrp="1"/>
          </p:cNvSpPr>
          <p:nvPr>
            <p:ph sz="half" idx="1"/>
          </p:nvPr>
        </p:nvSpPr>
        <p:spPr>
          <a:xfrm>
            <a:off x="220014" y="1825625"/>
            <a:ext cx="5181600" cy="4351338"/>
          </a:xfrm>
        </p:spPr>
        <p:txBody>
          <a:bodyPr/>
          <a:lstStyle/>
          <a:p>
            <a:r>
              <a:rPr lang="en-US" dirty="0"/>
              <a:t>The </a:t>
            </a:r>
            <a:r>
              <a:rPr lang="en-US" b="1" dirty="0">
                <a:solidFill>
                  <a:srgbClr val="0000CC"/>
                </a:solidFill>
              </a:rPr>
              <a:t>hardware</a:t>
            </a:r>
            <a:r>
              <a:rPr lang="en-US" dirty="0"/>
              <a:t> components of a computer system are the electronic and mechanical </a:t>
            </a:r>
            <a:r>
              <a:rPr lang="en-US" dirty="0" smtClean="0"/>
              <a:t>parts</a:t>
            </a:r>
          </a:p>
          <a:p>
            <a:endParaRPr lang="en-US" dirty="0"/>
          </a:p>
          <a:p>
            <a:r>
              <a:rPr lang="en-US" dirty="0"/>
              <a:t>The </a:t>
            </a:r>
            <a:r>
              <a:rPr lang="en-US" b="1" dirty="0">
                <a:solidFill>
                  <a:srgbClr val="0000CC"/>
                </a:solidFill>
              </a:rPr>
              <a:t>software</a:t>
            </a:r>
            <a:r>
              <a:rPr lang="en-US" dirty="0"/>
              <a:t> components of a computer system are the data and the computer programs.</a:t>
            </a:r>
          </a:p>
        </p:txBody>
      </p:sp>
      <p:sp>
        <p:nvSpPr>
          <p:cNvPr id="5" name="Content Placeholder 4"/>
          <p:cNvSpPr>
            <a:spLocks noGrp="1"/>
          </p:cNvSpPr>
          <p:nvPr>
            <p:ph sz="half" idx="2"/>
          </p:nvPr>
        </p:nvSpPr>
        <p:spPr/>
        <p:txBody>
          <a:bodyPr/>
          <a:lstStyle/>
          <a:p>
            <a:endParaRPr lang="en-IN" dirty="0"/>
          </a:p>
        </p:txBody>
      </p:sp>
      <p:pic>
        <p:nvPicPr>
          <p:cNvPr id="6" name="Picture 5"/>
          <p:cNvPicPr>
            <a:picLocks noChangeAspect="1"/>
          </p:cNvPicPr>
          <p:nvPr/>
        </p:nvPicPr>
        <p:blipFill>
          <a:blip r:embed="rId2"/>
          <a:stretch>
            <a:fillRect/>
          </a:stretch>
        </p:blipFill>
        <p:spPr>
          <a:xfrm>
            <a:off x="6172200" y="1830208"/>
            <a:ext cx="5753637" cy="4333876"/>
          </a:xfrm>
          <a:prstGeom prst="rect">
            <a:avLst/>
          </a:prstGeom>
        </p:spPr>
      </p:pic>
    </p:spTree>
    <p:extLst>
      <p:ext uri="{BB962C8B-B14F-4D97-AF65-F5344CB8AC3E}">
        <p14:creationId xmlns:p14="http://schemas.microsoft.com/office/powerpoint/2010/main" xmlns="" val="5383487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2458"/>
          </a:xfrm>
        </p:spPr>
        <p:txBody>
          <a:bodyPr/>
          <a:lstStyle/>
          <a:p>
            <a:r>
              <a:rPr lang="en-US" altLang="en-US" dirty="0">
                <a:solidFill>
                  <a:srgbClr val="FF0000"/>
                </a:solidFill>
              </a:rPr>
              <a:t>Processor Clock</a:t>
            </a:r>
            <a:endParaRPr lang="en-IN" dirty="0">
              <a:solidFill>
                <a:srgbClr val="FF0000"/>
              </a:solidFill>
            </a:endParaRPr>
          </a:p>
        </p:txBody>
      </p:sp>
      <p:sp>
        <p:nvSpPr>
          <p:cNvPr id="3" name="Content Placeholder 2"/>
          <p:cNvSpPr>
            <a:spLocks noGrp="1"/>
          </p:cNvSpPr>
          <p:nvPr>
            <p:ph idx="1"/>
          </p:nvPr>
        </p:nvSpPr>
        <p:spPr>
          <a:xfrm>
            <a:off x="838200" y="1262130"/>
            <a:ext cx="10515600" cy="4914833"/>
          </a:xfrm>
        </p:spPr>
        <p:txBody>
          <a:bodyPr/>
          <a:lstStyle/>
          <a:p>
            <a:r>
              <a:rPr lang="en-IN" dirty="0" smtClean="0"/>
              <a:t> </a:t>
            </a:r>
            <a:r>
              <a:rPr lang="en-US" altLang="en-US" dirty="0"/>
              <a:t>Clock, clock cycle, and clock rate</a:t>
            </a:r>
          </a:p>
          <a:p>
            <a:r>
              <a:rPr lang="en-IN" dirty="0" smtClean="0"/>
              <a:t>Processor circuits are controlled by a timing signal called </a:t>
            </a:r>
            <a:r>
              <a:rPr lang="en-IN" dirty="0" smtClean="0">
                <a:solidFill>
                  <a:srgbClr val="0000CC"/>
                </a:solidFill>
              </a:rPr>
              <a:t>Clock</a:t>
            </a:r>
            <a:endParaRPr lang="en-IN" dirty="0">
              <a:solidFill>
                <a:srgbClr val="0000CC"/>
              </a:solidFill>
            </a:endParaRPr>
          </a:p>
          <a:p>
            <a:r>
              <a:rPr lang="en-IN" dirty="0"/>
              <a:t> </a:t>
            </a:r>
            <a:r>
              <a:rPr lang="en-IN" dirty="0" smtClean="0"/>
              <a:t>The clock defines regular time intervals called </a:t>
            </a:r>
            <a:r>
              <a:rPr lang="en-IN" dirty="0" smtClean="0">
                <a:solidFill>
                  <a:srgbClr val="0000CC"/>
                </a:solidFill>
              </a:rPr>
              <a:t>clock cycles</a:t>
            </a:r>
            <a:endParaRPr lang="en-IN" dirty="0">
              <a:solidFill>
                <a:srgbClr val="0000CC"/>
              </a:solidFill>
            </a:endParaRPr>
          </a:p>
          <a:p>
            <a:r>
              <a:rPr lang="en-IN" dirty="0" smtClean="0"/>
              <a:t> To execute a machine instruction, the processor divides the action to be performed into sequence of basic steps such that each step can be completed in one clock cycle</a:t>
            </a:r>
          </a:p>
          <a:p>
            <a:r>
              <a:rPr lang="en-IN" dirty="0"/>
              <a:t> </a:t>
            </a:r>
            <a:r>
              <a:rPr lang="en-IN" dirty="0" smtClean="0"/>
              <a:t>Let P be the length of one clock cycle. Its inverse R=1/P is called </a:t>
            </a:r>
            <a:r>
              <a:rPr lang="en-IN" dirty="0" smtClean="0">
                <a:solidFill>
                  <a:srgbClr val="0000CC"/>
                </a:solidFill>
              </a:rPr>
              <a:t>clock rate</a:t>
            </a:r>
            <a:r>
              <a:rPr lang="en-IN" dirty="0" smtClean="0"/>
              <a:t>, which is measured in cycles per second.</a:t>
            </a:r>
            <a:endParaRPr lang="en-IN" dirty="0"/>
          </a:p>
        </p:txBody>
      </p:sp>
    </p:spTree>
    <p:extLst>
      <p:ext uri="{BB962C8B-B14F-4D97-AF65-F5344CB8AC3E}">
        <p14:creationId xmlns:p14="http://schemas.microsoft.com/office/powerpoint/2010/main" xmlns="" val="133871827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8215"/>
          </a:xfrm>
        </p:spPr>
        <p:txBody>
          <a:bodyPr/>
          <a:lstStyle/>
          <a:p>
            <a:r>
              <a:rPr lang="en-US" altLang="en-US" dirty="0">
                <a:solidFill>
                  <a:srgbClr val="FF0000"/>
                </a:solidFill>
              </a:rPr>
              <a:t>Basic Performance Equation</a:t>
            </a:r>
            <a:endParaRPr lang="en-IN" dirty="0">
              <a:solidFill>
                <a:srgbClr val="FF0000"/>
              </a:solidFill>
            </a:endParaRPr>
          </a:p>
        </p:txBody>
      </p:sp>
      <p:sp>
        <p:nvSpPr>
          <p:cNvPr id="3" name="Content Placeholder 2"/>
          <p:cNvSpPr>
            <a:spLocks noGrp="1"/>
          </p:cNvSpPr>
          <p:nvPr>
            <p:ph idx="1"/>
          </p:nvPr>
        </p:nvSpPr>
        <p:spPr>
          <a:xfrm>
            <a:off x="838200" y="1133341"/>
            <a:ext cx="10515600" cy="5306096"/>
          </a:xfrm>
        </p:spPr>
        <p:txBody>
          <a:bodyPr/>
          <a:lstStyle/>
          <a:p>
            <a:pPr>
              <a:lnSpc>
                <a:spcPct val="80000"/>
              </a:lnSpc>
            </a:pPr>
            <a:r>
              <a:rPr lang="en-US" altLang="en-US" dirty="0">
                <a:solidFill>
                  <a:srgbClr val="0000CC"/>
                </a:solidFill>
              </a:rPr>
              <a:t>T</a:t>
            </a:r>
            <a:r>
              <a:rPr lang="en-US" altLang="en-US" dirty="0"/>
              <a:t> – processor time required to execute a program that has been prepared in high-level language</a:t>
            </a:r>
          </a:p>
          <a:p>
            <a:pPr>
              <a:lnSpc>
                <a:spcPct val="80000"/>
              </a:lnSpc>
            </a:pPr>
            <a:r>
              <a:rPr lang="en-US" altLang="en-US" dirty="0">
                <a:solidFill>
                  <a:srgbClr val="0000CC"/>
                </a:solidFill>
              </a:rPr>
              <a:t>N </a:t>
            </a:r>
            <a:r>
              <a:rPr lang="en-US" altLang="en-US" dirty="0"/>
              <a:t>– number of actual machine language instructions needed to complete the execution (note: loop)</a:t>
            </a:r>
            <a:endParaRPr lang="en-US" altLang="en-US" dirty="0">
              <a:solidFill>
                <a:srgbClr val="0000CC"/>
              </a:solidFill>
            </a:endParaRPr>
          </a:p>
          <a:p>
            <a:pPr>
              <a:lnSpc>
                <a:spcPct val="80000"/>
              </a:lnSpc>
            </a:pPr>
            <a:r>
              <a:rPr lang="en-US" altLang="en-US" dirty="0">
                <a:solidFill>
                  <a:srgbClr val="0000CC"/>
                </a:solidFill>
              </a:rPr>
              <a:t>S</a:t>
            </a:r>
            <a:r>
              <a:rPr lang="en-US" altLang="en-US" dirty="0"/>
              <a:t> – average number of basic steps needed to execute one machine instruction. Each step completes in one clock cycle</a:t>
            </a:r>
          </a:p>
          <a:p>
            <a:pPr>
              <a:lnSpc>
                <a:spcPct val="80000"/>
              </a:lnSpc>
            </a:pPr>
            <a:r>
              <a:rPr lang="en-US" altLang="en-US" dirty="0">
                <a:solidFill>
                  <a:srgbClr val="0000CC"/>
                </a:solidFill>
              </a:rPr>
              <a:t>R</a:t>
            </a:r>
            <a:r>
              <a:rPr lang="en-US" altLang="en-US" dirty="0"/>
              <a:t> – clock </a:t>
            </a:r>
            <a:r>
              <a:rPr lang="en-US" altLang="en-US" dirty="0" smtClean="0"/>
              <a:t>rate</a:t>
            </a:r>
          </a:p>
          <a:p>
            <a:pPr>
              <a:lnSpc>
                <a:spcPct val="80000"/>
              </a:lnSpc>
            </a:pPr>
            <a:endParaRPr lang="en-US" altLang="en-US" dirty="0"/>
          </a:p>
          <a:p>
            <a:pPr marL="0" indent="0">
              <a:lnSpc>
                <a:spcPct val="80000"/>
              </a:lnSpc>
              <a:buNone/>
            </a:pPr>
            <a:endParaRPr lang="en-US" altLang="en-US" dirty="0" smtClean="0"/>
          </a:p>
          <a:p>
            <a:pPr>
              <a:lnSpc>
                <a:spcPct val="80000"/>
              </a:lnSpc>
            </a:pPr>
            <a:endParaRPr lang="en-US" altLang="en-US" dirty="0"/>
          </a:p>
          <a:p>
            <a:pPr>
              <a:lnSpc>
                <a:spcPct val="80000"/>
              </a:lnSpc>
            </a:pPr>
            <a:endParaRPr lang="en-US" altLang="en-US" dirty="0" smtClean="0"/>
          </a:p>
          <a:p>
            <a:pPr>
              <a:lnSpc>
                <a:spcPct val="80000"/>
              </a:lnSpc>
            </a:pPr>
            <a:endParaRPr lang="en-US" altLang="en-US" dirty="0"/>
          </a:p>
          <a:p>
            <a:pPr marL="0" indent="0">
              <a:lnSpc>
                <a:spcPct val="80000"/>
              </a:lnSpc>
              <a:buNone/>
            </a:pPr>
            <a:endParaRPr lang="en-US" altLang="en-US" dirty="0"/>
          </a:p>
        </p:txBody>
      </p:sp>
      <p:graphicFrame>
        <p:nvGraphicFramePr>
          <p:cNvPr id="4" name="Object 4"/>
          <p:cNvGraphicFramePr>
            <a:graphicFrameLocks noChangeAspect="1"/>
          </p:cNvGraphicFramePr>
          <p:nvPr>
            <p:extLst>
              <p:ext uri="{D42A27DB-BD31-4B8C-83A1-F6EECF244321}">
                <p14:modId xmlns:p14="http://schemas.microsoft.com/office/powerpoint/2010/main" xmlns="" val="2705192193"/>
              </p:ext>
            </p:extLst>
          </p:nvPr>
        </p:nvGraphicFramePr>
        <p:xfrm>
          <a:off x="4535918" y="4233971"/>
          <a:ext cx="1839124" cy="914400"/>
        </p:xfrm>
        <a:graphic>
          <a:graphicData uri="http://schemas.openxmlformats.org/presentationml/2006/ole">
            <p:oleObj spid="_x0000_s1040" name="Equation" r:id="rId3" imgW="660113" imgH="393529" progId="Equation.3">
              <p:embed/>
            </p:oleObj>
          </a:graphicData>
        </a:graphic>
      </p:graphicFrame>
      <p:sp>
        <p:nvSpPr>
          <p:cNvPr id="5" name="Text Box 6"/>
          <p:cNvSpPr txBox="1">
            <a:spLocks noChangeArrowheads="1"/>
          </p:cNvSpPr>
          <p:nvPr/>
        </p:nvSpPr>
        <p:spPr bwMode="auto">
          <a:xfrm>
            <a:off x="1203325" y="5522913"/>
            <a:ext cx="21018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dirty="0"/>
              <a:t>How to improve T?</a:t>
            </a:r>
          </a:p>
        </p:txBody>
      </p:sp>
    </p:spTree>
    <p:extLst>
      <p:ext uri="{BB962C8B-B14F-4D97-AF65-F5344CB8AC3E}">
        <p14:creationId xmlns:p14="http://schemas.microsoft.com/office/powerpoint/2010/main" xmlns="" val="37104580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altLang="en-US" dirty="0"/>
              <a:t>Instructions are not necessarily executed one after another.</a:t>
            </a:r>
          </a:p>
          <a:p>
            <a:r>
              <a:rPr lang="en-US" altLang="en-US" dirty="0"/>
              <a:t>The value of S doesn’t have to be the number of clock cycles to execute one instruction.</a:t>
            </a:r>
          </a:p>
          <a:p>
            <a:r>
              <a:rPr lang="en-US" altLang="en-US" dirty="0"/>
              <a:t>Pipelining – overlapping the execution of successive instructions.</a:t>
            </a:r>
          </a:p>
          <a:p>
            <a:r>
              <a:rPr lang="en-US" altLang="en-US" dirty="0"/>
              <a:t>Add R1, R2, R3</a:t>
            </a:r>
          </a:p>
          <a:p>
            <a:r>
              <a:rPr lang="en-US" altLang="en-US" dirty="0"/>
              <a:t>Superscalar operation – multiple instruction pipelines are implemented in the processor.</a:t>
            </a:r>
          </a:p>
          <a:p>
            <a:r>
              <a:rPr lang="en-US" altLang="en-US" dirty="0"/>
              <a:t>Goal – reduce S (could become &lt;1!)</a:t>
            </a:r>
          </a:p>
        </p:txBody>
      </p:sp>
    </p:spTree>
    <p:extLst>
      <p:ext uri="{BB962C8B-B14F-4D97-AF65-F5344CB8AC3E}">
        <p14:creationId xmlns:p14="http://schemas.microsoft.com/office/powerpoint/2010/main" xmlns="" val="42324926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5489"/>
          </a:xfrm>
        </p:spPr>
        <p:txBody>
          <a:bodyPr/>
          <a:lstStyle/>
          <a:p>
            <a:r>
              <a:rPr lang="en-US" altLang="en-US" dirty="0">
                <a:solidFill>
                  <a:srgbClr val="FF0000"/>
                </a:solidFill>
              </a:rPr>
              <a:t>Clock Rate</a:t>
            </a:r>
            <a:endParaRPr lang="en-IN" dirty="0">
              <a:solidFill>
                <a:srgbClr val="FF0000"/>
              </a:solidFill>
            </a:endParaRPr>
          </a:p>
        </p:txBody>
      </p:sp>
      <p:sp>
        <p:nvSpPr>
          <p:cNvPr id="3" name="Content Placeholder 2"/>
          <p:cNvSpPr>
            <a:spLocks noGrp="1"/>
          </p:cNvSpPr>
          <p:nvPr>
            <p:ph idx="1"/>
          </p:nvPr>
        </p:nvSpPr>
        <p:spPr>
          <a:xfrm>
            <a:off x="838200" y="1210614"/>
            <a:ext cx="10515600" cy="3928056"/>
          </a:xfrm>
        </p:spPr>
        <p:txBody>
          <a:bodyPr/>
          <a:lstStyle/>
          <a:p>
            <a:r>
              <a:rPr lang="en-US" altLang="en-US" dirty="0"/>
              <a:t>Increase clock rate</a:t>
            </a:r>
          </a:p>
          <a:p>
            <a:pPr lvl="2"/>
            <a:r>
              <a:rPr lang="en-US" altLang="en-US" sz="2800" dirty="0"/>
              <a:t>Improve the integrated-circuit (IC) technology to make the circuits faster</a:t>
            </a:r>
          </a:p>
          <a:p>
            <a:pPr lvl="2"/>
            <a:r>
              <a:rPr lang="en-US" altLang="en-US" sz="2800" dirty="0"/>
              <a:t>Reduce the amount of processing done in one basic step (however, this may increase the number of basic steps needed)</a:t>
            </a:r>
          </a:p>
          <a:p>
            <a:r>
              <a:rPr lang="en-US" altLang="en-US" dirty="0"/>
              <a:t>Increases in R that are entirely caused by improvements in IC technology affect all aspects of the processor’s operation equally except the time to access the main memory.</a:t>
            </a:r>
          </a:p>
        </p:txBody>
      </p:sp>
    </p:spTree>
    <p:extLst>
      <p:ext uri="{BB962C8B-B14F-4D97-AF65-F5344CB8AC3E}">
        <p14:creationId xmlns:p14="http://schemas.microsoft.com/office/powerpoint/2010/main" xmlns="" val="370358653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4821"/>
            <a:ext cx="10515600" cy="845489"/>
          </a:xfrm>
        </p:spPr>
        <p:txBody>
          <a:bodyPr/>
          <a:lstStyle/>
          <a:p>
            <a:r>
              <a:rPr lang="en-US" altLang="en-US" dirty="0">
                <a:solidFill>
                  <a:srgbClr val="FF0000"/>
                </a:solidFill>
              </a:rPr>
              <a:t>Compiler</a:t>
            </a:r>
            <a:endParaRPr lang="en-IN" dirty="0">
              <a:solidFill>
                <a:srgbClr val="FF0000"/>
              </a:solidFill>
            </a:endParaRPr>
          </a:p>
        </p:txBody>
      </p:sp>
      <p:sp>
        <p:nvSpPr>
          <p:cNvPr id="3" name="Content Placeholder 2"/>
          <p:cNvSpPr>
            <a:spLocks noGrp="1"/>
          </p:cNvSpPr>
          <p:nvPr>
            <p:ph idx="1"/>
          </p:nvPr>
        </p:nvSpPr>
        <p:spPr>
          <a:xfrm>
            <a:off x="838200" y="1120463"/>
            <a:ext cx="10515600" cy="3631842"/>
          </a:xfrm>
        </p:spPr>
        <p:txBody>
          <a:bodyPr/>
          <a:lstStyle/>
          <a:p>
            <a:r>
              <a:rPr lang="en-US" altLang="en-US" dirty="0"/>
              <a:t>A compiler translates a high-level language program into a sequence of machine instructions.</a:t>
            </a:r>
          </a:p>
          <a:p>
            <a:r>
              <a:rPr lang="en-US" altLang="en-US" dirty="0"/>
              <a:t>To reduce N, we need a suitable machine instruction set and a compiler that makes good use of it.</a:t>
            </a:r>
          </a:p>
          <a:p>
            <a:r>
              <a:rPr lang="en-US" altLang="en-US" dirty="0"/>
              <a:t>Goal – reduce N</a:t>
            </a:r>
            <a:r>
              <a:rPr lang="en-US" altLang="en-US" dirty="0">
                <a:cs typeface="Arial" panose="020B0604020202020204" pitchFamily="34" charset="0"/>
              </a:rPr>
              <a:t>×</a:t>
            </a:r>
            <a:r>
              <a:rPr lang="en-US" altLang="en-US" dirty="0"/>
              <a:t>S</a:t>
            </a:r>
          </a:p>
          <a:p>
            <a:r>
              <a:rPr lang="en-US" altLang="en-US" dirty="0"/>
              <a:t>A compiler may not be designed for a specific processor; however, a high-quality compiler is usually designed for, and with, a specific processor.</a:t>
            </a:r>
          </a:p>
        </p:txBody>
      </p:sp>
    </p:spTree>
    <p:extLst>
      <p:ext uri="{BB962C8B-B14F-4D97-AF65-F5344CB8AC3E}">
        <p14:creationId xmlns:p14="http://schemas.microsoft.com/office/powerpoint/2010/main" xmlns="" val="127333886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170" y="386365"/>
            <a:ext cx="10515600" cy="682580"/>
          </a:xfrm>
        </p:spPr>
        <p:txBody>
          <a:bodyPr>
            <a:normAutofit fontScale="90000"/>
          </a:bodyPr>
          <a:lstStyle/>
          <a:p>
            <a:r>
              <a:rPr lang="en-US" altLang="en-US" dirty="0">
                <a:solidFill>
                  <a:srgbClr val="FF0000"/>
                </a:solidFill>
              </a:rPr>
              <a:t>Performance Measurement</a:t>
            </a:r>
            <a:endParaRPr lang="en-IN" dirty="0">
              <a:solidFill>
                <a:srgbClr val="FF0000"/>
              </a:solidFill>
            </a:endParaRPr>
          </a:p>
        </p:txBody>
      </p:sp>
      <p:sp>
        <p:nvSpPr>
          <p:cNvPr id="3" name="Content Placeholder 2"/>
          <p:cNvSpPr>
            <a:spLocks noGrp="1"/>
          </p:cNvSpPr>
          <p:nvPr>
            <p:ph idx="1"/>
          </p:nvPr>
        </p:nvSpPr>
        <p:spPr>
          <a:xfrm>
            <a:off x="838200" y="1159099"/>
            <a:ext cx="10515600" cy="5017864"/>
          </a:xfrm>
        </p:spPr>
        <p:txBody>
          <a:bodyPr/>
          <a:lstStyle/>
          <a:p>
            <a:pPr>
              <a:lnSpc>
                <a:spcPct val="80000"/>
              </a:lnSpc>
            </a:pPr>
            <a:r>
              <a:rPr lang="en-US" altLang="en-US" dirty="0"/>
              <a:t>T is difficult to compute.</a:t>
            </a:r>
          </a:p>
          <a:p>
            <a:pPr>
              <a:lnSpc>
                <a:spcPct val="80000"/>
              </a:lnSpc>
            </a:pPr>
            <a:r>
              <a:rPr lang="en-US" altLang="en-US" dirty="0"/>
              <a:t>Measure computer performance using benchmark programs.</a:t>
            </a:r>
          </a:p>
          <a:p>
            <a:pPr>
              <a:lnSpc>
                <a:spcPct val="80000"/>
              </a:lnSpc>
            </a:pPr>
            <a:r>
              <a:rPr lang="en-US" altLang="en-US" dirty="0">
                <a:solidFill>
                  <a:srgbClr val="0000CC"/>
                </a:solidFill>
              </a:rPr>
              <a:t>System Performance Evaluation Corporation</a:t>
            </a:r>
            <a:r>
              <a:rPr lang="en-US" altLang="en-US" dirty="0"/>
              <a:t> (SPEC) selects and publishes representative application programs for different application domains, together with test results for many commercially available computers.</a:t>
            </a:r>
          </a:p>
          <a:p>
            <a:pPr>
              <a:lnSpc>
                <a:spcPct val="80000"/>
              </a:lnSpc>
            </a:pPr>
            <a:r>
              <a:rPr lang="en-US" altLang="en-US" dirty="0"/>
              <a:t>Compile and run (no simulation)</a:t>
            </a:r>
          </a:p>
          <a:p>
            <a:pPr>
              <a:lnSpc>
                <a:spcPct val="80000"/>
              </a:lnSpc>
            </a:pPr>
            <a:r>
              <a:rPr lang="en-US" altLang="en-US" dirty="0"/>
              <a:t>Reference computer</a:t>
            </a:r>
          </a:p>
        </p:txBody>
      </p:sp>
      <p:graphicFrame>
        <p:nvGraphicFramePr>
          <p:cNvPr id="4" name="Object 4"/>
          <p:cNvGraphicFramePr>
            <a:graphicFrameLocks noChangeAspect="1"/>
          </p:cNvGraphicFramePr>
          <p:nvPr>
            <p:extLst>
              <p:ext uri="{D42A27DB-BD31-4B8C-83A1-F6EECF244321}">
                <p14:modId xmlns:p14="http://schemas.microsoft.com/office/powerpoint/2010/main" xmlns="" val="27031027"/>
              </p:ext>
            </p:extLst>
          </p:nvPr>
        </p:nvGraphicFramePr>
        <p:xfrm>
          <a:off x="2723882" y="4698493"/>
          <a:ext cx="8229600" cy="1827213"/>
        </p:xfrm>
        <a:graphic>
          <a:graphicData uri="http://schemas.openxmlformats.org/presentationml/2006/ole">
            <p:oleObj spid="_x0000_s2058" name="Equation" r:id="rId3" imgW="3492500" imgH="889000" progId="Equation.3">
              <p:embed/>
            </p:oleObj>
          </a:graphicData>
        </a:graphic>
      </p:graphicFrame>
    </p:spTree>
    <p:extLst>
      <p:ext uri="{BB962C8B-B14F-4D97-AF65-F5344CB8AC3E}">
        <p14:creationId xmlns:p14="http://schemas.microsoft.com/office/powerpoint/2010/main" xmlns="" val="185658684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838200" y="434709"/>
            <a:ext cx="10515600" cy="5953212"/>
          </a:xfrm>
        </p:spPr>
        <p:txBody>
          <a:bodyPr/>
          <a:lstStyle/>
          <a:p>
            <a:r>
              <a:rPr lang="en-IN" dirty="0" smtClean="0"/>
              <a:t>Computer is a digital device, which works on two levels of signal: High or Low</a:t>
            </a:r>
          </a:p>
          <a:p>
            <a:endParaRPr lang="en-IN" dirty="0"/>
          </a:p>
          <a:p>
            <a:r>
              <a:rPr lang="en-IN" dirty="0" smtClean="0"/>
              <a:t>High level signal (5v or 12v) and low level signal (0v)</a:t>
            </a:r>
          </a:p>
          <a:p>
            <a:endParaRPr lang="en-IN" dirty="0"/>
          </a:p>
          <a:p>
            <a:r>
              <a:rPr lang="en-IN" dirty="0" smtClean="0"/>
              <a:t>To make it convenient, 	</a:t>
            </a:r>
            <a:r>
              <a:rPr lang="en-IN" dirty="0" smtClean="0">
                <a:solidFill>
                  <a:srgbClr val="FF0000"/>
                </a:solidFill>
              </a:rPr>
              <a:t>0v represented by L (Low) or 0</a:t>
            </a:r>
          </a:p>
          <a:p>
            <a:pPr marL="0" indent="0">
              <a:buNone/>
            </a:pPr>
            <a:r>
              <a:rPr lang="en-IN" dirty="0">
                <a:solidFill>
                  <a:srgbClr val="FF0000"/>
                </a:solidFill>
              </a:rPr>
              <a:t>	</a:t>
            </a:r>
            <a:r>
              <a:rPr lang="en-IN" dirty="0" smtClean="0">
                <a:solidFill>
                  <a:srgbClr val="FF0000"/>
                </a:solidFill>
              </a:rPr>
              <a:t>			1v represented by H(High) or 1</a:t>
            </a:r>
          </a:p>
          <a:p>
            <a:r>
              <a:rPr lang="en-IN" dirty="0" smtClean="0"/>
              <a:t>All the functionalities of the computer system are represented with 0 and 1</a:t>
            </a:r>
          </a:p>
          <a:p>
            <a:r>
              <a:rPr lang="en-IN" dirty="0" smtClean="0"/>
              <a:t>Binary number system is used to represent information and manipulation of information in computer</a:t>
            </a:r>
          </a:p>
          <a:p>
            <a:endParaRPr lang="en-IN" dirty="0"/>
          </a:p>
        </p:txBody>
      </p:sp>
    </p:spTree>
    <p:extLst>
      <p:ext uri="{BB962C8B-B14F-4D97-AF65-F5344CB8AC3E}">
        <p14:creationId xmlns:p14="http://schemas.microsoft.com/office/powerpoint/2010/main" xmlns="" val="7540093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38951" y="339367"/>
            <a:ext cx="10515600" cy="690943"/>
          </a:xfrm>
        </p:spPr>
        <p:txBody>
          <a:bodyPr>
            <a:normAutofit/>
          </a:bodyPr>
          <a:lstStyle/>
          <a:p>
            <a:r>
              <a:rPr lang="en-IN" sz="3600" b="1" dirty="0" smtClean="0">
                <a:solidFill>
                  <a:srgbClr val="FF0000"/>
                </a:solidFill>
              </a:rPr>
              <a:t>Overview of Computer</a:t>
            </a:r>
            <a:r>
              <a:rPr lang="en-IN" sz="3600" b="1" dirty="0" smtClean="0">
                <a:solidFill>
                  <a:srgbClr val="92D050"/>
                </a:solidFill>
              </a:rPr>
              <a:t> </a:t>
            </a:r>
            <a:r>
              <a:rPr lang="en-IN" sz="3600" b="1" dirty="0" smtClean="0"/>
              <a:t>Organization</a:t>
            </a:r>
            <a:r>
              <a:rPr lang="en-IN" sz="3600" b="1" dirty="0" smtClean="0">
                <a:solidFill>
                  <a:srgbClr val="92D050"/>
                </a:solidFill>
              </a:rPr>
              <a:t> </a:t>
            </a:r>
            <a:r>
              <a:rPr lang="en-IN" sz="3600" b="1" dirty="0" smtClean="0">
                <a:solidFill>
                  <a:srgbClr val="FF0000"/>
                </a:solidFill>
              </a:rPr>
              <a:t>and</a:t>
            </a:r>
            <a:r>
              <a:rPr lang="en-IN" sz="3600" b="1" dirty="0" smtClean="0">
                <a:solidFill>
                  <a:srgbClr val="92D050"/>
                </a:solidFill>
              </a:rPr>
              <a:t> </a:t>
            </a:r>
            <a:r>
              <a:rPr lang="en-IN" sz="3600" b="1" dirty="0" smtClean="0">
                <a:solidFill>
                  <a:srgbClr val="0000CC"/>
                </a:solidFill>
              </a:rPr>
              <a:t>Architecture</a:t>
            </a:r>
            <a:endParaRPr lang="en-IN" sz="3600" b="1" dirty="0">
              <a:solidFill>
                <a:srgbClr val="0000CC"/>
              </a:solidFill>
            </a:endParaRPr>
          </a:p>
        </p:txBody>
      </p:sp>
      <p:sp>
        <p:nvSpPr>
          <p:cNvPr id="6" name="Content Placeholder 5"/>
          <p:cNvSpPr>
            <a:spLocks noGrp="1"/>
          </p:cNvSpPr>
          <p:nvPr>
            <p:ph idx="1"/>
          </p:nvPr>
        </p:nvSpPr>
        <p:spPr>
          <a:xfrm>
            <a:off x="541983" y="1465013"/>
            <a:ext cx="10515600" cy="4351338"/>
          </a:xfrm>
        </p:spPr>
        <p:txBody>
          <a:bodyPr>
            <a:normAutofit lnSpcReduction="10000"/>
          </a:bodyPr>
          <a:lstStyle/>
          <a:p>
            <a:r>
              <a:rPr lang="en-US" sz="3600" dirty="0" smtClean="0"/>
              <a:t>Organization</a:t>
            </a:r>
            <a:endParaRPr lang="en-IN" sz="3600" dirty="0" smtClean="0"/>
          </a:p>
          <a:p>
            <a:r>
              <a:rPr lang="en-IN" sz="2400" dirty="0" smtClean="0"/>
              <a:t>Design of the components and functional blocks using which computers are built</a:t>
            </a:r>
          </a:p>
          <a:p>
            <a:r>
              <a:rPr lang="en-US" sz="2400" dirty="0" smtClean="0">
                <a:solidFill>
                  <a:srgbClr val="FF0000"/>
                </a:solidFill>
              </a:rPr>
              <a:t>Analogy: </a:t>
            </a:r>
            <a:r>
              <a:rPr lang="en-US" sz="2400" dirty="0" smtClean="0"/>
              <a:t>Civil Engineer task during building construction (cement, bricks, iron rods and other building materials during construction)</a:t>
            </a:r>
          </a:p>
          <a:p>
            <a:pPr marL="0" indent="0">
              <a:buNone/>
            </a:pPr>
            <a:endParaRPr lang="en-US" sz="2400" dirty="0" smtClean="0"/>
          </a:p>
          <a:p>
            <a:r>
              <a:rPr lang="en-US" sz="3600" dirty="0" smtClean="0">
                <a:solidFill>
                  <a:srgbClr val="0000CC"/>
                </a:solidFill>
              </a:rPr>
              <a:t>Architecture</a:t>
            </a:r>
          </a:p>
          <a:p>
            <a:r>
              <a:rPr lang="en-US" sz="2400" dirty="0" smtClean="0">
                <a:solidFill>
                  <a:srgbClr val="0000CC"/>
                </a:solidFill>
              </a:rPr>
              <a:t>How to integrate the components to build a computer system to achieve a desired level of performance</a:t>
            </a:r>
          </a:p>
          <a:p>
            <a:r>
              <a:rPr lang="en-US" sz="2400" dirty="0" smtClean="0">
                <a:solidFill>
                  <a:srgbClr val="FF0000"/>
                </a:solidFill>
              </a:rPr>
              <a:t>Analogy:</a:t>
            </a:r>
            <a:r>
              <a:rPr lang="en-US" sz="2400" dirty="0" smtClean="0">
                <a:solidFill>
                  <a:srgbClr val="0000CC"/>
                </a:solidFill>
              </a:rPr>
              <a:t> Architect task during the planning of the building (overall layout, floor plan, etc.)</a:t>
            </a:r>
            <a:endParaRPr lang="en-IN" sz="2400" dirty="0">
              <a:solidFill>
                <a:srgbClr val="0000CC"/>
              </a:solidFill>
            </a:endParaRPr>
          </a:p>
        </p:txBody>
      </p:sp>
    </p:spTree>
    <p:extLst>
      <p:ext uri="{BB962C8B-B14F-4D97-AF65-F5344CB8AC3E}">
        <p14:creationId xmlns:p14="http://schemas.microsoft.com/office/powerpoint/2010/main" xmlns="" val="166387254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182"/>
            <a:ext cx="10515600" cy="1325563"/>
          </a:xfrm>
        </p:spPr>
        <p:txBody>
          <a:bodyPr>
            <a:normAutofit/>
          </a:bodyPr>
          <a:lstStyle/>
          <a:p>
            <a:r>
              <a:rPr lang="en-IN" sz="3200" dirty="0" smtClean="0">
                <a:solidFill>
                  <a:srgbClr val="FF0000"/>
                </a:solidFill>
              </a:rPr>
              <a:t>Functional Components of a Computer</a:t>
            </a:r>
            <a:endParaRPr lang="en-IN" sz="3200" dirty="0">
              <a:solidFill>
                <a:srgbClr val="FF0000"/>
              </a:solidFill>
            </a:endParaRPr>
          </a:p>
        </p:txBody>
      </p:sp>
      <p:sp>
        <p:nvSpPr>
          <p:cNvPr id="3" name="Content Placeholder 2"/>
          <p:cNvSpPr>
            <a:spLocks noGrp="1"/>
          </p:cNvSpPr>
          <p:nvPr>
            <p:ph idx="1"/>
          </p:nvPr>
        </p:nvSpPr>
        <p:spPr/>
        <p:txBody>
          <a:bodyPr/>
          <a:lstStyle/>
          <a:p>
            <a:endParaRPr lang="en-IN" dirty="0"/>
          </a:p>
        </p:txBody>
      </p:sp>
      <p:pic>
        <p:nvPicPr>
          <p:cNvPr id="5" name="Picture 4"/>
          <p:cNvPicPr/>
          <p:nvPr/>
        </p:nvPicPr>
        <p:blipFill>
          <a:blip r:embed="rId2">
            <a:extLst>
              <a:ext uri="{28A0092B-C50C-407E-A947-70E740481C1C}">
                <a14:useLocalDpi xmlns:a14="http://schemas.microsoft.com/office/drawing/2010/main" xmlns="" val="0"/>
              </a:ext>
            </a:extLst>
          </a:blip>
          <a:srcRect/>
          <a:stretch>
            <a:fillRect/>
          </a:stretch>
        </p:blipFill>
        <p:spPr bwMode="auto">
          <a:xfrm>
            <a:off x="3228974" y="1993141"/>
            <a:ext cx="6533211" cy="3682017"/>
          </a:xfrm>
          <a:prstGeom prst="rect">
            <a:avLst/>
          </a:prstGeom>
          <a:noFill/>
          <a:ln>
            <a:noFill/>
          </a:ln>
        </p:spPr>
      </p:pic>
    </p:spTree>
    <p:extLst>
      <p:ext uri="{BB962C8B-B14F-4D97-AF65-F5344CB8AC3E}">
        <p14:creationId xmlns:p14="http://schemas.microsoft.com/office/powerpoint/2010/main" xmlns="" val="20664002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Input Unit</a:t>
            </a:r>
            <a:endParaRPr lang="en-IN" dirty="0">
              <a:solidFill>
                <a:srgbClr val="FF0000"/>
              </a:solidFill>
            </a:endParaRPr>
          </a:p>
        </p:txBody>
      </p:sp>
      <p:sp>
        <p:nvSpPr>
          <p:cNvPr id="3" name="Content Placeholder 2"/>
          <p:cNvSpPr>
            <a:spLocks noGrp="1"/>
          </p:cNvSpPr>
          <p:nvPr>
            <p:ph idx="1"/>
          </p:nvPr>
        </p:nvSpPr>
        <p:spPr/>
        <p:txBody>
          <a:bodyPr/>
          <a:lstStyle/>
          <a:p>
            <a:endParaRPr lang="en-IN" dirty="0"/>
          </a:p>
        </p:txBody>
      </p:sp>
      <p:pic>
        <p:nvPicPr>
          <p:cNvPr id="3074" name="Picture 2" descr="Image result for input devices of compute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38199" y="1825625"/>
            <a:ext cx="10515601" cy="423733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115449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Arial">
      <a:majorFont>
        <a:latin typeface="Aria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Arial">
      <a:majorFont>
        <a:latin typeface="Aria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1640</TotalTime>
  <Words>2200</Words>
  <Application>Microsoft Office PowerPoint</Application>
  <PresentationFormat>Custom</PresentationFormat>
  <Paragraphs>307</Paragraphs>
  <Slides>55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57" baseType="lpstr">
      <vt:lpstr>Office Theme</vt:lpstr>
      <vt:lpstr>Equation</vt:lpstr>
      <vt:lpstr> Computer Architecture and Organization</vt:lpstr>
      <vt:lpstr>Module -1</vt:lpstr>
      <vt:lpstr>Why this subject?</vt:lpstr>
      <vt:lpstr>Module 1  Introduction and Overview of Computer Architecture</vt:lpstr>
      <vt:lpstr>Hardware and Software </vt:lpstr>
      <vt:lpstr>Slide 6</vt:lpstr>
      <vt:lpstr>Overview of Computer Organization and Architecture</vt:lpstr>
      <vt:lpstr>Functional Components of a Computer</vt:lpstr>
      <vt:lpstr>Input Unit</vt:lpstr>
      <vt:lpstr>Memory</vt:lpstr>
      <vt:lpstr>Main memory vs Secondary memory</vt:lpstr>
      <vt:lpstr>Central Processing Unit (CPU)</vt:lpstr>
      <vt:lpstr>Slide 13</vt:lpstr>
      <vt:lpstr>Output Unit</vt:lpstr>
      <vt:lpstr>Evolution of computer system</vt:lpstr>
      <vt:lpstr>Babbage’s Difference Engine (1823) </vt:lpstr>
      <vt:lpstr>ENIAC (1943 -1946)</vt:lpstr>
      <vt:lpstr>ENIAC (1943 -1946)</vt:lpstr>
      <vt:lpstr>ENIAC (1943 -1946)</vt:lpstr>
      <vt:lpstr>Transistor Based Computers</vt:lpstr>
      <vt:lpstr>Transistor Based Computers</vt:lpstr>
      <vt:lpstr>Integrated Circuits</vt:lpstr>
      <vt:lpstr>Generation of computers</vt:lpstr>
      <vt:lpstr>Computer Generations</vt:lpstr>
      <vt:lpstr>Registers</vt:lpstr>
      <vt:lpstr>User visible registers</vt:lpstr>
      <vt:lpstr>User visible registers</vt:lpstr>
      <vt:lpstr>Control and Status registers</vt:lpstr>
      <vt:lpstr>Examples of Register Organization</vt:lpstr>
      <vt:lpstr>Connection Between the Processor and the Memory</vt:lpstr>
      <vt:lpstr>Register Files</vt:lpstr>
      <vt:lpstr>Register Files</vt:lpstr>
      <vt:lpstr>Slide 33</vt:lpstr>
      <vt:lpstr>Interconnection of Components</vt:lpstr>
      <vt:lpstr>Bus Structures</vt:lpstr>
      <vt:lpstr>Speed Issue</vt:lpstr>
      <vt:lpstr>Computer Architecture</vt:lpstr>
      <vt:lpstr>Von Neumann Architecture</vt:lpstr>
      <vt:lpstr>Structure of Von Neumann Machine</vt:lpstr>
      <vt:lpstr>Slide 40</vt:lpstr>
      <vt:lpstr>IAS Memory Format</vt:lpstr>
      <vt:lpstr>IAS Memory Format</vt:lpstr>
      <vt:lpstr>Harvard Architecture</vt:lpstr>
      <vt:lpstr>Harvard Architecture</vt:lpstr>
      <vt:lpstr>Von Neumann vs Harvard architecture</vt:lpstr>
      <vt:lpstr>Pipeline in Executing Instructions</vt:lpstr>
      <vt:lpstr>Slide 47</vt:lpstr>
      <vt:lpstr>Performance</vt:lpstr>
      <vt:lpstr>Performance</vt:lpstr>
      <vt:lpstr>Processor Clock</vt:lpstr>
      <vt:lpstr>Basic Performance Equation</vt:lpstr>
      <vt:lpstr>Slide 52</vt:lpstr>
      <vt:lpstr>Clock Rate</vt:lpstr>
      <vt:lpstr>Compiler</vt:lpstr>
      <vt:lpstr>Performance Measurement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CSC2001 Computer Architecture and Organization</dc:title>
  <dc:creator>Admin</dc:creator>
  <cp:lastModifiedBy>VIT-Laptop</cp:lastModifiedBy>
  <cp:revision>139</cp:revision>
  <dcterms:created xsi:type="dcterms:W3CDTF">2018-07-03T04:52:28Z</dcterms:created>
  <dcterms:modified xsi:type="dcterms:W3CDTF">2020-07-12T02:26:15Z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