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66" r:id="rId6"/>
    <p:sldId id="267" r:id="rId7"/>
    <p:sldId id="268" r:id="rId8"/>
    <p:sldId id="269" r:id="rId9"/>
    <p:sldId id="272" r:id="rId10"/>
    <p:sldId id="275" r:id="rId11"/>
    <p:sldId id="258" r:id="rId12"/>
    <p:sldId id="259" r:id="rId13"/>
    <p:sldId id="260" r:id="rId14"/>
    <p:sldId id="261" r:id="rId15"/>
    <p:sldId id="262" r:id="rId16"/>
    <p:sldId id="263" r:id="rId17"/>
    <p:sldId id="264" r:id="rId18"/>
    <p:sldId id="265" r:id="rId19"/>
    <p:sldId id="276" r:id="rId20"/>
    <p:sldId id="323" r:id="rId21"/>
    <p:sldId id="325" r:id="rId22"/>
    <p:sldId id="277" r:id="rId23"/>
    <p:sldId id="324" r:id="rId24"/>
    <p:sldId id="279" r:id="rId25"/>
    <p:sldId id="280" r:id="rId26"/>
    <p:sldId id="281" r:id="rId27"/>
    <p:sldId id="283" r:id="rId28"/>
    <p:sldId id="284" r:id="rId29"/>
    <p:sldId id="285" r:id="rId30"/>
    <p:sldId id="286" r:id="rId31"/>
    <p:sldId id="287" r:id="rId32"/>
    <p:sldId id="288" r:id="rId33"/>
    <p:sldId id="321" r:id="rId34"/>
    <p:sldId id="322" r:id="rId35"/>
    <p:sldId id="327" r:id="rId36"/>
    <p:sldId id="290" r:id="rId37"/>
    <p:sldId id="330" r:id="rId38"/>
    <p:sldId id="326" r:id="rId39"/>
    <p:sldId id="328" r:id="rId40"/>
    <p:sldId id="329" r:id="rId41"/>
    <p:sldId id="331" r:id="rId42"/>
    <p:sldId id="292" r:id="rId43"/>
    <p:sldId id="293" r:id="rId44"/>
    <p:sldId id="294" r:id="rId45"/>
    <p:sldId id="332" r:id="rId46"/>
    <p:sldId id="333" r:id="rId47"/>
    <p:sldId id="335" r:id="rId48"/>
    <p:sldId id="295" r:id="rId49"/>
    <p:sldId id="296" r:id="rId50"/>
    <p:sldId id="297" r:id="rId51"/>
    <p:sldId id="336" r:id="rId52"/>
    <p:sldId id="337" r:id="rId53"/>
    <p:sldId id="338" r:id="rId54"/>
    <p:sldId id="339" r:id="rId55"/>
    <p:sldId id="34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67" d="100"/>
          <a:sy n="67" d="100"/>
        </p:scale>
        <p:origin x="6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3629E-327B-4943-AFBD-87D2AB2B4C28}" type="datetimeFigureOut">
              <a:rPr lang="en-IN" smtClean="0"/>
              <a:t>01-08-2020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730C5-F59F-42A6-8D64-0DE69D3B87E7}" type="slidenum">
              <a:rPr lang="en-IN" smtClean="0"/>
              <a:t>‹#›</a:t>
            </a:fld>
            <a:endParaRPr lang="en-IN"/>
          </a:p>
        </p:txBody>
      </p:sp>
    </p:spTree>
    <p:extLst>
      <p:ext uri="{BB962C8B-B14F-4D97-AF65-F5344CB8AC3E}">
        <p14:creationId xmlns:p14="http://schemas.microsoft.com/office/powerpoint/2010/main" val="124166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97F0CA-675B-402C-90C9-1F3EEA0E28E0}" type="slidenum">
              <a:rPr lang="en-US"/>
              <a:pPr/>
              <a:t>2</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1577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226B062-D3C7-4812-8C72-6F11554944F8}" type="slidenum">
              <a:rPr lang="en-US"/>
              <a:pPr/>
              <a:t>11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80835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C49961-EDB7-49D8-935F-85FDBC173F96}" type="slidenum">
              <a:rPr lang="en-US"/>
              <a:pPr/>
              <a:t>12</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0737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9771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5920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2973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85605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140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38283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9094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2513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2BED5277-A7CF-440C-AA2E-930612591242}" type="slidenum">
              <a:rPr lang="en-US"/>
              <a:pPr/>
              <a:t>3</a:t>
            </a:fld>
            <a:endParaRPr lang="en-US"/>
          </a:p>
        </p:txBody>
      </p:sp>
      <p:sp>
        <p:nvSpPr>
          <p:cNvPr id="143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6517AFD3-5021-48D6-A477-C003DA553E54}" type="slidenum">
              <a:rPr lang="en-US" sz="1200"/>
              <a:pPr algn="r"/>
              <a:t>3</a:t>
            </a:fld>
            <a:endParaRPr 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p:txBody>
          <a:bodyPr/>
          <a:lstStyle/>
          <a:p>
            <a:endParaRPr lang="en-US"/>
          </a:p>
        </p:txBody>
      </p:sp>
      <p:sp>
        <p:nvSpPr>
          <p:cNvPr id="14341"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III IT 2008-2009</a:t>
            </a:r>
          </a:p>
        </p:txBody>
      </p:sp>
      <p:sp>
        <p:nvSpPr>
          <p:cNvPr id="14342"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CS1233 VP</a:t>
            </a:r>
          </a:p>
        </p:txBody>
      </p:sp>
    </p:spTree>
    <p:extLst>
      <p:ext uri="{BB962C8B-B14F-4D97-AF65-F5344CB8AC3E}">
        <p14:creationId xmlns:p14="http://schemas.microsoft.com/office/powerpoint/2010/main" val="4099111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64599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9849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373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1485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99184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1844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2633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1559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8087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064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367E2-8A77-48C1-8F88-A95F880642AE}" type="slidenum">
              <a:rPr lang="en-US"/>
              <a:pPr/>
              <a:t>4</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2251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7685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8499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CC36E-53F9-48A3-926D-B615BEFE18BD}" type="slidenum">
              <a:rPr lang="en-US"/>
              <a:pPr/>
              <a:t>5</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535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9F2BE354-F095-4A73-A4DC-5AC1E1F1A609}" type="slidenum">
              <a:rPr lang="en-US"/>
              <a:pPr/>
              <a:t>6</a:t>
            </a:fld>
            <a:endParaRPr lang="en-US"/>
          </a:p>
        </p:txBody>
      </p:sp>
      <p:sp>
        <p:nvSpPr>
          <p:cNvPr id="16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736C1264-80A4-4B1E-92F4-30D430C5A766}" type="slidenum">
              <a:rPr lang="en-US" sz="1200"/>
              <a:pPr algn="r"/>
              <a:t>6</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p:txBody>
          <a:bodyPr/>
          <a:lstStyle/>
          <a:p>
            <a:endParaRPr lang="en-US"/>
          </a:p>
        </p:txBody>
      </p:sp>
      <p:sp>
        <p:nvSpPr>
          <p:cNvPr id="16389"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III IT 2008-2009</a:t>
            </a:r>
          </a:p>
        </p:txBody>
      </p:sp>
      <p:sp>
        <p:nvSpPr>
          <p:cNvPr id="16390"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CS1233 VP</a:t>
            </a:r>
          </a:p>
        </p:txBody>
      </p:sp>
    </p:spTree>
    <p:extLst>
      <p:ext uri="{BB962C8B-B14F-4D97-AF65-F5344CB8AC3E}">
        <p14:creationId xmlns:p14="http://schemas.microsoft.com/office/powerpoint/2010/main" val="86966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2DAC0-2254-4863-9010-E19E34482359}" type="slidenum">
              <a:rPr lang="en-US"/>
              <a:pPr/>
              <a:t>7</a:t>
            </a:fld>
            <a:endParaRPr lang="en-US"/>
          </a:p>
        </p:txBody>
      </p:sp>
      <p:sp>
        <p:nvSpPr>
          <p:cNvPr id="50178" name="Rectangle 2"/>
          <p:cNvSpPr>
            <a:spLocks noGrp="1" noRot="1" noChangeAspect="1" noChangeArrowheads="1" noTextEdit="1"/>
          </p:cNvSpPr>
          <p:nvPr>
            <p:ph type="sldImg"/>
          </p:nvPr>
        </p:nvSpPr>
        <p:spPr>
          <a:xfrm>
            <a:off x="411163" y="692150"/>
            <a:ext cx="6035675" cy="3395663"/>
          </a:xfrm>
          <a:ln/>
        </p:spPr>
      </p:sp>
      <p:sp>
        <p:nvSpPr>
          <p:cNvPr id="50179" name="Rectangle 3"/>
          <p:cNvSpPr>
            <a:spLocks noGrp="1" noChangeArrowheads="1"/>
          </p:cNvSpPr>
          <p:nvPr>
            <p:ph type="body" idx="1"/>
          </p:nvPr>
        </p:nvSpPr>
        <p:spPr>
          <a:xfrm>
            <a:off x="1270000" y="4405313"/>
            <a:ext cx="4129088" cy="3741737"/>
          </a:xfrm>
        </p:spPr>
        <p:txBody>
          <a:bodyPr/>
          <a:lstStyle/>
          <a:p>
            <a:r>
              <a:rPr lang="en-US">
                <a:latin typeface="ヒラギノ角ゴ Pro W3" pitchFamily="1" charset="-128"/>
              </a:rPr>
              <a:t>If you get it right, it looks obvious in retrospect.  It’s a good sign if people say: “of course that’s how it should look; so what?”</a:t>
            </a:r>
          </a:p>
          <a:p>
            <a:endParaRPr lang="en-US">
              <a:latin typeface="ヒラギノ角ゴ Pro W3" pitchFamily="1" charset="-128"/>
            </a:endParaRPr>
          </a:p>
          <a:p>
            <a:r>
              <a:rPr lang="en-US"/>
              <a:t>Appropriate to audience: a good API in C++ might be a bad API in Java; a good API for economists might be a bad API for physicists.</a:t>
            </a:r>
          </a:p>
        </p:txBody>
      </p:sp>
    </p:spTree>
    <p:extLst>
      <p:ext uri="{BB962C8B-B14F-4D97-AF65-F5344CB8AC3E}">
        <p14:creationId xmlns:p14="http://schemas.microsoft.com/office/powerpoint/2010/main" val="23055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711BE85-CCC4-4AAD-AA19-C0CDB4C74E5C}" type="slidenum">
              <a:rPr lang="en-US"/>
              <a:pPr/>
              <a:t>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57829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11DD738-19F6-40F0-87E0-6723C5F817E1}" type="slidenum">
              <a:rPr lang="en-US"/>
              <a:pPr/>
              <a:t>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5478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51005D3-9803-460B-98EC-5531CA42BD22}" type="slidenum">
              <a:rPr lang="en-US"/>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2048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62286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72924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17249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ft Picture and Content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5047989" y="1"/>
            <a:ext cx="7091349" cy="611092"/>
          </a:xfrm>
        </p:spPr>
        <p:txBody>
          <a:bodyPr lIns="0" tIns="0" rIns="0" bIns="0" anchor="b" anchorCtr="0">
            <a:normAutofit/>
          </a:bodyPr>
          <a:lstStyle>
            <a:lvl1pPr algn="r">
              <a:defRPr sz="3600" b="1"/>
            </a:lvl1pPr>
          </a:lstStyle>
          <a:p>
            <a:r>
              <a:rPr lang="en-US" noProof="0" dirty="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325645" y="827531"/>
            <a:ext cx="5813694"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325644" y="1487617"/>
            <a:ext cx="5806609" cy="4662662"/>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618728"/>
            <a:ext cx="6125227" cy="562818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8927592" y="61872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892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36220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49CC0-DF3A-4224-81BA-44A57AAB76F8}"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403465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B949CC0-DF3A-4224-81BA-44A57AAB76F8}"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10413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B949CC0-DF3A-4224-81BA-44A57AAB76F8}" type="datetimeFigureOut">
              <a:rPr lang="en-IN" smtClean="0"/>
              <a:t>01-08-2020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07023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949CC0-DF3A-4224-81BA-44A57AAB76F8}" type="datetimeFigureOut">
              <a:rPr lang="en-IN" smtClean="0"/>
              <a:t>01-08-2020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9428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49CC0-DF3A-4224-81BA-44A57AAB76F8}" type="datetimeFigureOut">
              <a:rPr lang="en-IN" smtClean="0"/>
              <a:t>01-08-2020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82545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49CC0-DF3A-4224-81BA-44A57AAB76F8}"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21415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49CC0-DF3A-4224-81BA-44A57AAB76F8}"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95501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49CC0-DF3A-4224-81BA-44A57AAB76F8}" type="datetimeFigureOut">
              <a:rPr lang="en-IN" smtClean="0"/>
              <a:t>01-08-2020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8FC48-98AB-45A2-9839-6C037FCE415A}" type="slidenum">
              <a:rPr lang="en-IN" smtClean="0"/>
              <a:t>‹#›</a:t>
            </a:fld>
            <a:endParaRPr lang="en-IN"/>
          </a:p>
        </p:txBody>
      </p:sp>
    </p:spTree>
    <p:extLst>
      <p:ext uri="{BB962C8B-B14F-4D97-AF65-F5344CB8AC3E}">
        <p14:creationId xmlns:p14="http://schemas.microsoft.com/office/powerpoint/2010/main" val="3248274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webopedia.com/TERM/O/operating_environment.html" TargetMode="External"/><Relationship Id="rId3" Type="http://schemas.openxmlformats.org/officeDocument/2006/relationships/hyperlink" Target="http://www.webopedia.com/TERM/R/routine.html" TargetMode="External"/><Relationship Id="rId7" Type="http://schemas.openxmlformats.org/officeDocument/2006/relationships/hyperlink" Target="http://www.webopedia.com/TERM/P/programme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webopedia.com/TERM/P/program.html" TargetMode="External"/><Relationship Id="rId5" Type="http://schemas.openxmlformats.org/officeDocument/2006/relationships/hyperlink" Target="http://www.webopedia.com/TERM/A/application.html" TargetMode="External"/><Relationship Id="rId10" Type="http://schemas.openxmlformats.org/officeDocument/2006/relationships/hyperlink" Target="http://www.webopedia.com/TERM/U/user.html" TargetMode="External"/><Relationship Id="rId4" Type="http://schemas.openxmlformats.org/officeDocument/2006/relationships/hyperlink" Target="http://www.webopedia.com/TERM/P/protocol.html" TargetMode="External"/><Relationship Id="rId9" Type="http://schemas.openxmlformats.org/officeDocument/2006/relationships/hyperlink" Target="http://www.webopedia.com/TERM/M/MS_Window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Google_maps#Google_Maps_API" TargetMode="External"/><Relationship Id="rId3" Type="http://schemas.openxmlformats.org/officeDocument/2006/relationships/hyperlink" Target="http://en.wikipedia.org/wiki/Abstraction_(computer_science)" TargetMode="External"/><Relationship Id="rId7" Type="http://schemas.openxmlformats.org/officeDocument/2006/relationships/hyperlink" Target="http://en.wikipedia.org/wiki/Java_AP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Standard_Template_Library" TargetMode="External"/><Relationship Id="rId5" Type="http://schemas.openxmlformats.org/officeDocument/2006/relationships/hyperlink" Target="http://en.wikipedia.org/wiki/Software_system" TargetMode="External"/><Relationship Id="rId4" Type="http://schemas.openxmlformats.org/officeDocument/2006/relationships/hyperlink" Target="http://en.wikipedia.org/wiki/Interface_(computer_science)" TargetMode="External"/><Relationship Id="rId9" Type="http://schemas.openxmlformats.org/officeDocument/2006/relationships/hyperlink" Target="http://en.wikipedia.org/wiki/Java_API_for_XML_Web_Service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en.wikipedia.org/wiki/Concurrent_comput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tutorialspoint.com/unix_system_calls/wait.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Operating_syste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wikipedia.org/wiki/Kernel_(comput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Systems- </a:t>
            </a:r>
            <a:br>
              <a:rPr lang="en-US" dirty="0"/>
            </a:br>
            <a:r>
              <a:rPr lang="en-US" dirty="0"/>
              <a:t>Module 2</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79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a:effectLst>
                  <a:outerShdw blurRad="38100" dist="38100" dir="2700000" algn="tl">
                    <a:srgbClr val="000000">
                      <a:alpha val="43137"/>
                    </a:srgbClr>
                  </a:outerShdw>
                </a:effectLst>
              </a:rPr>
              <a:t>System Call Implementation</a:t>
            </a:r>
          </a:p>
        </p:txBody>
      </p:sp>
      <p:sp>
        <p:nvSpPr>
          <p:cNvPr id="17411" name="Rectangle 3"/>
          <p:cNvSpPr>
            <a:spLocks noGrp="1" noChangeArrowheads="1"/>
          </p:cNvSpPr>
          <p:nvPr>
            <p:ph idx="1"/>
          </p:nvPr>
        </p:nvSpPr>
        <p:spPr>
          <a:xfrm>
            <a:off x="1214344" y="1300724"/>
            <a:ext cx="7666038" cy="5375130"/>
          </a:xfrm>
        </p:spPr>
        <p:txBody>
          <a:bodyPr>
            <a:normAutofit fontScale="92500" lnSpcReduction="10000"/>
          </a:bodyPr>
          <a:lstStyle/>
          <a:p>
            <a:pPr>
              <a:buFont typeface="Wingdings" pitchFamily="2" charset="2"/>
              <a:buChar char="Ø"/>
            </a:pPr>
            <a:r>
              <a:rPr lang="en-US" dirty="0"/>
              <a:t>Typically, a number associated with each system call</a:t>
            </a:r>
          </a:p>
          <a:p>
            <a:pPr lvl="1">
              <a:buFont typeface="Wingdings" pitchFamily="2" charset="2"/>
              <a:buChar char="Ø"/>
            </a:pPr>
            <a:r>
              <a:rPr lang="en-US" dirty="0"/>
              <a:t>System-call interface maintains a table indexed according to these numbers</a:t>
            </a:r>
          </a:p>
          <a:p>
            <a:pPr lvl="1">
              <a:buFont typeface="Wingdings" pitchFamily="2" charset="2"/>
              <a:buChar char="Ø"/>
            </a:pPr>
            <a:endParaRPr lang="en-US" sz="800" dirty="0"/>
          </a:p>
          <a:p>
            <a:pPr>
              <a:buFont typeface="Wingdings" pitchFamily="2" charset="2"/>
              <a:buChar char="Ø"/>
            </a:pPr>
            <a:r>
              <a:rPr lang="en-US" dirty="0"/>
              <a:t>The system call interface invokes intended system call in OS kernel and returns status of the system call and any return values</a:t>
            </a:r>
          </a:p>
          <a:p>
            <a:pPr>
              <a:buFont typeface="Wingdings" pitchFamily="2" charset="2"/>
              <a:buChar char="Ø"/>
            </a:pPr>
            <a:endParaRPr lang="en-US" sz="800" dirty="0"/>
          </a:p>
          <a:p>
            <a:pPr>
              <a:buFont typeface="Wingdings" pitchFamily="2" charset="2"/>
              <a:buChar char="Ø"/>
            </a:pPr>
            <a:r>
              <a:rPr lang="en-US" dirty="0"/>
              <a:t>The caller need know nothing about how the system call is implemented</a:t>
            </a:r>
          </a:p>
          <a:p>
            <a:pPr lvl="1">
              <a:buFont typeface="Wingdings" pitchFamily="2" charset="2"/>
              <a:buChar char="Ø"/>
            </a:pPr>
            <a:r>
              <a:rPr lang="en-US" dirty="0"/>
              <a:t>Just needs to obey API and understand what OS will do as a result call</a:t>
            </a:r>
          </a:p>
          <a:p>
            <a:pPr lvl="1">
              <a:buFont typeface="Wingdings" pitchFamily="2" charset="2"/>
              <a:buChar char="Ø"/>
            </a:pPr>
            <a:r>
              <a:rPr lang="en-US" dirty="0"/>
              <a:t>Most details of  OS interface hidden from programmer by API  </a:t>
            </a:r>
          </a:p>
          <a:p>
            <a:pPr lvl="2">
              <a:buFont typeface="Wingdings" pitchFamily="2" charset="2"/>
              <a:buChar char="Ø"/>
            </a:pPr>
            <a:r>
              <a:rPr lang="en-US" dirty="0"/>
              <a:t>Managed by run-time support library (set of functions built into libraries</a:t>
            </a:r>
          </a:p>
        </p:txBody>
      </p:sp>
    </p:spTree>
    <p:extLst>
      <p:ext uri="{BB962C8B-B14F-4D97-AF65-F5344CB8AC3E}">
        <p14:creationId xmlns:p14="http://schemas.microsoft.com/office/powerpoint/2010/main" val="173790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81250" y="277813"/>
            <a:ext cx="8229600" cy="576262"/>
          </a:xfrm>
        </p:spPr>
        <p:txBody>
          <a:bodyPr>
            <a:normAutofit fontScale="90000"/>
          </a:bodyPr>
          <a:lstStyle/>
          <a:p>
            <a:pPr eaLnBrk="1" hangingPunct="1"/>
            <a:r>
              <a:rPr lang="en-US"/>
              <a:t>API – System Call – OS Relationship</a:t>
            </a:r>
          </a:p>
        </p:txBody>
      </p:sp>
      <p:pic>
        <p:nvPicPr>
          <p:cNvPr id="18435" name="Picture 5" descr="2"/>
          <p:cNvPicPr>
            <a:picLocks noChangeAspect="1" noChangeArrowheads="1"/>
          </p:cNvPicPr>
          <p:nvPr/>
        </p:nvPicPr>
        <p:blipFill>
          <a:blip r:embed="rId3"/>
          <a:srcRect/>
          <a:stretch>
            <a:fillRect/>
          </a:stretch>
        </p:blipFill>
        <p:spPr bwMode="auto">
          <a:xfrm>
            <a:off x="2492376" y="1425575"/>
            <a:ext cx="7153275" cy="4381500"/>
          </a:xfrm>
          <a:prstGeom prst="rect">
            <a:avLst/>
          </a:prstGeom>
          <a:noFill/>
          <a:ln w="9525">
            <a:noFill/>
            <a:miter lim="800000"/>
            <a:headEnd/>
            <a:tailEnd/>
          </a:ln>
        </p:spPr>
      </p:pic>
    </p:spTree>
    <p:extLst>
      <p:ext uri="{BB962C8B-B14F-4D97-AF65-F5344CB8AC3E}">
        <p14:creationId xmlns:p14="http://schemas.microsoft.com/office/powerpoint/2010/main" val="260906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306388"/>
            <a:ext cx="8229600" cy="576262"/>
          </a:xfrm>
        </p:spPr>
        <p:txBody>
          <a:bodyPr>
            <a:normAutofit fontScale="90000"/>
          </a:bodyPr>
          <a:lstStyle/>
          <a:p>
            <a:pPr eaLnBrk="1" hangingPunct="1"/>
            <a:r>
              <a:rPr lang="en-US"/>
              <a:t>Standard C Library Example</a:t>
            </a:r>
          </a:p>
        </p:txBody>
      </p:sp>
      <p:sp>
        <p:nvSpPr>
          <p:cNvPr id="19459" name="Rectangle 3"/>
          <p:cNvSpPr>
            <a:spLocks noGrp="1" noChangeArrowheads="1"/>
          </p:cNvSpPr>
          <p:nvPr>
            <p:ph idx="1"/>
          </p:nvPr>
        </p:nvSpPr>
        <p:spPr>
          <a:xfrm>
            <a:off x="2292351" y="1173163"/>
            <a:ext cx="7642225" cy="5078412"/>
          </a:xfrm>
        </p:spPr>
        <p:txBody>
          <a:bodyPr/>
          <a:lstStyle/>
          <a:p>
            <a:r>
              <a:rPr lang="en-US"/>
              <a:t>C program invoking printf() library call, which calls write() system call</a:t>
            </a:r>
          </a:p>
        </p:txBody>
      </p:sp>
      <p:pic>
        <p:nvPicPr>
          <p:cNvPr id="19460" name="Picture 4"/>
          <p:cNvPicPr>
            <a:picLocks noChangeAspect="1" noChangeArrowheads="1"/>
          </p:cNvPicPr>
          <p:nvPr/>
        </p:nvPicPr>
        <p:blipFill>
          <a:blip r:embed="rId3"/>
          <a:srcRect l="18286" t="2666" r="17346" b="1784"/>
          <a:stretch>
            <a:fillRect/>
          </a:stretch>
        </p:blipFill>
        <p:spPr bwMode="auto">
          <a:xfrm>
            <a:off x="3860801" y="2039938"/>
            <a:ext cx="4060825" cy="4286250"/>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99247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System calls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745" y="1608859"/>
            <a:ext cx="7723910" cy="501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09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6" y="526473"/>
            <a:ext cx="786938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78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566989" y="325438"/>
            <a:ext cx="7648575" cy="576262"/>
          </a:xfrm>
        </p:spPr>
        <p:txBody>
          <a:bodyPr>
            <a:normAutofit fontScale="90000"/>
          </a:bodyPr>
          <a:lstStyle/>
          <a:p>
            <a:pPr eaLnBrk="1" hangingPunct="1"/>
            <a:r>
              <a:rPr lang="en-US" sz="2800"/>
              <a:t>Examples of Windows and </a:t>
            </a:r>
            <a:br>
              <a:rPr lang="en-US" sz="2800"/>
            </a:br>
            <a:r>
              <a:rPr lang="en-US" sz="2800"/>
              <a:t>Unix System Calls</a:t>
            </a:r>
          </a:p>
        </p:txBody>
      </p:sp>
      <p:pic>
        <p:nvPicPr>
          <p:cNvPr id="24579" name="Picture 6" descr="OS8-p61"/>
          <p:cNvPicPr>
            <a:picLocks noChangeAspect="1" noChangeArrowheads="1"/>
          </p:cNvPicPr>
          <p:nvPr/>
        </p:nvPicPr>
        <p:blipFill>
          <a:blip r:embed="rId3"/>
          <a:srcRect/>
          <a:stretch>
            <a:fillRect/>
          </a:stretch>
        </p:blipFill>
        <p:spPr bwMode="auto">
          <a:xfrm>
            <a:off x="2119874" y="901700"/>
            <a:ext cx="6562726" cy="5852200"/>
          </a:xfrm>
          <a:prstGeom prst="rect">
            <a:avLst/>
          </a:prstGeom>
          <a:noFill/>
          <a:ln w="9525">
            <a:noFill/>
            <a:miter lim="800000"/>
            <a:headEnd/>
            <a:tailEnd/>
          </a:ln>
        </p:spPr>
      </p:pic>
    </p:spTree>
    <p:extLst>
      <p:ext uri="{BB962C8B-B14F-4D97-AF65-F5344CB8AC3E}">
        <p14:creationId xmlns:p14="http://schemas.microsoft.com/office/powerpoint/2010/main" val="267973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100388" y="166688"/>
            <a:ext cx="6107112" cy="576262"/>
          </a:xfrm>
        </p:spPr>
        <p:txBody>
          <a:bodyPr>
            <a:normAutofit fontScale="90000"/>
          </a:bodyPr>
          <a:lstStyle/>
          <a:p>
            <a:pPr eaLnBrk="1" hangingPunct="1"/>
            <a:r>
              <a:rPr lang="en-US" altLang="en-US"/>
              <a:t>Process Concept</a:t>
            </a:r>
          </a:p>
        </p:txBody>
      </p:sp>
      <p:sp>
        <p:nvSpPr>
          <p:cNvPr id="9219" name="Rectangle 3"/>
          <p:cNvSpPr>
            <a:spLocks noGrp="1" noChangeArrowheads="1"/>
          </p:cNvSpPr>
          <p:nvPr>
            <p:ph type="body" idx="1"/>
          </p:nvPr>
        </p:nvSpPr>
        <p:spPr>
          <a:xfrm>
            <a:off x="1573306" y="1177926"/>
            <a:ext cx="8251732" cy="4937125"/>
          </a:xfrm>
        </p:spPr>
        <p:txBody>
          <a:bodyPr>
            <a:normAutofit fontScale="85000" lnSpcReduction="20000"/>
          </a:bodyPr>
          <a:lstStyle/>
          <a:p>
            <a:pPr>
              <a:lnSpc>
                <a:spcPct val="90000"/>
              </a:lnSpc>
            </a:pPr>
            <a:r>
              <a:rPr lang="en-US" altLang="en-US" dirty="0"/>
              <a:t>An operating system executes a variety of programs:</a:t>
            </a:r>
          </a:p>
          <a:p>
            <a:pPr lvl="1">
              <a:lnSpc>
                <a:spcPct val="90000"/>
              </a:lnSpc>
            </a:pPr>
            <a:r>
              <a:rPr lang="en-US" altLang="en-US" dirty="0"/>
              <a:t>Batch system – </a:t>
            </a:r>
            <a:r>
              <a:rPr lang="en-US" altLang="en-US" b="1" dirty="0">
                <a:solidFill>
                  <a:srgbClr val="3366FF"/>
                </a:solidFill>
              </a:rPr>
              <a:t>jobs</a:t>
            </a:r>
          </a:p>
          <a:p>
            <a:pPr lvl="1">
              <a:lnSpc>
                <a:spcPct val="90000"/>
              </a:lnSpc>
            </a:pPr>
            <a:r>
              <a:rPr lang="en-US" altLang="en-US" dirty="0"/>
              <a:t>Time-shared systems – </a:t>
            </a:r>
            <a:r>
              <a:rPr lang="en-US" altLang="en-US" b="1" dirty="0">
                <a:solidFill>
                  <a:srgbClr val="3366FF"/>
                </a:solidFill>
              </a:rPr>
              <a:t>user programs </a:t>
            </a:r>
            <a:r>
              <a:rPr lang="en-US" altLang="en-US" dirty="0"/>
              <a:t>or </a:t>
            </a:r>
            <a:r>
              <a:rPr lang="en-US" altLang="en-US" b="1" dirty="0">
                <a:solidFill>
                  <a:srgbClr val="3366FF"/>
                </a:solidFill>
              </a:rPr>
              <a:t>tasks</a:t>
            </a:r>
            <a:endParaRPr lang="en-US" altLang="en-US" dirty="0"/>
          </a:p>
          <a:p>
            <a:pPr>
              <a:lnSpc>
                <a:spcPct val="90000"/>
              </a:lnSpc>
            </a:pPr>
            <a:r>
              <a:rPr lang="en-US" altLang="en-US" dirty="0"/>
              <a:t>Textbook uses the terms </a:t>
            </a:r>
            <a:r>
              <a:rPr lang="en-US" altLang="en-US" b="1" i="1" dirty="0"/>
              <a:t>job</a:t>
            </a:r>
            <a:r>
              <a:rPr lang="en-US" altLang="en-US" dirty="0"/>
              <a:t> and </a:t>
            </a:r>
            <a:r>
              <a:rPr lang="en-US" altLang="en-US" b="1" i="1" dirty="0"/>
              <a:t>process</a:t>
            </a:r>
            <a:r>
              <a:rPr lang="en-US" altLang="en-US" dirty="0"/>
              <a:t> almost interchangeably</a:t>
            </a:r>
          </a:p>
          <a:p>
            <a:pPr>
              <a:lnSpc>
                <a:spcPct val="90000"/>
              </a:lnSpc>
            </a:pPr>
            <a:r>
              <a:rPr lang="en-US" altLang="en-US" b="1" dirty="0">
                <a:solidFill>
                  <a:srgbClr val="3366FF"/>
                </a:solidFill>
              </a:rPr>
              <a:t>Process</a:t>
            </a:r>
            <a:r>
              <a:rPr lang="en-US" altLang="en-US" dirty="0"/>
              <a:t> – a program in execution; </a:t>
            </a:r>
          </a:p>
          <a:p>
            <a:pPr>
              <a:lnSpc>
                <a:spcPct val="90000"/>
              </a:lnSpc>
            </a:pPr>
            <a:r>
              <a:rPr lang="en-US" altLang="en-US" dirty="0"/>
              <a:t>The entity  that can be assigned to and executed on a processor</a:t>
            </a:r>
          </a:p>
          <a:p>
            <a:r>
              <a:rPr lang="en-US" altLang="en-US" dirty="0"/>
              <a:t>Multiple parts</a:t>
            </a:r>
          </a:p>
          <a:p>
            <a:pPr lvl="1"/>
            <a:r>
              <a:rPr lang="en-US" altLang="en-US" dirty="0"/>
              <a:t>The program code, also called </a:t>
            </a:r>
            <a:r>
              <a:rPr lang="en-US" altLang="en-US" b="1" dirty="0">
                <a:solidFill>
                  <a:srgbClr val="3366FF"/>
                </a:solidFill>
              </a:rPr>
              <a:t>text section</a:t>
            </a:r>
          </a:p>
          <a:p>
            <a:pPr lvl="1"/>
            <a:r>
              <a:rPr lang="en-US" altLang="en-US" dirty="0"/>
              <a:t>Current activity including</a:t>
            </a:r>
            <a:r>
              <a:rPr lang="en-US" altLang="en-US" b="1" dirty="0">
                <a:solidFill>
                  <a:srgbClr val="3366FF"/>
                </a:solidFill>
              </a:rPr>
              <a:t> program</a:t>
            </a:r>
            <a:r>
              <a:rPr lang="en-US" altLang="en-US" b="1" dirty="0"/>
              <a:t> </a:t>
            </a:r>
            <a:r>
              <a:rPr lang="en-US" altLang="en-US" b="1" dirty="0">
                <a:solidFill>
                  <a:srgbClr val="3366FF"/>
                </a:solidFill>
              </a:rPr>
              <a:t>counter</a:t>
            </a:r>
            <a:r>
              <a:rPr lang="en-US" altLang="en-US" dirty="0"/>
              <a:t>, processor registers</a:t>
            </a:r>
          </a:p>
          <a:p>
            <a:pPr lvl="1"/>
            <a:r>
              <a:rPr lang="en-US" altLang="en-US" b="1" dirty="0">
                <a:solidFill>
                  <a:srgbClr val="3366FF"/>
                </a:solidFill>
              </a:rPr>
              <a:t>Stack</a:t>
            </a:r>
            <a:r>
              <a:rPr lang="en-US" altLang="en-US" b="1" dirty="0"/>
              <a:t> </a:t>
            </a:r>
            <a:r>
              <a:rPr lang="en-US" altLang="en-US" dirty="0"/>
              <a:t>containing temporary data</a:t>
            </a:r>
          </a:p>
          <a:p>
            <a:pPr lvl="2"/>
            <a:r>
              <a:rPr lang="en-US" altLang="en-US" dirty="0"/>
              <a:t>Function parameters, return addresses, local variables</a:t>
            </a:r>
          </a:p>
          <a:p>
            <a:pPr lvl="1"/>
            <a:r>
              <a:rPr lang="en-US" altLang="en-US" b="1" dirty="0">
                <a:solidFill>
                  <a:srgbClr val="3366FF"/>
                </a:solidFill>
              </a:rPr>
              <a:t>Data section</a:t>
            </a:r>
            <a:r>
              <a:rPr lang="en-US" altLang="en-US" b="1" dirty="0"/>
              <a:t> </a:t>
            </a:r>
            <a:r>
              <a:rPr lang="en-US" altLang="en-US" dirty="0"/>
              <a:t>containing global variables</a:t>
            </a:r>
          </a:p>
          <a:p>
            <a:pPr lvl="1"/>
            <a:r>
              <a:rPr lang="en-US" altLang="en-US" b="1" dirty="0">
                <a:solidFill>
                  <a:srgbClr val="3366FF"/>
                </a:solidFill>
              </a:rPr>
              <a:t>Heap</a:t>
            </a:r>
            <a:r>
              <a:rPr lang="en-US" altLang="en-US" b="1" dirty="0"/>
              <a:t> </a:t>
            </a:r>
            <a:r>
              <a:rPr lang="en-US" altLang="en-US" dirty="0"/>
              <a:t>containing memory dynamically allocated during run time</a:t>
            </a:r>
          </a:p>
          <a:p>
            <a:pPr>
              <a:lnSpc>
                <a:spcPct val="90000"/>
              </a:lnSpc>
              <a:buFont typeface="Monotype Sorts" pitchFamily="-84" charset="2"/>
              <a:buNone/>
            </a:pPr>
            <a:endParaRPr lang="en-US" altLang="en-US" dirty="0"/>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318301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340"/>
            <a:ext cx="10515600" cy="1325563"/>
          </a:xfrm>
        </p:spPr>
        <p:txBody>
          <a:bodyPr/>
          <a:lstStyle/>
          <a:p>
            <a:r>
              <a:rPr lang="en-IN" dirty="0"/>
              <a:t>Program to Process</a:t>
            </a:r>
          </a:p>
        </p:txBody>
      </p:sp>
      <p:sp>
        <p:nvSpPr>
          <p:cNvPr id="3" name="Content Placeholder 2"/>
          <p:cNvSpPr>
            <a:spLocks noGrp="1"/>
          </p:cNvSpPr>
          <p:nvPr>
            <p:ph idx="1"/>
          </p:nvPr>
        </p:nvSpPr>
        <p:spPr>
          <a:xfrm>
            <a:off x="838200" y="1102659"/>
            <a:ext cx="10515600" cy="5074304"/>
          </a:xfrm>
        </p:spPr>
        <p:txBody>
          <a:bodyPr/>
          <a:lstStyle/>
          <a:p>
            <a:r>
              <a:rPr lang="en-US" dirty="0"/>
              <a:t>We write a program in e.g., C.</a:t>
            </a:r>
          </a:p>
          <a:p>
            <a:r>
              <a:rPr lang="en-US" dirty="0"/>
              <a:t>A compiler turns that program into an instruction list.</a:t>
            </a:r>
          </a:p>
          <a:p>
            <a:r>
              <a:rPr lang="en-US" dirty="0"/>
              <a:t>The CPU interprets the instruction list (which is more a graph of basic blocks).</a:t>
            </a:r>
          </a:p>
          <a:p>
            <a:endParaRPr lang="en-IN" dirty="0"/>
          </a:p>
        </p:txBody>
      </p:sp>
      <p:sp>
        <p:nvSpPr>
          <p:cNvPr id="5" name="Rectangle 4"/>
          <p:cNvSpPr/>
          <p:nvPr/>
        </p:nvSpPr>
        <p:spPr>
          <a:xfrm>
            <a:off x="782137" y="3136710"/>
            <a:ext cx="1912703" cy="369332"/>
          </a:xfrm>
          <a:prstGeom prst="rect">
            <a:avLst/>
          </a:prstGeom>
        </p:spPr>
        <p:txBody>
          <a:bodyPr wrap="none">
            <a:spAutoFit/>
          </a:bodyPr>
          <a:lstStyle/>
          <a:p>
            <a:r>
              <a:rPr lang="en-IN" dirty="0">
                <a:solidFill>
                  <a:srgbClr val="000000"/>
                </a:solidFill>
                <a:latin typeface="Comic Sans MS" panose="030F0702030302020204" pitchFamily="66" charset="0"/>
              </a:rPr>
              <a:t>What you wrote</a:t>
            </a:r>
          </a:p>
        </p:txBody>
      </p:sp>
      <p:pic>
        <p:nvPicPr>
          <p:cNvPr id="6" name="Picture 5"/>
          <p:cNvPicPr>
            <a:picLocks noChangeAspect="1"/>
          </p:cNvPicPr>
          <p:nvPr/>
        </p:nvPicPr>
        <p:blipFill>
          <a:blip r:embed="rId2"/>
          <a:stretch>
            <a:fillRect/>
          </a:stretch>
        </p:blipFill>
        <p:spPr>
          <a:xfrm>
            <a:off x="5081198" y="2835366"/>
            <a:ext cx="2895600" cy="3943350"/>
          </a:xfrm>
          <a:prstGeom prst="rect">
            <a:avLst/>
          </a:prstGeom>
        </p:spPr>
      </p:pic>
      <p:pic>
        <p:nvPicPr>
          <p:cNvPr id="7" name="Picture 6"/>
          <p:cNvPicPr>
            <a:picLocks noChangeAspect="1"/>
          </p:cNvPicPr>
          <p:nvPr/>
        </p:nvPicPr>
        <p:blipFill>
          <a:blip r:embed="rId3"/>
          <a:stretch>
            <a:fillRect/>
          </a:stretch>
        </p:blipFill>
        <p:spPr>
          <a:xfrm>
            <a:off x="854801" y="3593727"/>
            <a:ext cx="2886075" cy="2495550"/>
          </a:xfrm>
          <a:prstGeom prst="rect">
            <a:avLst/>
          </a:prstGeom>
        </p:spPr>
      </p:pic>
      <p:sp>
        <p:nvSpPr>
          <p:cNvPr id="8" name="Rectangle 7"/>
          <p:cNvSpPr/>
          <p:nvPr/>
        </p:nvSpPr>
        <p:spPr>
          <a:xfrm>
            <a:off x="5404331" y="2507357"/>
            <a:ext cx="2249334" cy="369332"/>
          </a:xfrm>
          <a:prstGeom prst="rect">
            <a:avLst/>
          </a:prstGeom>
        </p:spPr>
        <p:txBody>
          <a:bodyPr wrap="none">
            <a:spAutoFit/>
          </a:bodyPr>
          <a:lstStyle/>
          <a:p>
            <a:r>
              <a:rPr lang="en-IN" dirty="0">
                <a:solidFill>
                  <a:srgbClr val="000000"/>
                </a:solidFill>
                <a:latin typeface="Comic Sans MS" panose="030F0702030302020204" pitchFamily="66" charset="0"/>
              </a:rPr>
              <a:t>What is in memory.</a:t>
            </a:r>
          </a:p>
        </p:txBody>
      </p:sp>
    </p:spTree>
    <p:extLst>
      <p:ext uri="{BB962C8B-B14F-4D97-AF65-F5344CB8AC3E}">
        <p14:creationId xmlns:p14="http://schemas.microsoft.com/office/powerpoint/2010/main" val="409254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a:t>Process in Memory</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026" y="1254125"/>
            <a:ext cx="29114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817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100388" y="155576"/>
            <a:ext cx="6107112" cy="576263"/>
          </a:xfrm>
        </p:spPr>
        <p:txBody>
          <a:bodyPr>
            <a:normAutofit fontScale="90000"/>
          </a:bodyPr>
          <a:lstStyle/>
          <a:p>
            <a:pPr eaLnBrk="1" hangingPunct="1"/>
            <a:r>
              <a:rPr lang="en-US" altLang="en-US"/>
              <a:t>Process Concept (Cont.)</a:t>
            </a:r>
          </a:p>
        </p:txBody>
      </p:sp>
      <p:sp>
        <p:nvSpPr>
          <p:cNvPr id="11267" name="Rectangle 3"/>
          <p:cNvSpPr>
            <a:spLocks noGrp="1" noChangeArrowheads="1"/>
          </p:cNvSpPr>
          <p:nvPr>
            <p:ph type="body" idx="1"/>
          </p:nvPr>
        </p:nvSpPr>
        <p:spPr>
          <a:xfrm>
            <a:off x="1516156" y="1404472"/>
            <a:ext cx="7977468" cy="5009775"/>
          </a:xfrm>
        </p:spPr>
        <p:txBody>
          <a:bodyPr/>
          <a:lstStyle/>
          <a:p>
            <a:r>
              <a:rPr lang="en-US" altLang="en-US" sz="2600" dirty="0"/>
              <a:t>Program is </a:t>
            </a:r>
            <a:r>
              <a:rPr lang="en-US" altLang="en-US" sz="2600" b="1" i="1" dirty="0"/>
              <a:t>passive</a:t>
            </a:r>
            <a:r>
              <a:rPr lang="en-US" altLang="en-US" sz="2600" dirty="0"/>
              <a:t> entity stored on disk , process is </a:t>
            </a:r>
            <a:r>
              <a:rPr lang="en-US" altLang="en-US" sz="2600" b="1" i="1" dirty="0"/>
              <a:t>active </a:t>
            </a:r>
          </a:p>
          <a:p>
            <a:pPr lvl="1"/>
            <a:r>
              <a:rPr lang="en-US" altLang="en-US" sz="2600" dirty="0"/>
              <a:t>Program becomes process when  file loaded into memory</a:t>
            </a:r>
          </a:p>
          <a:p>
            <a:r>
              <a:rPr lang="en-US" altLang="en-US" sz="2600" dirty="0"/>
              <a:t>Execution of program started via GUI mouse clicks, command line entry of its name, </a:t>
            </a:r>
            <a:r>
              <a:rPr lang="en-US" altLang="en-US" sz="2600" dirty="0" err="1"/>
              <a:t>etc</a:t>
            </a:r>
            <a:endParaRPr lang="en-US" altLang="en-US" sz="2600" dirty="0"/>
          </a:p>
          <a:p>
            <a:pPr marL="0" indent="0">
              <a:lnSpc>
                <a:spcPct val="90000"/>
              </a:lnSpc>
              <a:buNone/>
            </a:pPr>
            <a:endParaRPr lang="en-US" altLang="en-US" dirty="0"/>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57840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What is an API?</a:t>
            </a:r>
          </a:p>
        </p:txBody>
      </p:sp>
      <p:sp>
        <p:nvSpPr>
          <p:cNvPr id="17411" name="Rectangle 3"/>
          <p:cNvSpPr>
            <a:spLocks noGrp="1" noChangeArrowheads="1"/>
          </p:cNvSpPr>
          <p:nvPr>
            <p:ph type="body" idx="1"/>
          </p:nvPr>
        </p:nvSpPr>
        <p:spPr/>
        <p:txBody>
          <a:bodyPr/>
          <a:lstStyle/>
          <a:p>
            <a:pPr algn="just">
              <a:lnSpc>
                <a:spcPct val="80000"/>
              </a:lnSpc>
            </a:pPr>
            <a:r>
              <a:rPr lang="en-US" sz="2400" dirty="0"/>
              <a:t>API, an abbreviation of </a:t>
            </a:r>
            <a:r>
              <a:rPr lang="en-US" sz="2400" b="1" i="1" dirty="0"/>
              <a:t>a</a:t>
            </a:r>
            <a:r>
              <a:rPr lang="en-US" sz="2400" i="1" dirty="0"/>
              <a:t>pplication </a:t>
            </a:r>
            <a:r>
              <a:rPr lang="en-US" sz="2400" b="1" i="1" dirty="0"/>
              <a:t>p</a:t>
            </a:r>
            <a:r>
              <a:rPr lang="en-US" sz="2400" i="1" dirty="0"/>
              <a:t>rogram </a:t>
            </a:r>
            <a:r>
              <a:rPr lang="en-US" sz="2400" b="1" i="1" dirty="0"/>
              <a:t>i</a:t>
            </a:r>
            <a:r>
              <a:rPr lang="en-US" sz="2400" i="1" dirty="0"/>
              <a:t>nterface</a:t>
            </a:r>
            <a:r>
              <a:rPr lang="en-US" sz="2400" dirty="0"/>
              <a:t>, is a set of </a:t>
            </a:r>
            <a:r>
              <a:rPr lang="en-US" sz="2400" dirty="0">
                <a:hlinkClick r:id="rId3"/>
              </a:rPr>
              <a:t>routines</a:t>
            </a:r>
            <a:r>
              <a:rPr lang="en-US" sz="2400" dirty="0"/>
              <a:t>, </a:t>
            </a:r>
            <a:r>
              <a:rPr lang="en-US" sz="2400" dirty="0">
                <a:hlinkClick r:id="rId4"/>
              </a:rPr>
              <a:t>protocols</a:t>
            </a:r>
            <a:r>
              <a:rPr lang="en-US" sz="2400" dirty="0"/>
              <a:t>, and tools for building </a:t>
            </a:r>
            <a:r>
              <a:rPr lang="en-US" sz="2400" dirty="0">
                <a:hlinkClick r:id="rId5"/>
              </a:rPr>
              <a:t>software applications</a:t>
            </a:r>
            <a:r>
              <a:rPr lang="en-US" sz="2400" dirty="0"/>
              <a:t>. A good API makes it easier to develop a </a:t>
            </a:r>
            <a:r>
              <a:rPr lang="en-US" sz="2400" dirty="0">
                <a:hlinkClick r:id="rId6"/>
              </a:rPr>
              <a:t>program</a:t>
            </a:r>
            <a:r>
              <a:rPr lang="en-US" sz="2400" dirty="0"/>
              <a:t> by providing all the building blocks. A </a:t>
            </a:r>
            <a:r>
              <a:rPr lang="en-US" sz="2400" dirty="0">
                <a:hlinkClick r:id="rId7"/>
              </a:rPr>
              <a:t>programmer</a:t>
            </a:r>
            <a:r>
              <a:rPr lang="en-US" sz="2400" dirty="0"/>
              <a:t> then puts the blocks together.</a:t>
            </a:r>
          </a:p>
          <a:p>
            <a:pPr algn="just">
              <a:lnSpc>
                <a:spcPct val="80000"/>
              </a:lnSpc>
              <a:buFontTx/>
              <a:buNone/>
            </a:pPr>
            <a:r>
              <a:rPr lang="en-US" sz="2400" dirty="0"/>
              <a:t> </a:t>
            </a:r>
          </a:p>
          <a:p>
            <a:pPr algn="just">
              <a:lnSpc>
                <a:spcPct val="80000"/>
              </a:lnSpc>
            </a:pPr>
            <a:r>
              <a:rPr lang="en-US" sz="2400" dirty="0"/>
              <a:t>Most </a:t>
            </a:r>
            <a:r>
              <a:rPr lang="en-US" sz="2400" dirty="0">
                <a:hlinkClick r:id="rId8"/>
              </a:rPr>
              <a:t>operating environments</a:t>
            </a:r>
            <a:r>
              <a:rPr lang="en-US" sz="2400" dirty="0"/>
              <a:t>, such as </a:t>
            </a:r>
            <a:r>
              <a:rPr lang="en-US" sz="2400" dirty="0">
                <a:hlinkClick r:id="rId9"/>
              </a:rPr>
              <a:t>MS-Windows</a:t>
            </a:r>
            <a:r>
              <a:rPr lang="en-US" sz="2400" dirty="0"/>
              <a:t>, provide an API so that programmers can write applications consistent with the operating environment. Although APIs are designed for programmers, they are ultimately good for </a:t>
            </a:r>
            <a:r>
              <a:rPr lang="en-US" sz="2400" dirty="0">
                <a:hlinkClick r:id="rId10"/>
              </a:rPr>
              <a:t>users</a:t>
            </a:r>
            <a:r>
              <a:rPr lang="en-US" sz="2400" dirty="0"/>
              <a:t> because they guarantee that all programs using a common API will have similar interfaces. This makes it easier for users to learn new programs.</a:t>
            </a:r>
          </a:p>
          <a:p>
            <a:pPr>
              <a:lnSpc>
                <a:spcPct val="80000"/>
              </a:lnSpc>
            </a:pPr>
            <a:endParaRPr lang="en-US" sz="1800" dirty="0"/>
          </a:p>
          <a:p>
            <a:pPr marL="0" indent="0">
              <a:lnSpc>
                <a:spcPct val="80000"/>
              </a:lnSpc>
              <a:buNone/>
            </a:pPr>
            <a:endParaRPr lang="en-US" sz="1800" dirty="0"/>
          </a:p>
        </p:txBody>
      </p:sp>
    </p:spTree>
    <p:extLst>
      <p:ext uri="{BB962C8B-B14F-4D97-AF65-F5344CB8AC3E}">
        <p14:creationId xmlns:p14="http://schemas.microsoft.com/office/powerpoint/2010/main" val="1420255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364" y="0"/>
            <a:ext cx="10515600" cy="1325563"/>
          </a:xfrm>
        </p:spPr>
        <p:txBody>
          <a:bodyPr/>
          <a:lstStyle/>
          <a:p>
            <a:r>
              <a:rPr lang="en-IN" dirty="0"/>
              <a:t>Program, executable and process</a:t>
            </a:r>
          </a:p>
        </p:txBody>
      </p:sp>
      <p:sp>
        <p:nvSpPr>
          <p:cNvPr id="3" name="Content Placeholder 2"/>
          <p:cNvSpPr>
            <a:spLocks noGrp="1"/>
          </p:cNvSpPr>
          <p:nvPr>
            <p:ph idx="1"/>
          </p:nvPr>
        </p:nvSpPr>
        <p:spPr>
          <a:xfrm>
            <a:off x="102296" y="1165663"/>
            <a:ext cx="11987408" cy="5302372"/>
          </a:xfrm>
        </p:spPr>
        <p:txBody>
          <a:bodyPr>
            <a:normAutofit fontScale="92500" lnSpcReduction="10000"/>
          </a:bodyPr>
          <a:lstStyle/>
          <a:p>
            <a:pPr marL="0" indent="0">
              <a:buNone/>
            </a:pPr>
            <a:r>
              <a:rPr lang="en-US" dirty="0"/>
              <a:t>In order to execute a program, the operating system must first create a process and make the process execute the program.</a:t>
            </a:r>
          </a:p>
          <a:p>
            <a:pPr marL="0" indent="0">
              <a:buNone/>
            </a:pPr>
            <a:r>
              <a:rPr lang="en-US" b="1" i="1" dirty="0">
                <a:solidFill>
                  <a:srgbClr val="006F83"/>
                </a:solidFill>
              </a:rPr>
              <a:t>Program</a:t>
            </a:r>
          </a:p>
          <a:p>
            <a:pPr marL="0" indent="0">
              <a:buNone/>
            </a:pPr>
            <a:r>
              <a:rPr lang="en-US" dirty="0"/>
              <a:t>A set of instructions which is in human readable format. A passive entity stored on secondary storage.</a:t>
            </a:r>
          </a:p>
          <a:p>
            <a:pPr marL="0" indent="0">
              <a:buNone/>
            </a:pPr>
            <a:r>
              <a:rPr lang="en-US" b="1" i="1" dirty="0">
                <a:solidFill>
                  <a:srgbClr val="006F83"/>
                </a:solidFill>
              </a:rPr>
              <a:t>Executable</a:t>
            </a:r>
          </a:p>
          <a:p>
            <a:pPr marL="0" indent="0">
              <a:buNone/>
            </a:pPr>
            <a:r>
              <a:rPr lang="en-US" dirty="0"/>
              <a:t>A compiled form of a program including machine instructions and static data that a computer can load and execute. A passive entity stored on secondary storage.</a:t>
            </a:r>
          </a:p>
          <a:p>
            <a:pPr marL="0" indent="0">
              <a:buNone/>
            </a:pPr>
            <a:r>
              <a:rPr lang="en-US" b="1" i="1" dirty="0">
                <a:solidFill>
                  <a:srgbClr val="006F83"/>
                </a:solidFill>
              </a:rPr>
              <a:t>Process</a:t>
            </a:r>
          </a:p>
          <a:p>
            <a:pPr marL="0" indent="0">
              <a:buNone/>
            </a:pPr>
            <a:r>
              <a:rPr lang="en-US" dirty="0"/>
              <a:t>A program loaded into memory and executing or waiting. A process typically executes for only a short time before it either finishes or needs to perform I/O (waiting). A process is an active entity and needs resources such as CPU time, memory </a:t>
            </a:r>
            <a:r>
              <a:rPr lang="en-US" dirty="0" err="1"/>
              <a:t>etc</a:t>
            </a:r>
            <a:r>
              <a:rPr lang="en-US" dirty="0"/>
              <a:t> to execute.</a:t>
            </a:r>
          </a:p>
        </p:txBody>
      </p:sp>
    </p:spTree>
    <p:extLst>
      <p:ext uri="{BB962C8B-B14F-4D97-AF65-F5344CB8AC3E}">
        <p14:creationId xmlns:p14="http://schemas.microsoft.com/office/powerpoint/2010/main" val="3306128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84489" y="182563"/>
            <a:ext cx="6251575" cy="576262"/>
          </a:xfrm>
        </p:spPr>
        <p:txBody>
          <a:bodyPr>
            <a:normAutofit fontScale="90000"/>
          </a:bodyPr>
          <a:lstStyle/>
          <a:p>
            <a:pPr eaLnBrk="1" hangingPunct="1"/>
            <a:r>
              <a:rPr lang="en-US" altLang="en-US"/>
              <a:t>Process State</a:t>
            </a:r>
          </a:p>
        </p:txBody>
      </p:sp>
      <p:sp>
        <p:nvSpPr>
          <p:cNvPr id="15363" name="Rectangle 3"/>
          <p:cNvSpPr>
            <a:spLocks noGrp="1" noChangeArrowheads="1"/>
          </p:cNvSpPr>
          <p:nvPr>
            <p:ph type="body" idx="1"/>
          </p:nvPr>
        </p:nvSpPr>
        <p:spPr>
          <a:xfrm>
            <a:off x="954741" y="1246189"/>
            <a:ext cx="8746473" cy="5114270"/>
          </a:xfrm>
        </p:spPr>
        <p:txBody>
          <a:bodyPr/>
          <a:lstStyle/>
          <a:p>
            <a:r>
              <a:rPr lang="en-US" altLang="en-US" dirty="0"/>
              <a:t>As a process executes, it changes </a:t>
            </a:r>
            <a:r>
              <a:rPr lang="en-US" altLang="en-US" b="1" dirty="0">
                <a:solidFill>
                  <a:srgbClr val="3366FF"/>
                </a:solidFill>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extLst>
      <p:ext uri="{BB962C8B-B14F-4D97-AF65-F5344CB8AC3E}">
        <p14:creationId xmlns:p14="http://schemas.microsoft.com/office/powerpoint/2010/main" val="26310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63776" y="182563"/>
            <a:ext cx="7947025" cy="576262"/>
          </a:xfrm>
        </p:spPr>
        <p:txBody>
          <a:bodyPr>
            <a:normAutofit fontScale="90000"/>
          </a:bodyPr>
          <a:lstStyle/>
          <a:p>
            <a:pPr eaLnBrk="1" hangingPunct="1"/>
            <a:r>
              <a:rPr lang="en-US" altLang="en-US"/>
              <a:t>Diagram of Process State</a:t>
            </a:r>
          </a:p>
        </p:txBody>
      </p:sp>
      <p:pic>
        <p:nvPicPr>
          <p:cNvPr id="1741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0" y="1308101"/>
            <a:ext cx="663575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82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90814" y="136526"/>
            <a:ext cx="7519987" cy="576263"/>
          </a:xfrm>
        </p:spPr>
        <p:txBody>
          <a:bodyPr>
            <a:normAutofit fontScale="90000"/>
          </a:bodyPr>
          <a:lstStyle/>
          <a:p>
            <a:pPr eaLnBrk="1" hangingPunct="1"/>
            <a:r>
              <a:rPr lang="en-US" altLang="en-US"/>
              <a:t>Process Control Block (PCB)</a:t>
            </a:r>
          </a:p>
        </p:txBody>
      </p:sp>
      <p:sp>
        <p:nvSpPr>
          <p:cNvPr id="19459" name="Rectangle 3"/>
          <p:cNvSpPr>
            <a:spLocks noGrp="1" noChangeArrowheads="1"/>
          </p:cNvSpPr>
          <p:nvPr>
            <p:ph type="body" idx="1"/>
          </p:nvPr>
        </p:nvSpPr>
        <p:spPr>
          <a:xfrm>
            <a:off x="1129553" y="1041402"/>
            <a:ext cx="5780835" cy="4687046"/>
          </a:xfrm>
        </p:spPr>
        <p:txBody>
          <a:bodyPr>
            <a:normAutofit fontScale="77500" lnSpcReduction="20000"/>
          </a:bodyPr>
          <a:lstStyle/>
          <a:p>
            <a:pPr>
              <a:buFont typeface="Monotype Sorts" pitchFamily="-84" charset="2"/>
              <a:buNone/>
            </a:pPr>
            <a:r>
              <a:rPr lang="en-US" altLang="en-US" dirty="0"/>
              <a:t>Information associated with each process </a:t>
            </a:r>
          </a:p>
          <a:p>
            <a:pPr>
              <a:buFont typeface="Monotype Sorts" pitchFamily="-84" charset="2"/>
              <a:buNone/>
            </a:pPr>
            <a:r>
              <a:rPr lang="en-US" altLang="en-US" dirty="0"/>
              <a:t>(also called </a:t>
            </a:r>
            <a:r>
              <a:rPr lang="en-US" altLang="en-US" b="1" dirty="0">
                <a:solidFill>
                  <a:srgbClr val="3366FF"/>
                </a:solidFill>
              </a:rPr>
              <a:t>task control block</a:t>
            </a:r>
            <a:r>
              <a:rPr lang="en-US" altLang="en-US" dirty="0"/>
              <a:t>)</a:t>
            </a:r>
          </a:p>
          <a:p>
            <a:r>
              <a:rPr lang="en-US" altLang="en-US" dirty="0"/>
              <a:t>Process state – running, waiting, </a:t>
            </a:r>
            <a:r>
              <a:rPr lang="en-US" altLang="en-US" dirty="0" err="1"/>
              <a:t>etc</a:t>
            </a:r>
            <a:endParaRPr lang="en-US" altLang="en-US" dirty="0"/>
          </a:p>
          <a:p>
            <a:r>
              <a:rPr lang="en-US" altLang="en-US" dirty="0"/>
              <a:t>Program counter – location of instruction to next execute</a:t>
            </a:r>
          </a:p>
          <a:p>
            <a:r>
              <a:rPr lang="en-US" altLang="en-US" dirty="0"/>
              <a:t>CPU registers – contents of all process-centric registers</a:t>
            </a:r>
          </a:p>
          <a:p>
            <a:r>
              <a:rPr lang="en-US" altLang="en-US" dirty="0"/>
              <a:t>CPU scheduling information- priorities, scheduling queue pointers</a:t>
            </a:r>
          </a:p>
          <a:p>
            <a:r>
              <a:rPr lang="en-US" altLang="en-US" dirty="0"/>
              <a:t>Memory-management information – memory allocated to the process</a:t>
            </a:r>
          </a:p>
          <a:p>
            <a:r>
              <a:rPr lang="en-US" altLang="en-US" dirty="0"/>
              <a:t>Accounting information – CPU used, clock time elapsed since start, time limits</a:t>
            </a:r>
          </a:p>
          <a:p>
            <a:r>
              <a:rPr lang="en-US" altLang="en-US" dirty="0"/>
              <a:t>I/O status information – I/O devices allocated to process, list of open files</a:t>
            </a:r>
          </a:p>
          <a:p>
            <a:endParaRPr lang="en-US" altLang="en-US" dirty="0"/>
          </a:p>
        </p:txBody>
      </p:sp>
      <p:pic>
        <p:nvPicPr>
          <p:cNvPr id="1946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1393825"/>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972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65400" y="136526"/>
            <a:ext cx="7645400" cy="576263"/>
          </a:xfrm>
        </p:spPr>
        <p:txBody>
          <a:bodyPr>
            <a:normAutofit fontScale="90000"/>
          </a:bodyPr>
          <a:lstStyle/>
          <a:p>
            <a:pPr eaLnBrk="1" hangingPunct="1"/>
            <a:r>
              <a:rPr lang="en-US" altLang="en-US"/>
              <a:t>Process Scheduling</a:t>
            </a:r>
          </a:p>
        </p:txBody>
      </p:sp>
      <p:sp>
        <p:nvSpPr>
          <p:cNvPr id="23555" name="Rectangle 3"/>
          <p:cNvSpPr>
            <a:spLocks noGrp="1" noChangeArrowheads="1"/>
          </p:cNvSpPr>
          <p:nvPr>
            <p:ph type="body" idx="1"/>
          </p:nvPr>
        </p:nvSpPr>
        <p:spPr>
          <a:xfrm>
            <a:off x="820272" y="1168399"/>
            <a:ext cx="8566618" cy="4385235"/>
          </a:xfrm>
        </p:spPr>
        <p:txBody>
          <a:bodyPr>
            <a:normAutofit/>
          </a:bodyPr>
          <a:lstStyle/>
          <a:p>
            <a:r>
              <a:rPr lang="en-US" altLang="en-US" dirty="0"/>
              <a:t>Maximize CPU use, quickly switch processes onto CPU for time sharing</a:t>
            </a:r>
          </a:p>
          <a:p>
            <a:r>
              <a:rPr lang="en-US" altLang="en-US" b="1" dirty="0">
                <a:solidFill>
                  <a:srgbClr val="3366FF"/>
                </a:solidFill>
              </a:rPr>
              <a:t>Process scheduler </a:t>
            </a:r>
            <a:r>
              <a:rPr lang="en-US" altLang="en-US" dirty="0"/>
              <a:t>selects among available processes for next execution on CPU</a:t>
            </a:r>
          </a:p>
          <a:p>
            <a:r>
              <a:rPr lang="en-US" altLang="en-US" dirty="0"/>
              <a:t>Maintains </a:t>
            </a:r>
            <a:r>
              <a:rPr lang="en-US" altLang="en-US" b="1" dirty="0">
                <a:solidFill>
                  <a:srgbClr val="3366FF"/>
                </a:solidFill>
              </a:rPr>
              <a:t>scheduling queues </a:t>
            </a:r>
            <a:r>
              <a:rPr lang="en-US" altLang="en-US" dirty="0"/>
              <a:t>of processes</a:t>
            </a:r>
          </a:p>
          <a:p>
            <a:pPr lvl="1"/>
            <a:r>
              <a:rPr lang="en-US" altLang="en-US" b="1" dirty="0">
                <a:solidFill>
                  <a:srgbClr val="3366FF"/>
                </a:solidFill>
              </a:rPr>
              <a:t>Job queue </a:t>
            </a:r>
            <a:r>
              <a:rPr lang="en-US" altLang="en-US" dirty="0"/>
              <a:t>– set of all processes in the system</a:t>
            </a:r>
          </a:p>
          <a:p>
            <a:pPr lvl="1"/>
            <a:r>
              <a:rPr lang="en-US" altLang="en-US" b="1" dirty="0">
                <a:solidFill>
                  <a:srgbClr val="3366FF"/>
                </a:solidFill>
              </a:rPr>
              <a:t>Ready queue </a:t>
            </a:r>
            <a:r>
              <a:rPr lang="en-US" altLang="en-US" dirty="0"/>
              <a:t>– set of all processes residing in main memory, ready and waiting to execute</a:t>
            </a:r>
          </a:p>
          <a:p>
            <a:pPr lvl="1"/>
            <a:r>
              <a:rPr lang="en-US" altLang="en-US" b="1" dirty="0">
                <a:solidFill>
                  <a:srgbClr val="3366FF"/>
                </a:solidFill>
              </a:rPr>
              <a:t>Device queues </a:t>
            </a:r>
            <a:r>
              <a:rPr lang="en-US" altLang="en-US" dirty="0"/>
              <a:t>– set of processes waiting for an I/O device</a:t>
            </a:r>
          </a:p>
          <a:p>
            <a:pPr lvl="1"/>
            <a:r>
              <a:rPr lang="en-US" altLang="en-US" dirty="0"/>
              <a:t>Processes migrate among the various queues</a:t>
            </a:r>
          </a:p>
        </p:txBody>
      </p:sp>
    </p:spTree>
    <p:extLst>
      <p:ext uri="{BB962C8B-B14F-4D97-AF65-F5344CB8AC3E}">
        <p14:creationId xmlns:p14="http://schemas.microsoft.com/office/powerpoint/2010/main" val="2075546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498725" y="236538"/>
            <a:ext cx="7983538" cy="457200"/>
          </a:xfrm>
        </p:spPr>
        <p:txBody>
          <a:bodyPr/>
          <a:lstStyle/>
          <a:p>
            <a:pPr eaLnBrk="1" hangingPunct="1"/>
            <a:r>
              <a:rPr lang="en-US" altLang="en-US" sz="2400"/>
              <a:t>Ready Queue And Various I/O Device Queues</a:t>
            </a:r>
          </a:p>
        </p:txBody>
      </p:sp>
      <p:pic>
        <p:nvPicPr>
          <p:cNvPr id="256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1214438"/>
            <a:ext cx="58229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810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95550" y="152401"/>
            <a:ext cx="8229600" cy="576263"/>
          </a:xfrm>
        </p:spPr>
        <p:txBody>
          <a:bodyPr/>
          <a:lstStyle/>
          <a:p>
            <a:pPr eaLnBrk="1" hangingPunct="1"/>
            <a:r>
              <a:rPr lang="en-US" altLang="en-US" sz="2800"/>
              <a:t>Representation of Process Scheduling</a:t>
            </a:r>
          </a:p>
        </p:txBody>
      </p:sp>
      <p:pic>
        <p:nvPicPr>
          <p:cNvPr id="27651"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488" y="1966914"/>
            <a:ext cx="6546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3"/>
          <p:cNvSpPr txBox="1">
            <a:spLocks noChangeArrowheads="1"/>
          </p:cNvSpPr>
          <p:nvPr/>
        </p:nvSpPr>
        <p:spPr bwMode="auto">
          <a:xfrm>
            <a:off x="2332039" y="1303338"/>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a:solidFill>
                  <a:srgbClr val="3366FF"/>
                </a:solidFill>
              </a:rPr>
              <a:t>Queueing diagram </a:t>
            </a:r>
            <a:r>
              <a:rPr lang="en-US" altLang="en-US"/>
              <a:t>represents queues, resources, flows</a:t>
            </a:r>
          </a:p>
        </p:txBody>
      </p:sp>
    </p:spTree>
    <p:extLst>
      <p:ext uri="{BB962C8B-B14F-4D97-AF65-F5344CB8AC3E}">
        <p14:creationId xmlns:p14="http://schemas.microsoft.com/office/powerpoint/2010/main" val="3629694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a:t>Schedulers</a:t>
            </a:r>
          </a:p>
        </p:txBody>
      </p:sp>
      <p:sp>
        <p:nvSpPr>
          <p:cNvPr id="29699" name="Rectangle 3"/>
          <p:cNvSpPr>
            <a:spLocks noGrp="1" noChangeArrowheads="1"/>
          </p:cNvSpPr>
          <p:nvPr>
            <p:ph type="body" idx="1"/>
          </p:nvPr>
        </p:nvSpPr>
        <p:spPr>
          <a:xfrm>
            <a:off x="1169894" y="1108075"/>
            <a:ext cx="8694831" cy="4768290"/>
          </a:xfrm>
        </p:spPr>
        <p:txBody>
          <a:bodyPr/>
          <a:lstStyle/>
          <a:p>
            <a:r>
              <a:rPr lang="en-US" altLang="en-US" sz="1800" b="1" dirty="0">
                <a:solidFill>
                  <a:srgbClr val="3366FF"/>
                </a:solidFill>
              </a:rPr>
              <a:t>Short-term scheduler  </a:t>
            </a:r>
            <a:r>
              <a:rPr lang="en-US" altLang="en-US" sz="1800" dirty="0"/>
              <a:t>(or </a:t>
            </a:r>
            <a:r>
              <a:rPr lang="en-US" altLang="en-US" sz="1800" b="1" dirty="0">
                <a:solidFill>
                  <a:srgbClr val="3366FF"/>
                </a:solidFill>
              </a:rPr>
              <a:t>CPU scheduler</a:t>
            </a:r>
            <a:r>
              <a:rPr lang="en-US" altLang="en-US" sz="1800" dirty="0"/>
              <a:t>) – selects which process should be executed next and allocates CPU</a:t>
            </a:r>
          </a:p>
          <a:p>
            <a:pPr lvl="1"/>
            <a:r>
              <a:rPr lang="en-US" altLang="en-US" sz="1800" dirty="0"/>
              <a:t>Sometimes the only scheduler in a system</a:t>
            </a:r>
          </a:p>
          <a:p>
            <a:pPr lvl="1"/>
            <a:r>
              <a:rPr lang="en-US" altLang="en-US" sz="1800" dirty="0"/>
              <a:t>Short-term scheduler is invoked frequently (milliseconds) </a:t>
            </a:r>
            <a:r>
              <a:rPr lang="en-US" altLang="en-US" sz="1800" dirty="0">
                <a:sym typeface="Symbol" panose="05050102010706020507" pitchFamily="18" charset="2"/>
              </a:rPr>
              <a:t> (must be fast)</a:t>
            </a:r>
          </a:p>
          <a:p>
            <a:r>
              <a:rPr lang="en-US" altLang="en-US" sz="1800" b="1" dirty="0">
                <a:solidFill>
                  <a:srgbClr val="3366FF"/>
                </a:solidFill>
              </a:rPr>
              <a:t>Long-term scheduler  </a:t>
            </a:r>
            <a:r>
              <a:rPr lang="en-US" altLang="en-US" sz="1800" dirty="0"/>
              <a:t>(or </a:t>
            </a:r>
            <a:r>
              <a:rPr lang="en-US" altLang="en-US" sz="1800" b="1" dirty="0">
                <a:solidFill>
                  <a:srgbClr val="3366FF"/>
                </a:solidFill>
              </a:rPr>
              <a:t>job scheduler</a:t>
            </a:r>
            <a:r>
              <a:rPr lang="en-US" altLang="en-US" sz="1800" dirty="0"/>
              <a:t>) – selects which processes should be brought into the ready queue</a:t>
            </a:r>
          </a:p>
          <a:p>
            <a:pPr lvl="1"/>
            <a:r>
              <a:rPr lang="en-US" altLang="en-US" sz="1800" dirty="0">
                <a:sym typeface="Symbol" panose="05050102010706020507" pitchFamily="18" charset="2"/>
              </a:rPr>
              <a:t>Long-term scheduler is invoked  infrequently (seconds, minutes)  (may be slow)</a:t>
            </a:r>
          </a:p>
          <a:p>
            <a:pPr lvl="1"/>
            <a:r>
              <a:rPr lang="en-US" altLang="en-US" sz="1800" dirty="0">
                <a:sym typeface="Symbol" panose="05050102010706020507" pitchFamily="18" charset="2"/>
              </a:rPr>
              <a:t>The long-term scheduler controls the </a:t>
            </a:r>
            <a:r>
              <a:rPr lang="en-US" altLang="en-US" sz="1800" b="1" dirty="0">
                <a:solidFill>
                  <a:srgbClr val="3366FF"/>
                </a:solidFill>
                <a:sym typeface="Symbol" panose="05050102010706020507" pitchFamily="18" charset="2"/>
              </a:rPr>
              <a:t>degree of multiprogramming</a:t>
            </a:r>
            <a:endParaRPr lang="en-US" altLang="en-US" sz="1800" i="1" dirty="0">
              <a:sym typeface="Symbol" panose="05050102010706020507" pitchFamily="18" charset="2"/>
            </a:endParaRPr>
          </a:p>
          <a:p>
            <a:r>
              <a:rPr lang="en-US" altLang="en-US" sz="1800" dirty="0">
                <a:sym typeface="Symbol" panose="05050102010706020507" pitchFamily="18" charset="2"/>
              </a:rPr>
              <a:t>Processes can be described as either:</a:t>
            </a:r>
          </a:p>
          <a:p>
            <a:pPr lvl="1"/>
            <a:r>
              <a:rPr lang="en-US" altLang="en-US" sz="1800" b="1" dirty="0">
                <a:solidFill>
                  <a:srgbClr val="3366FF"/>
                </a:solidFill>
                <a:sym typeface="Symbol" panose="05050102010706020507" pitchFamily="18" charset="2"/>
              </a:rPr>
              <a:t>I/O-bound process</a:t>
            </a:r>
            <a:r>
              <a:rPr lang="en-US" altLang="en-US" sz="1800" dirty="0">
                <a:solidFill>
                  <a:srgbClr val="000000"/>
                </a:solidFill>
                <a:sym typeface="Symbol" panose="05050102010706020507" pitchFamily="18" charset="2"/>
              </a:rPr>
              <a:t> </a:t>
            </a:r>
            <a:r>
              <a:rPr lang="en-US" altLang="en-US" sz="1800" dirty="0">
                <a:sym typeface="Symbol" panose="05050102010706020507" pitchFamily="18" charset="2"/>
              </a:rPr>
              <a:t>– spends more time doing I/O than computations, many short CPU bursts</a:t>
            </a:r>
          </a:p>
          <a:p>
            <a:pPr lvl="1"/>
            <a:r>
              <a:rPr lang="en-US" altLang="en-US" sz="1800" b="1" dirty="0">
                <a:solidFill>
                  <a:srgbClr val="3366FF"/>
                </a:solidFill>
                <a:sym typeface="Symbol" panose="05050102010706020507" pitchFamily="18" charset="2"/>
              </a:rPr>
              <a:t>CPU-bound process </a:t>
            </a:r>
            <a:r>
              <a:rPr lang="en-US" altLang="en-US" sz="1800" dirty="0">
                <a:sym typeface="Symbol" panose="05050102010706020507" pitchFamily="18" charset="2"/>
              </a:rPr>
              <a:t>– spends more time doing computations; few very long CPU bursts</a:t>
            </a:r>
          </a:p>
          <a:p>
            <a:r>
              <a:rPr lang="en-US" altLang="en-US" sz="1800" dirty="0">
                <a:sym typeface="Symbol" panose="05050102010706020507" pitchFamily="18" charset="2"/>
              </a:rPr>
              <a:t>Long-term scheduler strives for good </a:t>
            </a:r>
            <a:r>
              <a:rPr lang="en-US" altLang="en-US" sz="1800" b="1" i="1" dirty="0">
                <a:sym typeface="Symbol" panose="05050102010706020507" pitchFamily="18" charset="2"/>
              </a:rPr>
              <a:t>process mix</a:t>
            </a:r>
            <a:endParaRPr lang="en-US" altLang="en-US" sz="1800" dirty="0">
              <a:sym typeface="Symbol" panose="05050102010706020507" pitchFamily="18" charset="2"/>
            </a:endParaRPr>
          </a:p>
          <a:p>
            <a:endParaRPr lang="en-US" altLang="en-US" dirty="0"/>
          </a:p>
          <a:p>
            <a:endParaRPr lang="en-US" altLang="en-US" dirty="0"/>
          </a:p>
        </p:txBody>
      </p:sp>
    </p:spTree>
    <p:extLst>
      <p:ext uri="{BB962C8B-B14F-4D97-AF65-F5344CB8AC3E}">
        <p14:creationId xmlns:p14="http://schemas.microsoft.com/office/powerpoint/2010/main" val="72551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609850" y="182563"/>
            <a:ext cx="8229600" cy="576262"/>
          </a:xfrm>
        </p:spPr>
        <p:txBody>
          <a:bodyPr>
            <a:normAutofit fontScale="90000"/>
          </a:bodyPr>
          <a:lstStyle/>
          <a:p>
            <a:pPr eaLnBrk="1" hangingPunct="1"/>
            <a:r>
              <a:rPr lang="en-US" altLang="en-US"/>
              <a:t>Addition of Medium Term Scheduling</a:t>
            </a:r>
          </a:p>
        </p:txBody>
      </p:sp>
      <p:pic>
        <p:nvPicPr>
          <p:cNvPr id="3174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859" y="2827338"/>
            <a:ext cx="8323916" cy="302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3"/>
          <p:cNvSpPr txBox="1">
            <a:spLocks noChangeArrowheads="1"/>
          </p:cNvSpPr>
          <p:nvPr/>
        </p:nvSpPr>
        <p:spPr bwMode="auto">
          <a:xfrm>
            <a:off x="1653987" y="1160462"/>
            <a:ext cx="8135471"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dirty="0">
                <a:solidFill>
                  <a:srgbClr val="3366FF"/>
                </a:solidFill>
              </a:rPr>
              <a:t>Medium-term scheduler  </a:t>
            </a:r>
            <a:r>
              <a:rPr lang="en-US" altLang="en-US" dirty="0"/>
              <a:t>can be added if degree of multiple programming needs to decrease</a:t>
            </a:r>
          </a:p>
          <a:p>
            <a:pPr lvl="1"/>
            <a:r>
              <a:rPr lang="en-US" altLang="en-US" dirty="0"/>
              <a:t>Remove process from memory, store on disk, bring back in from disk to continue execution: </a:t>
            </a:r>
            <a:r>
              <a:rPr lang="en-US" altLang="en-US" b="1" dirty="0">
                <a:solidFill>
                  <a:srgbClr val="3366FF"/>
                </a:solidFill>
              </a:rPr>
              <a:t>swapping</a:t>
            </a:r>
          </a:p>
          <a:p>
            <a:endParaRPr lang="en-US" altLang="en-US" dirty="0"/>
          </a:p>
          <a:p>
            <a:endParaRPr lang="en-US" altLang="en-US" dirty="0"/>
          </a:p>
        </p:txBody>
      </p:sp>
    </p:spTree>
    <p:extLst>
      <p:ext uri="{BB962C8B-B14F-4D97-AF65-F5344CB8AC3E}">
        <p14:creationId xmlns:p14="http://schemas.microsoft.com/office/powerpoint/2010/main" val="1902698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IN"/>
          </a:p>
        </p:txBody>
      </p:sp>
      <p:sp>
        <p:nvSpPr>
          <p:cNvPr id="33795" name="AutoShape 2" descr="Image result for process state transition with suspended states"/>
          <p:cNvSpPr>
            <a:spLocks noChangeAspect="1" noChangeArrowheads="1"/>
          </p:cNvSpPr>
          <p:nvPr/>
        </p:nvSpPr>
        <p:spPr bwMode="auto">
          <a:xfrm>
            <a:off x="1697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IN">
              <a:latin typeface="Verdana" panose="020B0604030504040204" pitchFamily="34" charset="0"/>
            </a:endParaRPr>
          </a:p>
        </p:txBody>
      </p:sp>
      <p:graphicFrame>
        <p:nvGraphicFramePr>
          <p:cNvPr id="33796" name="Object 4"/>
          <p:cNvGraphicFramePr>
            <a:graphicFrameLocks noChangeAspect="1"/>
          </p:cNvGraphicFramePr>
          <p:nvPr/>
        </p:nvGraphicFramePr>
        <p:xfrm>
          <a:off x="5694364" y="3270250"/>
          <a:ext cx="1031875" cy="438150"/>
        </p:xfrm>
        <a:graphic>
          <a:graphicData uri="http://schemas.openxmlformats.org/presentationml/2006/ole">
            <mc:AlternateContent xmlns:mc="http://schemas.openxmlformats.org/markup-compatibility/2006">
              <mc:Choice xmlns:v="urn:schemas-microsoft-com:vml" Requires="v">
                <p:oleObj spid="_x0000_s1107" name="Packager Shell Object" showAsIcon="1" r:id="rId3" imgW="1037968" imgH="436605" progId="Package">
                  <p:embed/>
                </p:oleObj>
              </mc:Choice>
              <mc:Fallback>
                <p:oleObj name="Packager Shell Object" showAsIcon="1" r:id="rId3" imgW="1037968" imgH="436605" progId="Packag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4" y="3270250"/>
                        <a:ext cx="10318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379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71714" y="852041"/>
            <a:ext cx="8364910" cy="517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60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1676400" y="123826"/>
            <a:ext cx="8229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sz="3200" b="1" i="1">
              <a:solidFill>
                <a:srgbClr val="0000CC"/>
              </a:solidFill>
              <a:cs typeface="Times New Roman" panose="02020603050405020304" pitchFamily="18" charset="0"/>
            </a:endParaRPr>
          </a:p>
          <a:p>
            <a:endParaRPr lang="en-US" sz="3200" b="1" i="1">
              <a:solidFill>
                <a:srgbClr val="0000CC"/>
              </a:solidFill>
              <a:cs typeface="Times New Roman" panose="02020603050405020304" pitchFamily="18" charset="0"/>
            </a:endParaRPr>
          </a:p>
          <a:p>
            <a:r>
              <a:rPr lang="en-US" sz="3200" b="1" i="1">
                <a:solidFill>
                  <a:srgbClr val="0000CC"/>
                </a:solidFill>
                <a:cs typeface="Times New Roman" panose="02020603050405020304" pitchFamily="18" charset="0"/>
              </a:rPr>
              <a:t> </a:t>
            </a:r>
          </a:p>
          <a:p>
            <a:endParaRPr lang="en-US" sz="3200" b="1" i="1">
              <a:solidFill>
                <a:srgbClr val="0000CC"/>
              </a:solidFill>
            </a:endParaRPr>
          </a:p>
        </p:txBody>
      </p:sp>
      <p:sp>
        <p:nvSpPr>
          <p:cNvPr id="13315" name="Rectangle 3"/>
          <p:cNvSpPr>
            <a:spLocks noChangeArrowheads="1"/>
          </p:cNvSpPr>
          <p:nvPr/>
        </p:nvSpPr>
        <p:spPr bwMode="auto">
          <a:xfrm>
            <a:off x="1828800" y="228601"/>
            <a:ext cx="86868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eaLnBrk="0" hangingPunct="0"/>
            <a:endParaRPr lang="en-US" sz="1600" b="1">
              <a:solidFill>
                <a:srgbClr val="C00000"/>
              </a:solidFill>
              <a:cs typeface="Times New Roman" panose="02020603050405020304" pitchFamily="18" charset="0"/>
            </a:endParaRPr>
          </a:p>
          <a:p>
            <a:pPr algn="just" eaLnBrk="0" hangingPunct="0"/>
            <a:endParaRPr lang="en-US" sz="1600" b="1">
              <a:solidFill>
                <a:srgbClr val="C00000"/>
              </a:solidFill>
              <a:cs typeface="Times New Roman" panose="02020603050405020304" pitchFamily="18" charset="0"/>
            </a:endParaRPr>
          </a:p>
          <a:p>
            <a:pPr algn="just" eaLnBrk="0" hangingPunct="0"/>
            <a:r>
              <a:rPr lang="en-US" sz="1600" b="1">
                <a:solidFill>
                  <a:srgbClr val="C00000"/>
                </a:solidFill>
                <a:cs typeface="Times New Roman" panose="02020603050405020304" pitchFamily="18" charset="0"/>
              </a:rPr>
              <a:t>	</a:t>
            </a:r>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endParaRPr lang="en-US" sz="1600" b="1"/>
          </a:p>
          <a:p>
            <a:pPr algn="just" eaLnBrk="0" hangingPunct="0"/>
            <a:endParaRPr lang="en-US" sz="1600" b="1"/>
          </a:p>
          <a:p>
            <a:pPr algn="just" eaLnBrk="0" hangingPunct="0"/>
            <a:endParaRPr lang="en-US" sz="1600" b="1"/>
          </a:p>
          <a:p>
            <a:pPr algn="just" eaLnBrk="0" hangingPunct="0"/>
            <a:endParaRPr lang="en-US">
              <a:cs typeface="Times New Roman" panose="02020603050405020304" pitchFamily="18" charset="0"/>
            </a:endParaRPr>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1" y="1371601"/>
            <a:ext cx="313372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sz="1400"/>
          </a:p>
        </p:txBody>
      </p:sp>
    </p:spTree>
    <p:extLst>
      <p:ext uri="{BB962C8B-B14F-4D97-AF65-F5344CB8AC3E}">
        <p14:creationId xmlns:p14="http://schemas.microsoft.com/office/powerpoint/2010/main" val="1416975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a:t>Context Switch</a:t>
            </a:r>
          </a:p>
        </p:txBody>
      </p:sp>
      <p:sp>
        <p:nvSpPr>
          <p:cNvPr id="34819" name="Rectangle 3"/>
          <p:cNvSpPr>
            <a:spLocks noGrp="1" noChangeArrowheads="1"/>
          </p:cNvSpPr>
          <p:nvPr>
            <p:ph type="body" idx="1"/>
          </p:nvPr>
        </p:nvSpPr>
        <p:spPr>
          <a:xfrm>
            <a:off x="645458" y="1108076"/>
            <a:ext cx="10555941" cy="4835524"/>
          </a:xfrm>
        </p:spPr>
        <p:txBody>
          <a:bodyPr>
            <a:normAutofit/>
          </a:bodyPr>
          <a:lstStyle/>
          <a:p>
            <a:r>
              <a:rPr lang="en-US" altLang="en-US" dirty="0"/>
              <a:t>When CPU switches to another process, the system must </a:t>
            </a:r>
            <a:r>
              <a:rPr lang="en-US" altLang="en-US" b="1" dirty="0">
                <a:solidFill>
                  <a:srgbClr val="3366FF"/>
                </a:solidFill>
              </a:rPr>
              <a:t>save the state </a:t>
            </a:r>
            <a:r>
              <a:rPr lang="en-US" altLang="en-US" dirty="0"/>
              <a:t>of the old process and load the </a:t>
            </a:r>
            <a:r>
              <a:rPr lang="en-US" altLang="en-US" b="1" dirty="0">
                <a:solidFill>
                  <a:srgbClr val="3366FF"/>
                </a:solidFill>
              </a:rPr>
              <a:t>saved state </a:t>
            </a:r>
            <a:r>
              <a:rPr lang="en-US" altLang="en-US" dirty="0"/>
              <a:t>for the new process via a </a:t>
            </a:r>
            <a:r>
              <a:rPr lang="en-US" altLang="en-US" b="1" dirty="0">
                <a:solidFill>
                  <a:srgbClr val="3366FF"/>
                </a:solidFill>
              </a:rPr>
              <a:t>context switch</a:t>
            </a:r>
            <a:endParaRPr lang="en-US" altLang="en-US" dirty="0"/>
          </a:p>
          <a:p>
            <a:r>
              <a:rPr lang="en-US" altLang="en-US" b="1" dirty="0">
                <a:solidFill>
                  <a:srgbClr val="3366FF"/>
                </a:solidFill>
              </a:rPr>
              <a:t>Context </a:t>
            </a:r>
            <a:r>
              <a:rPr lang="en-US" altLang="en-US" dirty="0"/>
              <a:t>of a process represented in the PCB</a:t>
            </a:r>
          </a:p>
          <a:p>
            <a:r>
              <a:rPr lang="en-US" altLang="en-US" dirty="0"/>
              <a:t>Context-switch time is overhead; the system does no useful work while switching</a:t>
            </a:r>
          </a:p>
          <a:p>
            <a:pPr lvl="1"/>
            <a:r>
              <a:rPr lang="en-US" altLang="en-US" dirty="0"/>
              <a:t>The more complex the OS and the PCB </a:t>
            </a:r>
            <a:r>
              <a:rPr lang="en-US" altLang="en-US" dirty="0">
                <a:sym typeface="Wingdings" panose="05000000000000000000" pitchFamily="2" charset="2"/>
              </a:rPr>
              <a:t> the </a:t>
            </a:r>
            <a:r>
              <a:rPr lang="en-US" altLang="en-US" dirty="0"/>
              <a:t>longer the context switch</a:t>
            </a:r>
          </a:p>
          <a:p>
            <a:r>
              <a:rPr lang="en-US" altLang="en-US" dirty="0"/>
              <a:t>Time dependent on hardware support</a:t>
            </a:r>
          </a:p>
        </p:txBody>
      </p:sp>
    </p:spTree>
    <p:extLst>
      <p:ext uri="{BB962C8B-B14F-4D97-AF65-F5344CB8AC3E}">
        <p14:creationId xmlns:p14="http://schemas.microsoft.com/office/powerpoint/2010/main" val="56729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6663" y="182563"/>
            <a:ext cx="8229600" cy="576262"/>
          </a:xfrm>
        </p:spPr>
        <p:txBody>
          <a:bodyPr>
            <a:normAutofit fontScale="90000"/>
          </a:bodyPr>
          <a:lstStyle/>
          <a:p>
            <a:pPr eaLnBrk="1" hangingPunct="1"/>
            <a:r>
              <a:rPr lang="en-US" altLang="en-US"/>
              <a:t>CPU Switch From Process to Process</a:t>
            </a:r>
          </a:p>
        </p:txBody>
      </p:sp>
      <p:pic>
        <p:nvPicPr>
          <p:cNvPr id="2150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301" y="1104900"/>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3126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algn="ctr"/>
            <a:r>
              <a:rPr lang="en-IN" dirty="0"/>
              <a:t> Operating system operations</a:t>
            </a:r>
          </a:p>
        </p:txBody>
      </p:sp>
      <p:pic>
        <p:nvPicPr>
          <p:cNvPr id="4" name="Picture 3"/>
          <p:cNvPicPr>
            <a:picLocks noChangeAspect="1"/>
          </p:cNvPicPr>
          <p:nvPr/>
        </p:nvPicPr>
        <p:blipFill>
          <a:blip r:embed="rId2"/>
          <a:stretch>
            <a:fillRect/>
          </a:stretch>
        </p:blipFill>
        <p:spPr>
          <a:xfrm>
            <a:off x="2920813" y="1449201"/>
            <a:ext cx="6000750" cy="4981575"/>
          </a:xfrm>
          <a:prstGeom prst="rect">
            <a:avLst/>
          </a:prstGeom>
        </p:spPr>
      </p:pic>
    </p:spTree>
    <p:extLst>
      <p:ext uri="{BB962C8B-B14F-4D97-AF65-F5344CB8AC3E}">
        <p14:creationId xmlns:p14="http://schemas.microsoft.com/office/powerpoint/2010/main" val="100000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dirty="0"/>
              <a:t>Operating system operations</a:t>
            </a:r>
          </a:p>
        </p:txBody>
      </p:sp>
      <p:pic>
        <p:nvPicPr>
          <p:cNvPr id="3686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84095" y="1479175"/>
            <a:ext cx="10972800" cy="4943663"/>
          </a:xfrm>
        </p:spPr>
      </p:pic>
    </p:spTree>
    <p:extLst>
      <p:ext uri="{BB962C8B-B14F-4D97-AF65-F5344CB8AC3E}">
        <p14:creationId xmlns:p14="http://schemas.microsoft.com/office/powerpoint/2010/main" val="1327098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a:t>Transition from user to kernel mode</a:t>
            </a:r>
          </a:p>
        </p:txBody>
      </p:sp>
      <p:pic>
        <p:nvPicPr>
          <p:cNvPr id="378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12926" y="2089150"/>
            <a:ext cx="8855075" cy="2825750"/>
          </a:xfrm>
        </p:spPr>
      </p:pic>
    </p:spTree>
    <p:extLst>
      <p:ext uri="{BB962C8B-B14F-4D97-AF65-F5344CB8AC3E}">
        <p14:creationId xmlns:p14="http://schemas.microsoft.com/office/powerpoint/2010/main" val="2251825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dirty="0"/>
              <a:t>Exception and interrupts </a:t>
            </a:r>
          </a:p>
        </p:txBody>
      </p:sp>
      <p:sp>
        <p:nvSpPr>
          <p:cNvPr id="3" name="Content Placeholder 2"/>
          <p:cNvSpPr>
            <a:spLocks noGrp="1"/>
          </p:cNvSpPr>
          <p:nvPr>
            <p:ph idx="1"/>
          </p:nvPr>
        </p:nvSpPr>
        <p:spPr>
          <a:xfrm>
            <a:off x="102296" y="1165662"/>
            <a:ext cx="11987408" cy="5596381"/>
          </a:xfrm>
        </p:spPr>
        <p:txBody>
          <a:bodyPr>
            <a:noAutofit/>
          </a:bodyPr>
          <a:lstStyle/>
          <a:p>
            <a:pPr marL="0" indent="0">
              <a:buNone/>
            </a:pPr>
            <a:r>
              <a:rPr lang="en-US" sz="2000" b="1" i="1" dirty="0">
                <a:solidFill>
                  <a:srgbClr val="006F83"/>
                </a:solidFill>
              </a:rPr>
              <a:t>Exceptions are internal and synchronous</a:t>
            </a:r>
          </a:p>
          <a:p>
            <a:r>
              <a:rPr lang="en-US" sz="2000" dirty="0"/>
              <a:t>Exceptions are used to handle </a:t>
            </a:r>
            <a:r>
              <a:rPr lang="en-US" sz="2000" b="1" dirty="0"/>
              <a:t>internal program errors</a:t>
            </a:r>
            <a:r>
              <a:rPr lang="en-US" sz="2000" dirty="0"/>
              <a:t>.</a:t>
            </a:r>
          </a:p>
          <a:p>
            <a:r>
              <a:rPr lang="en-US" sz="2000" dirty="0"/>
              <a:t>Overflow, division by zero and bad data address are examples of internal errors in a program.</a:t>
            </a:r>
          </a:p>
          <a:p>
            <a:r>
              <a:rPr lang="en-US" sz="2000" dirty="0"/>
              <a:t>Another name for exception is trap. </a:t>
            </a:r>
            <a:r>
              <a:rPr lang="en-US" sz="2000" b="1" dirty="0"/>
              <a:t>A trap (or exception) is a software generated interrupt</a:t>
            </a:r>
            <a:r>
              <a:rPr lang="en-US" sz="2000" dirty="0"/>
              <a:t>.</a:t>
            </a:r>
          </a:p>
          <a:p>
            <a:r>
              <a:rPr lang="en-US" sz="2000" dirty="0"/>
              <a:t>Exceptions are produced by the CPU control unit while executing instructions and are considered to be synchronous because the control unit issues them only after terminating the execution of an instruction.</a:t>
            </a:r>
          </a:p>
          <a:p>
            <a:pPr marL="0" indent="0">
              <a:buNone/>
            </a:pPr>
            <a:r>
              <a:rPr lang="en-US" sz="2000" b="1" i="1" dirty="0">
                <a:solidFill>
                  <a:srgbClr val="006F83"/>
                </a:solidFill>
              </a:rPr>
              <a:t>Interrupts are external and asynchronous</a:t>
            </a:r>
          </a:p>
          <a:p>
            <a:r>
              <a:rPr lang="en-US" sz="2000" dirty="0"/>
              <a:t>Interrupts are used </a:t>
            </a:r>
            <a:r>
              <a:rPr lang="en-US" sz="2000" b="1" dirty="0"/>
              <a:t>to notify the CPU of external events</a:t>
            </a:r>
            <a:r>
              <a:rPr lang="en-US" sz="2000" dirty="0"/>
              <a:t>.</a:t>
            </a:r>
          </a:p>
          <a:p>
            <a:r>
              <a:rPr lang="en-US" sz="2000" dirty="0"/>
              <a:t>Interrupts are </a:t>
            </a:r>
            <a:r>
              <a:rPr lang="en-US" sz="2000" b="1" dirty="0"/>
              <a:t>generated by hardware devices </a:t>
            </a:r>
            <a:r>
              <a:rPr lang="en-US" sz="2000" dirty="0"/>
              <a:t>outside the CPU at arbitrary times with respect to the CPU clock signals and are therefore considered to be asynchronous.</a:t>
            </a:r>
          </a:p>
          <a:p>
            <a:r>
              <a:rPr lang="en-US" sz="2000" dirty="0"/>
              <a:t>Read and write requests to disk is similar to key presses. </a:t>
            </a:r>
          </a:p>
        </p:txBody>
      </p:sp>
    </p:spTree>
    <p:extLst>
      <p:ext uri="{BB962C8B-B14F-4D97-AF65-F5344CB8AC3E}">
        <p14:creationId xmlns:p14="http://schemas.microsoft.com/office/powerpoint/2010/main" val="743273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3803" y="1341624"/>
            <a:ext cx="10653432" cy="4981575"/>
          </a:xfrm>
          <a:prstGeom prst="rect">
            <a:avLst/>
          </a:prstGeom>
        </p:spPr>
      </p:pic>
      <p:sp>
        <p:nvSpPr>
          <p:cNvPr id="6" name="Title 1"/>
          <p:cNvSpPr>
            <a:spLocks noGrp="1"/>
          </p:cNvSpPr>
          <p:nvPr>
            <p:ph type="title"/>
          </p:nvPr>
        </p:nvSpPr>
        <p:spPr>
          <a:xfrm>
            <a:off x="838200" y="0"/>
            <a:ext cx="10515600" cy="1325563"/>
          </a:xfrm>
        </p:spPr>
        <p:txBody>
          <a:bodyPr/>
          <a:lstStyle/>
          <a:p>
            <a:pPr algn="ctr"/>
            <a:r>
              <a:rPr lang="en-IN" dirty="0"/>
              <a:t>Exception and interrupt handler</a:t>
            </a:r>
          </a:p>
        </p:txBody>
      </p:sp>
    </p:spTree>
    <p:extLst>
      <p:ext uri="{BB962C8B-B14F-4D97-AF65-F5344CB8AC3E}">
        <p14:creationId xmlns:p14="http://schemas.microsoft.com/office/powerpoint/2010/main" val="2032535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6482" y="564776"/>
            <a:ext cx="11527755" cy="5916705"/>
          </a:xfrm>
          <a:prstGeom prst="rect">
            <a:avLst/>
          </a:prstGeom>
        </p:spPr>
      </p:pic>
    </p:spTree>
    <p:extLst>
      <p:ext uri="{BB962C8B-B14F-4D97-AF65-F5344CB8AC3E}">
        <p14:creationId xmlns:p14="http://schemas.microsoft.com/office/powerpoint/2010/main" val="1496977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1608" y="261657"/>
            <a:ext cx="6066768" cy="5587813"/>
          </a:xfrm>
          <a:prstGeom prst="rect">
            <a:avLst/>
          </a:prstGeom>
        </p:spPr>
      </p:pic>
      <p:pic>
        <p:nvPicPr>
          <p:cNvPr id="5" name="Picture 4"/>
          <p:cNvPicPr>
            <a:picLocks noChangeAspect="1"/>
          </p:cNvPicPr>
          <p:nvPr/>
        </p:nvPicPr>
        <p:blipFill>
          <a:blip r:embed="rId3"/>
          <a:stretch>
            <a:fillRect/>
          </a:stretch>
        </p:blipFill>
        <p:spPr>
          <a:xfrm>
            <a:off x="6204979" y="630331"/>
            <a:ext cx="5547752" cy="5434292"/>
          </a:xfrm>
          <a:prstGeom prst="rect">
            <a:avLst/>
          </a:prstGeom>
        </p:spPr>
      </p:pic>
    </p:spTree>
    <p:extLst>
      <p:ext uri="{BB962C8B-B14F-4D97-AF65-F5344CB8AC3E}">
        <p14:creationId xmlns:p14="http://schemas.microsoft.com/office/powerpoint/2010/main" val="1346038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a:t>Operations on Processes</a:t>
            </a:r>
          </a:p>
        </p:txBody>
      </p:sp>
      <p:sp>
        <p:nvSpPr>
          <p:cNvPr id="38915" name="Rectangle 3"/>
          <p:cNvSpPr>
            <a:spLocks noGrp="1" noChangeArrowheads="1"/>
          </p:cNvSpPr>
          <p:nvPr>
            <p:ph type="body" idx="1"/>
          </p:nvPr>
        </p:nvSpPr>
        <p:spPr>
          <a:xfrm>
            <a:off x="2330450" y="1233489"/>
            <a:ext cx="7480300" cy="444817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extLst>
      <p:ext uri="{BB962C8B-B14F-4D97-AF65-F5344CB8AC3E}">
        <p14:creationId xmlns:p14="http://schemas.microsoft.com/office/powerpoint/2010/main" val="315195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What is an API?</a:t>
            </a:r>
          </a:p>
        </p:txBody>
      </p:sp>
      <p:sp>
        <p:nvSpPr>
          <p:cNvPr id="4099" name="Rectangle 3"/>
          <p:cNvSpPr>
            <a:spLocks noGrp="1" noChangeArrowheads="1"/>
          </p:cNvSpPr>
          <p:nvPr>
            <p:ph type="body" idx="1"/>
          </p:nvPr>
        </p:nvSpPr>
        <p:spPr/>
        <p:txBody>
          <a:bodyPr/>
          <a:lstStyle/>
          <a:p>
            <a:pPr>
              <a:lnSpc>
                <a:spcPct val="80000"/>
              </a:lnSpc>
            </a:pPr>
            <a:r>
              <a:rPr lang="en-US" sz="2000" dirty="0"/>
              <a:t>An API is an </a:t>
            </a:r>
            <a:r>
              <a:rPr lang="en-US" sz="2000" dirty="0">
                <a:hlinkClick r:id="rId3" tooltip="Abstraction (computer science)"/>
              </a:rPr>
              <a:t>abstraction</a:t>
            </a:r>
            <a:r>
              <a:rPr lang="en-US" sz="2000" dirty="0"/>
              <a:t> that describes an </a:t>
            </a:r>
            <a:r>
              <a:rPr lang="en-US" sz="2000" dirty="0">
                <a:hlinkClick r:id="rId4" tooltip="Interface (computer science)"/>
              </a:rPr>
              <a:t>interface</a:t>
            </a:r>
            <a:r>
              <a:rPr lang="en-US" sz="2000" dirty="0"/>
              <a:t> for the interaction with a set of functions used by components of a </a:t>
            </a:r>
            <a:r>
              <a:rPr lang="en-US" sz="2000" dirty="0">
                <a:hlinkClick r:id="rId5" tooltip="Software system"/>
              </a:rPr>
              <a:t>software system</a:t>
            </a:r>
            <a:r>
              <a:rPr lang="en-US" sz="2000" dirty="0"/>
              <a:t>. The software providing the functions described by an API is said to be an </a:t>
            </a:r>
            <a:r>
              <a:rPr lang="en-US" sz="2000" i="1" dirty="0"/>
              <a:t>implementation</a:t>
            </a:r>
            <a:r>
              <a:rPr lang="en-US" sz="2000" dirty="0"/>
              <a:t> of the API.</a:t>
            </a:r>
          </a:p>
          <a:p>
            <a:pPr>
              <a:lnSpc>
                <a:spcPct val="80000"/>
              </a:lnSpc>
              <a:buFontTx/>
              <a:buNone/>
            </a:pPr>
            <a:endParaRPr lang="en-US" sz="2000" dirty="0"/>
          </a:p>
          <a:p>
            <a:pPr>
              <a:lnSpc>
                <a:spcPct val="80000"/>
              </a:lnSpc>
              <a:buFontTx/>
              <a:buNone/>
            </a:pPr>
            <a:r>
              <a:rPr lang="en-US" sz="2000" dirty="0"/>
              <a:t>An API can be:</a:t>
            </a:r>
          </a:p>
          <a:p>
            <a:pPr>
              <a:lnSpc>
                <a:spcPct val="80000"/>
              </a:lnSpc>
            </a:pPr>
            <a:r>
              <a:rPr lang="en-US" sz="2000" dirty="0"/>
              <a:t>general, the full set of an API that is bundled in the libraries of a programming language, e.g. </a:t>
            </a:r>
            <a:r>
              <a:rPr lang="en-US" sz="2000" dirty="0">
                <a:hlinkClick r:id="rId6" tooltip="Standard Template Library"/>
              </a:rPr>
              <a:t>Standard Template Library</a:t>
            </a:r>
            <a:r>
              <a:rPr lang="en-US" sz="2000" dirty="0"/>
              <a:t> in C++ or </a:t>
            </a:r>
            <a:r>
              <a:rPr lang="en-US" sz="2000" dirty="0">
                <a:hlinkClick r:id="rId7" tooltip="Java API"/>
              </a:rPr>
              <a:t>Java API</a:t>
            </a:r>
            <a:r>
              <a:rPr lang="en-US" sz="2000" dirty="0"/>
              <a:t>. </a:t>
            </a:r>
          </a:p>
          <a:p>
            <a:pPr>
              <a:lnSpc>
                <a:spcPct val="80000"/>
              </a:lnSpc>
            </a:pPr>
            <a:r>
              <a:rPr lang="en-US" sz="2000" dirty="0"/>
              <a:t>specific, meant to address a specific problem, e.g. </a:t>
            </a:r>
            <a:r>
              <a:rPr lang="en-US" sz="2000" dirty="0">
                <a:hlinkClick r:id="rId8" tooltip="Google maps"/>
              </a:rPr>
              <a:t>Google Maps API</a:t>
            </a:r>
            <a:r>
              <a:rPr lang="en-US" sz="2000" dirty="0"/>
              <a:t> or </a:t>
            </a:r>
            <a:r>
              <a:rPr lang="en-US" sz="2000" dirty="0">
                <a:hlinkClick r:id="rId9" tooltip="Java API for XML Web Services"/>
              </a:rPr>
              <a:t>Java API for XML Web Services</a:t>
            </a:r>
            <a:r>
              <a:rPr lang="en-US" sz="2000" dirty="0"/>
              <a:t>. </a:t>
            </a:r>
          </a:p>
          <a:p>
            <a:pPr>
              <a:lnSpc>
                <a:spcPct val="80000"/>
              </a:lnSpc>
            </a:pPr>
            <a:r>
              <a:rPr lang="en-US" sz="2000" dirty="0"/>
              <a:t>language-dependent, meaning it is only available by using the syntax and elements of a particular language, which makes the API more convenient to use. </a:t>
            </a:r>
          </a:p>
          <a:p>
            <a:pPr>
              <a:lnSpc>
                <a:spcPct val="80000"/>
              </a:lnSpc>
            </a:pPr>
            <a:r>
              <a:rPr lang="en-US" sz="2000" dirty="0"/>
              <a:t>language-independent, written so that it can be called from several programming languages. </a:t>
            </a:r>
          </a:p>
          <a:p>
            <a:pPr>
              <a:lnSpc>
                <a:spcPct val="80000"/>
              </a:lnSpc>
            </a:pPr>
            <a:endParaRPr lang="en-US" sz="2000" dirty="0"/>
          </a:p>
        </p:txBody>
      </p:sp>
    </p:spTree>
    <p:extLst>
      <p:ext uri="{BB962C8B-B14F-4D97-AF65-F5344CB8AC3E}">
        <p14:creationId xmlns:p14="http://schemas.microsoft.com/office/powerpoint/2010/main" val="1856274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dirty="0"/>
              <a:t>            Process Creation</a:t>
            </a:r>
          </a:p>
        </p:txBody>
      </p:sp>
      <p:sp>
        <p:nvSpPr>
          <p:cNvPr id="40963" name="Rectangle 3"/>
          <p:cNvSpPr>
            <a:spLocks noGrp="1" noChangeArrowheads="1"/>
          </p:cNvSpPr>
          <p:nvPr>
            <p:ph type="body" idx="1"/>
          </p:nvPr>
        </p:nvSpPr>
        <p:spPr>
          <a:xfrm>
            <a:off x="1169894" y="1169989"/>
            <a:ext cx="9278471" cy="5076825"/>
          </a:xfrm>
        </p:spPr>
        <p:txBody>
          <a:bodyPr>
            <a:normAutofit/>
          </a:bodyPr>
          <a:lstStyle/>
          <a:p>
            <a:r>
              <a:rPr lang="en-US" altLang="en-US" b="1" dirty="0">
                <a:solidFill>
                  <a:srgbClr val="3366FF"/>
                </a:solidFill>
              </a:rPr>
              <a:t>Parent</a:t>
            </a:r>
            <a:r>
              <a:rPr lang="en-US" altLang="en-US" b="1" dirty="0"/>
              <a:t> </a:t>
            </a:r>
            <a:r>
              <a:rPr lang="en-US" altLang="en-US" dirty="0"/>
              <a:t>process create </a:t>
            </a:r>
            <a:r>
              <a:rPr lang="en-US" altLang="en-US" b="1" dirty="0">
                <a:solidFill>
                  <a:srgbClr val="3366FF"/>
                </a:solidFill>
              </a:rPr>
              <a:t>children</a:t>
            </a:r>
            <a:r>
              <a:rPr lang="en-US" altLang="en-US" b="1" dirty="0"/>
              <a:t> </a:t>
            </a:r>
            <a:r>
              <a:rPr lang="en-US" altLang="en-US" dirty="0"/>
              <a:t>processes, which, in turn create other processes, forming a </a:t>
            </a:r>
            <a:r>
              <a:rPr lang="en-US" altLang="en-US" b="1" dirty="0">
                <a:solidFill>
                  <a:srgbClr val="3366FF"/>
                </a:solidFill>
              </a:rPr>
              <a:t>tree</a:t>
            </a:r>
            <a:r>
              <a:rPr lang="en-US" altLang="en-US" dirty="0"/>
              <a:t> of processes</a:t>
            </a:r>
            <a:endParaRPr lang="en-US" altLang="en-US" sz="800" dirty="0"/>
          </a:p>
          <a:p>
            <a:r>
              <a:rPr lang="en-US" altLang="en-US" dirty="0"/>
              <a:t>Generally, process identified and managed via a</a:t>
            </a:r>
            <a:r>
              <a:rPr lang="en-US" altLang="en-US" b="1" dirty="0"/>
              <a:t> </a:t>
            </a:r>
            <a:r>
              <a:rPr lang="en-US" altLang="en-US" b="1" dirty="0">
                <a:solidFill>
                  <a:srgbClr val="3366FF"/>
                </a:solidFill>
              </a:rPr>
              <a:t>process identifier </a:t>
            </a:r>
            <a:r>
              <a:rPr lang="en-US" altLang="en-US" dirty="0"/>
              <a:t>(</a:t>
            </a:r>
            <a:r>
              <a:rPr lang="en-US" altLang="en-US" b="1" dirty="0" err="1">
                <a:solidFill>
                  <a:srgbClr val="3366FF"/>
                </a:solidFill>
              </a:rPr>
              <a:t>pid</a:t>
            </a:r>
            <a:r>
              <a:rPr lang="en-US" altLang="en-US" dirty="0"/>
              <a:t>)</a:t>
            </a:r>
            <a:endParaRPr lang="en-US" altLang="en-US" sz="800" dirty="0"/>
          </a:p>
          <a:p>
            <a:r>
              <a:rPr lang="en-US" altLang="en-US" dirty="0"/>
              <a:t>Resource sharing options</a:t>
            </a:r>
          </a:p>
          <a:p>
            <a:pPr lvl="1"/>
            <a:r>
              <a:rPr lang="en-US" altLang="en-US" dirty="0"/>
              <a:t>Parent and children share all resources</a:t>
            </a:r>
          </a:p>
          <a:p>
            <a:pPr lvl="1"/>
            <a:r>
              <a:rPr lang="en-US" altLang="en-US" dirty="0"/>
              <a:t>Children share subset of parent</a:t>
            </a:r>
            <a:r>
              <a:rPr lang="ja-JP" altLang="en-US" dirty="0"/>
              <a:t>’</a:t>
            </a:r>
            <a:r>
              <a:rPr lang="en-US" altLang="ja-JP" dirty="0"/>
              <a:t>s resources</a:t>
            </a:r>
          </a:p>
          <a:p>
            <a:pPr lvl="1"/>
            <a:r>
              <a:rPr lang="en-US" altLang="en-US" dirty="0"/>
              <a:t>Parent and child share no resources</a:t>
            </a:r>
            <a:endParaRPr lang="en-US" altLang="en-US" sz="800" dirty="0"/>
          </a:p>
          <a:p>
            <a:r>
              <a:rPr lang="en-US" altLang="en-US" dirty="0"/>
              <a:t>Execution options</a:t>
            </a:r>
          </a:p>
          <a:p>
            <a:pPr lvl="1"/>
            <a:r>
              <a:rPr lang="en-US" altLang="en-US" dirty="0"/>
              <a:t>Parent and children execute concurrently</a:t>
            </a:r>
          </a:p>
          <a:p>
            <a:pPr lvl="1"/>
            <a:r>
              <a:rPr lang="en-US" altLang="en-US" dirty="0"/>
              <a:t>Parent waits until children terminate</a:t>
            </a:r>
          </a:p>
          <a:p>
            <a:pPr>
              <a:buFont typeface="Monotype Sorts" pitchFamily="-84" charset="2"/>
              <a:buNone/>
            </a:pPr>
            <a:endParaRPr lang="en-US" altLang="en-US" dirty="0"/>
          </a:p>
        </p:txBody>
      </p:sp>
    </p:spTree>
    <p:extLst>
      <p:ext uri="{BB962C8B-B14F-4D97-AF65-F5344CB8AC3E}">
        <p14:creationId xmlns:p14="http://schemas.microsoft.com/office/powerpoint/2010/main" val="2962106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93976" y="152401"/>
            <a:ext cx="7616825" cy="576263"/>
          </a:xfrm>
        </p:spPr>
        <p:txBody>
          <a:bodyPr>
            <a:normAutofit fontScale="90000"/>
          </a:bodyPr>
          <a:lstStyle/>
          <a:p>
            <a:pPr eaLnBrk="1" hangingPunct="1"/>
            <a:r>
              <a:rPr lang="en-US" altLang="en-US"/>
              <a:t>Process Creation (Cont.)</a:t>
            </a:r>
          </a:p>
        </p:txBody>
      </p:sp>
      <p:sp>
        <p:nvSpPr>
          <p:cNvPr id="43011" name="Rectangle 3"/>
          <p:cNvSpPr>
            <a:spLocks noGrp="1" noChangeArrowheads="1"/>
          </p:cNvSpPr>
          <p:nvPr>
            <p:ph type="body" idx="1"/>
          </p:nvPr>
        </p:nvSpPr>
        <p:spPr>
          <a:xfrm>
            <a:off x="2393951" y="1060451"/>
            <a:ext cx="7154863" cy="4530725"/>
          </a:xfrm>
        </p:spPr>
        <p:txBody>
          <a:bodyPr/>
          <a:lstStyle/>
          <a:p>
            <a:r>
              <a:rPr lang="en-US" altLang="en-US"/>
              <a:t>Address space</a:t>
            </a:r>
          </a:p>
          <a:p>
            <a:pPr lvl="1"/>
            <a:r>
              <a:rPr lang="en-US" altLang="en-US"/>
              <a:t>Child duplicate of parent</a:t>
            </a:r>
          </a:p>
          <a:p>
            <a:pPr lvl="1"/>
            <a:r>
              <a:rPr lang="en-US" altLang="en-US"/>
              <a:t>Child has a program loaded into it</a:t>
            </a:r>
          </a:p>
          <a:p>
            <a:r>
              <a:rPr lang="en-US" altLang="en-US"/>
              <a:t>UNIX examples</a:t>
            </a:r>
          </a:p>
          <a:p>
            <a:pPr lvl="1"/>
            <a:r>
              <a:rPr lang="en-US" altLang="en-US" b="1">
                <a:solidFill>
                  <a:srgbClr val="000000"/>
                </a:solidFill>
                <a:latin typeface="Courier New" panose="02070309020205020404" pitchFamily="49" charset="0"/>
                <a:cs typeface="Courier New" panose="02070309020205020404" pitchFamily="49" charset="0"/>
              </a:rPr>
              <a:t>fork()</a:t>
            </a:r>
            <a:r>
              <a:rPr lang="en-US" altLang="en-US">
                <a:solidFill>
                  <a:srgbClr val="000000"/>
                </a:solidFill>
              </a:rPr>
              <a:t> </a:t>
            </a:r>
            <a:r>
              <a:rPr lang="en-US" altLang="en-US"/>
              <a:t>system call creates new process</a:t>
            </a:r>
          </a:p>
          <a:p>
            <a:pPr lvl="1"/>
            <a:r>
              <a:rPr lang="en-US" altLang="en-US" b="1">
                <a:solidFill>
                  <a:srgbClr val="000000"/>
                </a:solidFill>
                <a:latin typeface="Courier New" panose="02070309020205020404" pitchFamily="49" charset="0"/>
                <a:cs typeface="Courier New" panose="02070309020205020404" pitchFamily="49" charset="0"/>
              </a:rPr>
              <a:t>exec()</a:t>
            </a:r>
            <a:r>
              <a:rPr lang="en-US" altLang="en-US"/>
              <a:t> system call used after a </a:t>
            </a:r>
            <a:r>
              <a:rPr lang="en-US" altLang="en-US" b="1">
                <a:solidFill>
                  <a:srgbClr val="000000"/>
                </a:solidFill>
                <a:latin typeface="Courier New" panose="02070309020205020404" pitchFamily="49" charset="0"/>
                <a:cs typeface="Courier New" panose="02070309020205020404" pitchFamily="49" charset="0"/>
              </a:rPr>
              <a:t>fork()</a:t>
            </a:r>
            <a:r>
              <a:rPr lang="en-US" altLang="en-US"/>
              <a:t> to replace the process</a:t>
            </a:r>
            <a:r>
              <a:rPr lang="ja-JP" altLang="en-US"/>
              <a:t>’</a:t>
            </a:r>
            <a:r>
              <a:rPr lang="en-US" altLang="ja-JP"/>
              <a:t> memory space with a new program</a:t>
            </a:r>
            <a:endParaRPr lang="en-US" altLang="en-US"/>
          </a:p>
        </p:txBody>
      </p:sp>
      <p:pic>
        <p:nvPicPr>
          <p:cNvPr id="43012"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457" y="4306888"/>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467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a:xfrm>
            <a:off x="4558749" y="1"/>
            <a:ext cx="7580590" cy="611092"/>
          </a:xfrm>
        </p:spPr>
        <p:txBody>
          <a:bodyPr>
            <a:normAutofit/>
          </a:bodyPr>
          <a:lstStyle/>
          <a:p>
            <a:r>
              <a:rPr lang="en-US" dirty="0"/>
              <a:t>Process Management - System calls</a:t>
            </a:r>
          </a:p>
        </p:txBody>
      </p:sp>
      <p:sp>
        <p:nvSpPr>
          <p:cNvPr id="7" name="Text Placeholder 6">
            <a:extLst>
              <a:ext uri="{FF2B5EF4-FFF2-40B4-BE49-F238E27FC236}">
                <a16:creationId xmlns:a16="http://schemas.microsoft.com/office/drawing/2014/main" id="{2A96FD62-B299-468D-AC37-BC8FE0EF0F2D}"/>
              </a:ext>
            </a:extLst>
          </p:cNvPr>
          <p:cNvSpPr>
            <a:spLocks noGrp="1"/>
          </p:cNvSpPr>
          <p:nvPr>
            <p:ph type="body" idx="13"/>
          </p:nvPr>
        </p:nvSpPr>
        <p:spPr>
          <a:xfrm>
            <a:off x="4964800" y="855044"/>
            <a:ext cx="7081425" cy="5532503"/>
          </a:xfrm>
        </p:spPr>
        <p:txBody>
          <a:bodyPr>
            <a:noAutofit/>
          </a:bodyPr>
          <a:lstStyle/>
          <a:p>
            <a:r>
              <a:rPr lang="en-US" sz="2000" dirty="0"/>
              <a:t>The following system calls are used for basic process management.</a:t>
            </a:r>
          </a:p>
          <a:p>
            <a:r>
              <a:rPr lang="en-US" sz="2000" b="1" i="1" dirty="0">
                <a:solidFill>
                  <a:srgbClr val="006F83"/>
                </a:solidFill>
              </a:rPr>
              <a:t>fork</a:t>
            </a:r>
          </a:p>
          <a:p>
            <a:pPr marL="342900" indent="-342900">
              <a:buFont typeface="Arial" panose="020B0604020202020204" pitchFamily="34" charset="0"/>
              <a:buChar char="•"/>
            </a:pPr>
            <a:r>
              <a:rPr lang="en-US" sz="2000" dirty="0"/>
              <a:t>A parent process uses fork to create a new child process. The child process is a copy of the parent. After fork, both parent and child executes the same program but in separate processes.</a:t>
            </a:r>
          </a:p>
          <a:p>
            <a:r>
              <a:rPr lang="en-US" sz="2000" b="1" i="1" dirty="0">
                <a:solidFill>
                  <a:srgbClr val="006F83"/>
                </a:solidFill>
              </a:rPr>
              <a:t>exec</a:t>
            </a:r>
          </a:p>
          <a:p>
            <a:pPr marL="342900" indent="-342900">
              <a:buFont typeface="Arial" panose="020B0604020202020204" pitchFamily="34" charset="0"/>
              <a:buChar char="•"/>
            </a:pPr>
            <a:r>
              <a:rPr lang="en-US" sz="2000" dirty="0"/>
              <a:t>Replaces the program executed by a process. The child may use exec after a fork to replace the process’ memory space with a new program executable making the child execute a different program than the parent.</a:t>
            </a:r>
          </a:p>
          <a:p>
            <a:r>
              <a:rPr lang="en-US" sz="2000" b="1" i="1" dirty="0">
                <a:solidFill>
                  <a:srgbClr val="006F83"/>
                </a:solidFill>
              </a:rPr>
              <a:t>exit</a:t>
            </a:r>
          </a:p>
          <a:p>
            <a:pPr marL="342900" indent="-342900">
              <a:buFont typeface="Arial" panose="020B0604020202020204" pitchFamily="34" charset="0"/>
              <a:buChar char="•"/>
            </a:pPr>
            <a:r>
              <a:rPr lang="en-US" sz="2000" dirty="0"/>
              <a:t>Terminates the process with an exit status.</a:t>
            </a:r>
          </a:p>
          <a:p>
            <a:r>
              <a:rPr lang="en-US" sz="2000" b="1" i="1" dirty="0">
                <a:solidFill>
                  <a:srgbClr val="006F83"/>
                </a:solidFill>
              </a:rPr>
              <a:t>wait</a:t>
            </a:r>
          </a:p>
          <a:p>
            <a:pPr marL="342900" indent="-342900">
              <a:buFont typeface="Arial" panose="020B0604020202020204" pitchFamily="34" charset="0"/>
              <a:buChar char="•"/>
            </a:pPr>
            <a:r>
              <a:rPr lang="en-US" sz="2000" dirty="0"/>
              <a:t>The parent may use wait to suspend execution until a child terminates. Using wait the parent can obtain the exit status of a terminated child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08" y="450573"/>
            <a:ext cx="4600027" cy="6207803"/>
          </a:xfrm>
          <a:prstGeom prst="rect">
            <a:avLst/>
          </a:prstGeom>
        </p:spPr>
      </p:pic>
    </p:spTree>
    <p:extLst>
      <p:ext uri="{BB962C8B-B14F-4D97-AF65-F5344CB8AC3E}">
        <p14:creationId xmlns:p14="http://schemas.microsoft.com/office/powerpoint/2010/main" val="535058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a:xfrm>
            <a:off x="4558749" y="1"/>
            <a:ext cx="7580590" cy="611092"/>
          </a:xfrm>
        </p:spPr>
        <p:txBody>
          <a:bodyPr>
            <a:normAutofit/>
          </a:bodyPr>
          <a:lstStyle/>
          <a:p>
            <a:r>
              <a:rPr lang="en-US" dirty="0"/>
              <a:t>Process Mgt. - System Calls</a:t>
            </a:r>
          </a:p>
        </p:txBody>
      </p:sp>
      <p:sp>
        <p:nvSpPr>
          <p:cNvPr id="7" name="Text Placeholder 6">
            <a:extLst>
              <a:ext uri="{FF2B5EF4-FFF2-40B4-BE49-F238E27FC236}">
                <a16:creationId xmlns:a16="http://schemas.microsoft.com/office/drawing/2014/main" id="{2A96FD62-B299-468D-AC37-BC8FE0EF0F2D}"/>
              </a:ext>
            </a:extLst>
          </p:cNvPr>
          <p:cNvSpPr>
            <a:spLocks noGrp="1"/>
          </p:cNvSpPr>
          <p:nvPr>
            <p:ph type="body" idx="13"/>
          </p:nvPr>
        </p:nvSpPr>
        <p:spPr>
          <a:xfrm>
            <a:off x="5238750" y="855044"/>
            <a:ext cx="6807475" cy="5532503"/>
          </a:xfrm>
        </p:spPr>
        <p:txBody>
          <a:bodyPr>
            <a:noAutofit/>
          </a:bodyPr>
          <a:lstStyle/>
          <a:p>
            <a:r>
              <a:rPr lang="en-US" sz="2000" i="1" dirty="0">
                <a:solidFill>
                  <a:srgbClr val="006F83"/>
                </a:solidFill>
              </a:rPr>
              <a:t>#include &lt;</a:t>
            </a:r>
            <a:r>
              <a:rPr lang="en-US" sz="2000" i="1" dirty="0" err="1">
                <a:solidFill>
                  <a:srgbClr val="006F83"/>
                </a:solidFill>
              </a:rPr>
              <a:t>unistd.h</a:t>
            </a:r>
            <a:r>
              <a:rPr lang="en-US" sz="2000" i="1" dirty="0">
                <a:solidFill>
                  <a:srgbClr val="006F83"/>
                </a:solidFill>
              </a:rPr>
              <a:t>&gt;</a:t>
            </a:r>
          </a:p>
          <a:p>
            <a:r>
              <a:rPr lang="en-US" sz="2000" i="1" dirty="0" err="1">
                <a:solidFill>
                  <a:srgbClr val="006F83"/>
                </a:solidFill>
              </a:rPr>
              <a:t>pid_t</a:t>
            </a:r>
            <a:r>
              <a:rPr lang="en-US" sz="2000" i="1" dirty="0">
                <a:solidFill>
                  <a:srgbClr val="006F83"/>
                </a:solidFill>
              </a:rPr>
              <a:t> fork(void);</a:t>
            </a:r>
          </a:p>
          <a:p>
            <a:pPr marL="342900" indent="-342900">
              <a:buFont typeface="Arial" panose="020B0604020202020204" pitchFamily="34" charset="0"/>
              <a:buChar char="•"/>
            </a:pPr>
            <a:r>
              <a:rPr lang="en-US" sz="2000" dirty="0"/>
              <a:t>On success, the PID of the child process is returned in the parent, and 0 is returned in the child. </a:t>
            </a:r>
          </a:p>
          <a:p>
            <a:pPr marL="342900" indent="-342900">
              <a:buFont typeface="Arial" panose="020B0604020202020204" pitchFamily="34" charset="0"/>
              <a:buChar char="•"/>
            </a:pPr>
            <a:r>
              <a:rPr lang="en-US" sz="2000" dirty="0"/>
              <a:t>On failure, -1 is returned in the parent, no child process is created, and </a:t>
            </a:r>
            <a:r>
              <a:rPr lang="en-US" sz="2000" dirty="0" err="1"/>
              <a:t>errno</a:t>
            </a:r>
            <a:r>
              <a:rPr lang="en-US" sz="2000" dirty="0"/>
              <a:t> is set appropriately.</a:t>
            </a:r>
          </a:p>
          <a:p>
            <a:r>
              <a:rPr lang="en-US" sz="2000" b="1" i="1" dirty="0">
                <a:solidFill>
                  <a:srgbClr val="006F83"/>
                </a:solidFill>
              </a:rPr>
              <a:t>Fork returns twice on success</a:t>
            </a:r>
          </a:p>
          <a:p>
            <a:pPr marL="342900" indent="-342900">
              <a:buFont typeface="Arial" panose="020B0604020202020204" pitchFamily="34" charset="0"/>
              <a:buChar char="•"/>
            </a:pPr>
            <a:r>
              <a:rPr lang="en-US" sz="2000" dirty="0"/>
              <a:t>On success fork returns twice: once in the parent and once in the child. </a:t>
            </a:r>
          </a:p>
          <a:p>
            <a:pPr marL="342900" indent="-342900">
              <a:buFont typeface="Arial" panose="020B0604020202020204" pitchFamily="34" charset="0"/>
              <a:buChar char="•"/>
            </a:pPr>
            <a:r>
              <a:rPr lang="en-US" sz="2000" dirty="0"/>
              <a:t>After calling fork, the program can use the fork return value to tell whether executing in the parent or child.</a:t>
            </a:r>
          </a:p>
          <a:p>
            <a:pPr marL="800100" lvl="1" indent="-342900">
              <a:buFont typeface="Arial" panose="020B0604020202020204" pitchFamily="34" charset="0"/>
              <a:buChar char="•"/>
            </a:pPr>
            <a:r>
              <a:rPr lang="en-US" sz="1800" b="0" dirty="0"/>
              <a:t>If the return value is 0 the program executes in the new child process.</a:t>
            </a:r>
          </a:p>
          <a:p>
            <a:pPr marL="800100" lvl="1" indent="-342900">
              <a:buFont typeface="Arial" panose="020B0604020202020204" pitchFamily="34" charset="0"/>
              <a:buChar char="•"/>
            </a:pPr>
            <a:r>
              <a:rPr lang="en-US" sz="1800" b="0" dirty="0"/>
              <a:t>If the return value is greater than zero, the program executes in the parent process and the return value is the process ID (PID) of the created child process.</a:t>
            </a:r>
          </a:p>
          <a:p>
            <a:pPr marL="800100" lvl="1" indent="-342900">
              <a:buFont typeface="Arial" panose="020B0604020202020204" pitchFamily="34" charset="0"/>
              <a:buChar char="•"/>
            </a:pPr>
            <a:r>
              <a:rPr lang="en-US" sz="1800" b="0" dirty="0"/>
              <a:t>On failure fork returns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547"/>
            <a:ext cx="5238750" cy="6334125"/>
          </a:xfrm>
          <a:prstGeom prst="rect">
            <a:avLst/>
          </a:prstGeom>
        </p:spPr>
      </p:pic>
    </p:spTree>
    <p:extLst>
      <p:ext uri="{BB962C8B-B14F-4D97-AF65-F5344CB8AC3E}">
        <p14:creationId xmlns:p14="http://schemas.microsoft.com/office/powerpoint/2010/main" val="1732303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3" y="0"/>
            <a:ext cx="10515600" cy="1325563"/>
          </a:xfrm>
        </p:spPr>
        <p:txBody>
          <a:bodyPr/>
          <a:lstStyle/>
          <a:p>
            <a:r>
              <a:rPr lang="en-IN" i="1" dirty="0"/>
              <a:t>fork() - example</a:t>
            </a:r>
          </a:p>
        </p:txBody>
      </p:sp>
      <p:sp>
        <p:nvSpPr>
          <p:cNvPr id="3" name="Content Placeholder 2"/>
          <p:cNvSpPr>
            <a:spLocks noGrp="1"/>
          </p:cNvSpPr>
          <p:nvPr>
            <p:ph idx="1"/>
          </p:nvPr>
        </p:nvSpPr>
        <p:spPr>
          <a:xfrm>
            <a:off x="102296" y="1094704"/>
            <a:ext cx="6105322" cy="5667339"/>
          </a:xfrm>
        </p:spPr>
        <p:txBody>
          <a:bodyPr>
            <a:noAutofit/>
          </a:bodyPr>
          <a:lstStyle/>
          <a:p>
            <a:pPr marL="0" indent="0">
              <a:lnSpc>
                <a:spcPct val="100000"/>
              </a:lnSpc>
              <a:spcBef>
                <a:spcPts val="0"/>
              </a:spcBef>
              <a:buNone/>
            </a:pPr>
            <a:r>
              <a:rPr lang="en-US" sz="1800" dirty="0" err="1"/>
              <a:t>int</a:t>
            </a:r>
            <a:r>
              <a:rPr lang="en-US" sz="1800" dirty="0"/>
              <a:t> main(void) {</a:t>
            </a:r>
          </a:p>
          <a:p>
            <a:pPr marL="0" indent="0">
              <a:lnSpc>
                <a:spcPct val="100000"/>
              </a:lnSpc>
              <a:spcBef>
                <a:spcPts val="0"/>
              </a:spcBef>
              <a:buNone/>
            </a:pPr>
            <a:r>
              <a:rPr lang="en-US" sz="1800" dirty="0"/>
              <a:t>  </a:t>
            </a:r>
            <a:r>
              <a:rPr lang="en-US" sz="1800" dirty="0" err="1"/>
              <a:t>pid_t</a:t>
            </a:r>
            <a:r>
              <a:rPr lang="en-US" sz="1800" dirty="0"/>
              <a:t> </a:t>
            </a:r>
            <a:r>
              <a:rPr lang="en-US" sz="1800" dirty="0" err="1"/>
              <a:t>pid</a:t>
            </a:r>
            <a:r>
              <a:rPr lang="en-US" sz="1800" dirty="0"/>
              <a:t>;</a:t>
            </a:r>
          </a:p>
          <a:p>
            <a:pPr marL="0" indent="0">
              <a:lnSpc>
                <a:spcPct val="100000"/>
              </a:lnSpc>
              <a:spcBef>
                <a:spcPts val="0"/>
              </a:spcBef>
              <a:buNone/>
            </a:pPr>
            <a:endParaRPr lang="en-US" sz="1800" dirty="0"/>
          </a:p>
          <a:p>
            <a:pPr marL="0" indent="0">
              <a:lnSpc>
                <a:spcPct val="100000"/>
              </a:lnSpc>
              <a:spcBef>
                <a:spcPts val="0"/>
              </a:spcBef>
              <a:buNone/>
            </a:pPr>
            <a:r>
              <a:rPr lang="en-US" sz="1800" dirty="0"/>
              <a:t>  switch (</a:t>
            </a:r>
            <a:r>
              <a:rPr lang="en-US" sz="1800" dirty="0" err="1"/>
              <a:t>pid</a:t>
            </a:r>
            <a:r>
              <a:rPr lang="en-US" sz="1800" dirty="0"/>
              <a:t> = fork()) {</a:t>
            </a:r>
          </a:p>
          <a:p>
            <a:pPr marL="0" indent="0">
              <a:lnSpc>
                <a:spcPct val="100000"/>
              </a:lnSpc>
              <a:spcBef>
                <a:spcPts val="0"/>
              </a:spcBef>
              <a:buNone/>
            </a:pPr>
            <a:r>
              <a:rPr lang="en-US" sz="1800" dirty="0"/>
              <a:t>    case -1:</a:t>
            </a:r>
          </a:p>
          <a:p>
            <a:pPr marL="0" indent="0">
              <a:lnSpc>
                <a:spcPct val="100000"/>
              </a:lnSpc>
              <a:spcBef>
                <a:spcPts val="0"/>
              </a:spcBef>
              <a:buNone/>
            </a:pPr>
            <a:r>
              <a:rPr lang="en-US" sz="1800" dirty="0"/>
              <a:t>      // On error fork() returns -1.</a:t>
            </a:r>
          </a:p>
          <a:p>
            <a:pPr marL="0" indent="0">
              <a:lnSpc>
                <a:spcPct val="100000"/>
              </a:lnSpc>
              <a:spcBef>
                <a:spcPts val="0"/>
              </a:spcBef>
              <a:buNone/>
            </a:pPr>
            <a:r>
              <a:rPr lang="en-US" sz="1800" dirty="0"/>
              <a:t>      </a:t>
            </a:r>
            <a:r>
              <a:rPr lang="en-US" sz="1800" dirty="0" err="1"/>
              <a:t>perror</a:t>
            </a:r>
            <a:r>
              <a:rPr lang="en-US" sz="1800" dirty="0"/>
              <a:t>("fork failed");</a:t>
            </a:r>
          </a:p>
          <a:p>
            <a:pPr marL="0" indent="0">
              <a:lnSpc>
                <a:spcPct val="100000"/>
              </a:lnSpc>
              <a:spcBef>
                <a:spcPts val="0"/>
              </a:spcBef>
              <a:buNone/>
            </a:pPr>
            <a:r>
              <a:rPr lang="en-US" sz="1800" dirty="0"/>
              <a:t>      exit(EXIT_FAILURE);</a:t>
            </a:r>
          </a:p>
          <a:p>
            <a:pPr marL="0" indent="0">
              <a:lnSpc>
                <a:spcPct val="100000"/>
              </a:lnSpc>
              <a:spcBef>
                <a:spcPts val="0"/>
              </a:spcBef>
              <a:buNone/>
            </a:pPr>
            <a:r>
              <a:rPr lang="en-US" sz="1800" dirty="0"/>
              <a:t>    case 0:</a:t>
            </a:r>
          </a:p>
          <a:p>
            <a:pPr marL="0" indent="0">
              <a:lnSpc>
                <a:spcPct val="100000"/>
              </a:lnSpc>
              <a:spcBef>
                <a:spcPts val="0"/>
              </a:spcBef>
              <a:buNone/>
            </a:pPr>
            <a:r>
              <a:rPr lang="en-US" sz="1800" dirty="0"/>
              <a:t>      // On success fork() returns 0 in the child.</a:t>
            </a:r>
          </a:p>
          <a:p>
            <a:pPr marL="0" indent="0">
              <a:lnSpc>
                <a:spcPct val="100000"/>
              </a:lnSpc>
              <a:spcBef>
                <a:spcPts val="0"/>
              </a:spcBef>
              <a:buNone/>
            </a:pPr>
            <a:r>
              <a:rPr lang="en-US" sz="1800" dirty="0"/>
              <a:t>      child();</a:t>
            </a:r>
          </a:p>
          <a:p>
            <a:pPr marL="0" indent="0">
              <a:lnSpc>
                <a:spcPct val="100000"/>
              </a:lnSpc>
              <a:spcBef>
                <a:spcPts val="0"/>
              </a:spcBef>
              <a:buNone/>
            </a:pPr>
            <a:r>
              <a:rPr lang="en-US" sz="1800" dirty="0"/>
              <a:t>    default:</a:t>
            </a:r>
          </a:p>
          <a:p>
            <a:pPr marL="0" indent="0">
              <a:lnSpc>
                <a:spcPct val="100000"/>
              </a:lnSpc>
              <a:spcBef>
                <a:spcPts val="0"/>
              </a:spcBef>
              <a:buNone/>
            </a:pPr>
            <a:r>
              <a:rPr lang="en-US" sz="1800" dirty="0"/>
              <a:t>      // On success fork() returns the </a:t>
            </a:r>
            <a:r>
              <a:rPr lang="en-US" sz="1800" dirty="0" err="1"/>
              <a:t>pid</a:t>
            </a:r>
            <a:r>
              <a:rPr lang="en-US" sz="1800" dirty="0"/>
              <a:t> of the child to the parent.</a:t>
            </a:r>
          </a:p>
          <a:p>
            <a:pPr marL="0" indent="0">
              <a:lnSpc>
                <a:spcPct val="100000"/>
              </a:lnSpc>
              <a:spcBef>
                <a:spcPts val="0"/>
              </a:spcBef>
              <a:buNone/>
            </a:pPr>
            <a:r>
              <a:rPr lang="en-US" sz="1800" dirty="0"/>
              <a:t>      parent(</a:t>
            </a:r>
            <a:r>
              <a:rPr lang="en-US" sz="1800" dirty="0" err="1"/>
              <a:t>pid</a:t>
            </a:r>
            <a:r>
              <a:rPr lang="en-US" sz="1800" dirty="0"/>
              <a:t>);</a:t>
            </a:r>
          </a:p>
          <a:p>
            <a:pPr marL="0" indent="0">
              <a:lnSpc>
                <a:spcPct val="100000"/>
              </a:lnSpc>
              <a:spcBef>
                <a:spcPts val="0"/>
              </a:spcBef>
              <a:buNone/>
            </a:pPr>
            <a:r>
              <a:rPr lang="en-US" sz="1800" dirty="0"/>
              <a:t>  }</a:t>
            </a:r>
          </a:p>
          <a:p>
            <a:pPr marL="0" indent="0">
              <a:lnSpc>
                <a:spcPct val="100000"/>
              </a:lnSpc>
              <a:spcBef>
                <a:spcPts val="0"/>
              </a:spcBef>
              <a:buNone/>
            </a:pPr>
            <a:r>
              <a:rPr lang="en-US" sz="1800" dirty="0"/>
              <a:t>}</a:t>
            </a:r>
          </a:p>
        </p:txBody>
      </p:sp>
      <p:sp>
        <p:nvSpPr>
          <p:cNvPr id="4" name="Rectangle 3"/>
          <p:cNvSpPr/>
          <p:nvPr/>
        </p:nvSpPr>
        <p:spPr>
          <a:xfrm>
            <a:off x="6207618" y="1094704"/>
            <a:ext cx="6096000" cy="4278094"/>
          </a:xfrm>
          <a:prstGeom prst="rect">
            <a:avLst/>
          </a:prstGeom>
        </p:spPr>
        <p:txBody>
          <a:bodyPr>
            <a:spAutoFit/>
          </a:bodyPr>
          <a:lstStyle/>
          <a:p>
            <a:r>
              <a:rPr lang="en-US" sz="1600" dirty="0">
                <a:solidFill>
                  <a:srgbClr val="006F83"/>
                </a:solidFill>
              </a:rPr>
              <a:t>void child() </a:t>
            </a:r>
          </a:p>
          <a:p>
            <a:r>
              <a:rPr lang="en-US" sz="1600" dirty="0">
                <a:solidFill>
                  <a:schemeClr val="tx2"/>
                </a:solidFill>
              </a:rPr>
              <a:t>{</a:t>
            </a:r>
          </a:p>
          <a:p>
            <a:r>
              <a:rPr lang="en-US" sz="1600" dirty="0" err="1">
                <a:solidFill>
                  <a:schemeClr val="tx2"/>
                </a:solidFill>
              </a:rPr>
              <a:t>printf</a:t>
            </a:r>
            <a:r>
              <a:rPr lang="en-US" sz="1600" dirty="0">
                <a:solidFill>
                  <a:schemeClr val="tx2"/>
                </a:solidFill>
              </a:rPr>
              <a:t>(" CHILD &lt;%</a:t>
            </a:r>
            <a:r>
              <a:rPr lang="en-US" sz="1600" dirty="0" err="1">
                <a:solidFill>
                  <a:schemeClr val="tx2"/>
                </a:solidFill>
              </a:rPr>
              <a:t>ld</a:t>
            </a:r>
            <a:r>
              <a:rPr lang="en-US" sz="1600" dirty="0">
                <a:solidFill>
                  <a:schemeClr val="tx2"/>
                </a:solidFill>
              </a:rPr>
              <a:t>&gt; I'm alive! My PID is &lt;%</a:t>
            </a:r>
            <a:r>
              <a:rPr lang="en-US" sz="1600" dirty="0" err="1">
                <a:solidFill>
                  <a:schemeClr val="tx2"/>
                </a:solidFill>
              </a:rPr>
              <a:t>ld</a:t>
            </a:r>
            <a:r>
              <a:rPr lang="en-US" sz="1600" dirty="0">
                <a:solidFill>
                  <a:schemeClr val="tx2"/>
                </a:solidFill>
              </a:rPr>
              <a:t>&gt; and my parent got 	PID &lt;%</a:t>
            </a:r>
            <a:r>
              <a:rPr lang="en-US" sz="1600" dirty="0" err="1">
                <a:solidFill>
                  <a:schemeClr val="tx2"/>
                </a:solidFill>
              </a:rPr>
              <a:t>ld</a:t>
            </a:r>
            <a:r>
              <a:rPr lang="en-US" sz="1600" dirty="0">
                <a:solidFill>
                  <a:schemeClr val="tx2"/>
                </a:solidFill>
              </a:rPr>
              <a:t>&gt;.\n",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getppid</a:t>
            </a:r>
            <a:r>
              <a:rPr lang="en-US" sz="1600" dirty="0">
                <a:solidFill>
                  <a:srgbClr val="006F83"/>
                </a:solidFill>
              </a:rPr>
              <a:t>()</a:t>
            </a:r>
            <a:r>
              <a:rPr lang="en-US" sz="1600" dirty="0">
                <a:solidFill>
                  <a:schemeClr val="tx2"/>
                </a:solidFill>
              </a:rPr>
              <a:t>); </a:t>
            </a:r>
          </a:p>
          <a:p>
            <a:r>
              <a:rPr lang="en-US" sz="1600" dirty="0" err="1">
                <a:solidFill>
                  <a:schemeClr val="tx2"/>
                </a:solidFill>
              </a:rPr>
              <a:t>printf</a:t>
            </a:r>
            <a:r>
              <a:rPr lang="en-US" sz="1600" dirty="0">
                <a:solidFill>
                  <a:schemeClr val="tx2"/>
                </a:solidFill>
              </a:rPr>
              <a:t>(" CHILD &lt;%</a:t>
            </a:r>
            <a:r>
              <a:rPr lang="en-US" sz="1600" dirty="0" err="1">
                <a:solidFill>
                  <a:schemeClr val="tx2"/>
                </a:solidFill>
              </a:rPr>
              <a:t>ld</a:t>
            </a:r>
            <a:r>
              <a:rPr lang="en-US" sz="1600" dirty="0">
                <a:solidFill>
                  <a:schemeClr val="tx2"/>
                </a:solidFill>
              </a:rPr>
              <a:t>&gt; Goodbye!\n", (long) 	</a:t>
            </a:r>
            <a:r>
              <a:rPr lang="en-US" sz="1600" dirty="0" err="1">
                <a:solidFill>
                  <a:srgbClr val="006F83"/>
                </a:solidFill>
              </a:rPr>
              <a:t>getpid</a:t>
            </a:r>
            <a:r>
              <a:rPr lang="en-US" sz="1600" dirty="0">
                <a:solidFill>
                  <a:srgbClr val="006F83"/>
                </a:solidFill>
              </a:rPr>
              <a:t>()</a:t>
            </a:r>
            <a:r>
              <a:rPr lang="en-US" sz="1600" dirty="0">
                <a:solidFill>
                  <a:schemeClr val="tx2"/>
                </a:solidFill>
              </a:rPr>
              <a:t>); exit(EXIT_SUCCESS); </a:t>
            </a:r>
          </a:p>
          <a:p>
            <a:r>
              <a:rPr lang="en-US" sz="1600" dirty="0">
                <a:solidFill>
                  <a:schemeClr val="tx2"/>
                </a:solidFill>
              </a:rPr>
              <a:t>} </a:t>
            </a:r>
          </a:p>
          <a:p>
            <a:endParaRPr lang="en-US" sz="1600" dirty="0">
              <a:solidFill>
                <a:schemeClr val="tx2"/>
              </a:solidFill>
            </a:endParaRPr>
          </a:p>
          <a:p>
            <a:endParaRPr lang="en-US" sz="1600" dirty="0">
              <a:solidFill>
                <a:schemeClr val="tx2"/>
              </a:solidFill>
            </a:endParaRPr>
          </a:p>
          <a:p>
            <a:r>
              <a:rPr lang="en-US" sz="1600" dirty="0">
                <a:solidFill>
                  <a:srgbClr val="006F83"/>
                </a:solidFill>
              </a:rPr>
              <a:t>void parent(</a:t>
            </a:r>
            <a:r>
              <a:rPr lang="en-US" sz="1600" dirty="0" err="1">
                <a:solidFill>
                  <a:srgbClr val="006F83"/>
                </a:solidFill>
              </a:rPr>
              <a:t>pid_t</a:t>
            </a:r>
            <a:r>
              <a:rPr lang="en-US" sz="1600" dirty="0">
                <a:solidFill>
                  <a:srgbClr val="006F83"/>
                </a:solidFill>
              </a:rPr>
              <a:t> </a:t>
            </a:r>
            <a:r>
              <a:rPr lang="en-US" sz="1600" dirty="0" err="1">
                <a:solidFill>
                  <a:srgbClr val="006F83"/>
                </a:solidFill>
              </a:rPr>
              <a:t>pid</a:t>
            </a:r>
            <a:r>
              <a:rPr lang="en-US" sz="1600" dirty="0">
                <a:solidFill>
                  <a:srgbClr val="006F83"/>
                </a:solidFill>
              </a:rPr>
              <a:t>) </a:t>
            </a:r>
          </a:p>
          <a:p>
            <a:r>
              <a:rPr lang="en-US" sz="1600" dirty="0">
                <a:solidFill>
                  <a:schemeClr val="tx2"/>
                </a:solidFill>
              </a:rPr>
              <a:t>{ </a:t>
            </a:r>
          </a:p>
          <a:p>
            <a:r>
              <a:rPr lang="en-US" sz="1600" dirty="0" err="1">
                <a:solidFill>
                  <a:schemeClr val="tx2"/>
                </a:solidFill>
              </a:rPr>
              <a:t>printf</a:t>
            </a:r>
            <a:r>
              <a:rPr lang="en-US" sz="1600" dirty="0">
                <a:solidFill>
                  <a:schemeClr val="tx2"/>
                </a:solidFill>
              </a:rPr>
              <a:t>("PARENT &lt;%</a:t>
            </a:r>
            <a:r>
              <a:rPr lang="en-US" sz="1600" dirty="0" err="1">
                <a:solidFill>
                  <a:schemeClr val="tx2"/>
                </a:solidFill>
              </a:rPr>
              <a:t>ld</a:t>
            </a:r>
            <a:r>
              <a:rPr lang="en-US" sz="1600" dirty="0">
                <a:solidFill>
                  <a:schemeClr val="tx2"/>
                </a:solidFill>
              </a:rPr>
              <a:t>&gt; My PID is &lt;%</a:t>
            </a:r>
            <a:r>
              <a:rPr lang="en-US" sz="1600" dirty="0" err="1">
                <a:solidFill>
                  <a:schemeClr val="tx2"/>
                </a:solidFill>
              </a:rPr>
              <a:t>ld</a:t>
            </a:r>
            <a:r>
              <a:rPr lang="en-US" sz="1600" dirty="0">
                <a:solidFill>
                  <a:schemeClr val="tx2"/>
                </a:solidFill>
              </a:rPr>
              <a:t>&gt; and I spawned a child with 	PID &lt;%</a:t>
            </a:r>
            <a:r>
              <a:rPr lang="en-US" sz="1600" dirty="0" err="1">
                <a:solidFill>
                  <a:schemeClr val="tx2"/>
                </a:solidFill>
              </a:rPr>
              <a:t>ld</a:t>
            </a:r>
            <a:r>
              <a:rPr lang="en-US" sz="1600" dirty="0">
                <a:solidFill>
                  <a:schemeClr val="tx2"/>
                </a:solidFill>
              </a:rPr>
              <a:t>&gt;.\n",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pid</a:t>
            </a:r>
            <a:r>
              <a:rPr lang="en-US" sz="1600" dirty="0">
                <a:solidFill>
                  <a:schemeClr val="tx2"/>
                </a:solidFill>
              </a:rPr>
              <a:t>); </a:t>
            </a:r>
            <a:r>
              <a:rPr lang="en-US" sz="1600" dirty="0" err="1">
                <a:solidFill>
                  <a:schemeClr val="tx2"/>
                </a:solidFill>
              </a:rPr>
              <a:t>printf</a:t>
            </a:r>
            <a:r>
              <a:rPr lang="en-US" sz="1600" dirty="0">
                <a:solidFill>
                  <a:schemeClr val="tx2"/>
                </a:solidFill>
              </a:rPr>
              <a:t>("PARENT &lt;%</a:t>
            </a:r>
            <a:r>
              <a:rPr lang="en-US" sz="1600" dirty="0" err="1">
                <a:solidFill>
                  <a:schemeClr val="tx2"/>
                </a:solidFill>
              </a:rPr>
              <a:t>ld</a:t>
            </a:r>
            <a:r>
              <a:rPr lang="en-US" sz="1600" dirty="0">
                <a:solidFill>
                  <a:schemeClr val="tx2"/>
                </a:solidFill>
              </a:rPr>
              <a:t>&gt; Goodbye!\n", (long) </a:t>
            </a:r>
            <a:r>
              <a:rPr lang="en-US" sz="1600" dirty="0" err="1">
                <a:solidFill>
                  <a:srgbClr val="006F83"/>
                </a:solidFill>
              </a:rPr>
              <a:t>getpid</a:t>
            </a:r>
            <a:r>
              <a:rPr lang="en-US" sz="1600" dirty="0">
                <a:solidFill>
                  <a:srgbClr val="006F83"/>
                </a:solidFill>
              </a:rPr>
              <a:t>()</a:t>
            </a:r>
            <a:r>
              <a:rPr lang="en-US" sz="1600" dirty="0">
                <a:solidFill>
                  <a:schemeClr val="tx2"/>
                </a:solidFill>
              </a:rPr>
              <a:t>); exit(EXIT_SUCCESS); </a:t>
            </a:r>
          </a:p>
          <a:p>
            <a:r>
              <a:rPr lang="en-US" sz="1600" dirty="0">
                <a:solidFill>
                  <a:schemeClr val="tx2"/>
                </a:solidFill>
              </a:rPr>
              <a:t>}</a:t>
            </a:r>
          </a:p>
        </p:txBody>
      </p:sp>
    </p:spTree>
    <p:extLst>
      <p:ext uri="{BB962C8B-B14F-4D97-AF65-F5344CB8AC3E}">
        <p14:creationId xmlns:p14="http://schemas.microsoft.com/office/powerpoint/2010/main" val="1063750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20950" y="161926"/>
            <a:ext cx="8229600" cy="576263"/>
          </a:xfrm>
        </p:spPr>
        <p:txBody>
          <a:bodyPr>
            <a:normAutofit fontScale="90000"/>
          </a:bodyPr>
          <a:lstStyle/>
          <a:p>
            <a:pPr eaLnBrk="1" hangingPunct="1"/>
            <a:r>
              <a:rPr lang="en-US" altLang="en-US"/>
              <a:t>C Program Forking Separate Process</a:t>
            </a:r>
          </a:p>
        </p:txBody>
      </p:sp>
      <p:pic>
        <p:nvPicPr>
          <p:cNvPr id="45059" name="Picture 5" descr="Screen Shot 2012-12-04 at 11.21.10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3988" y="1012826"/>
            <a:ext cx="8888506"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260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a:t>Process Termination</a:t>
            </a:r>
          </a:p>
        </p:txBody>
      </p:sp>
      <p:sp>
        <p:nvSpPr>
          <p:cNvPr id="47107" name="Rectangle 3"/>
          <p:cNvSpPr>
            <a:spLocks noGrp="1" noChangeArrowheads="1"/>
          </p:cNvSpPr>
          <p:nvPr>
            <p:ph type="body" idx="1"/>
          </p:nvPr>
        </p:nvSpPr>
        <p:spPr>
          <a:xfrm>
            <a:off x="1438835" y="1233489"/>
            <a:ext cx="8062353" cy="5153864"/>
          </a:xfrm>
        </p:spPr>
        <p:txBody>
          <a:bodyPr>
            <a:normAutofit/>
          </a:bodyPr>
          <a:lstStyle/>
          <a:p>
            <a:r>
              <a:rPr lang="en-US" altLang="en-US" dirty="0"/>
              <a:t>Process executes last statement and then asks the operating system to delete it using the </a:t>
            </a:r>
            <a:r>
              <a:rPr lang="en-US" altLang="en-US" b="1" dirty="0">
                <a:solidFill>
                  <a:srgbClr val="000000"/>
                </a:solidFill>
                <a:latin typeface="Courier New" panose="02070309020205020404" pitchFamily="49" charset="0"/>
                <a:cs typeface="Courier New" panose="02070309020205020404" pitchFamily="49" charset="0"/>
              </a:rPr>
              <a:t>exit()</a:t>
            </a:r>
            <a:r>
              <a:rPr lang="en-US" altLang="en-US" dirty="0">
                <a:cs typeface="Courier New" panose="02070309020205020404" pitchFamily="49" charset="0"/>
              </a:rPr>
              <a:t> system call.</a:t>
            </a:r>
            <a:endParaRPr lang="en-US" altLang="en-US" dirty="0"/>
          </a:p>
          <a:p>
            <a:pPr lvl="1"/>
            <a:r>
              <a:rPr lang="en-US" altLang="en-US" dirty="0"/>
              <a:t>Returns  status data from child to parent (via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t>)</a:t>
            </a:r>
          </a:p>
          <a:p>
            <a:pPr lvl="1"/>
            <a:r>
              <a:rPr lang="en-US" altLang="en-US" dirty="0"/>
              <a:t>Process</a:t>
            </a:r>
            <a:r>
              <a:rPr lang="ja-JP" altLang="en-US" dirty="0"/>
              <a:t>’</a:t>
            </a:r>
            <a:r>
              <a:rPr lang="en-US" altLang="ja-JP" dirty="0"/>
              <a:t> resources are </a:t>
            </a:r>
            <a:r>
              <a:rPr lang="en-US" altLang="ja-JP" dirty="0" err="1"/>
              <a:t>deallocated</a:t>
            </a:r>
            <a:r>
              <a:rPr lang="en-US" altLang="ja-JP" dirty="0"/>
              <a:t> by operating system</a:t>
            </a:r>
            <a:endParaRPr lang="en-US" altLang="en-US" dirty="0"/>
          </a:p>
          <a:p>
            <a:r>
              <a:rPr lang="en-US" altLang="en-US" dirty="0"/>
              <a:t>Parent may terminate the execution of children processes  using the </a:t>
            </a:r>
            <a:r>
              <a:rPr lang="en-US" altLang="en-US" b="1" dirty="0">
                <a:solidFill>
                  <a:srgbClr val="000000"/>
                </a:solidFill>
                <a:latin typeface="Courier New" panose="02070309020205020404" pitchFamily="49" charset="0"/>
                <a:cs typeface="Courier New" panose="02070309020205020404" pitchFamily="49" charset="0"/>
              </a:rPr>
              <a:t>abort()</a:t>
            </a:r>
            <a:r>
              <a:rPr lang="en-US" altLang="en-US" dirty="0">
                <a:cs typeface="Courier New" panose="02070309020205020404" pitchFamily="49" charset="0"/>
              </a:rPr>
              <a:t> system call.  Some reasons for doing so:</a:t>
            </a:r>
            <a:endParaRPr lang="en-US" altLang="en-US" dirty="0"/>
          </a:p>
          <a:p>
            <a:pPr lvl="1"/>
            <a:r>
              <a:rPr lang="en-US" altLang="en-US" dirty="0"/>
              <a:t>Child has exceeded allocated resources</a:t>
            </a:r>
          </a:p>
          <a:p>
            <a:pPr lvl="1"/>
            <a:r>
              <a:rPr lang="en-US" altLang="en-US" dirty="0"/>
              <a:t>Task assigned to child is no longer required</a:t>
            </a:r>
          </a:p>
          <a:p>
            <a:pPr lvl="1"/>
            <a:r>
              <a:rPr lang="en-US" altLang="en-US" dirty="0"/>
              <a:t>The parent is exiting and the operating systems does not allow  a child to continue if its parent terminates</a:t>
            </a:r>
          </a:p>
        </p:txBody>
      </p:sp>
    </p:spTree>
    <p:extLst>
      <p:ext uri="{BB962C8B-B14F-4D97-AF65-F5344CB8AC3E}">
        <p14:creationId xmlns:p14="http://schemas.microsoft.com/office/powerpoint/2010/main" val="1179922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a:t>Process Termination</a:t>
            </a:r>
          </a:p>
        </p:txBody>
      </p:sp>
      <p:sp>
        <p:nvSpPr>
          <p:cNvPr id="49155" name="Rectangle 3"/>
          <p:cNvSpPr>
            <a:spLocks noGrp="1" noChangeArrowheads="1"/>
          </p:cNvSpPr>
          <p:nvPr>
            <p:ph type="body" idx="1"/>
          </p:nvPr>
        </p:nvSpPr>
        <p:spPr>
          <a:xfrm>
            <a:off x="1694329" y="1035425"/>
            <a:ext cx="8780929" cy="5338482"/>
          </a:xfrm>
        </p:spPr>
        <p:txBody>
          <a:bodyPr>
            <a:normAutofit fontScale="92500" lnSpcReduction="10000"/>
          </a:bodyPr>
          <a:lstStyle/>
          <a:p>
            <a:pPr lvl="1"/>
            <a:endParaRPr lang="en-US" altLang="en-US" sz="800" dirty="0"/>
          </a:p>
          <a:p>
            <a:r>
              <a:rPr lang="en-US" altLang="en-US" dirty="0"/>
              <a:t>Some operating systems do not allow child to exist if its parent has terminated.  If a process terminates, then all its children must also be terminated.</a:t>
            </a:r>
          </a:p>
          <a:p>
            <a:pPr lvl="1"/>
            <a:r>
              <a:rPr lang="en-US" altLang="en-US" b="1" dirty="0"/>
              <a:t>cascading termination.  </a:t>
            </a:r>
            <a:r>
              <a:rPr lang="en-US" altLang="en-US" dirty="0"/>
              <a:t>All children, grandchildren, etc.  are  terminated.</a:t>
            </a:r>
            <a:endParaRPr lang="en-US" altLang="en-US" b="1" dirty="0"/>
          </a:p>
          <a:p>
            <a:pPr lvl="1"/>
            <a:r>
              <a:rPr lang="en-US" altLang="en-US" dirty="0"/>
              <a:t>The termination is initiated by the operating system.</a:t>
            </a:r>
            <a:endParaRPr lang="en-US" altLang="en-US" b="1" dirty="0"/>
          </a:p>
          <a:p>
            <a:r>
              <a:rPr lang="en-US" altLang="en-US" dirty="0"/>
              <a:t>The parent process may wait for termination of a child process by using the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t>system call</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t>The call returns status information and the </a:t>
            </a:r>
            <a:r>
              <a:rPr lang="en-US" altLang="en-US" dirty="0" err="1"/>
              <a:t>pid</a:t>
            </a:r>
            <a:r>
              <a:rPr lang="en-US" altLang="en-US" dirty="0"/>
              <a:t> of the terminated process</a:t>
            </a: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000000"/>
                </a:solidFill>
                <a:latin typeface="Courier New" panose="02070309020205020404" pitchFamily="49" charset="0"/>
                <a:cs typeface="Courier New" panose="02070309020205020404" pitchFamily="49" charset="0"/>
              </a:rPr>
              <a:t>pid</a:t>
            </a:r>
            <a:r>
              <a:rPr lang="en-US" altLang="en-US" b="1" dirty="0">
                <a:solidFill>
                  <a:srgbClr val="000000"/>
                </a:solidFill>
                <a:latin typeface="Courier New" panose="02070309020205020404" pitchFamily="49" charset="0"/>
                <a:cs typeface="Courier New" panose="02070309020205020404" pitchFamily="49" charset="0"/>
              </a:rPr>
              <a:t> = wait(&amp;status); </a:t>
            </a:r>
          </a:p>
          <a:p>
            <a:r>
              <a:rPr lang="en-US" altLang="en-US" dirty="0"/>
              <a:t>If no parent waiting (did not invoke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cs typeface="Courier New" panose="02070309020205020404" pitchFamily="49" charset="0"/>
              </a:rPr>
              <a:t>) </a:t>
            </a:r>
            <a:r>
              <a:rPr lang="en-US" altLang="en-US" dirty="0"/>
              <a:t>process is a </a:t>
            </a:r>
            <a:r>
              <a:rPr lang="en-US" altLang="en-US" b="1" dirty="0">
                <a:solidFill>
                  <a:srgbClr val="3366FF"/>
                </a:solidFill>
              </a:rPr>
              <a:t>zombie</a:t>
            </a:r>
          </a:p>
          <a:p>
            <a:r>
              <a:rPr lang="en-US" altLang="en-US" dirty="0"/>
              <a:t>If parent terminated without invoking</a:t>
            </a:r>
            <a:r>
              <a:rPr lang="en-US" altLang="en-US" b="1" dirty="0">
                <a:solidFill>
                  <a:srgbClr val="000000"/>
                </a:solidFill>
                <a:latin typeface="Courier New" panose="02070309020205020404" pitchFamily="49" charset="0"/>
                <a:cs typeface="Courier New" panose="02070309020205020404" pitchFamily="49" charset="0"/>
              </a:rPr>
              <a:t> wait</a:t>
            </a:r>
            <a:r>
              <a:rPr lang="en-US" altLang="en-US" dirty="0"/>
              <a:t> , process is an </a:t>
            </a:r>
            <a:r>
              <a:rPr lang="en-US" altLang="en-US" b="1" dirty="0">
                <a:solidFill>
                  <a:srgbClr val="3366FF"/>
                </a:solidFill>
              </a:rPr>
              <a:t>orphan</a:t>
            </a:r>
          </a:p>
        </p:txBody>
      </p:sp>
    </p:spTree>
    <p:extLst>
      <p:ext uri="{BB962C8B-B14F-4D97-AF65-F5344CB8AC3E}">
        <p14:creationId xmlns:p14="http://schemas.microsoft.com/office/powerpoint/2010/main" val="210523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0"/>
            <a:ext cx="10515600" cy="1325563"/>
          </a:xfrm>
        </p:spPr>
        <p:txBody>
          <a:bodyPr/>
          <a:lstStyle/>
          <a:p>
            <a:r>
              <a:rPr lang="en-IN" dirty="0"/>
              <a:t>Orphans</a:t>
            </a:r>
          </a:p>
        </p:txBody>
      </p:sp>
      <p:sp>
        <p:nvSpPr>
          <p:cNvPr id="3" name="Content Placeholder 2"/>
          <p:cNvSpPr>
            <a:spLocks noGrp="1"/>
          </p:cNvSpPr>
          <p:nvPr>
            <p:ph idx="1"/>
          </p:nvPr>
        </p:nvSpPr>
        <p:spPr>
          <a:xfrm>
            <a:off x="102296" y="1094704"/>
            <a:ext cx="11987408" cy="5667339"/>
          </a:xfrm>
        </p:spPr>
        <p:txBody>
          <a:bodyPr>
            <a:noAutofit/>
          </a:bodyPr>
          <a:lstStyle/>
          <a:p>
            <a:r>
              <a:rPr lang="en-US" sz="2000" dirty="0"/>
              <a:t> An orphan process is a process </a:t>
            </a:r>
            <a:r>
              <a:rPr lang="en-US" sz="2000" b="1" dirty="0"/>
              <a:t>whose parent process has terminated</a:t>
            </a:r>
            <a:r>
              <a:rPr lang="en-US" sz="2000" dirty="0"/>
              <a:t>, though it remains running itself. </a:t>
            </a:r>
          </a:p>
          <a:p>
            <a:r>
              <a:rPr lang="en-US" sz="2000" dirty="0"/>
              <a:t>Any orphaned process will be </a:t>
            </a:r>
            <a:r>
              <a:rPr lang="en-US" sz="2000" b="1" dirty="0"/>
              <a:t>immediately adopted by the special </a:t>
            </a:r>
            <a:r>
              <a:rPr lang="en-US" sz="2000" b="1" dirty="0" err="1"/>
              <a:t>init</a:t>
            </a:r>
            <a:r>
              <a:rPr lang="en-US" sz="2000" b="1" dirty="0"/>
              <a:t> system process </a:t>
            </a:r>
            <a:r>
              <a:rPr lang="en-US" sz="2000" dirty="0"/>
              <a:t>with PID 1.</a:t>
            </a:r>
          </a:p>
          <a:p>
            <a:r>
              <a:rPr lang="en-US" sz="2000" dirty="0"/>
              <a:t>Processes execute </a:t>
            </a:r>
            <a:r>
              <a:rPr lang="en-US" sz="2000" b="1" dirty="0"/>
              <a:t>concurrently</a:t>
            </a:r>
          </a:p>
          <a:p>
            <a:r>
              <a:rPr lang="en-US" sz="2000" dirty="0"/>
              <a:t>Both the parent process and the child process competes for the CPU with all other processes in the system. </a:t>
            </a:r>
          </a:p>
          <a:p>
            <a:r>
              <a:rPr lang="en-US" sz="2000" dirty="0"/>
              <a:t>The operating systems decides which process to execute when and for how long. The process in the system execute </a:t>
            </a:r>
            <a:r>
              <a:rPr lang="en-US" sz="2000" dirty="0">
                <a:hlinkClick r:id="rId2"/>
              </a:rPr>
              <a:t>concurrently</a:t>
            </a:r>
            <a:r>
              <a:rPr lang="en-US" sz="2000" dirty="0"/>
              <a:t>.</a:t>
            </a:r>
          </a:p>
          <a:p>
            <a:r>
              <a:rPr lang="en-US" sz="2000" dirty="0"/>
              <a:t>In our example program:</a:t>
            </a:r>
          </a:p>
          <a:p>
            <a:pPr lvl="1"/>
            <a:r>
              <a:rPr lang="en-US" dirty="0"/>
              <a:t>most often the parent terminates before the child and the child becomes an orphan process adopted by </a:t>
            </a:r>
            <a:r>
              <a:rPr lang="en-US" dirty="0" err="1"/>
              <a:t>init</a:t>
            </a:r>
            <a:r>
              <a:rPr lang="en-US" dirty="0"/>
              <a:t> (PID = 1) and therefore reports PPID = 1</a:t>
            </a:r>
          </a:p>
          <a:p>
            <a:pPr lvl="1"/>
            <a:r>
              <a:rPr lang="en-US" dirty="0"/>
              <a:t>sometimes the child process terminates before its parent and then the child is able to report PPID equal to the PID of the parent.</a:t>
            </a:r>
          </a:p>
          <a:p>
            <a:pPr>
              <a:lnSpc>
                <a:spcPct val="100000"/>
              </a:lnSpc>
              <a:spcBef>
                <a:spcPts val="0"/>
              </a:spcBef>
            </a:pPr>
            <a:endParaRPr lang="en-US" sz="2000" dirty="0"/>
          </a:p>
        </p:txBody>
      </p:sp>
    </p:spTree>
    <p:extLst>
      <p:ext uri="{BB962C8B-B14F-4D97-AF65-F5344CB8AC3E}">
        <p14:creationId xmlns:p14="http://schemas.microsoft.com/office/powerpoint/2010/main" val="251144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Wait</a:t>
            </a:r>
          </a:p>
        </p:txBody>
      </p:sp>
      <p:sp>
        <p:nvSpPr>
          <p:cNvPr id="6" name="Rectangle 2"/>
          <p:cNvSpPr>
            <a:spLocks noChangeArrowheads="1"/>
          </p:cNvSpPr>
          <p:nvPr/>
        </p:nvSpPr>
        <p:spPr bwMode="auto">
          <a:xfrm>
            <a:off x="79022" y="1366897"/>
            <a:ext cx="4492977" cy="3477875"/>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23232"/>
                </a:solidFill>
                <a:effectLst/>
                <a:latin typeface="+mn-lt"/>
              </a:rPr>
              <a:t>The </a:t>
            </a:r>
            <a:r>
              <a:rPr kumimoji="0" lang="en-US" altLang="en-US" sz="2000" b="0" i="0" u="none" strike="noStrike" cap="none" normalizeH="0" baseline="0" dirty="0">
                <a:ln>
                  <a:noFill/>
                </a:ln>
                <a:solidFill>
                  <a:srgbClr val="00BDF3"/>
                </a:solidFill>
                <a:effectLst/>
                <a:latin typeface="+mn-lt"/>
                <a:hlinkClick r:id="rId2"/>
              </a:rPr>
              <a:t>wait</a:t>
            </a:r>
            <a:r>
              <a:rPr kumimoji="0" lang="en-US" altLang="en-US" sz="2000" b="0" i="0" u="none" strike="noStrike" cap="none" normalizeH="0" baseline="0" dirty="0">
                <a:ln>
                  <a:noFill/>
                </a:ln>
                <a:solidFill>
                  <a:srgbClr val="323232"/>
                </a:solidFill>
                <a:effectLst/>
                <a:latin typeface="+mn-lt"/>
              </a:rPr>
              <a:t> system call blocks the caller until one of its child process terminates.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323232"/>
              </a:solidFill>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23232"/>
                </a:solidFill>
                <a:effectLst/>
                <a:latin typeface="+mn-lt"/>
              </a:rPr>
              <a:t>If the caller doesn’t have any child processes, </a:t>
            </a:r>
            <a:r>
              <a:rPr kumimoji="0" lang="en-US" altLang="en-US" sz="2000" b="0" i="0" u="none" strike="noStrike" cap="none" normalizeH="0" baseline="0" dirty="0">
                <a:ln>
                  <a:noFill/>
                </a:ln>
                <a:solidFill>
                  <a:srgbClr val="DD1144"/>
                </a:solidFill>
                <a:effectLst/>
                <a:latin typeface="+mn-lt"/>
              </a:rPr>
              <a:t>wait</a:t>
            </a:r>
            <a:r>
              <a:rPr kumimoji="0" lang="en-US" altLang="en-US" sz="2000" b="0" i="0" u="none" strike="noStrike" cap="none" normalizeH="0" baseline="0" dirty="0">
                <a:ln>
                  <a:noFill/>
                </a:ln>
                <a:solidFill>
                  <a:srgbClr val="323232"/>
                </a:solidFill>
                <a:effectLst/>
                <a:latin typeface="+mn-lt"/>
              </a:rPr>
              <a:t> returns immediately without blocking the caller.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323232"/>
              </a:solidFill>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23232"/>
                </a:solidFill>
                <a:effectLst/>
                <a:latin typeface="+mn-lt"/>
              </a:rPr>
              <a:t>Using </a:t>
            </a:r>
            <a:r>
              <a:rPr kumimoji="0" lang="en-US" altLang="en-US" sz="2000" b="0" i="0" u="none" strike="noStrike" cap="none" normalizeH="0" baseline="0" dirty="0">
                <a:ln>
                  <a:noFill/>
                </a:ln>
                <a:solidFill>
                  <a:srgbClr val="DD1144"/>
                </a:solidFill>
                <a:effectLst/>
                <a:latin typeface="+mn-lt"/>
              </a:rPr>
              <a:t>wait</a:t>
            </a:r>
            <a:r>
              <a:rPr kumimoji="0" lang="en-US" altLang="en-US" sz="2000" b="0" i="0" u="none" strike="noStrike" cap="none" normalizeH="0" baseline="0" dirty="0">
                <a:ln>
                  <a:noFill/>
                </a:ln>
                <a:solidFill>
                  <a:srgbClr val="323232"/>
                </a:solidFill>
                <a:effectLst/>
                <a:latin typeface="+mn-lt"/>
              </a:rPr>
              <a:t> the parent can obtain the exit status of the terminated child.</a:t>
            </a:r>
            <a:r>
              <a:rPr kumimoji="0" lang="en-US" altLang="en-US" sz="2000" b="0" i="0" u="none" strike="noStrike" cap="none" normalizeH="0" baseline="0" dirty="0">
                <a:ln>
                  <a:noFill/>
                </a:ln>
                <a:solidFill>
                  <a:schemeClr val="tx1"/>
                </a:solidFill>
                <a:effectLst/>
                <a:latin typeface="+mn-l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mn-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858" y="1214414"/>
            <a:ext cx="3912895" cy="4915453"/>
          </a:xfrm>
          <a:prstGeom prst="rect">
            <a:avLst/>
          </a:prstGeom>
        </p:spPr>
      </p:pic>
      <p:sp>
        <p:nvSpPr>
          <p:cNvPr id="8" name="Rectangle 7"/>
          <p:cNvSpPr/>
          <p:nvPr/>
        </p:nvSpPr>
        <p:spPr>
          <a:xfrm>
            <a:off x="1943861" y="4844772"/>
            <a:ext cx="3793067" cy="923330"/>
          </a:xfrm>
          <a:prstGeom prst="rect">
            <a:avLst/>
          </a:prstGeom>
        </p:spPr>
        <p:txBody>
          <a:bodyPr wrap="square">
            <a:spAutoFit/>
          </a:bodyPr>
          <a:lstStyle/>
          <a:p>
            <a:r>
              <a:rPr lang="en-IN" dirty="0">
                <a:solidFill>
                  <a:srgbClr val="006F83"/>
                </a:solidFill>
                <a:latin typeface="Monaco"/>
              </a:rPr>
              <a:t>#include &lt;sys/</a:t>
            </a:r>
            <a:r>
              <a:rPr lang="en-IN" dirty="0" err="1">
                <a:solidFill>
                  <a:srgbClr val="006F83"/>
                </a:solidFill>
                <a:latin typeface="Monaco"/>
              </a:rPr>
              <a:t>types.h</a:t>
            </a:r>
            <a:r>
              <a:rPr lang="en-IN" dirty="0">
                <a:solidFill>
                  <a:srgbClr val="006F83"/>
                </a:solidFill>
                <a:latin typeface="Monaco"/>
              </a:rPr>
              <a:t>&gt; </a:t>
            </a:r>
          </a:p>
          <a:p>
            <a:r>
              <a:rPr lang="en-IN" dirty="0">
                <a:solidFill>
                  <a:srgbClr val="006F83"/>
                </a:solidFill>
                <a:latin typeface="Monaco"/>
              </a:rPr>
              <a:t>#include &lt;sys/</a:t>
            </a:r>
            <a:r>
              <a:rPr lang="en-IN" dirty="0" err="1">
                <a:solidFill>
                  <a:srgbClr val="006F83"/>
                </a:solidFill>
                <a:latin typeface="Monaco"/>
              </a:rPr>
              <a:t>wait.h</a:t>
            </a:r>
            <a:r>
              <a:rPr lang="en-IN" dirty="0">
                <a:solidFill>
                  <a:srgbClr val="006F83"/>
                </a:solidFill>
                <a:latin typeface="Monaco"/>
              </a:rPr>
              <a:t>&gt; </a:t>
            </a:r>
          </a:p>
          <a:p>
            <a:r>
              <a:rPr lang="en-IN" dirty="0" err="1">
                <a:solidFill>
                  <a:srgbClr val="006F83"/>
                </a:solidFill>
                <a:latin typeface="Monaco"/>
              </a:rPr>
              <a:t>pid_t</a:t>
            </a:r>
            <a:r>
              <a:rPr lang="en-IN" dirty="0">
                <a:solidFill>
                  <a:srgbClr val="006F83"/>
                </a:solidFill>
                <a:latin typeface="Monaco"/>
              </a:rPr>
              <a:t> wait(</a:t>
            </a:r>
            <a:r>
              <a:rPr lang="en-IN" dirty="0" err="1">
                <a:solidFill>
                  <a:srgbClr val="006F83"/>
                </a:solidFill>
                <a:latin typeface="Monaco"/>
              </a:rPr>
              <a:t>int</a:t>
            </a:r>
            <a:r>
              <a:rPr lang="en-IN" dirty="0">
                <a:solidFill>
                  <a:srgbClr val="006F83"/>
                </a:solidFill>
                <a:latin typeface="Monaco"/>
              </a:rPr>
              <a:t> *status); </a:t>
            </a:r>
            <a:endParaRPr lang="en-IN" dirty="0">
              <a:solidFill>
                <a:srgbClr val="006F83"/>
              </a:solidFill>
            </a:endParaRPr>
          </a:p>
        </p:txBody>
      </p:sp>
      <p:sp>
        <p:nvSpPr>
          <p:cNvPr id="11" name="Rectangle 10"/>
          <p:cNvSpPr/>
          <p:nvPr/>
        </p:nvSpPr>
        <p:spPr>
          <a:xfrm>
            <a:off x="223393" y="5992985"/>
            <a:ext cx="6096000" cy="646331"/>
          </a:xfrm>
          <a:prstGeom prst="rect">
            <a:avLst/>
          </a:prstGeom>
        </p:spPr>
        <p:txBody>
          <a:bodyPr>
            <a:spAutoFit/>
          </a:bodyPr>
          <a:lstStyle/>
          <a:p>
            <a:r>
              <a:rPr lang="en-US" dirty="0"/>
              <a:t>On success, wait returns the PID of the terminated child. </a:t>
            </a:r>
          </a:p>
          <a:p>
            <a:r>
              <a:rPr lang="en-US" dirty="0"/>
              <a:t>On failure (no child), wait returns -1.</a:t>
            </a:r>
            <a:endParaRPr lang="en-IN" dirty="0"/>
          </a:p>
        </p:txBody>
      </p:sp>
    </p:spTree>
    <p:extLst>
      <p:ext uri="{BB962C8B-B14F-4D97-AF65-F5344CB8AC3E}">
        <p14:creationId xmlns:p14="http://schemas.microsoft.com/office/powerpoint/2010/main" val="300459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WINDOWS API</a:t>
            </a:r>
          </a:p>
        </p:txBody>
      </p:sp>
      <p:sp>
        <p:nvSpPr>
          <p:cNvPr id="6147" name="Rectangle 3"/>
          <p:cNvSpPr>
            <a:spLocks noGrp="1" noChangeArrowheads="1"/>
          </p:cNvSpPr>
          <p:nvPr>
            <p:ph type="body" idx="1"/>
          </p:nvPr>
        </p:nvSpPr>
        <p:spPr/>
        <p:txBody>
          <a:bodyPr/>
          <a:lstStyle/>
          <a:p>
            <a:pPr>
              <a:lnSpc>
                <a:spcPct val="80000"/>
              </a:lnSpc>
            </a:pPr>
            <a:r>
              <a:rPr lang="en-US" sz="1800" b="1"/>
              <a:t>Purpose</a:t>
            </a:r>
          </a:p>
          <a:p>
            <a:pPr>
              <a:lnSpc>
                <a:spcPct val="80000"/>
              </a:lnSpc>
              <a:buFontTx/>
              <a:buNone/>
            </a:pPr>
            <a:r>
              <a:rPr lang="en-US" sz="1800"/>
              <a:t>    The Microsoft Windows application programming interface (API) provides services used by all Windows-based applications. </a:t>
            </a:r>
          </a:p>
          <a:p>
            <a:pPr>
              <a:lnSpc>
                <a:spcPct val="80000"/>
              </a:lnSpc>
              <a:buFontTx/>
              <a:buNone/>
            </a:pPr>
            <a:endParaRPr lang="en-US" sz="1800"/>
          </a:p>
          <a:p>
            <a:pPr>
              <a:lnSpc>
                <a:spcPct val="80000"/>
              </a:lnSpc>
              <a:buFontTx/>
              <a:buNone/>
            </a:pPr>
            <a:r>
              <a:rPr lang="en-US" sz="1800"/>
              <a:t>	You can provide your application with a graphical user interface; access system resources such as memory and devices; display graphics and formatted text; incorporate audio, video, networking, or security. </a:t>
            </a:r>
          </a:p>
          <a:p>
            <a:pPr>
              <a:lnSpc>
                <a:spcPct val="80000"/>
              </a:lnSpc>
              <a:buFontTx/>
              <a:buNone/>
            </a:pPr>
            <a:endParaRPr lang="en-US" sz="1800" b="1"/>
          </a:p>
          <a:p>
            <a:pPr>
              <a:lnSpc>
                <a:spcPct val="80000"/>
              </a:lnSpc>
            </a:pPr>
            <a:r>
              <a:rPr lang="en-US" sz="1800" b="1"/>
              <a:t>Where Applicable</a:t>
            </a:r>
          </a:p>
          <a:p>
            <a:pPr>
              <a:lnSpc>
                <a:spcPct val="80000"/>
              </a:lnSpc>
              <a:buFontTx/>
              <a:buNone/>
            </a:pPr>
            <a:r>
              <a:rPr lang="en-US" sz="1800"/>
              <a:t>     The Windows API can be used in all Windows-based applications. The same functions are generally supported on 32-bit and 64-bit Windows.</a:t>
            </a:r>
          </a:p>
          <a:p>
            <a:pPr>
              <a:lnSpc>
                <a:spcPct val="80000"/>
              </a:lnSpc>
              <a:buFontTx/>
              <a:buNone/>
            </a:pPr>
            <a:endParaRPr lang="en-US" sz="1800" b="1"/>
          </a:p>
          <a:p>
            <a:pPr>
              <a:lnSpc>
                <a:spcPct val="80000"/>
              </a:lnSpc>
            </a:pPr>
            <a:r>
              <a:rPr lang="en-US" sz="1800" b="1"/>
              <a:t>Developer Audience</a:t>
            </a:r>
          </a:p>
          <a:p>
            <a:pPr>
              <a:lnSpc>
                <a:spcPct val="80000"/>
              </a:lnSpc>
              <a:buFontTx/>
              <a:buNone/>
            </a:pPr>
            <a:r>
              <a:rPr lang="en-US" sz="1800"/>
              <a:t>    This API is designed for use by C/C++ programmers. Familiarity with the Windows graphical user interface and message-driven architecture is required.</a:t>
            </a:r>
          </a:p>
        </p:txBody>
      </p:sp>
    </p:spTree>
    <p:extLst>
      <p:ext uri="{BB962C8B-B14F-4D97-AF65-F5344CB8AC3E}">
        <p14:creationId xmlns:p14="http://schemas.microsoft.com/office/powerpoint/2010/main" val="2004677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0"/>
            <a:ext cx="10515600" cy="1325563"/>
          </a:xfrm>
        </p:spPr>
        <p:txBody>
          <a:bodyPr/>
          <a:lstStyle/>
          <a:p>
            <a:r>
              <a:rPr lang="en-IN" dirty="0"/>
              <a:t>Zombies</a:t>
            </a:r>
          </a:p>
        </p:txBody>
      </p:sp>
      <p:sp>
        <p:nvSpPr>
          <p:cNvPr id="3" name="Content Placeholder 2"/>
          <p:cNvSpPr>
            <a:spLocks noGrp="1"/>
          </p:cNvSpPr>
          <p:nvPr>
            <p:ph idx="1"/>
          </p:nvPr>
        </p:nvSpPr>
        <p:spPr>
          <a:xfrm>
            <a:off x="102296" y="1094704"/>
            <a:ext cx="11987408" cy="5667339"/>
          </a:xfrm>
        </p:spPr>
        <p:txBody>
          <a:bodyPr>
            <a:noAutofit/>
          </a:bodyPr>
          <a:lstStyle/>
          <a:p>
            <a:r>
              <a:rPr lang="en-US" sz="2000" dirty="0"/>
              <a:t> A terminated process is said to be a zombie or defunct until the parent does wait on the child.</a:t>
            </a:r>
          </a:p>
          <a:p>
            <a:r>
              <a:rPr lang="en-US" sz="2000" dirty="0"/>
              <a:t>When a process terminates all of the memory and resources associated with it are deallocated so they can be used by other processes.</a:t>
            </a:r>
          </a:p>
          <a:p>
            <a:r>
              <a:rPr lang="en-US" sz="2000" dirty="0"/>
              <a:t>However, the exit status is maintained in the PCB until the parent picks up the exit status using wait and deletes the PCB.</a:t>
            </a:r>
          </a:p>
          <a:p>
            <a:r>
              <a:rPr lang="en-US" sz="2000" dirty="0"/>
              <a:t>A child process always first becomes a zombie.</a:t>
            </a:r>
          </a:p>
          <a:p>
            <a:r>
              <a:rPr lang="en-US" sz="2000" dirty="0"/>
              <a:t>In most cases, under normal system operation zombies are immediately waited on by their parent.</a:t>
            </a:r>
          </a:p>
          <a:p>
            <a:r>
              <a:rPr lang="en-US" sz="2000" dirty="0"/>
              <a:t>Processes that stay zombies for a long time are generally an error and cause a resource leak.</a:t>
            </a:r>
          </a:p>
        </p:txBody>
      </p:sp>
    </p:spTree>
    <p:extLst>
      <p:ext uri="{BB962C8B-B14F-4D97-AF65-F5344CB8AC3E}">
        <p14:creationId xmlns:p14="http://schemas.microsoft.com/office/powerpoint/2010/main" val="3219665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C1CF-45DC-41DB-9E55-15D3478E4C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B608CF-E703-44F9-8E6D-71E9F67FBE2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B93C8E2-7367-4F83-A189-900E471A73B6}"/>
              </a:ext>
            </a:extLst>
          </p:cNvPr>
          <p:cNvPicPr>
            <a:picLocks noChangeAspect="1"/>
          </p:cNvPicPr>
          <p:nvPr/>
        </p:nvPicPr>
        <p:blipFill>
          <a:blip r:embed="rId2"/>
          <a:stretch>
            <a:fillRect/>
          </a:stretch>
        </p:blipFill>
        <p:spPr>
          <a:xfrm>
            <a:off x="1728787" y="928687"/>
            <a:ext cx="8734425" cy="5000625"/>
          </a:xfrm>
          <a:prstGeom prst="rect">
            <a:avLst/>
          </a:prstGeom>
        </p:spPr>
      </p:pic>
    </p:spTree>
    <p:extLst>
      <p:ext uri="{BB962C8B-B14F-4D97-AF65-F5344CB8AC3E}">
        <p14:creationId xmlns:p14="http://schemas.microsoft.com/office/powerpoint/2010/main" val="2169403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4F93-671B-4BC9-98A3-0297191047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6D7F55-EC4E-40B1-BFC5-843C13CA235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14A3FBD-EFD0-43FB-9C11-855AC0217CAC}"/>
              </a:ext>
            </a:extLst>
          </p:cNvPr>
          <p:cNvPicPr>
            <a:picLocks noChangeAspect="1"/>
          </p:cNvPicPr>
          <p:nvPr/>
        </p:nvPicPr>
        <p:blipFill>
          <a:blip r:embed="rId2"/>
          <a:stretch>
            <a:fillRect/>
          </a:stretch>
        </p:blipFill>
        <p:spPr>
          <a:xfrm>
            <a:off x="9525" y="0"/>
            <a:ext cx="12172950" cy="6858000"/>
          </a:xfrm>
          <a:prstGeom prst="rect">
            <a:avLst/>
          </a:prstGeom>
        </p:spPr>
      </p:pic>
    </p:spTree>
    <p:extLst>
      <p:ext uri="{BB962C8B-B14F-4D97-AF65-F5344CB8AC3E}">
        <p14:creationId xmlns:p14="http://schemas.microsoft.com/office/powerpoint/2010/main" val="185074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1524000" y="-764"/>
            <a:ext cx="82296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3200" b="1" i="1">
                <a:solidFill>
                  <a:srgbClr val="0000CC"/>
                </a:solidFill>
                <a:cs typeface="Times New Roman" panose="02020603050405020304" pitchFamily="18" charset="0"/>
              </a:rPr>
              <a:t>EXAMPLE WIN32 API</a:t>
            </a:r>
          </a:p>
          <a:p>
            <a:endParaRPr lang="en-US" sz="3200" b="1" i="1">
              <a:solidFill>
                <a:srgbClr val="0000CC"/>
              </a:solidFill>
              <a:cs typeface="Times New Roman" panose="02020603050405020304" pitchFamily="18" charset="0"/>
            </a:endParaRPr>
          </a:p>
          <a:p>
            <a:r>
              <a:rPr lang="en-US" sz="3200" b="1" i="1">
                <a:solidFill>
                  <a:srgbClr val="0000CC"/>
                </a:solidFill>
                <a:cs typeface="Times New Roman" panose="02020603050405020304" pitchFamily="18" charset="0"/>
              </a:rPr>
              <a:t> </a:t>
            </a:r>
          </a:p>
          <a:p>
            <a:endParaRPr lang="en-US" sz="3200" b="1" i="1">
              <a:solidFill>
                <a:srgbClr val="0000CC"/>
              </a:solidFill>
            </a:endParaRPr>
          </a:p>
        </p:txBody>
      </p:sp>
      <p:sp>
        <p:nvSpPr>
          <p:cNvPr id="26627" name="Rectangle 3"/>
          <p:cNvSpPr>
            <a:spLocks noChangeArrowheads="1"/>
          </p:cNvSpPr>
          <p:nvPr/>
        </p:nvSpPr>
        <p:spPr bwMode="auto">
          <a:xfrm>
            <a:off x="1828800" y="609600"/>
            <a:ext cx="8839200" cy="7970838"/>
          </a:xfrm>
          <a:prstGeom prst="rect">
            <a:avLst/>
          </a:prstGeom>
          <a:noFill/>
          <a:ln w="9525">
            <a:noFill/>
            <a:miter lim="800000"/>
            <a:headEnd/>
            <a:tailEnd/>
          </a:ln>
        </p:spPr>
        <p:txBody>
          <a:bodyPr>
            <a:spAutoFit/>
          </a:bodyPr>
          <a:lstStyle/>
          <a:p>
            <a:pPr marL="342900" indent="-342900">
              <a:buFont typeface="Arial" pitchFamily="34" charset="0"/>
              <a:buChar char="•"/>
              <a:defRPr/>
            </a:pPr>
            <a:r>
              <a:rPr lang="en-US" sz="1600" b="1" dirty="0">
                <a:latin typeface="Arial" charset="0"/>
              </a:rPr>
              <a:t>Application window is created by calling the API function </a:t>
            </a:r>
            <a:r>
              <a:rPr lang="en-US" sz="1600" b="1" dirty="0" err="1">
                <a:latin typeface="Arial" charset="0"/>
              </a:rPr>
              <a:t>CreateWindow</a:t>
            </a:r>
            <a:r>
              <a:rPr lang="en-US" sz="1600" b="1" dirty="0">
                <a:latin typeface="Arial" charset="0"/>
              </a:rPr>
              <a:t>().</a:t>
            </a:r>
          </a:p>
          <a:p>
            <a:pPr marL="342900" indent="-342900">
              <a:buFont typeface="Arial" pitchFamily="34" charset="0"/>
              <a:buChar char="•"/>
              <a:defRPr/>
            </a:pPr>
            <a:endParaRPr lang="en-US" sz="1600" b="1" dirty="0">
              <a:latin typeface="Arial" charset="0"/>
            </a:endParaRPr>
          </a:p>
          <a:p>
            <a:pPr marL="342900" indent="-342900">
              <a:buFont typeface="Arial" pitchFamily="34" charset="0"/>
              <a:buChar char="•"/>
              <a:defRPr/>
            </a:pPr>
            <a:r>
              <a:rPr lang="en-US" sz="1600" b="1" dirty="0">
                <a:latin typeface="Arial" charset="0"/>
              </a:rPr>
              <a:t>Create Window with the comments identifying the parameter.</a:t>
            </a:r>
          </a:p>
          <a:p>
            <a:pPr>
              <a:defRPr/>
            </a:pPr>
            <a:endParaRPr lang="en-US" sz="1600" b="1" dirty="0">
              <a:solidFill>
                <a:srgbClr val="C00000"/>
              </a:solidFill>
              <a:latin typeface="Arial" charset="0"/>
            </a:endParaRPr>
          </a:p>
          <a:p>
            <a:pPr lvl="2">
              <a:defRPr/>
            </a:pPr>
            <a:r>
              <a:rPr lang="en-US" sz="1600" dirty="0" err="1">
                <a:latin typeface="Arial" charset="0"/>
              </a:rPr>
              <a:t>hwnd</a:t>
            </a:r>
            <a:r>
              <a:rPr lang="en-US" sz="1600" dirty="0">
                <a:latin typeface="Arial" charset="0"/>
              </a:rPr>
              <a:t> = </a:t>
            </a:r>
            <a:r>
              <a:rPr lang="en-US" sz="1600" dirty="0" err="1">
                <a:latin typeface="Arial" charset="0"/>
              </a:rPr>
              <a:t>CreateWindow</a:t>
            </a:r>
            <a:endParaRPr lang="en-US" sz="1600" dirty="0">
              <a:latin typeface="Arial" charset="0"/>
            </a:endParaRPr>
          </a:p>
          <a:p>
            <a:pPr lvl="2">
              <a:defRPr/>
            </a:pPr>
            <a:r>
              <a:rPr lang="en-US" sz="1600" dirty="0">
                <a:latin typeface="Arial" charset="0"/>
              </a:rPr>
              <a:t> (“</a:t>
            </a:r>
            <a:r>
              <a:rPr lang="en-US" sz="1600" dirty="0" err="1">
                <a:latin typeface="Arial" charset="0"/>
              </a:rPr>
              <a:t>classname</a:t>
            </a:r>
            <a:r>
              <a:rPr lang="en-US" sz="1600" dirty="0">
                <a:latin typeface="Arial" charset="0"/>
              </a:rPr>
              <a:t>”,			 // window class name </a:t>
            </a:r>
          </a:p>
          <a:p>
            <a:pPr lvl="2">
              <a:defRPr/>
            </a:pPr>
            <a:r>
              <a:rPr lang="en-US" sz="1600" dirty="0">
                <a:latin typeface="Arial" charset="0"/>
              </a:rPr>
              <a:t>TEXT ("The First Program"), 		// window caption </a:t>
            </a:r>
          </a:p>
          <a:p>
            <a:pPr lvl="2">
              <a:defRPr/>
            </a:pPr>
            <a:r>
              <a:rPr lang="en-US" sz="1600" dirty="0">
                <a:latin typeface="Arial" charset="0"/>
              </a:rPr>
              <a:t>WS_OVERLAPPEDWINDOW, 	// window style </a:t>
            </a:r>
          </a:p>
          <a:p>
            <a:pPr lvl="2">
              <a:defRPr/>
            </a:pPr>
            <a:r>
              <a:rPr lang="en-US" sz="1600" dirty="0">
                <a:latin typeface="Arial" charset="0"/>
              </a:rPr>
              <a:t>CW_USEDEFAULT, 		// initial x position </a:t>
            </a:r>
          </a:p>
          <a:p>
            <a:pPr lvl="2">
              <a:defRPr/>
            </a:pPr>
            <a:r>
              <a:rPr lang="en-US" sz="1600" dirty="0">
                <a:latin typeface="Arial" charset="0"/>
              </a:rPr>
              <a:t>CW_USEDEFAULT, 		// initial y position </a:t>
            </a:r>
          </a:p>
          <a:p>
            <a:pPr lvl="2">
              <a:defRPr/>
            </a:pPr>
            <a:r>
              <a:rPr lang="en-US" sz="1600" dirty="0">
                <a:latin typeface="Arial" charset="0"/>
              </a:rPr>
              <a:t>CW_USEDEFAULT, 		// initial x size </a:t>
            </a:r>
          </a:p>
          <a:p>
            <a:pPr lvl="2">
              <a:defRPr/>
            </a:pPr>
            <a:r>
              <a:rPr lang="en-US" sz="1600" dirty="0">
                <a:latin typeface="Arial" charset="0"/>
              </a:rPr>
              <a:t>CW_USEDEFAULT, 		// initial y size </a:t>
            </a:r>
          </a:p>
          <a:p>
            <a:pPr lvl="2">
              <a:defRPr/>
            </a:pPr>
            <a:r>
              <a:rPr lang="en-US" sz="1600" dirty="0">
                <a:latin typeface="Arial" charset="0"/>
              </a:rPr>
              <a:t>NULL, 				// parent window handle </a:t>
            </a:r>
          </a:p>
          <a:p>
            <a:pPr lvl="2">
              <a:defRPr/>
            </a:pPr>
            <a:r>
              <a:rPr lang="en-US" sz="1600" dirty="0">
                <a:latin typeface="Arial" charset="0"/>
              </a:rPr>
              <a:t>NULL, 				// window menu handle </a:t>
            </a:r>
          </a:p>
          <a:p>
            <a:pPr lvl="2">
              <a:defRPr/>
            </a:pPr>
            <a:r>
              <a:rPr lang="en-US" sz="1600" dirty="0" err="1">
                <a:latin typeface="Arial" charset="0"/>
              </a:rPr>
              <a:t>hInstance</a:t>
            </a:r>
            <a:r>
              <a:rPr lang="en-US" sz="1600" dirty="0">
                <a:latin typeface="Arial" charset="0"/>
              </a:rPr>
              <a:t>, 			// program instance handle </a:t>
            </a:r>
          </a:p>
          <a:p>
            <a:pPr lvl="2">
              <a:defRPr/>
            </a:pPr>
            <a:r>
              <a:rPr lang="en-US" sz="1600" dirty="0">
                <a:latin typeface="Arial" charset="0"/>
              </a:rPr>
              <a:t>NULL) ; 	// creation parameters, may be used to point some data for reference.</a:t>
            </a:r>
          </a:p>
          <a:p>
            <a:pPr lvl="2">
              <a:defRPr/>
            </a:pPr>
            <a:endParaRPr lang="en-US" sz="1600" b="1" dirty="0">
              <a:latin typeface="Arial" charset="0"/>
            </a:endParaRPr>
          </a:p>
          <a:p>
            <a:pPr marL="342900" indent="-342900">
              <a:buFont typeface="Arial" pitchFamily="34" charset="0"/>
              <a:buChar char="•"/>
              <a:defRPr/>
            </a:pPr>
            <a:r>
              <a:rPr lang="en-US" sz="1600" b="1" dirty="0">
                <a:latin typeface="Arial" charset="0"/>
              </a:rPr>
              <a:t>Overlapped window will be created, it includes a title bar, system menu to the left of title bar, a thick window sizing border, minimize, maximize and close button to the right of the title bar.</a:t>
            </a:r>
          </a:p>
          <a:p>
            <a:pPr marL="342900" indent="-342900">
              <a:buFont typeface="Arial" pitchFamily="34" charset="0"/>
              <a:buChar char="•"/>
              <a:defRPr/>
            </a:pPr>
            <a:endParaRPr lang="en-US" sz="1600" b="1" dirty="0">
              <a:latin typeface="Arial" charset="0"/>
            </a:endParaRPr>
          </a:p>
          <a:p>
            <a:pPr marL="342900" indent="-342900">
              <a:buFont typeface="Arial" pitchFamily="34" charset="0"/>
              <a:buChar char="•"/>
              <a:defRPr/>
            </a:pPr>
            <a:r>
              <a:rPr lang="en-US" sz="1600" b="1" dirty="0">
                <a:latin typeface="Arial" charset="0"/>
              </a:rPr>
              <a:t>The window will be placed in default x, y position with default size. It is a top level window without any menu.</a:t>
            </a:r>
          </a:p>
          <a:p>
            <a:pPr marL="342900" indent="-342900">
              <a:buFont typeface="Arial" pitchFamily="34" charset="0"/>
              <a:buChar char="•"/>
              <a:defRPr/>
            </a:pPr>
            <a:r>
              <a:rPr lang="en-US" sz="1600" b="1" dirty="0">
                <a:latin typeface="Arial" charset="0"/>
              </a:rPr>
              <a:t>The </a:t>
            </a:r>
            <a:r>
              <a:rPr lang="en-US" sz="1600" b="1" dirty="0" err="1">
                <a:latin typeface="Arial" charset="0"/>
              </a:rPr>
              <a:t>CreateWindow</a:t>
            </a:r>
            <a:r>
              <a:rPr lang="en-US" sz="1600" b="1" dirty="0">
                <a:latin typeface="Arial" charset="0"/>
              </a:rPr>
              <a:t>() will returns a handle which is stored in </a:t>
            </a:r>
            <a:r>
              <a:rPr lang="en-US" sz="1600" b="1" dirty="0" err="1">
                <a:latin typeface="Arial" charset="0"/>
              </a:rPr>
              <a:t>hwnd</a:t>
            </a:r>
            <a:r>
              <a:rPr lang="en-US" sz="1600" b="1" dirty="0">
                <a:latin typeface="Arial" charset="0"/>
              </a:rPr>
              <a:t>.</a:t>
            </a:r>
          </a:p>
          <a:p>
            <a:pPr lvl="2">
              <a:defRPr/>
            </a:pPr>
            <a:endParaRPr lang="en-US" sz="1600" dirty="0">
              <a:latin typeface="Arial" charset="0"/>
            </a:endParaRPr>
          </a:p>
          <a:p>
            <a:pPr lvl="2">
              <a:defRPr/>
            </a:pPr>
            <a:endParaRPr lang="en-US" sz="1600" dirty="0">
              <a:latin typeface="Arial" charset="0"/>
            </a:endParaRPr>
          </a:p>
          <a:p>
            <a:pPr lvl="2">
              <a:defRPr/>
            </a:pPr>
            <a:endParaRPr lang="en-US" sz="1600" dirty="0">
              <a:latin typeface="Arial" charset="0"/>
            </a:endParaRPr>
          </a:p>
          <a:p>
            <a:pPr lvl="2">
              <a:defRPr/>
            </a:pPr>
            <a:endParaRPr lang="en-US" sz="1600" dirty="0">
              <a:latin typeface="Arial" charset="0"/>
            </a:endParaRPr>
          </a:p>
          <a:p>
            <a:pPr lvl="2">
              <a:defRPr/>
            </a:pPr>
            <a:endParaRPr lang="en-US" sz="1600" b="1" dirty="0">
              <a:latin typeface="Arial" charset="0"/>
            </a:endParaRPr>
          </a:p>
          <a:p>
            <a:pPr lvl="2">
              <a:defRPr/>
            </a:pPr>
            <a:endParaRPr lang="en-US" sz="1600" dirty="0">
              <a:latin typeface="Arial" charset="0"/>
            </a:endParaRPr>
          </a:p>
          <a:p>
            <a:pPr lvl="2">
              <a:defRPr/>
            </a:pPr>
            <a:endParaRPr lang="en-US" sz="1600" b="1" dirty="0">
              <a:latin typeface="Arial" charset="0"/>
            </a:endParaRPr>
          </a:p>
          <a:p>
            <a:pPr>
              <a:defRPr/>
            </a:pPr>
            <a:endParaRPr lang="en-US" sz="1600" b="1" dirty="0">
              <a:latin typeface="Arial" charset="0"/>
            </a:endParaRPr>
          </a:p>
        </p:txBody>
      </p:sp>
      <p:sp>
        <p:nvSpPr>
          <p:cNvPr id="15364" name="Footer Placeholder 3"/>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sz="1400"/>
          </a:p>
        </p:txBody>
      </p:sp>
    </p:spTree>
    <p:extLst>
      <p:ext uri="{BB962C8B-B14F-4D97-AF65-F5344CB8AC3E}">
        <p14:creationId xmlns:p14="http://schemas.microsoft.com/office/powerpoint/2010/main" val="230914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Characteristics of a Good API</a:t>
            </a:r>
          </a:p>
        </p:txBody>
      </p:sp>
      <p:sp>
        <p:nvSpPr>
          <p:cNvPr id="49155" name="Rectangle 3"/>
          <p:cNvSpPr>
            <a:spLocks noGrp="1" noChangeArrowheads="1"/>
          </p:cNvSpPr>
          <p:nvPr>
            <p:ph type="body" idx="1"/>
          </p:nvPr>
        </p:nvSpPr>
        <p:spPr/>
        <p:txBody>
          <a:bodyPr/>
          <a:lstStyle/>
          <a:p>
            <a:r>
              <a:rPr lang="en-US"/>
              <a:t>Easy to learn</a:t>
            </a:r>
          </a:p>
          <a:p>
            <a:r>
              <a:rPr lang="en-US"/>
              <a:t>Easy to use, even without documentation</a:t>
            </a:r>
          </a:p>
          <a:p>
            <a:r>
              <a:rPr lang="en-US"/>
              <a:t>Hard to misuse</a:t>
            </a:r>
          </a:p>
          <a:p>
            <a:r>
              <a:rPr lang="en-US"/>
              <a:t>Easy to read and maintain code that uses it</a:t>
            </a:r>
          </a:p>
          <a:p>
            <a:r>
              <a:rPr lang="en-US"/>
              <a:t>Sufficiently powerful to satisfy requirements</a:t>
            </a:r>
          </a:p>
          <a:p>
            <a:r>
              <a:rPr lang="en-US"/>
              <a:t>Easy to evolve</a:t>
            </a:r>
          </a:p>
          <a:p>
            <a:r>
              <a:rPr lang="en-US"/>
              <a:t>Appropriate to audience</a:t>
            </a:r>
          </a:p>
        </p:txBody>
      </p:sp>
    </p:spTree>
    <p:extLst>
      <p:ext uri="{BB962C8B-B14F-4D97-AF65-F5344CB8AC3E}">
        <p14:creationId xmlns:p14="http://schemas.microsoft.com/office/powerpoint/2010/main" val="118644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b="1" dirty="0">
                <a:effectLst>
                  <a:outerShdw blurRad="38100" dist="38100" dir="2700000" algn="tl">
                    <a:srgbClr val="000000">
                      <a:alpha val="43137"/>
                    </a:srgbClr>
                  </a:outerShdw>
                </a:effectLst>
              </a:rPr>
              <a:t>System Calls</a:t>
            </a:r>
          </a:p>
        </p:txBody>
      </p:sp>
      <p:sp>
        <p:nvSpPr>
          <p:cNvPr id="14339" name="Rectangle 3"/>
          <p:cNvSpPr>
            <a:spLocks noGrp="1" noChangeArrowheads="1"/>
          </p:cNvSpPr>
          <p:nvPr>
            <p:ph idx="1"/>
          </p:nvPr>
        </p:nvSpPr>
        <p:spPr>
          <a:xfrm>
            <a:off x="1411941" y="1690688"/>
            <a:ext cx="9507071" cy="5047512"/>
          </a:xfrm>
        </p:spPr>
        <p:txBody>
          <a:bodyPr>
            <a:normAutofit fontScale="62500" lnSpcReduction="20000"/>
          </a:bodyPr>
          <a:lstStyle/>
          <a:p>
            <a:pPr>
              <a:lnSpc>
                <a:spcPct val="90000"/>
              </a:lnSpc>
              <a:buFont typeface="Wingdings" pitchFamily="2" charset="2"/>
              <a:buChar char="Ø"/>
            </a:pPr>
            <a:r>
              <a:rPr lang="en-US" dirty="0"/>
              <a:t>Programming interface to the services provided by the OS</a:t>
            </a:r>
          </a:p>
          <a:p>
            <a:pPr>
              <a:lnSpc>
                <a:spcPct val="90000"/>
              </a:lnSpc>
              <a:buFont typeface="Wingdings" pitchFamily="2" charset="2"/>
              <a:buChar char="Ø"/>
            </a:pPr>
            <a:endParaRPr lang="en-US" dirty="0"/>
          </a:p>
          <a:p>
            <a:pPr>
              <a:buFont typeface="Wingdings" pitchFamily="2" charset="2"/>
              <a:buChar char="Ø"/>
            </a:pPr>
            <a:r>
              <a:rPr lang="en-US" dirty="0"/>
              <a:t>The kernel is a computer program that is the core of a computer’s operating system, with complete control over everything in the system.</a:t>
            </a:r>
          </a:p>
          <a:p>
            <a:pPr>
              <a:lnSpc>
                <a:spcPct val="90000"/>
              </a:lnSpc>
              <a:buFont typeface="Wingdings" pitchFamily="2" charset="2"/>
              <a:buChar char="Ø"/>
            </a:pPr>
            <a:endParaRPr lang="en-US" dirty="0"/>
          </a:p>
          <a:p>
            <a:pPr>
              <a:lnSpc>
                <a:spcPct val="90000"/>
              </a:lnSpc>
              <a:buFont typeface="Wingdings" pitchFamily="2" charset="2"/>
              <a:buChar char="Ø"/>
            </a:pPr>
            <a:r>
              <a:rPr lang="en-IN" dirty="0"/>
              <a:t>A system call is how a program requests a service from an </a:t>
            </a:r>
            <a:r>
              <a:rPr lang="en-IN" dirty="0">
                <a:hlinkClick r:id="rId3" tooltip="Operating system"/>
              </a:rPr>
              <a:t>operating system</a:t>
            </a:r>
            <a:r>
              <a:rPr lang="en-IN" dirty="0"/>
              <a:t>'s </a:t>
            </a:r>
            <a:r>
              <a:rPr lang="en-IN" dirty="0">
                <a:hlinkClick r:id="rId4" tooltip="Kernel (computing)"/>
              </a:rPr>
              <a:t>kernel</a:t>
            </a:r>
            <a:r>
              <a:rPr lang="en-IN" dirty="0"/>
              <a:t>.</a:t>
            </a:r>
          </a:p>
          <a:p>
            <a:pPr>
              <a:lnSpc>
                <a:spcPct val="90000"/>
              </a:lnSpc>
              <a:buFont typeface="Wingdings" pitchFamily="2" charset="2"/>
              <a:buChar char="Ø"/>
            </a:pPr>
            <a:r>
              <a:rPr lang="en-IN" dirty="0"/>
              <a:t>System calls provide an essential interface between a process and the operating system.</a:t>
            </a:r>
            <a:endParaRPr lang="en-US" dirty="0"/>
          </a:p>
          <a:p>
            <a:pPr>
              <a:lnSpc>
                <a:spcPct val="90000"/>
              </a:lnSpc>
              <a:buFont typeface="Wingdings" pitchFamily="2" charset="2"/>
              <a:buChar char="Ø"/>
            </a:pPr>
            <a:endParaRPr lang="en-US" sz="800" dirty="0"/>
          </a:p>
          <a:p>
            <a:pPr>
              <a:lnSpc>
                <a:spcPct val="90000"/>
              </a:lnSpc>
              <a:buFont typeface="Wingdings" pitchFamily="2" charset="2"/>
              <a:buChar char="Ø"/>
            </a:pPr>
            <a:r>
              <a:rPr lang="en-US" dirty="0"/>
              <a:t>Typically written in a high-level language (C or C++) can be written in assembly language for low level tasks.</a:t>
            </a:r>
          </a:p>
          <a:p>
            <a:pPr>
              <a:lnSpc>
                <a:spcPct val="90000"/>
              </a:lnSpc>
              <a:buFont typeface="Wingdings" pitchFamily="2" charset="2"/>
              <a:buChar char="Ø"/>
            </a:pPr>
            <a:endParaRPr lang="en-US" sz="800" dirty="0"/>
          </a:p>
          <a:p>
            <a:pPr>
              <a:lnSpc>
                <a:spcPct val="90000"/>
              </a:lnSpc>
              <a:buFont typeface="Wingdings" pitchFamily="2" charset="2"/>
              <a:buChar char="Ø"/>
            </a:pPr>
            <a:r>
              <a:rPr lang="en-US" dirty="0"/>
              <a:t>Mostly accessed by programs via a high-level </a:t>
            </a:r>
            <a:r>
              <a:rPr lang="en-US" b="1" dirty="0"/>
              <a:t>Application Program Interface (API)</a:t>
            </a:r>
            <a:r>
              <a:rPr lang="en-US" dirty="0"/>
              <a:t> rather than direct system call use</a:t>
            </a:r>
          </a:p>
          <a:p>
            <a:pPr>
              <a:lnSpc>
                <a:spcPct val="90000"/>
              </a:lnSpc>
              <a:buFont typeface="Wingdings" pitchFamily="2" charset="2"/>
              <a:buChar char="Ø"/>
            </a:pPr>
            <a:endParaRPr lang="en-US" sz="800" dirty="0"/>
          </a:p>
          <a:p>
            <a:pPr>
              <a:lnSpc>
                <a:spcPct val="90000"/>
              </a:lnSpc>
              <a:buFont typeface="Wingdings" pitchFamily="2" charset="2"/>
              <a:buChar char="Ø"/>
            </a:pPr>
            <a:r>
              <a:rPr lang="en-US" dirty="0"/>
              <a:t>Three most common APIs are Win32 API for Windows, POSIX API for POSIX-based systems (including virtually all versions of UNIX, Linux, and Mac OS X), and Java API for the Java virtual machine (JVM)</a:t>
            </a:r>
          </a:p>
          <a:p>
            <a:pPr marL="114300" indent="0">
              <a:buNone/>
            </a:pPr>
            <a:br>
              <a:rPr lang="en-US" dirty="0"/>
            </a:br>
            <a:endParaRPr lang="en-US" dirty="0"/>
          </a:p>
          <a:p>
            <a:pPr marL="114300" indent="0" algn="just">
              <a:buNone/>
            </a:pPr>
            <a:endParaRPr lang="en-US" dirty="0"/>
          </a:p>
        </p:txBody>
      </p:sp>
    </p:spTree>
    <p:extLst>
      <p:ext uri="{BB962C8B-B14F-4D97-AF65-F5344CB8AC3E}">
        <p14:creationId xmlns:p14="http://schemas.microsoft.com/office/powerpoint/2010/main" val="241730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b="1" dirty="0">
                <a:effectLst>
                  <a:outerShdw blurRad="38100" dist="38100" dir="2700000" algn="tl">
                    <a:srgbClr val="000000">
                      <a:alpha val="43137"/>
                    </a:srgbClr>
                  </a:outerShdw>
                </a:effectLst>
              </a:rPr>
              <a:t>Example of System Calls</a:t>
            </a:r>
          </a:p>
        </p:txBody>
      </p:sp>
      <p:sp>
        <p:nvSpPr>
          <p:cNvPr id="15363" name="Rectangle 5"/>
          <p:cNvSpPr>
            <a:spLocks noGrp="1" noChangeArrowheads="1"/>
          </p:cNvSpPr>
          <p:nvPr>
            <p:ph idx="1"/>
          </p:nvPr>
        </p:nvSpPr>
        <p:spPr/>
        <p:txBody>
          <a:bodyPr/>
          <a:lstStyle/>
          <a:p>
            <a:r>
              <a:rPr lang="en-US"/>
              <a:t>System call sequence to copy the contents of one file to another file</a:t>
            </a:r>
          </a:p>
        </p:txBody>
      </p:sp>
      <p:pic>
        <p:nvPicPr>
          <p:cNvPr id="15364" name="Picture 5"/>
          <p:cNvPicPr>
            <a:picLocks noChangeAspect="1" noChangeArrowheads="1"/>
          </p:cNvPicPr>
          <p:nvPr/>
        </p:nvPicPr>
        <p:blipFill>
          <a:blip r:embed="rId3"/>
          <a:srcRect/>
          <a:stretch>
            <a:fillRect/>
          </a:stretch>
        </p:blipFill>
        <p:spPr bwMode="auto">
          <a:xfrm>
            <a:off x="3027363" y="2498726"/>
            <a:ext cx="5937250" cy="4017963"/>
          </a:xfrm>
          <a:prstGeom prst="rect">
            <a:avLst/>
          </a:prstGeom>
          <a:noFill/>
          <a:ln w="9525">
            <a:noFill/>
            <a:miter lim="800000"/>
            <a:headEnd/>
            <a:tailEnd/>
          </a:ln>
        </p:spPr>
      </p:pic>
      <p:sp>
        <p:nvSpPr>
          <p:cNvPr id="15365" name="Line 6"/>
          <p:cNvSpPr>
            <a:spLocks noChangeShapeType="1"/>
          </p:cNvSpPr>
          <p:nvPr/>
        </p:nvSpPr>
        <p:spPr bwMode="auto">
          <a:xfrm>
            <a:off x="8882063" y="2022475"/>
            <a:ext cx="0" cy="420688"/>
          </a:xfrm>
          <a:prstGeom prst="line">
            <a:avLst/>
          </a:prstGeom>
          <a:noFill/>
          <a:ln w="9525">
            <a:solidFill>
              <a:schemeClr val="tx1"/>
            </a:solidFill>
            <a:round/>
            <a:headEnd/>
            <a:tailEnd/>
          </a:ln>
        </p:spPr>
        <p:txBody>
          <a:bodyPr wrap="none"/>
          <a:lstStyle/>
          <a:p>
            <a:endParaRPr lang="en-US"/>
          </a:p>
        </p:txBody>
      </p:sp>
      <p:sp>
        <p:nvSpPr>
          <p:cNvPr id="15366" name="Line 7"/>
          <p:cNvSpPr>
            <a:spLocks noChangeShapeType="1"/>
          </p:cNvSpPr>
          <p:nvPr/>
        </p:nvSpPr>
        <p:spPr bwMode="auto">
          <a:xfrm>
            <a:off x="3027363" y="2012951"/>
            <a:ext cx="0" cy="430213"/>
          </a:xfrm>
          <a:prstGeom prst="line">
            <a:avLst/>
          </a:prstGeom>
          <a:noFill/>
          <a:ln w="9525">
            <a:solidFill>
              <a:schemeClr val="tx1"/>
            </a:solidFill>
            <a:round/>
            <a:headEnd/>
            <a:tailEnd/>
          </a:ln>
        </p:spPr>
        <p:txBody>
          <a:bodyPr wrap="none"/>
          <a:lstStyle/>
          <a:p>
            <a:endParaRPr lang="en-US"/>
          </a:p>
        </p:txBody>
      </p:sp>
    </p:spTree>
    <p:extLst>
      <p:ext uri="{BB962C8B-B14F-4D97-AF65-F5344CB8AC3E}">
        <p14:creationId xmlns:p14="http://schemas.microsoft.com/office/powerpoint/2010/main" val="236785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2" ma:contentTypeDescription="Create a new document." ma:contentTypeScope="" ma:versionID="6c9ac33c9a6f2d3f06840e023ddfcbe3">
  <xsd:schema xmlns:xsd="http://www.w3.org/2001/XMLSchema" xmlns:xs="http://www.w3.org/2001/XMLSchema" xmlns:p="http://schemas.microsoft.com/office/2006/metadata/properties" xmlns:ns2="ea698f68-e4a3-4119-8942-1798ec9a9ae4" targetNamespace="http://schemas.microsoft.com/office/2006/metadata/properties" ma:root="true" ma:fieldsID="3ed5573f357102af4ad00723061e2bcd" ns2:_="">
    <xsd:import namespace="ea698f68-e4a3-4119-8942-1798ec9a9a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532EB1-1DE7-475E-9361-50E64920D2E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5373546-9940-4F74-9AAF-06652859DFE9}">
  <ds:schemaRefs>
    <ds:schemaRef ds:uri="http://schemas.microsoft.com/sharepoint/v3/contenttype/forms"/>
  </ds:schemaRefs>
</ds:datastoreItem>
</file>

<file path=customXml/itemProps3.xml><?xml version="1.0" encoding="utf-8"?>
<ds:datastoreItem xmlns:ds="http://schemas.openxmlformats.org/officeDocument/2006/customXml" ds:itemID="{33AA4729-0B11-49DD-8444-FA432DC38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698f68-e4a3-4119-8942-1798ec9a9a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974</TotalTime>
  <Words>3227</Words>
  <Application>Microsoft Office PowerPoint</Application>
  <PresentationFormat>Widescreen</PresentationFormat>
  <Paragraphs>338</Paragraphs>
  <Slides>52</Slides>
  <Notes>31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6" baseType="lpstr">
      <vt:lpstr>Arial</vt:lpstr>
      <vt:lpstr>Calibri</vt:lpstr>
      <vt:lpstr>Calibri Light</vt:lpstr>
      <vt:lpstr>Comic Sans MS</vt:lpstr>
      <vt:lpstr>Courier New</vt:lpstr>
      <vt:lpstr>Helvetica</vt:lpstr>
      <vt:lpstr>Monaco</vt:lpstr>
      <vt:lpstr>Monotype Sorts</vt:lpstr>
      <vt:lpstr>Times New Roman</vt:lpstr>
      <vt:lpstr>Verdana</vt:lpstr>
      <vt:lpstr>Wingdings</vt:lpstr>
      <vt:lpstr>ヒラギノ角ゴ Pro W3</vt:lpstr>
      <vt:lpstr>Office Theme</vt:lpstr>
      <vt:lpstr>Packager Shell Object</vt:lpstr>
      <vt:lpstr>Operating Systems-  Module 2</vt:lpstr>
      <vt:lpstr>What is an API?</vt:lpstr>
      <vt:lpstr>PowerPoint Presentation</vt:lpstr>
      <vt:lpstr>What is an API?</vt:lpstr>
      <vt:lpstr>WINDOWS API</vt:lpstr>
      <vt:lpstr>PowerPoint Presentation</vt:lpstr>
      <vt:lpstr>Characteristics of a Good API</vt:lpstr>
      <vt:lpstr>System Calls</vt:lpstr>
      <vt:lpstr>Example of System Calls</vt:lpstr>
      <vt:lpstr>System Call Implementation</vt:lpstr>
      <vt:lpstr>API – System Call – OS Relationship</vt:lpstr>
      <vt:lpstr>Standard C Library Example</vt:lpstr>
      <vt:lpstr>System calls</vt:lpstr>
      <vt:lpstr>PowerPoint Presentation</vt:lpstr>
      <vt:lpstr>Examples of Windows and  Unix System Calls</vt:lpstr>
      <vt:lpstr>Process Concept</vt:lpstr>
      <vt:lpstr>Program to Process</vt:lpstr>
      <vt:lpstr>Process in Memory</vt:lpstr>
      <vt:lpstr>Process Concept (Cont.)</vt:lpstr>
      <vt:lpstr>Program, executable and process</vt:lpstr>
      <vt:lpstr>Process State</vt:lpstr>
      <vt:lpstr>Diagram of Process State</vt:lpstr>
      <vt:lpstr>Process Control Block (PCB)</vt:lpstr>
      <vt:lpstr>Process Scheduling</vt:lpstr>
      <vt:lpstr>Ready Queue And Various I/O Device Queues</vt:lpstr>
      <vt:lpstr>Representation of Process Scheduling</vt:lpstr>
      <vt:lpstr>Schedulers</vt:lpstr>
      <vt:lpstr>Addition of Medium Term Scheduling</vt:lpstr>
      <vt:lpstr>PowerPoint Presentation</vt:lpstr>
      <vt:lpstr>Context Switch</vt:lpstr>
      <vt:lpstr>CPU Switch From Process to Process</vt:lpstr>
      <vt:lpstr> Operating system operations</vt:lpstr>
      <vt:lpstr>Operating system operations</vt:lpstr>
      <vt:lpstr>Transition from user to kernel mode</vt:lpstr>
      <vt:lpstr>Exception and interrupts </vt:lpstr>
      <vt:lpstr>Exception and interrupt handler</vt:lpstr>
      <vt:lpstr>PowerPoint Presentation</vt:lpstr>
      <vt:lpstr>PowerPoint Presentation</vt:lpstr>
      <vt:lpstr>Operations on Processes</vt:lpstr>
      <vt:lpstr>            Process Creation</vt:lpstr>
      <vt:lpstr>Process Creation (Cont.)</vt:lpstr>
      <vt:lpstr>Process Management - System calls</vt:lpstr>
      <vt:lpstr>Process Mgt. - System Calls</vt:lpstr>
      <vt:lpstr>fork() - example</vt:lpstr>
      <vt:lpstr>C Program Forking Separate Process</vt:lpstr>
      <vt:lpstr>Process Termination</vt:lpstr>
      <vt:lpstr>Process Termination</vt:lpstr>
      <vt:lpstr>Orphans</vt:lpstr>
      <vt:lpstr>Wait</vt:lpstr>
      <vt:lpstr>Zombies</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Module 2</dc:title>
  <dc:creator>Mithra</dc:creator>
  <cp:lastModifiedBy>Prashanth Singaravelan</cp:lastModifiedBy>
  <cp:revision>63</cp:revision>
  <dcterms:created xsi:type="dcterms:W3CDTF">2020-07-21T15:52:16Z</dcterms:created>
  <dcterms:modified xsi:type="dcterms:W3CDTF">2020-08-01T19:33:14Z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ies>
</file>