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7786" y="2602801"/>
            <a:ext cx="5342826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3318" y="649034"/>
            <a:ext cx="521176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964051"/>
            <a:ext cx="8072120" cy="4157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47911" y="692092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" marR="5080" indent="-260985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 </a:t>
            </a:r>
            <a:r>
              <a:rPr spc="-20" dirty="0"/>
              <a:t>Inter </a:t>
            </a:r>
            <a:r>
              <a:rPr spc="-10" dirty="0"/>
              <a:t>Process  Communication</a:t>
            </a:r>
            <a:r>
              <a:rPr spc="-40" dirty="0"/>
              <a:t> </a:t>
            </a:r>
            <a:r>
              <a:rPr spc="-5" dirty="0"/>
              <a:t>(IPC)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94" y="918781"/>
            <a:ext cx="7872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Inter </a:t>
            </a:r>
            <a:r>
              <a:rPr sz="4400" spc="-10" dirty="0"/>
              <a:t>Process Communication</a:t>
            </a:r>
            <a:r>
              <a:rPr sz="4400" spc="-45" dirty="0"/>
              <a:t> </a:t>
            </a:r>
            <a:r>
              <a:rPr sz="4400" spc="-5" dirty="0"/>
              <a:t>(IPC)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19396" y="2419984"/>
            <a:ext cx="8009890" cy="363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Processes </a:t>
            </a:r>
            <a:r>
              <a:rPr sz="3200" spc="-5" dirty="0">
                <a:latin typeface="Calibri"/>
                <a:cs typeface="Calibri"/>
              </a:rPr>
              <a:t>do not </a:t>
            </a:r>
            <a:r>
              <a:rPr sz="3200" spc="-10" dirty="0">
                <a:latin typeface="Calibri"/>
                <a:cs typeface="Calibri"/>
              </a:rPr>
              <a:t>share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5" dirty="0">
                <a:latin typeface="Calibri"/>
                <a:cs typeface="Calibri"/>
              </a:rPr>
              <a:t>memory with each  other</a:t>
            </a:r>
            <a:endParaRPr sz="3200" dirty="0">
              <a:latin typeface="Calibri"/>
              <a:cs typeface="Calibri"/>
            </a:endParaRPr>
          </a:p>
          <a:p>
            <a:pPr marL="355600" marR="1701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spc="-10" dirty="0">
                <a:latin typeface="Calibri"/>
                <a:cs typeface="Calibri"/>
              </a:rPr>
              <a:t>processes might </a:t>
            </a:r>
            <a:r>
              <a:rPr sz="3200" spc="-15" dirty="0">
                <a:latin typeface="Calibri"/>
                <a:cs typeface="Calibri"/>
              </a:rPr>
              <a:t>want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work </a:t>
            </a:r>
            <a:r>
              <a:rPr sz="3200" spc="-15" dirty="0">
                <a:latin typeface="Calibri"/>
                <a:cs typeface="Calibri"/>
              </a:rPr>
              <a:t>together 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task, </a:t>
            </a:r>
            <a:r>
              <a:rPr sz="3200" spc="-5" dirty="0">
                <a:latin typeface="Calibri"/>
                <a:cs typeface="Calibri"/>
              </a:rPr>
              <a:t>so need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communicate  information</a:t>
            </a:r>
            <a:endParaRPr sz="3200" dirty="0">
              <a:latin typeface="Calibri"/>
              <a:cs typeface="Calibri"/>
            </a:endParaRPr>
          </a:p>
          <a:p>
            <a:pPr marL="355600" marR="14941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IPC mechanisms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share </a:t>
            </a:r>
            <a:r>
              <a:rPr sz="3200" spc="-15" dirty="0">
                <a:latin typeface="Calibri"/>
                <a:cs typeface="Calibri"/>
              </a:rPr>
              <a:t>information 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366" y="918781"/>
            <a:ext cx="36753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Shared</a:t>
            </a:r>
            <a:r>
              <a:rPr sz="4400" spc="-100" dirty="0"/>
              <a:t> </a:t>
            </a:r>
            <a:r>
              <a:rPr sz="4400" dirty="0"/>
              <a:t>Memory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337022" y="2209800"/>
            <a:ext cx="7378065" cy="386587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608965" indent="-342900">
              <a:lnSpc>
                <a:spcPts val="3479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Processes can </a:t>
            </a:r>
            <a:r>
              <a:rPr sz="3000" spc="-5" dirty="0">
                <a:latin typeface="Calibri"/>
                <a:cs typeface="Calibri"/>
              </a:rPr>
              <a:t>both access same </a:t>
            </a:r>
            <a:r>
              <a:rPr sz="3000" spc="-10" dirty="0">
                <a:latin typeface="Calibri"/>
                <a:cs typeface="Calibri"/>
              </a:rPr>
              <a:t>region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 memory via </a:t>
            </a:r>
            <a:r>
              <a:rPr sz="3000" spc="-15" dirty="0">
                <a:latin typeface="Courier New"/>
                <a:cs typeface="Courier New"/>
              </a:rPr>
              <a:t>shmget()</a:t>
            </a:r>
            <a:r>
              <a:rPr sz="3000" spc="-15" dirty="0">
                <a:latin typeface="Calibri"/>
                <a:cs typeface="Calibri"/>
              </a:rPr>
              <a:t>system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call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ourier New"/>
                <a:cs typeface="Courier New"/>
              </a:rPr>
              <a:t>int shmget </a:t>
            </a:r>
            <a:r>
              <a:rPr sz="2000" dirty="0">
                <a:latin typeface="Courier New"/>
                <a:cs typeface="Courier New"/>
              </a:rPr>
              <a:t>( </a:t>
            </a:r>
            <a:r>
              <a:rPr sz="2000" spc="-5" dirty="0">
                <a:latin typeface="Courier New"/>
                <a:cs typeface="Courier New"/>
              </a:rPr>
              <a:t>key_t key, int size, int shmflg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)</a:t>
            </a:r>
          </a:p>
          <a:p>
            <a:pPr marL="355600" marR="32384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By </a:t>
            </a:r>
            <a:r>
              <a:rPr sz="3000" spc="-10" dirty="0">
                <a:latin typeface="Calibri"/>
                <a:cs typeface="Calibri"/>
              </a:rPr>
              <a:t>providing </a:t>
            </a:r>
            <a:r>
              <a:rPr sz="3000" spc="-5" dirty="0">
                <a:latin typeface="Calibri"/>
                <a:cs typeface="Calibri"/>
              </a:rPr>
              <a:t>same </a:t>
            </a:r>
            <a:r>
              <a:rPr sz="3000" spc="-90" dirty="0">
                <a:latin typeface="Calibri"/>
                <a:cs typeface="Calibri"/>
              </a:rPr>
              <a:t>key, </a:t>
            </a:r>
            <a:r>
              <a:rPr sz="3000" spc="-10" dirty="0">
                <a:latin typeface="Calibri"/>
                <a:cs typeface="Calibri"/>
              </a:rPr>
              <a:t>two processes can </a:t>
            </a:r>
            <a:r>
              <a:rPr sz="3000" spc="-15" dirty="0">
                <a:latin typeface="Calibri"/>
                <a:cs typeface="Calibri"/>
              </a:rPr>
              <a:t>get  </a:t>
            </a:r>
            <a:r>
              <a:rPr sz="3000" spc="-5" dirty="0">
                <a:latin typeface="Calibri"/>
                <a:cs typeface="Calibri"/>
              </a:rPr>
              <a:t>same </a:t>
            </a:r>
            <a:r>
              <a:rPr sz="3000" spc="-10" dirty="0">
                <a:latin typeface="Calibri"/>
                <a:cs typeface="Calibri"/>
              </a:rPr>
              <a:t>segment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memory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Can </a:t>
            </a:r>
            <a:r>
              <a:rPr sz="3000" spc="-10" dirty="0">
                <a:latin typeface="Calibri"/>
                <a:cs typeface="Calibri"/>
              </a:rPr>
              <a:t>read/write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memory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communicate</a:t>
            </a:r>
            <a:endParaRPr sz="3000" dirty="0">
              <a:latin typeface="Calibri"/>
              <a:cs typeface="Calibri"/>
            </a:endParaRPr>
          </a:p>
          <a:p>
            <a:pPr marL="355600" marR="107314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Need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35" dirty="0">
                <a:latin typeface="Calibri"/>
                <a:cs typeface="Calibri"/>
              </a:rPr>
              <a:t>take </a:t>
            </a:r>
            <a:r>
              <a:rPr sz="3000" spc="-20" dirty="0">
                <a:latin typeface="Calibri"/>
                <a:cs typeface="Calibri"/>
              </a:rPr>
              <a:t>care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one is not overwriting  </a:t>
            </a:r>
            <a:r>
              <a:rPr sz="3000" spc="-15" dirty="0">
                <a:latin typeface="Calibri"/>
                <a:cs typeface="Calibri"/>
              </a:rPr>
              <a:t>other’s data: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how?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6846" y="918781"/>
            <a:ext cx="1581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</a:t>
            </a:r>
            <a:r>
              <a:rPr sz="4400" spc="-5" dirty="0"/>
              <a:t>ignals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094866" y="2066988"/>
            <a:ext cx="7917180" cy="482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certain set </a:t>
            </a:r>
            <a:r>
              <a:rPr sz="3000" spc="-5" dirty="0">
                <a:latin typeface="Calibri"/>
                <a:cs typeface="Calibri"/>
              </a:rPr>
              <a:t>of signals </a:t>
            </a:r>
            <a:r>
              <a:rPr sz="3000" spc="-10" dirty="0">
                <a:latin typeface="Calibri"/>
                <a:cs typeface="Calibri"/>
              </a:rPr>
              <a:t>supported by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OS</a:t>
            </a:r>
          </a:p>
          <a:p>
            <a:pPr marL="756285" marR="817880" lvl="1" indent="-287020" algn="just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Some signals </a:t>
            </a:r>
            <a:r>
              <a:rPr sz="2600" spc="-20" dirty="0">
                <a:latin typeface="Calibri"/>
                <a:cs typeface="Calibri"/>
              </a:rPr>
              <a:t>have fixed </a:t>
            </a:r>
            <a:r>
              <a:rPr sz="2600" spc="-5" dirty="0">
                <a:latin typeface="Calibri"/>
                <a:cs typeface="Calibri"/>
              </a:rPr>
              <a:t>meaning </a:t>
            </a:r>
            <a:r>
              <a:rPr sz="2600" dirty="0">
                <a:latin typeface="Calibri"/>
                <a:cs typeface="Calibri"/>
              </a:rPr>
              <a:t>(e.g.,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00" spc="-10" dirty="0">
                <a:latin typeface="Calibri"/>
                <a:cs typeface="Calibri"/>
              </a:rPr>
              <a:t>terminate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process)</a:t>
            </a:r>
            <a:endParaRPr sz="2600" dirty="0">
              <a:latin typeface="Calibri"/>
              <a:cs typeface="Calibri"/>
            </a:endParaRPr>
          </a:p>
          <a:p>
            <a:pPr marL="756285" lvl="1" indent="-287020" algn="just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Some signals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user-defined</a:t>
            </a:r>
            <a:endParaRPr sz="26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Signals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sent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process by </a:t>
            </a:r>
            <a:r>
              <a:rPr sz="3000" dirty="0">
                <a:latin typeface="Calibri"/>
                <a:cs typeface="Calibri"/>
              </a:rPr>
              <a:t>OS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another  </a:t>
            </a:r>
            <a:r>
              <a:rPr sz="3000" spc="-10" dirty="0">
                <a:latin typeface="Calibri"/>
                <a:cs typeface="Calibri"/>
              </a:rPr>
              <a:t>process </a:t>
            </a:r>
            <a:r>
              <a:rPr sz="3000" dirty="0">
                <a:latin typeface="Calibri"/>
                <a:cs typeface="Calibri"/>
              </a:rPr>
              <a:t>(e.g., </a:t>
            </a:r>
            <a:r>
              <a:rPr sz="3000" spc="-5" dirty="0">
                <a:latin typeface="Calibri"/>
                <a:cs typeface="Calibri"/>
              </a:rPr>
              <a:t>if </a:t>
            </a:r>
            <a:r>
              <a:rPr sz="3000" spc="-15" dirty="0">
                <a:latin typeface="Calibri"/>
                <a:cs typeface="Calibri"/>
              </a:rPr>
              <a:t>you </a:t>
            </a:r>
            <a:r>
              <a:rPr sz="3000" spc="-5" dirty="0">
                <a:latin typeface="Calibri"/>
                <a:cs typeface="Calibri"/>
              </a:rPr>
              <a:t>type Ctrl+C, </a:t>
            </a:r>
            <a:r>
              <a:rPr sz="3000" dirty="0">
                <a:latin typeface="Calibri"/>
                <a:cs typeface="Calibri"/>
              </a:rPr>
              <a:t>OS </a:t>
            </a:r>
            <a:r>
              <a:rPr sz="3000" spc="-5" dirty="0">
                <a:latin typeface="Calibri"/>
                <a:cs typeface="Calibri"/>
              </a:rPr>
              <a:t>sends SIGINT  signal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running </a:t>
            </a:r>
            <a:r>
              <a:rPr sz="3000" spc="-10" dirty="0">
                <a:latin typeface="Calibri"/>
                <a:cs typeface="Calibri"/>
              </a:rPr>
              <a:t>process)</a:t>
            </a:r>
            <a:endParaRPr sz="3000" dirty="0">
              <a:latin typeface="Calibri"/>
              <a:cs typeface="Calibri"/>
            </a:endParaRPr>
          </a:p>
          <a:p>
            <a:pPr marL="355600" marR="173990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Signal </a:t>
            </a:r>
            <a:r>
              <a:rPr sz="3000" spc="-5" dirty="0" smtClean="0">
                <a:latin typeface="Calibri"/>
                <a:cs typeface="Calibri"/>
              </a:rPr>
              <a:t>handler</a:t>
            </a:r>
            <a:r>
              <a:rPr sz="3000" spc="-5" dirty="0">
                <a:latin typeface="Calibri"/>
                <a:cs typeface="Calibri"/>
              </a:rPr>
              <a:t>: </a:t>
            </a:r>
            <a:r>
              <a:rPr sz="3000" spc="-10" dirty="0">
                <a:latin typeface="Calibri"/>
                <a:cs typeface="Calibri"/>
              </a:rPr>
              <a:t>every process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default </a:t>
            </a:r>
            <a:r>
              <a:rPr sz="3000" spc="-10" dirty="0">
                <a:latin typeface="Calibri"/>
                <a:cs typeface="Calibri"/>
              </a:rPr>
              <a:t>code 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30" dirty="0">
                <a:latin typeface="Calibri"/>
                <a:cs typeface="Calibri"/>
              </a:rPr>
              <a:t>execute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5" dirty="0">
                <a:latin typeface="Calibri"/>
                <a:cs typeface="Calibri"/>
              </a:rPr>
              <a:t>each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signal</a:t>
            </a:r>
            <a:endParaRPr sz="3000" dirty="0">
              <a:latin typeface="Calibri"/>
              <a:cs typeface="Calibri"/>
            </a:endParaRPr>
          </a:p>
          <a:p>
            <a:pPr marL="756285" lvl="1" indent="-287020" algn="just">
              <a:lnSpc>
                <a:spcPts val="3110"/>
              </a:lnSpc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Exit on </a:t>
            </a:r>
            <a:r>
              <a:rPr sz="2600" spc="-10" dirty="0">
                <a:latin typeface="Calibri"/>
                <a:cs typeface="Calibri"/>
              </a:rPr>
              <a:t>terminate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endParaRPr sz="2600" dirty="0">
              <a:latin typeface="Calibri"/>
              <a:cs typeface="Calibri"/>
            </a:endParaRPr>
          </a:p>
          <a:p>
            <a:pPr marL="355600" marR="514350" indent="-342900" algn="just">
              <a:lnSpc>
                <a:spcPct val="8000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Some signal </a:t>
            </a:r>
            <a:r>
              <a:rPr sz="3000" spc="-10" dirty="0">
                <a:latin typeface="Calibri"/>
                <a:cs typeface="Calibri"/>
              </a:rPr>
              <a:t>handlers 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overridden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do  other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things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202" y="918781"/>
            <a:ext cx="1731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</a:t>
            </a:r>
            <a:r>
              <a:rPr sz="4400" spc="-5" dirty="0"/>
              <a:t>c</a:t>
            </a:r>
            <a:r>
              <a:rPr sz="4400" spc="-145" dirty="0"/>
              <a:t>k</a:t>
            </a:r>
            <a:r>
              <a:rPr sz="4400" spc="-25" dirty="0"/>
              <a:t>e</a:t>
            </a:r>
            <a:r>
              <a:rPr sz="4400" spc="-5" dirty="0"/>
              <a:t>ts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352644" y="1875853"/>
            <a:ext cx="7350125" cy="50450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7716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Sockets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two processes </a:t>
            </a:r>
            <a:r>
              <a:rPr sz="3200" spc="-5" dirty="0">
                <a:latin typeface="Calibri"/>
                <a:cs typeface="Calibri"/>
              </a:rPr>
              <a:t>on  same machine or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machines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communicate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TCP/UDP </a:t>
            </a:r>
            <a:r>
              <a:rPr sz="2800" spc="-20" dirty="0">
                <a:latin typeface="Calibri"/>
                <a:cs typeface="Calibri"/>
              </a:rPr>
              <a:t>sockets </a:t>
            </a:r>
            <a:r>
              <a:rPr sz="2800" spc="-15" dirty="0">
                <a:latin typeface="Calibri"/>
                <a:cs typeface="Calibri"/>
              </a:rPr>
              <a:t>across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Unix </a:t>
            </a:r>
            <a:r>
              <a:rPr sz="2800" spc="-20" dirty="0">
                <a:latin typeface="Calibri"/>
                <a:cs typeface="Calibri"/>
              </a:rPr>
              <a:t>sockets </a:t>
            </a:r>
            <a:r>
              <a:rPr sz="2800" spc="-10" dirty="0">
                <a:latin typeface="Calibri"/>
                <a:cs typeface="Calibri"/>
              </a:rPr>
              <a:t>in local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machine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Communicating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sockets</a:t>
            </a:r>
            <a:endParaRPr sz="3200" dirty="0">
              <a:latin typeface="Calibri"/>
              <a:cs typeface="Calibri"/>
            </a:endParaRPr>
          </a:p>
          <a:p>
            <a:pPr marL="756285" marR="127000" lvl="1" indent="-287020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10" dirty="0">
                <a:latin typeface="Calibri"/>
                <a:cs typeface="Calibri"/>
              </a:rPr>
              <a:t>open </a:t>
            </a:r>
            <a:r>
              <a:rPr sz="2800" spc="-20" dirty="0">
                <a:latin typeface="Calibri"/>
                <a:cs typeface="Calibri"/>
              </a:rPr>
              <a:t>sockets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connect them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15" dirty="0">
                <a:latin typeface="Calibri"/>
                <a:cs typeface="Calibri"/>
              </a:rPr>
              <a:t>written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20" dirty="0">
                <a:latin typeface="Calibri"/>
                <a:cs typeface="Calibri"/>
              </a:rPr>
              <a:t>socket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another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OS </a:t>
            </a:r>
            <a:r>
              <a:rPr sz="2800" spc="-30" dirty="0">
                <a:latin typeface="Calibri"/>
                <a:cs typeface="Calibri"/>
              </a:rPr>
              <a:t>transfers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across </a:t>
            </a:r>
            <a:r>
              <a:rPr sz="2800" spc="-20" dirty="0">
                <a:latin typeface="Calibri"/>
                <a:cs typeface="Calibri"/>
              </a:rPr>
              <a:t>socket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buffers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0614" y="918781"/>
            <a:ext cx="1233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</a:t>
            </a:r>
            <a:r>
              <a:rPr sz="4400" spc="-5" dirty="0"/>
              <a:t>ip</a:t>
            </a:r>
            <a:r>
              <a:rPr sz="4400" dirty="0"/>
              <a:t>es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764569" y="1818068"/>
            <a:ext cx="7759700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Pipe </a:t>
            </a:r>
            <a:r>
              <a:rPr sz="3000" spc="-30" dirty="0">
                <a:latin typeface="Calibri"/>
                <a:cs typeface="Calibri"/>
              </a:rPr>
              <a:t>system </a:t>
            </a:r>
            <a:r>
              <a:rPr sz="3000" spc="-10" dirty="0">
                <a:latin typeface="Calibri"/>
                <a:cs typeface="Calibri"/>
              </a:rPr>
              <a:t>call </a:t>
            </a:r>
            <a:r>
              <a:rPr sz="3000" spc="-15" dirty="0">
                <a:latin typeface="Calibri"/>
                <a:cs typeface="Calibri"/>
              </a:rPr>
              <a:t>returns </a:t>
            </a:r>
            <a:r>
              <a:rPr sz="3000" spc="-10" dirty="0">
                <a:latin typeface="Calibri"/>
                <a:cs typeface="Calibri"/>
              </a:rPr>
              <a:t>two </a:t>
            </a:r>
            <a:r>
              <a:rPr sz="3000" spc="-5" dirty="0">
                <a:latin typeface="Calibri"/>
                <a:cs typeface="Calibri"/>
              </a:rPr>
              <a:t>file </a:t>
            </a:r>
            <a:r>
              <a:rPr sz="3000" spc="-15" dirty="0">
                <a:latin typeface="Calibri"/>
                <a:cs typeface="Calibri"/>
              </a:rPr>
              <a:t>descriptors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Read </a:t>
            </a:r>
            <a:r>
              <a:rPr sz="2600" spc="-5" dirty="0">
                <a:latin typeface="Calibri"/>
                <a:cs typeface="Calibri"/>
              </a:rPr>
              <a:t>handle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write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handle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pipe is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half-duplex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communication</a:t>
            </a:r>
            <a:endParaRPr sz="2600" dirty="0">
              <a:latin typeface="Calibri"/>
              <a:cs typeface="Calibri"/>
            </a:endParaRPr>
          </a:p>
          <a:p>
            <a:pPr marL="756285" marR="846455" lvl="1" indent="-287020">
              <a:lnSpc>
                <a:spcPts val="25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written </a:t>
            </a:r>
            <a:r>
              <a:rPr sz="2600" spc="-5" dirty="0">
                <a:latin typeface="Calibri"/>
                <a:cs typeface="Calibri"/>
              </a:rPr>
              <a:t>in one file descriptor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5" dirty="0">
                <a:latin typeface="Calibri"/>
                <a:cs typeface="Calibri"/>
              </a:rPr>
              <a:t>read  </a:t>
            </a:r>
            <a:r>
              <a:rPr sz="2600" spc="-10" dirty="0">
                <a:latin typeface="Calibri"/>
                <a:cs typeface="Calibri"/>
              </a:rPr>
              <a:t>through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another</a:t>
            </a:r>
            <a:endParaRPr sz="26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Regular </a:t>
            </a:r>
            <a:r>
              <a:rPr sz="3000" spc="-5" dirty="0">
                <a:latin typeface="Calibri"/>
                <a:cs typeface="Calibri"/>
              </a:rPr>
              <a:t>pipes: both </a:t>
            </a:r>
            <a:r>
              <a:rPr sz="3000" spc="-40" dirty="0">
                <a:latin typeface="Calibri"/>
                <a:cs typeface="Calibri"/>
              </a:rPr>
              <a:t>fd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in same </a:t>
            </a:r>
            <a:r>
              <a:rPr sz="3000" spc="-10" dirty="0">
                <a:latin typeface="Calibri"/>
                <a:cs typeface="Calibri"/>
              </a:rPr>
              <a:t>process </a:t>
            </a:r>
            <a:r>
              <a:rPr sz="3000" spc="-5" dirty="0">
                <a:latin typeface="Calibri"/>
                <a:cs typeface="Calibri"/>
              </a:rPr>
              <a:t>(how  it 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useful?)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Parent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child </a:t>
            </a:r>
            <a:r>
              <a:rPr sz="2600" spc="-10" dirty="0">
                <a:latin typeface="Calibri"/>
                <a:cs typeface="Calibri"/>
              </a:rPr>
              <a:t>share </a:t>
            </a:r>
            <a:r>
              <a:rPr sz="2600" spc="-40" dirty="0">
                <a:latin typeface="Calibri"/>
                <a:cs typeface="Calibri"/>
              </a:rPr>
              <a:t>fd </a:t>
            </a:r>
            <a:r>
              <a:rPr sz="2600" spc="-10" dirty="0">
                <a:latin typeface="Calibri"/>
                <a:cs typeface="Calibri"/>
              </a:rPr>
              <a:t>after</a:t>
            </a:r>
            <a:r>
              <a:rPr sz="2600" spc="-20" dirty="0">
                <a:latin typeface="Calibri"/>
                <a:cs typeface="Calibri"/>
              </a:rPr>
              <a:t> fork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Parent </a:t>
            </a:r>
            <a:r>
              <a:rPr sz="2600" spc="-5" dirty="0">
                <a:latin typeface="Calibri"/>
                <a:cs typeface="Calibri"/>
              </a:rPr>
              <a:t>uses one end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child uses other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</a:t>
            </a:r>
            <a:endParaRPr sz="2600" dirty="0">
              <a:latin typeface="Calibri"/>
              <a:cs typeface="Calibri"/>
            </a:endParaRPr>
          </a:p>
          <a:p>
            <a:pPr marL="355600" marR="40640" indent="-342900">
              <a:lnSpc>
                <a:spcPts val="288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Named pipes: </a:t>
            </a:r>
            <a:r>
              <a:rPr sz="3000" spc="-10" dirty="0">
                <a:latin typeface="Calibri"/>
                <a:cs typeface="Calibri"/>
              </a:rPr>
              <a:t>two endpoints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pipe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in  </a:t>
            </a:r>
            <a:r>
              <a:rPr sz="3000" spc="-25" dirty="0">
                <a:latin typeface="Calibri"/>
                <a:cs typeface="Calibri"/>
              </a:rPr>
              <a:t>different </a:t>
            </a:r>
            <a:r>
              <a:rPr sz="3000" spc="-10" dirty="0">
                <a:latin typeface="Calibri"/>
                <a:cs typeface="Calibri"/>
              </a:rPr>
              <a:t>processes</a:t>
            </a:r>
            <a:endParaRPr sz="3000" dirty="0">
              <a:latin typeface="Calibri"/>
              <a:cs typeface="Calibri"/>
            </a:endParaRPr>
          </a:p>
          <a:p>
            <a:pPr marL="355600" marR="153035" indent="-342900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Pipe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25" dirty="0">
                <a:latin typeface="Calibri"/>
                <a:cs typeface="Calibri"/>
              </a:rPr>
              <a:t>buffered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OS </a:t>
            </a:r>
            <a:r>
              <a:rPr sz="3000" spc="-25" dirty="0">
                <a:latin typeface="Calibri"/>
                <a:cs typeface="Calibri"/>
              </a:rPr>
              <a:t>buffers </a:t>
            </a:r>
            <a:r>
              <a:rPr sz="3000" spc="-10" dirty="0">
                <a:latin typeface="Calibri"/>
                <a:cs typeface="Calibri"/>
              </a:rPr>
              <a:t>between write 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read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179" y="918781"/>
            <a:ext cx="3886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Message</a:t>
            </a:r>
            <a:r>
              <a:rPr sz="4400" spc="-95" dirty="0"/>
              <a:t> </a:t>
            </a:r>
            <a:r>
              <a:rPr sz="4400" spc="-5" dirty="0"/>
              <a:t>Queues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139" y="1967585"/>
            <a:ext cx="7437755" cy="38296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Mailbox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abstraction</a:t>
            </a:r>
            <a:endParaRPr sz="3200">
              <a:latin typeface="Calibri"/>
              <a:cs typeface="Calibri"/>
            </a:endParaRPr>
          </a:p>
          <a:p>
            <a:pPr marL="355600" marR="2692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Process can </a:t>
            </a:r>
            <a:r>
              <a:rPr sz="3200" spc="-5" dirty="0">
                <a:latin typeface="Calibri"/>
                <a:cs typeface="Calibri"/>
              </a:rPr>
              <a:t>open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mailbox at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specified  </a:t>
            </a:r>
            <a:r>
              <a:rPr sz="3200" spc="-10" dirty="0">
                <a:latin typeface="Calibri"/>
                <a:cs typeface="Calibri"/>
              </a:rPr>
              <a:t>location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Processes can send/receive </a:t>
            </a:r>
            <a:r>
              <a:rPr sz="3200" spc="-5" dirty="0">
                <a:latin typeface="Calibri"/>
                <a:cs typeface="Calibri"/>
              </a:rPr>
              <a:t>messages </a:t>
            </a:r>
            <a:r>
              <a:rPr sz="3200" spc="-20" dirty="0">
                <a:latin typeface="Calibri"/>
                <a:cs typeface="Calibri"/>
              </a:rPr>
              <a:t>from  </a:t>
            </a:r>
            <a:r>
              <a:rPr sz="3200" spc="-15" dirty="0">
                <a:latin typeface="Calibri"/>
                <a:cs typeface="Calibri"/>
              </a:rPr>
              <a:t>mailbox</a:t>
            </a:r>
            <a:endParaRPr sz="3200">
              <a:latin typeface="Calibri"/>
              <a:cs typeface="Calibri"/>
            </a:endParaRPr>
          </a:p>
          <a:p>
            <a:pPr marL="355600" marR="5511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spc="-30" dirty="0">
                <a:latin typeface="Calibri"/>
                <a:cs typeface="Calibri"/>
              </a:rPr>
              <a:t>buffers </a:t>
            </a:r>
            <a:r>
              <a:rPr sz="3200" spc="-5" dirty="0">
                <a:latin typeface="Calibri"/>
                <a:cs typeface="Calibri"/>
              </a:rPr>
              <a:t>messages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5" dirty="0">
                <a:latin typeface="Calibri"/>
                <a:cs typeface="Calibri"/>
              </a:rPr>
              <a:t>send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5" dirty="0">
                <a:latin typeface="Calibri"/>
                <a:cs typeface="Calibri"/>
              </a:rPr>
              <a:t>receive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0125" marR="5080" indent="-9880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Blocking vs. </a:t>
            </a:r>
            <a:r>
              <a:rPr spc="-5" dirty="0"/>
              <a:t>non-blocking  </a:t>
            </a:r>
            <a:r>
              <a:rPr spc="-15" dirty="0"/>
              <a:t>communication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3936" y="2209800"/>
            <a:ext cx="7802245" cy="415797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Some IPC actions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block</a:t>
            </a:r>
            <a:endParaRPr sz="3200" dirty="0">
              <a:latin typeface="Calibri"/>
              <a:cs typeface="Calibri"/>
            </a:endParaRPr>
          </a:p>
          <a:p>
            <a:pPr marL="756285" marR="430530" lvl="1" indent="-287020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Reading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socket/pipe that </a:t>
            </a:r>
            <a:r>
              <a:rPr sz="2800" spc="-5" dirty="0">
                <a:latin typeface="Calibri"/>
                <a:cs typeface="Calibri"/>
              </a:rPr>
              <a:t>has no </a:t>
            </a:r>
            <a:r>
              <a:rPr sz="2800" spc="-15" dirty="0">
                <a:latin typeface="Calibri"/>
                <a:cs typeface="Calibri"/>
              </a:rPr>
              <a:t>data, </a:t>
            </a:r>
            <a:r>
              <a:rPr sz="2800" spc="-10" dirty="0">
                <a:latin typeface="Calibri"/>
                <a:cs typeface="Calibri"/>
              </a:rPr>
              <a:t>or  </a:t>
            </a:r>
            <a:r>
              <a:rPr sz="2800" spc="-15" dirty="0">
                <a:latin typeface="Calibri"/>
                <a:cs typeface="Calibri"/>
              </a:rPr>
              <a:t>reading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empty message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Writing 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full </a:t>
            </a:r>
            <a:r>
              <a:rPr sz="2800" spc="-15" dirty="0">
                <a:latin typeface="Calibri"/>
                <a:cs typeface="Calibri"/>
              </a:rPr>
              <a:t>socket/pipe/message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calls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read/write </a:t>
            </a:r>
            <a:r>
              <a:rPr sz="3200" spc="-20" dirty="0">
                <a:latin typeface="Calibri"/>
                <a:cs typeface="Calibri"/>
              </a:rPr>
              <a:t>have </a:t>
            </a:r>
            <a:r>
              <a:rPr sz="3200" spc="-15" dirty="0">
                <a:latin typeface="Calibri"/>
                <a:cs typeface="Calibri"/>
              </a:rPr>
              <a:t>versions 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block or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return </a:t>
            </a:r>
            <a:r>
              <a:rPr sz="3200" spc="-5" dirty="0">
                <a:latin typeface="Calibri"/>
                <a:cs typeface="Calibri"/>
              </a:rPr>
              <a:t>with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error </a:t>
            </a:r>
            <a:r>
              <a:rPr sz="3200" spc="-10" dirty="0">
                <a:latin typeface="Calibri"/>
                <a:cs typeface="Calibri"/>
              </a:rPr>
              <a:t>code </a:t>
            </a:r>
            <a:r>
              <a:rPr sz="3200" spc="-5" dirty="0">
                <a:latin typeface="Calibri"/>
                <a:cs typeface="Calibri"/>
              </a:rPr>
              <a:t>in  </a:t>
            </a:r>
            <a:r>
              <a:rPr sz="3200" spc="-10" dirty="0">
                <a:latin typeface="Calibri"/>
                <a:cs typeface="Calibri"/>
              </a:rPr>
              <a:t>case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failure</a:t>
            </a:r>
            <a:endParaRPr sz="3200" dirty="0">
              <a:latin typeface="Calibri"/>
              <a:cs typeface="Calibri"/>
            </a:endParaRPr>
          </a:p>
          <a:p>
            <a:pPr marL="756285" marR="52705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socket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return </a:t>
            </a:r>
            <a:r>
              <a:rPr sz="2800" spc="-20" dirty="0">
                <a:latin typeface="Calibri"/>
                <a:cs typeface="Calibri"/>
              </a:rPr>
              <a:t>error </a:t>
            </a:r>
            <a:r>
              <a:rPr sz="2800" spc="-15" dirty="0">
                <a:latin typeface="Calibri"/>
                <a:cs typeface="Calibri"/>
              </a:rPr>
              <a:t>indicating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20" dirty="0">
                <a:latin typeface="Calibri"/>
                <a:cs typeface="Calibri"/>
              </a:rPr>
              <a:t>data  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read, instead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424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 Inter Process  Communication (IPC)</vt:lpstr>
      <vt:lpstr>Inter Process Communication (IPC)</vt:lpstr>
      <vt:lpstr>Shared Memory</vt:lpstr>
      <vt:lpstr>Signals</vt:lpstr>
      <vt:lpstr>Sockets</vt:lpstr>
      <vt:lpstr>Pipes</vt:lpstr>
      <vt:lpstr>Message Queues</vt:lpstr>
      <vt:lpstr>Blocking vs. non-blocking  communication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Inter Process  Communication (IPC)</dc:title>
  <dc:creator>Admin</dc:creator>
  <cp:lastModifiedBy>Admin</cp:lastModifiedBy>
  <cp:revision>2</cp:revision>
  <dcterms:created xsi:type="dcterms:W3CDTF">2019-09-27T05:54:14Z</dcterms:created>
  <dcterms:modified xsi:type="dcterms:W3CDTF">2020-08-16T13:22:38Z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2018-04-10T00:00:00Z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2019-09-27T00:00:00Z</vt:filetime>
  </property>
</Properties>
</file>