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8150" y="2602801"/>
            <a:ext cx="5102099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6207" y="918781"/>
            <a:ext cx="42059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983739"/>
            <a:ext cx="8072120" cy="436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911" y="69209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78150" y="2602801"/>
            <a:ext cx="60562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5235" marR="5080" indent="-123317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The</a:t>
            </a:r>
            <a:r>
              <a:rPr spc="-75" dirty="0" smtClean="0"/>
              <a:t> </a:t>
            </a:r>
            <a:r>
              <a:rPr spc="-10" dirty="0"/>
              <a:t>Process  </a:t>
            </a:r>
            <a:r>
              <a:rPr spc="-15" dirty="0"/>
              <a:t>Abstraction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37338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190" y="918781"/>
            <a:ext cx="7254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OS </a:t>
            </a:r>
            <a:r>
              <a:rPr spc="-15" dirty="0"/>
              <a:t>provides process</a:t>
            </a:r>
            <a:r>
              <a:rPr spc="-10" dirty="0"/>
              <a:t> </a:t>
            </a:r>
            <a:r>
              <a:rPr spc="-15" dirty="0"/>
              <a:t>abstraction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191" y="1905000"/>
            <a:ext cx="7919720" cy="4599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22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When </a:t>
            </a:r>
            <a:r>
              <a:rPr sz="3200" spc="-15" dirty="0">
                <a:latin typeface="Calibri"/>
                <a:cs typeface="Calibri"/>
              </a:rPr>
              <a:t>you </a:t>
            </a:r>
            <a:r>
              <a:rPr sz="3200" spc="-5" dirty="0">
                <a:latin typeface="Calibri"/>
                <a:cs typeface="Calibri"/>
              </a:rPr>
              <a:t>run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45" dirty="0">
                <a:latin typeface="Calibri"/>
                <a:cs typeface="Calibri"/>
              </a:rPr>
              <a:t>exe </a:t>
            </a:r>
            <a:r>
              <a:rPr sz="3200" spc="-5" dirty="0">
                <a:latin typeface="Calibri"/>
                <a:cs typeface="Calibri"/>
              </a:rPr>
              <a:t>file, the OS </a:t>
            </a:r>
            <a:r>
              <a:rPr sz="3200" spc="-20" dirty="0">
                <a:latin typeface="Calibri"/>
                <a:cs typeface="Calibri"/>
              </a:rPr>
              <a:t>creates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= a </a:t>
            </a:r>
            <a:r>
              <a:rPr sz="3200" spc="-5" dirty="0">
                <a:latin typeface="Calibri"/>
                <a:cs typeface="Calibri"/>
              </a:rPr>
              <a:t>running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program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timeshares </a:t>
            </a:r>
            <a:r>
              <a:rPr sz="3200" spc="-5" dirty="0">
                <a:latin typeface="Calibri"/>
                <a:cs typeface="Calibri"/>
              </a:rPr>
              <a:t>CPU </a:t>
            </a:r>
            <a:r>
              <a:rPr sz="3200" spc="-10" dirty="0">
                <a:latin typeface="Calibri"/>
                <a:cs typeface="Calibri"/>
              </a:rPr>
              <a:t>across </a:t>
            </a:r>
            <a:r>
              <a:rPr sz="3200" spc="-5" dirty="0">
                <a:latin typeface="Calibri"/>
                <a:cs typeface="Calibri"/>
              </a:rPr>
              <a:t>multiple </a:t>
            </a:r>
            <a:r>
              <a:rPr sz="3200" spc="-10" dirty="0">
                <a:latin typeface="Calibri"/>
                <a:cs typeface="Calibri"/>
              </a:rPr>
              <a:t>processes:  virtualizes</a:t>
            </a:r>
            <a:r>
              <a:rPr sz="3200" spc="-5" dirty="0">
                <a:latin typeface="Calibri"/>
                <a:cs typeface="Calibri"/>
              </a:rPr>
              <a:t> CPU</a:t>
            </a:r>
            <a:endParaRPr sz="3200" dirty="0">
              <a:latin typeface="Calibri"/>
              <a:cs typeface="Calibri"/>
            </a:endParaRPr>
          </a:p>
          <a:p>
            <a:pPr marL="355600" marR="1987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dirty="0">
                <a:latin typeface="Calibri"/>
                <a:cs typeface="Calibri"/>
              </a:rPr>
              <a:t>has a </a:t>
            </a:r>
            <a:r>
              <a:rPr sz="3200" spc="-5" dirty="0">
                <a:latin typeface="Calibri"/>
                <a:cs typeface="Calibri"/>
              </a:rPr>
              <a:t>CPU scheduler </a:t>
            </a:r>
            <a:r>
              <a:rPr sz="3200" spc="-10" dirty="0">
                <a:latin typeface="Calibri"/>
                <a:cs typeface="Calibri"/>
              </a:rPr>
              <a:t>that picks </a:t>
            </a:r>
            <a:r>
              <a:rPr sz="3200" spc="-5" dirty="0">
                <a:latin typeface="Calibri"/>
                <a:cs typeface="Calibri"/>
              </a:rPr>
              <a:t>one of the  </a:t>
            </a:r>
            <a:r>
              <a:rPr sz="3200" spc="-20" dirty="0">
                <a:latin typeface="Calibri"/>
                <a:cs typeface="Calibri"/>
              </a:rPr>
              <a:t>many </a:t>
            </a:r>
            <a:r>
              <a:rPr sz="3200" spc="-10" dirty="0">
                <a:latin typeface="Calibri"/>
                <a:cs typeface="Calibri"/>
              </a:rPr>
              <a:t>active processes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30" dirty="0">
                <a:latin typeface="Calibri"/>
                <a:cs typeface="Calibri"/>
              </a:rPr>
              <a:t>execute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CPU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Policy: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</a:t>
            </a:r>
            <a:endParaRPr sz="2800" dirty="0">
              <a:latin typeface="Calibri"/>
              <a:cs typeface="Calibri"/>
            </a:endParaRPr>
          </a:p>
          <a:p>
            <a:pPr marL="756285" marR="492759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Mechanism: how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35" dirty="0">
                <a:latin typeface="Calibri"/>
                <a:cs typeface="Calibri"/>
              </a:rPr>
              <a:t>“context </a:t>
            </a:r>
            <a:r>
              <a:rPr sz="2800" spc="-15" dirty="0">
                <a:latin typeface="Calibri"/>
                <a:cs typeface="Calibri"/>
              </a:rPr>
              <a:t>switch” </a:t>
            </a:r>
            <a:r>
              <a:rPr sz="2800" spc="-10" dirty="0">
                <a:latin typeface="Calibri"/>
                <a:cs typeface="Calibri"/>
              </a:rPr>
              <a:t>between 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862" y="918781"/>
            <a:ext cx="6410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15" dirty="0"/>
              <a:t>constitutes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process?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22862" y="2369883"/>
            <a:ext cx="8235538" cy="4252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unique </a:t>
            </a:r>
            <a:r>
              <a:rPr sz="3000" spc="-10" dirty="0">
                <a:latin typeface="Calibri"/>
                <a:cs typeface="Calibri"/>
              </a:rPr>
              <a:t>identifier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(PID)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Memory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image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Code </a:t>
            </a:r>
            <a:r>
              <a:rPr sz="2600" dirty="0">
                <a:latin typeface="Calibri"/>
                <a:cs typeface="Calibri"/>
              </a:rPr>
              <a:t>&amp;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(static)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Stack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heap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(dynamic)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CPU </a:t>
            </a:r>
            <a:r>
              <a:rPr sz="3000" spc="-20" dirty="0">
                <a:latin typeface="Calibri"/>
                <a:cs typeface="Calibri"/>
              </a:rPr>
              <a:t>context: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registers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counter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Current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operands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Stack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pointer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File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descriptors</a:t>
            </a:r>
            <a:endParaRPr sz="3000" dirty="0">
              <a:latin typeface="Calibri"/>
              <a:cs typeface="Calibri"/>
            </a:endParaRPr>
          </a:p>
          <a:p>
            <a:pPr marL="756285" marR="38100" lvl="1" indent="-287020">
              <a:lnSpc>
                <a:spcPts val="25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Pointers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open files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 </a:t>
            </a:r>
            <a:r>
              <a:rPr sz="2600" spc="-5" dirty="0">
                <a:latin typeface="Calibri"/>
                <a:cs typeface="Calibri"/>
              </a:rPr>
              <a:t>devices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95843" y="3886200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5" h="10795">
                <a:moveTo>
                  <a:pt x="2031" y="3555"/>
                </a:moveTo>
                <a:lnTo>
                  <a:pt x="0" y="4571"/>
                </a:lnTo>
                <a:lnTo>
                  <a:pt x="0" y="9143"/>
                </a:lnTo>
                <a:lnTo>
                  <a:pt x="3048" y="10667"/>
                </a:lnTo>
                <a:lnTo>
                  <a:pt x="7620" y="10667"/>
                </a:lnTo>
                <a:lnTo>
                  <a:pt x="9144" y="9143"/>
                </a:lnTo>
                <a:lnTo>
                  <a:pt x="1524" y="4571"/>
                </a:lnTo>
                <a:lnTo>
                  <a:pt x="2031" y="3555"/>
                </a:lnTo>
                <a:close/>
              </a:path>
              <a:path w="24765" h="10795">
                <a:moveTo>
                  <a:pt x="3048" y="3048"/>
                </a:moveTo>
                <a:lnTo>
                  <a:pt x="2031" y="3555"/>
                </a:lnTo>
                <a:lnTo>
                  <a:pt x="1524" y="4571"/>
                </a:lnTo>
                <a:lnTo>
                  <a:pt x="9144" y="9143"/>
                </a:lnTo>
                <a:lnTo>
                  <a:pt x="9144" y="6095"/>
                </a:lnTo>
                <a:lnTo>
                  <a:pt x="6096" y="6095"/>
                </a:lnTo>
                <a:lnTo>
                  <a:pt x="3048" y="4571"/>
                </a:lnTo>
                <a:lnTo>
                  <a:pt x="3048" y="3048"/>
                </a:lnTo>
                <a:close/>
              </a:path>
              <a:path w="24765" h="10795">
                <a:moveTo>
                  <a:pt x="9797" y="3048"/>
                </a:moveTo>
                <a:lnTo>
                  <a:pt x="7620" y="3048"/>
                </a:lnTo>
                <a:lnTo>
                  <a:pt x="9144" y="4571"/>
                </a:lnTo>
                <a:lnTo>
                  <a:pt x="9144" y="9143"/>
                </a:lnTo>
                <a:lnTo>
                  <a:pt x="11429" y="6095"/>
                </a:lnTo>
                <a:lnTo>
                  <a:pt x="10668" y="6095"/>
                </a:lnTo>
                <a:lnTo>
                  <a:pt x="9797" y="3048"/>
                </a:lnTo>
                <a:close/>
              </a:path>
              <a:path w="24765" h="10795">
                <a:moveTo>
                  <a:pt x="7620" y="0"/>
                </a:moveTo>
                <a:lnTo>
                  <a:pt x="3810" y="0"/>
                </a:lnTo>
                <a:lnTo>
                  <a:pt x="3048" y="1524"/>
                </a:lnTo>
                <a:lnTo>
                  <a:pt x="3048" y="4571"/>
                </a:lnTo>
                <a:lnTo>
                  <a:pt x="6096" y="6095"/>
                </a:lnTo>
                <a:lnTo>
                  <a:pt x="9144" y="6095"/>
                </a:lnTo>
                <a:lnTo>
                  <a:pt x="9144" y="4571"/>
                </a:lnTo>
                <a:lnTo>
                  <a:pt x="7620" y="3048"/>
                </a:lnTo>
                <a:lnTo>
                  <a:pt x="9797" y="3048"/>
                </a:lnTo>
                <a:lnTo>
                  <a:pt x="9144" y="762"/>
                </a:lnTo>
                <a:lnTo>
                  <a:pt x="7620" y="0"/>
                </a:lnTo>
                <a:close/>
              </a:path>
              <a:path w="24765" h="10795">
                <a:moveTo>
                  <a:pt x="9144" y="762"/>
                </a:moveTo>
                <a:lnTo>
                  <a:pt x="10668" y="6095"/>
                </a:lnTo>
                <a:lnTo>
                  <a:pt x="11887" y="5486"/>
                </a:lnTo>
                <a:lnTo>
                  <a:pt x="12573" y="4571"/>
                </a:lnTo>
                <a:lnTo>
                  <a:pt x="12192" y="4571"/>
                </a:lnTo>
                <a:lnTo>
                  <a:pt x="10668" y="1524"/>
                </a:lnTo>
                <a:lnTo>
                  <a:pt x="9144" y="762"/>
                </a:lnTo>
                <a:close/>
              </a:path>
              <a:path w="24765" h="10795">
                <a:moveTo>
                  <a:pt x="11887" y="5486"/>
                </a:moveTo>
                <a:lnTo>
                  <a:pt x="10668" y="6095"/>
                </a:lnTo>
                <a:lnTo>
                  <a:pt x="11756" y="5660"/>
                </a:lnTo>
                <a:lnTo>
                  <a:pt x="11887" y="5486"/>
                </a:lnTo>
                <a:close/>
              </a:path>
              <a:path w="24765" h="10795">
                <a:moveTo>
                  <a:pt x="11756" y="5660"/>
                </a:moveTo>
                <a:lnTo>
                  <a:pt x="10668" y="6095"/>
                </a:lnTo>
                <a:lnTo>
                  <a:pt x="11429" y="6095"/>
                </a:lnTo>
                <a:lnTo>
                  <a:pt x="11756" y="5660"/>
                </a:lnTo>
                <a:close/>
              </a:path>
              <a:path w="24765" h="10795">
                <a:moveTo>
                  <a:pt x="16981" y="0"/>
                </a:moveTo>
                <a:lnTo>
                  <a:pt x="13716" y="0"/>
                </a:lnTo>
                <a:lnTo>
                  <a:pt x="13716" y="4571"/>
                </a:lnTo>
                <a:lnTo>
                  <a:pt x="11887" y="5486"/>
                </a:lnTo>
                <a:lnTo>
                  <a:pt x="11756" y="5660"/>
                </a:lnTo>
                <a:lnTo>
                  <a:pt x="18288" y="3048"/>
                </a:lnTo>
                <a:lnTo>
                  <a:pt x="16981" y="0"/>
                </a:lnTo>
                <a:close/>
              </a:path>
              <a:path w="24765" h="10795">
                <a:moveTo>
                  <a:pt x="13716" y="3048"/>
                </a:moveTo>
                <a:lnTo>
                  <a:pt x="11887" y="5486"/>
                </a:lnTo>
                <a:lnTo>
                  <a:pt x="13716" y="4571"/>
                </a:lnTo>
                <a:lnTo>
                  <a:pt x="13716" y="3048"/>
                </a:lnTo>
                <a:close/>
              </a:path>
              <a:path w="24765" h="10795">
                <a:moveTo>
                  <a:pt x="10668" y="1524"/>
                </a:moveTo>
                <a:lnTo>
                  <a:pt x="12192" y="4571"/>
                </a:lnTo>
                <a:lnTo>
                  <a:pt x="12573" y="4571"/>
                </a:lnTo>
                <a:lnTo>
                  <a:pt x="13716" y="3048"/>
                </a:lnTo>
                <a:lnTo>
                  <a:pt x="10668" y="1524"/>
                </a:lnTo>
                <a:close/>
              </a:path>
              <a:path w="24765" h="10795">
                <a:moveTo>
                  <a:pt x="17272" y="0"/>
                </a:moveTo>
                <a:lnTo>
                  <a:pt x="16981" y="0"/>
                </a:lnTo>
                <a:lnTo>
                  <a:pt x="18288" y="3048"/>
                </a:lnTo>
                <a:lnTo>
                  <a:pt x="14478" y="4571"/>
                </a:lnTo>
                <a:lnTo>
                  <a:pt x="19812" y="4571"/>
                </a:lnTo>
                <a:lnTo>
                  <a:pt x="20574" y="3048"/>
                </a:lnTo>
                <a:lnTo>
                  <a:pt x="19812" y="3048"/>
                </a:lnTo>
                <a:lnTo>
                  <a:pt x="17272" y="0"/>
                </a:lnTo>
                <a:close/>
              </a:path>
              <a:path w="24765" h="10795">
                <a:moveTo>
                  <a:pt x="3048" y="1524"/>
                </a:moveTo>
                <a:lnTo>
                  <a:pt x="2031" y="3555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24765" h="10795">
                <a:moveTo>
                  <a:pt x="13716" y="0"/>
                </a:moveTo>
                <a:lnTo>
                  <a:pt x="10668" y="0"/>
                </a:lnTo>
                <a:lnTo>
                  <a:pt x="10668" y="1524"/>
                </a:lnTo>
                <a:lnTo>
                  <a:pt x="13716" y="3048"/>
                </a:lnTo>
                <a:lnTo>
                  <a:pt x="13716" y="0"/>
                </a:lnTo>
                <a:close/>
              </a:path>
              <a:path w="24765" h="10795">
                <a:moveTo>
                  <a:pt x="21336" y="0"/>
                </a:moveTo>
                <a:lnTo>
                  <a:pt x="17272" y="0"/>
                </a:lnTo>
                <a:lnTo>
                  <a:pt x="19812" y="3048"/>
                </a:lnTo>
                <a:lnTo>
                  <a:pt x="20955" y="2286"/>
                </a:lnTo>
                <a:lnTo>
                  <a:pt x="21336" y="1524"/>
                </a:lnTo>
                <a:lnTo>
                  <a:pt x="21336" y="0"/>
                </a:lnTo>
                <a:close/>
              </a:path>
              <a:path w="24765" h="10795">
                <a:moveTo>
                  <a:pt x="20955" y="2286"/>
                </a:moveTo>
                <a:lnTo>
                  <a:pt x="19812" y="3048"/>
                </a:lnTo>
                <a:lnTo>
                  <a:pt x="20574" y="3048"/>
                </a:lnTo>
                <a:lnTo>
                  <a:pt x="20955" y="2286"/>
                </a:lnTo>
                <a:close/>
              </a:path>
              <a:path w="24765" h="10795">
                <a:moveTo>
                  <a:pt x="24384" y="0"/>
                </a:moveTo>
                <a:lnTo>
                  <a:pt x="21336" y="0"/>
                </a:lnTo>
                <a:lnTo>
                  <a:pt x="21336" y="1524"/>
                </a:lnTo>
                <a:lnTo>
                  <a:pt x="20955" y="2286"/>
                </a:lnTo>
                <a:lnTo>
                  <a:pt x="24384" y="0"/>
                </a:lnTo>
                <a:close/>
              </a:path>
              <a:path w="24765" h="10795">
                <a:moveTo>
                  <a:pt x="3810" y="0"/>
                </a:moveTo>
                <a:lnTo>
                  <a:pt x="3048" y="0"/>
                </a:lnTo>
                <a:lnTo>
                  <a:pt x="3048" y="1524"/>
                </a:lnTo>
                <a:lnTo>
                  <a:pt x="3810" y="0"/>
                </a:lnTo>
                <a:close/>
              </a:path>
              <a:path w="24765" h="10795">
                <a:moveTo>
                  <a:pt x="10668" y="0"/>
                </a:moveTo>
                <a:lnTo>
                  <a:pt x="8926" y="0"/>
                </a:lnTo>
                <a:lnTo>
                  <a:pt x="9144" y="762"/>
                </a:lnTo>
                <a:lnTo>
                  <a:pt x="10668" y="1524"/>
                </a:lnTo>
                <a:lnTo>
                  <a:pt x="10668" y="0"/>
                </a:lnTo>
                <a:close/>
              </a:path>
              <a:path w="24765" h="10795">
                <a:moveTo>
                  <a:pt x="8926" y="0"/>
                </a:moveTo>
                <a:lnTo>
                  <a:pt x="7620" y="0"/>
                </a:lnTo>
                <a:lnTo>
                  <a:pt x="9144" y="762"/>
                </a:lnTo>
                <a:lnTo>
                  <a:pt x="89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454" y="918781"/>
            <a:ext cx="7089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does </a:t>
            </a:r>
            <a:r>
              <a:rPr spc="-5" dirty="0"/>
              <a:t>OS </a:t>
            </a:r>
            <a:r>
              <a:rPr spc="-25" dirty="0"/>
              <a:t>create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process?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3139" y="2002027"/>
            <a:ext cx="9065261" cy="318176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Allocates </a:t>
            </a:r>
            <a:r>
              <a:rPr sz="2500" spc="-5" dirty="0">
                <a:latin typeface="Calibri"/>
                <a:cs typeface="Calibri"/>
              </a:rPr>
              <a:t>memory  and </a:t>
            </a:r>
            <a:r>
              <a:rPr sz="2500" spc="-15" dirty="0">
                <a:latin typeface="Calibri"/>
                <a:cs typeface="Calibri"/>
              </a:rPr>
              <a:t>creates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memory  </a:t>
            </a:r>
            <a:r>
              <a:rPr sz="2500" spc="-10" dirty="0">
                <a:latin typeface="Calibri"/>
                <a:cs typeface="Calibri"/>
              </a:rPr>
              <a:t>image</a:t>
            </a:r>
            <a:endParaRPr sz="2500" dirty="0">
              <a:latin typeface="Calibri"/>
              <a:cs typeface="Calibri"/>
            </a:endParaRPr>
          </a:p>
          <a:p>
            <a:pPr marL="756285" marR="355600" lvl="1" indent="-287020">
              <a:lnSpc>
                <a:spcPct val="80000"/>
              </a:lnSpc>
              <a:spcBef>
                <a:spcPts val="5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Loads </a:t>
            </a:r>
            <a:r>
              <a:rPr sz="2200" spc="-15" dirty="0">
                <a:latin typeface="Calibri"/>
                <a:cs typeface="Calibri"/>
              </a:rPr>
              <a:t>code,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 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disk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exe</a:t>
            </a:r>
            <a:endParaRPr sz="2200" dirty="0">
              <a:latin typeface="Calibri"/>
              <a:cs typeface="Calibri"/>
            </a:endParaRPr>
          </a:p>
          <a:p>
            <a:pPr marL="756285" marR="433070" lvl="1" indent="-287020">
              <a:lnSpc>
                <a:spcPct val="8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Creates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runtime  </a:t>
            </a:r>
            <a:r>
              <a:rPr sz="2200" spc="-15" dirty="0">
                <a:latin typeface="Calibri"/>
                <a:cs typeface="Calibri"/>
              </a:rPr>
              <a:t>stack,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heap</a:t>
            </a:r>
            <a:endParaRPr lang="en-US" sz="2200" spc="-5" dirty="0" smtClean="0">
              <a:latin typeface="Calibri"/>
              <a:cs typeface="Calibri"/>
            </a:endParaRPr>
          </a:p>
          <a:p>
            <a:pPr marL="756285" marR="433070" lvl="1" indent="-287020">
              <a:lnSpc>
                <a:spcPct val="8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ts val="29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Opens basic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files</a:t>
            </a:r>
            <a:endParaRPr sz="2500" dirty="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STD </a:t>
            </a:r>
            <a:r>
              <a:rPr sz="2200" spc="-5" dirty="0">
                <a:latin typeface="Calibri"/>
                <a:cs typeface="Calibri"/>
              </a:rPr>
              <a:t>IN, </a:t>
            </a:r>
            <a:r>
              <a:rPr sz="2200" spc="-65" dirty="0">
                <a:latin typeface="Calibri"/>
                <a:cs typeface="Calibri"/>
              </a:rPr>
              <a:t>OUT,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ERR</a:t>
            </a:r>
            <a:endParaRPr lang="en-US" sz="2200" spc="-10" dirty="0" smtClean="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marR="850900" indent="-342900">
              <a:lnSpc>
                <a:spcPts val="24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Initializes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CPU  </a:t>
            </a:r>
            <a:r>
              <a:rPr sz="2500" spc="-20" dirty="0">
                <a:latin typeface="Calibri"/>
                <a:cs typeface="Calibri"/>
              </a:rPr>
              <a:t>registers</a:t>
            </a:r>
            <a:endParaRPr sz="2500" dirty="0">
              <a:latin typeface="Calibri"/>
              <a:cs typeface="Calibri"/>
            </a:endParaRPr>
          </a:p>
          <a:p>
            <a:pPr marL="756285" marR="386080" lvl="1" indent="-287020">
              <a:lnSpc>
                <a:spcPts val="2110"/>
              </a:lnSpc>
              <a:spcBef>
                <a:spcPts val="5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PC </a:t>
            </a:r>
            <a:r>
              <a:rPr sz="2200" spc="-10" dirty="0">
                <a:latin typeface="Calibri"/>
                <a:cs typeface="Calibri"/>
              </a:rPr>
              <a:t>points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first  </a:t>
            </a:r>
            <a:r>
              <a:rPr sz="2200" spc="-10" dirty="0">
                <a:latin typeface="Calibri"/>
                <a:cs typeface="Calibri"/>
              </a:rPr>
              <a:t>instruction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870" y="918781"/>
            <a:ext cx="4243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States </a:t>
            </a:r>
            <a:r>
              <a:rPr dirty="0"/>
              <a:t>of a</a:t>
            </a:r>
            <a:r>
              <a:rPr spc="-55" dirty="0"/>
              <a:t> </a:t>
            </a:r>
            <a:r>
              <a:rPr spc="-15" dirty="0"/>
              <a:t>process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800" y="2291207"/>
            <a:ext cx="7930515" cy="4414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Running: </a:t>
            </a:r>
            <a:r>
              <a:rPr sz="3200" spc="-15" dirty="0">
                <a:latin typeface="Calibri"/>
                <a:cs typeface="Calibri"/>
              </a:rPr>
              <a:t>currently </a:t>
            </a:r>
            <a:r>
              <a:rPr sz="3200" spc="-20" dirty="0">
                <a:latin typeface="Calibri"/>
                <a:cs typeface="Calibri"/>
              </a:rPr>
              <a:t>executing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CPU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Ready: </a:t>
            </a:r>
            <a:r>
              <a:rPr sz="3200" spc="-10" dirty="0">
                <a:latin typeface="Calibri"/>
                <a:cs typeface="Calibri"/>
              </a:rPr>
              <a:t>waiting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scheduled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Blocked: </a:t>
            </a:r>
            <a:r>
              <a:rPr sz="3200" spc="-5" dirty="0">
                <a:latin typeface="Calibri"/>
                <a:cs typeface="Calibri"/>
              </a:rPr>
              <a:t>suspended, not </a:t>
            </a:r>
            <a:r>
              <a:rPr sz="3200" spc="-10" dirty="0">
                <a:latin typeface="Calibri"/>
                <a:cs typeface="Calibri"/>
              </a:rPr>
              <a:t>ready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run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Why? </a:t>
            </a:r>
            <a:r>
              <a:rPr sz="2800" spc="-25" dirty="0">
                <a:latin typeface="Calibri"/>
                <a:cs typeface="Calibri"/>
              </a:rPr>
              <a:t>Waiting for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20" dirty="0">
                <a:latin typeface="Calibri"/>
                <a:cs typeface="Calibri"/>
              </a:rPr>
              <a:t>event, </a:t>
            </a:r>
            <a:r>
              <a:rPr sz="2800" dirty="0">
                <a:latin typeface="Calibri"/>
                <a:cs typeface="Calibri"/>
              </a:rPr>
              <a:t>e.g.,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issues 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</a:t>
            </a:r>
            <a:endParaRPr sz="2800" dirty="0">
              <a:latin typeface="Calibri"/>
              <a:cs typeface="Calibri"/>
            </a:endParaRPr>
          </a:p>
          <a:p>
            <a:pPr marL="756285" marR="54229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When is it </a:t>
            </a:r>
            <a:r>
              <a:rPr sz="2800" spc="-15" dirty="0">
                <a:latin typeface="Calibri"/>
                <a:cs typeface="Calibri"/>
              </a:rPr>
              <a:t>unblocked? </a:t>
            </a:r>
            <a:r>
              <a:rPr sz="2800" spc="-10" dirty="0">
                <a:latin typeface="Calibri"/>
                <a:cs typeface="Calibri"/>
              </a:rPr>
              <a:t>Disk issues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interrupt 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ready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New: being </a:t>
            </a:r>
            <a:r>
              <a:rPr sz="3200" spc="-15" dirty="0">
                <a:latin typeface="Calibri"/>
                <a:cs typeface="Calibri"/>
              </a:rPr>
              <a:t>created, yet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Dead: </a:t>
            </a:r>
            <a:r>
              <a:rPr sz="3200" spc="-15" dirty="0">
                <a:latin typeface="Calibri"/>
                <a:cs typeface="Calibri"/>
              </a:rPr>
              <a:t>terminated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626" y="918781"/>
            <a:ext cx="5612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 </a:t>
            </a:r>
            <a:r>
              <a:rPr spc="-30" dirty="0"/>
              <a:t>State</a:t>
            </a:r>
            <a:r>
              <a:rPr spc="-85" dirty="0"/>
              <a:t> </a:t>
            </a:r>
            <a:r>
              <a:rPr spc="-35" dirty="0"/>
              <a:t>Transitions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905628" y="2041724"/>
            <a:ext cx="4241140" cy="184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9188" y="303733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0667" y="21336"/>
                </a:moveTo>
                <a:lnTo>
                  <a:pt x="1524" y="22860"/>
                </a:lnTo>
                <a:lnTo>
                  <a:pt x="1524" y="24384"/>
                </a:lnTo>
                <a:lnTo>
                  <a:pt x="4572" y="25908"/>
                </a:lnTo>
                <a:lnTo>
                  <a:pt x="9143" y="25908"/>
                </a:lnTo>
                <a:lnTo>
                  <a:pt x="10667" y="24384"/>
                </a:lnTo>
                <a:lnTo>
                  <a:pt x="10667" y="21336"/>
                </a:lnTo>
                <a:close/>
              </a:path>
              <a:path w="26035" h="26035">
                <a:moveTo>
                  <a:pt x="320" y="10828"/>
                </a:moveTo>
                <a:lnTo>
                  <a:pt x="1524" y="22860"/>
                </a:lnTo>
                <a:lnTo>
                  <a:pt x="1524" y="19812"/>
                </a:lnTo>
                <a:lnTo>
                  <a:pt x="4572" y="18287"/>
                </a:lnTo>
                <a:lnTo>
                  <a:pt x="10667" y="18287"/>
                </a:lnTo>
                <a:lnTo>
                  <a:pt x="10667" y="12192"/>
                </a:lnTo>
                <a:lnTo>
                  <a:pt x="3048" y="12192"/>
                </a:lnTo>
                <a:lnTo>
                  <a:pt x="320" y="10828"/>
                </a:lnTo>
                <a:close/>
              </a:path>
              <a:path w="26035" h="26035">
                <a:moveTo>
                  <a:pt x="9143" y="18287"/>
                </a:moveTo>
                <a:lnTo>
                  <a:pt x="4572" y="18287"/>
                </a:lnTo>
                <a:lnTo>
                  <a:pt x="1524" y="19812"/>
                </a:lnTo>
                <a:lnTo>
                  <a:pt x="1524" y="22860"/>
                </a:lnTo>
                <a:lnTo>
                  <a:pt x="10667" y="21336"/>
                </a:lnTo>
                <a:lnTo>
                  <a:pt x="10667" y="19812"/>
                </a:lnTo>
                <a:lnTo>
                  <a:pt x="9143" y="18287"/>
                </a:lnTo>
                <a:close/>
              </a:path>
              <a:path w="26035" h="26035">
                <a:moveTo>
                  <a:pt x="10667" y="18287"/>
                </a:moveTo>
                <a:lnTo>
                  <a:pt x="9143" y="18287"/>
                </a:lnTo>
                <a:lnTo>
                  <a:pt x="10667" y="19812"/>
                </a:lnTo>
                <a:lnTo>
                  <a:pt x="10667" y="18287"/>
                </a:lnTo>
                <a:close/>
              </a:path>
              <a:path w="26035" h="26035">
                <a:moveTo>
                  <a:pt x="1524" y="7402"/>
                </a:moveTo>
                <a:lnTo>
                  <a:pt x="0" y="7620"/>
                </a:lnTo>
                <a:lnTo>
                  <a:pt x="320" y="10828"/>
                </a:lnTo>
                <a:lnTo>
                  <a:pt x="3048" y="12192"/>
                </a:lnTo>
                <a:lnTo>
                  <a:pt x="7619" y="12192"/>
                </a:lnTo>
                <a:lnTo>
                  <a:pt x="10667" y="10668"/>
                </a:lnTo>
                <a:lnTo>
                  <a:pt x="4572" y="10668"/>
                </a:lnTo>
                <a:lnTo>
                  <a:pt x="1524" y="9144"/>
                </a:lnTo>
                <a:lnTo>
                  <a:pt x="1524" y="7402"/>
                </a:lnTo>
                <a:close/>
              </a:path>
              <a:path w="26035" h="26035">
                <a:moveTo>
                  <a:pt x="10667" y="10668"/>
                </a:moveTo>
                <a:lnTo>
                  <a:pt x="7619" y="12192"/>
                </a:lnTo>
                <a:lnTo>
                  <a:pt x="10667" y="12192"/>
                </a:lnTo>
                <a:lnTo>
                  <a:pt x="10667" y="10668"/>
                </a:lnTo>
                <a:close/>
              </a:path>
              <a:path w="26035" h="26035">
                <a:moveTo>
                  <a:pt x="0" y="7620"/>
                </a:moveTo>
                <a:lnTo>
                  <a:pt x="0" y="10668"/>
                </a:lnTo>
                <a:lnTo>
                  <a:pt x="320" y="10828"/>
                </a:lnTo>
                <a:lnTo>
                  <a:pt x="0" y="7620"/>
                </a:lnTo>
                <a:close/>
              </a:path>
              <a:path w="26035" h="26035">
                <a:moveTo>
                  <a:pt x="6017" y="6760"/>
                </a:moveTo>
                <a:lnTo>
                  <a:pt x="1524" y="7402"/>
                </a:lnTo>
                <a:lnTo>
                  <a:pt x="1524" y="9144"/>
                </a:lnTo>
                <a:lnTo>
                  <a:pt x="4572" y="10668"/>
                </a:lnTo>
                <a:lnTo>
                  <a:pt x="9143" y="10668"/>
                </a:lnTo>
                <a:lnTo>
                  <a:pt x="7924" y="9144"/>
                </a:lnTo>
                <a:lnTo>
                  <a:pt x="7619" y="9144"/>
                </a:lnTo>
                <a:lnTo>
                  <a:pt x="7111" y="8127"/>
                </a:lnTo>
                <a:lnTo>
                  <a:pt x="6017" y="6760"/>
                </a:lnTo>
                <a:close/>
              </a:path>
              <a:path w="26035" h="26035">
                <a:moveTo>
                  <a:pt x="8000" y="6477"/>
                </a:moveTo>
                <a:lnTo>
                  <a:pt x="6400" y="6705"/>
                </a:lnTo>
                <a:lnTo>
                  <a:pt x="7111" y="8127"/>
                </a:lnTo>
                <a:lnTo>
                  <a:pt x="9143" y="10668"/>
                </a:lnTo>
                <a:lnTo>
                  <a:pt x="10667" y="9144"/>
                </a:lnTo>
                <a:lnTo>
                  <a:pt x="8000" y="6477"/>
                </a:lnTo>
                <a:close/>
              </a:path>
              <a:path w="26035" h="26035">
                <a:moveTo>
                  <a:pt x="10667" y="9144"/>
                </a:moveTo>
                <a:lnTo>
                  <a:pt x="9143" y="10668"/>
                </a:lnTo>
                <a:lnTo>
                  <a:pt x="10667" y="10668"/>
                </a:lnTo>
                <a:lnTo>
                  <a:pt x="10667" y="9144"/>
                </a:lnTo>
                <a:close/>
              </a:path>
              <a:path w="26035" h="26035">
                <a:moveTo>
                  <a:pt x="12191" y="8382"/>
                </a:moveTo>
                <a:lnTo>
                  <a:pt x="10667" y="9144"/>
                </a:lnTo>
                <a:lnTo>
                  <a:pt x="10667" y="10668"/>
                </a:lnTo>
                <a:lnTo>
                  <a:pt x="12191" y="9144"/>
                </a:lnTo>
                <a:lnTo>
                  <a:pt x="12191" y="8382"/>
                </a:lnTo>
                <a:close/>
              </a:path>
              <a:path w="26035" h="26035">
                <a:moveTo>
                  <a:pt x="7111" y="8127"/>
                </a:moveTo>
                <a:lnTo>
                  <a:pt x="7619" y="9144"/>
                </a:lnTo>
                <a:lnTo>
                  <a:pt x="7924" y="9144"/>
                </a:lnTo>
                <a:lnTo>
                  <a:pt x="7111" y="8127"/>
                </a:lnTo>
                <a:close/>
              </a:path>
              <a:path w="26035" h="26035">
                <a:moveTo>
                  <a:pt x="8479" y="6408"/>
                </a:moveTo>
                <a:lnTo>
                  <a:pt x="8000" y="6477"/>
                </a:lnTo>
                <a:lnTo>
                  <a:pt x="10667" y="9144"/>
                </a:lnTo>
                <a:lnTo>
                  <a:pt x="8479" y="6408"/>
                </a:lnTo>
                <a:close/>
              </a:path>
              <a:path w="26035" h="26035">
                <a:moveTo>
                  <a:pt x="10667" y="6096"/>
                </a:moveTo>
                <a:lnTo>
                  <a:pt x="8479" y="6408"/>
                </a:lnTo>
                <a:lnTo>
                  <a:pt x="10667" y="9144"/>
                </a:lnTo>
                <a:lnTo>
                  <a:pt x="10667" y="6096"/>
                </a:lnTo>
                <a:close/>
              </a:path>
              <a:path w="26035" h="26035">
                <a:moveTo>
                  <a:pt x="10667" y="3810"/>
                </a:moveTo>
                <a:lnTo>
                  <a:pt x="10667" y="9144"/>
                </a:lnTo>
                <a:lnTo>
                  <a:pt x="12191" y="8382"/>
                </a:lnTo>
                <a:lnTo>
                  <a:pt x="12191" y="5715"/>
                </a:lnTo>
                <a:lnTo>
                  <a:pt x="10667" y="3810"/>
                </a:lnTo>
                <a:close/>
              </a:path>
              <a:path w="26035" h="26035">
                <a:moveTo>
                  <a:pt x="13715" y="7620"/>
                </a:moveTo>
                <a:lnTo>
                  <a:pt x="12191" y="8382"/>
                </a:lnTo>
                <a:lnTo>
                  <a:pt x="12191" y="9144"/>
                </a:lnTo>
                <a:lnTo>
                  <a:pt x="13715" y="9144"/>
                </a:lnTo>
                <a:lnTo>
                  <a:pt x="13715" y="7620"/>
                </a:lnTo>
                <a:close/>
              </a:path>
              <a:path w="26035" h="26035">
                <a:moveTo>
                  <a:pt x="14630" y="7315"/>
                </a:moveTo>
                <a:lnTo>
                  <a:pt x="13715" y="7620"/>
                </a:lnTo>
                <a:lnTo>
                  <a:pt x="13715" y="9144"/>
                </a:lnTo>
                <a:lnTo>
                  <a:pt x="14630" y="7315"/>
                </a:lnTo>
                <a:close/>
              </a:path>
              <a:path w="26035" h="26035">
                <a:moveTo>
                  <a:pt x="16459" y="6705"/>
                </a:moveTo>
                <a:lnTo>
                  <a:pt x="14630" y="7315"/>
                </a:lnTo>
                <a:lnTo>
                  <a:pt x="13715" y="9144"/>
                </a:lnTo>
                <a:lnTo>
                  <a:pt x="15239" y="9144"/>
                </a:lnTo>
                <a:lnTo>
                  <a:pt x="16459" y="6705"/>
                </a:lnTo>
                <a:close/>
              </a:path>
              <a:path w="26035" h="26035">
                <a:moveTo>
                  <a:pt x="12191" y="5715"/>
                </a:moveTo>
                <a:lnTo>
                  <a:pt x="12191" y="8382"/>
                </a:lnTo>
                <a:lnTo>
                  <a:pt x="13715" y="7620"/>
                </a:lnTo>
                <a:lnTo>
                  <a:pt x="12191" y="5715"/>
                </a:lnTo>
                <a:close/>
              </a:path>
              <a:path w="26035" h="26035">
                <a:moveTo>
                  <a:pt x="6400" y="6705"/>
                </a:moveTo>
                <a:lnTo>
                  <a:pt x="6017" y="6760"/>
                </a:lnTo>
                <a:lnTo>
                  <a:pt x="7111" y="8127"/>
                </a:lnTo>
                <a:lnTo>
                  <a:pt x="6400" y="6705"/>
                </a:lnTo>
                <a:close/>
              </a:path>
              <a:path w="26035" h="26035">
                <a:moveTo>
                  <a:pt x="1524" y="3810"/>
                </a:moveTo>
                <a:lnTo>
                  <a:pt x="0" y="4572"/>
                </a:lnTo>
                <a:lnTo>
                  <a:pt x="0" y="7620"/>
                </a:lnTo>
                <a:lnTo>
                  <a:pt x="1524" y="7402"/>
                </a:lnTo>
                <a:lnTo>
                  <a:pt x="1524" y="3810"/>
                </a:lnTo>
                <a:close/>
              </a:path>
              <a:path w="26035" h="26035">
                <a:moveTo>
                  <a:pt x="12191" y="4572"/>
                </a:moveTo>
                <a:lnTo>
                  <a:pt x="12191" y="5715"/>
                </a:lnTo>
                <a:lnTo>
                  <a:pt x="13715" y="7620"/>
                </a:lnTo>
                <a:lnTo>
                  <a:pt x="13207" y="5080"/>
                </a:lnTo>
                <a:lnTo>
                  <a:pt x="12191" y="4572"/>
                </a:lnTo>
                <a:close/>
              </a:path>
              <a:path w="26035" h="26035">
                <a:moveTo>
                  <a:pt x="13207" y="5080"/>
                </a:moveTo>
                <a:lnTo>
                  <a:pt x="13715" y="7620"/>
                </a:lnTo>
                <a:lnTo>
                  <a:pt x="13715" y="5334"/>
                </a:lnTo>
                <a:lnTo>
                  <a:pt x="13207" y="5080"/>
                </a:lnTo>
                <a:close/>
              </a:path>
              <a:path w="26035" h="26035">
                <a:moveTo>
                  <a:pt x="13715" y="5334"/>
                </a:moveTo>
                <a:lnTo>
                  <a:pt x="13715" y="7620"/>
                </a:lnTo>
                <a:lnTo>
                  <a:pt x="14630" y="7315"/>
                </a:lnTo>
                <a:lnTo>
                  <a:pt x="15239" y="6096"/>
                </a:lnTo>
                <a:lnTo>
                  <a:pt x="13715" y="5334"/>
                </a:lnTo>
                <a:close/>
              </a:path>
              <a:path w="26035" h="26035">
                <a:moveTo>
                  <a:pt x="3048" y="3048"/>
                </a:moveTo>
                <a:lnTo>
                  <a:pt x="1524" y="3810"/>
                </a:lnTo>
                <a:lnTo>
                  <a:pt x="1524" y="7402"/>
                </a:lnTo>
                <a:lnTo>
                  <a:pt x="6017" y="6760"/>
                </a:lnTo>
                <a:lnTo>
                  <a:pt x="3048" y="3048"/>
                </a:lnTo>
                <a:close/>
              </a:path>
              <a:path w="26035" h="26035">
                <a:moveTo>
                  <a:pt x="15239" y="0"/>
                </a:moveTo>
                <a:lnTo>
                  <a:pt x="14224" y="508"/>
                </a:lnTo>
                <a:lnTo>
                  <a:pt x="15239" y="1524"/>
                </a:lnTo>
                <a:lnTo>
                  <a:pt x="15239" y="6096"/>
                </a:lnTo>
                <a:lnTo>
                  <a:pt x="14630" y="7315"/>
                </a:lnTo>
                <a:lnTo>
                  <a:pt x="16459" y="6705"/>
                </a:lnTo>
                <a:lnTo>
                  <a:pt x="16763" y="6096"/>
                </a:lnTo>
                <a:lnTo>
                  <a:pt x="16763" y="1524"/>
                </a:lnTo>
                <a:lnTo>
                  <a:pt x="15239" y="0"/>
                </a:lnTo>
                <a:close/>
              </a:path>
              <a:path w="26035" h="26035">
                <a:moveTo>
                  <a:pt x="4572" y="1524"/>
                </a:moveTo>
                <a:lnTo>
                  <a:pt x="3048" y="3048"/>
                </a:lnTo>
                <a:lnTo>
                  <a:pt x="6017" y="6760"/>
                </a:lnTo>
                <a:lnTo>
                  <a:pt x="6400" y="6705"/>
                </a:lnTo>
                <a:lnTo>
                  <a:pt x="6095" y="6096"/>
                </a:lnTo>
                <a:lnTo>
                  <a:pt x="6095" y="3428"/>
                </a:lnTo>
                <a:lnTo>
                  <a:pt x="4572" y="1524"/>
                </a:lnTo>
                <a:close/>
              </a:path>
              <a:path w="26035" h="26035">
                <a:moveTo>
                  <a:pt x="6095" y="3428"/>
                </a:moveTo>
                <a:lnTo>
                  <a:pt x="6095" y="6096"/>
                </a:lnTo>
                <a:lnTo>
                  <a:pt x="6400" y="6705"/>
                </a:lnTo>
                <a:lnTo>
                  <a:pt x="8000" y="6477"/>
                </a:lnTo>
                <a:lnTo>
                  <a:pt x="7619" y="6096"/>
                </a:lnTo>
                <a:lnTo>
                  <a:pt x="7619" y="5334"/>
                </a:lnTo>
                <a:lnTo>
                  <a:pt x="6095" y="3428"/>
                </a:lnTo>
                <a:close/>
              </a:path>
              <a:path w="26035" h="26035">
                <a:moveTo>
                  <a:pt x="16763" y="0"/>
                </a:moveTo>
                <a:lnTo>
                  <a:pt x="15239" y="0"/>
                </a:lnTo>
                <a:lnTo>
                  <a:pt x="16763" y="1524"/>
                </a:lnTo>
                <a:lnTo>
                  <a:pt x="16763" y="6096"/>
                </a:lnTo>
                <a:lnTo>
                  <a:pt x="16459" y="6705"/>
                </a:lnTo>
                <a:lnTo>
                  <a:pt x="18287" y="6096"/>
                </a:lnTo>
                <a:lnTo>
                  <a:pt x="16763" y="0"/>
                </a:lnTo>
                <a:close/>
              </a:path>
              <a:path w="26035" h="26035">
                <a:moveTo>
                  <a:pt x="7620" y="5334"/>
                </a:moveTo>
                <a:lnTo>
                  <a:pt x="7619" y="6096"/>
                </a:lnTo>
                <a:lnTo>
                  <a:pt x="8000" y="6477"/>
                </a:lnTo>
                <a:lnTo>
                  <a:pt x="8479" y="6408"/>
                </a:lnTo>
                <a:lnTo>
                  <a:pt x="7620" y="5334"/>
                </a:lnTo>
                <a:close/>
              </a:path>
              <a:path w="26035" h="26035">
                <a:moveTo>
                  <a:pt x="7619" y="3048"/>
                </a:moveTo>
                <a:lnTo>
                  <a:pt x="7620" y="5334"/>
                </a:lnTo>
                <a:lnTo>
                  <a:pt x="8479" y="6408"/>
                </a:lnTo>
                <a:lnTo>
                  <a:pt x="10667" y="6096"/>
                </a:lnTo>
                <a:lnTo>
                  <a:pt x="10667" y="4572"/>
                </a:lnTo>
                <a:lnTo>
                  <a:pt x="7619" y="3048"/>
                </a:lnTo>
                <a:close/>
              </a:path>
              <a:path w="26035" h="26035">
                <a:moveTo>
                  <a:pt x="14224" y="508"/>
                </a:moveTo>
                <a:lnTo>
                  <a:pt x="13715" y="762"/>
                </a:lnTo>
                <a:lnTo>
                  <a:pt x="13715" y="5334"/>
                </a:lnTo>
                <a:lnTo>
                  <a:pt x="15239" y="6096"/>
                </a:lnTo>
                <a:lnTo>
                  <a:pt x="15239" y="1524"/>
                </a:lnTo>
                <a:lnTo>
                  <a:pt x="14224" y="508"/>
                </a:lnTo>
                <a:close/>
              </a:path>
              <a:path w="26035" h="26035">
                <a:moveTo>
                  <a:pt x="18287" y="0"/>
                </a:moveTo>
                <a:lnTo>
                  <a:pt x="16763" y="0"/>
                </a:lnTo>
                <a:lnTo>
                  <a:pt x="18287" y="6096"/>
                </a:lnTo>
                <a:lnTo>
                  <a:pt x="18287" y="0"/>
                </a:lnTo>
                <a:close/>
              </a:path>
              <a:path w="26035" h="26035">
                <a:moveTo>
                  <a:pt x="18287" y="4572"/>
                </a:moveTo>
                <a:lnTo>
                  <a:pt x="18287" y="6096"/>
                </a:lnTo>
                <a:lnTo>
                  <a:pt x="19812" y="6096"/>
                </a:lnTo>
                <a:lnTo>
                  <a:pt x="18287" y="4572"/>
                </a:lnTo>
                <a:close/>
              </a:path>
              <a:path w="26035" h="26035">
                <a:moveTo>
                  <a:pt x="19812" y="0"/>
                </a:moveTo>
                <a:lnTo>
                  <a:pt x="18287" y="1524"/>
                </a:lnTo>
                <a:lnTo>
                  <a:pt x="18287" y="4572"/>
                </a:lnTo>
                <a:lnTo>
                  <a:pt x="19812" y="6096"/>
                </a:lnTo>
                <a:lnTo>
                  <a:pt x="21336" y="4572"/>
                </a:lnTo>
                <a:lnTo>
                  <a:pt x="21336" y="1524"/>
                </a:lnTo>
                <a:lnTo>
                  <a:pt x="19812" y="0"/>
                </a:lnTo>
                <a:close/>
              </a:path>
              <a:path w="26035" h="26035">
                <a:moveTo>
                  <a:pt x="22860" y="0"/>
                </a:moveTo>
                <a:lnTo>
                  <a:pt x="19812" y="0"/>
                </a:lnTo>
                <a:lnTo>
                  <a:pt x="21336" y="1524"/>
                </a:lnTo>
                <a:lnTo>
                  <a:pt x="21336" y="4572"/>
                </a:lnTo>
                <a:lnTo>
                  <a:pt x="19812" y="6096"/>
                </a:lnTo>
                <a:lnTo>
                  <a:pt x="22860" y="6096"/>
                </a:lnTo>
                <a:lnTo>
                  <a:pt x="22860" y="0"/>
                </a:lnTo>
                <a:close/>
              </a:path>
              <a:path w="26035" h="26035">
                <a:moveTo>
                  <a:pt x="24383" y="0"/>
                </a:moveTo>
                <a:lnTo>
                  <a:pt x="22860" y="0"/>
                </a:lnTo>
                <a:lnTo>
                  <a:pt x="22860" y="6096"/>
                </a:lnTo>
                <a:lnTo>
                  <a:pt x="24383" y="6096"/>
                </a:lnTo>
                <a:lnTo>
                  <a:pt x="25907" y="4572"/>
                </a:lnTo>
                <a:lnTo>
                  <a:pt x="25907" y="1524"/>
                </a:lnTo>
                <a:lnTo>
                  <a:pt x="24383" y="0"/>
                </a:lnTo>
                <a:close/>
              </a:path>
              <a:path w="26035" h="26035">
                <a:moveTo>
                  <a:pt x="10667" y="0"/>
                </a:moveTo>
                <a:lnTo>
                  <a:pt x="10667" y="3810"/>
                </a:lnTo>
                <a:lnTo>
                  <a:pt x="12191" y="5715"/>
                </a:lnTo>
                <a:lnTo>
                  <a:pt x="12191" y="3048"/>
                </a:lnTo>
                <a:lnTo>
                  <a:pt x="10667" y="0"/>
                </a:lnTo>
                <a:close/>
              </a:path>
              <a:path w="26035" h="26035">
                <a:moveTo>
                  <a:pt x="7619" y="0"/>
                </a:moveTo>
                <a:lnTo>
                  <a:pt x="6095" y="1524"/>
                </a:lnTo>
                <a:lnTo>
                  <a:pt x="6095" y="3428"/>
                </a:lnTo>
                <a:lnTo>
                  <a:pt x="7620" y="5334"/>
                </a:lnTo>
                <a:lnTo>
                  <a:pt x="7619" y="1524"/>
                </a:lnTo>
                <a:lnTo>
                  <a:pt x="8490" y="1088"/>
                </a:lnTo>
                <a:lnTo>
                  <a:pt x="7619" y="0"/>
                </a:lnTo>
                <a:close/>
              </a:path>
              <a:path w="26035" h="26035">
                <a:moveTo>
                  <a:pt x="13715" y="762"/>
                </a:moveTo>
                <a:lnTo>
                  <a:pt x="12469" y="1385"/>
                </a:lnTo>
                <a:lnTo>
                  <a:pt x="13207" y="5080"/>
                </a:lnTo>
                <a:lnTo>
                  <a:pt x="13715" y="5334"/>
                </a:lnTo>
                <a:lnTo>
                  <a:pt x="13715" y="762"/>
                </a:lnTo>
                <a:close/>
              </a:path>
              <a:path w="26035" h="26035">
                <a:moveTo>
                  <a:pt x="12469" y="1385"/>
                </a:moveTo>
                <a:lnTo>
                  <a:pt x="12191" y="1524"/>
                </a:lnTo>
                <a:lnTo>
                  <a:pt x="12191" y="4572"/>
                </a:lnTo>
                <a:lnTo>
                  <a:pt x="13207" y="5080"/>
                </a:lnTo>
                <a:lnTo>
                  <a:pt x="12469" y="1385"/>
                </a:lnTo>
                <a:close/>
              </a:path>
              <a:path w="26035" h="26035">
                <a:moveTo>
                  <a:pt x="8490" y="1088"/>
                </a:moveTo>
                <a:lnTo>
                  <a:pt x="7619" y="1524"/>
                </a:lnTo>
                <a:lnTo>
                  <a:pt x="7619" y="3048"/>
                </a:lnTo>
                <a:lnTo>
                  <a:pt x="10667" y="4572"/>
                </a:lnTo>
                <a:lnTo>
                  <a:pt x="10667" y="3810"/>
                </a:lnTo>
                <a:lnTo>
                  <a:pt x="8490" y="1088"/>
                </a:lnTo>
                <a:close/>
              </a:path>
              <a:path w="26035" h="26035">
                <a:moveTo>
                  <a:pt x="7619" y="0"/>
                </a:moveTo>
                <a:lnTo>
                  <a:pt x="4572" y="0"/>
                </a:lnTo>
                <a:lnTo>
                  <a:pt x="1524" y="3048"/>
                </a:lnTo>
                <a:lnTo>
                  <a:pt x="1524" y="3810"/>
                </a:lnTo>
                <a:lnTo>
                  <a:pt x="3048" y="3048"/>
                </a:lnTo>
                <a:lnTo>
                  <a:pt x="4572" y="1524"/>
                </a:lnTo>
                <a:lnTo>
                  <a:pt x="7619" y="0"/>
                </a:lnTo>
                <a:close/>
              </a:path>
              <a:path w="26035" h="26035">
                <a:moveTo>
                  <a:pt x="10667" y="0"/>
                </a:moveTo>
                <a:lnTo>
                  <a:pt x="8490" y="1088"/>
                </a:lnTo>
                <a:lnTo>
                  <a:pt x="10667" y="3810"/>
                </a:lnTo>
                <a:lnTo>
                  <a:pt x="10667" y="0"/>
                </a:lnTo>
                <a:close/>
              </a:path>
              <a:path w="26035" h="26035">
                <a:moveTo>
                  <a:pt x="7619" y="0"/>
                </a:moveTo>
                <a:lnTo>
                  <a:pt x="4572" y="1524"/>
                </a:lnTo>
                <a:lnTo>
                  <a:pt x="6095" y="3428"/>
                </a:lnTo>
                <a:lnTo>
                  <a:pt x="6095" y="1524"/>
                </a:lnTo>
                <a:lnTo>
                  <a:pt x="7619" y="0"/>
                </a:lnTo>
                <a:close/>
              </a:path>
              <a:path w="26035" h="26035">
                <a:moveTo>
                  <a:pt x="12191" y="0"/>
                </a:moveTo>
                <a:lnTo>
                  <a:pt x="10667" y="0"/>
                </a:lnTo>
                <a:lnTo>
                  <a:pt x="12191" y="3048"/>
                </a:lnTo>
                <a:lnTo>
                  <a:pt x="12191" y="1524"/>
                </a:lnTo>
                <a:lnTo>
                  <a:pt x="12469" y="1385"/>
                </a:lnTo>
                <a:lnTo>
                  <a:pt x="12191" y="0"/>
                </a:lnTo>
                <a:close/>
              </a:path>
              <a:path w="26035" h="26035">
                <a:moveTo>
                  <a:pt x="19812" y="0"/>
                </a:moveTo>
                <a:lnTo>
                  <a:pt x="18287" y="0"/>
                </a:lnTo>
                <a:lnTo>
                  <a:pt x="18287" y="1524"/>
                </a:lnTo>
                <a:lnTo>
                  <a:pt x="19812" y="0"/>
                </a:lnTo>
                <a:close/>
              </a:path>
              <a:path w="26035" h="26035">
                <a:moveTo>
                  <a:pt x="13715" y="0"/>
                </a:moveTo>
                <a:lnTo>
                  <a:pt x="12191" y="0"/>
                </a:lnTo>
                <a:lnTo>
                  <a:pt x="12469" y="1385"/>
                </a:lnTo>
                <a:lnTo>
                  <a:pt x="13715" y="762"/>
                </a:lnTo>
                <a:lnTo>
                  <a:pt x="13715" y="0"/>
                </a:lnTo>
                <a:close/>
              </a:path>
              <a:path w="26035" h="26035">
                <a:moveTo>
                  <a:pt x="10667" y="0"/>
                </a:moveTo>
                <a:lnTo>
                  <a:pt x="7619" y="0"/>
                </a:lnTo>
                <a:lnTo>
                  <a:pt x="8490" y="1088"/>
                </a:lnTo>
                <a:lnTo>
                  <a:pt x="10667" y="0"/>
                </a:lnTo>
                <a:close/>
              </a:path>
              <a:path w="26035" h="26035">
                <a:moveTo>
                  <a:pt x="13715" y="0"/>
                </a:moveTo>
                <a:lnTo>
                  <a:pt x="13715" y="762"/>
                </a:lnTo>
                <a:lnTo>
                  <a:pt x="14224" y="508"/>
                </a:lnTo>
                <a:lnTo>
                  <a:pt x="13715" y="0"/>
                </a:lnTo>
                <a:close/>
              </a:path>
              <a:path w="26035" h="26035">
                <a:moveTo>
                  <a:pt x="15239" y="0"/>
                </a:moveTo>
                <a:lnTo>
                  <a:pt x="13715" y="0"/>
                </a:lnTo>
                <a:lnTo>
                  <a:pt x="14224" y="508"/>
                </a:lnTo>
                <a:lnTo>
                  <a:pt x="152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3886200"/>
            <a:ext cx="5952744" cy="275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922" y="918781"/>
            <a:ext cx="5448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Example: Process</a:t>
            </a:r>
            <a:r>
              <a:rPr spc="-90" dirty="0"/>
              <a:t> </a:t>
            </a:r>
            <a:r>
              <a:rPr spc="-25" dirty="0"/>
              <a:t>States</a:t>
            </a:r>
          </a:p>
        </p:txBody>
      </p:sp>
      <p:sp>
        <p:nvSpPr>
          <p:cNvPr id="3" name="object 3"/>
          <p:cNvSpPr/>
          <p:nvPr/>
        </p:nvSpPr>
        <p:spPr>
          <a:xfrm>
            <a:off x="1721537" y="1993075"/>
            <a:ext cx="6823786" cy="189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6506" y="3886200"/>
            <a:ext cx="6309815" cy="2447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207" y="918781"/>
            <a:ext cx="41992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OS </a:t>
            </a:r>
            <a:r>
              <a:rPr spc="-25" dirty="0"/>
              <a:t>data</a:t>
            </a:r>
            <a:r>
              <a:rPr spc="-55" dirty="0"/>
              <a:t> </a:t>
            </a:r>
            <a:r>
              <a:rPr spc="-15" dirty="0"/>
              <a:t>structures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6517" y="2466021"/>
            <a:ext cx="8011795" cy="43681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74041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OS </a:t>
            </a:r>
            <a:r>
              <a:rPr sz="3000" spc="-10" dirty="0">
                <a:latin typeface="Calibri"/>
                <a:cs typeface="Calibri"/>
              </a:rPr>
              <a:t>maintains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structure </a:t>
            </a:r>
            <a:r>
              <a:rPr sz="3000" dirty="0">
                <a:latin typeface="Calibri"/>
                <a:cs typeface="Calibri"/>
              </a:rPr>
              <a:t>(e.g., </a:t>
            </a:r>
            <a:r>
              <a:rPr sz="3000" spc="-10" dirty="0">
                <a:latin typeface="Calibri"/>
                <a:cs typeface="Calibri"/>
              </a:rPr>
              <a:t>list)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all  active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processes</a:t>
            </a:r>
            <a:endParaRPr sz="3000" dirty="0">
              <a:latin typeface="Calibri"/>
              <a:cs typeface="Calibri"/>
            </a:endParaRPr>
          </a:p>
          <a:p>
            <a:pPr marL="355600" marR="70675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Information </a:t>
            </a:r>
            <a:r>
              <a:rPr sz="3000" spc="-5" dirty="0">
                <a:latin typeface="Calibri"/>
                <a:cs typeface="Calibri"/>
              </a:rPr>
              <a:t>about each </a:t>
            </a: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20" dirty="0">
                <a:latin typeface="Calibri"/>
                <a:cs typeface="Calibri"/>
              </a:rPr>
              <a:t>stored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spc="-20" dirty="0">
                <a:latin typeface="Calibri"/>
                <a:cs typeface="Calibri"/>
              </a:rPr>
              <a:t>control </a:t>
            </a:r>
            <a:r>
              <a:rPr sz="3000" spc="-5" dirty="0">
                <a:latin typeface="Calibri"/>
                <a:cs typeface="Calibri"/>
              </a:rPr>
              <a:t>block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(PCB)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identifier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state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Pointers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other </a:t>
            </a:r>
            <a:r>
              <a:rPr sz="2600" spc="-15" dirty="0">
                <a:latin typeface="Calibri"/>
                <a:cs typeface="Calibri"/>
              </a:rPr>
              <a:t>related </a:t>
            </a:r>
            <a:r>
              <a:rPr sz="2600" spc="-10" dirty="0">
                <a:latin typeface="Calibri"/>
                <a:cs typeface="Calibri"/>
              </a:rPr>
              <a:t>processes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(parent)</a:t>
            </a:r>
            <a:endParaRPr sz="26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CPU </a:t>
            </a:r>
            <a:r>
              <a:rPr sz="2600" spc="-15" dirty="0">
                <a:latin typeface="Calibri"/>
                <a:cs typeface="Calibri"/>
              </a:rPr>
              <a:t>context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process </a:t>
            </a:r>
            <a:r>
              <a:rPr sz="2600" spc="-15" dirty="0">
                <a:latin typeface="Calibri"/>
                <a:cs typeface="Calibri"/>
              </a:rPr>
              <a:t>(saved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1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 suspended)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Pointers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locations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Pointers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open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292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The Process  Abstraction</vt:lpstr>
      <vt:lpstr>OS provides process abstraction</vt:lpstr>
      <vt:lpstr>What constitutes a process?</vt:lpstr>
      <vt:lpstr>How does OS create a process?</vt:lpstr>
      <vt:lpstr>States of a process</vt:lpstr>
      <vt:lpstr>Process State Transitions</vt:lpstr>
      <vt:lpstr>Example: Process States</vt:lpstr>
      <vt:lpstr>OS data structures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The Process  Abstraction</dc:title>
  <cp:lastModifiedBy>Admin</cp:lastModifiedBy>
  <cp:revision>2</cp:revision>
  <dcterms:created xsi:type="dcterms:W3CDTF">2019-07-15T06:22:35Z</dcterms:created>
  <dcterms:modified xsi:type="dcterms:W3CDTF">2020-07-17T14:53:25Z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2019-07-15T00:00:00Z</vt:filetime>
  </property>
</Properties>
</file>