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0286" y="2602801"/>
            <a:ext cx="7497826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7402" y="649033"/>
            <a:ext cx="640359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983740"/>
            <a:ext cx="8072120" cy="435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47911" y="692092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80286" y="2602801"/>
            <a:ext cx="831964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2870" marR="5080" indent="-2630805">
              <a:lnSpc>
                <a:spcPct val="100000"/>
              </a:lnSpc>
              <a:spcBef>
                <a:spcPts val="105"/>
              </a:spcBef>
            </a:pPr>
            <a:r>
              <a:rPr spc="-195" dirty="0" smtClean="0"/>
              <a:t>Mechanism </a:t>
            </a:r>
            <a:r>
              <a:rPr spc="-5" dirty="0"/>
              <a:t>of</a:t>
            </a:r>
            <a:r>
              <a:rPr spc="-445" dirty="0"/>
              <a:t> </a:t>
            </a:r>
            <a:r>
              <a:rPr spc="-265" dirty="0"/>
              <a:t>process  </a:t>
            </a:r>
            <a:r>
              <a:rPr spc="-165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5104" y="918781"/>
            <a:ext cx="39643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5" dirty="0"/>
              <a:t>The </a:t>
            </a:r>
            <a:r>
              <a:rPr sz="4400" spc="-715" dirty="0"/>
              <a:t>OS</a:t>
            </a:r>
            <a:r>
              <a:rPr sz="4400" spc="-229" dirty="0"/>
              <a:t> </a:t>
            </a:r>
            <a:r>
              <a:rPr sz="4400" spc="-185" dirty="0"/>
              <a:t>scheduler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990601" y="2009996"/>
            <a:ext cx="8229600" cy="442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484" dirty="0">
                <a:latin typeface="Arial"/>
                <a:cs typeface="Arial"/>
              </a:rPr>
              <a:t>OS </a:t>
            </a:r>
            <a:r>
              <a:rPr sz="3000" spc="-130" dirty="0">
                <a:latin typeface="Arial"/>
                <a:cs typeface="Arial"/>
              </a:rPr>
              <a:t>scheduler </a:t>
            </a:r>
            <a:r>
              <a:rPr sz="3000" spc="-220" dirty="0">
                <a:latin typeface="Arial"/>
                <a:cs typeface="Arial"/>
              </a:rPr>
              <a:t>has </a:t>
            </a:r>
            <a:r>
              <a:rPr sz="3000" spc="10" dirty="0">
                <a:latin typeface="Arial"/>
                <a:cs typeface="Arial"/>
              </a:rPr>
              <a:t>two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parts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135" dirty="0">
                <a:latin typeface="Arial"/>
                <a:cs typeface="Arial"/>
              </a:rPr>
              <a:t>Policy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pick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which</a:t>
            </a:r>
            <a:r>
              <a:rPr sz="2600" spc="-155" dirty="0">
                <a:latin typeface="Arial"/>
                <a:cs typeface="Arial"/>
              </a:rPr>
              <a:t> process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run</a:t>
            </a:r>
            <a:r>
              <a:rPr sz="2600" spc="-150" dirty="0">
                <a:latin typeface="Arial"/>
                <a:cs typeface="Arial"/>
              </a:rPr>
              <a:t> 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r>
              <a:rPr sz="2600" spc="-114" dirty="0">
                <a:latin typeface="Arial"/>
                <a:cs typeface="Arial"/>
              </a:rPr>
              <a:t>Mechanism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switch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that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process</a:t>
            </a:r>
            <a:r>
              <a:rPr sz="2600" spc="-175" dirty="0">
                <a:latin typeface="Arial"/>
                <a:cs typeface="Arial"/>
              </a:rPr>
              <a:t> </a:t>
            </a:r>
            <a:endParaRPr sz="2600" dirty="0" smtClean="0">
              <a:latin typeface="Arial"/>
              <a:cs typeface="Arial"/>
            </a:endParaRPr>
          </a:p>
          <a:p>
            <a:pPr marL="355600" marR="190500" indent="-342900">
              <a:lnSpc>
                <a:spcPct val="8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40" dirty="0" smtClean="0">
                <a:latin typeface="Arial"/>
                <a:cs typeface="Arial"/>
              </a:rPr>
              <a:t>Non </a:t>
            </a:r>
            <a:r>
              <a:rPr sz="3000" spc="-85" dirty="0" smtClean="0">
                <a:latin typeface="Arial"/>
                <a:cs typeface="Arial"/>
              </a:rPr>
              <a:t>preemptive </a:t>
            </a:r>
            <a:r>
              <a:rPr sz="3000" spc="-105" dirty="0" smtClean="0">
                <a:latin typeface="Arial"/>
                <a:cs typeface="Arial"/>
              </a:rPr>
              <a:t>(cooperative) </a:t>
            </a:r>
            <a:r>
              <a:rPr sz="3000" spc="-155" dirty="0" smtClean="0">
                <a:latin typeface="Arial"/>
                <a:cs typeface="Arial"/>
              </a:rPr>
              <a:t>schedulers</a:t>
            </a:r>
            <a:r>
              <a:rPr sz="3000" spc="-380" dirty="0" smtClean="0">
                <a:latin typeface="Arial"/>
                <a:cs typeface="Arial"/>
              </a:rPr>
              <a:t> </a:t>
            </a:r>
            <a:r>
              <a:rPr sz="3000" spc="-135" dirty="0" smtClean="0">
                <a:latin typeface="Arial"/>
                <a:cs typeface="Arial"/>
              </a:rPr>
              <a:t>are  </a:t>
            </a:r>
            <a:r>
              <a:rPr sz="3000" spc="-35" dirty="0" smtClean="0">
                <a:latin typeface="Arial"/>
                <a:cs typeface="Arial"/>
              </a:rPr>
              <a:t>polite</a:t>
            </a:r>
            <a:endParaRPr sz="3000" dirty="0" smtClean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125" dirty="0" smtClean="0">
                <a:latin typeface="Arial"/>
                <a:cs typeface="Arial"/>
              </a:rPr>
              <a:t>Switch </a:t>
            </a:r>
            <a:r>
              <a:rPr sz="2600" spc="-70" dirty="0">
                <a:latin typeface="Arial"/>
                <a:cs typeface="Arial"/>
              </a:rPr>
              <a:t>only </a:t>
            </a:r>
            <a:r>
              <a:rPr sz="2600" spc="40" dirty="0">
                <a:latin typeface="Arial"/>
                <a:cs typeface="Arial"/>
              </a:rPr>
              <a:t>if </a:t>
            </a:r>
            <a:r>
              <a:rPr sz="2600" spc="-155" dirty="0">
                <a:latin typeface="Arial"/>
                <a:cs typeface="Arial"/>
              </a:rPr>
              <a:t>process </a:t>
            </a:r>
            <a:r>
              <a:rPr sz="2600" spc="-114" dirty="0">
                <a:latin typeface="Arial"/>
                <a:cs typeface="Arial"/>
              </a:rPr>
              <a:t>blocked </a:t>
            </a:r>
            <a:r>
              <a:rPr sz="2600" spc="-20" dirty="0">
                <a:latin typeface="Arial"/>
                <a:cs typeface="Arial"/>
              </a:rPr>
              <a:t>or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terminated</a:t>
            </a:r>
            <a:endParaRPr sz="26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20" dirty="0">
                <a:latin typeface="Arial"/>
                <a:cs typeface="Arial"/>
              </a:rPr>
              <a:t>Preemptive </a:t>
            </a:r>
            <a:r>
              <a:rPr sz="3000" spc="-100" dirty="0">
                <a:latin typeface="Arial"/>
                <a:cs typeface="Arial"/>
              </a:rPr>
              <a:t>(non-cooperative) </a:t>
            </a:r>
            <a:r>
              <a:rPr sz="3000" spc="-155" dirty="0">
                <a:latin typeface="Arial"/>
                <a:cs typeface="Arial"/>
              </a:rPr>
              <a:t>schedulers </a:t>
            </a:r>
            <a:r>
              <a:rPr sz="3000" spc="-195" dirty="0">
                <a:latin typeface="Arial"/>
                <a:cs typeface="Arial"/>
              </a:rPr>
              <a:t>can  </a:t>
            </a:r>
            <a:r>
              <a:rPr sz="3000" spc="-90" dirty="0">
                <a:latin typeface="Arial"/>
                <a:cs typeface="Arial"/>
              </a:rPr>
              <a:t>switch </a:t>
            </a:r>
            <a:r>
              <a:rPr sz="3000" spc="-160" dirty="0">
                <a:latin typeface="Arial"/>
                <a:cs typeface="Arial"/>
              </a:rPr>
              <a:t>even </a:t>
            </a:r>
            <a:r>
              <a:rPr sz="3000" spc="-100" dirty="0">
                <a:latin typeface="Arial"/>
                <a:cs typeface="Arial"/>
              </a:rPr>
              <a:t>when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30" dirty="0">
                <a:latin typeface="Arial"/>
                <a:cs typeface="Arial"/>
              </a:rPr>
              <a:t>ready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38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continue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365" dirty="0">
                <a:latin typeface="Arial"/>
                <a:cs typeface="Arial"/>
              </a:rPr>
              <a:t>CPU </a:t>
            </a:r>
            <a:r>
              <a:rPr sz="2600" spc="-135" dirty="0">
                <a:latin typeface="Arial"/>
                <a:cs typeface="Arial"/>
              </a:rPr>
              <a:t>generates </a:t>
            </a:r>
            <a:r>
              <a:rPr sz="2600" spc="-70" dirty="0">
                <a:latin typeface="Arial"/>
                <a:cs typeface="Arial"/>
              </a:rPr>
              <a:t>periodic </a:t>
            </a:r>
            <a:r>
              <a:rPr sz="2600" spc="-10" dirty="0">
                <a:latin typeface="Arial"/>
                <a:cs typeface="Arial"/>
              </a:rPr>
              <a:t>timer</a:t>
            </a:r>
            <a:r>
              <a:rPr sz="2600" spc="-4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interrupt</a:t>
            </a:r>
            <a:endParaRPr sz="2600" dirty="0">
              <a:latin typeface="Arial"/>
              <a:cs typeface="Arial"/>
            </a:endParaRPr>
          </a:p>
          <a:p>
            <a:pPr marL="756285" marR="230504" lvl="1" indent="-286385">
              <a:lnSpc>
                <a:spcPts val="25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600" spc="-30" dirty="0">
                <a:latin typeface="Arial"/>
                <a:cs typeface="Arial"/>
              </a:rPr>
              <a:t>After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servicing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interrupt,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420" dirty="0">
                <a:latin typeface="Arial"/>
                <a:cs typeface="Arial"/>
              </a:rPr>
              <a:t>OS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checks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if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current  </a:t>
            </a:r>
            <a:r>
              <a:rPr sz="2600" spc="-155" dirty="0">
                <a:latin typeface="Arial"/>
                <a:cs typeface="Arial"/>
              </a:rPr>
              <a:t>process </a:t>
            </a:r>
            <a:r>
              <a:rPr sz="2600" spc="-190" dirty="0">
                <a:latin typeface="Arial"/>
                <a:cs typeface="Arial"/>
              </a:rPr>
              <a:t>has </a:t>
            </a:r>
            <a:r>
              <a:rPr sz="2600" spc="-40" dirty="0">
                <a:latin typeface="Arial"/>
                <a:cs typeface="Arial"/>
              </a:rPr>
              <a:t>run </a:t>
            </a:r>
            <a:r>
              <a:rPr sz="2600" spc="-10" dirty="0">
                <a:latin typeface="Arial"/>
                <a:cs typeface="Arial"/>
              </a:rPr>
              <a:t>for too</a:t>
            </a:r>
            <a:r>
              <a:rPr sz="2600" spc="-35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long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3792" y="5839967"/>
            <a:ext cx="41148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81000"/>
            <a:ext cx="6656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95" dirty="0"/>
              <a:t>Mechanism </a:t>
            </a:r>
            <a:r>
              <a:rPr sz="4400" spc="-5" dirty="0"/>
              <a:t>of </a:t>
            </a:r>
            <a:r>
              <a:rPr sz="4400" spc="-120" dirty="0"/>
              <a:t>context</a:t>
            </a:r>
            <a:r>
              <a:rPr sz="4400" spc="-565" dirty="0"/>
              <a:t> </a:t>
            </a:r>
            <a:r>
              <a:rPr sz="4400" spc="-135" dirty="0"/>
              <a:t>switch</a:t>
            </a:r>
            <a:endParaRPr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922528" y="1610174"/>
            <a:ext cx="8153400" cy="54885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407034" indent="-342900">
              <a:lnSpc>
                <a:spcPts val="24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50" dirty="0">
                <a:latin typeface="Arial"/>
                <a:cs typeface="Arial"/>
              </a:rPr>
              <a:t>Example: </a:t>
            </a:r>
            <a:r>
              <a:rPr sz="2500" spc="-155" dirty="0">
                <a:latin typeface="Arial"/>
                <a:cs typeface="Arial"/>
              </a:rPr>
              <a:t>process </a:t>
            </a:r>
            <a:r>
              <a:rPr sz="2500" spc="-225" dirty="0">
                <a:latin typeface="Arial"/>
                <a:cs typeface="Arial"/>
              </a:rPr>
              <a:t>A </a:t>
            </a:r>
            <a:r>
              <a:rPr sz="2500" spc="-185" dirty="0">
                <a:latin typeface="Arial"/>
                <a:cs typeface="Arial"/>
              </a:rPr>
              <a:t>has </a:t>
            </a:r>
            <a:r>
              <a:rPr sz="2500" spc="-114" dirty="0">
                <a:latin typeface="Arial"/>
                <a:cs typeface="Arial"/>
              </a:rPr>
              <a:t>moved </a:t>
            </a:r>
            <a:r>
              <a:rPr sz="2500" spc="-30" dirty="0">
                <a:latin typeface="Arial"/>
                <a:cs typeface="Arial"/>
              </a:rPr>
              <a:t>from  </a:t>
            </a:r>
            <a:r>
              <a:rPr sz="2500" spc="-120" dirty="0">
                <a:latin typeface="Arial"/>
                <a:cs typeface="Arial"/>
              </a:rPr>
              <a:t>user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90" dirty="0">
                <a:latin typeface="Arial"/>
                <a:cs typeface="Arial"/>
              </a:rPr>
              <a:t>kernel </a:t>
            </a:r>
            <a:r>
              <a:rPr sz="2500" spc="-95" dirty="0">
                <a:latin typeface="Arial"/>
                <a:cs typeface="Arial"/>
              </a:rPr>
              <a:t>mode, </a:t>
            </a:r>
            <a:r>
              <a:rPr sz="2500" spc="-409" dirty="0">
                <a:latin typeface="Arial"/>
                <a:cs typeface="Arial"/>
              </a:rPr>
              <a:t>OS </a:t>
            </a:r>
            <a:r>
              <a:rPr sz="2500" spc="-135" dirty="0">
                <a:latin typeface="Arial"/>
                <a:cs typeface="Arial"/>
              </a:rPr>
              <a:t>decides </a:t>
            </a:r>
            <a:r>
              <a:rPr sz="2500" spc="75" dirty="0">
                <a:latin typeface="Arial"/>
                <a:cs typeface="Arial"/>
              </a:rPr>
              <a:t>it  </a:t>
            </a:r>
            <a:r>
              <a:rPr sz="2500" spc="-85" dirty="0">
                <a:latin typeface="Arial"/>
                <a:cs typeface="Arial"/>
              </a:rPr>
              <a:t>must </a:t>
            </a:r>
            <a:r>
              <a:rPr sz="2500" spc="-80" dirty="0">
                <a:latin typeface="Arial"/>
                <a:cs typeface="Arial"/>
              </a:rPr>
              <a:t>switch </a:t>
            </a:r>
            <a:r>
              <a:rPr sz="2500" spc="-30" dirty="0">
                <a:latin typeface="Arial"/>
                <a:cs typeface="Arial"/>
              </a:rPr>
              <a:t>from </a:t>
            </a:r>
            <a:r>
              <a:rPr sz="2500" spc="-225" dirty="0">
                <a:latin typeface="Arial"/>
                <a:cs typeface="Arial"/>
              </a:rPr>
              <a:t>A </a:t>
            </a:r>
            <a:r>
              <a:rPr sz="2500" spc="20" dirty="0">
                <a:latin typeface="Arial"/>
                <a:cs typeface="Arial"/>
              </a:rPr>
              <a:t>to</a:t>
            </a:r>
            <a:r>
              <a:rPr sz="2500" spc="-260" dirty="0">
                <a:latin typeface="Arial"/>
                <a:cs typeface="Arial"/>
              </a:rPr>
              <a:t> </a:t>
            </a:r>
            <a:r>
              <a:rPr sz="2500" spc="-310" dirty="0" smtClean="0">
                <a:latin typeface="Arial"/>
                <a:cs typeface="Arial"/>
              </a:rPr>
              <a:t>B</a:t>
            </a:r>
            <a:endParaRPr lang="en-US" sz="2500" spc="-310" dirty="0" smtClean="0">
              <a:latin typeface="Arial"/>
              <a:cs typeface="Arial"/>
            </a:endParaRPr>
          </a:p>
          <a:p>
            <a:pPr marL="12700" marR="407034">
              <a:lnSpc>
                <a:spcPts val="24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sz="2500" dirty="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65" dirty="0">
                <a:latin typeface="Arial"/>
                <a:cs typeface="Arial"/>
              </a:rPr>
              <a:t>Save </a:t>
            </a:r>
            <a:r>
              <a:rPr sz="2500" spc="-70" dirty="0">
                <a:latin typeface="Arial"/>
                <a:cs typeface="Arial"/>
              </a:rPr>
              <a:t>context </a:t>
            </a:r>
            <a:r>
              <a:rPr sz="2500" spc="-260" dirty="0">
                <a:latin typeface="Arial"/>
                <a:cs typeface="Arial"/>
              </a:rPr>
              <a:t>(PC, </a:t>
            </a:r>
            <a:r>
              <a:rPr sz="2500" spc="-105" dirty="0">
                <a:latin typeface="Arial"/>
                <a:cs typeface="Arial"/>
              </a:rPr>
              <a:t>registers, </a:t>
            </a:r>
            <a:r>
              <a:rPr sz="2500" spc="-90" dirty="0">
                <a:latin typeface="Arial"/>
                <a:cs typeface="Arial"/>
              </a:rPr>
              <a:t>kernel </a:t>
            </a:r>
            <a:r>
              <a:rPr sz="2500" spc="-145" dirty="0">
                <a:latin typeface="Arial"/>
                <a:cs typeface="Arial"/>
              </a:rPr>
              <a:t>stack  </a:t>
            </a:r>
            <a:r>
              <a:rPr sz="2500" spc="-40" dirty="0">
                <a:latin typeface="Arial"/>
                <a:cs typeface="Arial"/>
              </a:rPr>
              <a:t>pointer) </a:t>
            </a:r>
            <a:r>
              <a:rPr sz="2500" spc="-5" dirty="0">
                <a:latin typeface="Arial"/>
                <a:cs typeface="Arial"/>
              </a:rPr>
              <a:t>of </a:t>
            </a:r>
            <a:r>
              <a:rPr sz="2500" spc="-225" dirty="0">
                <a:latin typeface="Arial"/>
                <a:cs typeface="Arial"/>
              </a:rPr>
              <a:t>A </a:t>
            </a:r>
            <a:r>
              <a:rPr sz="2500" spc="-80" dirty="0">
                <a:latin typeface="Arial"/>
                <a:cs typeface="Arial"/>
              </a:rPr>
              <a:t>on </a:t>
            </a:r>
            <a:r>
              <a:rPr sz="2500" spc="-90" dirty="0">
                <a:latin typeface="Arial"/>
                <a:cs typeface="Arial"/>
              </a:rPr>
              <a:t>kernel</a:t>
            </a:r>
            <a:r>
              <a:rPr sz="2500" spc="-340" dirty="0">
                <a:latin typeface="Arial"/>
                <a:cs typeface="Arial"/>
              </a:rPr>
              <a:t> </a:t>
            </a:r>
            <a:r>
              <a:rPr sz="2500" spc="-145" dirty="0" smtClean="0">
                <a:latin typeface="Arial"/>
                <a:cs typeface="Arial"/>
              </a:rPr>
              <a:t>stack</a:t>
            </a:r>
            <a:endParaRPr lang="en-US" sz="2500" spc="-145" dirty="0" smtClean="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20" dirty="0">
                <a:latin typeface="Arial"/>
                <a:cs typeface="Arial"/>
              </a:rPr>
              <a:t>Switch </a:t>
            </a:r>
            <a:r>
              <a:rPr sz="2500" spc="-450" dirty="0">
                <a:latin typeface="Arial"/>
                <a:cs typeface="Arial"/>
              </a:rPr>
              <a:t>SP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90" dirty="0">
                <a:latin typeface="Arial"/>
                <a:cs typeface="Arial"/>
              </a:rPr>
              <a:t>kernel </a:t>
            </a:r>
            <a:r>
              <a:rPr sz="2500" spc="-145" dirty="0">
                <a:latin typeface="Arial"/>
                <a:cs typeface="Arial"/>
              </a:rPr>
              <a:t>stack </a:t>
            </a:r>
            <a:r>
              <a:rPr sz="2500" spc="-5" dirty="0">
                <a:latin typeface="Arial"/>
                <a:cs typeface="Arial"/>
              </a:rPr>
              <a:t>of</a:t>
            </a:r>
            <a:r>
              <a:rPr sz="2500" spc="-285" dirty="0">
                <a:latin typeface="Arial"/>
                <a:cs typeface="Arial"/>
              </a:rPr>
              <a:t> </a:t>
            </a:r>
            <a:r>
              <a:rPr sz="2500" spc="-310" dirty="0" smtClean="0">
                <a:latin typeface="Arial"/>
                <a:cs typeface="Arial"/>
              </a:rPr>
              <a:t>B</a:t>
            </a:r>
            <a:endParaRPr lang="en-US" sz="2500" spc="-3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  <a:tab pos="355600" algn="l"/>
              </a:tabLst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155" dirty="0">
                <a:latin typeface="Arial"/>
                <a:cs typeface="Arial"/>
              </a:rPr>
              <a:t>Restore </a:t>
            </a:r>
            <a:r>
              <a:rPr sz="2500" spc="-70" dirty="0">
                <a:latin typeface="Arial"/>
                <a:cs typeface="Arial"/>
              </a:rPr>
              <a:t>context </a:t>
            </a:r>
            <a:r>
              <a:rPr sz="2500" spc="-30" dirty="0">
                <a:latin typeface="Arial"/>
                <a:cs typeface="Arial"/>
              </a:rPr>
              <a:t>from </a:t>
            </a:r>
            <a:r>
              <a:rPr sz="2500" spc="-229" dirty="0">
                <a:latin typeface="Arial"/>
                <a:cs typeface="Arial"/>
              </a:rPr>
              <a:t>B’s </a:t>
            </a:r>
            <a:r>
              <a:rPr sz="2500" spc="-90" dirty="0">
                <a:latin typeface="Arial"/>
                <a:cs typeface="Arial"/>
              </a:rPr>
              <a:t>kernel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145" dirty="0" smtClean="0">
                <a:latin typeface="Arial"/>
                <a:cs typeface="Arial"/>
              </a:rPr>
              <a:t>stack</a:t>
            </a:r>
            <a:endParaRPr lang="en-US" sz="2500" spc="-145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endParaRPr sz="2500" dirty="0">
              <a:latin typeface="Arial"/>
              <a:cs typeface="Arial"/>
            </a:endParaRPr>
          </a:p>
          <a:p>
            <a:pPr marL="355600" marR="244475" indent="-342900">
              <a:lnSpc>
                <a:spcPts val="24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05" dirty="0">
                <a:latin typeface="Arial"/>
                <a:cs typeface="Arial"/>
              </a:rPr>
              <a:t>Who </a:t>
            </a:r>
            <a:r>
              <a:rPr sz="2500" spc="-185" dirty="0">
                <a:latin typeface="Arial"/>
                <a:cs typeface="Arial"/>
              </a:rPr>
              <a:t>has </a:t>
            </a:r>
            <a:r>
              <a:rPr sz="2500" spc="-180" dirty="0">
                <a:latin typeface="Arial"/>
                <a:cs typeface="Arial"/>
              </a:rPr>
              <a:t>saved </a:t>
            </a:r>
            <a:r>
              <a:rPr sz="2500" spc="-110" dirty="0">
                <a:latin typeface="Arial"/>
                <a:cs typeface="Arial"/>
              </a:rPr>
              <a:t>registers </a:t>
            </a:r>
            <a:r>
              <a:rPr sz="2500" spc="-80" dirty="0">
                <a:latin typeface="Arial"/>
                <a:cs typeface="Arial"/>
              </a:rPr>
              <a:t>on </a:t>
            </a:r>
            <a:r>
              <a:rPr sz="2500" spc="-229" dirty="0">
                <a:latin typeface="Arial"/>
                <a:cs typeface="Arial"/>
              </a:rPr>
              <a:t>B’s </a:t>
            </a:r>
            <a:r>
              <a:rPr sz="2500" spc="-90" dirty="0">
                <a:latin typeface="Arial"/>
                <a:cs typeface="Arial"/>
              </a:rPr>
              <a:t>kernel  </a:t>
            </a:r>
            <a:r>
              <a:rPr sz="2500" spc="-160" dirty="0">
                <a:latin typeface="Arial"/>
                <a:cs typeface="Arial"/>
              </a:rPr>
              <a:t>stack?</a:t>
            </a:r>
            <a:endParaRPr sz="2500" dirty="0">
              <a:latin typeface="Arial"/>
              <a:cs typeface="Arial"/>
            </a:endParaRPr>
          </a:p>
          <a:p>
            <a:pPr marL="756285" marR="481330" indent="-287020">
              <a:lnSpc>
                <a:spcPct val="80000"/>
              </a:lnSpc>
              <a:spcBef>
                <a:spcPts val="560"/>
              </a:spcBef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spc="-365" dirty="0">
                <a:latin typeface="Arial"/>
                <a:cs typeface="Arial"/>
              </a:rPr>
              <a:t>OS </a:t>
            </a:r>
            <a:r>
              <a:rPr sz="2200" spc="-55" dirty="0">
                <a:latin typeface="Arial"/>
                <a:cs typeface="Arial"/>
              </a:rPr>
              <a:t>did, </a:t>
            </a:r>
            <a:r>
              <a:rPr sz="2200" spc="-75" dirty="0">
                <a:latin typeface="Arial"/>
                <a:cs typeface="Arial"/>
              </a:rPr>
              <a:t>when </a:t>
            </a:r>
            <a:r>
              <a:rPr sz="2200" spc="65" dirty="0">
                <a:latin typeface="Arial"/>
                <a:cs typeface="Arial"/>
              </a:rPr>
              <a:t>it </a:t>
            </a:r>
            <a:r>
              <a:rPr sz="2200" spc="-80" dirty="0">
                <a:latin typeface="Arial"/>
                <a:cs typeface="Arial"/>
              </a:rPr>
              <a:t>switched </a:t>
            </a:r>
            <a:r>
              <a:rPr sz="2200" spc="-10" dirty="0">
                <a:latin typeface="Arial"/>
                <a:cs typeface="Arial"/>
              </a:rPr>
              <a:t>out </a:t>
            </a:r>
            <a:r>
              <a:rPr sz="2200" spc="-275" dirty="0">
                <a:latin typeface="Arial"/>
                <a:cs typeface="Arial"/>
              </a:rPr>
              <a:t>B 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spc="-40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  </a:t>
            </a:r>
            <a:r>
              <a:rPr sz="2200" spc="-100" dirty="0" smtClean="0">
                <a:latin typeface="Arial"/>
                <a:cs typeface="Arial"/>
              </a:rPr>
              <a:t>past</a:t>
            </a:r>
            <a:endParaRPr lang="en-US" sz="2200" spc="-100" dirty="0" smtClean="0">
              <a:latin typeface="Arial"/>
              <a:cs typeface="Arial"/>
            </a:endParaRPr>
          </a:p>
          <a:p>
            <a:pPr marL="756285" marR="481330" indent="-287020">
              <a:lnSpc>
                <a:spcPct val="80000"/>
              </a:lnSpc>
              <a:spcBef>
                <a:spcPts val="560"/>
              </a:spcBef>
              <a:tabLst>
                <a:tab pos="756285" algn="l"/>
              </a:tabLst>
            </a:pPr>
            <a:endParaRPr sz="2200" dirty="0">
              <a:latin typeface="Arial"/>
              <a:cs typeface="Arial"/>
            </a:endParaRPr>
          </a:p>
          <a:p>
            <a:pPr marL="355600" marR="137795" indent="-342900">
              <a:lnSpc>
                <a:spcPts val="24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50" dirty="0">
                <a:latin typeface="Arial"/>
                <a:cs typeface="Arial"/>
              </a:rPr>
              <a:t>Now, </a:t>
            </a:r>
            <a:r>
              <a:rPr sz="2500" spc="-360" dirty="0">
                <a:latin typeface="Arial"/>
                <a:cs typeface="Arial"/>
              </a:rPr>
              <a:t>CPU </a:t>
            </a:r>
            <a:r>
              <a:rPr sz="2500" spc="-130" dirty="0">
                <a:latin typeface="Arial"/>
                <a:cs typeface="Arial"/>
              </a:rPr>
              <a:t>is </a:t>
            </a:r>
            <a:r>
              <a:rPr sz="2500" spc="-75" dirty="0">
                <a:latin typeface="Arial"/>
                <a:cs typeface="Arial"/>
              </a:rPr>
              <a:t>running </a:t>
            </a:r>
            <a:r>
              <a:rPr sz="2500" spc="-310" dirty="0">
                <a:latin typeface="Arial"/>
                <a:cs typeface="Arial"/>
              </a:rPr>
              <a:t>B </a:t>
            </a:r>
            <a:r>
              <a:rPr sz="2500" spc="-35" dirty="0">
                <a:latin typeface="Arial"/>
                <a:cs typeface="Arial"/>
              </a:rPr>
              <a:t>in </a:t>
            </a:r>
            <a:r>
              <a:rPr sz="2500" spc="-90" dirty="0">
                <a:latin typeface="Arial"/>
                <a:cs typeface="Arial"/>
              </a:rPr>
              <a:t>kernel </a:t>
            </a:r>
            <a:r>
              <a:rPr sz="2500" spc="-95" dirty="0">
                <a:latin typeface="Arial"/>
                <a:cs typeface="Arial"/>
              </a:rPr>
              <a:t>mode,  </a:t>
            </a:r>
            <a:r>
              <a:rPr sz="2500" spc="-35" dirty="0">
                <a:latin typeface="Arial"/>
                <a:cs typeface="Arial"/>
              </a:rPr>
              <a:t>return-from-trap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80" dirty="0">
                <a:latin typeface="Arial"/>
                <a:cs typeface="Arial"/>
              </a:rPr>
              <a:t>switch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120" dirty="0">
                <a:latin typeface="Arial"/>
                <a:cs typeface="Arial"/>
              </a:rPr>
              <a:t>user  </a:t>
            </a:r>
            <a:r>
              <a:rPr sz="2500" spc="-105" dirty="0">
                <a:latin typeface="Arial"/>
                <a:cs typeface="Arial"/>
              </a:rPr>
              <a:t>mode </a:t>
            </a:r>
            <a:r>
              <a:rPr sz="2500" spc="-5" dirty="0">
                <a:latin typeface="Arial"/>
                <a:cs typeface="Arial"/>
              </a:rPr>
              <a:t>of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310" dirty="0">
                <a:latin typeface="Arial"/>
                <a:cs typeface="Arial"/>
              </a:rPr>
              <a:t>B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785" y="450075"/>
            <a:ext cx="6385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90" dirty="0"/>
              <a:t>A </a:t>
            </a:r>
            <a:r>
              <a:rPr sz="4400" spc="-95" dirty="0"/>
              <a:t>subtlety </a:t>
            </a:r>
            <a:r>
              <a:rPr sz="4400" spc="-130" dirty="0"/>
              <a:t>on </a:t>
            </a:r>
            <a:r>
              <a:rPr sz="4400" spc="-270" dirty="0"/>
              <a:t>saving</a:t>
            </a:r>
            <a:r>
              <a:rPr sz="4400" spc="-385" dirty="0"/>
              <a:t> </a:t>
            </a:r>
            <a:r>
              <a:rPr sz="4400" spc="-120" dirty="0"/>
              <a:t>context</a:t>
            </a:r>
            <a:endParaRPr sz="4400" dirty="0"/>
          </a:p>
        </p:txBody>
      </p:sp>
      <p:sp>
        <p:nvSpPr>
          <p:cNvPr id="5" name="object 5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9199" y="1599107"/>
            <a:ext cx="7890509" cy="530658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422275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30" dirty="0">
                <a:latin typeface="Arial"/>
                <a:cs typeface="Arial"/>
              </a:rPr>
              <a:t>Context </a:t>
            </a:r>
            <a:r>
              <a:rPr sz="3000" spc="-375" dirty="0">
                <a:latin typeface="Arial"/>
                <a:cs typeface="Arial"/>
              </a:rPr>
              <a:t>(PC </a:t>
            </a:r>
            <a:r>
              <a:rPr sz="3000" spc="-145" dirty="0">
                <a:latin typeface="Arial"/>
                <a:cs typeface="Arial"/>
              </a:rPr>
              <a:t>and </a:t>
            </a:r>
            <a:r>
              <a:rPr sz="3000" spc="-35" dirty="0">
                <a:latin typeface="Arial"/>
                <a:cs typeface="Arial"/>
              </a:rPr>
              <a:t>other </a:t>
            </a:r>
            <a:r>
              <a:rPr sz="3000" spc="-425" dirty="0">
                <a:latin typeface="Arial"/>
                <a:cs typeface="Arial"/>
              </a:rPr>
              <a:t>CPU </a:t>
            </a:r>
            <a:r>
              <a:rPr sz="3000" spc="-125" dirty="0">
                <a:latin typeface="Arial"/>
                <a:cs typeface="Arial"/>
              </a:rPr>
              <a:t>registers) </a:t>
            </a:r>
            <a:r>
              <a:rPr sz="3000" spc="-215" dirty="0">
                <a:latin typeface="Arial"/>
                <a:cs typeface="Arial"/>
              </a:rPr>
              <a:t>saved </a:t>
            </a:r>
            <a:r>
              <a:rPr sz="3000" spc="-95" dirty="0">
                <a:latin typeface="Arial"/>
                <a:cs typeface="Arial"/>
              </a:rPr>
              <a:t>on 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kernel</a:t>
            </a:r>
            <a:r>
              <a:rPr sz="3000" spc="-165" dirty="0">
                <a:latin typeface="Arial"/>
                <a:cs typeface="Arial"/>
              </a:rPr>
              <a:t> stack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in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two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different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60" dirty="0" smtClean="0">
                <a:latin typeface="Arial"/>
                <a:cs typeface="Arial"/>
              </a:rPr>
              <a:t>scenarios</a:t>
            </a:r>
            <a:endParaRPr lang="en-US" sz="3000" spc="-160" dirty="0" smtClean="0">
              <a:latin typeface="Arial"/>
              <a:cs typeface="Arial"/>
            </a:endParaRPr>
          </a:p>
          <a:p>
            <a:pPr marL="355600" marR="422275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35" dirty="0">
                <a:latin typeface="Arial"/>
                <a:cs typeface="Arial"/>
              </a:rPr>
              <a:t>When </a:t>
            </a:r>
            <a:r>
              <a:rPr sz="3000" spc="-145" dirty="0">
                <a:latin typeface="Arial"/>
                <a:cs typeface="Arial"/>
              </a:rPr>
              <a:t>going </a:t>
            </a:r>
            <a:r>
              <a:rPr sz="3000" spc="-30" dirty="0">
                <a:latin typeface="Arial"/>
                <a:cs typeface="Arial"/>
              </a:rPr>
              <a:t>from </a:t>
            </a:r>
            <a:r>
              <a:rPr sz="3000" spc="-145" dirty="0">
                <a:latin typeface="Arial"/>
                <a:cs typeface="Arial"/>
              </a:rPr>
              <a:t>user </a:t>
            </a:r>
            <a:r>
              <a:rPr sz="3000" spc="-120" dirty="0">
                <a:latin typeface="Arial"/>
                <a:cs typeface="Arial"/>
              </a:rPr>
              <a:t>mode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05" dirty="0">
                <a:latin typeface="Arial"/>
                <a:cs typeface="Arial"/>
              </a:rPr>
              <a:t>kernel </a:t>
            </a:r>
            <a:r>
              <a:rPr sz="3000" spc="-114" dirty="0">
                <a:latin typeface="Arial"/>
                <a:cs typeface="Arial"/>
              </a:rPr>
              <a:t>mode,  </a:t>
            </a:r>
            <a:r>
              <a:rPr sz="3000" spc="-145" dirty="0">
                <a:latin typeface="Arial"/>
                <a:cs typeface="Arial"/>
              </a:rPr>
              <a:t>user </a:t>
            </a:r>
            <a:r>
              <a:rPr sz="3000" spc="-85" dirty="0">
                <a:latin typeface="Arial"/>
                <a:cs typeface="Arial"/>
              </a:rPr>
              <a:t>context </a:t>
            </a:r>
            <a:r>
              <a:rPr sz="3000" spc="-125" dirty="0">
                <a:latin typeface="Arial"/>
                <a:cs typeface="Arial"/>
              </a:rPr>
              <a:t>(e.g., </a:t>
            </a:r>
            <a:r>
              <a:rPr sz="3000" spc="-90" dirty="0">
                <a:latin typeface="Arial"/>
                <a:cs typeface="Arial"/>
              </a:rPr>
              <a:t>which </a:t>
            </a:r>
            <a:r>
              <a:rPr sz="3000" spc="-55" dirty="0">
                <a:latin typeface="Arial"/>
                <a:cs typeface="Arial"/>
              </a:rPr>
              <a:t>instruction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45" dirty="0">
                <a:latin typeface="Arial"/>
                <a:cs typeface="Arial"/>
              </a:rPr>
              <a:t>user</a:t>
            </a:r>
            <a:r>
              <a:rPr sz="3000" spc="-62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code 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114" dirty="0">
                <a:latin typeface="Arial"/>
                <a:cs typeface="Arial"/>
              </a:rPr>
              <a:t>stopped </a:t>
            </a:r>
            <a:r>
              <a:rPr sz="3000" spc="-60" dirty="0">
                <a:latin typeface="Arial"/>
                <a:cs typeface="Arial"/>
              </a:rPr>
              <a:t>at)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215" dirty="0">
                <a:latin typeface="Arial"/>
                <a:cs typeface="Arial"/>
              </a:rPr>
              <a:t>saved </a:t>
            </a:r>
            <a:r>
              <a:rPr sz="3000" spc="-95" dirty="0">
                <a:latin typeface="Arial"/>
                <a:cs typeface="Arial"/>
              </a:rPr>
              <a:t>on </a:t>
            </a:r>
            <a:r>
              <a:rPr sz="3000" spc="-105" dirty="0">
                <a:latin typeface="Arial"/>
                <a:cs typeface="Arial"/>
              </a:rPr>
              <a:t>kernel </a:t>
            </a:r>
            <a:r>
              <a:rPr sz="3000" spc="-165" dirty="0">
                <a:latin typeface="Arial"/>
                <a:cs typeface="Arial"/>
              </a:rPr>
              <a:t>stack </a:t>
            </a:r>
            <a:r>
              <a:rPr sz="3000" spc="-130" dirty="0">
                <a:latin typeface="Arial"/>
                <a:cs typeface="Arial"/>
              </a:rPr>
              <a:t>by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45" dirty="0">
                <a:latin typeface="Arial"/>
                <a:cs typeface="Arial"/>
              </a:rPr>
              <a:t>trap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55" dirty="0" smtClean="0">
                <a:latin typeface="Arial"/>
                <a:cs typeface="Arial"/>
              </a:rPr>
              <a:t>instruction</a:t>
            </a:r>
            <a:endParaRPr lang="en-US" sz="3000" spc="-55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469900">
              <a:lnSpc>
                <a:spcPts val="3110"/>
              </a:lnSpc>
              <a:spcBef>
                <a:spcPts val="1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145" dirty="0">
                <a:latin typeface="Arial"/>
                <a:cs typeface="Arial"/>
              </a:rPr>
              <a:t>Restored </a:t>
            </a:r>
            <a:r>
              <a:rPr sz="2600" spc="-110" dirty="0">
                <a:latin typeface="Arial"/>
                <a:cs typeface="Arial"/>
              </a:rPr>
              <a:t>by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return-from-trap</a:t>
            </a:r>
            <a:endParaRPr sz="2600" dirty="0">
              <a:latin typeface="Arial"/>
              <a:cs typeface="Arial"/>
            </a:endParaRPr>
          </a:p>
          <a:p>
            <a:pPr marL="355600" marR="146050" indent="-342900">
              <a:lnSpc>
                <a:spcPct val="8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20" dirty="0">
                <a:latin typeface="Arial"/>
                <a:cs typeface="Arial"/>
              </a:rPr>
              <a:t>During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85" dirty="0">
                <a:latin typeface="Arial"/>
                <a:cs typeface="Arial"/>
              </a:rPr>
              <a:t>context </a:t>
            </a:r>
            <a:r>
              <a:rPr sz="3000" spc="-90" dirty="0">
                <a:latin typeface="Arial"/>
                <a:cs typeface="Arial"/>
              </a:rPr>
              <a:t>switch, </a:t>
            </a:r>
            <a:r>
              <a:rPr sz="3000" spc="-105" dirty="0">
                <a:latin typeface="Arial"/>
                <a:cs typeface="Arial"/>
              </a:rPr>
              <a:t>kernel </a:t>
            </a:r>
            <a:r>
              <a:rPr sz="3000" spc="-85" dirty="0">
                <a:latin typeface="Arial"/>
                <a:cs typeface="Arial"/>
              </a:rPr>
              <a:t>context </a:t>
            </a:r>
            <a:r>
              <a:rPr sz="3000" spc="-125" dirty="0">
                <a:latin typeface="Arial"/>
                <a:cs typeface="Arial"/>
              </a:rPr>
              <a:t>(e.g.,  </a:t>
            </a:r>
            <a:r>
              <a:rPr sz="3000" spc="-95" dirty="0">
                <a:latin typeface="Arial"/>
                <a:cs typeface="Arial"/>
              </a:rPr>
              <a:t>where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114" dirty="0">
                <a:latin typeface="Arial"/>
                <a:cs typeface="Arial"/>
              </a:rPr>
              <a:t>stopped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484" dirty="0">
                <a:latin typeface="Arial"/>
                <a:cs typeface="Arial"/>
              </a:rPr>
              <a:t>OS </a:t>
            </a:r>
            <a:r>
              <a:rPr sz="3000" spc="-145" dirty="0">
                <a:latin typeface="Arial"/>
                <a:cs typeface="Arial"/>
              </a:rPr>
              <a:t>code)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85" dirty="0">
                <a:latin typeface="Arial"/>
                <a:cs typeface="Arial"/>
              </a:rPr>
              <a:t>process</a:t>
            </a:r>
            <a:r>
              <a:rPr sz="3000" spc="-450" dirty="0">
                <a:latin typeface="Arial"/>
                <a:cs typeface="Arial"/>
              </a:rPr>
              <a:t> </a:t>
            </a:r>
            <a:r>
              <a:rPr sz="3000" spc="-270" dirty="0">
                <a:latin typeface="Arial"/>
                <a:cs typeface="Arial"/>
              </a:rPr>
              <a:t>A 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215" dirty="0">
                <a:latin typeface="Arial"/>
                <a:cs typeface="Arial"/>
              </a:rPr>
              <a:t>saved </a:t>
            </a:r>
            <a:r>
              <a:rPr sz="3000" spc="-95" dirty="0">
                <a:latin typeface="Arial"/>
                <a:cs typeface="Arial"/>
              </a:rPr>
              <a:t>on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05" dirty="0">
                <a:latin typeface="Arial"/>
                <a:cs typeface="Arial"/>
              </a:rPr>
              <a:t>kernel </a:t>
            </a:r>
            <a:r>
              <a:rPr sz="3000" spc="-165" dirty="0">
                <a:latin typeface="Arial"/>
                <a:cs typeface="Arial"/>
              </a:rPr>
              <a:t>stack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270" dirty="0">
                <a:latin typeface="Arial"/>
                <a:cs typeface="Arial"/>
              </a:rPr>
              <a:t>A </a:t>
            </a:r>
            <a:r>
              <a:rPr sz="3000" spc="-130" dirty="0">
                <a:latin typeface="Arial"/>
                <a:cs typeface="Arial"/>
              </a:rPr>
              <a:t>by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85" dirty="0">
                <a:latin typeface="Arial"/>
                <a:cs typeface="Arial"/>
              </a:rPr>
              <a:t>context  </a:t>
            </a:r>
            <a:r>
              <a:rPr sz="3000" spc="-100" dirty="0">
                <a:latin typeface="Arial"/>
                <a:cs typeface="Arial"/>
              </a:rPr>
              <a:t>switching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code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1600" y="7113968"/>
            <a:ext cx="513524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170" dirty="0">
                <a:latin typeface="Arial"/>
                <a:cs typeface="Arial"/>
              </a:rPr>
              <a:t>Restores </a:t>
            </a:r>
            <a:r>
              <a:rPr sz="2600" spc="-90" dirty="0">
                <a:latin typeface="Arial"/>
                <a:cs typeface="Arial"/>
              </a:rPr>
              <a:t>kernel </a:t>
            </a:r>
            <a:r>
              <a:rPr sz="2600" spc="-70" dirty="0">
                <a:latin typeface="Arial"/>
                <a:cs typeface="Arial"/>
              </a:rPr>
              <a:t>context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55" dirty="0">
                <a:latin typeface="Arial"/>
                <a:cs typeface="Arial"/>
              </a:rPr>
              <a:t>process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-320" dirty="0">
                <a:latin typeface="Arial"/>
                <a:cs typeface="Arial"/>
              </a:rPr>
              <a:t>B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863" y="918781"/>
            <a:ext cx="5132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85" dirty="0"/>
              <a:t>Low-level</a:t>
            </a:r>
            <a:r>
              <a:rPr sz="4400" spc="-260" dirty="0"/>
              <a:t> </a:t>
            </a:r>
            <a:r>
              <a:rPr sz="4400" spc="-250" dirty="0"/>
              <a:t>mechanisms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39" y="1967585"/>
            <a:ext cx="7757795" cy="22688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How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520" dirty="0">
                <a:latin typeface="Arial"/>
                <a:cs typeface="Arial"/>
              </a:rPr>
              <a:t>OS </a:t>
            </a:r>
            <a:r>
              <a:rPr lang="en-US" sz="3200" spc="-520" dirty="0" smtClean="0">
                <a:latin typeface="Arial"/>
                <a:cs typeface="Arial"/>
              </a:rPr>
              <a:t> </a:t>
            </a:r>
            <a:r>
              <a:rPr sz="3200" spc="-55" dirty="0" smtClean="0">
                <a:latin typeface="Arial"/>
                <a:cs typeface="Arial"/>
              </a:rPr>
              <a:t>run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450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process?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How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120" dirty="0">
                <a:latin typeface="Arial"/>
                <a:cs typeface="Arial"/>
              </a:rPr>
              <a:t>handle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90" dirty="0">
                <a:latin typeface="Arial"/>
                <a:cs typeface="Arial"/>
              </a:rPr>
              <a:t>system</a:t>
            </a:r>
            <a:r>
              <a:rPr sz="3200" spc="-41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call?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How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90" dirty="0">
                <a:latin typeface="Arial"/>
                <a:cs typeface="Arial"/>
              </a:rPr>
              <a:t>context </a:t>
            </a:r>
            <a:r>
              <a:rPr sz="3200" spc="-100" dirty="0">
                <a:latin typeface="Arial"/>
                <a:cs typeface="Arial"/>
              </a:rPr>
              <a:t>switch </a:t>
            </a:r>
            <a:r>
              <a:rPr sz="3200" spc="-35" dirty="0">
                <a:latin typeface="Arial"/>
                <a:cs typeface="Arial"/>
              </a:rPr>
              <a:t>from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195" dirty="0">
                <a:latin typeface="Arial"/>
                <a:cs typeface="Arial"/>
              </a:rPr>
              <a:t>process 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other?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119" y="918781"/>
            <a:ext cx="40836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Process</a:t>
            </a:r>
            <a:r>
              <a:rPr sz="4400" spc="-330" dirty="0"/>
              <a:t> </a:t>
            </a:r>
            <a:r>
              <a:rPr sz="4400" spc="-215" dirty="0"/>
              <a:t>Execution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993139" y="2020315"/>
            <a:ext cx="8455661" cy="407355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448945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484" dirty="0">
                <a:latin typeface="Arial"/>
                <a:cs typeface="Arial"/>
              </a:rPr>
              <a:t>OS </a:t>
            </a:r>
            <a:r>
              <a:rPr sz="3000" spc="-130" dirty="0">
                <a:latin typeface="Arial"/>
                <a:cs typeface="Arial"/>
              </a:rPr>
              <a:t>allocates </a:t>
            </a:r>
            <a:r>
              <a:rPr sz="3000" spc="-95" dirty="0">
                <a:latin typeface="Arial"/>
                <a:cs typeface="Arial"/>
              </a:rPr>
              <a:t>memory </a:t>
            </a:r>
            <a:r>
              <a:rPr sz="3000" spc="-145" dirty="0">
                <a:latin typeface="Arial"/>
                <a:cs typeface="Arial"/>
              </a:rPr>
              <a:t>and  </a:t>
            </a:r>
            <a:r>
              <a:rPr sz="3000" spc="-150" dirty="0">
                <a:latin typeface="Arial"/>
                <a:cs typeface="Arial"/>
              </a:rPr>
              <a:t>creates </a:t>
            </a:r>
            <a:r>
              <a:rPr sz="3000" spc="-95" dirty="0">
                <a:latin typeface="Arial"/>
                <a:cs typeface="Arial"/>
              </a:rPr>
              <a:t>memory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image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600" spc="-204" dirty="0">
                <a:latin typeface="Arial"/>
                <a:cs typeface="Arial"/>
              </a:rPr>
              <a:t>Code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100" dirty="0">
                <a:latin typeface="Arial"/>
                <a:cs typeface="Arial"/>
              </a:rPr>
              <a:t>data </a:t>
            </a:r>
            <a:r>
              <a:rPr sz="2600" spc="-35" dirty="0">
                <a:latin typeface="Arial"/>
                <a:cs typeface="Arial"/>
              </a:rPr>
              <a:t>(from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exe)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Stack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-135" dirty="0" smtClean="0">
                <a:latin typeface="Arial"/>
                <a:cs typeface="Arial"/>
              </a:rPr>
              <a:t>heap</a:t>
            </a:r>
            <a:endParaRPr lang="en-US" sz="2600" spc="-135" dirty="0" smtClean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har char="–"/>
              <a:tabLst>
                <a:tab pos="756920" algn="l"/>
              </a:tabLst>
            </a:pPr>
            <a:endParaRPr sz="2600" dirty="0">
              <a:latin typeface="Arial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45" dirty="0">
                <a:latin typeface="Arial"/>
                <a:cs typeface="Arial"/>
              </a:rPr>
              <a:t>Points </a:t>
            </a:r>
            <a:r>
              <a:rPr sz="3000" spc="-425" dirty="0">
                <a:latin typeface="Arial"/>
                <a:cs typeface="Arial"/>
              </a:rPr>
              <a:t>CPU </a:t>
            </a:r>
            <a:r>
              <a:rPr sz="3000" spc="-114" dirty="0">
                <a:latin typeface="Arial"/>
                <a:cs typeface="Arial"/>
              </a:rPr>
              <a:t>program </a:t>
            </a:r>
            <a:r>
              <a:rPr sz="3000" spc="-85" dirty="0">
                <a:latin typeface="Arial"/>
                <a:cs typeface="Arial"/>
              </a:rPr>
              <a:t>counter 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60" dirty="0">
                <a:latin typeface="Arial"/>
                <a:cs typeface="Arial"/>
              </a:rPr>
              <a:t>current</a:t>
            </a:r>
            <a:r>
              <a:rPr sz="3000" spc="-395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instruction</a:t>
            </a:r>
            <a:endParaRPr sz="3000" dirty="0">
              <a:latin typeface="Arial"/>
              <a:cs typeface="Arial"/>
            </a:endParaRPr>
          </a:p>
          <a:p>
            <a:pPr marL="756285" marR="232410" lvl="1" indent="-286385">
              <a:lnSpc>
                <a:spcPts val="2810"/>
              </a:lnSpc>
              <a:spcBef>
                <a:spcPts val="645"/>
              </a:spcBef>
              <a:buChar char="–"/>
              <a:tabLst>
                <a:tab pos="756920" algn="l"/>
              </a:tabLst>
            </a:pPr>
            <a:r>
              <a:rPr sz="2600" spc="-70" dirty="0">
                <a:latin typeface="Arial"/>
                <a:cs typeface="Arial"/>
              </a:rPr>
              <a:t>Other </a:t>
            </a:r>
            <a:r>
              <a:rPr sz="2600" spc="-110" dirty="0">
                <a:latin typeface="Arial"/>
                <a:cs typeface="Arial"/>
              </a:rPr>
              <a:t>registers </a:t>
            </a:r>
            <a:r>
              <a:rPr sz="2600" spc="-155" dirty="0">
                <a:latin typeface="Arial"/>
                <a:cs typeface="Arial"/>
              </a:rPr>
              <a:t>may </a:t>
            </a:r>
            <a:r>
              <a:rPr sz="2600" spc="-85" dirty="0">
                <a:latin typeface="Arial"/>
                <a:cs typeface="Arial"/>
              </a:rPr>
              <a:t>store  </a:t>
            </a:r>
            <a:r>
              <a:rPr sz="2600" spc="-114" dirty="0">
                <a:latin typeface="Arial"/>
                <a:cs typeface="Arial"/>
              </a:rPr>
              <a:t>operands, </a:t>
            </a:r>
            <a:r>
              <a:rPr sz="2600" spc="-25" dirty="0">
                <a:latin typeface="Arial"/>
                <a:cs typeface="Arial"/>
              </a:rPr>
              <a:t>return </a:t>
            </a:r>
            <a:r>
              <a:rPr sz="2600" spc="-145" dirty="0">
                <a:latin typeface="Arial"/>
                <a:cs typeface="Arial"/>
              </a:rPr>
              <a:t>values</a:t>
            </a:r>
            <a:r>
              <a:rPr sz="2600" spc="-40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etc</a:t>
            </a:r>
            <a:r>
              <a:rPr sz="2600" spc="-80" dirty="0" smtClean="0">
                <a:latin typeface="Arial"/>
                <a:cs typeface="Arial"/>
              </a:rPr>
              <a:t>.</a:t>
            </a:r>
            <a:endParaRPr lang="en-US" sz="2600" spc="-80" dirty="0" smtClean="0">
              <a:latin typeface="Arial"/>
              <a:cs typeface="Arial"/>
            </a:endParaRPr>
          </a:p>
          <a:p>
            <a:pPr marL="469900" marR="232410" lvl="1">
              <a:lnSpc>
                <a:spcPts val="2810"/>
              </a:lnSpc>
              <a:spcBef>
                <a:spcPts val="645"/>
              </a:spcBef>
              <a:tabLst>
                <a:tab pos="756920" algn="l"/>
              </a:tabLst>
            </a:pPr>
            <a:endParaRPr sz="2600" dirty="0">
              <a:latin typeface="Arial"/>
              <a:cs typeface="Arial"/>
            </a:endParaRPr>
          </a:p>
          <a:p>
            <a:pPr marL="355600" marR="98425" indent="-342900">
              <a:lnSpc>
                <a:spcPts val="324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40" dirty="0">
                <a:latin typeface="Arial"/>
                <a:cs typeface="Arial"/>
              </a:rPr>
              <a:t>After </a:t>
            </a:r>
            <a:r>
              <a:rPr sz="3000" spc="-110" dirty="0">
                <a:latin typeface="Arial"/>
                <a:cs typeface="Arial"/>
              </a:rPr>
              <a:t>setup, </a:t>
            </a:r>
            <a:r>
              <a:rPr sz="3000" spc="-484" dirty="0">
                <a:latin typeface="Arial"/>
                <a:cs typeface="Arial"/>
              </a:rPr>
              <a:t>OS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0" dirty="0">
                <a:latin typeface="Arial"/>
                <a:cs typeface="Arial"/>
              </a:rPr>
              <a:t>out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60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165" dirty="0">
                <a:latin typeface="Arial"/>
                <a:cs typeface="Arial"/>
              </a:rPr>
              <a:t>way </a:t>
            </a:r>
            <a:r>
              <a:rPr sz="3000" spc="-145" dirty="0">
                <a:latin typeface="Arial"/>
                <a:cs typeface="Arial"/>
              </a:rPr>
              <a:t>and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-180" dirty="0">
                <a:latin typeface="Arial"/>
                <a:cs typeface="Arial"/>
              </a:rPr>
              <a:t>executes  </a:t>
            </a:r>
            <a:r>
              <a:rPr sz="3000" spc="-55" dirty="0">
                <a:latin typeface="Arial"/>
                <a:cs typeface="Arial"/>
              </a:rPr>
              <a:t>directly </a:t>
            </a:r>
            <a:r>
              <a:rPr sz="3000" spc="-95" dirty="0">
                <a:latin typeface="Arial"/>
                <a:cs typeface="Arial"/>
              </a:rPr>
              <a:t>on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spc="-425" dirty="0">
                <a:latin typeface="Arial"/>
                <a:cs typeface="Arial"/>
              </a:rPr>
              <a:t>CPU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402" y="918781"/>
            <a:ext cx="4875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90" dirty="0"/>
              <a:t>A </a:t>
            </a:r>
            <a:r>
              <a:rPr sz="4400" spc="-165" dirty="0"/>
              <a:t>simple </a:t>
            </a:r>
            <a:r>
              <a:rPr sz="4400" spc="-65" dirty="0"/>
              <a:t>function</a:t>
            </a:r>
            <a:r>
              <a:rPr sz="4400" spc="-180" dirty="0"/>
              <a:t> </a:t>
            </a:r>
            <a:r>
              <a:rPr sz="4400" spc="-165" dirty="0"/>
              <a:t>call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993138" y="1983740"/>
            <a:ext cx="7693661" cy="435760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70" dirty="0">
                <a:latin typeface="Arial"/>
                <a:cs typeface="Arial"/>
              </a:rPr>
              <a:t>A </a:t>
            </a:r>
            <a:r>
              <a:rPr sz="3000" spc="-45" dirty="0">
                <a:latin typeface="Arial"/>
                <a:cs typeface="Arial"/>
              </a:rPr>
              <a:t>function </a:t>
            </a:r>
            <a:r>
              <a:rPr sz="3000" spc="-114" dirty="0">
                <a:latin typeface="Arial"/>
                <a:cs typeface="Arial"/>
              </a:rPr>
              <a:t>call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translates 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65" dirty="0">
                <a:latin typeface="Arial"/>
                <a:cs typeface="Arial"/>
              </a:rPr>
              <a:t>jump</a:t>
            </a:r>
            <a:r>
              <a:rPr sz="3000" spc="-325" dirty="0">
                <a:latin typeface="Arial"/>
                <a:cs typeface="Arial"/>
              </a:rPr>
              <a:t> </a:t>
            </a:r>
            <a:r>
              <a:rPr sz="3000" spc="-55" dirty="0" smtClean="0">
                <a:latin typeface="Arial"/>
                <a:cs typeface="Arial"/>
              </a:rPr>
              <a:t>instruction</a:t>
            </a:r>
            <a:endParaRPr lang="en-US" sz="3000" spc="-55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355600" marR="715010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70" dirty="0">
                <a:latin typeface="Arial"/>
                <a:cs typeface="Arial"/>
              </a:rPr>
              <a:t>A </a:t>
            </a:r>
            <a:r>
              <a:rPr sz="3000" spc="-105" dirty="0">
                <a:latin typeface="Arial"/>
                <a:cs typeface="Arial"/>
              </a:rPr>
              <a:t>new </a:t>
            </a:r>
            <a:r>
              <a:rPr sz="3000" spc="-165" dirty="0">
                <a:latin typeface="Arial"/>
                <a:cs typeface="Arial"/>
              </a:rPr>
              <a:t>stack </a:t>
            </a:r>
            <a:r>
              <a:rPr sz="3000" spc="-95" dirty="0">
                <a:latin typeface="Arial"/>
                <a:cs typeface="Arial"/>
              </a:rPr>
              <a:t>frame  </a:t>
            </a:r>
            <a:r>
              <a:rPr sz="3000" spc="-150" dirty="0">
                <a:latin typeface="Arial"/>
                <a:cs typeface="Arial"/>
              </a:rPr>
              <a:t>pushed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65" dirty="0">
                <a:latin typeface="Arial"/>
                <a:cs typeface="Arial"/>
              </a:rPr>
              <a:t>stack</a:t>
            </a:r>
            <a:r>
              <a:rPr sz="3000" spc="-484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and  </a:t>
            </a:r>
            <a:r>
              <a:rPr sz="3000" spc="-165" dirty="0">
                <a:latin typeface="Arial"/>
                <a:cs typeface="Arial"/>
              </a:rPr>
              <a:t>stack </a:t>
            </a:r>
            <a:r>
              <a:rPr sz="3000" spc="-45" dirty="0">
                <a:latin typeface="Arial"/>
                <a:cs typeface="Arial"/>
              </a:rPr>
              <a:t>pointer </a:t>
            </a:r>
            <a:r>
              <a:rPr sz="3000" spc="-320" dirty="0">
                <a:latin typeface="Arial"/>
                <a:cs typeface="Arial"/>
              </a:rPr>
              <a:t>(SP)  </a:t>
            </a:r>
            <a:r>
              <a:rPr sz="3000" spc="-100" dirty="0" smtClean="0">
                <a:latin typeface="Arial"/>
                <a:cs typeface="Arial"/>
              </a:rPr>
              <a:t>updated</a:t>
            </a:r>
            <a:endParaRPr lang="en-US" sz="3000" spc="-100" dirty="0" smtClean="0">
              <a:latin typeface="Arial"/>
              <a:cs typeface="Arial"/>
            </a:endParaRPr>
          </a:p>
          <a:p>
            <a:pPr marL="355600" marR="715010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355600" marR="286385" indent="-342900" algn="just">
              <a:lnSpc>
                <a:spcPts val="288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3000" spc="-145" dirty="0">
                <a:latin typeface="Arial"/>
                <a:cs typeface="Arial"/>
              </a:rPr>
              <a:t>Old </a:t>
            </a:r>
            <a:r>
              <a:rPr sz="3000" spc="-140" dirty="0">
                <a:latin typeface="Arial"/>
                <a:cs typeface="Arial"/>
              </a:rPr>
              <a:t>value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515" dirty="0">
                <a:latin typeface="Arial"/>
                <a:cs typeface="Arial"/>
              </a:rPr>
              <a:t>PC</a:t>
            </a:r>
            <a:r>
              <a:rPr sz="3000" spc="-43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(return  </a:t>
            </a:r>
            <a:r>
              <a:rPr sz="3000" spc="-130" dirty="0">
                <a:latin typeface="Arial"/>
                <a:cs typeface="Arial"/>
              </a:rPr>
              <a:t>value) </a:t>
            </a:r>
            <a:r>
              <a:rPr sz="3000" spc="-150" dirty="0">
                <a:latin typeface="Arial"/>
                <a:cs typeface="Arial"/>
              </a:rPr>
              <a:t>pushed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65" dirty="0">
                <a:latin typeface="Arial"/>
                <a:cs typeface="Arial"/>
              </a:rPr>
              <a:t>stack  </a:t>
            </a:r>
            <a:r>
              <a:rPr sz="3000" spc="-145" dirty="0">
                <a:latin typeface="Arial"/>
                <a:cs typeface="Arial"/>
              </a:rPr>
              <a:t>and </a:t>
            </a:r>
            <a:r>
              <a:rPr sz="3000" spc="-515" dirty="0">
                <a:latin typeface="Arial"/>
                <a:cs typeface="Arial"/>
              </a:rPr>
              <a:t>PC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spc="-100" dirty="0" smtClean="0">
                <a:latin typeface="Arial"/>
                <a:cs typeface="Arial"/>
              </a:rPr>
              <a:t>updated</a:t>
            </a:r>
            <a:endParaRPr lang="en-US" sz="3000" spc="-100" dirty="0" smtClean="0">
              <a:latin typeface="Arial"/>
              <a:cs typeface="Arial"/>
            </a:endParaRPr>
          </a:p>
          <a:p>
            <a:pPr marL="355600" marR="286385" indent="-342900" algn="just">
              <a:lnSpc>
                <a:spcPts val="288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355600" marR="442595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Stack </a:t>
            </a:r>
            <a:r>
              <a:rPr sz="3000" spc="-95" dirty="0">
                <a:latin typeface="Arial"/>
                <a:cs typeface="Arial"/>
              </a:rPr>
              <a:t>frame </a:t>
            </a:r>
            <a:r>
              <a:rPr sz="3000" spc="-125" dirty="0">
                <a:latin typeface="Arial"/>
                <a:cs typeface="Arial"/>
              </a:rPr>
              <a:t>contains  </a:t>
            </a:r>
            <a:r>
              <a:rPr sz="3000" spc="-30" dirty="0">
                <a:latin typeface="Arial"/>
                <a:cs typeface="Arial"/>
              </a:rPr>
              <a:t>return </a:t>
            </a:r>
            <a:r>
              <a:rPr sz="3000" spc="-130" dirty="0">
                <a:latin typeface="Arial"/>
                <a:cs typeface="Arial"/>
              </a:rPr>
              <a:t>value,</a:t>
            </a:r>
            <a:r>
              <a:rPr sz="3000" spc="-37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function  </a:t>
            </a:r>
            <a:r>
              <a:rPr sz="3000" spc="-130" dirty="0">
                <a:latin typeface="Arial"/>
                <a:cs typeface="Arial"/>
              </a:rPr>
              <a:t>arguments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etc.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0611" y="6920928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707" y="918781"/>
            <a:ext cx="6869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0" dirty="0"/>
              <a:t>How </a:t>
            </a:r>
            <a:r>
              <a:rPr sz="4400" spc="-225" dirty="0"/>
              <a:t>is </a:t>
            </a:r>
            <a:r>
              <a:rPr sz="4400" spc="-340" dirty="0"/>
              <a:t>a </a:t>
            </a:r>
            <a:r>
              <a:rPr sz="4400" spc="-254" dirty="0"/>
              <a:t>system </a:t>
            </a:r>
            <a:r>
              <a:rPr sz="4400" spc="-165" dirty="0"/>
              <a:t>call</a:t>
            </a:r>
            <a:r>
              <a:rPr sz="4400" spc="-200" dirty="0"/>
              <a:t> </a:t>
            </a:r>
            <a:r>
              <a:rPr sz="4400" spc="-90" dirty="0"/>
              <a:t>different?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71041" y="2144458"/>
            <a:ext cx="7946390" cy="477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425" dirty="0">
                <a:latin typeface="Arial"/>
                <a:cs typeface="Arial"/>
              </a:rPr>
              <a:t>CPU </a:t>
            </a:r>
            <a:r>
              <a:rPr sz="3000" spc="-110" dirty="0">
                <a:latin typeface="Arial"/>
                <a:cs typeface="Arial"/>
              </a:rPr>
              <a:t>hardware </a:t>
            </a:r>
            <a:r>
              <a:rPr sz="3000" spc="-220" dirty="0">
                <a:latin typeface="Arial"/>
                <a:cs typeface="Arial"/>
              </a:rPr>
              <a:t>has </a:t>
            </a:r>
            <a:r>
              <a:rPr sz="3000" spc="-35" dirty="0">
                <a:latin typeface="Arial"/>
                <a:cs typeface="Arial"/>
              </a:rPr>
              <a:t>multiple </a:t>
            </a:r>
            <a:r>
              <a:rPr sz="3000" spc="-90" dirty="0">
                <a:latin typeface="Arial"/>
                <a:cs typeface="Arial"/>
              </a:rPr>
              <a:t>privilege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levels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180" dirty="0">
                <a:latin typeface="Arial"/>
                <a:cs typeface="Arial"/>
              </a:rPr>
              <a:t>One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40" dirty="0">
                <a:latin typeface="Arial"/>
                <a:cs typeface="Arial"/>
              </a:rPr>
              <a:t>run </a:t>
            </a:r>
            <a:r>
              <a:rPr sz="2600" spc="-125" dirty="0">
                <a:latin typeface="Arial"/>
                <a:cs typeface="Arial"/>
              </a:rPr>
              <a:t>user </a:t>
            </a:r>
            <a:r>
              <a:rPr sz="2600" spc="-114" dirty="0">
                <a:latin typeface="Arial"/>
                <a:cs typeface="Arial"/>
              </a:rPr>
              <a:t>code: </a:t>
            </a:r>
            <a:r>
              <a:rPr sz="2600" spc="-125" dirty="0">
                <a:latin typeface="Arial"/>
                <a:cs typeface="Arial"/>
              </a:rPr>
              <a:t>user</a:t>
            </a:r>
            <a:r>
              <a:rPr sz="2600" spc="-48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mode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80" dirty="0">
                <a:latin typeface="Arial"/>
                <a:cs typeface="Arial"/>
              </a:rPr>
              <a:t>One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40" dirty="0">
                <a:latin typeface="Arial"/>
                <a:cs typeface="Arial"/>
              </a:rPr>
              <a:t>run</a:t>
            </a:r>
            <a:r>
              <a:rPr sz="2600" spc="-520" dirty="0">
                <a:latin typeface="Arial"/>
                <a:cs typeface="Arial"/>
              </a:rPr>
              <a:t> </a:t>
            </a:r>
            <a:r>
              <a:rPr sz="2600" spc="-420" dirty="0">
                <a:latin typeface="Arial"/>
                <a:cs typeface="Arial"/>
              </a:rPr>
              <a:t>OS </a:t>
            </a:r>
            <a:r>
              <a:rPr sz="2600" spc="-135" dirty="0">
                <a:latin typeface="Arial"/>
                <a:cs typeface="Arial"/>
              </a:rPr>
              <a:t>code </a:t>
            </a:r>
            <a:r>
              <a:rPr sz="2600" spc="-80" dirty="0">
                <a:latin typeface="Arial"/>
                <a:cs typeface="Arial"/>
              </a:rPr>
              <a:t>like </a:t>
            </a:r>
            <a:r>
              <a:rPr sz="2600" spc="-155" dirty="0">
                <a:latin typeface="Arial"/>
                <a:cs typeface="Arial"/>
              </a:rPr>
              <a:t>system </a:t>
            </a:r>
            <a:r>
              <a:rPr sz="2600" spc="-114" dirty="0">
                <a:latin typeface="Arial"/>
                <a:cs typeface="Arial"/>
              </a:rPr>
              <a:t>calls: </a:t>
            </a:r>
            <a:r>
              <a:rPr sz="2600" spc="-90" dirty="0">
                <a:latin typeface="Arial"/>
                <a:cs typeface="Arial"/>
              </a:rPr>
              <a:t>kernel </a:t>
            </a:r>
            <a:r>
              <a:rPr sz="2600" spc="-105" dirty="0">
                <a:latin typeface="Arial"/>
                <a:cs typeface="Arial"/>
              </a:rPr>
              <a:t>mode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r>
              <a:rPr sz="2600" spc="-215" dirty="0">
                <a:latin typeface="Arial"/>
                <a:cs typeface="Arial"/>
              </a:rPr>
              <a:t>Some </a:t>
            </a:r>
            <a:r>
              <a:rPr sz="2600" spc="-65" dirty="0">
                <a:latin typeface="Arial"/>
                <a:cs typeface="Arial"/>
              </a:rPr>
              <a:t>instructions </a:t>
            </a:r>
            <a:r>
              <a:rPr sz="2600" spc="-130" dirty="0">
                <a:latin typeface="Arial"/>
                <a:cs typeface="Arial"/>
              </a:rPr>
              <a:t>execute </a:t>
            </a:r>
            <a:r>
              <a:rPr sz="2600" spc="-70" dirty="0">
                <a:latin typeface="Arial"/>
                <a:cs typeface="Arial"/>
              </a:rPr>
              <a:t>only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90" dirty="0">
                <a:latin typeface="Arial"/>
                <a:cs typeface="Arial"/>
              </a:rPr>
              <a:t>kernel</a:t>
            </a:r>
            <a:r>
              <a:rPr sz="2600" spc="-434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mode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ts val="359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150" dirty="0">
                <a:latin typeface="Arial"/>
                <a:cs typeface="Arial"/>
              </a:rPr>
              <a:t>Kernel </a:t>
            </a:r>
            <a:r>
              <a:rPr sz="3000" spc="-175" dirty="0">
                <a:latin typeface="Arial"/>
                <a:cs typeface="Arial"/>
              </a:rPr>
              <a:t>does </a:t>
            </a:r>
            <a:r>
              <a:rPr sz="3000" spc="-10" dirty="0">
                <a:latin typeface="Arial"/>
                <a:cs typeface="Arial"/>
              </a:rPr>
              <a:t>not </a:t>
            </a:r>
            <a:r>
              <a:rPr sz="3000" spc="-15" dirty="0">
                <a:latin typeface="Arial"/>
                <a:cs typeface="Arial"/>
              </a:rPr>
              <a:t>trust </a:t>
            </a:r>
            <a:r>
              <a:rPr sz="3000" spc="-145" dirty="0">
                <a:latin typeface="Arial"/>
                <a:cs typeface="Arial"/>
              </a:rPr>
              <a:t>user</a:t>
            </a:r>
            <a:r>
              <a:rPr sz="3000" spc="-480" dirty="0">
                <a:latin typeface="Arial"/>
                <a:cs typeface="Arial"/>
              </a:rPr>
              <a:t> </a:t>
            </a:r>
            <a:r>
              <a:rPr sz="3000" spc="-165" dirty="0">
                <a:latin typeface="Arial"/>
                <a:cs typeface="Arial"/>
              </a:rPr>
              <a:t>stack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235" dirty="0">
                <a:latin typeface="Arial"/>
                <a:cs typeface="Arial"/>
              </a:rPr>
              <a:t>Uses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25" dirty="0">
                <a:latin typeface="Arial"/>
                <a:cs typeface="Arial"/>
              </a:rPr>
              <a:t>separate </a:t>
            </a:r>
            <a:r>
              <a:rPr sz="2600" spc="-90" dirty="0">
                <a:latin typeface="Arial"/>
                <a:cs typeface="Arial"/>
              </a:rPr>
              <a:t>kernel </a:t>
            </a:r>
            <a:r>
              <a:rPr sz="2600" spc="-145" dirty="0">
                <a:latin typeface="Arial"/>
                <a:cs typeface="Arial"/>
              </a:rPr>
              <a:t>stack </a:t>
            </a:r>
            <a:r>
              <a:rPr sz="2600" spc="-85" dirty="0">
                <a:latin typeface="Arial"/>
                <a:cs typeface="Arial"/>
              </a:rPr>
              <a:t>when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90" dirty="0">
                <a:latin typeface="Arial"/>
                <a:cs typeface="Arial"/>
              </a:rPr>
              <a:t>kernel</a:t>
            </a:r>
            <a:r>
              <a:rPr sz="2600" spc="-34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mode</a:t>
            </a:r>
            <a:endParaRPr sz="2600" dirty="0">
              <a:latin typeface="Arial"/>
              <a:cs typeface="Arial"/>
            </a:endParaRPr>
          </a:p>
          <a:p>
            <a:pPr marL="355600" marR="89535" indent="-342900">
              <a:lnSpc>
                <a:spcPts val="288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0" dirty="0">
                <a:latin typeface="Arial"/>
                <a:cs typeface="Arial"/>
              </a:rPr>
              <a:t>Kernel </a:t>
            </a:r>
            <a:r>
              <a:rPr sz="3000" spc="-175" dirty="0">
                <a:latin typeface="Arial"/>
                <a:cs typeface="Arial"/>
              </a:rPr>
              <a:t>does </a:t>
            </a:r>
            <a:r>
              <a:rPr sz="3000" spc="-10" dirty="0">
                <a:latin typeface="Arial"/>
                <a:cs typeface="Arial"/>
              </a:rPr>
              <a:t>not </a:t>
            </a:r>
            <a:r>
              <a:rPr sz="3000" spc="-15" dirty="0">
                <a:latin typeface="Arial"/>
                <a:cs typeface="Arial"/>
              </a:rPr>
              <a:t>trust </a:t>
            </a:r>
            <a:r>
              <a:rPr sz="3000" spc="-145" dirty="0">
                <a:latin typeface="Arial"/>
                <a:cs typeface="Arial"/>
              </a:rPr>
              <a:t>user </a:t>
            </a:r>
            <a:r>
              <a:rPr sz="3000" spc="-90" dirty="0">
                <a:latin typeface="Arial"/>
                <a:cs typeface="Arial"/>
              </a:rPr>
              <a:t>provided </a:t>
            </a:r>
            <a:r>
              <a:rPr sz="3000" spc="-200" dirty="0">
                <a:latin typeface="Arial"/>
                <a:cs typeface="Arial"/>
              </a:rPr>
              <a:t>addresses</a:t>
            </a:r>
            <a:r>
              <a:rPr sz="3000" spc="-55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  </a:t>
            </a:r>
            <a:r>
              <a:rPr sz="3000" spc="-65" dirty="0">
                <a:latin typeface="Arial"/>
                <a:cs typeface="Arial"/>
              </a:rPr>
              <a:t>jump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</a:t>
            </a:r>
            <a:endParaRPr sz="30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600" spc="-130" dirty="0">
                <a:latin typeface="Arial"/>
                <a:cs typeface="Arial"/>
              </a:rPr>
              <a:t>Kernel </a:t>
            </a:r>
            <a:r>
              <a:rPr sz="2600" spc="-150" dirty="0">
                <a:latin typeface="Arial"/>
                <a:cs typeface="Arial"/>
              </a:rPr>
              <a:t>sets </a:t>
            </a:r>
            <a:r>
              <a:rPr sz="2600" spc="-85" dirty="0">
                <a:latin typeface="Arial"/>
                <a:cs typeface="Arial"/>
              </a:rPr>
              <a:t>up </a:t>
            </a:r>
            <a:r>
              <a:rPr sz="2600" spc="-20" dirty="0">
                <a:latin typeface="Arial"/>
                <a:cs typeface="Arial"/>
              </a:rPr>
              <a:t>Interrupt </a:t>
            </a:r>
            <a:r>
              <a:rPr sz="2600" spc="-90" dirty="0">
                <a:latin typeface="Arial"/>
                <a:cs typeface="Arial"/>
              </a:rPr>
              <a:t>Descriptor </a:t>
            </a:r>
            <a:r>
              <a:rPr sz="2600" spc="-190" dirty="0">
                <a:latin typeface="Arial"/>
                <a:cs typeface="Arial"/>
              </a:rPr>
              <a:t>Table </a:t>
            </a:r>
            <a:r>
              <a:rPr sz="2600" spc="-170" dirty="0">
                <a:latin typeface="Arial"/>
                <a:cs typeface="Arial"/>
              </a:rPr>
              <a:t>(IDT) </a:t>
            </a:r>
            <a:r>
              <a:rPr sz="2600" spc="-40" dirty="0">
                <a:latin typeface="Arial"/>
                <a:cs typeface="Arial"/>
              </a:rPr>
              <a:t>at</a:t>
            </a:r>
            <a:r>
              <a:rPr sz="2600" spc="-409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boot  </a:t>
            </a:r>
            <a:r>
              <a:rPr sz="2600" spc="-20" dirty="0">
                <a:latin typeface="Arial"/>
                <a:cs typeface="Arial"/>
              </a:rPr>
              <a:t>time</a:t>
            </a:r>
            <a:endParaRPr sz="2600" dirty="0">
              <a:latin typeface="Arial"/>
              <a:cs typeface="Arial"/>
            </a:endParaRPr>
          </a:p>
          <a:p>
            <a:pPr marL="756285" marR="878840" lvl="1" indent="-286385">
              <a:lnSpc>
                <a:spcPct val="8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spc="-229" dirty="0">
                <a:latin typeface="Arial"/>
                <a:cs typeface="Arial"/>
              </a:rPr>
              <a:t>IDT </a:t>
            </a:r>
            <a:r>
              <a:rPr sz="2600" spc="-190" dirty="0">
                <a:latin typeface="Arial"/>
                <a:cs typeface="Arial"/>
              </a:rPr>
              <a:t>has </a:t>
            </a:r>
            <a:r>
              <a:rPr sz="2600" spc="-170" dirty="0">
                <a:latin typeface="Arial"/>
                <a:cs typeface="Arial"/>
              </a:rPr>
              <a:t>addresses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90" dirty="0">
                <a:latin typeface="Arial"/>
                <a:cs typeface="Arial"/>
              </a:rPr>
              <a:t>kernel </a:t>
            </a:r>
            <a:r>
              <a:rPr sz="2600" spc="-65" dirty="0">
                <a:latin typeface="Arial"/>
                <a:cs typeface="Arial"/>
              </a:rPr>
              <a:t>functions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509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run </a:t>
            </a:r>
            <a:r>
              <a:rPr sz="2600" spc="-10" dirty="0">
                <a:latin typeface="Arial"/>
                <a:cs typeface="Arial"/>
              </a:rPr>
              <a:t>for  </a:t>
            </a:r>
            <a:r>
              <a:rPr sz="2600" spc="-155" dirty="0">
                <a:latin typeface="Arial"/>
                <a:cs typeface="Arial"/>
              </a:rPr>
              <a:t>system </a:t>
            </a:r>
            <a:r>
              <a:rPr sz="2600" spc="-135" dirty="0">
                <a:latin typeface="Arial"/>
                <a:cs typeface="Arial"/>
              </a:rPr>
              <a:t>calls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25" dirty="0">
                <a:latin typeface="Arial"/>
                <a:cs typeface="Arial"/>
              </a:rPr>
              <a:t>other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events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7880" marR="5080" indent="-2075814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Mechanism </a:t>
            </a:r>
            <a:r>
              <a:rPr spc="-5" dirty="0"/>
              <a:t>of </a:t>
            </a:r>
            <a:r>
              <a:rPr spc="-240" dirty="0"/>
              <a:t>system </a:t>
            </a:r>
            <a:r>
              <a:rPr spc="-135" dirty="0"/>
              <a:t>call:</a:t>
            </a:r>
            <a:r>
              <a:rPr spc="-490" dirty="0"/>
              <a:t> </a:t>
            </a:r>
            <a:r>
              <a:rPr spc="-60" dirty="0"/>
              <a:t>trap  </a:t>
            </a:r>
            <a:r>
              <a:rPr spc="-70" dirty="0"/>
              <a:t>instruction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19200" y="2362200"/>
            <a:ext cx="8153400" cy="337848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6985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25" dirty="0">
                <a:latin typeface="Arial"/>
                <a:cs typeface="Arial"/>
              </a:rPr>
              <a:t>When </a:t>
            </a:r>
            <a:r>
              <a:rPr sz="2700" spc="-165" dirty="0">
                <a:latin typeface="Arial"/>
                <a:cs typeface="Arial"/>
              </a:rPr>
              <a:t>system </a:t>
            </a:r>
            <a:r>
              <a:rPr sz="2700" spc="-105" dirty="0">
                <a:latin typeface="Arial"/>
                <a:cs typeface="Arial"/>
              </a:rPr>
              <a:t>call </a:t>
            </a:r>
            <a:r>
              <a:rPr sz="2700" spc="-90" dirty="0">
                <a:latin typeface="Arial"/>
                <a:cs typeface="Arial"/>
              </a:rPr>
              <a:t>must </a:t>
            </a:r>
            <a:r>
              <a:rPr sz="2700" spc="-125" dirty="0">
                <a:latin typeface="Arial"/>
                <a:cs typeface="Arial"/>
              </a:rPr>
              <a:t>be</a:t>
            </a:r>
            <a:r>
              <a:rPr sz="2700" spc="-32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made, 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135" dirty="0">
                <a:latin typeface="Arial"/>
                <a:cs typeface="Arial"/>
              </a:rPr>
              <a:t>special </a:t>
            </a:r>
            <a:r>
              <a:rPr sz="2700" spc="-45" dirty="0">
                <a:latin typeface="Arial"/>
                <a:cs typeface="Arial"/>
              </a:rPr>
              <a:t>trap </a:t>
            </a:r>
            <a:r>
              <a:rPr sz="2700" spc="-50" dirty="0">
                <a:latin typeface="Arial"/>
                <a:cs typeface="Arial"/>
              </a:rPr>
              <a:t>instruction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50" dirty="0">
                <a:latin typeface="Arial"/>
                <a:cs typeface="Arial"/>
              </a:rPr>
              <a:t>run  </a:t>
            </a:r>
            <a:r>
              <a:rPr sz="2700" spc="-110" dirty="0">
                <a:latin typeface="Arial"/>
                <a:cs typeface="Arial"/>
              </a:rPr>
              <a:t>(usually </a:t>
            </a:r>
            <a:r>
              <a:rPr sz="2700" spc="-85" dirty="0">
                <a:latin typeface="Arial"/>
                <a:cs typeface="Arial"/>
              </a:rPr>
              <a:t>hidden </a:t>
            </a:r>
            <a:r>
              <a:rPr sz="2700" spc="-30" dirty="0">
                <a:latin typeface="Arial"/>
                <a:cs typeface="Arial"/>
              </a:rPr>
              <a:t>from </a:t>
            </a:r>
            <a:r>
              <a:rPr sz="2700" spc="-130" dirty="0">
                <a:latin typeface="Arial"/>
                <a:cs typeface="Arial"/>
              </a:rPr>
              <a:t>user </a:t>
            </a:r>
            <a:r>
              <a:rPr sz="2700" spc="-114" dirty="0">
                <a:latin typeface="Arial"/>
                <a:cs typeface="Arial"/>
              </a:rPr>
              <a:t>by  </a:t>
            </a:r>
            <a:r>
              <a:rPr sz="2700" spc="-70" dirty="0" err="1">
                <a:latin typeface="Arial"/>
                <a:cs typeface="Arial"/>
              </a:rPr>
              <a:t>libc</a:t>
            </a:r>
            <a:r>
              <a:rPr sz="2700" spc="-70" dirty="0" smtClean="0">
                <a:latin typeface="Arial"/>
                <a:cs typeface="Arial"/>
              </a:rPr>
              <a:t>)</a:t>
            </a:r>
            <a:endParaRPr lang="en-US" sz="2700" spc="-70" dirty="0" smtClean="0">
              <a:latin typeface="Arial"/>
              <a:cs typeface="Arial"/>
            </a:endParaRPr>
          </a:p>
          <a:p>
            <a:pPr marL="12700" marR="6985">
              <a:lnSpc>
                <a:spcPct val="80000"/>
              </a:lnSpc>
              <a:spcBef>
                <a:spcPts val="745"/>
              </a:spcBef>
              <a:tabLst>
                <a:tab pos="354965" algn="l"/>
                <a:tab pos="355600" algn="l"/>
              </a:tabLst>
            </a:pP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204" dirty="0">
                <a:latin typeface="Arial"/>
                <a:cs typeface="Arial"/>
              </a:rPr>
              <a:t>Trap </a:t>
            </a:r>
            <a:r>
              <a:rPr sz="2700" spc="-50" dirty="0">
                <a:latin typeface="Arial"/>
                <a:cs typeface="Arial"/>
              </a:rPr>
              <a:t>instruction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execution</a:t>
            </a:r>
            <a:endParaRPr sz="2700" dirty="0">
              <a:latin typeface="Arial"/>
              <a:cs typeface="Arial"/>
            </a:endParaRPr>
          </a:p>
          <a:p>
            <a:pPr marL="756285" marR="575310" lvl="1" indent="-286385">
              <a:lnSpc>
                <a:spcPts val="23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85" dirty="0">
                <a:latin typeface="Arial"/>
                <a:cs typeface="Arial"/>
              </a:rPr>
              <a:t>Move </a:t>
            </a:r>
            <a:r>
              <a:rPr sz="2400" spc="-340" dirty="0">
                <a:latin typeface="Arial"/>
                <a:cs typeface="Arial"/>
              </a:rPr>
              <a:t>CPU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higher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privilege  </a:t>
            </a:r>
            <a:r>
              <a:rPr sz="2400" spc="-85" dirty="0">
                <a:latin typeface="Arial"/>
                <a:cs typeface="Arial"/>
              </a:rPr>
              <a:t>level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"/>
              </a:spcBef>
              <a:buChar char="–"/>
              <a:tabLst>
                <a:tab pos="756920" algn="l"/>
              </a:tabLst>
            </a:pPr>
            <a:r>
              <a:rPr sz="2400" spc="-114" dirty="0">
                <a:latin typeface="Arial"/>
                <a:cs typeface="Arial"/>
              </a:rPr>
              <a:t>Switch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kernel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stack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254" dirty="0">
                <a:latin typeface="Arial"/>
                <a:cs typeface="Arial"/>
              </a:rPr>
              <a:t>Save </a:t>
            </a:r>
            <a:r>
              <a:rPr sz="2400" spc="-70" dirty="0">
                <a:latin typeface="Arial"/>
                <a:cs typeface="Arial"/>
              </a:rPr>
              <a:t>context </a:t>
            </a:r>
            <a:r>
              <a:rPr sz="2400" spc="-55" dirty="0">
                <a:latin typeface="Arial"/>
                <a:cs typeface="Arial"/>
              </a:rPr>
              <a:t>(old </a:t>
            </a:r>
            <a:r>
              <a:rPr sz="2400" spc="-300" dirty="0">
                <a:latin typeface="Arial"/>
                <a:cs typeface="Arial"/>
              </a:rPr>
              <a:t>PC, </a:t>
            </a:r>
            <a:r>
              <a:rPr sz="2400" spc="-100" dirty="0">
                <a:latin typeface="Arial"/>
                <a:cs typeface="Arial"/>
              </a:rPr>
              <a:t>registers)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85" dirty="0">
                <a:latin typeface="Arial"/>
                <a:cs typeface="Arial"/>
              </a:rPr>
              <a:t>kernel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stack</a:t>
            </a:r>
            <a:endParaRPr sz="2400" dirty="0">
              <a:latin typeface="Arial"/>
              <a:cs typeface="Arial"/>
            </a:endParaRPr>
          </a:p>
          <a:p>
            <a:pPr marL="756285" marR="157480" lvl="1" indent="-286385">
              <a:lnSpc>
                <a:spcPts val="2300"/>
              </a:lnSpc>
              <a:spcBef>
                <a:spcPts val="560"/>
              </a:spcBef>
              <a:buChar char="–"/>
              <a:tabLst>
                <a:tab pos="756920" algn="l"/>
              </a:tabLst>
            </a:pPr>
            <a:r>
              <a:rPr sz="2400" spc="-150" dirty="0">
                <a:latin typeface="Arial"/>
                <a:cs typeface="Arial"/>
              </a:rPr>
              <a:t>Look </a:t>
            </a:r>
            <a:r>
              <a:rPr sz="2400" spc="-80" dirty="0">
                <a:latin typeface="Arial"/>
                <a:cs typeface="Arial"/>
              </a:rPr>
              <a:t>up </a:t>
            </a:r>
            <a:r>
              <a:rPr sz="2400" spc="-145" dirty="0">
                <a:latin typeface="Arial"/>
                <a:cs typeface="Arial"/>
              </a:rPr>
              <a:t>address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220" dirty="0">
                <a:latin typeface="Arial"/>
                <a:cs typeface="Arial"/>
              </a:rPr>
              <a:t>IDT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jump 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trap </a:t>
            </a:r>
            <a:r>
              <a:rPr sz="2400" spc="-75" dirty="0">
                <a:latin typeface="Arial"/>
                <a:cs typeface="Arial"/>
              </a:rPr>
              <a:t>handler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95" dirty="0">
                <a:latin typeface="Arial"/>
                <a:cs typeface="Arial"/>
              </a:rPr>
              <a:t>OS  </a:t>
            </a:r>
            <a:r>
              <a:rPr sz="2400" spc="-13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7771" y="5291328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90" h="7620">
                <a:moveTo>
                  <a:pt x="3048" y="1524"/>
                </a:moveTo>
                <a:lnTo>
                  <a:pt x="1524" y="1524"/>
                </a:lnTo>
                <a:lnTo>
                  <a:pt x="0" y="3048"/>
                </a:lnTo>
                <a:lnTo>
                  <a:pt x="0" y="6096"/>
                </a:lnTo>
                <a:lnTo>
                  <a:pt x="1524" y="7620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21590" h="7620">
                <a:moveTo>
                  <a:pt x="3048" y="1524"/>
                </a:moveTo>
                <a:lnTo>
                  <a:pt x="1524" y="3048"/>
                </a:lnTo>
                <a:lnTo>
                  <a:pt x="1524" y="7620"/>
                </a:lnTo>
                <a:lnTo>
                  <a:pt x="3048" y="7620"/>
                </a:lnTo>
                <a:lnTo>
                  <a:pt x="3048" y="1524"/>
                </a:lnTo>
                <a:close/>
              </a:path>
              <a:path w="21590" h="7620">
                <a:moveTo>
                  <a:pt x="3048" y="1524"/>
                </a:moveTo>
                <a:lnTo>
                  <a:pt x="3048" y="7620"/>
                </a:lnTo>
                <a:lnTo>
                  <a:pt x="4572" y="7620"/>
                </a:lnTo>
                <a:lnTo>
                  <a:pt x="3048" y="1524"/>
                </a:lnTo>
                <a:close/>
              </a:path>
              <a:path w="21590" h="7620">
                <a:moveTo>
                  <a:pt x="6096" y="1524"/>
                </a:moveTo>
                <a:lnTo>
                  <a:pt x="3048" y="1524"/>
                </a:lnTo>
                <a:lnTo>
                  <a:pt x="4572" y="7620"/>
                </a:lnTo>
                <a:lnTo>
                  <a:pt x="6096" y="6096"/>
                </a:lnTo>
                <a:lnTo>
                  <a:pt x="6096" y="1524"/>
                </a:lnTo>
                <a:close/>
              </a:path>
              <a:path w="21590" h="7620">
                <a:moveTo>
                  <a:pt x="6096" y="6096"/>
                </a:moveTo>
                <a:lnTo>
                  <a:pt x="4572" y="7620"/>
                </a:lnTo>
                <a:lnTo>
                  <a:pt x="6096" y="7620"/>
                </a:lnTo>
                <a:lnTo>
                  <a:pt x="6096" y="6096"/>
                </a:lnTo>
                <a:close/>
              </a:path>
              <a:path w="21590" h="7620">
                <a:moveTo>
                  <a:pt x="6096" y="6096"/>
                </a:moveTo>
                <a:lnTo>
                  <a:pt x="6096" y="7620"/>
                </a:lnTo>
                <a:lnTo>
                  <a:pt x="7620" y="7620"/>
                </a:lnTo>
                <a:lnTo>
                  <a:pt x="6096" y="6096"/>
                </a:lnTo>
                <a:close/>
              </a:path>
              <a:path w="21590" h="7620">
                <a:moveTo>
                  <a:pt x="10668" y="0"/>
                </a:moveTo>
                <a:lnTo>
                  <a:pt x="7620" y="0"/>
                </a:lnTo>
                <a:lnTo>
                  <a:pt x="6096" y="1524"/>
                </a:lnTo>
                <a:lnTo>
                  <a:pt x="6096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7620" y="6096"/>
                </a:lnTo>
                <a:lnTo>
                  <a:pt x="7620" y="3048"/>
                </a:lnTo>
                <a:lnTo>
                  <a:pt x="9144" y="1524"/>
                </a:lnTo>
                <a:lnTo>
                  <a:pt x="12192" y="1524"/>
                </a:lnTo>
                <a:lnTo>
                  <a:pt x="10668" y="0"/>
                </a:lnTo>
                <a:close/>
              </a:path>
              <a:path w="21590" h="7620">
                <a:moveTo>
                  <a:pt x="9144" y="1524"/>
                </a:moveTo>
                <a:lnTo>
                  <a:pt x="7620" y="3048"/>
                </a:lnTo>
                <a:lnTo>
                  <a:pt x="7620" y="6096"/>
                </a:lnTo>
                <a:lnTo>
                  <a:pt x="9144" y="7620"/>
                </a:lnTo>
                <a:lnTo>
                  <a:pt x="9144" y="1524"/>
                </a:lnTo>
                <a:close/>
              </a:path>
              <a:path w="21590" h="7620">
                <a:moveTo>
                  <a:pt x="10668" y="1524"/>
                </a:moveTo>
                <a:lnTo>
                  <a:pt x="9144" y="1524"/>
                </a:lnTo>
                <a:lnTo>
                  <a:pt x="9144" y="7620"/>
                </a:lnTo>
                <a:lnTo>
                  <a:pt x="10668" y="7620"/>
                </a:lnTo>
                <a:lnTo>
                  <a:pt x="10668" y="1524"/>
                </a:lnTo>
                <a:close/>
              </a:path>
              <a:path w="21590" h="7620">
                <a:moveTo>
                  <a:pt x="12192" y="1524"/>
                </a:moveTo>
                <a:lnTo>
                  <a:pt x="10668" y="1524"/>
                </a:lnTo>
                <a:lnTo>
                  <a:pt x="10668" y="7620"/>
                </a:lnTo>
                <a:lnTo>
                  <a:pt x="12192" y="1524"/>
                </a:lnTo>
                <a:close/>
              </a:path>
              <a:path w="21590" h="7620">
                <a:moveTo>
                  <a:pt x="12192" y="1524"/>
                </a:moveTo>
                <a:lnTo>
                  <a:pt x="10668" y="7620"/>
                </a:lnTo>
                <a:lnTo>
                  <a:pt x="12192" y="6096"/>
                </a:lnTo>
                <a:lnTo>
                  <a:pt x="12192" y="1524"/>
                </a:lnTo>
                <a:close/>
              </a:path>
              <a:path w="21590" h="7620">
                <a:moveTo>
                  <a:pt x="12192" y="1524"/>
                </a:moveTo>
                <a:lnTo>
                  <a:pt x="12192" y="6096"/>
                </a:lnTo>
                <a:lnTo>
                  <a:pt x="10668" y="7620"/>
                </a:lnTo>
                <a:lnTo>
                  <a:pt x="12192" y="7620"/>
                </a:lnTo>
                <a:lnTo>
                  <a:pt x="13716" y="6096"/>
                </a:lnTo>
                <a:lnTo>
                  <a:pt x="13716" y="3048"/>
                </a:lnTo>
                <a:lnTo>
                  <a:pt x="12192" y="1524"/>
                </a:lnTo>
                <a:close/>
              </a:path>
              <a:path w="21590" h="7620">
                <a:moveTo>
                  <a:pt x="16763" y="1524"/>
                </a:moveTo>
                <a:lnTo>
                  <a:pt x="12192" y="1524"/>
                </a:lnTo>
                <a:lnTo>
                  <a:pt x="13716" y="3048"/>
                </a:lnTo>
                <a:lnTo>
                  <a:pt x="13716" y="6096"/>
                </a:lnTo>
                <a:lnTo>
                  <a:pt x="12192" y="7620"/>
                </a:lnTo>
                <a:lnTo>
                  <a:pt x="16763" y="7620"/>
                </a:lnTo>
                <a:lnTo>
                  <a:pt x="15239" y="6096"/>
                </a:lnTo>
                <a:lnTo>
                  <a:pt x="15239" y="3048"/>
                </a:lnTo>
                <a:lnTo>
                  <a:pt x="16763" y="1524"/>
                </a:lnTo>
                <a:close/>
              </a:path>
              <a:path w="21590" h="7620">
                <a:moveTo>
                  <a:pt x="18287" y="1524"/>
                </a:moveTo>
                <a:lnTo>
                  <a:pt x="16763" y="1524"/>
                </a:lnTo>
                <a:lnTo>
                  <a:pt x="15239" y="3048"/>
                </a:lnTo>
                <a:lnTo>
                  <a:pt x="15239" y="6096"/>
                </a:lnTo>
                <a:lnTo>
                  <a:pt x="16763" y="7620"/>
                </a:lnTo>
                <a:lnTo>
                  <a:pt x="18287" y="1524"/>
                </a:lnTo>
                <a:close/>
              </a:path>
              <a:path w="21590" h="7620">
                <a:moveTo>
                  <a:pt x="19811" y="1524"/>
                </a:moveTo>
                <a:lnTo>
                  <a:pt x="18287" y="1524"/>
                </a:lnTo>
                <a:lnTo>
                  <a:pt x="16763" y="7620"/>
                </a:lnTo>
                <a:lnTo>
                  <a:pt x="19811" y="7620"/>
                </a:lnTo>
                <a:lnTo>
                  <a:pt x="21335" y="6096"/>
                </a:lnTo>
                <a:lnTo>
                  <a:pt x="21335" y="3048"/>
                </a:lnTo>
                <a:lnTo>
                  <a:pt x="19811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1071" y="5343144"/>
            <a:ext cx="45719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4332" y="5820155"/>
            <a:ext cx="12700" cy="27940"/>
          </a:xfrm>
          <a:custGeom>
            <a:avLst/>
            <a:gdLst/>
            <a:ahLst/>
            <a:cxnLst/>
            <a:rect l="l" t="t" r="r" b="b"/>
            <a:pathLst>
              <a:path w="12700" h="27939">
                <a:moveTo>
                  <a:pt x="0" y="19812"/>
                </a:moveTo>
                <a:lnTo>
                  <a:pt x="1524" y="21336"/>
                </a:lnTo>
                <a:lnTo>
                  <a:pt x="762" y="22098"/>
                </a:lnTo>
                <a:lnTo>
                  <a:pt x="1524" y="22860"/>
                </a:lnTo>
                <a:lnTo>
                  <a:pt x="0" y="22860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7432"/>
                </a:lnTo>
                <a:lnTo>
                  <a:pt x="4572" y="25908"/>
                </a:lnTo>
                <a:lnTo>
                  <a:pt x="4572" y="22860"/>
                </a:lnTo>
                <a:lnTo>
                  <a:pt x="1524" y="22860"/>
                </a:lnTo>
                <a:lnTo>
                  <a:pt x="762" y="22098"/>
                </a:lnTo>
                <a:lnTo>
                  <a:pt x="3810" y="22098"/>
                </a:lnTo>
                <a:lnTo>
                  <a:pt x="3048" y="21336"/>
                </a:lnTo>
                <a:lnTo>
                  <a:pt x="4572" y="21336"/>
                </a:lnTo>
                <a:lnTo>
                  <a:pt x="0" y="19812"/>
                </a:lnTo>
                <a:close/>
              </a:path>
              <a:path w="12700" h="27939">
                <a:moveTo>
                  <a:pt x="0" y="21336"/>
                </a:moveTo>
                <a:lnTo>
                  <a:pt x="0" y="22860"/>
                </a:lnTo>
                <a:lnTo>
                  <a:pt x="762" y="22098"/>
                </a:lnTo>
                <a:lnTo>
                  <a:pt x="0" y="21336"/>
                </a:lnTo>
                <a:close/>
              </a:path>
              <a:path w="12700" h="27939">
                <a:moveTo>
                  <a:pt x="4572" y="21336"/>
                </a:moveTo>
                <a:lnTo>
                  <a:pt x="3048" y="21336"/>
                </a:lnTo>
                <a:lnTo>
                  <a:pt x="4572" y="22860"/>
                </a:lnTo>
                <a:lnTo>
                  <a:pt x="4572" y="21336"/>
                </a:lnTo>
                <a:close/>
              </a:path>
              <a:path w="12700" h="27939">
                <a:moveTo>
                  <a:pt x="0" y="19812"/>
                </a:moveTo>
                <a:lnTo>
                  <a:pt x="0" y="21336"/>
                </a:lnTo>
                <a:lnTo>
                  <a:pt x="762" y="22098"/>
                </a:lnTo>
                <a:lnTo>
                  <a:pt x="1524" y="21336"/>
                </a:lnTo>
                <a:lnTo>
                  <a:pt x="0" y="19812"/>
                </a:lnTo>
                <a:close/>
              </a:path>
              <a:path w="12700" h="27939">
                <a:moveTo>
                  <a:pt x="0" y="16764"/>
                </a:moveTo>
                <a:lnTo>
                  <a:pt x="0" y="19812"/>
                </a:lnTo>
                <a:lnTo>
                  <a:pt x="4572" y="21336"/>
                </a:lnTo>
                <a:lnTo>
                  <a:pt x="4572" y="19050"/>
                </a:lnTo>
                <a:lnTo>
                  <a:pt x="3047" y="18288"/>
                </a:lnTo>
                <a:lnTo>
                  <a:pt x="1524" y="18288"/>
                </a:lnTo>
                <a:lnTo>
                  <a:pt x="0" y="16764"/>
                </a:lnTo>
                <a:close/>
              </a:path>
              <a:path w="12700" h="27939">
                <a:moveTo>
                  <a:pt x="4572" y="19050"/>
                </a:moveTo>
                <a:lnTo>
                  <a:pt x="4572" y="21336"/>
                </a:lnTo>
                <a:lnTo>
                  <a:pt x="6095" y="19812"/>
                </a:lnTo>
                <a:lnTo>
                  <a:pt x="4572" y="19050"/>
                </a:lnTo>
                <a:close/>
              </a:path>
              <a:path w="12700" h="27939">
                <a:moveTo>
                  <a:pt x="6095" y="16764"/>
                </a:moveTo>
                <a:lnTo>
                  <a:pt x="4572" y="18288"/>
                </a:lnTo>
                <a:lnTo>
                  <a:pt x="4572" y="19050"/>
                </a:lnTo>
                <a:lnTo>
                  <a:pt x="6095" y="19812"/>
                </a:lnTo>
                <a:lnTo>
                  <a:pt x="6095" y="16764"/>
                </a:lnTo>
                <a:close/>
              </a:path>
              <a:path w="12700" h="27939">
                <a:moveTo>
                  <a:pt x="1219" y="15544"/>
                </a:moveTo>
                <a:lnTo>
                  <a:pt x="0" y="16764"/>
                </a:lnTo>
                <a:lnTo>
                  <a:pt x="4572" y="19050"/>
                </a:lnTo>
                <a:lnTo>
                  <a:pt x="4572" y="18288"/>
                </a:lnTo>
                <a:lnTo>
                  <a:pt x="6095" y="16764"/>
                </a:lnTo>
                <a:lnTo>
                  <a:pt x="1219" y="15544"/>
                </a:lnTo>
                <a:close/>
              </a:path>
              <a:path w="12700" h="27939">
                <a:moveTo>
                  <a:pt x="0" y="16764"/>
                </a:moveTo>
                <a:lnTo>
                  <a:pt x="1524" y="18288"/>
                </a:lnTo>
                <a:lnTo>
                  <a:pt x="3047" y="18288"/>
                </a:lnTo>
                <a:lnTo>
                  <a:pt x="0" y="16764"/>
                </a:lnTo>
                <a:close/>
              </a:path>
              <a:path w="12700" h="27939">
                <a:moveTo>
                  <a:pt x="0" y="15240"/>
                </a:moveTo>
                <a:lnTo>
                  <a:pt x="0" y="16764"/>
                </a:lnTo>
                <a:lnTo>
                  <a:pt x="1219" y="15544"/>
                </a:lnTo>
                <a:lnTo>
                  <a:pt x="0" y="15240"/>
                </a:lnTo>
                <a:close/>
              </a:path>
              <a:path w="12700" h="27939">
                <a:moveTo>
                  <a:pt x="4572" y="15240"/>
                </a:moveTo>
                <a:lnTo>
                  <a:pt x="1524" y="15240"/>
                </a:lnTo>
                <a:lnTo>
                  <a:pt x="1219" y="15544"/>
                </a:lnTo>
                <a:lnTo>
                  <a:pt x="6095" y="16764"/>
                </a:lnTo>
                <a:lnTo>
                  <a:pt x="4572" y="15240"/>
                </a:lnTo>
                <a:close/>
              </a:path>
              <a:path w="12700" h="27939">
                <a:moveTo>
                  <a:pt x="1814" y="10740"/>
                </a:moveTo>
                <a:lnTo>
                  <a:pt x="1524" y="12192"/>
                </a:lnTo>
                <a:lnTo>
                  <a:pt x="1524" y="13716"/>
                </a:lnTo>
                <a:lnTo>
                  <a:pt x="3048" y="15240"/>
                </a:lnTo>
                <a:lnTo>
                  <a:pt x="4572" y="15240"/>
                </a:lnTo>
                <a:lnTo>
                  <a:pt x="6095" y="16764"/>
                </a:lnTo>
                <a:lnTo>
                  <a:pt x="6095" y="13716"/>
                </a:lnTo>
                <a:lnTo>
                  <a:pt x="4572" y="12192"/>
                </a:lnTo>
                <a:lnTo>
                  <a:pt x="7619" y="12192"/>
                </a:lnTo>
                <a:lnTo>
                  <a:pt x="1814" y="10740"/>
                </a:lnTo>
                <a:close/>
              </a:path>
              <a:path w="12700" h="27939">
                <a:moveTo>
                  <a:pt x="6857" y="14478"/>
                </a:moveTo>
                <a:lnTo>
                  <a:pt x="6095" y="15240"/>
                </a:lnTo>
                <a:lnTo>
                  <a:pt x="6095" y="16764"/>
                </a:lnTo>
                <a:lnTo>
                  <a:pt x="6857" y="14478"/>
                </a:lnTo>
                <a:close/>
              </a:path>
              <a:path w="12700" h="27939">
                <a:moveTo>
                  <a:pt x="1524" y="12192"/>
                </a:moveTo>
                <a:lnTo>
                  <a:pt x="762" y="12954"/>
                </a:lnTo>
                <a:lnTo>
                  <a:pt x="0" y="15240"/>
                </a:lnTo>
                <a:lnTo>
                  <a:pt x="1219" y="15544"/>
                </a:lnTo>
                <a:lnTo>
                  <a:pt x="1524" y="15240"/>
                </a:lnTo>
                <a:lnTo>
                  <a:pt x="3048" y="15240"/>
                </a:lnTo>
                <a:lnTo>
                  <a:pt x="1524" y="13716"/>
                </a:lnTo>
                <a:lnTo>
                  <a:pt x="1524" y="12192"/>
                </a:lnTo>
                <a:close/>
              </a:path>
              <a:path w="12700" h="27939">
                <a:moveTo>
                  <a:pt x="762" y="12954"/>
                </a:moveTo>
                <a:lnTo>
                  <a:pt x="0" y="13716"/>
                </a:lnTo>
                <a:lnTo>
                  <a:pt x="0" y="15240"/>
                </a:lnTo>
                <a:lnTo>
                  <a:pt x="762" y="12954"/>
                </a:lnTo>
                <a:close/>
              </a:path>
              <a:path w="12700" h="27939">
                <a:moveTo>
                  <a:pt x="7619" y="12192"/>
                </a:moveTo>
                <a:lnTo>
                  <a:pt x="4572" y="12192"/>
                </a:lnTo>
                <a:lnTo>
                  <a:pt x="6095" y="13716"/>
                </a:lnTo>
                <a:lnTo>
                  <a:pt x="6095" y="15240"/>
                </a:lnTo>
                <a:lnTo>
                  <a:pt x="6857" y="14478"/>
                </a:lnTo>
                <a:lnTo>
                  <a:pt x="7619" y="12192"/>
                </a:lnTo>
                <a:close/>
              </a:path>
              <a:path w="12700" h="27939">
                <a:moveTo>
                  <a:pt x="7619" y="12192"/>
                </a:moveTo>
                <a:lnTo>
                  <a:pt x="6857" y="14478"/>
                </a:lnTo>
                <a:lnTo>
                  <a:pt x="7619" y="13716"/>
                </a:lnTo>
                <a:lnTo>
                  <a:pt x="7619" y="12192"/>
                </a:lnTo>
                <a:close/>
              </a:path>
              <a:path w="12700" h="27939">
                <a:moveTo>
                  <a:pt x="1524" y="10668"/>
                </a:moveTo>
                <a:lnTo>
                  <a:pt x="762" y="12954"/>
                </a:lnTo>
                <a:lnTo>
                  <a:pt x="1524" y="12192"/>
                </a:lnTo>
                <a:lnTo>
                  <a:pt x="1524" y="10668"/>
                </a:lnTo>
                <a:close/>
              </a:path>
              <a:path w="12700" h="27939">
                <a:moveTo>
                  <a:pt x="1524" y="10668"/>
                </a:moveTo>
                <a:lnTo>
                  <a:pt x="1524" y="12192"/>
                </a:lnTo>
                <a:lnTo>
                  <a:pt x="1814" y="10740"/>
                </a:lnTo>
                <a:lnTo>
                  <a:pt x="1524" y="10668"/>
                </a:lnTo>
                <a:close/>
              </a:path>
              <a:path w="12700" h="27939">
                <a:moveTo>
                  <a:pt x="6095" y="9144"/>
                </a:moveTo>
                <a:lnTo>
                  <a:pt x="3048" y="9144"/>
                </a:lnTo>
                <a:lnTo>
                  <a:pt x="1905" y="10287"/>
                </a:lnTo>
                <a:lnTo>
                  <a:pt x="1814" y="10740"/>
                </a:lnTo>
                <a:lnTo>
                  <a:pt x="7619" y="12192"/>
                </a:lnTo>
                <a:lnTo>
                  <a:pt x="7619" y="10668"/>
                </a:lnTo>
                <a:lnTo>
                  <a:pt x="6095" y="9144"/>
                </a:lnTo>
                <a:close/>
              </a:path>
              <a:path w="12700" h="27939">
                <a:moveTo>
                  <a:pt x="8229" y="9144"/>
                </a:moveTo>
                <a:lnTo>
                  <a:pt x="6095" y="9144"/>
                </a:lnTo>
                <a:lnTo>
                  <a:pt x="7619" y="10668"/>
                </a:lnTo>
                <a:lnTo>
                  <a:pt x="7619" y="12192"/>
                </a:lnTo>
                <a:lnTo>
                  <a:pt x="8229" y="9144"/>
                </a:lnTo>
                <a:close/>
              </a:path>
              <a:path w="12700" h="27939">
                <a:moveTo>
                  <a:pt x="1905" y="10287"/>
                </a:moveTo>
                <a:lnTo>
                  <a:pt x="1524" y="10668"/>
                </a:lnTo>
                <a:lnTo>
                  <a:pt x="1814" y="10740"/>
                </a:lnTo>
                <a:lnTo>
                  <a:pt x="1905" y="10287"/>
                </a:lnTo>
                <a:close/>
              </a:path>
              <a:path w="12700" h="27939">
                <a:moveTo>
                  <a:pt x="3048" y="4572"/>
                </a:moveTo>
                <a:lnTo>
                  <a:pt x="1905" y="10287"/>
                </a:lnTo>
                <a:lnTo>
                  <a:pt x="3048" y="9144"/>
                </a:lnTo>
                <a:lnTo>
                  <a:pt x="8229" y="9144"/>
                </a:lnTo>
                <a:lnTo>
                  <a:pt x="8534" y="7620"/>
                </a:lnTo>
                <a:lnTo>
                  <a:pt x="4572" y="7620"/>
                </a:lnTo>
                <a:lnTo>
                  <a:pt x="3048" y="6096"/>
                </a:lnTo>
                <a:lnTo>
                  <a:pt x="3048" y="4572"/>
                </a:lnTo>
                <a:close/>
              </a:path>
              <a:path w="12700" h="27939">
                <a:moveTo>
                  <a:pt x="4572" y="1524"/>
                </a:moveTo>
                <a:lnTo>
                  <a:pt x="3048" y="3048"/>
                </a:lnTo>
                <a:lnTo>
                  <a:pt x="3048" y="6096"/>
                </a:lnTo>
                <a:lnTo>
                  <a:pt x="4572" y="7620"/>
                </a:lnTo>
                <a:lnTo>
                  <a:pt x="6095" y="7620"/>
                </a:lnTo>
                <a:lnTo>
                  <a:pt x="4572" y="1524"/>
                </a:lnTo>
                <a:close/>
              </a:path>
              <a:path w="12700" h="27939">
                <a:moveTo>
                  <a:pt x="6095" y="1524"/>
                </a:moveTo>
                <a:lnTo>
                  <a:pt x="4572" y="1524"/>
                </a:lnTo>
                <a:lnTo>
                  <a:pt x="6095" y="7620"/>
                </a:lnTo>
                <a:lnTo>
                  <a:pt x="8805" y="6265"/>
                </a:lnTo>
                <a:lnTo>
                  <a:pt x="8839" y="6096"/>
                </a:lnTo>
                <a:lnTo>
                  <a:pt x="7619" y="6096"/>
                </a:lnTo>
                <a:lnTo>
                  <a:pt x="6095" y="4572"/>
                </a:lnTo>
                <a:lnTo>
                  <a:pt x="6095" y="1524"/>
                </a:lnTo>
                <a:close/>
              </a:path>
              <a:path w="12700" h="27939">
                <a:moveTo>
                  <a:pt x="8805" y="6265"/>
                </a:moveTo>
                <a:lnTo>
                  <a:pt x="6095" y="7620"/>
                </a:lnTo>
                <a:lnTo>
                  <a:pt x="7619" y="7620"/>
                </a:lnTo>
                <a:lnTo>
                  <a:pt x="8762" y="6477"/>
                </a:lnTo>
                <a:lnTo>
                  <a:pt x="8805" y="6265"/>
                </a:lnTo>
                <a:close/>
              </a:path>
              <a:path w="12700" h="27939">
                <a:moveTo>
                  <a:pt x="8762" y="6477"/>
                </a:moveTo>
                <a:lnTo>
                  <a:pt x="7619" y="7620"/>
                </a:lnTo>
                <a:lnTo>
                  <a:pt x="8534" y="7620"/>
                </a:lnTo>
                <a:lnTo>
                  <a:pt x="8762" y="6477"/>
                </a:lnTo>
                <a:close/>
              </a:path>
              <a:path w="12700" h="27939">
                <a:moveTo>
                  <a:pt x="9143" y="6096"/>
                </a:moveTo>
                <a:lnTo>
                  <a:pt x="8805" y="6265"/>
                </a:lnTo>
                <a:lnTo>
                  <a:pt x="8762" y="6477"/>
                </a:lnTo>
                <a:lnTo>
                  <a:pt x="9143" y="6096"/>
                </a:lnTo>
                <a:close/>
              </a:path>
              <a:path w="12700" h="27939">
                <a:moveTo>
                  <a:pt x="8953" y="5524"/>
                </a:moveTo>
                <a:lnTo>
                  <a:pt x="8805" y="6265"/>
                </a:lnTo>
                <a:lnTo>
                  <a:pt x="9143" y="6096"/>
                </a:lnTo>
                <a:lnTo>
                  <a:pt x="8953" y="5524"/>
                </a:lnTo>
                <a:close/>
              </a:path>
              <a:path w="12700" h="27939">
                <a:moveTo>
                  <a:pt x="10668" y="0"/>
                </a:moveTo>
                <a:lnTo>
                  <a:pt x="7619" y="0"/>
                </a:lnTo>
                <a:lnTo>
                  <a:pt x="6095" y="1524"/>
                </a:lnTo>
                <a:lnTo>
                  <a:pt x="6095" y="4572"/>
                </a:lnTo>
                <a:lnTo>
                  <a:pt x="7619" y="6096"/>
                </a:lnTo>
                <a:lnTo>
                  <a:pt x="8839" y="6096"/>
                </a:lnTo>
                <a:lnTo>
                  <a:pt x="8953" y="5524"/>
                </a:lnTo>
                <a:lnTo>
                  <a:pt x="7619" y="1524"/>
                </a:lnTo>
                <a:lnTo>
                  <a:pt x="12192" y="1524"/>
                </a:lnTo>
                <a:lnTo>
                  <a:pt x="10668" y="0"/>
                </a:lnTo>
                <a:close/>
              </a:path>
              <a:path w="12700" h="27939">
                <a:moveTo>
                  <a:pt x="9143" y="4572"/>
                </a:moveTo>
                <a:lnTo>
                  <a:pt x="8953" y="5524"/>
                </a:lnTo>
                <a:lnTo>
                  <a:pt x="9143" y="6096"/>
                </a:lnTo>
                <a:lnTo>
                  <a:pt x="9143" y="4572"/>
                </a:lnTo>
                <a:close/>
              </a:path>
              <a:path w="12700" h="27939">
                <a:moveTo>
                  <a:pt x="12192" y="1524"/>
                </a:moveTo>
                <a:lnTo>
                  <a:pt x="7619" y="1524"/>
                </a:lnTo>
                <a:lnTo>
                  <a:pt x="9143" y="3048"/>
                </a:lnTo>
                <a:lnTo>
                  <a:pt x="9143" y="6096"/>
                </a:lnTo>
                <a:lnTo>
                  <a:pt x="10668" y="6096"/>
                </a:lnTo>
                <a:lnTo>
                  <a:pt x="12192" y="4572"/>
                </a:lnTo>
                <a:lnTo>
                  <a:pt x="12192" y="1524"/>
                </a:lnTo>
                <a:close/>
              </a:path>
              <a:path w="12700" h="27939">
                <a:moveTo>
                  <a:pt x="7619" y="1524"/>
                </a:moveTo>
                <a:lnTo>
                  <a:pt x="8953" y="5524"/>
                </a:lnTo>
                <a:lnTo>
                  <a:pt x="9143" y="4572"/>
                </a:lnTo>
                <a:lnTo>
                  <a:pt x="9143" y="3048"/>
                </a:lnTo>
                <a:lnTo>
                  <a:pt x="7619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612" y="918781"/>
            <a:ext cx="6495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/>
              <a:t>More </a:t>
            </a:r>
            <a:r>
              <a:rPr sz="4400" spc="-130" dirty="0"/>
              <a:t>on </a:t>
            </a:r>
            <a:r>
              <a:rPr sz="4400" spc="-50" dirty="0"/>
              <a:t>the </a:t>
            </a:r>
            <a:r>
              <a:rPr sz="4400" spc="-60" dirty="0"/>
              <a:t>trap</a:t>
            </a:r>
            <a:r>
              <a:rPr sz="4400" spc="-750" dirty="0"/>
              <a:t> </a:t>
            </a:r>
            <a:r>
              <a:rPr sz="4400" spc="-75" dirty="0"/>
              <a:t>instruction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062481" y="1930725"/>
            <a:ext cx="8013700" cy="509434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313055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04" dirty="0">
                <a:latin typeface="Arial"/>
                <a:cs typeface="Arial"/>
              </a:rPr>
              <a:t>Trap </a:t>
            </a:r>
            <a:r>
              <a:rPr sz="2700" spc="-50" dirty="0">
                <a:latin typeface="Arial"/>
                <a:cs typeface="Arial"/>
              </a:rPr>
              <a:t>instruction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135" dirty="0">
                <a:latin typeface="Arial"/>
                <a:cs typeface="Arial"/>
              </a:rPr>
              <a:t>executed </a:t>
            </a:r>
            <a:r>
              <a:rPr sz="2700" spc="-85" dirty="0">
                <a:latin typeface="Arial"/>
                <a:cs typeface="Arial"/>
              </a:rPr>
              <a:t>on </a:t>
            </a:r>
            <a:r>
              <a:rPr sz="2700" spc="-105" dirty="0">
                <a:latin typeface="Arial"/>
                <a:cs typeface="Arial"/>
              </a:rPr>
              <a:t>hardware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365" dirty="0">
                <a:latin typeface="Arial"/>
                <a:cs typeface="Arial"/>
              </a:rPr>
              <a:t> </a:t>
            </a:r>
            <a:r>
              <a:rPr sz="2700" spc="-50" dirty="0">
                <a:latin typeface="Arial"/>
                <a:cs typeface="Arial"/>
              </a:rPr>
              <a:t>following  </a:t>
            </a:r>
            <a:r>
              <a:rPr sz="2700" spc="-204" dirty="0">
                <a:latin typeface="Arial"/>
                <a:cs typeface="Arial"/>
              </a:rPr>
              <a:t>cases:</a:t>
            </a:r>
            <a:endParaRPr sz="27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400" spc="-180" dirty="0">
                <a:latin typeface="Arial"/>
                <a:cs typeface="Arial"/>
              </a:rPr>
              <a:t>System </a:t>
            </a:r>
            <a:r>
              <a:rPr sz="2400" spc="-90" dirty="0">
                <a:latin typeface="Arial"/>
                <a:cs typeface="Arial"/>
              </a:rPr>
              <a:t>call (program </a:t>
            </a:r>
            <a:r>
              <a:rPr sz="2400" spc="-140" dirty="0">
                <a:latin typeface="Arial"/>
                <a:cs typeface="Arial"/>
              </a:rPr>
              <a:t>needs </a:t>
            </a:r>
            <a:r>
              <a:rPr sz="2400" spc="-395" dirty="0">
                <a:latin typeface="Arial"/>
                <a:cs typeface="Arial"/>
              </a:rPr>
              <a:t>OS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service)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2300"/>
              </a:lnSpc>
              <a:spcBef>
                <a:spcPts val="560"/>
              </a:spcBef>
              <a:buChar char="–"/>
              <a:tabLst>
                <a:tab pos="756920" algn="l"/>
              </a:tabLst>
            </a:pPr>
            <a:r>
              <a:rPr sz="2400" spc="-135" dirty="0">
                <a:latin typeface="Arial"/>
                <a:cs typeface="Arial"/>
              </a:rPr>
              <a:t>Program </a:t>
            </a:r>
            <a:r>
              <a:rPr sz="2400" spc="-20" dirty="0">
                <a:latin typeface="Arial"/>
                <a:cs typeface="Arial"/>
              </a:rPr>
              <a:t>fault </a:t>
            </a:r>
            <a:r>
              <a:rPr sz="2400" spc="-90" dirty="0">
                <a:latin typeface="Arial"/>
                <a:cs typeface="Arial"/>
              </a:rPr>
              <a:t>(program </a:t>
            </a:r>
            <a:r>
              <a:rPr sz="2400" spc="-140" dirty="0">
                <a:latin typeface="Arial"/>
                <a:cs typeface="Arial"/>
              </a:rPr>
              <a:t>does </a:t>
            </a:r>
            <a:r>
              <a:rPr sz="2400" spc="-90" dirty="0">
                <a:latin typeface="Arial"/>
                <a:cs typeface="Arial"/>
              </a:rPr>
              <a:t>something </a:t>
            </a:r>
            <a:r>
              <a:rPr sz="2400" spc="-75" dirty="0">
                <a:latin typeface="Arial"/>
                <a:cs typeface="Arial"/>
              </a:rPr>
              <a:t>illegal, </a:t>
            </a:r>
            <a:r>
              <a:rPr sz="2400" spc="-110" dirty="0">
                <a:latin typeface="Arial"/>
                <a:cs typeface="Arial"/>
              </a:rPr>
              <a:t>e.g.,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access 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65" dirty="0">
                <a:latin typeface="Arial"/>
                <a:cs typeface="Arial"/>
              </a:rPr>
              <a:t>doesn’t </a:t>
            </a:r>
            <a:r>
              <a:rPr sz="2400" spc="-150" dirty="0">
                <a:latin typeface="Arial"/>
                <a:cs typeface="Arial"/>
              </a:rPr>
              <a:t>have </a:t>
            </a:r>
            <a:r>
              <a:rPr sz="2400" spc="-204" dirty="0">
                <a:latin typeface="Arial"/>
                <a:cs typeface="Arial"/>
              </a:rPr>
              <a:t>access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to)</a:t>
            </a:r>
            <a:endParaRPr sz="2400" dirty="0">
              <a:latin typeface="Arial"/>
              <a:cs typeface="Arial"/>
            </a:endParaRPr>
          </a:p>
          <a:p>
            <a:pPr marL="756285" marR="459740" lvl="1" indent="-286385">
              <a:lnSpc>
                <a:spcPts val="23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20" dirty="0">
                <a:latin typeface="Arial"/>
                <a:cs typeface="Arial"/>
              </a:rPr>
              <a:t>Interrupt </a:t>
            </a:r>
            <a:r>
              <a:rPr sz="2400" spc="-75" dirty="0">
                <a:latin typeface="Arial"/>
                <a:cs typeface="Arial"/>
              </a:rPr>
              <a:t>(external </a:t>
            </a:r>
            <a:r>
              <a:rPr sz="2400" spc="-114" dirty="0">
                <a:latin typeface="Arial"/>
                <a:cs typeface="Arial"/>
              </a:rPr>
              <a:t>device </a:t>
            </a:r>
            <a:r>
              <a:rPr sz="2400" spc="-140" dirty="0">
                <a:latin typeface="Arial"/>
                <a:cs typeface="Arial"/>
              </a:rPr>
              <a:t>needs </a:t>
            </a:r>
            <a:r>
              <a:rPr sz="2400" spc="-30" dirty="0">
                <a:latin typeface="Arial"/>
                <a:cs typeface="Arial"/>
              </a:rPr>
              <a:t>attention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290" dirty="0">
                <a:latin typeface="Arial"/>
                <a:cs typeface="Arial"/>
              </a:rPr>
              <a:t>OS, </a:t>
            </a:r>
            <a:r>
              <a:rPr sz="2400" spc="-110" dirty="0">
                <a:latin typeface="Arial"/>
                <a:cs typeface="Arial"/>
              </a:rPr>
              <a:t>e.g.,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45" dirty="0">
                <a:latin typeface="Arial"/>
                <a:cs typeface="Arial"/>
              </a:rPr>
              <a:t>network </a:t>
            </a:r>
            <a:r>
              <a:rPr sz="2400" spc="-110" dirty="0">
                <a:latin typeface="Arial"/>
                <a:cs typeface="Arial"/>
              </a:rPr>
              <a:t>packet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70" dirty="0">
                <a:latin typeface="Arial"/>
                <a:cs typeface="Arial"/>
              </a:rPr>
              <a:t>arrived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45" dirty="0">
                <a:latin typeface="Arial"/>
                <a:cs typeface="Arial"/>
              </a:rPr>
              <a:t>network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card</a:t>
            </a:r>
            <a:r>
              <a:rPr sz="2400" spc="-110" dirty="0" smtClean="0">
                <a:latin typeface="Arial"/>
                <a:cs typeface="Arial"/>
              </a:rPr>
              <a:t>)</a:t>
            </a:r>
            <a:endParaRPr lang="en-US" sz="2400" spc="-110" dirty="0" smtClean="0">
              <a:latin typeface="Arial"/>
              <a:cs typeface="Arial"/>
            </a:endParaRPr>
          </a:p>
          <a:p>
            <a:pPr marL="469900" marR="459740" lvl="1">
              <a:lnSpc>
                <a:spcPts val="2300"/>
              </a:lnSpc>
              <a:spcBef>
                <a:spcPts val="585"/>
              </a:spcBef>
              <a:tabLst>
                <a:tab pos="756920" algn="l"/>
              </a:tabLst>
            </a:pPr>
            <a:endParaRPr sz="2400" dirty="0">
              <a:latin typeface="Arial"/>
              <a:cs typeface="Arial"/>
            </a:endParaRPr>
          </a:p>
          <a:p>
            <a:pPr marL="355600" marR="599440" indent="-342900">
              <a:lnSpc>
                <a:spcPct val="8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95" dirty="0">
                <a:latin typeface="Arial"/>
                <a:cs typeface="Arial"/>
              </a:rPr>
              <a:t>Across </a:t>
            </a:r>
            <a:r>
              <a:rPr sz="2700" spc="-60" dirty="0">
                <a:latin typeface="Arial"/>
                <a:cs typeface="Arial"/>
              </a:rPr>
              <a:t>all </a:t>
            </a:r>
            <a:r>
              <a:rPr sz="2700" spc="-215" dirty="0">
                <a:latin typeface="Arial"/>
                <a:cs typeface="Arial"/>
              </a:rPr>
              <a:t>cases, </a:t>
            </a:r>
            <a:r>
              <a:rPr sz="2700" spc="-35" dirty="0">
                <a:latin typeface="Arial"/>
                <a:cs typeface="Arial"/>
              </a:rPr>
              <a:t>the </a:t>
            </a:r>
            <a:r>
              <a:rPr sz="2700" spc="-140" dirty="0">
                <a:latin typeface="Arial"/>
                <a:cs typeface="Arial"/>
              </a:rPr>
              <a:t>mechanism </a:t>
            </a:r>
            <a:r>
              <a:rPr sz="2700" spc="-105" dirty="0">
                <a:latin typeface="Arial"/>
                <a:cs typeface="Arial"/>
              </a:rPr>
              <a:t>is: </a:t>
            </a:r>
            <a:r>
              <a:rPr sz="2700" spc="-220" dirty="0">
                <a:latin typeface="Arial"/>
                <a:cs typeface="Arial"/>
              </a:rPr>
              <a:t>save </a:t>
            </a:r>
            <a:r>
              <a:rPr sz="2700" spc="-75" dirty="0">
                <a:latin typeface="Arial"/>
                <a:cs typeface="Arial"/>
              </a:rPr>
              <a:t>context</a:t>
            </a:r>
            <a:r>
              <a:rPr sz="2700" spc="-254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on  </a:t>
            </a:r>
            <a:r>
              <a:rPr sz="2700" spc="-95" dirty="0">
                <a:latin typeface="Arial"/>
                <a:cs typeface="Arial"/>
              </a:rPr>
              <a:t>kernel </a:t>
            </a:r>
            <a:r>
              <a:rPr sz="2700" spc="-155" dirty="0">
                <a:latin typeface="Arial"/>
                <a:cs typeface="Arial"/>
              </a:rPr>
              <a:t>stack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85" dirty="0">
                <a:latin typeface="Arial"/>
                <a:cs typeface="Arial"/>
              </a:rPr>
              <a:t>switch </a:t>
            </a:r>
            <a:r>
              <a:rPr sz="2700" spc="20" dirty="0">
                <a:latin typeface="Arial"/>
                <a:cs typeface="Arial"/>
              </a:rPr>
              <a:t>to </a:t>
            </a:r>
            <a:r>
              <a:rPr sz="2700" spc="-440" dirty="0">
                <a:latin typeface="Arial"/>
                <a:cs typeface="Arial"/>
              </a:rPr>
              <a:t>OS </a:t>
            </a:r>
            <a:r>
              <a:rPr sz="2700" spc="-165" dirty="0">
                <a:latin typeface="Arial"/>
                <a:cs typeface="Arial"/>
              </a:rPr>
              <a:t>address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505" dirty="0">
                <a:latin typeface="Arial"/>
                <a:cs typeface="Arial"/>
              </a:rPr>
              <a:t> </a:t>
            </a:r>
            <a:r>
              <a:rPr sz="2700" spc="-250" dirty="0" smtClean="0">
                <a:latin typeface="Arial"/>
                <a:cs typeface="Arial"/>
              </a:rPr>
              <a:t>IDT</a:t>
            </a:r>
            <a:endParaRPr lang="en-US" sz="2700" spc="-250" dirty="0" smtClean="0">
              <a:latin typeface="Arial"/>
              <a:cs typeface="Arial"/>
            </a:endParaRPr>
          </a:p>
          <a:p>
            <a:pPr marL="355600" marR="599440" indent="-342900">
              <a:lnSpc>
                <a:spcPct val="8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250" dirty="0">
                <a:latin typeface="Arial"/>
                <a:cs typeface="Arial"/>
              </a:rPr>
              <a:t>IDT </a:t>
            </a:r>
            <a:r>
              <a:rPr sz="2700" spc="-200" dirty="0">
                <a:latin typeface="Arial"/>
                <a:cs typeface="Arial"/>
              </a:rPr>
              <a:t>has </a:t>
            </a:r>
            <a:r>
              <a:rPr sz="2700" spc="-145" dirty="0">
                <a:latin typeface="Arial"/>
                <a:cs typeface="Arial"/>
              </a:rPr>
              <a:t>many </a:t>
            </a:r>
            <a:r>
              <a:rPr sz="2700" spc="-75" dirty="0">
                <a:latin typeface="Arial"/>
                <a:cs typeface="Arial"/>
              </a:rPr>
              <a:t>entries: </a:t>
            </a:r>
            <a:r>
              <a:rPr sz="2700" spc="-80" dirty="0">
                <a:latin typeface="Arial"/>
                <a:cs typeface="Arial"/>
              </a:rPr>
              <a:t>which </a:t>
            </a:r>
            <a:r>
              <a:rPr sz="2700" spc="20" dirty="0">
                <a:latin typeface="Arial"/>
                <a:cs typeface="Arial"/>
              </a:rPr>
              <a:t>to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204" dirty="0">
                <a:latin typeface="Arial"/>
                <a:cs typeface="Arial"/>
              </a:rPr>
              <a:t>use?</a:t>
            </a:r>
            <a:endParaRPr sz="2700" dirty="0">
              <a:latin typeface="Arial"/>
              <a:cs typeface="Arial"/>
            </a:endParaRPr>
          </a:p>
          <a:p>
            <a:pPr marL="756285" marR="361315" lvl="1" indent="-286385">
              <a:lnSpc>
                <a:spcPts val="2300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sz="2400" spc="-180" dirty="0">
                <a:latin typeface="Arial"/>
                <a:cs typeface="Arial"/>
              </a:rPr>
              <a:t>System </a:t>
            </a:r>
            <a:r>
              <a:rPr sz="2400" spc="-45" dirty="0">
                <a:latin typeface="Arial"/>
                <a:cs typeface="Arial"/>
              </a:rPr>
              <a:t>calls/interrupts </a:t>
            </a:r>
            <a:r>
              <a:rPr sz="2400" spc="-80" dirty="0">
                <a:latin typeface="Arial"/>
                <a:cs typeface="Arial"/>
              </a:rPr>
              <a:t>store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40" dirty="0">
                <a:latin typeface="Arial"/>
                <a:cs typeface="Arial"/>
              </a:rPr>
              <a:t>CPU </a:t>
            </a:r>
            <a:r>
              <a:rPr sz="2400" spc="-80" dirty="0">
                <a:latin typeface="Arial"/>
                <a:cs typeface="Arial"/>
              </a:rPr>
              <a:t>register  </a:t>
            </a:r>
            <a:r>
              <a:rPr sz="2400" spc="-75" dirty="0">
                <a:latin typeface="Arial"/>
                <a:cs typeface="Arial"/>
              </a:rPr>
              <a:t>before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calling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trap,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identify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IDT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entry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use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81000"/>
            <a:ext cx="38404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90" dirty="0"/>
              <a:t>Return </a:t>
            </a:r>
            <a:r>
              <a:rPr sz="4400" spc="-40" dirty="0"/>
              <a:t>from</a:t>
            </a:r>
            <a:r>
              <a:rPr sz="4400" spc="-390" dirty="0"/>
              <a:t> </a:t>
            </a:r>
            <a:r>
              <a:rPr sz="4400" spc="-60" dirty="0"/>
              <a:t>trap</a:t>
            </a:r>
            <a:endParaRPr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533400" y="1447800"/>
            <a:ext cx="9067799" cy="585544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180975" indent="-342900" algn="just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35" dirty="0">
                <a:latin typeface="Arial"/>
                <a:cs typeface="Arial"/>
              </a:rPr>
              <a:t>When </a:t>
            </a:r>
            <a:r>
              <a:rPr sz="3000" spc="-484" dirty="0">
                <a:latin typeface="Arial"/>
                <a:cs typeface="Arial"/>
              </a:rPr>
              <a:t>OS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20" dirty="0">
                <a:latin typeface="Arial"/>
                <a:cs typeface="Arial"/>
              </a:rPr>
              <a:t>done </a:t>
            </a:r>
            <a:r>
              <a:rPr sz="3000" spc="-110" dirty="0">
                <a:latin typeface="Arial"/>
                <a:cs typeface="Arial"/>
              </a:rPr>
              <a:t>handling </a:t>
            </a:r>
            <a:r>
              <a:rPr sz="3000" spc="-190" dirty="0">
                <a:latin typeface="Arial"/>
                <a:cs typeface="Arial"/>
              </a:rPr>
              <a:t>syscall </a:t>
            </a:r>
            <a:r>
              <a:rPr sz="3000" spc="-25" dirty="0">
                <a:latin typeface="Arial"/>
                <a:cs typeface="Arial"/>
              </a:rPr>
              <a:t>or </a:t>
            </a:r>
            <a:r>
              <a:rPr sz="3000" spc="-20" dirty="0">
                <a:latin typeface="Arial"/>
                <a:cs typeface="Arial"/>
              </a:rPr>
              <a:t>interrupt, </a:t>
            </a:r>
            <a:r>
              <a:rPr sz="3000" spc="90" dirty="0">
                <a:latin typeface="Arial"/>
                <a:cs typeface="Arial"/>
              </a:rPr>
              <a:t>it  </a:t>
            </a:r>
            <a:r>
              <a:rPr sz="3000" spc="-160" dirty="0">
                <a:latin typeface="Arial"/>
                <a:cs typeface="Arial"/>
              </a:rPr>
              <a:t>calls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50" dirty="0">
                <a:latin typeface="Arial"/>
                <a:cs typeface="Arial"/>
              </a:rPr>
              <a:t>special </a:t>
            </a:r>
            <a:r>
              <a:rPr sz="3000" spc="-55" dirty="0">
                <a:latin typeface="Arial"/>
                <a:cs typeface="Arial"/>
              </a:rPr>
              <a:t>instruction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return-from-trap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155" dirty="0">
                <a:latin typeface="Arial"/>
                <a:cs typeface="Arial"/>
              </a:rPr>
              <a:t>Restore </a:t>
            </a:r>
            <a:r>
              <a:rPr sz="2600" spc="-70" dirty="0">
                <a:latin typeface="Arial"/>
                <a:cs typeface="Arial"/>
              </a:rPr>
              <a:t>context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65" dirty="0">
                <a:latin typeface="Arial"/>
                <a:cs typeface="Arial"/>
              </a:rPr>
              <a:t>CPU </a:t>
            </a:r>
            <a:r>
              <a:rPr sz="2600" spc="-110" dirty="0">
                <a:latin typeface="Arial"/>
                <a:cs typeface="Arial"/>
              </a:rPr>
              <a:t>registers </a:t>
            </a:r>
            <a:r>
              <a:rPr sz="2600" spc="-25" dirty="0">
                <a:latin typeface="Arial"/>
                <a:cs typeface="Arial"/>
              </a:rPr>
              <a:t>from </a:t>
            </a:r>
            <a:r>
              <a:rPr sz="2600" spc="-90" dirty="0">
                <a:latin typeface="Arial"/>
                <a:cs typeface="Arial"/>
              </a:rPr>
              <a:t>kernel</a:t>
            </a:r>
            <a:r>
              <a:rPr sz="2600" spc="-39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stack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210" dirty="0">
                <a:latin typeface="Arial"/>
                <a:cs typeface="Arial"/>
              </a:rPr>
              <a:t>Change </a:t>
            </a:r>
            <a:r>
              <a:rPr sz="2600" spc="-365" dirty="0">
                <a:latin typeface="Arial"/>
                <a:cs typeface="Arial"/>
              </a:rPr>
              <a:t>CPU </a:t>
            </a:r>
            <a:r>
              <a:rPr sz="2600" spc="-80" dirty="0">
                <a:latin typeface="Arial"/>
                <a:cs typeface="Arial"/>
              </a:rPr>
              <a:t>privilege </a:t>
            </a:r>
            <a:r>
              <a:rPr sz="2600" spc="-25" dirty="0">
                <a:latin typeface="Arial"/>
                <a:cs typeface="Arial"/>
              </a:rPr>
              <a:t>from </a:t>
            </a:r>
            <a:r>
              <a:rPr sz="2600" spc="-90" dirty="0">
                <a:latin typeface="Arial"/>
                <a:cs typeface="Arial"/>
              </a:rPr>
              <a:t>kernel </a:t>
            </a:r>
            <a:r>
              <a:rPr sz="2600" spc="-105" dirty="0">
                <a:latin typeface="Arial"/>
                <a:cs typeface="Arial"/>
              </a:rPr>
              <a:t>mode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125" dirty="0">
                <a:latin typeface="Arial"/>
                <a:cs typeface="Arial"/>
              </a:rPr>
              <a:t>user</a:t>
            </a:r>
            <a:r>
              <a:rPr sz="2600" spc="-35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mode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r>
              <a:rPr sz="2600" spc="-155" dirty="0">
                <a:latin typeface="Arial"/>
                <a:cs typeface="Arial"/>
              </a:rPr>
              <a:t>Restore </a:t>
            </a:r>
            <a:r>
              <a:rPr sz="2600" spc="-445" dirty="0">
                <a:latin typeface="Arial"/>
                <a:cs typeface="Arial"/>
              </a:rPr>
              <a:t>PC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55" dirty="0">
                <a:latin typeface="Arial"/>
                <a:cs typeface="Arial"/>
              </a:rPr>
              <a:t>jump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125" dirty="0">
                <a:latin typeface="Arial"/>
                <a:cs typeface="Arial"/>
              </a:rPr>
              <a:t>user </a:t>
            </a:r>
            <a:r>
              <a:rPr sz="2600" spc="-135" dirty="0">
                <a:latin typeface="Arial"/>
                <a:cs typeface="Arial"/>
              </a:rPr>
              <a:t>code </a:t>
            </a:r>
            <a:r>
              <a:rPr sz="2600" spc="-30" dirty="0">
                <a:latin typeface="Arial"/>
                <a:cs typeface="Arial"/>
              </a:rPr>
              <a:t>after</a:t>
            </a:r>
            <a:r>
              <a:rPr sz="2600" spc="-490" dirty="0">
                <a:latin typeface="Arial"/>
                <a:cs typeface="Arial"/>
              </a:rPr>
              <a:t> </a:t>
            </a:r>
            <a:r>
              <a:rPr sz="2600" spc="-35" dirty="0" smtClean="0">
                <a:latin typeface="Arial"/>
                <a:cs typeface="Arial"/>
              </a:rPr>
              <a:t>trap</a:t>
            </a:r>
            <a:endParaRPr lang="en-US" sz="2600" spc="-35" dirty="0" smtClean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endParaRPr sz="2600" dirty="0">
              <a:latin typeface="Arial"/>
              <a:cs typeface="Arial"/>
            </a:endParaRPr>
          </a:p>
          <a:p>
            <a:pPr marL="355600" marR="624840" indent="-342900">
              <a:lnSpc>
                <a:spcPct val="8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80" dirty="0">
                <a:latin typeface="Arial"/>
                <a:cs typeface="Arial"/>
              </a:rPr>
              <a:t>User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-130" dirty="0">
                <a:latin typeface="Arial"/>
                <a:cs typeface="Arial"/>
              </a:rPr>
              <a:t>unaware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90" dirty="0">
                <a:latin typeface="Arial"/>
                <a:cs typeface="Arial"/>
              </a:rPr>
              <a:t>it </a:t>
            </a:r>
            <a:r>
              <a:rPr sz="3000" spc="-204" dirty="0">
                <a:latin typeface="Arial"/>
                <a:cs typeface="Arial"/>
              </a:rPr>
              <a:t>was</a:t>
            </a:r>
            <a:r>
              <a:rPr sz="3000" spc="-63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suspended,  </a:t>
            </a:r>
            <a:r>
              <a:rPr sz="3000" spc="-175" dirty="0">
                <a:latin typeface="Arial"/>
                <a:cs typeface="Arial"/>
              </a:rPr>
              <a:t>resumes </a:t>
            </a:r>
            <a:r>
              <a:rPr sz="3000" spc="-114" dirty="0">
                <a:latin typeface="Arial"/>
                <a:cs typeface="Arial"/>
              </a:rPr>
              <a:t>execution </a:t>
            </a:r>
            <a:r>
              <a:rPr sz="3000" spc="-280" dirty="0">
                <a:latin typeface="Arial"/>
                <a:cs typeface="Arial"/>
              </a:rPr>
              <a:t>as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180" dirty="0" smtClean="0">
                <a:latin typeface="Arial"/>
                <a:cs typeface="Arial"/>
              </a:rPr>
              <a:t>always</a:t>
            </a:r>
            <a:endParaRPr lang="en-US" sz="3000" spc="-180" dirty="0" smtClean="0">
              <a:latin typeface="Arial"/>
              <a:cs typeface="Arial"/>
            </a:endParaRPr>
          </a:p>
          <a:p>
            <a:pPr marL="355600" marR="624840" indent="-342900">
              <a:lnSpc>
                <a:spcPct val="8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355600" marR="24130" indent="-342900">
              <a:lnSpc>
                <a:spcPts val="288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60" dirty="0">
                <a:latin typeface="Arial"/>
                <a:cs typeface="Arial"/>
              </a:rPr>
              <a:t>Must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180" dirty="0">
                <a:latin typeface="Arial"/>
                <a:cs typeface="Arial"/>
              </a:rPr>
              <a:t>always </a:t>
            </a:r>
            <a:r>
              <a:rPr sz="3000" spc="-30" dirty="0">
                <a:latin typeface="Arial"/>
                <a:cs typeface="Arial"/>
              </a:rPr>
              <a:t>return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590" dirty="0">
                <a:latin typeface="Arial"/>
                <a:cs typeface="Arial"/>
              </a:rPr>
              <a:t> </a:t>
            </a:r>
            <a:r>
              <a:rPr sz="3000" spc="-215" dirty="0">
                <a:latin typeface="Arial"/>
                <a:cs typeface="Arial"/>
              </a:rPr>
              <a:t>same </a:t>
            </a:r>
            <a:r>
              <a:rPr sz="3000" spc="-145" dirty="0">
                <a:latin typeface="Arial"/>
                <a:cs typeface="Arial"/>
              </a:rPr>
              <a:t>user </a:t>
            </a:r>
            <a:r>
              <a:rPr sz="3000" spc="-185" dirty="0">
                <a:latin typeface="Arial"/>
                <a:cs typeface="Arial"/>
              </a:rPr>
              <a:t>process  </a:t>
            </a:r>
            <a:r>
              <a:rPr sz="3000" spc="-30" dirty="0">
                <a:latin typeface="Arial"/>
                <a:cs typeface="Arial"/>
              </a:rPr>
              <a:t>from </a:t>
            </a:r>
            <a:r>
              <a:rPr sz="3000" spc="-105" dirty="0">
                <a:latin typeface="Arial"/>
                <a:cs typeface="Arial"/>
              </a:rPr>
              <a:t>kernel </a:t>
            </a:r>
            <a:r>
              <a:rPr sz="3000" spc="-155" dirty="0">
                <a:latin typeface="Arial"/>
                <a:cs typeface="Arial"/>
              </a:rPr>
              <a:t>mode?</a:t>
            </a:r>
            <a:r>
              <a:rPr sz="3000" spc="-355" dirty="0">
                <a:latin typeface="Arial"/>
                <a:cs typeface="Arial"/>
              </a:rPr>
              <a:t> </a:t>
            </a:r>
            <a:r>
              <a:rPr sz="3000" spc="-165" dirty="0" smtClean="0">
                <a:latin typeface="Arial"/>
                <a:cs typeface="Arial"/>
              </a:rPr>
              <a:t>No</a:t>
            </a:r>
            <a:endParaRPr lang="en-US" sz="3000" spc="-165" dirty="0" smtClean="0">
              <a:latin typeface="Arial"/>
              <a:cs typeface="Arial"/>
            </a:endParaRPr>
          </a:p>
          <a:p>
            <a:pPr marL="355600" marR="24130" indent="-342900">
              <a:lnSpc>
                <a:spcPts val="288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355600" marR="591185" indent="-342900">
              <a:lnSpc>
                <a:spcPts val="288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40" dirty="0">
                <a:latin typeface="Arial"/>
                <a:cs typeface="Arial"/>
              </a:rPr>
              <a:t>Before </a:t>
            </a:r>
            <a:r>
              <a:rPr sz="3000" spc="-60" dirty="0">
                <a:latin typeface="Arial"/>
                <a:cs typeface="Arial"/>
              </a:rPr>
              <a:t>returning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45" dirty="0">
                <a:latin typeface="Arial"/>
                <a:cs typeface="Arial"/>
              </a:rPr>
              <a:t>user </a:t>
            </a:r>
            <a:r>
              <a:rPr sz="3000" spc="-114" dirty="0">
                <a:latin typeface="Arial"/>
                <a:cs typeface="Arial"/>
              </a:rPr>
              <a:t>mode, </a:t>
            </a:r>
            <a:r>
              <a:rPr sz="3000" spc="-484" dirty="0">
                <a:latin typeface="Arial"/>
                <a:cs typeface="Arial"/>
              </a:rPr>
              <a:t>OS </a:t>
            </a:r>
            <a:r>
              <a:rPr sz="3000" spc="-204" dirty="0">
                <a:latin typeface="Arial"/>
                <a:cs typeface="Arial"/>
              </a:rPr>
              <a:t>checks </a:t>
            </a:r>
            <a:r>
              <a:rPr sz="3000" spc="45" dirty="0">
                <a:latin typeface="Arial"/>
                <a:cs typeface="Arial"/>
              </a:rPr>
              <a:t>if</a:t>
            </a:r>
            <a:r>
              <a:rPr sz="3000" spc="-570" dirty="0">
                <a:latin typeface="Arial"/>
                <a:cs typeface="Arial"/>
              </a:rPr>
              <a:t> </a:t>
            </a:r>
            <a:r>
              <a:rPr sz="3000" spc="90" dirty="0">
                <a:latin typeface="Arial"/>
                <a:cs typeface="Arial"/>
              </a:rPr>
              <a:t>it  </a:t>
            </a:r>
            <a:r>
              <a:rPr sz="3000" spc="-100" dirty="0">
                <a:latin typeface="Arial"/>
                <a:cs typeface="Arial"/>
              </a:rPr>
              <a:t>must </a:t>
            </a:r>
            <a:r>
              <a:rPr sz="3000" spc="-90" dirty="0">
                <a:latin typeface="Arial"/>
                <a:cs typeface="Arial"/>
              </a:rPr>
              <a:t>switch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70" dirty="0">
                <a:latin typeface="Arial"/>
                <a:cs typeface="Arial"/>
              </a:rPr>
              <a:t>another</a:t>
            </a:r>
            <a:r>
              <a:rPr sz="3000" spc="-54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process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199" y="918781"/>
            <a:ext cx="7372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Why </a:t>
            </a:r>
            <a:r>
              <a:rPr sz="4400" spc="-135" dirty="0"/>
              <a:t>switch </a:t>
            </a:r>
            <a:r>
              <a:rPr sz="4400" spc="-130" dirty="0"/>
              <a:t>between</a:t>
            </a:r>
            <a:r>
              <a:rPr sz="4400" spc="-400" dirty="0"/>
              <a:t> </a:t>
            </a:r>
            <a:r>
              <a:rPr sz="4400" spc="-300" dirty="0"/>
              <a:t>processes?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910463" y="2286000"/>
            <a:ext cx="8690737" cy="43967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715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60" dirty="0">
                <a:latin typeface="Arial"/>
                <a:cs typeface="Arial"/>
              </a:rPr>
              <a:t>Sometimes </a:t>
            </a:r>
            <a:r>
              <a:rPr sz="3000" spc="-100" dirty="0">
                <a:latin typeface="Arial"/>
                <a:cs typeface="Arial"/>
              </a:rPr>
              <a:t>when </a:t>
            </a:r>
            <a:r>
              <a:rPr sz="3000" spc="-484" dirty="0">
                <a:latin typeface="Arial"/>
                <a:cs typeface="Arial"/>
              </a:rPr>
              <a:t>OS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105" dirty="0">
                <a:latin typeface="Arial"/>
                <a:cs typeface="Arial"/>
              </a:rPr>
              <a:t>kernel </a:t>
            </a:r>
            <a:r>
              <a:rPr sz="3000" spc="-114" dirty="0">
                <a:latin typeface="Arial"/>
                <a:cs typeface="Arial"/>
              </a:rPr>
              <a:t>mode, </a:t>
            </a:r>
            <a:r>
              <a:rPr sz="3000" spc="90" dirty="0">
                <a:latin typeface="Arial"/>
                <a:cs typeface="Arial"/>
              </a:rPr>
              <a:t>it</a:t>
            </a:r>
            <a:r>
              <a:rPr sz="3000" spc="-55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cannot  </a:t>
            </a:r>
            <a:r>
              <a:rPr sz="3000" spc="-30" dirty="0">
                <a:latin typeface="Arial"/>
                <a:cs typeface="Arial"/>
              </a:rPr>
              <a:t>return </a:t>
            </a:r>
            <a:r>
              <a:rPr sz="3000" spc="-175" dirty="0">
                <a:latin typeface="Arial"/>
                <a:cs typeface="Arial"/>
              </a:rPr>
              <a:t>back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215" dirty="0">
                <a:latin typeface="Arial"/>
                <a:cs typeface="Arial"/>
              </a:rPr>
              <a:t>same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90" dirty="0">
                <a:latin typeface="Arial"/>
                <a:cs typeface="Arial"/>
              </a:rPr>
              <a:t>it</a:t>
            </a:r>
            <a:r>
              <a:rPr sz="3000" spc="-585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left</a:t>
            </a:r>
            <a:endParaRPr sz="3000" dirty="0">
              <a:latin typeface="Arial"/>
              <a:cs typeface="Arial"/>
            </a:endParaRPr>
          </a:p>
          <a:p>
            <a:pPr marL="756285" marR="821055" lvl="1" indent="-286385">
              <a:lnSpc>
                <a:spcPct val="8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sz="2600" spc="-200" dirty="0">
                <a:latin typeface="Arial"/>
                <a:cs typeface="Arial"/>
              </a:rPr>
              <a:t>Process </a:t>
            </a:r>
            <a:r>
              <a:rPr sz="2600" spc="-190" dirty="0">
                <a:latin typeface="Arial"/>
                <a:cs typeface="Arial"/>
              </a:rPr>
              <a:t>has </a:t>
            </a:r>
            <a:r>
              <a:rPr sz="2600" spc="-80" dirty="0">
                <a:latin typeface="Arial"/>
                <a:cs typeface="Arial"/>
              </a:rPr>
              <a:t>exited </a:t>
            </a:r>
            <a:r>
              <a:rPr sz="2600" spc="-20" dirty="0">
                <a:latin typeface="Arial"/>
                <a:cs typeface="Arial"/>
              </a:rPr>
              <a:t>or </a:t>
            </a:r>
            <a:r>
              <a:rPr sz="2600" spc="-85" dirty="0">
                <a:latin typeface="Arial"/>
                <a:cs typeface="Arial"/>
              </a:rPr>
              <a:t>must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50" dirty="0">
                <a:latin typeface="Arial"/>
                <a:cs typeface="Arial"/>
              </a:rPr>
              <a:t>terminated</a:t>
            </a:r>
            <a:r>
              <a:rPr sz="2600" spc="-43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(e.g.,  </a:t>
            </a:r>
            <a:r>
              <a:rPr sz="2600" spc="-95" dirty="0">
                <a:latin typeface="Arial"/>
                <a:cs typeface="Arial"/>
              </a:rPr>
              <a:t>segfault)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r>
              <a:rPr sz="2600" spc="-200" dirty="0">
                <a:latin typeface="Arial"/>
                <a:cs typeface="Arial"/>
              </a:rPr>
              <a:t>Process </a:t>
            </a:r>
            <a:r>
              <a:rPr sz="2600" spc="-190" dirty="0">
                <a:latin typeface="Arial"/>
                <a:cs typeface="Arial"/>
              </a:rPr>
              <a:t>has </a:t>
            </a:r>
            <a:r>
              <a:rPr sz="2600" spc="-130" dirty="0">
                <a:latin typeface="Arial"/>
                <a:cs typeface="Arial"/>
              </a:rPr>
              <a:t>made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95" dirty="0">
                <a:latin typeface="Arial"/>
                <a:cs typeface="Arial"/>
              </a:rPr>
              <a:t>blocking </a:t>
            </a:r>
            <a:r>
              <a:rPr sz="2600" spc="-155" dirty="0">
                <a:latin typeface="Arial"/>
                <a:cs typeface="Arial"/>
              </a:rPr>
              <a:t>system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call</a:t>
            </a:r>
            <a:endParaRPr sz="2600" dirty="0">
              <a:latin typeface="Arial"/>
              <a:cs typeface="Arial"/>
            </a:endParaRPr>
          </a:p>
          <a:p>
            <a:pPr marL="355600" marR="5080" indent="-342900">
              <a:lnSpc>
                <a:spcPts val="288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5" dirty="0">
                <a:latin typeface="Arial"/>
                <a:cs typeface="Arial"/>
              </a:rPr>
              <a:t>Sometimes,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484" dirty="0">
                <a:latin typeface="Arial"/>
                <a:cs typeface="Arial"/>
              </a:rPr>
              <a:t>OS </a:t>
            </a:r>
            <a:r>
              <a:rPr sz="3000" spc="-175" dirty="0">
                <a:latin typeface="Arial"/>
                <a:cs typeface="Arial"/>
              </a:rPr>
              <a:t>does </a:t>
            </a:r>
            <a:r>
              <a:rPr sz="3000" spc="-10" dirty="0">
                <a:latin typeface="Arial"/>
                <a:cs typeface="Arial"/>
              </a:rPr>
              <a:t>not </a:t>
            </a:r>
            <a:r>
              <a:rPr sz="3000" spc="-60" dirty="0">
                <a:latin typeface="Arial"/>
                <a:cs typeface="Arial"/>
              </a:rPr>
              <a:t>want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30" dirty="0">
                <a:latin typeface="Arial"/>
                <a:cs typeface="Arial"/>
              </a:rPr>
              <a:t>return</a:t>
            </a:r>
            <a:r>
              <a:rPr sz="3000" spc="-505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back 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215" dirty="0">
                <a:latin typeface="Arial"/>
                <a:cs typeface="Arial"/>
              </a:rPr>
              <a:t>same</a:t>
            </a:r>
            <a:r>
              <a:rPr sz="3000" spc="-53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process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"/>
              </a:spcBef>
              <a:buChar char="–"/>
              <a:tabLst>
                <a:tab pos="756920" algn="l"/>
              </a:tabLst>
            </a:pPr>
            <a:r>
              <a:rPr sz="2600" spc="-185" dirty="0">
                <a:latin typeface="Arial"/>
                <a:cs typeface="Arial"/>
              </a:rPr>
              <a:t>The </a:t>
            </a:r>
            <a:r>
              <a:rPr sz="2600" spc="-155" dirty="0">
                <a:latin typeface="Arial"/>
                <a:cs typeface="Arial"/>
              </a:rPr>
              <a:t>process </a:t>
            </a:r>
            <a:r>
              <a:rPr sz="2600" spc="-190" dirty="0">
                <a:latin typeface="Arial"/>
                <a:cs typeface="Arial"/>
              </a:rPr>
              <a:t>has </a:t>
            </a:r>
            <a:r>
              <a:rPr sz="2600" spc="-40" dirty="0">
                <a:latin typeface="Arial"/>
                <a:cs typeface="Arial"/>
              </a:rPr>
              <a:t>run </a:t>
            </a:r>
            <a:r>
              <a:rPr sz="2600" spc="-10" dirty="0">
                <a:latin typeface="Arial"/>
                <a:cs typeface="Arial"/>
              </a:rPr>
              <a:t>for too</a:t>
            </a:r>
            <a:r>
              <a:rPr sz="2600" spc="-33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long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r>
              <a:rPr sz="2600" spc="-45" dirty="0">
                <a:latin typeface="Arial"/>
                <a:cs typeface="Arial"/>
              </a:rPr>
              <a:t>Must </a:t>
            </a:r>
            <a:r>
              <a:rPr sz="2600" spc="-90" dirty="0">
                <a:latin typeface="Arial"/>
                <a:cs typeface="Arial"/>
              </a:rPr>
              <a:t>timeshare </a:t>
            </a:r>
            <a:r>
              <a:rPr sz="2600" spc="-365" dirty="0">
                <a:latin typeface="Arial"/>
                <a:cs typeface="Arial"/>
              </a:rPr>
              <a:t>CPU </a:t>
            </a:r>
            <a:r>
              <a:rPr sz="2600" spc="15" dirty="0">
                <a:latin typeface="Arial"/>
                <a:cs typeface="Arial"/>
              </a:rPr>
              <a:t>with </a:t>
            </a:r>
            <a:r>
              <a:rPr sz="2600" spc="-25" dirty="0">
                <a:latin typeface="Arial"/>
                <a:cs typeface="Arial"/>
              </a:rPr>
              <a:t>other</a:t>
            </a:r>
            <a:r>
              <a:rPr sz="2600" spc="-315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processes</a:t>
            </a:r>
            <a:endParaRPr sz="2600" dirty="0">
              <a:latin typeface="Arial"/>
              <a:cs typeface="Arial"/>
            </a:endParaRPr>
          </a:p>
          <a:p>
            <a:pPr marL="355600" marR="401955" indent="-342900">
              <a:lnSpc>
                <a:spcPts val="288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90" dirty="0">
                <a:latin typeface="Arial"/>
                <a:cs typeface="Arial"/>
              </a:rPr>
              <a:t>In </a:t>
            </a:r>
            <a:r>
              <a:rPr sz="3000" spc="-190" dirty="0">
                <a:latin typeface="Arial"/>
                <a:cs typeface="Arial"/>
              </a:rPr>
              <a:t>such </a:t>
            </a:r>
            <a:r>
              <a:rPr sz="3000" spc="-240" dirty="0">
                <a:latin typeface="Arial"/>
                <a:cs typeface="Arial"/>
              </a:rPr>
              <a:t>cases, </a:t>
            </a:r>
            <a:r>
              <a:rPr sz="3000" spc="-484" dirty="0">
                <a:latin typeface="Arial"/>
                <a:cs typeface="Arial"/>
              </a:rPr>
              <a:t>OS </a:t>
            </a:r>
            <a:r>
              <a:rPr sz="3000" spc="-90" dirty="0">
                <a:latin typeface="Arial"/>
                <a:cs typeface="Arial"/>
              </a:rPr>
              <a:t>performs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85" dirty="0">
                <a:latin typeface="Arial"/>
                <a:cs typeface="Arial"/>
              </a:rPr>
              <a:t>context </a:t>
            </a:r>
            <a:r>
              <a:rPr sz="3000" spc="-90" dirty="0">
                <a:latin typeface="Arial"/>
                <a:cs typeface="Arial"/>
              </a:rPr>
              <a:t>switch </a:t>
            </a:r>
            <a:r>
              <a:rPr sz="3000" spc="30" dirty="0">
                <a:latin typeface="Arial"/>
                <a:cs typeface="Arial"/>
              </a:rPr>
              <a:t>to  </a:t>
            </a:r>
            <a:r>
              <a:rPr sz="3000" spc="-90" dirty="0">
                <a:latin typeface="Arial"/>
                <a:cs typeface="Arial"/>
              </a:rPr>
              <a:t>switch </a:t>
            </a:r>
            <a:r>
              <a:rPr sz="3000" spc="-30" dirty="0">
                <a:latin typeface="Arial"/>
                <a:cs typeface="Arial"/>
              </a:rPr>
              <a:t>from </a:t>
            </a:r>
            <a:r>
              <a:rPr sz="3000" spc="-125" dirty="0">
                <a:latin typeface="Arial"/>
                <a:cs typeface="Arial"/>
              </a:rPr>
              <a:t>one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41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another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815</Words>
  <Application>Microsoft Office PowerPoint</Application>
  <PresentationFormat>Custom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Mechanism of process  execution</vt:lpstr>
      <vt:lpstr>Low-level mechanisms</vt:lpstr>
      <vt:lpstr>Process Execution</vt:lpstr>
      <vt:lpstr>A simple function call</vt:lpstr>
      <vt:lpstr>How is a system call different?</vt:lpstr>
      <vt:lpstr>Mechanism of system call: trap  instruction</vt:lpstr>
      <vt:lpstr>More on the trap instruction</vt:lpstr>
      <vt:lpstr>Return from trap</vt:lpstr>
      <vt:lpstr>Why switch between processes?</vt:lpstr>
      <vt:lpstr>The OS scheduler</vt:lpstr>
      <vt:lpstr>Mechanism of context switch</vt:lpstr>
      <vt:lpstr>A subtlety on saving context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 of process  execution</dc:title>
  <cp:lastModifiedBy>Admin</cp:lastModifiedBy>
  <cp:revision>5</cp:revision>
  <dcterms:created xsi:type="dcterms:W3CDTF">2019-07-23T17:10:48Z</dcterms:created>
  <dcterms:modified xsi:type="dcterms:W3CDTF">2020-07-21T13:28:16Z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2019-07-23T00:00:00Z</vt:filetime>
  </property>
</Properties>
</file>