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9F553-9EED-4699-B951-C6820AD645B9}" type="datetimeFigureOut">
              <a:rPr lang="en-MY" smtClean="0"/>
              <a:t>20/7/2020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B39EE-C908-4832-9EFC-070F659F741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14596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E20F-3165-4D0F-AD8C-3932712AE5BA}" type="datetime1">
              <a:rPr lang="en-MY" smtClean="0"/>
              <a:t>20/7/2020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C304C25-3FCF-4241-8CF7-9900BF238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9612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FB360-6089-4F15-A989-AD57CE709133}" type="datetime1">
              <a:rPr lang="en-MY" smtClean="0"/>
              <a:t>20/7/2020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904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1372-0B7A-4258-B09C-934F26E8CE0A}" type="datetime1">
              <a:rPr lang="en-MY" smtClean="0"/>
              <a:t>20/7/2020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06666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9F56-4454-4E06-B88B-B40E5691C0AF}" type="datetime1">
              <a:rPr lang="en-MY" smtClean="0"/>
              <a:t>20/7/2020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4041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CA89E6A-FF5C-4D81-B47E-876D8AB249B6}" type="datetime1">
              <a:rPr lang="en-MY" smtClean="0"/>
              <a:t>20/7/2020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C304C25-3FCF-4241-8CF7-9900BF238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5540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35A1-2944-4622-886F-410CA130368C}" type="datetime1">
              <a:rPr lang="en-MY" smtClean="0"/>
              <a:t>20/7/2020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78382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CB36D-CB85-49B5-888B-21C5695A03BA}" type="datetime1">
              <a:rPr lang="en-MY" smtClean="0"/>
              <a:t>20/7/2020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5135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6535-1C77-4FFF-9501-2780EA2B483C}" type="datetime1">
              <a:rPr lang="en-MY" smtClean="0"/>
              <a:t>20/7/2020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4492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C7CB-3446-47D3-A1B4-11A7B857EC72}" type="datetime1">
              <a:rPr lang="en-MY" smtClean="0"/>
              <a:t>20/7/2020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5191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7BE4-D605-4689-B480-2BF72D098984}" type="datetime1">
              <a:rPr lang="en-MY" smtClean="0"/>
              <a:t>20/7/2020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8881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D7AB-0AB0-4904-AB3A-449385CCDE2D}" type="datetime1">
              <a:rPr lang="en-MY" smtClean="0"/>
              <a:t>20/7/2020</a:t>
            </a:fld>
            <a:endParaRPr lang="en-MY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2575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1DFE4CA-B320-42AB-BC16-2BF96D9B4F10}" type="datetime1">
              <a:rPr lang="en-MY" smtClean="0"/>
              <a:t>20/7/2020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MY"/>
              <a:t>EEE1024 Fundamentals of Electrical and Electronics Engineering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C304C25-3FCF-4241-8CF7-9900BF238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19474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54DD-A16E-44A3-8DEE-614BB35C6D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/>
              <a:t>Node voltage analysis</a:t>
            </a:r>
            <a:endParaRPr lang="en-MY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3AE6D-E1BB-4556-B4F6-D821E3F6B7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10000"/>
              </a:lnSpc>
            </a:pPr>
            <a:r>
              <a:rPr lang="en-US" dirty="0"/>
              <a:t>Module 1: Fundamentals of DC Circuits</a:t>
            </a:r>
          </a:p>
          <a:p>
            <a:pPr algn="just">
              <a:lnSpc>
                <a:spcPct val="110000"/>
              </a:lnSpc>
            </a:pPr>
            <a:r>
              <a:rPr lang="en-MY" dirty="0"/>
              <a:t>EEE1024 Fundamentals of Electrical and Electronics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0594A-4B90-45A6-8F2B-7B39EA6B4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1</a:t>
            </a:fld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71DC4-F8B7-4370-A151-AFA5867F5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F48E-1666-468D-989E-3328D4D512C9}" type="datetime1">
              <a:rPr lang="en-MY" smtClean="0"/>
              <a:t>20/7/2020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29BD2-D6B2-46D1-9076-72FBC6942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</p:spTree>
    <p:extLst>
      <p:ext uri="{BB962C8B-B14F-4D97-AF65-F5344CB8AC3E}">
        <p14:creationId xmlns:p14="http://schemas.microsoft.com/office/powerpoint/2010/main" val="2982503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C927A-1992-4BC6-88A1-6F2770226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node-voltage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B8F5A-3B7B-4AE9-B4AD-8F2E9B07A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MY" dirty="0"/>
              <a:t>Node-voltage analysis, which is a general technique that can be applied to any circuit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In node-voltage analysis, we write equations and eventually solve for the node voltages. 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Once the node voltages have been found, it is relatively easy to find the current, voltage, and power for each element in the circuit.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1F1F6-E500-4E8B-AD90-A3CB5440C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9F56-4454-4E06-B88B-B40E5691C0AF}" type="datetime1">
              <a:rPr lang="en-MY" smtClean="0"/>
              <a:t>20/7/2020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1AB8A-ACA6-4562-BC93-7D8EAB7A3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BF915-76A9-41DF-A772-3D6AACF3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10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85275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D2D077C-1AAD-48AC-9324-1E5257FD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4964A-26D2-4073-9203-C739FECDF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Node 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Node 3</a:t>
            </a:r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B131C-255C-4EAF-8B84-7766ED1D0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9F56-4454-4E06-B88B-B40E5691C0AF}" type="datetime1">
              <a:rPr lang="en-MY" smtClean="0"/>
              <a:t>20/7/2020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CADB4-64BA-46E9-88BA-E77560301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C54BD-3D11-47A0-B4B2-D72D9A2A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11</a:t>
            </a:fld>
            <a:endParaRPr lang="en-MY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4DD896-56DA-4132-8F16-65E997014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427" y="1724025"/>
            <a:ext cx="61817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292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F1B5F-9BD1-4D17-9C2E-C91537838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041C5-2E5A-4227-AD12-F14D62A2A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9F56-4454-4E06-B88B-B40E5691C0AF}" type="datetime1">
              <a:rPr lang="en-MY" smtClean="0"/>
              <a:t>20/7/2020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F1270-794C-4053-84EC-4D1280F9D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2903D-F53F-4DE5-8E5B-C439E16D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12</a:t>
            </a:fld>
            <a:endParaRPr lang="en-MY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BA753B-C907-42EE-B438-D163D3FCC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568" y="1952625"/>
            <a:ext cx="5943600" cy="421957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B33027-B93A-4FDC-9A13-C62665E71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en-US" dirty="0"/>
              <a:t>Node 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Node 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Node 3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37313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97396-8360-4AB2-942A-0518682D4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600AC-7200-4085-8D5B-B82EA9D02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9F56-4454-4E06-B88B-B40E5691C0AF}" type="datetime1">
              <a:rPr lang="en-MY" smtClean="0"/>
              <a:t>20/7/2020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B598C-292A-4DA0-9EF5-04BE21DE0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E093E-4DEB-444E-9F41-40B3B597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13</a:t>
            </a:fld>
            <a:endParaRPr lang="en-MY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0E581D-5EF9-48F6-9902-9ECCF5D61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793" y="1769652"/>
            <a:ext cx="7953375" cy="410527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4654C4-C069-481C-AF85-E40A498D3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en-US" dirty="0"/>
              <a:t>Node 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Node 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Node 3</a:t>
            </a:r>
          </a:p>
          <a:p>
            <a:endParaRPr lang="en-US" dirty="0"/>
          </a:p>
          <a:p>
            <a:r>
              <a:rPr lang="en-US" dirty="0"/>
              <a:t>Node 4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58670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4453A-F9F7-43FD-90E9-133D5104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55439-5F26-4173-B2B4-50F7A97FD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981450"/>
            <a:ext cx="10058400" cy="2190750"/>
          </a:xfrm>
        </p:spPr>
        <p:txBody>
          <a:bodyPr/>
          <a:lstStyle/>
          <a:p>
            <a:r>
              <a:rPr lang="en-US" dirty="0"/>
              <a:t>Find Node Voltages</a:t>
            </a:r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60A1F-6E40-43C4-AF6D-D90E35A8B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9F56-4454-4E06-B88B-B40E5691C0AF}" type="datetime1">
              <a:rPr lang="en-MY" smtClean="0"/>
              <a:t>20/7/2020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1D016-E76D-4CC0-9AC9-405F14AC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9D2D2-EDBA-4343-BB2E-F18E1DE8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14</a:t>
            </a:fld>
            <a:endParaRPr lang="en-MY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03D166-E347-4B90-B0D2-C7982AD08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201" y="685800"/>
            <a:ext cx="62007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725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9BCCC-FC67-478E-8387-D8AEF8B17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F878D-2F43-47AA-9868-EEA0E4BFF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Node Voltages &amp; ix</a:t>
            </a:r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2E946-C0C3-41C0-9DEF-F861870BB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9F56-4454-4E06-B88B-B40E5691C0AF}" type="datetime1">
              <a:rPr lang="en-MY" smtClean="0"/>
              <a:t>20/7/2020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9A51E-5AC2-4EA7-A374-967366FA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66FB8-ADF5-400D-98F5-BB3ED078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15</a:t>
            </a:fld>
            <a:endParaRPr lang="en-MY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C64BDA-D879-418A-B81A-C18B5E888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277" y="685800"/>
            <a:ext cx="62388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54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8F-6758-472A-9409-4A705CFE7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86BEF-34B0-4ACC-AC10-F10487AA9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Node Voltages and ix</a:t>
            </a:r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2A15E-B03A-4FF2-9166-C7A6BE7F1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9F56-4454-4E06-B88B-B40E5691C0AF}" type="datetime1">
              <a:rPr lang="en-MY" smtClean="0"/>
              <a:t>20/7/2020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14B95-4F9A-4BD6-85AA-9ACA5657A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22D74-449C-4649-88BF-05B368DD0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16</a:t>
            </a:fld>
            <a:endParaRPr lang="en-MY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9A29A8-481B-4863-8578-EE4ECD75F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743" y="1606192"/>
            <a:ext cx="64484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6A35-7697-45B3-B521-5CBE24909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Ohm’s law, </a:t>
            </a:r>
            <a:r>
              <a:rPr lang="en-US" dirty="0" err="1"/>
              <a:t>kcl</a:t>
            </a:r>
            <a:r>
              <a:rPr lang="en-US" dirty="0"/>
              <a:t> &amp; </a:t>
            </a:r>
            <a:r>
              <a:rPr lang="en-US" dirty="0" err="1"/>
              <a:t>kvl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43EA9-A2DE-43E4-B22C-CC33CFA55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8575597" cy="4050792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MY" b="1" dirty="0">
                <a:solidFill>
                  <a:srgbClr val="FF0000"/>
                </a:solidFill>
              </a:rPr>
              <a:t>1. </a:t>
            </a:r>
            <a:r>
              <a:rPr lang="en-MY" dirty="0"/>
              <a:t>Consider the circuit shown in Figure, Use repeated applications of Ohm’s law, KVL, and KCL to eventually find Vx.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DE065-7A83-4402-B6A1-C583549B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9F56-4454-4E06-B88B-B40E5691C0AF}" type="datetime1">
              <a:rPr lang="en-MY" smtClean="0"/>
              <a:t>20/7/2020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B6C65-2743-41B8-A0BC-F27E39FF5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CDDF1-EFDA-42FF-AA1C-A478B7EA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2</a:t>
            </a:fld>
            <a:endParaRPr lang="en-MY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CCF4FC-037F-40E9-A422-F0A74D307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463" y="3429000"/>
            <a:ext cx="54768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0001A-BC80-4BE3-ACF4-F8688E4C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Ohm’s law, </a:t>
            </a:r>
            <a:r>
              <a:rPr lang="en-US" dirty="0" err="1"/>
              <a:t>kcl</a:t>
            </a:r>
            <a:r>
              <a:rPr lang="en-US" dirty="0"/>
              <a:t> &amp; </a:t>
            </a:r>
            <a:r>
              <a:rPr lang="en-US" dirty="0" err="1"/>
              <a:t>kvl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AF95B-C702-4CBA-8406-01F1ECB9A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8388785" cy="4050792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MY" b="1" dirty="0">
                <a:solidFill>
                  <a:srgbClr val="FF0000"/>
                </a:solidFill>
              </a:rPr>
              <a:t>2. </a:t>
            </a:r>
            <a:r>
              <a:rPr lang="en-MY" dirty="0"/>
              <a:t>Use repeated applications of Ohm’s law, KVL, and KCL to eventually find the value of Ix in the circuit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0A94A-2755-47B8-9A56-53D275CE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9F56-4454-4E06-B88B-B40E5691C0AF}" type="datetime1">
              <a:rPr lang="en-MY" smtClean="0"/>
              <a:t>20/7/2020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B7D4F-4961-4BC6-B66E-1F7513A2C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E4D45-6173-4BDA-8B13-3D18A832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3</a:t>
            </a:fld>
            <a:endParaRPr lang="en-MY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90E237-6E88-4030-8AC0-91C62A22C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078" y="3429000"/>
            <a:ext cx="5553075" cy="19240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C59D0A9-CDCE-407E-84BE-C258DB9C41DA}"/>
              </a:ext>
            </a:extLst>
          </p:cNvPr>
          <p:cNvSpPr/>
          <p:nvPr/>
        </p:nvSpPr>
        <p:spPr>
          <a:xfrm rot="19836144">
            <a:off x="1436067" y="3829437"/>
            <a:ext cx="479490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Assignment 1</a:t>
            </a:r>
          </a:p>
        </p:txBody>
      </p:sp>
    </p:spTree>
    <p:extLst>
      <p:ext uri="{BB962C8B-B14F-4D97-AF65-F5344CB8AC3E}">
        <p14:creationId xmlns:p14="http://schemas.microsoft.com/office/powerpoint/2010/main" val="25445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0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12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14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16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32" name="Rectangle 20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7735D-02E5-4501-A28D-F75E958A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6516241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88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Resistance's in series and Parallel</a:t>
            </a:r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4" name="Group 24">
            <a:extLst>
              <a:ext uri="{FF2B5EF4-FFF2-40B4-BE49-F238E27FC236}">
                <a16:creationId xmlns:a16="http://schemas.microsoft.com/office/drawing/2014/main" id="{FDB0A998-A5C6-45CB-ACF3-1CF639920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3595" y="1903304"/>
            <a:ext cx="3051394" cy="3051388"/>
            <a:chOff x="7933595" y="1903304"/>
            <a:chExt cx="3051394" cy="305138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3595" y="1903304"/>
              <a:ext cx="3051394" cy="305138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95024" y="2064730"/>
              <a:ext cx="2728540" cy="2728536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C6F9B-E3C9-4994-BEA5-D8AAC5BAB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EEE1024 Fundamentals of Electrical and Electronics Engineering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1F671-C046-43AD-89B4-E211A48E30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629F56-4454-4E06-B88B-B40E5691C0AF}" type="datetime1"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7/20/2020</a:t>
            </a:fld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7BCC8-764C-4B58-AB4B-7892F03C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003" y="6215530"/>
            <a:ext cx="713983" cy="4796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fld id="{EC304C25-3FCF-4241-8CF7-9900BF238B2B}" type="slidenum">
              <a:rPr lang="en-US" sz="2800" b="1" kern="120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 algn="l"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2800" b="1" kern="120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402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8607-9472-481E-B171-9BDB9517B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Series Resistances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0C8C69-EC12-4290-8F00-3D38A98183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3752" y="1826440"/>
                <a:ext cx="8129409" cy="4181069"/>
              </a:xfrm>
            </p:spPr>
            <p:txBody>
              <a:bodyPr>
                <a:normAutofit fontScale="92500"/>
              </a:bodyPr>
              <a:lstStyle/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Consider the series combination of three resistances shown in Figure. 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Recall that in a series circuit the elements are connected end to end and that the same current flows through all the elements.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Using KVL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Using Ohm’s Law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US" b="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0C8C69-EC12-4290-8F00-3D38A98183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3752" y="1826440"/>
                <a:ext cx="8129409" cy="4181069"/>
              </a:xfrm>
              <a:blipFill>
                <a:blip r:embed="rId2"/>
                <a:stretch>
                  <a:fillRect l="-375" t="-876" r="-675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F440B-D4BE-4877-A4BD-A764E2719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9F56-4454-4E06-B88B-B40E5691C0AF}" type="datetime1">
              <a:rPr lang="en-MY" smtClean="0"/>
              <a:t>20/7/2020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0605E-263C-4ABF-BCD2-A540393C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B92EB-1D7A-4EF7-986E-6F1EC727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5</a:t>
            </a:fld>
            <a:endParaRPr lang="en-MY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D3073A-66D3-434C-BCC2-9E9809DF5F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370"/>
          <a:stretch/>
        </p:blipFill>
        <p:spPr>
          <a:xfrm>
            <a:off x="6603486" y="4112144"/>
            <a:ext cx="2181225" cy="19098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BDF4EF-B345-4040-B5AC-1D6396D7C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4176939"/>
            <a:ext cx="1857375" cy="155257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DB52B9-0D19-4275-AEFD-EB77455EE2B2}"/>
              </a:ext>
            </a:extLst>
          </p:cNvPr>
          <p:cNvCxnSpPr>
            <a:stCxn id="7" idx="3"/>
          </p:cNvCxnSpPr>
          <p:nvPr/>
        </p:nvCxnSpPr>
        <p:spPr>
          <a:xfrm flipV="1">
            <a:off x="8784711" y="5067052"/>
            <a:ext cx="683754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5FAC4FC-4846-4554-A54E-1CC31CFB8018}"/>
              </a:ext>
            </a:extLst>
          </p:cNvPr>
          <p:cNvSpPr/>
          <p:nvPr/>
        </p:nvSpPr>
        <p:spPr>
          <a:xfrm>
            <a:off x="6440129" y="3991897"/>
            <a:ext cx="5018446" cy="2030064"/>
          </a:xfrm>
          <a:custGeom>
            <a:avLst/>
            <a:gdLst>
              <a:gd name="connsiteX0" fmla="*/ 0 w 5018446"/>
              <a:gd name="connsiteY0" fmla="*/ 471097 h 2030064"/>
              <a:gd name="connsiteX1" fmla="*/ 471097 w 5018446"/>
              <a:gd name="connsiteY1" fmla="*/ 0 h 2030064"/>
              <a:gd name="connsiteX2" fmla="*/ 971894 w 5018446"/>
              <a:gd name="connsiteY2" fmla="*/ 0 h 2030064"/>
              <a:gd name="connsiteX3" fmla="*/ 1554215 w 5018446"/>
              <a:gd name="connsiteY3" fmla="*/ 0 h 2030064"/>
              <a:gd name="connsiteX4" fmla="*/ 2136537 w 5018446"/>
              <a:gd name="connsiteY4" fmla="*/ 0 h 2030064"/>
              <a:gd name="connsiteX5" fmla="*/ 2596571 w 5018446"/>
              <a:gd name="connsiteY5" fmla="*/ 0 h 2030064"/>
              <a:gd name="connsiteX6" fmla="*/ 3138130 w 5018446"/>
              <a:gd name="connsiteY6" fmla="*/ 0 h 2030064"/>
              <a:gd name="connsiteX7" fmla="*/ 3679690 w 5018446"/>
              <a:gd name="connsiteY7" fmla="*/ 0 h 2030064"/>
              <a:gd name="connsiteX8" fmla="*/ 4547349 w 5018446"/>
              <a:gd name="connsiteY8" fmla="*/ 0 h 2030064"/>
              <a:gd name="connsiteX9" fmla="*/ 5018446 w 5018446"/>
              <a:gd name="connsiteY9" fmla="*/ 471097 h 2030064"/>
              <a:gd name="connsiteX10" fmla="*/ 5018446 w 5018446"/>
              <a:gd name="connsiteY10" fmla="*/ 1025911 h 2030064"/>
              <a:gd name="connsiteX11" fmla="*/ 5018446 w 5018446"/>
              <a:gd name="connsiteY11" fmla="*/ 1558967 h 2030064"/>
              <a:gd name="connsiteX12" fmla="*/ 4547349 w 5018446"/>
              <a:gd name="connsiteY12" fmla="*/ 2030064 h 2030064"/>
              <a:gd name="connsiteX13" fmla="*/ 3924265 w 5018446"/>
              <a:gd name="connsiteY13" fmla="*/ 2030064 h 2030064"/>
              <a:gd name="connsiteX14" fmla="*/ 3301181 w 5018446"/>
              <a:gd name="connsiteY14" fmla="*/ 2030064 h 2030064"/>
              <a:gd name="connsiteX15" fmla="*/ 2678096 w 5018446"/>
              <a:gd name="connsiteY15" fmla="*/ 2030064 h 2030064"/>
              <a:gd name="connsiteX16" fmla="*/ 2218062 w 5018446"/>
              <a:gd name="connsiteY16" fmla="*/ 2030064 h 2030064"/>
              <a:gd name="connsiteX17" fmla="*/ 1676503 w 5018446"/>
              <a:gd name="connsiteY17" fmla="*/ 2030064 h 2030064"/>
              <a:gd name="connsiteX18" fmla="*/ 1216469 w 5018446"/>
              <a:gd name="connsiteY18" fmla="*/ 2030064 h 2030064"/>
              <a:gd name="connsiteX19" fmla="*/ 471097 w 5018446"/>
              <a:gd name="connsiteY19" fmla="*/ 2030064 h 2030064"/>
              <a:gd name="connsiteX20" fmla="*/ 0 w 5018446"/>
              <a:gd name="connsiteY20" fmla="*/ 1558967 h 2030064"/>
              <a:gd name="connsiteX21" fmla="*/ 0 w 5018446"/>
              <a:gd name="connsiteY21" fmla="*/ 1047668 h 2030064"/>
              <a:gd name="connsiteX22" fmla="*/ 0 w 5018446"/>
              <a:gd name="connsiteY22" fmla="*/ 471097 h 203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018446" h="2030064" extrusionOk="0">
                <a:moveTo>
                  <a:pt x="0" y="471097"/>
                </a:moveTo>
                <a:cubicBezTo>
                  <a:pt x="-9015" y="177363"/>
                  <a:pt x="211017" y="9074"/>
                  <a:pt x="471097" y="0"/>
                </a:cubicBezTo>
                <a:cubicBezTo>
                  <a:pt x="651360" y="-23652"/>
                  <a:pt x="757519" y="27783"/>
                  <a:pt x="971894" y="0"/>
                </a:cubicBezTo>
                <a:cubicBezTo>
                  <a:pt x="1186269" y="-27783"/>
                  <a:pt x="1431543" y="36352"/>
                  <a:pt x="1554215" y="0"/>
                </a:cubicBezTo>
                <a:cubicBezTo>
                  <a:pt x="1676887" y="-36352"/>
                  <a:pt x="1944158" y="14482"/>
                  <a:pt x="2136537" y="0"/>
                </a:cubicBezTo>
                <a:cubicBezTo>
                  <a:pt x="2328916" y="-14482"/>
                  <a:pt x="2492718" y="41501"/>
                  <a:pt x="2596571" y="0"/>
                </a:cubicBezTo>
                <a:cubicBezTo>
                  <a:pt x="2700424" y="-41501"/>
                  <a:pt x="3014955" y="15468"/>
                  <a:pt x="3138130" y="0"/>
                </a:cubicBezTo>
                <a:cubicBezTo>
                  <a:pt x="3261305" y="-15468"/>
                  <a:pt x="3419451" y="53885"/>
                  <a:pt x="3679690" y="0"/>
                </a:cubicBezTo>
                <a:cubicBezTo>
                  <a:pt x="3939929" y="-53885"/>
                  <a:pt x="4334028" y="74627"/>
                  <a:pt x="4547349" y="0"/>
                </a:cubicBezTo>
                <a:cubicBezTo>
                  <a:pt x="4774114" y="-12462"/>
                  <a:pt x="5025854" y="231304"/>
                  <a:pt x="5018446" y="471097"/>
                </a:cubicBezTo>
                <a:cubicBezTo>
                  <a:pt x="5042150" y="697235"/>
                  <a:pt x="4991601" y="863184"/>
                  <a:pt x="5018446" y="1025911"/>
                </a:cubicBezTo>
                <a:cubicBezTo>
                  <a:pt x="5045291" y="1188638"/>
                  <a:pt x="5003179" y="1410481"/>
                  <a:pt x="5018446" y="1558967"/>
                </a:cubicBezTo>
                <a:cubicBezTo>
                  <a:pt x="4992833" y="1795966"/>
                  <a:pt x="4860321" y="2086620"/>
                  <a:pt x="4547349" y="2030064"/>
                </a:cubicBezTo>
                <a:cubicBezTo>
                  <a:pt x="4379429" y="2047858"/>
                  <a:pt x="4101735" y="2027714"/>
                  <a:pt x="3924265" y="2030064"/>
                </a:cubicBezTo>
                <a:cubicBezTo>
                  <a:pt x="3746795" y="2032414"/>
                  <a:pt x="3496365" y="1990265"/>
                  <a:pt x="3301181" y="2030064"/>
                </a:cubicBezTo>
                <a:cubicBezTo>
                  <a:pt x="3105997" y="2069863"/>
                  <a:pt x="2870930" y="1957188"/>
                  <a:pt x="2678096" y="2030064"/>
                </a:cubicBezTo>
                <a:cubicBezTo>
                  <a:pt x="2485263" y="2102940"/>
                  <a:pt x="2435636" y="2029679"/>
                  <a:pt x="2218062" y="2030064"/>
                </a:cubicBezTo>
                <a:cubicBezTo>
                  <a:pt x="2000488" y="2030449"/>
                  <a:pt x="1808803" y="1989814"/>
                  <a:pt x="1676503" y="2030064"/>
                </a:cubicBezTo>
                <a:cubicBezTo>
                  <a:pt x="1544203" y="2070314"/>
                  <a:pt x="1420812" y="2019988"/>
                  <a:pt x="1216469" y="2030064"/>
                </a:cubicBezTo>
                <a:cubicBezTo>
                  <a:pt x="1012126" y="2040140"/>
                  <a:pt x="734377" y="1999499"/>
                  <a:pt x="471097" y="2030064"/>
                </a:cubicBezTo>
                <a:cubicBezTo>
                  <a:pt x="206799" y="2000855"/>
                  <a:pt x="55623" y="1837351"/>
                  <a:pt x="0" y="1558967"/>
                </a:cubicBezTo>
                <a:cubicBezTo>
                  <a:pt x="-53741" y="1320379"/>
                  <a:pt x="24165" y="1189049"/>
                  <a:pt x="0" y="1047668"/>
                </a:cubicBezTo>
                <a:cubicBezTo>
                  <a:pt x="-24165" y="906287"/>
                  <a:pt x="24947" y="637407"/>
                  <a:pt x="0" y="471097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43791194">
                  <a:prstGeom prst="roundRect">
                    <a:avLst>
                      <a:gd name="adj" fmla="val 23206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7D685D5-671E-4401-B710-268E3E3063E6}"/>
              </a:ext>
            </a:extLst>
          </p:cNvPr>
          <p:cNvSpPr/>
          <p:nvPr/>
        </p:nvSpPr>
        <p:spPr>
          <a:xfrm>
            <a:off x="3929622" y="5220929"/>
            <a:ext cx="2398560" cy="698090"/>
          </a:xfrm>
          <a:custGeom>
            <a:avLst/>
            <a:gdLst>
              <a:gd name="connsiteX0" fmla="*/ 0 w 2398560"/>
              <a:gd name="connsiteY0" fmla="*/ 116351 h 698090"/>
              <a:gd name="connsiteX1" fmla="*/ 116351 w 2398560"/>
              <a:gd name="connsiteY1" fmla="*/ 0 h 698090"/>
              <a:gd name="connsiteX2" fmla="*/ 2282209 w 2398560"/>
              <a:gd name="connsiteY2" fmla="*/ 0 h 698090"/>
              <a:gd name="connsiteX3" fmla="*/ 2398560 w 2398560"/>
              <a:gd name="connsiteY3" fmla="*/ 116351 h 698090"/>
              <a:gd name="connsiteX4" fmla="*/ 2398560 w 2398560"/>
              <a:gd name="connsiteY4" fmla="*/ 581739 h 698090"/>
              <a:gd name="connsiteX5" fmla="*/ 2282209 w 2398560"/>
              <a:gd name="connsiteY5" fmla="*/ 698090 h 698090"/>
              <a:gd name="connsiteX6" fmla="*/ 116351 w 2398560"/>
              <a:gd name="connsiteY6" fmla="*/ 698090 h 698090"/>
              <a:gd name="connsiteX7" fmla="*/ 0 w 2398560"/>
              <a:gd name="connsiteY7" fmla="*/ 581739 h 698090"/>
              <a:gd name="connsiteX8" fmla="*/ 0 w 2398560"/>
              <a:gd name="connsiteY8" fmla="*/ 116351 h 69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98560" h="698090" extrusionOk="0">
                <a:moveTo>
                  <a:pt x="0" y="116351"/>
                </a:moveTo>
                <a:cubicBezTo>
                  <a:pt x="-10037" y="50876"/>
                  <a:pt x="55896" y="1063"/>
                  <a:pt x="116351" y="0"/>
                </a:cubicBezTo>
                <a:cubicBezTo>
                  <a:pt x="789157" y="-152462"/>
                  <a:pt x="1531139" y="-24914"/>
                  <a:pt x="2282209" y="0"/>
                </a:cubicBezTo>
                <a:cubicBezTo>
                  <a:pt x="2342938" y="-3062"/>
                  <a:pt x="2389855" y="51563"/>
                  <a:pt x="2398560" y="116351"/>
                </a:cubicBezTo>
                <a:cubicBezTo>
                  <a:pt x="2405442" y="185042"/>
                  <a:pt x="2369008" y="473595"/>
                  <a:pt x="2398560" y="581739"/>
                </a:cubicBezTo>
                <a:cubicBezTo>
                  <a:pt x="2394902" y="651374"/>
                  <a:pt x="2349926" y="702192"/>
                  <a:pt x="2282209" y="698090"/>
                </a:cubicBezTo>
                <a:cubicBezTo>
                  <a:pt x="1505966" y="627103"/>
                  <a:pt x="935012" y="862927"/>
                  <a:pt x="116351" y="698090"/>
                </a:cubicBezTo>
                <a:cubicBezTo>
                  <a:pt x="48662" y="710134"/>
                  <a:pt x="-5111" y="650705"/>
                  <a:pt x="0" y="581739"/>
                </a:cubicBezTo>
                <a:cubicBezTo>
                  <a:pt x="1688" y="513042"/>
                  <a:pt x="-38692" y="332522"/>
                  <a:pt x="0" y="116351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068639942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56406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FFC9B-3F11-4E12-8A55-82EB24F23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elements</a:t>
            </a:r>
            <a:endParaRPr lang="en-M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1005CA-4036-49F4-990C-C403AE5210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7" y="2121408"/>
                <a:ext cx="7454721" cy="4050792"/>
              </a:xfrm>
            </p:spPr>
            <p:txBody>
              <a:bodyPr>
                <a:normAutofit fontScale="85000" lnSpcReduction="10000"/>
              </a:bodyPr>
              <a:lstStyle/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Figure shows three resistances in parallel. 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In a parallel circuit, the voltage across each element is the same.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Using KCL at top node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just">
                  <a:lnSpc>
                    <a:spcPct val="100000"/>
                  </a:lnSpc>
                </a:pPr>
                <a:r>
                  <a:rPr lang="en-US" dirty="0"/>
                  <a:t>Using Ohm’s Law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=1/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MY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1005CA-4036-49F4-990C-C403AE5210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7" y="2121408"/>
                <a:ext cx="7454721" cy="4050792"/>
              </a:xfrm>
              <a:blipFill>
                <a:blip r:embed="rId2"/>
                <a:stretch>
                  <a:fillRect l="-82" t="-1053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EC810-A119-4C95-9794-6FB7421D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9F56-4454-4E06-B88B-B40E5691C0AF}" type="datetime1">
              <a:rPr lang="en-MY" smtClean="0"/>
              <a:t>20/7/2020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EA587-865E-41EF-AC59-4AF5E629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F0758-0FE0-4587-B9F1-272AE0DE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6</a:t>
            </a:fld>
            <a:endParaRPr lang="en-MY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E048C9-22AF-449B-AAE1-DA9C8957A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7067" y="1711082"/>
            <a:ext cx="3228975" cy="1533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E6B938-1A05-434F-B3BB-07800A3B0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7455" y="4592317"/>
            <a:ext cx="2743200" cy="15621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DB6E35-6C06-484C-9511-29239918DD5A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0139055" y="3429000"/>
            <a:ext cx="0" cy="116331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4EFF3AF-0ABC-4453-AEC8-FE08B6F52238}"/>
              </a:ext>
            </a:extLst>
          </p:cNvPr>
          <p:cNvSpPr/>
          <p:nvPr/>
        </p:nvSpPr>
        <p:spPr>
          <a:xfrm>
            <a:off x="3470787" y="5456903"/>
            <a:ext cx="2625213" cy="687682"/>
          </a:xfrm>
          <a:custGeom>
            <a:avLst/>
            <a:gdLst>
              <a:gd name="connsiteX0" fmla="*/ 0 w 2625213"/>
              <a:gd name="connsiteY0" fmla="*/ 114616 h 687682"/>
              <a:gd name="connsiteX1" fmla="*/ 114616 w 2625213"/>
              <a:gd name="connsiteY1" fmla="*/ 0 h 687682"/>
              <a:gd name="connsiteX2" fmla="*/ 737571 w 2625213"/>
              <a:gd name="connsiteY2" fmla="*/ 0 h 687682"/>
              <a:gd name="connsiteX3" fmla="*/ 1264687 w 2625213"/>
              <a:gd name="connsiteY3" fmla="*/ 0 h 687682"/>
              <a:gd name="connsiteX4" fmla="*/ 1863682 w 2625213"/>
              <a:gd name="connsiteY4" fmla="*/ 0 h 687682"/>
              <a:gd name="connsiteX5" fmla="*/ 2510597 w 2625213"/>
              <a:gd name="connsiteY5" fmla="*/ 0 h 687682"/>
              <a:gd name="connsiteX6" fmla="*/ 2625213 w 2625213"/>
              <a:gd name="connsiteY6" fmla="*/ 114616 h 687682"/>
              <a:gd name="connsiteX7" fmla="*/ 2625213 w 2625213"/>
              <a:gd name="connsiteY7" fmla="*/ 573066 h 687682"/>
              <a:gd name="connsiteX8" fmla="*/ 2510597 w 2625213"/>
              <a:gd name="connsiteY8" fmla="*/ 687682 h 687682"/>
              <a:gd name="connsiteX9" fmla="*/ 1887642 w 2625213"/>
              <a:gd name="connsiteY9" fmla="*/ 687682 h 687682"/>
              <a:gd name="connsiteX10" fmla="*/ 1360526 w 2625213"/>
              <a:gd name="connsiteY10" fmla="*/ 687682 h 687682"/>
              <a:gd name="connsiteX11" fmla="*/ 809450 w 2625213"/>
              <a:gd name="connsiteY11" fmla="*/ 687682 h 687682"/>
              <a:gd name="connsiteX12" fmla="*/ 114616 w 2625213"/>
              <a:gd name="connsiteY12" fmla="*/ 687682 h 687682"/>
              <a:gd name="connsiteX13" fmla="*/ 0 w 2625213"/>
              <a:gd name="connsiteY13" fmla="*/ 573066 h 687682"/>
              <a:gd name="connsiteX14" fmla="*/ 0 w 2625213"/>
              <a:gd name="connsiteY14" fmla="*/ 114616 h 68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25213" h="687682" extrusionOk="0">
                <a:moveTo>
                  <a:pt x="0" y="114616"/>
                </a:moveTo>
                <a:cubicBezTo>
                  <a:pt x="2893" y="41426"/>
                  <a:pt x="47026" y="5879"/>
                  <a:pt x="114616" y="0"/>
                </a:cubicBezTo>
                <a:cubicBezTo>
                  <a:pt x="303257" y="-71591"/>
                  <a:pt x="528801" y="13589"/>
                  <a:pt x="737571" y="0"/>
                </a:cubicBezTo>
                <a:cubicBezTo>
                  <a:pt x="946342" y="-13589"/>
                  <a:pt x="1080014" y="38109"/>
                  <a:pt x="1264687" y="0"/>
                </a:cubicBezTo>
                <a:cubicBezTo>
                  <a:pt x="1449360" y="-38109"/>
                  <a:pt x="1634875" y="41520"/>
                  <a:pt x="1863682" y="0"/>
                </a:cubicBezTo>
                <a:cubicBezTo>
                  <a:pt x="2092489" y="-41520"/>
                  <a:pt x="2333461" y="23849"/>
                  <a:pt x="2510597" y="0"/>
                </a:cubicBezTo>
                <a:cubicBezTo>
                  <a:pt x="2566372" y="5337"/>
                  <a:pt x="2616921" y="34821"/>
                  <a:pt x="2625213" y="114616"/>
                </a:cubicBezTo>
                <a:cubicBezTo>
                  <a:pt x="2638989" y="318032"/>
                  <a:pt x="2612746" y="480846"/>
                  <a:pt x="2625213" y="573066"/>
                </a:cubicBezTo>
                <a:cubicBezTo>
                  <a:pt x="2632311" y="644537"/>
                  <a:pt x="2564489" y="688656"/>
                  <a:pt x="2510597" y="687682"/>
                </a:cubicBezTo>
                <a:cubicBezTo>
                  <a:pt x="2354808" y="707645"/>
                  <a:pt x="2174382" y="616662"/>
                  <a:pt x="1887642" y="687682"/>
                </a:cubicBezTo>
                <a:cubicBezTo>
                  <a:pt x="1600903" y="758702"/>
                  <a:pt x="1583807" y="650709"/>
                  <a:pt x="1360526" y="687682"/>
                </a:cubicBezTo>
                <a:cubicBezTo>
                  <a:pt x="1137245" y="724655"/>
                  <a:pt x="940605" y="675125"/>
                  <a:pt x="809450" y="687682"/>
                </a:cubicBezTo>
                <a:cubicBezTo>
                  <a:pt x="678295" y="700239"/>
                  <a:pt x="431218" y="678252"/>
                  <a:pt x="114616" y="687682"/>
                </a:cubicBezTo>
                <a:cubicBezTo>
                  <a:pt x="34749" y="686234"/>
                  <a:pt x="1916" y="650999"/>
                  <a:pt x="0" y="573066"/>
                </a:cubicBezTo>
                <a:cubicBezTo>
                  <a:pt x="-30321" y="421448"/>
                  <a:pt x="34967" y="255543"/>
                  <a:pt x="0" y="114616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15182212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55617D-073E-4ADF-92B7-CDC34F265DFC}"/>
              </a:ext>
            </a:extLst>
          </p:cNvPr>
          <p:cNvSpPr/>
          <p:nvPr/>
        </p:nvSpPr>
        <p:spPr>
          <a:xfrm>
            <a:off x="8497067" y="1563329"/>
            <a:ext cx="3273552" cy="4608871"/>
          </a:xfrm>
          <a:custGeom>
            <a:avLst/>
            <a:gdLst>
              <a:gd name="connsiteX0" fmla="*/ 0 w 3273552"/>
              <a:gd name="connsiteY0" fmla="*/ 0 h 4608871"/>
              <a:gd name="connsiteX1" fmla="*/ 654710 w 3273552"/>
              <a:gd name="connsiteY1" fmla="*/ 0 h 4608871"/>
              <a:gd name="connsiteX2" fmla="*/ 1243950 w 3273552"/>
              <a:gd name="connsiteY2" fmla="*/ 0 h 4608871"/>
              <a:gd name="connsiteX3" fmla="*/ 1800454 w 3273552"/>
              <a:gd name="connsiteY3" fmla="*/ 0 h 4608871"/>
              <a:gd name="connsiteX4" fmla="*/ 2487900 w 3273552"/>
              <a:gd name="connsiteY4" fmla="*/ 0 h 4608871"/>
              <a:gd name="connsiteX5" fmla="*/ 3273552 w 3273552"/>
              <a:gd name="connsiteY5" fmla="*/ 0 h 4608871"/>
              <a:gd name="connsiteX6" fmla="*/ 3273552 w 3273552"/>
              <a:gd name="connsiteY6" fmla="*/ 520144 h 4608871"/>
              <a:gd name="connsiteX7" fmla="*/ 3273552 w 3273552"/>
              <a:gd name="connsiteY7" fmla="*/ 1270732 h 4608871"/>
              <a:gd name="connsiteX8" fmla="*/ 3273552 w 3273552"/>
              <a:gd name="connsiteY8" fmla="*/ 1975230 h 4608871"/>
              <a:gd name="connsiteX9" fmla="*/ 3273552 w 3273552"/>
              <a:gd name="connsiteY9" fmla="*/ 2633641 h 4608871"/>
              <a:gd name="connsiteX10" fmla="*/ 3273552 w 3273552"/>
              <a:gd name="connsiteY10" fmla="*/ 3338139 h 4608871"/>
              <a:gd name="connsiteX11" fmla="*/ 3273552 w 3273552"/>
              <a:gd name="connsiteY11" fmla="*/ 4608871 h 4608871"/>
              <a:gd name="connsiteX12" fmla="*/ 2684313 w 3273552"/>
              <a:gd name="connsiteY12" fmla="*/ 4608871 h 4608871"/>
              <a:gd name="connsiteX13" fmla="*/ 2127809 w 3273552"/>
              <a:gd name="connsiteY13" fmla="*/ 4608871 h 4608871"/>
              <a:gd name="connsiteX14" fmla="*/ 1538569 w 3273552"/>
              <a:gd name="connsiteY14" fmla="*/ 4608871 h 4608871"/>
              <a:gd name="connsiteX15" fmla="*/ 883859 w 3273552"/>
              <a:gd name="connsiteY15" fmla="*/ 4608871 h 4608871"/>
              <a:gd name="connsiteX16" fmla="*/ 0 w 3273552"/>
              <a:gd name="connsiteY16" fmla="*/ 4608871 h 4608871"/>
              <a:gd name="connsiteX17" fmla="*/ 0 w 3273552"/>
              <a:gd name="connsiteY17" fmla="*/ 3904372 h 4608871"/>
              <a:gd name="connsiteX18" fmla="*/ 0 w 3273552"/>
              <a:gd name="connsiteY18" fmla="*/ 3292051 h 4608871"/>
              <a:gd name="connsiteX19" fmla="*/ 0 w 3273552"/>
              <a:gd name="connsiteY19" fmla="*/ 2633641 h 4608871"/>
              <a:gd name="connsiteX20" fmla="*/ 0 w 3273552"/>
              <a:gd name="connsiteY20" fmla="*/ 2067408 h 4608871"/>
              <a:gd name="connsiteX21" fmla="*/ 0 w 3273552"/>
              <a:gd name="connsiteY21" fmla="*/ 1455086 h 4608871"/>
              <a:gd name="connsiteX22" fmla="*/ 0 w 3273552"/>
              <a:gd name="connsiteY22" fmla="*/ 796676 h 4608871"/>
              <a:gd name="connsiteX23" fmla="*/ 0 w 3273552"/>
              <a:gd name="connsiteY23" fmla="*/ 0 h 460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273552" h="4608871" extrusionOk="0">
                <a:moveTo>
                  <a:pt x="0" y="0"/>
                </a:moveTo>
                <a:cubicBezTo>
                  <a:pt x="174354" y="13288"/>
                  <a:pt x="369075" y="30975"/>
                  <a:pt x="654710" y="0"/>
                </a:cubicBezTo>
                <a:cubicBezTo>
                  <a:pt x="940345" y="-30975"/>
                  <a:pt x="1101797" y="-16811"/>
                  <a:pt x="1243950" y="0"/>
                </a:cubicBezTo>
                <a:cubicBezTo>
                  <a:pt x="1386103" y="16811"/>
                  <a:pt x="1591936" y="-21468"/>
                  <a:pt x="1800454" y="0"/>
                </a:cubicBezTo>
                <a:cubicBezTo>
                  <a:pt x="2008972" y="21468"/>
                  <a:pt x="2189228" y="-6326"/>
                  <a:pt x="2487900" y="0"/>
                </a:cubicBezTo>
                <a:cubicBezTo>
                  <a:pt x="2786572" y="6326"/>
                  <a:pt x="2902569" y="708"/>
                  <a:pt x="3273552" y="0"/>
                </a:cubicBezTo>
                <a:cubicBezTo>
                  <a:pt x="3299263" y="254787"/>
                  <a:pt x="3265885" y="397746"/>
                  <a:pt x="3273552" y="520144"/>
                </a:cubicBezTo>
                <a:cubicBezTo>
                  <a:pt x="3281219" y="642542"/>
                  <a:pt x="3244547" y="972002"/>
                  <a:pt x="3273552" y="1270732"/>
                </a:cubicBezTo>
                <a:cubicBezTo>
                  <a:pt x="3302557" y="1569462"/>
                  <a:pt x="3250889" y="1694126"/>
                  <a:pt x="3273552" y="1975230"/>
                </a:cubicBezTo>
                <a:cubicBezTo>
                  <a:pt x="3296215" y="2256334"/>
                  <a:pt x="3262120" y="2349327"/>
                  <a:pt x="3273552" y="2633641"/>
                </a:cubicBezTo>
                <a:cubicBezTo>
                  <a:pt x="3284984" y="2917955"/>
                  <a:pt x="3290903" y="3095520"/>
                  <a:pt x="3273552" y="3338139"/>
                </a:cubicBezTo>
                <a:cubicBezTo>
                  <a:pt x="3256201" y="3580758"/>
                  <a:pt x="3301125" y="4056596"/>
                  <a:pt x="3273552" y="4608871"/>
                </a:cubicBezTo>
                <a:cubicBezTo>
                  <a:pt x="3036183" y="4597468"/>
                  <a:pt x="2958351" y="4588159"/>
                  <a:pt x="2684313" y="4608871"/>
                </a:cubicBezTo>
                <a:cubicBezTo>
                  <a:pt x="2410275" y="4629583"/>
                  <a:pt x="2367020" y="4614053"/>
                  <a:pt x="2127809" y="4608871"/>
                </a:cubicBezTo>
                <a:cubicBezTo>
                  <a:pt x="1888598" y="4603689"/>
                  <a:pt x="1702584" y="4628285"/>
                  <a:pt x="1538569" y="4608871"/>
                </a:cubicBezTo>
                <a:cubicBezTo>
                  <a:pt x="1374554" y="4589457"/>
                  <a:pt x="1085727" y="4598683"/>
                  <a:pt x="883859" y="4608871"/>
                </a:cubicBezTo>
                <a:cubicBezTo>
                  <a:pt x="681991" y="4619060"/>
                  <a:pt x="243182" y="4610335"/>
                  <a:pt x="0" y="4608871"/>
                </a:cubicBezTo>
                <a:cubicBezTo>
                  <a:pt x="23673" y="4382907"/>
                  <a:pt x="4953" y="4159518"/>
                  <a:pt x="0" y="3904372"/>
                </a:cubicBezTo>
                <a:cubicBezTo>
                  <a:pt x="-4953" y="3649226"/>
                  <a:pt x="3903" y="3471669"/>
                  <a:pt x="0" y="3292051"/>
                </a:cubicBezTo>
                <a:cubicBezTo>
                  <a:pt x="-3903" y="3112433"/>
                  <a:pt x="10044" y="2797410"/>
                  <a:pt x="0" y="2633641"/>
                </a:cubicBezTo>
                <a:cubicBezTo>
                  <a:pt x="-10044" y="2469872"/>
                  <a:pt x="-22921" y="2271120"/>
                  <a:pt x="0" y="2067408"/>
                </a:cubicBezTo>
                <a:cubicBezTo>
                  <a:pt x="22921" y="1863696"/>
                  <a:pt x="-5688" y="1644945"/>
                  <a:pt x="0" y="1455086"/>
                </a:cubicBezTo>
                <a:cubicBezTo>
                  <a:pt x="5688" y="1265227"/>
                  <a:pt x="-2700" y="1027288"/>
                  <a:pt x="0" y="796676"/>
                </a:cubicBezTo>
                <a:cubicBezTo>
                  <a:pt x="2700" y="566064"/>
                  <a:pt x="-38609" y="200919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187388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89338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49702E-9A0D-4EEE-861C-0F9E5473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7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Combining Resistances in Series and Parallel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2CE6A-62F4-4D9A-A026-573389075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0102" y="4790198"/>
            <a:ext cx="2818418" cy="687058"/>
          </a:xfrm>
          <a:ln w="38100"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Find a single equivalent resistance for the network shown in Figure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505C2D-1B62-410C-A51D-22A4DB41D4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834" y="1604112"/>
            <a:ext cx="6631744" cy="358114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A43F6-6D3F-48A5-B861-CDEE4B09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2056" y="5477256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EC304C25-3FCF-4241-8CF7-9900BF238B2B}" type="slidenum">
              <a:rPr lang="en-US" sz="2800" smtClean="0"/>
              <a:pPr defTabSz="914400">
                <a:spcAft>
                  <a:spcPts val="600"/>
                </a:spcAft>
              </a:pPr>
              <a:t>7</a:t>
            </a:fld>
            <a:endParaRPr lang="en-US" sz="28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47AF7-3CB4-48B9-AA72-A773F2AF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EEE1024 Fundamentals of Electrical and Electronics Engineering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2A98B-9D4B-439E-BBDC-449CC360F7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80629F56-4454-4E06-B88B-B40E5691C0AF}" type="datetime1">
              <a:rPr lang="en-US" smtClean="0"/>
              <a:pPr defTabSz="914400">
                <a:spcAft>
                  <a:spcPts val="600"/>
                </a:spcAft>
              </a:pPr>
              <a:t>7/20/2020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01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ircuit board&#10;&#10;Description automatically generated">
            <a:extLst>
              <a:ext uri="{FF2B5EF4-FFF2-40B4-BE49-F238E27FC236}">
                <a16:creationId xmlns:a16="http://schemas.microsoft.com/office/drawing/2014/main" id="{FF867051-800A-4EB9-8226-01E38FBF4DF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7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ADC4E9-E556-4D49-A2F1-CD490BE3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1432223"/>
            <a:ext cx="9966960" cy="303580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9600" dirty="0">
                <a:solidFill>
                  <a:srgbClr val="FFFFFF"/>
                </a:solidFill>
              </a:rPr>
              <a:t>node-voltage analysis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36E18-935C-4483-91BD-81AF8A16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58657"/>
            <a:ext cx="58521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EEE1024 Fundamentals of Electrical and Electronics Engineering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4FAB2-B56B-47CE-8DCB-1F76A8C7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61620" y="6258657"/>
            <a:ext cx="3273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629F56-4454-4E06-B88B-B40E5691C0AF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7/20/2020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34510-9C85-4D70-ADA7-3145380A2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6496" y="6121179"/>
            <a:ext cx="96740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EC304C25-3FCF-4241-8CF7-9900BF238B2B}" type="slidenum">
              <a:rPr lang="en-US" sz="2800" smtClean="0"/>
              <a:pPr algn="r">
                <a:spcAft>
                  <a:spcPts val="600"/>
                </a:spcAft>
              </a:pPr>
              <a:t>8</a:t>
            </a:fld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83695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3C30-06A3-49A4-BF4B-AD105EE6E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apply KCL, </a:t>
            </a:r>
            <a:r>
              <a:rPr lang="en-US" dirty="0" err="1"/>
              <a:t>KVl</a:t>
            </a:r>
            <a:r>
              <a:rPr lang="en-US" dirty="0"/>
              <a:t> and Other ???</a:t>
            </a:r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A803D-60D5-45E0-A40C-E5B43648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9F56-4454-4E06-B88B-B40E5691C0AF}" type="datetime1">
              <a:rPr lang="en-MY" smtClean="0"/>
              <a:t>20/7/2020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EAE6-52FA-402B-B792-81273073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CDE15-7B32-4E37-8855-D4EC34F9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9</a:t>
            </a:fld>
            <a:endParaRPr lang="en-MY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7D5E67-635C-4F39-90CF-52BABC292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561" y="2478405"/>
            <a:ext cx="61817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498</Words>
  <Application>Microsoft Office PowerPoint</Application>
  <PresentationFormat>Widescreen</PresentationFormat>
  <Paragraphs>116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Cambria Math</vt:lpstr>
      <vt:lpstr>Rockwell</vt:lpstr>
      <vt:lpstr>Rockwell Condensed</vt:lpstr>
      <vt:lpstr>Rockwell Extra Bold</vt:lpstr>
      <vt:lpstr>Wingdings</vt:lpstr>
      <vt:lpstr>Wood Type</vt:lpstr>
      <vt:lpstr>Node voltage analysis</vt:lpstr>
      <vt:lpstr>Ohm’s law, kcl &amp; kvl</vt:lpstr>
      <vt:lpstr>Ohm’s law, kcl &amp; kvl</vt:lpstr>
      <vt:lpstr> Resistance's in series and Parallel</vt:lpstr>
      <vt:lpstr>Series Resistances</vt:lpstr>
      <vt:lpstr>Parallel elements</vt:lpstr>
      <vt:lpstr>Combining Resistances in Series and Parallel</vt:lpstr>
      <vt:lpstr>node-voltage analysis</vt:lpstr>
      <vt:lpstr>Can we apply KCL, KVl and Other ???</vt:lpstr>
      <vt:lpstr>node-voltage analysis</vt:lpstr>
      <vt:lpstr>Example 1</vt:lpstr>
      <vt:lpstr>Example 2</vt:lpstr>
      <vt:lpstr>Example 3</vt:lpstr>
      <vt:lpstr>Example 4</vt:lpstr>
      <vt:lpstr>Example 5</vt:lpstr>
      <vt:lpstr>Assignment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voltage analysis</dc:title>
  <dc:creator>WirelessHART</dc:creator>
  <cp:lastModifiedBy>WirelessHART</cp:lastModifiedBy>
  <cp:revision>11</cp:revision>
  <dcterms:created xsi:type="dcterms:W3CDTF">2020-07-19T06:36:51Z</dcterms:created>
  <dcterms:modified xsi:type="dcterms:W3CDTF">2020-07-20T07:22:17Z</dcterms:modified>
</cp:coreProperties>
</file>