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7" r:id="rId2"/>
    <p:sldId id="274" r:id="rId3"/>
    <p:sldId id="276" r:id="rId4"/>
    <p:sldId id="275" r:id="rId5"/>
    <p:sldId id="278" r:id="rId6"/>
    <p:sldId id="277" r:id="rId7"/>
    <p:sldId id="279" r:id="rId8"/>
    <p:sldId id="280" r:id="rId9"/>
    <p:sldId id="281" r:id="rId10"/>
    <p:sldId id="284" r:id="rId11"/>
    <p:sldId id="282" r:id="rId12"/>
    <p:sldId id="285" r:id="rId13"/>
    <p:sldId id="283" r:id="rId14"/>
    <p:sldId id="28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9F553-9EED-4699-B951-C6820AD645B9}" type="datetimeFigureOut">
              <a:rPr lang="en-MY" smtClean="0"/>
              <a:t>22/7/2020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B39EE-C908-4832-9EFC-070F659F741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4596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E20F-3165-4D0F-AD8C-3932712AE5BA}" type="datetime1">
              <a:rPr lang="en-MY" smtClean="0"/>
              <a:t>22/7/2020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612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B360-6089-4F15-A989-AD57CE709133}" type="datetime1">
              <a:rPr lang="en-MY" smtClean="0"/>
              <a:t>22/7/2020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04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1372-0B7A-4258-B09C-934F26E8CE0A}" type="datetime1">
              <a:rPr lang="en-MY" smtClean="0"/>
              <a:t>22/7/2020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666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22/7/2020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041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CA89E6A-FF5C-4D81-B47E-876D8AB249B6}" type="datetime1">
              <a:rPr lang="en-MY" smtClean="0"/>
              <a:t>22/7/2020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540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35A1-2944-4622-886F-410CA130368C}" type="datetime1">
              <a:rPr lang="en-MY" smtClean="0"/>
              <a:t>22/7/2020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838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B36D-CB85-49B5-888B-21C5695A03BA}" type="datetime1">
              <a:rPr lang="en-MY" smtClean="0"/>
              <a:t>22/7/2020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5135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6535-1C77-4FFF-9501-2780EA2B483C}" type="datetime1">
              <a:rPr lang="en-MY" smtClean="0"/>
              <a:t>22/7/2020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492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C7CB-3446-47D3-A1B4-11A7B857EC72}" type="datetime1">
              <a:rPr lang="en-MY" smtClean="0"/>
              <a:t>22/7/2020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19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7BE4-D605-4689-B480-2BF72D098984}" type="datetime1">
              <a:rPr lang="en-MY" smtClean="0"/>
              <a:t>22/7/2020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8881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D7AB-0AB0-4904-AB3A-449385CCDE2D}" type="datetime1">
              <a:rPr lang="en-MY" smtClean="0"/>
              <a:t>22/7/2020</a:t>
            </a:fld>
            <a:endParaRPr lang="en-MY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575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1DFE4CA-B320-42AB-BC16-2BF96D9B4F10}" type="datetime1">
              <a:rPr lang="en-MY" smtClean="0"/>
              <a:t>22/7/2020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MY"/>
              <a:t>EEE1024 Fundamentals of Electrical and Electronics Engineering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1947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FF867051-800A-4EB9-8226-01E38FBF4D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DC4E9-E556-4D49-A2F1-CD490BE3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 dirty="0">
                <a:solidFill>
                  <a:srgbClr val="FFFFFF"/>
                </a:solidFill>
              </a:rPr>
              <a:t>node-voltage 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36E18-935C-4483-91BD-81AF8A16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58657"/>
            <a:ext cx="58521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4FAB2-B56B-47CE-8DCB-1F76A8C7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61620" y="6258657"/>
            <a:ext cx="3273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629F56-4454-4E06-B88B-B40E5691C0AF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7/22/2020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34510-9C85-4D70-ADA7-3145380A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6496" y="6121179"/>
            <a:ext cx="96740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EC304C25-3FCF-4241-8CF7-9900BF238B2B}" type="slidenum">
              <a:rPr lang="en-US" sz="2800" smtClean="0"/>
              <a:pPr algn="r">
                <a:spcAft>
                  <a:spcPts val="600"/>
                </a:spcAft>
              </a:pPr>
              <a:t>1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83695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7FF91-2157-495B-AC8D-CB0983AB2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Branch Currents 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07D04D-244C-44DE-9DF9-E00AC731D1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0" r="-3" b="-3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BF70B9-66D2-4B5D-9A21-43E095431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Current in R1: i3</a:t>
            </a:r>
          </a:p>
          <a:p>
            <a:pPr algn="just"/>
            <a:r>
              <a:rPr lang="en-US" dirty="0"/>
              <a:t>Current in R2: (i1-i3) or (i3-i1)</a:t>
            </a:r>
          </a:p>
          <a:p>
            <a:pPr algn="just"/>
            <a:r>
              <a:rPr lang="en-US" dirty="0"/>
              <a:t>Current in R3: (i1-i2) or (i2-i1)</a:t>
            </a:r>
          </a:p>
          <a:p>
            <a:pPr algn="just"/>
            <a:r>
              <a:rPr lang="en-US" dirty="0"/>
              <a:t>Current in R4: i2 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E59E7-8DB8-4750-BC3E-F9E1AAD2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B3EF6-2492-47E7-B8D6-216C5037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629F56-4454-4E06-B88B-B40E5691C0AF}" type="datetime1">
              <a:rPr lang="en-MY" smtClean="0"/>
              <a:pPr>
                <a:spcAft>
                  <a:spcPts val="600"/>
                </a:spcAft>
              </a:pPr>
              <a:t>22/7/2020</a:t>
            </a:fld>
            <a:endParaRPr lang="en-MY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DFA57-8417-447C-97EC-9B59ED1A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MY" smtClean="0"/>
              <a:pPr>
                <a:spcAft>
                  <a:spcPts val="600"/>
                </a:spcAft>
              </a:pPr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758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FFAA-4929-4844-AA77-E28C1D37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Choosing the Mesh Currents</a:t>
            </a:r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0213D-3FFF-4B89-9D3C-2ACC08CC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22/7/2020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94FF6-DFBB-4D16-8593-A36BE2F3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7FEF-0F6D-4669-938F-5AADFA77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11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F1EC27-ED3A-4408-82BB-30AC4EEDB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412" y="1825802"/>
            <a:ext cx="4307785" cy="4547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B909EC-3A99-4026-80CC-B6F9DAEDB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36" y="1983105"/>
            <a:ext cx="41529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6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FF91-2157-495B-AC8D-CB0983AB2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Branch Currents </a:t>
            </a:r>
            <a:endParaRPr lang="en-MY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BF70B9-66D2-4B5D-9A21-43E095431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093976"/>
            <a:ext cx="4632031" cy="3851787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Current in R1: i1</a:t>
            </a:r>
          </a:p>
          <a:p>
            <a:pPr algn="just"/>
            <a:r>
              <a:rPr lang="en-US" dirty="0"/>
              <a:t>Current in R2: (i1-i4) or (i4-i1)</a:t>
            </a:r>
          </a:p>
          <a:p>
            <a:pPr algn="just"/>
            <a:r>
              <a:rPr lang="en-US" dirty="0"/>
              <a:t>Current in R3: i4</a:t>
            </a:r>
          </a:p>
          <a:p>
            <a:pPr algn="just"/>
            <a:r>
              <a:rPr lang="en-US" dirty="0"/>
              <a:t>Current in R4: (i1-i2) or (i2-i1)</a:t>
            </a:r>
          </a:p>
          <a:p>
            <a:pPr algn="just"/>
            <a:r>
              <a:rPr lang="en-MY" dirty="0"/>
              <a:t>Current in R5: i2</a:t>
            </a:r>
          </a:p>
          <a:p>
            <a:pPr algn="just"/>
            <a:r>
              <a:rPr lang="en-MY" dirty="0"/>
              <a:t>Current in R6: </a:t>
            </a:r>
            <a:r>
              <a:rPr lang="en-US" dirty="0"/>
              <a:t>(i2-i3) or (i3-i2)</a:t>
            </a:r>
          </a:p>
          <a:p>
            <a:pPr algn="just"/>
            <a:r>
              <a:rPr lang="en-US" dirty="0"/>
              <a:t>Current in R7: i3</a:t>
            </a:r>
          </a:p>
          <a:p>
            <a:pPr algn="just"/>
            <a:r>
              <a:rPr lang="en-US" dirty="0"/>
              <a:t>Current in R8</a:t>
            </a:r>
            <a:r>
              <a:rPr lang="en-MY" dirty="0"/>
              <a:t>: (i3-i4) or (i4-i3)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E59E7-8DB8-4750-BC3E-F9E1AAD2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B3EF6-2492-47E7-B8D6-216C5037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629F56-4454-4E06-B88B-B40E5691C0AF}" type="datetime1">
              <a:rPr lang="en-MY" smtClean="0"/>
              <a:pPr>
                <a:spcAft>
                  <a:spcPts val="600"/>
                </a:spcAft>
              </a:pPr>
              <a:t>22/7/2020</a:t>
            </a:fld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DFA57-8417-447C-97EC-9B59ED1A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MY" smtClean="0"/>
              <a:pPr>
                <a:spcAft>
                  <a:spcPts val="600"/>
                </a:spcAft>
              </a:pPr>
              <a:t>12</a:t>
            </a:fld>
            <a:endParaRPr lang="en-MY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EC4A4F-D585-4B7C-B23D-F1B72C44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862" y="1725218"/>
            <a:ext cx="4307785" cy="454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96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19F9-1045-4F1F-9A16-AB4B40D0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8AE47-4EDC-47A7-8CE9-7ED329321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MY" dirty="0"/>
              <a:t>Step 1: To select the mesh currents to flow clockwise.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Step 2: Then, we write a KVL equation for each mesh, going around the meshes clockwise.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Note: As usual, we add a voltage if its positive reference is encountered first in traveling around the mesh, and we subtract the voltage if the negative reference is encountered first.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9410-4B7F-4757-9127-34DE71DE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22/7/2020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DCF6-0C8F-42D6-AA6B-66F21406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DFEBE-C79D-40B9-B474-D81C7B16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6623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2E523-FCE2-4595-8176-4BB0D281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Mesh-Current Equations using </a:t>
            </a:r>
            <a:r>
              <a:rPr lang="en-US" dirty="0" err="1"/>
              <a:t>KVl</a:t>
            </a: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046D69-44F7-418E-BB31-07A5608CD9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0" r="-3" b="-3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714CB9F-8397-44D9-B786-01734F53B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 dirty="0"/>
              <a:t>Loop 1: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va</a:t>
            </a:r>
            <a:r>
              <a:rPr lang="en-US" dirty="0"/>
              <a:t> + (i1-i3)R2 + (i1-i2)R3 = 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Loop 2:</a:t>
            </a:r>
          </a:p>
          <a:p>
            <a:pPr marL="0" indent="0">
              <a:buNone/>
            </a:pPr>
            <a:r>
              <a:rPr lang="en-US" dirty="0"/>
              <a:t>R3(i2-i1) + </a:t>
            </a:r>
            <a:r>
              <a:rPr lang="en-US" dirty="0" err="1"/>
              <a:t>vb</a:t>
            </a:r>
            <a:r>
              <a:rPr lang="en-US" dirty="0"/>
              <a:t> + R4(i2) = 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Loop 3:</a:t>
            </a:r>
          </a:p>
          <a:p>
            <a:pPr marL="0" indent="0">
              <a:buNone/>
            </a:pPr>
            <a:r>
              <a:rPr lang="en-US" dirty="0"/>
              <a:t>R2(i3-i1) + R4(i3) – </a:t>
            </a:r>
            <a:r>
              <a:rPr lang="en-US" dirty="0" err="1"/>
              <a:t>vb</a:t>
            </a:r>
            <a:r>
              <a:rPr lang="en-US" dirty="0"/>
              <a:t> = 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B6B14-CFFA-457A-8F4A-9C928D13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F2118-A61E-4562-B576-A242684A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629F56-4454-4E06-B88B-B40E5691C0AF}" type="datetime1">
              <a:rPr lang="en-MY" smtClean="0"/>
              <a:pPr>
                <a:spcAft>
                  <a:spcPts val="600"/>
                </a:spcAft>
              </a:pPr>
              <a:t>22/7/2020</a:t>
            </a:fld>
            <a:endParaRPr lang="en-MY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866CC-CE76-4EFD-B9EA-CE00797F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MY" smtClean="0"/>
              <a:pPr>
                <a:spcAft>
                  <a:spcPts val="600"/>
                </a:spcAft>
              </a:pPr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952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BCCC-FC67-478E-8387-D8AEF8B1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F878D-2F43-47AA-9868-EEA0E4BFF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Write equations and solve for the node voltages shown in Figure. Then, find the value of i1.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2E946-C0C3-41C0-9DEF-F861870B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22/7/2020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9A51E-5AC2-4EA7-A374-967366FA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66FB8-ADF5-400D-98F5-BB3ED078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2</a:t>
            </a:fld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9AED8E-51B9-489D-8AE4-C3BDB9724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576" y="2934354"/>
            <a:ext cx="6652552" cy="283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5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82ED-F344-4F36-A46A-B3375CE7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373E-F16E-45F0-963E-8FB24D6B9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267325" cy="40507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Solve for the node voltages shown in Figure.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What are the new values of the node voltages after the direction of the current source is reversed?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How are the values related?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FEF3A-9B54-4A2E-83AF-001FE7E1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22/7/2020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9C4BE-FB65-40D6-8558-057A1929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6B793-B143-4B00-BA05-735678F7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3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00A49-54FB-4F20-AD09-CD498FAD4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843" y="2228850"/>
            <a:ext cx="52673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5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8F-6758-472A-9409-4A705CFE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86BEF-34B0-4ACC-AC10-F10487AA9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Node Voltages and then find ix</a:t>
            </a:r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2A15E-B03A-4FF2-9166-C7A6BE7F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22/7/2020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14B95-4F9A-4BD6-85AA-9ACA5657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22D74-449C-4649-88BF-05B368DD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4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9A29A8-481B-4863-8578-EE4ECD75F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783" y="1767459"/>
            <a:ext cx="64484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FECC-5EBC-4DAD-8742-99210880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6F94F-1375-4327-9B9F-F5144008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959983" cy="40507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Given R1 = 20, R2 = 8, R3 = 20, R4 = 12, R5 = 10, R6 = 5, and Is = 4 A.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Solve for the node voltages shown in Figure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569F3-0463-4BF2-97AE-C331F578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22/7/2020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217F-4522-4AB5-BF91-92CABE55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3A832-B17E-44D6-A83E-0E7AC0DF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5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A21F1E-F32B-45E5-8A44-F6D8634A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903" y="1709737"/>
            <a:ext cx="40862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0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46DC-541F-4DE4-A9A9-B98D7A46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B5BAC-73D4-4AC5-BFCA-55CC61305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521833" cy="4050792"/>
          </a:xfrm>
        </p:spPr>
        <p:txBody>
          <a:bodyPr/>
          <a:lstStyle/>
          <a:p>
            <a:r>
              <a:rPr lang="en-MY" dirty="0"/>
              <a:t>Given R1 = 4, R2 = 5, R3 = 8, R4 = 6, R5 = 8 and Is = 4 A, </a:t>
            </a:r>
          </a:p>
          <a:p>
            <a:r>
              <a:rPr lang="en-MY" dirty="0"/>
              <a:t>Solve for the node voltages shown in Figure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FF394-5BD6-4AAF-A5F5-FA951479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22/7/2020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C57BF-DB9D-4D5A-A4CE-248F4515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360C7-9A95-4AFF-910C-D5B0508A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6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1ABE7E-AC84-4E83-A7DF-BE3EC7D23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681" y="1890712"/>
            <a:ext cx="45243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1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A3CA49A-71DD-4E8D-8D00-0D000AB38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E8537E-57AF-43EA-8734-3C66AD724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A8C18B-9C8E-47E6-BAEF-86331BC0A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D216-E7CF-4137-82D2-519D4DA7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89176" y="6272784"/>
            <a:ext cx="26237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80629F56-4454-4E06-B88B-B40E5691C0AF}" type="datetime1"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algn="l">
                <a:spcAft>
                  <a:spcPts val="600"/>
                </a:spcAft>
              </a:pPr>
              <a:t>7/22/2020</a:t>
            </a:fld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83DC9-9BCA-433F-A86E-B16D0955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272784"/>
            <a:ext cx="57207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696464"/>
                </a:solidFill>
                <a:latin typeface="+mn-lt"/>
                <a:ea typeface="+mn-ea"/>
                <a:cs typeface="+mn-cs"/>
              </a:rPr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64802-2654-4B3E-8731-0BD50903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2452" y="6135306"/>
            <a:ext cx="760522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EC304C25-3FCF-4241-8CF7-9900BF238B2B}" type="slidenum">
              <a:rPr lang="en-US" sz="2800" b="1" kern="120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l">
                <a:spcAft>
                  <a:spcPts val="600"/>
                </a:spcAft>
              </a:pPr>
              <a:t>7</a:t>
            </a:fld>
            <a:endParaRPr lang="en-US" sz="2800" b="1" kern="120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1E79F-5BD2-47B5-AA98-1BFA03F2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3" y="643467"/>
            <a:ext cx="6271758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Mesh-Current Analysis</a:t>
            </a:r>
          </a:p>
        </p:txBody>
      </p:sp>
    </p:spTree>
    <p:extLst>
      <p:ext uri="{BB962C8B-B14F-4D97-AF65-F5344CB8AC3E}">
        <p14:creationId xmlns:p14="http://schemas.microsoft.com/office/powerpoint/2010/main" val="155829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78034-37A8-4F54-825C-CCAF2CFA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Branch &amp; mesh currents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7A9657-1AB7-4282-8DD5-4603321F2D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577" y="669839"/>
            <a:ext cx="5210087" cy="3060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80711-1CA3-4AAC-BE52-E1996F56C0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6228" y="914596"/>
            <a:ext cx="5221140" cy="257141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34C9D-8DFE-4A92-B6D7-73A96A1F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1893" y="5331907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C304C25-3FCF-4241-8CF7-9900BF238B2B}" type="slidenum">
              <a:rPr lang="en-US" sz="2800" smtClean="0"/>
              <a:pPr defTabSz="914400">
                <a:spcAft>
                  <a:spcPts val="600"/>
                </a:spcAft>
              </a:pPr>
              <a:t>8</a:t>
            </a:fld>
            <a:endParaRPr lang="en-US" sz="2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6C7AF-3ABD-4806-BA02-6049FFEF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FA6B4-4540-42A7-82FF-B2573734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0629F56-4454-4E06-B88B-B40E5691C0AF}" type="datetime1">
              <a:rPr lang="en-US" smtClean="0"/>
              <a:pPr defTabSz="914400">
                <a:spcAft>
                  <a:spcPts val="600"/>
                </a:spcAft>
              </a:pPr>
              <a:t>7/22/2020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4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10D6-60D8-48B4-BB9B-2E400789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Choosing the Mesh Currents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2C816-0E4E-4E27-9035-78908148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22/7/2020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D7B04-9AF1-4AB8-AE73-E00B4759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5D3A2-B2A1-4628-AE53-29DFA99B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9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F5617-5DA4-49D3-ACB1-98127E4D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62021"/>
            <a:ext cx="4829175" cy="3686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0C5263-F243-421B-B3D1-292B91EB4B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7" t="3988" r="4460" b="3667"/>
          <a:stretch/>
        </p:blipFill>
        <p:spPr>
          <a:xfrm>
            <a:off x="924233" y="2212258"/>
            <a:ext cx="4473677" cy="342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4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507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Rockwell</vt:lpstr>
      <vt:lpstr>Rockwell Condensed</vt:lpstr>
      <vt:lpstr>Rockwell Extra Bold</vt:lpstr>
      <vt:lpstr>Wingdings</vt:lpstr>
      <vt:lpstr>Wood Type</vt:lpstr>
      <vt:lpstr>node-voltage analysis</vt:lpstr>
      <vt:lpstr>Example 1</vt:lpstr>
      <vt:lpstr>Example 2</vt:lpstr>
      <vt:lpstr>Example 3</vt:lpstr>
      <vt:lpstr>Assignment 1</vt:lpstr>
      <vt:lpstr>Assignment 2</vt:lpstr>
      <vt:lpstr>Mesh-Current Analysis</vt:lpstr>
      <vt:lpstr>Branch &amp; mesh currents</vt:lpstr>
      <vt:lpstr>Choosing the Mesh Currents</vt:lpstr>
      <vt:lpstr>Branch Currents </vt:lpstr>
      <vt:lpstr>Choosing the Mesh Currents</vt:lpstr>
      <vt:lpstr>Branch Currents </vt:lpstr>
      <vt:lpstr>Procedure</vt:lpstr>
      <vt:lpstr>Mesh-Current Equations using KVl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node-voltage analysis</dc:title>
  <dc:creator>Panneer Selvam Arun Mozhi Devan</dc:creator>
  <cp:lastModifiedBy>Panneer Selvam Arun Mozhi Devan</cp:lastModifiedBy>
  <cp:revision>12</cp:revision>
  <dcterms:created xsi:type="dcterms:W3CDTF">2020-07-21T07:01:32Z</dcterms:created>
  <dcterms:modified xsi:type="dcterms:W3CDTF">2020-07-22T04:49:21Z</dcterms:modified>
</cp:coreProperties>
</file>