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0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9900"/>
    <a:srgbClr val="FF9966"/>
    <a:srgbClr val="1A9643"/>
    <a:srgbClr val="4D7947"/>
    <a:srgbClr val="8D3013"/>
    <a:srgbClr val="138D2A"/>
    <a:srgbClr val="389241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8353" autoAdjust="0"/>
  </p:normalViewPr>
  <p:slideViewPr>
    <p:cSldViewPr>
      <p:cViewPr>
        <p:scale>
          <a:sx n="72" d="100"/>
          <a:sy n="72" d="100"/>
        </p:scale>
        <p:origin x="117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509EC-F3AC-4418-93C2-E16A06E3B2B7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C3E3-CAC1-48F7-8796-B542D0D29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vitacin-my.sharepoint.com/personal/sanchit_khatavkar_vit_ac_in/_layouts/15/Doc.aspx?sourcedoc={6de2cc0e-234d-4bb7-ada1-8aefc5ac2dad}&amp;action=edit&amp;wd=target%28English.one%7C66c35f06-ad80-415a-aa37-bab46b03c81f%2FClass%20Notes%7C4ccd250d-6148-4edd-89b5-24834dca7f4a%2F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C3E3-CAC1-48F7-8796-B542D0D293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2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4.png"/><Relationship Id="rId7" Type="http://schemas.openxmlformats.org/officeDocument/2006/relationships/image" Target="../media/image47.wmf"/><Relationship Id="rId12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aboutelctronic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8.wmf"/><Relationship Id="rId3" Type="http://schemas.openxmlformats.org/officeDocument/2006/relationships/image" Target="../media/image11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7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7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3.png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52400" y="-130166"/>
            <a:ext cx="9296400" cy="6988166"/>
            <a:chOff x="-152400" y="-130166"/>
            <a:chExt cx="9296400" cy="6988166"/>
          </a:xfrm>
        </p:grpSpPr>
        <p:pic>
          <p:nvPicPr>
            <p:cNvPr id="1026" name="Picture 2" descr="E:\VIT_Vellore\SELECT\Fall_2020_21\EE1024_Slides\Rocket_in_spac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52400" y="-130166"/>
              <a:ext cx="9296400" cy="6988166"/>
            </a:xfrm>
            <a:prstGeom prst="rect">
              <a:avLst/>
            </a:prstGeom>
            <a:noFill/>
          </p:spPr>
        </p:pic>
        <p:sp>
          <p:nvSpPr>
            <p:cNvPr id="7" name="Title 1"/>
            <p:cNvSpPr txBox="1">
              <a:spLocks/>
            </p:cNvSpPr>
            <p:nvPr/>
          </p:nvSpPr>
          <p:spPr>
            <a:xfrm>
              <a:off x="533400" y="5029200"/>
              <a:ext cx="7772400" cy="13906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EEE1024:    Fundamentals of Electrical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     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 Electronics Engineering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6273225"/>
              <a:ext cx="72839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3200" b="1" dirty="0">
                  <a:solidFill>
                    <a:srgbClr val="00B050"/>
                  </a:solidFill>
                  <a:latin typeface="+mj-lt"/>
                </a:rPr>
                <a:t>Dr. Sanchit Khatavkar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Equivalent Circuit – Example 2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Q) Find </a:t>
            </a:r>
            <a:r>
              <a:rPr lang="en-US" dirty="0" err="1"/>
              <a:t>Thevenin</a:t>
            </a:r>
            <a:r>
              <a:rPr lang="en-US" dirty="0"/>
              <a:t> voltage and </a:t>
            </a:r>
            <a:r>
              <a:rPr lang="en-US" dirty="0" err="1"/>
              <a:t>Thevenin</a:t>
            </a:r>
            <a:r>
              <a:rPr lang="en-US" dirty="0"/>
              <a:t> resistance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52600"/>
            <a:ext cx="2895600" cy="221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 descr="E:\VIT_Vellore\SELECT\Fall_2020_21\EE1024_Slides\Prep_material\Thevenin_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31432"/>
            <a:ext cx="5105400" cy="248336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914400" y="4038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Use node analysis at </a:t>
            </a:r>
            <a:r>
              <a:rPr lang="en-US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to get </a:t>
            </a:r>
            <a:r>
              <a:rPr lang="en-US" i="1" dirty="0" err="1"/>
              <a:t>V</a:t>
            </a:r>
            <a:r>
              <a:rPr lang="en-US" i="1" baseline="-25000" dirty="0" err="1"/>
              <a:t>t</a:t>
            </a:r>
            <a:endParaRPr lang="en-US" i="1" baseline="-25000" dirty="0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772400" y="2667000"/>
          <a:ext cx="1019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667000"/>
                        <a:ext cx="1019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1" name="Picture 7" descr="E:\VIT_Vellore\SELECT\Fall_2020_21\EE1024_Slides\Prep_material\Thevenin_example_step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4572000"/>
            <a:ext cx="2590800" cy="928048"/>
          </a:xfrm>
          <a:prstGeom prst="rect">
            <a:avLst/>
          </a:prstGeom>
          <a:noFill/>
        </p:spPr>
      </p:pic>
      <p:pic>
        <p:nvPicPr>
          <p:cNvPr id="36872" name="Picture 8" descr="E:\VIT_Vellore\SELECT\Fall_2020_21\EE1024_Slides\Prep_material\Thevenin_example_step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5382228"/>
            <a:ext cx="990600" cy="789972"/>
          </a:xfrm>
          <a:prstGeom prst="rect">
            <a:avLst/>
          </a:prstGeom>
          <a:noFill/>
        </p:spPr>
      </p:pic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562830" y="5619122"/>
          <a:ext cx="6937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9" imgW="406080" imgH="177480" progId="Equation.3">
                  <p:embed/>
                </p:oleObj>
              </mc:Choice>
              <mc:Fallback>
                <p:oleObj name="Equation" r:id="rId9" imgW="40608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30" y="5619122"/>
                        <a:ext cx="693737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4" name="Picture 10" descr="E:\VIT_Vellore\SELECT\Fall_2020_21\EE1024_Slides\Prep_material\Thevenin_example_step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4114800"/>
            <a:ext cx="2667000" cy="2315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MAXIMUM POWER TRANSFER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37649"/>
            <a:ext cx="3352800" cy="172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5100155"/>
            <a:ext cx="2819400" cy="175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 descr="E:\VIT_Vellore\SELECT\Fall_2020_21\EE1024_Slides\Prep_material\MaxPT_ex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143000"/>
            <a:ext cx="3219450" cy="1924050"/>
          </a:xfrm>
          <a:prstGeom prst="rect">
            <a:avLst/>
          </a:prstGeom>
          <a:noFill/>
        </p:spPr>
      </p:pic>
      <p:pic>
        <p:nvPicPr>
          <p:cNvPr id="37895" name="Picture 7" descr="E:\VIT_Vellore\SELECT\Fall_2020_21\EE1024_Slides\Prep_material\MaxPT_ex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1162050"/>
            <a:ext cx="3505200" cy="1885950"/>
          </a:xfrm>
          <a:prstGeom prst="rect">
            <a:avLst/>
          </a:prstGeom>
          <a:noFill/>
        </p:spPr>
      </p:pic>
      <p:pic>
        <p:nvPicPr>
          <p:cNvPr id="37896" name="Picture 8" descr="E:\VIT_Vellore\SELECT\Fall_2020_21\EE1024_Slides\Prep_material\MaxPT_ex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3048000"/>
            <a:ext cx="3221037" cy="19240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114800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Resistor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3352800" y="60198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>
                <a:solidFill>
                  <a:srgbClr val="BA3906"/>
                </a:solidFill>
              </a:rPr>
              <a:t>MAXIMUM POWER TRANSFER </a:t>
            </a:r>
            <a:endParaRPr lang="en-US" sz="3600" i="1" dirty="0">
              <a:solidFill>
                <a:srgbClr val="4D794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1828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Maximum power has to be delivered to the load!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0155"/>
            <a:ext cx="2819400" cy="175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0" y="1295400"/>
            <a:ext cx="1919234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25908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Short circuited </a:t>
            </a:r>
            <a:r>
              <a:rPr lang="en-US" dirty="0" err="1"/>
              <a:t>Thevenin</a:t>
            </a:r>
            <a:r>
              <a:rPr lang="en-US" dirty="0"/>
              <a:t>  Equivalent Circuit WITH LOAD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165592"/>
            <a:ext cx="1676400" cy="7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0" y="3352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baseline="-25000" dirty="0" err="1"/>
              <a:t>t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i="1" baseline="-25000" dirty="0"/>
              <a:t>L</a:t>
            </a:r>
            <a:r>
              <a:rPr lang="en-US" dirty="0"/>
              <a:t> are in series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4095750"/>
            <a:ext cx="1248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0" y="4038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delivered to the load 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72001" y="4876800"/>
            <a:ext cx="2123799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for </a:t>
            </a:r>
            <a:r>
              <a:rPr lang="en-US" i="1" dirty="0" err="1"/>
              <a:t>i</a:t>
            </a:r>
            <a:r>
              <a:rPr lang="en-US" i="1" baseline="-25000" dirty="0" err="1"/>
              <a:t>L</a:t>
            </a:r>
            <a:endParaRPr lang="en-US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3352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What value of R</a:t>
            </a:r>
            <a:r>
              <a:rPr lang="en-US" i="1" baseline="-25000" dirty="0">
                <a:solidFill>
                  <a:srgbClr val="FF0000"/>
                </a:solidFill>
              </a:rPr>
              <a:t>L</a:t>
            </a:r>
            <a:r>
              <a:rPr lang="en-US" i="1" dirty="0">
                <a:solidFill>
                  <a:srgbClr val="FF0000"/>
                </a:solidFill>
              </a:rPr>
              <a:t> will ensure that  maximum power is delivered  from the </a:t>
            </a:r>
            <a:r>
              <a:rPr lang="en-US" i="1" dirty="0" err="1">
                <a:solidFill>
                  <a:srgbClr val="FF0000"/>
                </a:solidFill>
              </a:rPr>
              <a:t>Thevenin</a:t>
            </a:r>
            <a:r>
              <a:rPr lang="en-US" i="1" dirty="0">
                <a:solidFill>
                  <a:srgbClr val="FF0000"/>
                </a:solidFill>
              </a:rPr>
              <a:t> Eq. </a:t>
            </a:r>
            <a:r>
              <a:rPr lang="en-US" i="1" dirty="0" err="1">
                <a:solidFill>
                  <a:srgbClr val="FF0000"/>
                </a:solidFill>
              </a:rPr>
              <a:t>Ckt</a:t>
            </a:r>
            <a:r>
              <a:rPr lang="en-US" i="1" dirty="0">
                <a:solidFill>
                  <a:srgbClr val="FF0000"/>
                </a:solidFill>
              </a:rPr>
              <a:t>.??</a:t>
            </a: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41875" y="4267200"/>
            <a:ext cx="4302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105400" y="510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  !!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5638800"/>
            <a:ext cx="14607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389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8" grpId="0"/>
      <p:bldP spid="20" grpId="0"/>
      <p:bldP spid="23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MAXIMUM POWER TRANSFER - Example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r="6250"/>
          <a:stretch>
            <a:fillRect/>
          </a:stretch>
        </p:blipFill>
        <p:spPr bwMode="auto">
          <a:xfrm>
            <a:off x="381000" y="2209800"/>
            <a:ext cx="3276600" cy="219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1295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load resistance for maximum power transfer from the circuit shown. </a:t>
            </a:r>
          </a:p>
          <a:p>
            <a:r>
              <a:rPr lang="en-US" dirty="0"/>
              <a:t>Also find the maximum power.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" y="4476751"/>
            <a:ext cx="3545561" cy="2381249"/>
            <a:chOff x="5181600" y="2667000"/>
            <a:chExt cx="3545561" cy="2381249"/>
          </a:xfrm>
        </p:grpSpPr>
        <p:pic>
          <p:nvPicPr>
            <p:cNvPr id="39940" name="Picture 4" descr="E:\VIT_Vellore\SELECT\Fall_2020_21\EE1024_Slides\Prep_material\MaxPT_Exampl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81600" y="2667000"/>
              <a:ext cx="3545561" cy="2381249"/>
            </a:xfrm>
            <a:prstGeom prst="rect">
              <a:avLst/>
            </a:prstGeom>
            <a:noFill/>
          </p:spPr>
        </p:pic>
        <p:cxnSp>
          <p:nvCxnSpPr>
            <p:cNvPr id="18" name="Straight Connector 17"/>
            <p:cNvCxnSpPr/>
            <p:nvPr/>
          </p:nvCxnSpPr>
          <p:spPr>
            <a:xfrm rot="5400000">
              <a:off x="5815652" y="4076700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 b="11111"/>
          <a:stretch>
            <a:fillRect/>
          </a:stretch>
        </p:blipFill>
        <p:spPr bwMode="auto">
          <a:xfrm>
            <a:off x="3962400" y="20574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590800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</a:rPr>
              <a:t>oc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</a:rPr>
              <a:t>oc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+</a:t>
            </a:r>
            <a:endParaRPr 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641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-</a:t>
            </a:r>
            <a:endParaRPr 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43592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KCL @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oc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096000" y="4206875"/>
          <a:ext cx="16867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6" imgW="888840" imgH="393480" progId="Equation.3">
                  <p:embed/>
                </p:oleObj>
              </mc:Choice>
              <mc:Fallback>
                <p:oleObj name="Equation" r:id="rId6" imgW="8888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06875"/>
                        <a:ext cx="168673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924800" y="4359275"/>
          <a:ext cx="1143000" cy="42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359275"/>
                        <a:ext cx="1143000" cy="420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9563" y="2895600"/>
            <a:ext cx="1900237" cy="5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0" y="4876800"/>
            <a:ext cx="1882128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648200" y="5743575"/>
            <a:ext cx="3920154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7086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200" dirty="0">
                <a:hlinkClick r:id="rId2"/>
              </a:rPr>
              <a:t>www.allaboutelctronics.org</a:t>
            </a:r>
            <a:r>
              <a:rPr lang="en-US" sz="1200" dirty="0"/>
              <a:t> 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200" dirty="0"/>
              <a:t>H. </a:t>
            </a:r>
            <a:r>
              <a:rPr lang="en-US" sz="1200" dirty="0" err="1"/>
              <a:t>Hayt</a:t>
            </a:r>
            <a:r>
              <a:rPr lang="en-US" sz="1200" dirty="0"/>
              <a:t>, J.E. </a:t>
            </a:r>
            <a:r>
              <a:rPr lang="en-US" sz="1200" dirty="0" err="1"/>
              <a:t>Kemmerly</a:t>
            </a:r>
            <a:r>
              <a:rPr lang="en-US" sz="1200" dirty="0"/>
              <a:t> and S. M. Durbin, ‘Engineering Circuit Analysis’, 6/e, Tata McGraw Hill, New Delhi, 2011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200" dirty="0"/>
              <a:t>Allan R. </a:t>
            </a:r>
            <a:r>
              <a:rPr lang="en-US" sz="1200" dirty="0" err="1"/>
              <a:t>Hambley</a:t>
            </a:r>
            <a:r>
              <a:rPr lang="en-US" sz="1200" dirty="0"/>
              <a:t>, ‘Electrical Engineering - Principles &amp; Applications, Pearson Education, First Impression, 6/e, 2013 	</a:t>
            </a:r>
          </a:p>
          <a:p>
            <a:pPr marL="342900" lvl="0" indent="-342900">
              <a:spcBef>
                <a:spcPct val="20000"/>
              </a:spcBef>
              <a:buAutoNum type="arabicPeriod"/>
            </a:pPr>
            <a:endParaRPr lang="en-US" sz="1200" dirty="0"/>
          </a:p>
          <a:p>
            <a:pPr marL="342900" lvl="0" indent="-342900">
              <a:spcBef>
                <a:spcPct val="20000"/>
              </a:spcBef>
              <a:buAutoNum type="arabicPeriod"/>
            </a:pPr>
            <a:endParaRPr lang="en-US" sz="1200" dirty="0"/>
          </a:p>
          <a:p>
            <a:pPr marL="342900" lvl="0" indent="-342900">
              <a:spcBef>
                <a:spcPct val="20000"/>
              </a:spcBef>
              <a:buAutoNum type="arabicPeriod"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20507202">
            <a:off x="193568" y="1330229"/>
            <a:ext cx="7772400" cy="147002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b="1" i="1" dirty="0"/>
              <a:t> THEVENIN’S Theorem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 rot="20507202">
            <a:off x="1260368" y="4514946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MAXIMUM</a:t>
            </a:r>
            <a:r>
              <a:rPr kumimoji="0" lang="en-US" sz="44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POWER </a:t>
            </a:r>
            <a:r>
              <a:rPr kumimoji="0" lang="en-US" sz="4400" b="1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TRANSFER</a:t>
            </a:r>
            <a:r>
              <a:rPr kumimoji="0" lang="en-US" sz="44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Notched Right Arrow 4"/>
          <p:cNvSpPr/>
          <p:nvPr/>
        </p:nvSpPr>
        <p:spPr>
          <a:xfrm rot="4190368">
            <a:off x="3680786" y="3165197"/>
            <a:ext cx="1905000" cy="990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Equivalent Circuit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can be replaced by an equivalent network consisting of a voltage source  </a:t>
            </a:r>
            <a:r>
              <a:rPr lang="en-US" i="1" dirty="0" err="1">
                <a:solidFill>
                  <a:srgbClr val="FF0000"/>
                </a:solidFill>
              </a:rPr>
              <a:t>V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dirty="0"/>
              <a:t> connected in series with a resistor </a:t>
            </a:r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i="1" dirty="0" err="1"/>
              <a:t>V</a:t>
            </a:r>
            <a:r>
              <a:rPr lang="en-US" i="1" baseline="-25000" dirty="0" err="1"/>
              <a:t>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R</a:t>
            </a:r>
            <a:r>
              <a:rPr lang="en-US" i="1" baseline="-25000" dirty="0" err="1"/>
              <a:t>t</a:t>
            </a:r>
            <a:r>
              <a:rPr lang="en-US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2209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V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/>
              <a:t> – Open Circuit voltage at the terminals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67866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/>
              <a:t> – Input/ equivalent resistance at the terminals</a:t>
            </a:r>
          </a:p>
          <a:p>
            <a:r>
              <a:rPr lang="en-US" i="1" dirty="0"/>
              <a:t>         when sources (independent) are turned off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FIXED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219200" y="3505200"/>
            <a:ext cx="6316649" cy="1905000"/>
            <a:chOff x="1219200" y="3581400"/>
            <a:chExt cx="6316649" cy="1905000"/>
          </a:xfrm>
        </p:grpSpPr>
        <p:cxnSp>
          <p:nvCxnSpPr>
            <p:cNvPr id="12" name="Straight Connector 11"/>
            <p:cNvCxnSpPr>
              <a:stCxn id="8" idx="7"/>
            </p:cNvCxnSpPr>
            <p:nvPr/>
          </p:nvCxnSpPr>
          <p:spPr>
            <a:xfrm rot="5400000" flipH="1" flipV="1">
              <a:off x="4053260" y="3144604"/>
              <a:ext cx="5744" cy="1641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219200" y="3581400"/>
              <a:ext cx="6316649" cy="1905000"/>
              <a:chOff x="1219200" y="3962400"/>
              <a:chExt cx="6316649" cy="1905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41739" y="5426102"/>
                <a:ext cx="76200" cy="76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1219200" y="3962400"/>
                <a:ext cx="6316649" cy="1905000"/>
                <a:chOff x="1219200" y="3657600"/>
                <a:chExt cx="6316649" cy="19050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4876800" y="4002155"/>
                  <a:ext cx="76200" cy="7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219200" y="3657600"/>
                  <a:ext cx="6316649" cy="1905000"/>
                  <a:chOff x="1219200" y="3733800"/>
                  <a:chExt cx="6316649" cy="1905000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1219200" y="3886200"/>
                    <a:ext cx="2362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28800" y="4191000"/>
                    <a:ext cx="1066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Network </a:t>
                    </a:r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rot="5400000" flipH="1" flipV="1">
                    <a:off x="4094396" y="4427602"/>
                    <a:ext cx="5744" cy="16413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5729660" y="3291260"/>
                    <a:ext cx="5744" cy="16413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064264" y="5252056"/>
                    <a:ext cx="1565136" cy="5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24400" y="3733800"/>
                    <a:ext cx="228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800600" y="5269468"/>
                    <a:ext cx="228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grpSp>
                <p:nvGrpSpPr>
                  <p:cNvPr id="24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6477000" y="4191000"/>
                    <a:ext cx="401638" cy="914400"/>
                    <a:chOff x="691" y="3197"/>
                    <a:chExt cx="253" cy="576"/>
                  </a:xfrm>
                </p:grpSpPr>
                <p:grpSp>
                  <p:nvGrpSpPr>
                    <p:cNvPr id="27" name="Group 2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1" y="3197"/>
                      <a:ext cx="253" cy="576"/>
                      <a:chOff x="1958" y="2160"/>
                      <a:chExt cx="253" cy="576"/>
                    </a:xfrm>
                  </p:grpSpPr>
                  <p:sp>
                    <p:nvSpPr>
                      <p:cNvPr id="29" name="Freeform 2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8" y="2160"/>
                        <a:ext cx="116" cy="5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8" y="0"/>
                          </a:cxn>
                          <a:cxn ang="0">
                            <a:pos x="58" y="230"/>
                          </a:cxn>
                          <a:cxn ang="0">
                            <a:pos x="116" y="288"/>
                          </a:cxn>
                          <a:cxn ang="0">
                            <a:pos x="0" y="403"/>
                          </a:cxn>
                          <a:cxn ang="0">
                            <a:pos x="116" y="518"/>
                          </a:cxn>
                          <a:cxn ang="0">
                            <a:pos x="0" y="634"/>
                          </a:cxn>
                          <a:cxn ang="0">
                            <a:pos x="116" y="749"/>
                          </a:cxn>
                          <a:cxn ang="0">
                            <a:pos x="0" y="864"/>
                          </a:cxn>
                          <a:cxn ang="0">
                            <a:pos x="58" y="922"/>
                          </a:cxn>
                          <a:cxn ang="0">
                            <a:pos x="58" y="1152"/>
                          </a:cxn>
                        </a:cxnLst>
                        <a:rect l="0" t="0" r="r" b="b"/>
                        <a:pathLst>
                          <a:path w="116" h="1152">
                            <a:moveTo>
                              <a:pt x="58" y="0"/>
                            </a:moveTo>
                            <a:lnTo>
                              <a:pt x="58" y="230"/>
                            </a:lnTo>
                            <a:lnTo>
                              <a:pt x="116" y="288"/>
                            </a:lnTo>
                            <a:lnTo>
                              <a:pt x="0" y="403"/>
                            </a:lnTo>
                            <a:lnTo>
                              <a:pt x="116" y="518"/>
                            </a:lnTo>
                            <a:lnTo>
                              <a:pt x="0" y="634"/>
                            </a:lnTo>
                            <a:lnTo>
                              <a:pt x="116" y="749"/>
                            </a:lnTo>
                            <a:lnTo>
                              <a:pt x="0" y="864"/>
                            </a:lnTo>
                            <a:lnTo>
                              <a:pt x="58" y="922"/>
                            </a:lnTo>
                            <a:lnTo>
                              <a:pt x="58" y="1152"/>
                            </a:ln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Text Box 2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49" y="2403"/>
                        <a:ext cx="162" cy="13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800" dirty="0"/>
                          <a:t>R</a:t>
                        </a:r>
                      </a:p>
                    </p:txBody>
                  </p:sp>
                </p:grpSp>
                <p:sp>
                  <p:nvSpPr>
                    <p:cNvPr id="28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691" y="3197"/>
                      <a:ext cx="115" cy="576"/>
                    </a:xfrm>
                    <a:custGeom>
                      <a:avLst/>
                      <a:gdLst/>
                      <a:ahLst/>
                      <a:cxnLst>
                        <a:cxn ang="0">
                          <a:pos x="58" y="0"/>
                        </a:cxn>
                        <a:cxn ang="0">
                          <a:pos x="0" y="115"/>
                        </a:cxn>
                        <a:cxn ang="0">
                          <a:pos x="58" y="576"/>
                        </a:cxn>
                        <a:cxn ang="0">
                          <a:pos x="115" y="115"/>
                        </a:cxn>
                        <a:cxn ang="0">
                          <a:pos x="58" y="0"/>
                        </a:cxn>
                      </a:cxnLst>
                      <a:rect l="0" t="0" r="r" b="b"/>
                      <a:pathLst>
                        <a:path w="115" h="576">
                          <a:moveTo>
                            <a:pt x="58" y="0"/>
                          </a:moveTo>
                          <a:lnTo>
                            <a:pt x="0" y="115"/>
                          </a:lnTo>
                          <a:lnTo>
                            <a:pt x="58" y="576"/>
                          </a:lnTo>
                          <a:lnTo>
                            <a:pt x="115" y="115"/>
                          </a:lnTo>
                          <a:lnTo>
                            <a:pt x="58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648200" y="40386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24400" y="48768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cxnSp>
                <p:nvCxnSpPr>
                  <p:cNvPr id="31" name="Straight Connector 30"/>
                  <p:cNvCxnSpPr/>
                  <p:nvPr/>
                </p:nvCxnSpPr>
                <p:spPr>
                  <a:xfrm rot="16680000" flipH="1">
                    <a:off x="6495377" y="4180574"/>
                    <a:ext cx="147450" cy="15902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rot="17040000" flipH="1">
                    <a:off x="6465492" y="5117745"/>
                    <a:ext cx="224430" cy="5567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621449" y="4463996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Load</a:t>
                    </a:r>
                  </a:p>
                </p:txBody>
              </p:sp>
            </p:grpSp>
          </p:grpSp>
        </p:grpSp>
      </p:grpSp>
      <p:sp>
        <p:nvSpPr>
          <p:cNvPr id="43" name="TextBox 42"/>
          <p:cNvSpPr txBox="1"/>
          <p:nvPr/>
        </p:nvSpPr>
        <p:spPr>
          <a:xfrm>
            <a:off x="68580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603510" y="5257800"/>
            <a:ext cx="5787890" cy="1676400"/>
            <a:chOff x="1603510" y="5257800"/>
            <a:chExt cx="5787890" cy="167640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3510" y="5261111"/>
              <a:ext cx="1752600" cy="1476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9" name="Group 68"/>
            <p:cNvGrpSpPr/>
            <p:nvPr/>
          </p:nvGrpSpPr>
          <p:grpSpPr>
            <a:xfrm>
              <a:off x="3200400" y="5257800"/>
              <a:ext cx="4191000" cy="1676400"/>
              <a:chOff x="3235464" y="3581400"/>
              <a:chExt cx="4300385" cy="19050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4053260" y="3144604"/>
                <a:ext cx="5744" cy="16413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41"/>
              <p:cNvGrpSpPr/>
              <p:nvPr/>
            </p:nvGrpSpPr>
            <p:grpSpPr>
              <a:xfrm>
                <a:off x="3276600" y="3581400"/>
                <a:ext cx="4259249" cy="1905000"/>
                <a:chOff x="3276600" y="3962400"/>
                <a:chExt cx="4259249" cy="19050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4941739" y="5426102"/>
                  <a:ext cx="76200" cy="7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40"/>
                <p:cNvGrpSpPr/>
                <p:nvPr/>
              </p:nvGrpSpPr>
              <p:grpSpPr>
                <a:xfrm>
                  <a:off x="3276600" y="3962400"/>
                  <a:ext cx="4259249" cy="1905000"/>
                  <a:chOff x="3276600" y="3657600"/>
                  <a:chExt cx="4259249" cy="1905000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4876800" y="4002155"/>
                    <a:ext cx="76200" cy="7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" name="Group 39"/>
                  <p:cNvGrpSpPr/>
                  <p:nvPr/>
                </p:nvGrpSpPr>
                <p:grpSpPr>
                  <a:xfrm>
                    <a:off x="3276600" y="3657600"/>
                    <a:ext cx="4259249" cy="1905000"/>
                    <a:chOff x="3276600" y="3733800"/>
                    <a:chExt cx="4259249" cy="1905000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rot="5400000" flipH="1" flipV="1">
                      <a:off x="4094396" y="4427602"/>
                      <a:ext cx="5744" cy="16413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rot="5400000" flipH="1" flipV="1">
                      <a:off x="5729660" y="3291260"/>
                      <a:ext cx="5744" cy="16413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5064264" y="5252056"/>
                      <a:ext cx="1565136" cy="5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4724400" y="3733800"/>
                      <a:ext cx="228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800600" y="5269468"/>
                      <a:ext cx="228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b</a:t>
                      </a:r>
                    </a:p>
                  </p:txBody>
                </p:sp>
                <p:grpSp>
                  <p:nvGrpSpPr>
                    <p:cNvPr id="83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77000" y="4191000"/>
                      <a:ext cx="401638" cy="914400"/>
                      <a:chOff x="691" y="3197"/>
                      <a:chExt cx="253" cy="576"/>
                    </a:xfrm>
                  </p:grpSpPr>
                  <p:grpSp>
                    <p:nvGrpSpPr>
                      <p:cNvPr id="89" name="Group 2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1" y="3197"/>
                        <a:ext cx="253" cy="576"/>
                        <a:chOff x="1958" y="2160"/>
                        <a:chExt cx="253" cy="576"/>
                      </a:xfrm>
                    </p:grpSpPr>
                    <p:sp>
                      <p:nvSpPr>
                        <p:cNvPr id="91" name="Freeform 2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58" y="2160"/>
                          <a:ext cx="116" cy="5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58" y="0"/>
                            </a:cxn>
                            <a:cxn ang="0">
                              <a:pos x="58" y="230"/>
                            </a:cxn>
                            <a:cxn ang="0">
                              <a:pos x="116" y="288"/>
                            </a:cxn>
                            <a:cxn ang="0">
                              <a:pos x="0" y="403"/>
                            </a:cxn>
                            <a:cxn ang="0">
                              <a:pos x="116" y="518"/>
                            </a:cxn>
                            <a:cxn ang="0">
                              <a:pos x="0" y="634"/>
                            </a:cxn>
                            <a:cxn ang="0">
                              <a:pos x="116" y="749"/>
                            </a:cxn>
                            <a:cxn ang="0">
                              <a:pos x="0" y="864"/>
                            </a:cxn>
                            <a:cxn ang="0">
                              <a:pos x="58" y="922"/>
                            </a:cxn>
                            <a:cxn ang="0">
                              <a:pos x="58" y="1152"/>
                            </a:cxn>
                          </a:cxnLst>
                          <a:rect l="0" t="0" r="r" b="b"/>
                          <a:pathLst>
                            <a:path w="116" h="1152">
                              <a:moveTo>
                                <a:pt x="58" y="0"/>
                              </a:moveTo>
                              <a:lnTo>
                                <a:pt x="58" y="230"/>
                              </a:lnTo>
                              <a:lnTo>
                                <a:pt x="116" y="288"/>
                              </a:lnTo>
                              <a:lnTo>
                                <a:pt x="0" y="403"/>
                              </a:lnTo>
                              <a:lnTo>
                                <a:pt x="116" y="518"/>
                              </a:lnTo>
                              <a:lnTo>
                                <a:pt x="0" y="634"/>
                              </a:lnTo>
                              <a:lnTo>
                                <a:pt x="116" y="749"/>
                              </a:lnTo>
                              <a:lnTo>
                                <a:pt x="0" y="864"/>
                              </a:lnTo>
                              <a:lnTo>
                                <a:pt x="58" y="922"/>
                              </a:lnTo>
                              <a:lnTo>
                                <a:pt x="58" y="1152"/>
                              </a:ln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" name="Text Box 24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49" y="2403"/>
                          <a:ext cx="162" cy="135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l"/>
                          <a:r>
                            <a:rPr lang="en-US" sz="800" dirty="0"/>
                            <a:t>R</a:t>
                          </a:r>
                        </a:p>
                      </p:txBody>
                    </p:sp>
                  </p:grpSp>
                  <p:sp>
                    <p:nvSpPr>
                      <p:cNvPr id="90" name="Freeform 3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91" y="3197"/>
                        <a:ext cx="115" cy="5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8" y="0"/>
                          </a:cxn>
                          <a:cxn ang="0">
                            <a:pos x="0" y="115"/>
                          </a:cxn>
                          <a:cxn ang="0">
                            <a:pos x="58" y="576"/>
                          </a:cxn>
                          <a:cxn ang="0">
                            <a:pos x="115" y="115"/>
                          </a:cxn>
                          <a:cxn ang="0">
                            <a:pos x="58" y="0"/>
                          </a:cxn>
                        </a:cxnLst>
                        <a:rect l="0" t="0" r="r" b="b"/>
                        <a:pathLst>
                          <a:path w="115" h="576">
                            <a:moveTo>
                              <a:pt x="58" y="0"/>
                            </a:moveTo>
                            <a:lnTo>
                              <a:pt x="0" y="115"/>
                            </a:lnTo>
                            <a:lnTo>
                              <a:pt x="58" y="576"/>
                            </a:lnTo>
                            <a:lnTo>
                              <a:pt x="115" y="115"/>
                            </a:lnTo>
                            <a:lnTo>
                              <a:pt x="58" y="0"/>
                            </a:lnTo>
                            <a:close/>
                          </a:path>
                        </a:pathLst>
                      </a:custGeom>
                      <a:noFill/>
                      <a:ln w="19050" cap="flat" cmpd="sng">
                        <a:noFill/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4648200" y="40386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4724400" y="48768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p:txBody>
                </p: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rot="16680000" flipH="1">
                      <a:off x="6495377" y="4180574"/>
                      <a:ext cx="147450" cy="1590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rot="17040000" flipH="1">
                      <a:off x="6465492" y="5117745"/>
                      <a:ext cx="224430" cy="55679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621449" y="4463996"/>
                      <a:ext cx="9144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Load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96" name="Group 95"/>
          <p:cNvGrpSpPr/>
          <p:nvPr/>
        </p:nvGrpSpPr>
        <p:grpSpPr>
          <a:xfrm>
            <a:off x="1154668" y="5281653"/>
            <a:ext cx="1969532" cy="1447800"/>
            <a:chOff x="1154668" y="5281653"/>
            <a:chExt cx="1969532" cy="1447800"/>
          </a:xfrm>
        </p:grpSpPr>
        <p:sp>
          <p:nvSpPr>
            <p:cNvPr id="94" name="Rectangle 93"/>
            <p:cNvSpPr/>
            <p:nvPr/>
          </p:nvSpPr>
          <p:spPr>
            <a:xfrm>
              <a:off x="1524000" y="5281653"/>
              <a:ext cx="16002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767834" y="587323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 box</a:t>
              </a:r>
            </a:p>
          </p:txBody>
        </p:sp>
      </p:grpSp>
      <p:pic>
        <p:nvPicPr>
          <p:cNvPr id="60" name="Picture 5" descr="Léon Charles Thévenin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7796" y="1143000"/>
            <a:ext cx="2136204" cy="2724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Equivalent Circuit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553" y="1752600"/>
            <a:ext cx="2599047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685800" y="13716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Open-Circuit terminals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05400" y="13716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Short-Circuit terminals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771650"/>
            <a:ext cx="316103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TextBox 63"/>
          <p:cNvSpPr txBox="1"/>
          <p:nvPr/>
        </p:nvSpPr>
        <p:spPr>
          <a:xfrm>
            <a:off x="304800" y="38978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current flows through this circuit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1447800" y="4724400"/>
          <a:ext cx="774700" cy="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774700" cy="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4673146"/>
            <a:ext cx="1009650" cy="88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4876800" y="388723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flows through this circuit &amp; voltage across terminals is zero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3810000" y="5753986"/>
          <a:ext cx="914400" cy="72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8" imgW="545760" imgH="431640" progId="Equation.3">
                  <p:embed/>
                </p:oleObj>
              </mc:Choice>
              <mc:Fallback>
                <p:oleObj name="Equation" r:id="rId8" imgW="5457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53986"/>
                        <a:ext cx="914400" cy="723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6200" y="1828800"/>
            <a:ext cx="2362200" cy="1752600"/>
            <a:chOff x="1154668" y="5281653"/>
            <a:chExt cx="1969532" cy="1447800"/>
          </a:xfrm>
        </p:grpSpPr>
        <p:sp>
          <p:nvSpPr>
            <p:cNvPr id="17" name="Rectangle 16"/>
            <p:cNvSpPr/>
            <p:nvPr/>
          </p:nvSpPr>
          <p:spPr>
            <a:xfrm>
              <a:off x="1524000" y="5281653"/>
              <a:ext cx="16002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67834" y="587323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 box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95800" y="1828800"/>
            <a:ext cx="2362200" cy="1752600"/>
            <a:chOff x="1154668" y="5281653"/>
            <a:chExt cx="1969532" cy="1447800"/>
          </a:xfrm>
        </p:grpSpPr>
        <p:sp>
          <p:nvSpPr>
            <p:cNvPr id="20" name="Rectangle 19"/>
            <p:cNvSpPr/>
            <p:nvPr/>
          </p:nvSpPr>
          <p:spPr>
            <a:xfrm>
              <a:off x="1524000" y="5281653"/>
              <a:ext cx="16002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67834" y="587323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 box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</a:t>
            </a: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Resistance Directly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 rot="19920539">
            <a:off x="-47037" y="158164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CC33"/>
                </a:solidFill>
                <a:latin typeface="Comic Sans MS" pitchFamily="66" charset="0"/>
              </a:rPr>
              <a:t>Zeroing method!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84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Zeroing a voltage source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029200" y="1479699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770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voltage to zero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4600" y="4050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Zeroing a current source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105400" y="4158367"/>
            <a:ext cx="9144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4050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current to zero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010400" y="1752600"/>
            <a:ext cx="838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9400" y="260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SHORT-CIRCUIT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76400"/>
            <a:ext cx="2667000" cy="152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Down Arrow 25"/>
          <p:cNvSpPr/>
          <p:nvPr/>
        </p:nvSpPr>
        <p:spPr>
          <a:xfrm>
            <a:off x="7086600" y="4419600"/>
            <a:ext cx="838200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05600" y="5269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OPEN-CIRCUIT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319587"/>
            <a:ext cx="248756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3414766" y="1676400"/>
            <a:ext cx="1919234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57600" y="4343400"/>
            <a:ext cx="1919234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</a:t>
            </a: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Resistance Directly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69217"/>
            <a:ext cx="2100262" cy="160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295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Thevenin</a:t>
            </a:r>
            <a:r>
              <a:rPr lang="en-US" dirty="0"/>
              <a:t> equivalent:</a:t>
            </a:r>
          </a:p>
          <a:p>
            <a:r>
              <a:rPr lang="en-US" dirty="0"/>
              <a:t>Original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44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Zeroing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969217"/>
            <a:ext cx="2667000" cy="168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48400" y="14478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</a:t>
            </a:r>
            <a:r>
              <a:rPr lang="en-US" dirty="0" err="1"/>
              <a:t>Rt</a:t>
            </a:r>
            <a:r>
              <a:rPr lang="en-US" dirty="0"/>
              <a:t>;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Zero sources in </a:t>
            </a:r>
            <a:r>
              <a:rPr lang="en-US" dirty="0" err="1"/>
              <a:t>orginal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Compute R between terminals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740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 Find </a:t>
            </a:r>
            <a:r>
              <a:rPr lang="en-US" dirty="0" err="1"/>
              <a:t>Thevenin</a:t>
            </a:r>
            <a:r>
              <a:rPr lang="en-US" dirty="0"/>
              <a:t> resistance, short circuit current and </a:t>
            </a:r>
            <a:r>
              <a:rPr lang="en-US" dirty="0" err="1"/>
              <a:t>Thevenin</a:t>
            </a:r>
            <a:r>
              <a:rPr lang="en-US" dirty="0"/>
              <a:t> equivalent circuit for the </a:t>
            </a:r>
          </a:p>
          <a:p>
            <a:r>
              <a:rPr lang="en-US" dirty="0"/>
              <a:t>                    circuit shown below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799" y="4572000"/>
            <a:ext cx="4903609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4903609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Resistance – Example 1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82034" y="22156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circuit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810000"/>
            <a:ext cx="4876800" cy="201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16200000">
            <a:off x="-5834" y="474413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with sources zeroed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6019800"/>
            <a:ext cx="3886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urved Right Arrow 11"/>
          <p:cNvSpPr/>
          <p:nvPr/>
        </p:nvSpPr>
        <p:spPr>
          <a:xfrm>
            <a:off x="1219200" y="2667000"/>
            <a:ext cx="1066800" cy="251460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5562600" y="2286000"/>
            <a:ext cx="838200" cy="297180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912842">
            <a:off x="759530" y="307331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Voltage source – short circuit</a:t>
            </a:r>
          </a:p>
        </p:txBody>
      </p:sp>
      <p:sp>
        <p:nvSpPr>
          <p:cNvPr id="15" name="TextBox 14"/>
          <p:cNvSpPr txBox="1"/>
          <p:nvPr/>
        </p:nvSpPr>
        <p:spPr>
          <a:xfrm rot="4097962">
            <a:off x="4885718" y="322592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 source – open circuit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3738" y="3048000"/>
            <a:ext cx="2100262" cy="160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620000" y="2895600"/>
            <a:ext cx="1066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/>
      <p:bldP spid="15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Equivalent Circuit – Example 1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1524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 circuit, </a:t>
            </a:r>
          </a:p>
          <a:p>
            <a:r>
              <a:rPr lang="en-US" dirty="0"/>
              <a:t>V across R</a:t>
            </a:r>
            <a:r>
              <a:rPr lang="en-US" baseline="-25000" dirty="0"/>
              <a:t>2</a:t>
            </a:r>
            <a:r>
              <a:rPr lang="en-US" dirty="0"/>
              <a:t> = 0 =&gt;</a:t>
            </a:r>
          </a:p>
          <a:p>
            <a:r>
              <a:rPr lang="en-US" dirty="0"/>
              <a:t>I through R</a:t>
            </a:r>
            <a:r>
              <a:rPr lang="en-US" baseline="-25000" dirty="0"/>
              <a:t>2</a:t>
            </a:r>
            <a:r>
              <a:rPr lang="en-US" dirty="0"/>
              <a:t> = 0 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514919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91200" y="2667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-25000" dirty="0"/>
              <a:t>2</a:t>
            </a:r>
            <a:r>
              <a:rPr lang="en-US" i="1" dirty="0"/>
              <a:t>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3200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R1</a:t>
            </a:r>
            <a:r>
              <a:rPr lang="en-US" i="1" dirty="0"/>
              <a:t> = 20V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0780" y="3733800"/>
            <a:ext cx="233882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4495800"/>
            <a:ext cx="221236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04800" y="38978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KCL @ Node  joining top ends of R</a:t>
            </a:r>
            <a:r>
              <a:rPr lang="en-US" baseline="-25000" dirty="0"/>
              <a:t>2</a:t>
            </a:r>
            <a:r>
              <a:rPr lang="en-US" dirty="0"/>
              <a:t> and 2A source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5114471"/>
            <a:ext cx="990600" cy="44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81000" y="5791200"/>
          <a:ext cx="914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8" imgW="545760" imgH="431640" progId="Equation.3">
                  <p:embed/>
                </p:oleObj>
              </mc:Choice>
              <mc:Fallback>
                <p:oleObj name="Equation" r:id="rId8" imgW="5457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1200"/>
                        <a:ext cx="9144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28800" y="5867400"/>
            <a:ext cx="263052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638800" y="1447800"/>
            <a:ext cx="2667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3733800"/>
            <a:ext cx="4953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5791200"/>
            <a:ext cx="495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10200" y="5037732"/>
            <a:ext cx="2971800" cy="17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304800" y="1447800"/>
            <a:ext cx="38862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Thevenin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BA390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Equivalent Circuit – Example 2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rgbClr val="4D794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Q) Find </a:t>
            </a:r>
            <a:r>
              <a:rPr lang="en-US" dirty="0" err="1"/>
              <a:t>Thevenin</a:t>
            </a:r>
            <a:r>
              <a:rPr lang="en-US" dirty="0"/>
              <a:t> voltage and </a:t>
            </a:r>
            <a:r>
              <a:rPr lang="en-US" dirty="0" err="1"/>
              <a:t>Thevenin</a:t>
            </a:r>
            <a:r>
              <a:rPr lang="en-US" dirty="0"/>
              <a:t> resistance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52600"/>
            <a:ext cx="2895600" cy="221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 descr="E:\VIT_Vellore\SELECT\Fall_2020_21\EE1024_Slides\Prep_material\Thevenin_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31432"/>
            <a:ext cx="5105400" cy="248336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4400" y="3886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voltage analysis can also be used – 2 times (for OC and SC)</a:t>
            </a:r>
          </a:p>
        </p:txBody>
      </p:sp>
      <p:pic>
        <p:nvPicPr>
          <p:cNvPr id="35846" name="Picture 6" descr="E:\VIT_Vellore\SELECT\Fall_2020_21\EE1024_Slides\Prep_material\Thevenin_example_step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572000"/>
            <a:ext cx="3962400" cy="211819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3550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V source – short,  I source - open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486400" y="4876800"/>
          <a:ext cx="1752600" cy="41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6" imgW="1028520" imgH="241200" progId="Equation.3">
                  <p:embed/>
                </p:oleObj>
              </mc:Choice>
              <mc:Fallback>
                <p:oleObj name="Equation" r:id="rId6" imgW="10285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1752600" cy="411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5927725" y="5197475"/>
          <a:ext cx="9302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5197475"/>
                        <a:ext cx="93027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010400" y="5391150"/>
          <a:ext cx="6064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0" imgW="355320" imgH="164880" progId="Equation.3">
                  <p:embed/>
                </p:oleObj>
              </mc:Choice>
              <mc:Fallback>
                <p:oleObj name="Equation" r:id="rId10" imgW="35532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91150"/>
                        <a:ext cx="6064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643562" y="6142038"/>
          <a:ext cx="25098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12" imgW="1473120" imgH="241200" progId="Equation.3">
                  <p:embed/>
                </p:oleObj>
              </mc:Choice>
              <mc:Fallback>
                <p:oleObj name="Equation" r:id="rId12" imgW="147312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2" y="6142038"/>
                        <a:ext cx="250983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64886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Use node analysis at </a:t>
            </a:r>
            <a:r>
              <a:rPr lang="en-US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to get </a:t>
            </a:r>
            <a:r>
              <a:rPr lang="en-US" i="1" dirty="0" err="1"/>
              <a:t>V</a:t>
            </a:r>
            <a:r>
              <a:rPr lang="en-US" i="1" baseline="-25000" dirty="0" err="1"/>
              <a:t>t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544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Wingdings</vt:lpstr>
      <vt:lpstr>Office Theme</vt:lpstr>
      <vt:lpstr>Equation</vt:lpstr>
      <vt:lpstr>PowerPoint Presentation</vt:lpstr>
      <vt:lpstr> THEVENIN’S Theorem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EEE1024: Fundamentals of Electrical and Electronics Engineering</dc:title>
  <dc:creator>user</dc:creator>
  <cp:lastModifiedBy>Prashanth Singaravelan</cp:lastModifiedBy>
  <cp:revision>466</cp:revision>
  <dcterms:created xsi:type="dcterms:W3CDTF">2006-08-16T00:00:00Z</dcterms:created>
  <dcterms:modified xsi:type="dcterms:W3CDTF">2021-01-06T19:03:21Z</dcterms:modified>
</cp:coreProperties>
</file>