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6" r:id="rId2"/>
  </p:sldMasterIdLst>
  <p:notesMasterIdLst>
    <p:notesMasterId r:id="rId14"/>
  </p:notesMasterIdLst>
  <p:sldIdLst>
    <p:sldId id="256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BA21D-EB08-47F8-A35F-51B8ECBF7294}" type="datetimeFigureOut">
              <a:rPr lang="en-MY" smtClean="0"/>
              <a:t>28/7/2020</a:t>
            </a:fld>
            <a:endParaRPr lang="en-MY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871F-30FD-4F7C-8BF7-5F6E5A7C1F1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7588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5556-9C8D-4444-828A-70447F92A8FC}" type="datetime1">
              <a:rPr lang="en-MY" smtClean="0"/>
              <a:t>28/7/2020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1703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8F42-2C0F-4E7D-9C61-C001C8C3D649}" type="datetime1">
              <a:rPr lang="en-MY" smtClean="0"/>
              <a:t>28/7/2020</a:t>
            </a:fld>
            <a:endParaRPr lang="en-MY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081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AD9D-9B75-47A0-9E8F-326BAAEA7685}" type="datetime1">
              <a:rPr lang="en-MY" smtClean="0"/>
              <a:t>28/7/2020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0408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C9AD-982D-403E-B2DC-7520DC120888}" type="datetime1">
              <a:rPr lang="en-MY" smtClean="0"/>
              <a:t>28/7/2020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921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32A9-4E6A-42B6-A66E-03ADA0E4F305}" type="datetime1">
              <a:rPr lang="en-MY" smtClean="0"/>
              <a:t>28/7/2020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9291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86C7-F8E2-4042-88F1-F530278EBD3B}" type="datetime1">
              <a:rPr lang="en-MY" smtClean="0"/>
              <a:t>28/7/2020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8281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25D5A00-6C6D-417B-84D2-47C0F51B5FB7}" type="datetime1">
              <a:rPr lang="en-MY" smtClean="0"/>
              <a:t>28/7/2020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9908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2D8D-1C7B-4009-B760-9D9837002872}" type="datetime1">
              <a:rPr lang="en-MY" smtClean="0"/>
              <a:t>28/7/2020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2987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10B9-0F4A-4552-842F-D7A2253C72DB}" type="datetime1">
              <a:rPr lang="en-MY" smtClean="0"/>
              <a:t>28/7/2020</a:t>
            </a:fld>
            <a:endParaRPr lang="en-M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7772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593C-BE03-47BA-B0BF-FA6C3F965830}" type="datetime1">
              <a:rPr lang="en-MY" smtClean="0"/>
              <a:t>28/7/2020</a:t>
            </a:fld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2476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A53C-564F-4CAA-90AD-6F4906880643}" type="datetime1">
              <a:rPr lang="en-MY" smtClean="0"/>
              <a:t>28/7/2020</a:t>
            </a:fld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7085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320F-2828-4BB4-9EB3-B2E6B7B36C40}" type="datetime1">
              <a:rPr lang="en-MY" smtClean="0"/>
              <a:t>28/7/2020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880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68A7D3A-44E0-4500-AD5B-561BAE3D29CB}" type="datetime1">
              <a:rPr lang="en-MY" smtClean="0"/>
              <a:t>28/7/2020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1A75A3E-2134-4864-B349-AC46199C07E9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2785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46776EC-9637-4801-BDC9-32482D2CF5FB}" type="datetime1">
              <a:rPr lang="en-MY" smtClean="0"/>
              <a:t>28/7/2020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6233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BB6-7A6F-4AB5-BB6D-96812DC59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6600" dirty="0"/>
              <a:t>Fundamentals of AC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AC13B-30C6-4219-85DB-E970D8D33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90660"/>
            <a:ext cx="7891272" cy="868307"/>
          </a:xfrm>
        </p:spPr>
        <p:txBody>
          <a:bodyPr/>
          <a:lstStyle/>
          <a:p>
            <a:r>
              <a:rPr lang="en-US" dirty="0"/>
              <a:t>Module 2: Fundamentals of AC Circuits</a:t>
            </a: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188E7-37CF-4832-85D9-B6C1C6C7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2BBAA-A9E2-4601-9CF3-6DCF0126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6884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8496-3884-4219-9732-A2602A80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Ex 1: Power Delivered to a Resistance by a Sinusoidal Source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7B0D68-D0F3-48CA-8B58-5F7B320C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Suppose that a voltage given by v(t)=100cos(100wt)V is applied to a 50Ω resistance.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Sketch v(t) to scale versus time.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Find the rms value of the voltage and the average power delivered to the resistance.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Find the power as a function of time and sketch to scale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1E95F-1C83-45C3-A14B-D374216B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C7108-EE59-4F60-AF3C-DBB80444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10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7835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DBD8-79C6-471F-8031-F1883DFA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Ex 2 : Power Delivered to a Resistance by a Sinusoidal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5445D-88CD-4008-839C-95159F9F0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Suppose that a sinusoidal voltage is given by</a:t>
            </a:r>
          </a:p>
          <a:p>
            <a:pPr marL="0" indent="0" algn="ctr">
              <a:buNone/>
            </a:pPr>
            <a:r>
              <a:rPr lang="fr-FR" sz="1800" b="0" i="1" dirty="0">
                <a:solidFill>
                  <a:srgbClr val="242021"/>
                </a:solidFill>
                <a:effectLst/>
                <a:latin typeface="TimesTenLTStd-Italic"/>
              </a:rPr>
              <a:t>v</a:t>
            </a:r>
            <a:r>
              <a:rPr lang="fr-FR" sz="1800" b="0" i="0" dirty="0">
                <a:solidFill>
                  <a:srgbClr val="242021"/>
                </a:solidFill>
                <a:effectLst/>
                <a:latin typeface="TimesTenLTStd-Roman"/>
              </a:rPr>
              <a:t>(</a:t>
            </a:r>
            <a:r>
              <a:rPr lang="fr-FR" sz="1800" b="0" i="1" dirty="0">
                <a:solidFill>
                  <a:srgbClr val="242021"/>
                </a:solidFill>
                <a:effectLst/>
                <a:latin typeface="TimesTenLTStd-Italic"/>
              </a:rPr>
              <a:t>t</a:t>
            </a:r>
            <a:r>
              <a:rPr lang="fr-FR" sz="1800" b="0" i="0" dirty="0">
                <a:solidFill>
                  <a:srgbClr val="242021"/>
                </a:solidFill>
                <a:effectLst/>
                <a:latin typeface="TimesTenLTStd-Roman"/>
              </a:rPr>
              <a:t>) </a:t>
            </a:r>
            <a:r>
              <a:rPr lang="fr-FR" sz="1800" b="0" i="0" dirty="0">
                <a:solidFill>
                  <a:srgbClr val="242021"/>
                </a:solidFill>
                <a:effectLst/>
                <a:latin typeface="PearsonMATHPRO08"/>
              </a:rPr>
              <a:t>= </a:t>
            </a:r>
            <a:r>
              <a:rPr lang="fr-FR" sz="1800" b="0" i="0" dirty="0">
                <a:solidFill>
                  <a:srgbClr val="242021"/>
                </a:solidFill>
                <a:effectLst/>
                <a:latin typeface="TimesTenLTStd-Roman"/>
              </a:rPr>
              <a:t>150 cos(200</a:t>
            </a:r>
            <a:r>
              <a:rPr lang="fr-FR" sz="1800" dirty="0">
                <a:solidFill>
                  <a:srgbClr val="242021"/>
                </a:solidFill>
                <a:latin typeface="PearsonMATHPRO01"/>
              </a:rPr>
              <a:t>π</a:t>
            </a:r>
            <a:r>
              <a:rPr lang="fr-FR" sz="1800" b="0" i="1" dirty="0">
                <a:solidFill>
                  <a:srgbClr val="242021"/>
                </a:solidFill>
                <a:effectLst/>
                <a:latin typeface="TimesTenLTStd-Italic"/>
              </a:rPr>
              <a:t>t </a:t>
            </a:r>
            <a:r>
              <a:rPr lang="fr-FR" sz="1800" b="0" i="0" dirty="0">
                <a:solidFill>
                  <a:srgbClr val="242021"/>
                </a:solidFill>
                <a:effectLst/>
                <a:latin typeface="PearsonMATHPRO02"/>
              </a:rPr>
              <a:t>- </a:t>
            </a:r>
            <a:r>
              <a:rPr lang="fr-FR" sz="1800" b="0" i="0" dirty="0">
                <a:solidFill>
                  <a:srgbClr val="242021"/>
                </a:solidFill>
                <a:effectLst/>
                <a:latin typeface="TimesTenLTStd-Roman"/>
              </a:rPr>
              <a:t>30</a:t>
            </a:r>
            <a:r>
              <a:rPr lang="fr-FR" sz="1800" b="0" i="0" dirty="0">
                <a:solidFill>
                  <a:srgbClr val="242021"/>
                </a:solidFill>
                <a:effectLst/>
                <a:latin typeface="MathematicalPiLTStd"/>
              </a:rPr>
              <a:t>°</a:t>
            </a:r>
            <a:r>
              <a:rPr lang="fr-FR" sz="1800" b="0" i="0" dirty="0">
                <a:solidFill>
                  <a:srgbClr val="242021"/>
                </a:solidFill>
                <a:effectLst/>
                <a:latin typeface="TimesTenLTStd-Roman"/>
              </a:rPr>
              <a:t>) V</a:t>
            </a:r>
            <a:r>
              <a:rPr lang="fr-FR" dirty="0"/>
              <a:t> </a:t>
            </a:r>
          </a:p>
          <a:p>
            <a:r>
              <a:rPr lang="en-MY" dirty="0"/>
              <a:t>Find the angular frequency, the frequency in hertz, the period, the peak value, and the rms value. </a:t>
            </a:r>
          </a:p>
          <a:p>
            <a:r>
              <a:rPr lang="en-MY" dirty="0"/>
              <a:t>If this voltage is applied to a 50Ω resistance, compute the average power delivered. </a:t>
            </a:r>
          </a:p>
          <a:p>
            <a:r>
              <a:rPr lang="en-MY" dirty="0"/>
              <a:t>Sketch v(t) to scale versus time</a:t>
            </a:r>
            <a:br>
              <a:rPr lang="fr-FR" dirty="0"/>
            </a:b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1505F-A8C7-41A4-ABFE-356E1C83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F1375-8649-43C8-847B-64F2AF52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11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8389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3CA49A-71DD-4E8D-8D00-0D000AB38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E8537E-57AF-43EA-8734-3C66AD724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A8C18B-9C8E-47E6-BAEF-86331BC0A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4C1C6-8B8D-4229-A071-6FEBFF28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272784"/>
            <a:ext cx="57207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 dirty="0">
                <a:solidFill>
                  <a:srgbClr val="696464"/>
                </a:solidFill>
              </a:rPr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A9042-4A1B-4752-8F3C-7A86A16A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2452" y="6135306"/>
            <a:ext cx="760522" cy="64008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1DE98518-C1CF-410D-8A71-B5D14FDF677E}" type="slidenum">
              <a:rPr lang="en-MY">
                <a:solidFill>
                  <a:schemeClr val="accent1"/>
                </a:solidFill>
              </a:rPr>
              <a:pPr algn="l">
                <a:spcAft>
                  <a:spcPts val="600"/>
                </a:spcAft>
              </a:pPr>
              <a:t>2</a:t>
            </a:fld>
            <a:endParaRPr lang="en-MY" dirty="0">
              <a:solidFill>
                <a:schemeClr val="accent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74D322-3EE8-49B9-A158-E0A3E1960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3" y="643467"/>
            <a:ext cx="6271758" cy="5571066"/>
          </a:xfrm>
        </p:spPr>
        <p:txBody>
          <a:bodyPr>
            <a:normAutofit/>
          </a:bodyPr>
          <a:lstStyle/>
          <a:p>
            <a:r>
              <a:rPr lang="en-US" sz="8000" dirty="0"/>
              <a:t>Introduction to AC Circuits</a:t>
            </a:r>
            <a:endParaRPr lang="en-MY" sz="8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CBA35-35E3-4F3E-BC86-D4722F7798D5}"/>
              </a:ext>
            </a:extLst>
          </p:cNvPr>
          <p:cNvSpPr txBox="1"/>
          <p:nvPr/>
        </p:nvSpPr>
        <p:spPr>
          <a:xfrm>
            <a:off x="5384865" y="4928122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eaLnBrk="1" hangingPunct="1"/>
            <a:r>
              <a:rPr lang="en-US" dirty="0"/>
              <a:t>Electrical appliances in the house use alternating current (AC) circuits.</a:t>
            </a:r>
          </a:p>
        </p:txBody>
      </p:sp>
    </p:spTree>
    <p:extLst>
      <p:ext uri="{BB962C8B-B14F-4D97-AF65-F5344CB8AC3E}">
        <p14:creationId xmlns:p14="http://schemas.microsoft.com/office/powerpoint/2010/main" val="56819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000" dirty="0"/>
              <a:t>Direct Current (DC) and Alternating Current (AC)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673852" cy="405079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When a </a:t>
            </a:r>
            <a:r>
              <a:rPr lang="en-MY" b="1" dirty="0"/>
              <a:t>current is constant with time</a:t>
            </a:r>
            <a:r>
              <a:rPr lang="en-MY" dirty="0"/>
              <a:t>, we say that we have </a:t>
            </a:r>
            <a:r>
              <a:rPr lang="en-MY" b="1" dirty="0"/>
              <a:t>direct current</a:t>
            </a:r>
            <a:r>
              <a:rPr lang="en-MY" dirty="0"/>
              <a:t>, abbreviated as </a:t>
            </a:r>
            <a:r>
              <a:rPr lang="en-MY" b="1" dirty="0"/>
              <a:t>dc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When current that varies with time, reversing direction periodically, is called alternating current, abbreviated as </a:t>
            </a:r>
            <a:r>
              <a:rPr lang="en-MY" b="1" dirty="0"/>
              <a:t>ac</a:t>
            </a:r>
            <a:r>
              <a:rPr lang="en-MY" dirty="0"/>
              <a:t>. </a:t>
            </a:r>
          </a:p>
          <a:p>
            <a:pPr algn="just">
              <a:lnSpc>
                <a:spcPct val="100000"/>
              </a:lnSpc>
            </a:pPr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3</a:t>
            </a:fld>
            <a:endParaRPr lang="en-MY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752" y="2121408"/>
            <a:ext cx="3114675" cy="224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325" y="4341876"/>
            <a:ext cx="2861530" cy="20054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314" y="4341876"/>
            <a:ext cx="6143625" cy="1819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21357420">
            <a:off x="3724275" y="4391433"/>
            <a:ext cx="666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en-MY" sz="6600" dirty="0"/>
          </a:p>
        </p:txBody>
      </p:sp>
    </p:spTree>
    <p:extLst>
      <p:ext uri="{BB962C8B-B14F-4D97-AF65-F5344CB8AC3E}">
        <p14:creationId xmlns:p14="http://schemas.microsoft.com/office/powerpoint/2010/main" val="331457013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000" dirty="0"/>
              <a:t>Direct Voltage (DC) and Alternating Voltage (AC)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092952" cy="405079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 The </a:t>
            </a:r>
            <a:r>
              <a:rPr lang="en-MY" b="1" dirty="0"/>
              <a:t>voltage</a:t>
            </a:r>
            <a:r>
              <a:rPr lang="en-MY" dirty="0"/>
              <a:t> associated with a circuit element is the energy transferred per unit of charge that flows through the element.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The units of voltage are volts (V), which are equivalent to joules per coulomb (J/C).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Voltage constant with time is called </a:t>
            </a:r>
            <a:r>
              <a:rPr lang="en-MY" b="1" dirty="0"/>
              <a:t>dc voltage</a:t>
            </a:r>
            <a:r>
              <a:rPr lang="en-MY" dirty="0"/>
              <a:t>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Voltage that change in magnitude and alternate in polarity with time is called </a:t>
            </a:r>
            <a:r>
              <a:rPr lang="en-MY" b="1" dirty="0"/>
              <a:t>ac voltage</a:t>
            </a:r>
            <a:r>
              <a:rPr lang="en-MY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4</a:t>
            </a:fld>
            <a:endParaRPr lang="en-MY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784" y="2799746"/>
            <a:ext cx="4004882" cy="269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672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A9DC-58A3-4649-A8F7-AB1C71A3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Sinusoidal AC Voltage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1B6489-276E-4F0B-9611-29C62ACBB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3752" y="1863763"/>
                <a:ext cx="10058400" cy="4322433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en-MY" dirty="0"/>
                  <a:t>A sinusoidal voltage is shown in Figure, and is given by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/>
                        <m:t>v</m:t>
                      </m:r>
                      <m:r>
                        <m:rPr>
                          <m:nor/>
                        </m:rPr>
                        <a:rPr lang="en-US" i="0" smtClean="0"/>
                        <m:t>(</m:t>
                      </m:r>
                      <m:r>
                        <m:rPr>
                          <m:nor/>
                        </m:rPr>
                        <a:rPr lang="en-US" i="0" smtClean="0"/>
                        <m:t>t</m:t>
                      </m:r>
                      <m:r>
                        <m:rPr>
                          <m:nor/>
                        </m:rPr>
                        <a:rPr lang="en-US" i="0" smtClean="0"/>
                        <m:t>)</m:t>
                      </m:r>
                      <m:r>
                        <m:rPr>
                          <m:nor/>
                        </m:rPr>
                        <a:rPr lang="es-ES"/>
                        <m:t> = </m:t>
                      </m:r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nor/>
                        </m:rPr>
                        <a:rPr lang="es-ES" i="1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sin</m:t>
                      </m:r>
                      <m:r>
                        <m:rPr>
                          <m:nor/>
                        </m:rPr>
                        <a:rPr lang="es-ES"/>
                        <m:t>(</m:t>
                      </m:r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s-ES" i="1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−</m:t>
                      </m:r>
                      <m:r>
                        <m:rPr>
                          <m:nor/>
                        </m:rPr>
                        <a:rPr lang="es-ES"/>
                        <m:t> 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s-ES"/>
                        <m:t>) </m:t>
                      </m:r>
                    </m:oMath>
                  </m:oMathPara>
                </a14:m>
                <a:endParaRPr lang="es-ES" dirty="0"/>
              </a:p>
              <a:p>
                <a:pPr algn="just"/>
                <a:r>
                  <a:rPr lang="es-ES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" dirty="0"/>
                  <a:t> </a:t>
                </a:r>
                <a:r>
                  <a:rPr lang="en-US" dirty="0"/>
                  <a:t>is the </a:t>
                </a:r>
                <a:r>
                  <a:rPr lang="en-US" b="1" dirty="0"/>
                  <a:t>peak</a:t>
                </a:r>
                <a:r>
                  <a:rPr lang="es-ES" b="1" dirty="0"/>
                  <a:t> </a:t>
                </a:r>
                <a:r>
                  <a:rPr lang="en-US" b="1" dirty="0"/>
                  <a:t>value</a:t>
                </a:r>
                <a:r>
                  <a:rPr lang="es-ES" dirty="0"/>
                  <a:t> </a:t>
                </a:r>
                <a:r>
                  <a:rPr lang="en-US" dirty="0"/>
                  <a:t>of the voltage.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s-ES" dirty="0"/>
                  <a:t> is the </a:t>
                </a:r>
                <a:r>
                  <a:rPr lang="es-ES" b="1" dirty="0"/>
                  <a:t>angular </a:t>
                </a:r>
                <a:r>
                  <a:rPr lang="en-MY" b="1" dirty="0"/>
                  <a:t>frequency</a:t>
                </a:r>
                <a:r>
                  <a:rPr lang="es-ES" b="1" dirty="0"/>
                  <a:t> </a:t>
                </a:r>
                <a:r>
                  <a:rPr lang="es-ES" dirty="0"/>
                  <a:t>in radians per second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ES" dirty="0"/>
                  <a:t> is the </a:t>
                </a:r>
                <a:r>
                  <a:rPr lang="es-ES" b="1" dirty="0" err="1"/>
                  <a:t>phase</a:t>
                </a:r>
                <a:r>
                  <a:rPr lang="es-ES" b="1" dirty="0"/>
                  <a:t> </a:t>
                </a:r>
                <a:r>
                  <a:rPr lang="es-ES" b="1" dirty="0" err="1"/>
                  <a:t>angle</a:t>
                </a:r>
                <a:endParaRPr lang="es-ES" dirty="0"/>
              </a:p>
              <a:p>
                <a:pPr algn="just"/>
                <a:r>
                  <a:rPr lang="en-MY" dirty="0"/>
                  <a:t>Sinusoidal signals are periodic, repeating the same pattern of values in each period </a:t>
                </a:r>
                <a:r>
                  <a:rPr lang="en-MY" i="1" dirty="0"/>
                  <a:t>T</a:t>
                </a:r>
                <a:r>
                  <a:rPr lang="en-MY" dirty="0"/>
                  <a:t>. </a:t>
                </a:r>
                <a:endParaRPr lang="es-ES" dirty="0"/>
              </a:p>
              <a:p>
                <a:pPr algn="just"/>
                <a:r>
                  <a:rPr lang="en-MY" dirty="0"/>
                  <a:t>The frequency of a periodic signal is the number of cycles completed in one second. Thus, we obtain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The units of frequency are </a:t>
                </a:r>
                <a:r>
                  <a:rPr lang="en-MY" b="1" dirty="0"/>
                  <a:t>hertz (Hz).</a:t>
                </a:r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s-ES" dirty="0"/>
                  <a:t> is the </a:t>
                </a:r>
                <a:r>
                  <a:rPr lang="es-ES" b="1" dirty="0"/>
                  <a:t>angular </a:t>
                </a:r>
                <a:r>
                  <a:rPr lang="en-MY" b="1" dirty="0"/>
                  <a:t>frequency</a:t>
                </a:r>
                <a:r>
                  <a:rPr lang="es-ES" b="1" dirty="0"/>
                  <a:t> </a:t>
                </a:r>
                <a:r>
                  <a:rPr lang="es-ES" dirty="0"/>
                  <a:t>in radians per second.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MY" dirty="0"/>
              </a:p>
              <a:p>
                <a:endParaRPr lang="en-MY" dirty="0"/>
              </a:p>
              <a:p>
                <a:pPr marL="0" indent="0" algn="just">
                  <a:buNone/>
                </a:pPr>
                <a:endParaRPr lang="en-MY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1B6489-276E-4F0B-9611-29C62ACBB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3752" y="1863763"/>
                <a:ext cx="10058400" cy="4322433"/>
              </a:xfrm>
              <a:blipFill>
                <a:blip r:embed="rId2"/>
                <a:stretch>
                  <a:fillRect l="-303" t="-1410" r="-545" b="-70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856F7-087D-4C10-92CB-DA2920D2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77016-9846-4B5D-9AA9-A9BF6627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5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962DBE-E70A-48AB-BC7C-E061CF085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543" y="528679"/>
            <a:ext cx="2824585" cy="249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6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C32F-A873-4C61-AD52-D92ABD68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Root-Mean-Square 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468EBE-B1D5-4903-A365-27B9E46A1B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Consider applying a periodic voltage v(t) with period T to a resistance R. The power delivered to the resistance is given by</a:t>
                </a:r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MY" dirty="0"/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Furthermore, the energy delivered in one period is given by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MY" dirty="0"/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The average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𝒂𝒗𝒈</m:t>
                        </m:r>
                      </m:sub>
                    </m:sSub>
                  </m:oMath>
                </a14:m>
                <a:r>
                  <a:rPr lang="en-MY" dirty="0"/>
                  <a:t> delivered to the resistance is the energy delivered in one cycle divided by the period. Thus,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468EBE-B1D5-4903-A365-27B9E46A1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 r="-60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35222-E84C-46A8-B041-49F92744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F3673-0E50-489C-B597-922541D2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6</a:t>
            </a:fld>
            <a:endParaRPr lang="en-MY" dirty="0"/>
          </a:p>
        </p:txBody>
      </p:sp>
      <p:pic>
        <p:nvPicPr>
          <p:cNvPr id="6" name="Picture 5" descr="3302">
            <a:extLst>
              <a:ext uri="{FF2B5EF4-FFF2-40B4-BE49-F238E27FC236}">
                <a16:creationId xmlns:a16="http://schemas.microsoft.com/office/drawing/2014/main" id="{41FAD2D8-7084-4140-9397-98B91DCDF9B2}"/>
              </a:ext>
            </a:extLst>
          </p:cNvPr>
          <p:cNvPicPr>
            <a:picLocks noGrp="1"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4" r="-520" b="11636"/>
          <a:stretch/>
        </p:blipFill>
        <p:spPr bwMode="auto">
          <a:xfrm>
            <a:off x="8361752" y="292140"/>
            <a:ext cx="2760400" cy="181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38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6795-07E9-4460-B318-B53A24FB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Root-Mean-Square (RMS) Values of Voltage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5BE1AB-9780-4B9D-A9E3-BE0900C90B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This can be rearranged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)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𝑑𝑡</m:t>
                                          </m:r>
                                        </m:e>
                                      </m:nary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Now, we define the root-mean-square (rms) value of the periodic voltage v(t)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MY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5BE1AB-9780-4B9D-A9E3-BE0900C90B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8C8A9-0A73-427C-8E89-C6CCC8A2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54C61-3F71-4AE4-BC2A-60C1B302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7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9501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B6C6-71EC-42EB-96AC-A431C528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RMS Value of Current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A6A8C5-76D3-4649-8A02-256251D0A0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Similarly for a periodic current </a:t>
                </a:r>
                <a:r>
                  <a:rPr lang="en-MY" dirty="0" err="1"/>
                  <a:t>i</a:t>
                </a:r>
                <a:r>
                  <a:rPr lang="en-MY" dirty="0"/>
                  <a:t>(t), we define the rms value as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MY" dirty="0"/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The average power delivered if </a:t>
                </a:r>
                <a:r>
                  <a:rPr lang="en-MY" dirty="0" err="1"/>
                  <a:t>i</a:t>
                </a:r>
                <a:r>
                  <a:rPr lang="en-MY" dirty="0"/>
                  <a:t>(t) flows through a resistance is given by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A6A8C5-76D3-4649-8A02-256251D0A0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7887A-70EB-4535-A1F7-1CB58FF1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D198B-6055-4FF2-B38E-1EFD334A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8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0992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136D-9297-473F-9E95-56F6114C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32455-A555-4A9A-A342-5A9A2286DC4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/>
                        <m:t>v</m:t>
                      </m:r>
                      <m:r>
                        <m:rPr>
                          <m:nor/>
                        </m:rPr>
                        <a:rPr lang="en-US" i="0" smtClean="0"/>
                        <m:t>(</m:t>
                      </m:r>
                      <m:r>
                        <m:rPr>
                          <m:nor/>
                        </m:rPr>
                        <a:rPr lang="en-US" i="0" smtClean="0"/>
                        <m:t>t</m:t>
                      </m:r>
                      <m:r>
                        <m:rPr>
                          <m:nor/>
                        </m:rPr>
                        <a:rPr lang="en-US" i="0" smtClean="0"/>
                        <m:t>)</m:t>
                      </m:r>
                      <m:r>
                        <m:rPr>
                          <m:nor/>
                        </m:rPr>
                        <a:rPr lang="es-ES" smtClean="0"/>
                        <m:t> = </m:t>
                      </m:r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nor/>
                        </m:rPr>
                        <a:rPr lang="es-ES" i="1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sin</m:t>
                      </m:r>
                      <m:r>
                        <m:rPr>
                          <m:nor/>
                        </m:rPr>
                        <a:rPr lang="es-ES"/>
                        <m:t>(</m:t>
                      </m:r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s-ES" i="1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−</m:t>
                      </m:r>
                      <m:r>
                        <m:rPr>
                          <m:nor/>
                        </m:rPr>
                        <a:rPr lang="es-ES"/>
                        <m:t> 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s-ES"/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/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s-ES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s-ES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MY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32455-A555-4A9A-A342-5A9A2286D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2A92B72-AAEA-4372-B8EB-0F5CBC07427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algn="just">
                  <a:lnSpc>
                    <a:spcPct val="160000"/>
                  </a:lnSpc>
                </a:pPr>
                <a:r>
                  <a:rPr lang="en-MY" dirty="0"/>
                  <a:t>After Substituting v(t)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</m:oMath>
                </a14:m>
                <a:endParaRPr lang="en-MY" dirty="0"/>
              </a:p>
              <a:p>
                <a:pPr marL="0" indent="0" algn="just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="0" dirty="0"/>
              </a:p>
              <a:p>
                <a:pPr algn="just">
                  <a:lnSpc>
                    <a:spcPct val="160000"/>
                  </a:lnSpc>
                </a:pPr>
                <a:r>
                  <a:rPr lang="en-MY" dirty="0"/>
                  <a:t>Similarly,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</m:oMath>
                </a14:m>
                <a:endParaRPr lang="en-MY" dirty="0"/>
              </a:p>
              <a:p>
                <a:pPr marL="0" indent="0" algn="just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2A92B72-AAEA-4372-B8EB-0F5CBC074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5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064C3-CDB2-46BD-B9F7-15054211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54EBC-DDEC-47B0-B911-8051D418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9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1200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1_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728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Calibri</vt:lpstr>
      <vt:lpstr>Cambria Math</vt:lpstr>
      <vt:lpstr>MathematicalPiLTStd</vt:lpstr>
      <vt:lpstr>PearsonMATHPRO01</vt:lpstr>
      <vt:lpstr>PearsonMATHPRO02</vt:lpstr>
      <vt:lpstr>PearsonMATHPRO08</vt:lpstr>
      <vt:lpstr>Rockwell</vt:lpstr>
      <vt:lpstr>Rockwell Condensed</vt:lpstr>
      <vt:lpstr>TimesTenLTStd-Italic</vt:lpstr>
      <vt:lpstr>TimesTenLTStd-Roman</vt:lpstr>
      <vt:lpstr>Wingdings</vt:lpstr>
      <vt:lpstr>Wood Type</vt:lpstr>
      <vt:lpstr>1_Wood Type</vt:lpstr>
      <vt:lpstr>Fundamentals of AC Circuits</vt:lpstr>
      <vt:lpstr>Introduction to AC Circuits</vt:lpstr>
      <vt:lpstr>Direct Current (DC) and Alternating Current (AC)</vt:lpstr>
      <vt:lpstr>Direct Voltage (DC) and Alternating Voltage (AC)</vt:lpstr>
      <vt:lpstr>Sinusoidal AC Voltage</vt:lpstr>
      <vt:lpstr>Root-Mean-Square Values</vt:lpstr>
      <vt:lpstr>Root-Mean-Square (RMS) Values of Voltage</vt:lpstr>
      <vt:lpstr>RMS Value of Current</vt:lpstr>
      <vt:lpstr>overview</vt:lpstr>
      <vt:lpstr>Ex 1: Power Delivered to a Resistance by a Sinusoidal Source</vt:lpstr>
      <vt:lpstr>Ex 2 : Power Delivered to a Resistance by a Sinusoidal 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AC Circuits</dc:title>
  <dc:creator>Panneer Selvam Arun Mozhi Devan</dc:creator>
  <cp:lastModifiedBy>Panneer Selvam Arun Mozhi Devan</cp:lastModifiedBy>
  <cp:revision>18</cp:revision>
  <dcterms:created xsi:type="dcterms:W3CDTF">2020-07-28T07:44:41Z</dcterms:created>
  <dcterms:modified xsi:type="dcterms:W3CDTF">2020-07-28T09:13:20Z</dcterms:modified>
</cp:coreProperties>
</file>