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2"/>
  </p:notesMasterIdLst>
  <p:sldIdLst>
    <p:sldId id="256" r:id="rId2"/>
    <p:sldId id="266" r:id="rId3"/>
    <p:sldId id="264" r:id="rId4"/>
    <p:sldId id="265" r:id="rId5"/>
    <p:sldId id="267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BA21D-EB08-47F8-A35F-51B8ECBF7294}" type="datetimeFigureOut">
              <a:rPr lang="en-MY" smtClean="0"/>
              <a:t>4/8/2020</a:t>
            </a:fld>
            <a:endParaRPr lang="en-M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3871F-30FD-4F7C-8BF7-5F6E5A7C1F1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975882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32A9-4E6A-42B6-A66E-03ADA0E4F305}" type="datetime1">
              <a:rPr lang="en-MY" smtClean="0"/>
              <a:t>4/8/2020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9291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AD9D-9B75-47A0-9E8F-326BAAEA7685}" type="datetime1">
              <a:rPr lang="en-MY" smtClean="0"/>
              <a:t>4/8/2020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0408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9C9AD-982D-403E-B2DC-7520DC120888}" type="datetime1">
              <a:rPr lang="en-MY" smtClean="0"/>
              <a:t>4/8/2020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921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186C7-F8E2-4042-88F1-F530278EBD3B}" type="datetime1">
              <a:rPr lang="en-MY" smtClean="0"/>
              <a:t>4/8/2020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8281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25D5A00-6C6D-417B-84D2-47C0F51B5FB7}" type="datetime1">
              <a:rPr lang="en-MY" smtClean="0"/>
              <a:t>4/8/2020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9908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2D8D-1C7B-4009-B760-9D9837002872}" type="datetime1">
              <a:rPr lang="en-MY" smtClean="0"/>
              <a:t>4/8/2020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2987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110B9-0F4A-4552-842F-D7A2253C72DB}" type="datetime1">
              <a:rPr lang="en-MY" smtClean="0"/>
              <a:t>4/8/2020</a:t>
            </a:fld>
            <a:endParaRPr lang="en-MY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7772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E593C-BE03-47BA-B0BF-FA6C3F965830}" type="datetime1">
              <a:rPr lang="en-MY" smtClean="0"/>
              <a:t>4/8/2020</a:t>
            </a:fld>
            <a:endParaRPr lang="en-MY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2476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EA53C-564F-4CAA-90AD-6F4906880643}" type="datetime1">
              <a:rPr lang="en-MY" smtClean="0"/>
              <a:t>4/8/2020</a:t>
            </a:fld>
            <a:endParaRPr lang="en-MY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7085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320F-2828-4BB4-9EB3-B2E6B7B36C40}" type="datetime1">
              <a:rPr lang="en-MY" smtClean="0"/>
              <a:t>4/8/2020</a:t>
            </a:fld>
            <a:endParaRPr lang="en-MY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88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E8F42-2C0F-4E7D-9C61-C001C8C3D649}" type="datetime1">
              <a:rPr lang="en-MY" smtClean="0"/>
              <a:t>4/8/2020</a:t>
            </a:fld>
            <a:endParaRPr lang="en-MY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44081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46776EC-9637-4801-BDC9-32482D2CF5FB}" type="datetime1">
              <a:rPr lang="en-MY" smtClean="0"/>
              <a:t>4/8/2020</a:t>
            </a:fld>
            <a:endParaRPr lang="en-MY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MY" dirty="0"/>
              <a:t>EEE1024 Module 2 Fundamentals of AC Circuits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DE98518-C1CF-410D-8A71-B5D14FDF677E}" type="slidenum">
              <a:rPr lang="en-MY" smtClean="0"/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96233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6BB6-7A6F-4AB5-BB6D-96812DC59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sz="6600" dirty="0"/>
              <a:t>Fundamentals of AC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AC13B-30C6-4219-85DB-E970D8D33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90660"/>
            <a:ext cx="7891272" cy="868307"/>
          </a:xfrm>
        </p:spPr>
        <p:txBody>
          <a:bodyPr/>
          <a:lstStyle/>
          <a:p>
            <a:r>
              <a:rPr lang="en-US" dirty="0"/>
              <a:t>Module 2: Fundamentals of AC Circuits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188E7-37CF-4832-85D9-B6C1C6C7F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 dirty="0"/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2BBAA-A9E2-4601-9CF3-6DCF0126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6884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B7D4-F1FA-46E8-903D-48B8E287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3200" dirty="0"/>
              <a:t>Example 2: Reduce the following expressions by using phasors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D733C-FEF3-43BE-A23D-30D58A104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MY" dirty="0"/>
              <a:t>v1(t) = 10 cos(</a:t>
            </a:r>
            <a:r>
              <a:rPr lang="el-GR" dirty="0"/>
              <a:t>ω</a:t>
            </a:r>
            <a:r>
              <a:rPr lang="en-MY" dirty="0"/>
              <a:t>t) + 10 sin(</a:t>
            </a:r>
            <a:r>
              <a:rPr lang="el-GR" dirty="0"/>
              <a:t>ω</a:t>
            </a:r>
            <a:r>
              <a:rPr lang="en-MY" dirty="0"/>
              <a:t>t)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i1(t) = 10 cos(</a:t>
            </a:r>
            <a:r>
              <a:rPr lang="el-GR" dirty="0"/>
              <a:t>ω</a:t>
            </a:r>
            <a:r>
              <a:rPr lang="en-MY" dirty="0"/>
              <a:t>t + 30◦) + 5 sin(</a:t>
            </a:r>
            <a:r>
              <a:rPr lang="el-GR" dirty="0"/>
              <a:t>ω</a:t>
            </a:r>
            <a:r>
              <a:rPr lang="en-MY" dirty="0"/>
              <a:t>t + 30◦)</a:t>
            </a:r>
          </a:p>
          <a:p>
            <a:pPr marL="457200" indent="-457200">
              <a:buFont typeface="+mj-lt"/>
              <a:buAutoNum type="arabicPeriod"/>
            </a:pPr>
            <a:r>
              <a:rPr lang="en-MY" dirty="0"/>
              <a:t>i2(t) = 20 sin(</a:t>
            </a:r>
            <a:r>
              <a:rPr lang="el-GR" dirty="0"/>
              <a:t>ω</a:t>
            </a:r>
            <a:r>
              <a:rPr lang="en-MY" dirty="0"/>
              <a:t>t + 90◦) + 15 cos(</a:t>
            </a:r>
            <a:r>
              <a:rPr lang="el-GR" dirty="0"/>
              <a:t>ω</a:t>
            </a:r>
            <a:r>
              <a:rPr lang="en-MY" dirty="0"/>
              <a:t>t − 60◦)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1C9B5-79D5-41CE-AF43-A8AD059B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8A63B-618A-4C20-B406-A6A98CFE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10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11606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0" name="Group 16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31" name="Rectangle 20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979743-1AE9-428D-9967-457857C7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942975"/>
            <a:ext cx="996696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8900">
                <a:solidFill>
                  <a:srgbClr val="FFFFFF"/>
                </a:solidFill>
              </a:rPr>
              <a:t>sinusoidal steady-state analysis of Rl, RC &amp; RLC Circuits</a:t>
            </a:r>
          </a:p>
        </p:txBody>
      </p:sp>
      <p:cxnSp>
        <p:nvCxnSpPr>
          <p:cNvPr id="32" name="Straight Connector 22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58589"/>
            <a:ext cx="9144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53835-247F-4F7F-9BD7-82B36D5F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>
                <a:solidFill>
                  <a:srgbClr val="FFFFFF">
                    <a:alpha val="75000"/>
                  </a:srgbClr>
                </a:solidFill>
                <a:latin typeface="+mn-lt"/>
                <a:ea typeface="+mn-ea"/>
                <a:cs typeface="+mn-cs"/>
              </a:rPr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7B5DD-4F98-467E-9DD3-899D9340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9404" y="6135306"/>
            <a:ext cx="749319" cy="6400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spcAft>
                <a:spcPts val="600"/>
              </a:spcAft>
            </a:pPr>
            <a:fld id="{1DE98518-C1CF-410D-8A71-B5D14FDF677E}" type="slidenum">
              <a:rPr lang="en-US" sz="2800" b="1" kern="1200">
                <a:solidFill>
                  <a:srgbClr val="FFFFFF">
                    <a:alpha val="95000"/>
                  </a:srgbClr>
                </a:solidFill>
                <a:latin typeface="+mj-lt"/>
                <a:ea typeface="+mn-ea"/>
                <a:cs typeface="+mn-cs"/>
              </a:rPr>
              <a:pPr algn="l" defTabSz="457200">
                <a:spcAft>
                  <a:spcPts val="600"/>
                </a:spcAft>
              </a:pPr>
              <a:t>2</a:t>
            </a:fld>
            <a:endParaRPr lang="en-US" sz="2800" b="1" kern="1200">
              <a:solidFill>
                <a:srgbClr val="FFFFFF">
                  <a:alpha val="95000"/>
                </a:srgb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59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9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10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32455-A555-4A9A-A342-5A9A2286DC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69850" y="844902"/>
                <a:ext cx="5818858" cy="5168196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/>
                      <m:t>v</m:t>
                    </m:r>
                    <m:r>
                      <m:rPr>
                        <m:nor/>
                      </m:rPr>
                      <a:rPr lang="en-US" i="0"/>
                      <m:t>(</m:t>
                    </m:r>
                    <m:r>
                      <m:rPr>
                        <m:nor/>
                      </m:rPr>
                      <a:rPr lang="en-US" i="0"/>
                      <m:t>t</m:t>
                    </m:r>
                    <m:r>
                      <m:rPr>
                        <m:nor/>
                      </m:rPr>
                      <a:rPr lang="en-US" i="0"/>
                      <m:t>) 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 b="0" i="0"/>
                      <m:t>sin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m:rPr>
                        <m:nor/>
                      </m:rPr>
                      <a:rPr lang="en-US" b="0" i="1"/>
                      <m:t>t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 b="0" i="0"/>
                      <m:t>−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/>
                      <m:t>)</m:t>
                    </m:r>
                  </m:oMath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i="1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rad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rad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𝑟𝑚𝑠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/>
              </a:p>
              <a:p>
                <a:pPr marL="0">
                  <a:spcBef>
                    <a:spcPts val="600"/>
                  </a:spcBef>
                  <a:spcAft>
                    <a:spcPts val="600"/>
                  </a:spcAft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32455-A555-4A9A-A342-5A9A2286D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69850" y="844902"/>
                <a:ext cx="5818858" cy="5168196"/>
              </a:xfrm>
              <a:blipFill>
                <a:blip r:embed="rId4"/>
                <a:stretch>
                  <a:fillRect l="-524" t="-141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15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3" y="3388659"/>
            <a:ext cx="3657600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8" name="Group 17">
            <a:extLst>
              <a:ext uri="{FF2B5EF4-FFF2-40B4-BE49-F238E27FC236}">
                <a16:creationId xmlns:a16="http://schemas.microsoft.com/office/drawing/2014/main" id="{4BF9B298-BC35-4C0F-8301-5D63A1E6D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859" y="1679571"/>
            <a:ext cx="3498864" cy="3498858"/>
            <a:chOff x="7942859" y="1679571"/>
            <a:chExt cx="3498864" cy="349885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42859" y="1679571"/>
              <a:ext cx="3498864" cy="3498858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9" name="Oval 19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27958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EF4136D-9297-473F-9E95-56F6114C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968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>
                <a:solidFill>
                  <a:schemeClr val="bg1">
                    <a:shade val="97000"/>
                    <a:satMod val="150000"/>
                  </a:schemeClr>
                </a:solidFill>
              </a:rPr>
              <a:t>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064C3-CDB2-46BD-B9F7-15054211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EEE1024 Module 2 Fundamentals of AC Circuits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54EBC-DDEC-47B0-B911-8051D418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90000"/>
              </a:lnSpc>
              <a:spcAft>
                <a:spcPts val="600"/>
              </a:spcAft>
            </a:pPr>
            <a:fld id="{C1A75A3E-2134-4864-B349-AC46199C07E9}" type="slidenum">
              <a:rPr lang="en-US" sz="1900" b="1" kern="1200">
                <a:solidFill>
                  <a:schemeClr val="accent1"/>
                </a:solidFill>
                <a:latin typeface="+mj-lt"/>
                <a:ea typeface="+mn-ea"/>
                <a:cs typeface="+mn-cs"/>
              </a:rPr>
              <a:pPr defTabSz="4572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900" b="1" kern="1200">
              <a:solidFill>
                <a:schemeClr val="accent1"/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200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E5996A-0516-4BC6-80BE-8CB74A69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Phasors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70ED64-E920-44AE-BE60-D7A4FEE4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MY" dirty="0"/>
              <a:t>Here, we will see that sinusoidal steady-state analysis is greatly facilitated if the currents and voltages are represented as vectors (called </a:t>
            </a:r>
            <a:r>
              <a:rPr lang="en-MY" b="1" dirty="0"/>
              <a:t>phasors</a:t>
            </a:r>
            <a:r>
              <a:rPr lang="en-MY" dirty="0"/>
              <a:t>) in the complex-number plane.</a:t>
            </a:r>
          </a:p>
          <a:p>
            <a:pPr algn="just"/>
            <a:r>
              <a:rPr lang="en-MY" dirty="0"/>
              <a:t>We start with a study of convenient methods for adding (or subtracting) sinusoidal waveforms. </a:t>
            </a:r>
          </a:p>
          <a:p>
            <a:pPr algn="just"/>
            <a:r>
              <a:rPr lang="en-MY" dirty="0"/>
              <a:t>We often need to do this in applying Kirchhoff’s voltage law (KVL) or Kirchhoff’s current law (KCL) to ac circuits.</a:t>
            </a:r>
          </a:p>
          <a:p>
            <a:pPr algn="just"/>
            <a:r>
              <a:rPr lang="en-MY" dirty="0"/>
              <a:t>For example, in applying KVL to a network with sinusoidal voltages, we might obtain the expression</a:t>
            </a:r>
          </a:p>
          <a:p>
            <a:pPr algn="just"/>
            <a:r>
              <a:rPr lang="en-MY" dirty="0"/>
              <a:t>v(t) = 10 cos(</a:t>
            </a:r>
            <a:r>
              <a:rPr lang="el-GR" dirty="0"/>
              <a:t>ω</a:t>
            </a:r>
            <a:r>
              <a:rPr lang="en-MY" dirty="0"/>
              <a:t>t) + 5 sin(</a:t>
            </a:r>
            <a:r>
              <a:rPr lang="el-GR" dirty="0"/>
              <a:t>ω</a:t>
            </a:r>
            <a:r>
              <a:rPr lang="en-MY" dirty="0"/>
              <a:t>t + 60) + 5 cos(</a:t>
            </a:r>
            <a:r>
              <a:rPr lang="el-GR" dirty="0"/>
              <a:t>ω</a:t>
            </a:r>
            <a:r>
              <a:rPr lang="en-MY" dirty="0"/>
              <a:t>t + 90)</a:t>
            </a:r>
          </a:p>
          <a:p>
            <a:pPr algn="just"/>
            <a:r>
              <a:rPr lang="en-MY" dirty="0"/>
              <a:t>To obtain the peak value of v(t) and its phase angle, v(t) = </a:t>
            </a:r>
            <a:r>
              <a:rPr lang="en-MY" dirty="0" err="1"/>
              <a:t>Vm</a:t>
            </a:r>
            <a:r>
              <a:rPr lang="en-MY" dirty="0"/>
              <a:t> cos(</a:t>
            </a:r>
            <a:r>
              <a:rPr lang="el-GR" dirty="0"/>
              <a:t>ω</a:t>
            </a:r>
            <a:r>
              <a:rPr lang="en-MY" dirty="0"/>
              <a:t>t + </a:t>
            </a:r>
            <a:r>
              <a:rPr lang="el-GR" dirty="0"/>
              <a:t>θ)</a:t>
            </a:r>
            <a:endParaRPr lang="en-MY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5561E-EE16-4F79-AEA2-40ABC254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6E108-038B-4303-BE5B-56D9F13F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4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875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BEF2-5093-47F9-9879-231627B0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Phasor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81E2D-7451-4908-A205-7E7D81D52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MY" dirty="0"/>
                  <a:t>For a sinusoidal voltage of the form,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We define phasor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If the sinusoid is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we first convert to a cosine function by using the trigonometric identity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−90)</m:t>
                      </m:r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Thus,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−90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MY" dirty="0"/>
              </a:p>
              <a:p>
                <a:r>
                  <a:rPr lang="en-MY" dirty="0"/>
                  <a:t>and the phasor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−90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81E2D-7451-4908-A205-7E7D81D52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225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2C846-6F93-4843-84D7-7BA440E4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AB76D-1B5D-474F-832A-DCD06A1F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5</a:t>
            </a:fld>
            <a:endParaRPr lang="en-MY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A469B9-5FA1-4F57-B914-16358ABFFD8E}"/>
              </a:ext>
            </a:extLst>
          </p:cNvPr>
          <p:cNvSpPr/>
          <p:nvPr/>
        </p:nvSpPr>
        <p:spPr>
          <a:xfrm>
            <a:off x="4786604" y="2360645"/>
            <a:ext cx="2629180" cy="373224"/>
          </a:xfrm>
          <a:custGeom>
            <a:avLst/>
            <a:gdLst>
              <a:gd name="connsiteX0" fmla="*/ 0 w 2629180"/>
              <a:gd name="connsiteY0" fmla="*/ 118189 h 373224"/>
              <a:gd name="connsiteX1" fmla="*/ 118189 w 2629180"/>
              <a:gd name="connsiteY1" fmla="*/ 0 h 373224"/>
              <a:gd name="connsiteX2" fmla="*/ 644605 w 2629180"/>
              <a:gd name="connsiteY2" fmla="*/ 0 h 373224"/>
              <a:gd name="connsiteX3" fmla="*/ 1290662 w 2629180"/>
              <a:gd name="connsiteY3" fmla="*/ 0 h 373224"/>
              <a:gd name="connsiteX4" fmla="*/ 1888862 w 2629180"/>
              <a:gd name="connsiteY4" fmla="*/ 0 h 373224"/>
              <a:gd name="connsiteX5" fmla="*/ 2510991 w 2629180"/>
              <a:gd name="connsiteY5" fmla="*/ 0 h 373224"/>
              <a:gd name="connsiteX6" fmla="*/ 2629180 w 2629180"/>
              <a:gd name="connsiteY6" fmla="*/ 118189 h 373224"/>
              <a:gd name="connsiteX7" fmla="*/ 2629180 w 2629180"/>
              <a:gd name="connsiteY7" fmla="*/ 255035 h 373224"/>
              <a:gd name="connsiteX8" fmla="*/ 2510991 w 2629180"/>
              <a:gd name="connsiteY8" fmla="*/ 373224 h 373224"/>
              <a:gd name="connsiteX9" fmla="*/ 1984575 w 2629180"/>
              <a:gd name="connsiteY9" fmla="*/ 373224 h 373224"/>
              <a:gd name="connsiteX10" fmla="*/ 1458158 w 2629180"/>
              <a:gd name="connsiteY10" fmla="*/ 373224 h 373224"/>
              <a:gd name="connsiteX11" fmla="*/ 931742 w 2629180"/>
              <a:gd name="connsiteY11" fmla="*/ 373224 h 373224"/>
              <a:gd name="connsiteX12" fmla="*/ 118189 w 2629180"/>
              <a:gd name="connsiteY12" fmla="*/ 373224 h 373224"/>
              <a:gd name="connsiteX13" fmla="*/ 0 w 2629180"/>
              <a:gd name="connsiteY13" fmla="*/ 255035 h 373224"/>
              <a:gd name="connsiteX14" fmla="*/ 0 w 2629180"/>
              <a:gd name="connsiteY14" fmla="*/ 118189 h 37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29180" h="373224" extrusionOk="0">
                <a:moveTo>
                  <a:pt x="0" y="118189"/>
                </a:moveTo>
                <a:cubicBezTo>
                  <a:pt x="-2233" y="48557"/>
                  <a:pt x="52055" y="9271"/>
                  <a:pt x="118189" y="0"/>
                </a:cubicBezTo>
                <a:cubicBezTo>
                  <a:pt x="362692" y="3715"/>
                  <a:pt x="448860" y="4759"/>
                  <a:pt x="644605" y="0"/>
                </a:cubicBezTo>
                <a:cubicBezTo>
                  <a:pt x="840350" y="-4759"/>
                  <a:pt x="988887" y="-28383"/>
                  <a:pt x="1290662" y="0"/>
                </a:cubicBezTo>
                <a:cubicBezTo>
                  <a:pt x="1592437" y="28383"/>
                  <a:pt x="1719289" y="23931"/>
                  <a:pt x="1888862" y="0"/>
                </a:cubicBezTo>
                <a:cubicBezTo>
                  <a:pt x="2058435" y="-23931"/>
                  <a:pt x="2330955" y="-15011"/>
                  <a:pt x="2510991" y="0"/>
                </a:cubicBezTo>
                <a:cubicBezTo>
                  <a:pt x="2575913" y="-5217"/>
                  <a:pt x="2632607" y="45129"/>
                  <a:pt x="2629180" y="118189"/>
                </a:cubicBezTo>
                <a:cubicBezTo>
                  <a:pt x="2632277" y="186190"/>
                  <a:pt x="2634549" y="200626"/>
                  <a:pt x="2629180" y="255035"/>
                </a:cubicBezTo>
                <a:cubicBezTo>
                  <a:pt x="2643077" y="325299"/>
                  <a:pt x="2579336" y="374370"/>
                  <a:pt x="2510991" y="373224"/>
                </a:cubicBezTo>
                <a:cubicBezTo>
                  <a:pt x="2360827" y="347691"/>
                  <a:pt x="2199982" y="368947"/>
                  <a:pt x="1984575" y="373224"/>
                </a:cubicBezTo>
                <a:cubicBezTo>
                  <a:pt x="1769168" y="377501"/>
                  <a:pt x="1690632" y="380872"/>
                  <a:pt x="1458158" y="373224"/>
                </a:cubicBezTo>
                <a:cubicBezTo>
                  <a:pt x="1225684" y="365576"/>
                  <a:pt x="1101434" y="393848"/>
                  <a:pt x="931742" y="373224"/>
                </a:cubicBezTo>
                <a:cubicBezTo>
                  <a:pt x="762050" y="352600"/>
                  <a:pt x="373581" y="352558"/>
                  <a:pt x="118189" y="373224"/>
                </a:cubicBezTo>
                <a:cubicBezTo>
                  <a:pt x="50723" y="358381"/>
                  <a:pt x="-14519" y="324529"/>
                  <a:pt x="0" y="255035"/>
                </a:cubicBezTo>
                <a:cubicBezTo>
                  <a:pt x="-904" y="226944"/>
                  <a:pt x="3508" y="174410"/>
                  <a:pt x="0" y="118189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54B8F9-9FA5-4119-94C4-3D65BF2ECAF7}"/>
              </a:ext>
            </a:extLst>
          </p:cNvPr>
          <p:cNvSpPr/>
          <p:nvPr/>
        </p:nvSpPr>
        <p:spPr>
          <a:xfrm>
            <a:off x="4781410" y="3038669"/>
            <a:ext cx="2629180" cy="373224"/>
          </a:xfrm>
          <a:custGeom>
            <a:avLst/>
            <a:gdLst>
              <a:gd name="connsiteX0" fmla="*/ 0 w 2629180"/>
              <a:gd name="connsiteY0" fmla="*/ 118189 h 373224"/>
              <a:gd name="connsiteX1" fmla="*/ 118189 w 2629180"/>
              <a:gd name="connsiteY1" fmla="*/ 0 h 373224"/>
              <a:gd name="connsiteX2" fmla="*/ 644605 w 2629180"/>
              <a:gd name="connsiteY2" fmla="*/ 0 h 373224"/>
              <a:gd name="connsiteX3" fmla="*/ 1290662 w 2629180"/>
              <a:gd name="connsiteY3" fmla="*/ 0 h 373224"/>
              <a:gd name="connsiteX4" fmla="*/ 1888862 w 2629180"/>
              <a:gd name="connsiteY4" fmla="*/ 0 h 373224"/>
              <a:gd name="connsiteX5" fmla="*/ 2510991 w 2629180"/>
              <a:gd name="connsiteY5" fmla="*/ 0 h 373224"/>
              <a:gd name="connsiteX6" fmla="*/ 2629180 w 2629180"/>
              <a:gd name="connsiteY6" fmla="*/ 118189 h 373224"/>
              <a:gd name="connsiteX7" fmla="*/ 2629180 w 2629180"/>
              <a:gd name="connsiteY7" fmla="*/ 255035 h 373224"/>
              <a:gd name="connsiteX8" fmla="*/ 2510991 w 2629180"/>
              <a:gd name="connsiteY8" fmla="*/ 373224 h 373224"/>
              <a:gd name="connsiteX9" fmla="*/ 1984575 w 2629180"/>
              <a:gd name="connsiteY9" fmla="*/ 373224 h 373224"/>
              <a:gd name="connsiteX10" fmla="*/ 1458158 w 2629180"/>
              <a:gd name="connsiteY10" fmla="*/ 373224 h 373224"/>
              <a:gd name="connsiteX11" fmla="*/ 931742 w 2629180"/>
              <a:gd name="connsiteY11" fmla="*/ 373224 h 373224"/>
              <a:gd name="connsiteX12" fmla="*/ 118189 w 2629180"/>
              <a:gd name="connsiteY12" fmla="*/ 373224 h 373224"/>
              <a:gd name="connsiteX13" fmla="*/ 0 w 2629180"/>
              <a:gd name="connsiteY13" fmla="*/ 255035 h 373224"/>
              <a:gd name="connsiteX14" fmla="*/ 0 w 2629180"/>
              <a:gd name="connsiteY14" fmla="*/ 118189 h 37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29180" h="373224" extrusionOk="0">
                <a:moveTo>
                  <a:pt x="0" y="118189"/>
                </a:moveTo>
                <a:cubicBezTo>
                  <a:pt x="-2233" y="48557"/>
                  <a:pt x="52055" y="9271"/>
                  <a:pt x="118189" y="0"/>
                </a:cubicBezTo>
                <a:cubicBezTo>
                  <a:pt x="362692" y="3715"/>
                  <a:pt x="448860" y="4759"/>
                  <a:pt x="644605" y="0"/>
                </a:cubicBezTo>
                <a:cubicBezTo>
                  <a:pt x="840350" y="-4759"/>
                  <a:pt x="988887" y="-28383"/>
                  <a:pt x="1290662" y="0"/>
                </a:cubicBezTo>
                <a:cubicBezTo>
                  <a:pt x="1592437" y="28383"/>
                  <a:pt x="1719289" y="23931"/>
                  <a:pt x="1888862" y="0"/>
                </a:cubicBezTo>
                <a:cubicBezTo>
                  <a:pt x="2058435" y="-23931"/>
                  <a:pt x="2330955" y="-15011"/>
                  <a:pt x="2510991" y="0"/>
                </a:cubicBezTo>
                <a:cubicBezTo>
                  <a:pt x="2575913" y="-5217"/>
                  <a:pt x="2632607" y="45129"/>
                  <a:pt x="2629180" y="118189"/>
                </a:cubicBezTo>
                <a:cubicBezTo>
                  <a:pt x="2632277" y="186190"/>
                  <a:pt x="2634549" y="200626"/>
                  <a:pt x="2629180" y="255035"/>
                </a:cubicBezTo>
                <a:cubicBezTo>
                  <a:pt x="2643077" y="325299"/>
                  <a:pt x="2579336" y="374370"/>
                  <a:pt x="2510991" y="373224"/>
                </a:cubicBezTo>
                <a:cubicBezTo>
                  <a:pt x="2360827" y="347691"/>
                  <a:pt x="2199982" y="368947"/>
                  <a:pt x="1984575" y="373224"/>
                </a:cubicBezTo>
                <a:cubicBezTo>
                  <a:pt x="1769168" y="377501"/>
                  <a:pt x="1690632" y="380872"/>
                  <a:pt x="1458158" y="373224"/>
                </a:cubicBezTo>
                <a:cubicBezTo>
                  <a:pt x="1225684" y="365576"/>
                  <a:pt x="1101434" y="393848"/>
                  <a:pt x="931742" y="373224"/>
                </a:cubicBezTo>
                <a:cubicBezTo>
                  <a:pt x="762050" y="352600"/>
                  <a:pt x="373581" y="352558"/>
                  <a:pt x="118189" y="373224"/>
                </a:cubicBezTo>
                <a:cubicBezTo>
                  <a:pt x="50723" y="358381"/>
                  <a:pt x="-14519" y="324529"/>
                  <a:pt x="0" y="255035"/>
                </a:cubicBezTo>
                <a:cubicBezTo>
                  <a:pt x="-904" y="226944"/>
                  <a:pt x="3508" y="174410"/>
                  <a:pt x="0" y="118189"/>
                </a:cubicBezTo>
                <a:close/>
              </a:path>
            </a:pathLst>
          </a:custGeom>
          <a:noFill/>
          <a:ln w="28575"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04567F5-7855-487A-9910-6BD9500F9B14}"/>
              </a:ext>
            </a:extLst>
          </p:cNvPr>
          <p:cNvSpPr/>
          <p:nvPr/>
        </p:nvSpPr>
        <p:spPr>
          <a:xfrm>
            <a:off x="4781410" y="3704035"/>
            <a:ext cx="2629180" cy="373224"/>
          </a:xfrm>
          <a:custGeom>
            <a:avLst/>
            <a:gdLst>
              <a:gd name="connsiteX0" fmla="*/ 0 w 2629180"/>
              <a:gd name="connsiteY0" fmla="*/ 118189 h 373224"/>
              <a:gd name="connsiteX1" fmla="*/ 118189 w 2629180"/>
              <a:gd name="connsiteY1" fmla="*/ 0 h 373224"/>
              <a:gd name="connsiteX2" fmla="*/ 644605 w 2629180"/>
              <a:gd name="connsiteY2" fmla="*/ 0 h 373224"/>
              <a:gd name="connsiteX3" fmla="*/ 1290662 w 2629180"/>
              <a:gd name="connsiteY3" fmla="*/ 0 h 373224"/>
              <a:gd name="connsiteX4" fmla="*/ 1888862 w 2629180"/>
              <a:gd name="connsiteY4" fmla="*/ 0 h 373224"/>
              <a:gd name="connsiteX5" fmla="*/ 2510991 w 2629180"/>
              <a:gd name="connsiteY5" fmla="*/ 0 h 373224"/>
              <a:gd name="connsiteX6" fmla="*/ 2629180 w 2629180"/>
              <a:gd name="connsiteY6" fmla="*/ 118189 h 373224"/>
              <a:gd name="connsiteX7" fmla="*/ 2629180 w 2629180"/>
              <a:gd name="connsiteY7" fmla="*/ 255035 h 373224"/>
              <a:gd name="connsiteX8" fmla="*/ 2510991 w 2629180"/>
              <a:gd name="connsiteY8" fmla="*/ 373224 h 373224"/>
              <a:gd name="connsiteX9" fmla="*/ 1984575 w 2629180"/>
              <a:gd name="connsiteY9" fmla="*/ 373224 h 373224"/>
              <a:gd name="connsiteX10" fmla="*/ 1458158 w 2629180"/>
              <a:gd name="connsiteY10" fmla="*/ 373224 h 373224"/>
              <a:gd name="connsiteX11" fmla="*/ 931742 w 2629180"/>
              <a:gd name="connsiteY11" fmla="*/ 373224 h 373224"/>
              <a:gd name="connsiteX12" fmla="*/ 118189 w 2629180"/>
              <a:gd name="connsiteY12" fmla="*/ 373224 h 373224"/>
              <a:gd name="connsiteX13" fmla="*/ 0 w 2629180"/>
              <a:gd name="connsiteY13" fmla="*/ 255035 h 373224"/>
              <a:gd name="connsiteX14" fmla="*/ 0 w 2629180"/>
              <a:gd name="connsiteY14" fmla="*/ 118189 h 37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29180" h="373224" extrusionOk="0">
                <a:moveTo>
                  <a:pt x="0" y="118189"/>
                </a:moveTo>
                <a:cubicBezTo>
                  <a:pt x="-2233" y="48557"/>
                  <a:pt x="52055" y="9271"/>
                  <a:pt x="118189" y="0"/>
                </a:cubicBezTo>
                <a:cubicBezTo>
                  <a:pt x="362692" y="3715"/>
                  <a:pt x="448860" y="4759"/>
                  <a:pt x="644605" y="0"/>
                </a:cubicBezTo>
                <a:cubicBezTo>
                  <a:pt x="840350" y="-4759"/>
                  <a:pt x="988887" y="-28383"/>
                  <a:pt x="1290662" y="0"/>
                </a:cubicBezTo>
                <a:cubicBezTo>
                  <a:pt x="1592437" y="28383"/>
                  <a:pt x="1719289" y="23931"/>
                  <a:pt x="1888862" y="0"/>
                </a:cubicBezTo>
                <a:cubicBezTo>
                  <a:pt x="2058435" y="-23931"/>
                  <a:pt x="2330955" y="-15011"/>
                  <a:pt x="2510991" y="0"/>
                </a:cubicBezTo>
                <a:cubicBezTo>
                  <a:pt x="2575913" y="-5217"/>
                  <a:pt x="2632607" y="45129"/>
                  <a:pt x="2629180" y="118189"/>
                </a:cubicBezTo>
                <a:cubicBezTo>
                  <a:pt x="2632277" y="186190"/>
                  <a:pt x="2634549" y="200626"/>
                  <a:pt x="2629180" y="255035"/>
                </a:cubicBezTo>
                <a:cubicBezTo>
                  <a:pt x="2643077" y="325299"/>
                  <a:pt x="2579336" y="374370"/>
                  <a:pt x="2510991" y="373224"/>
                </a:cubicBezTo>
                <a:cubicBezTo>
                  <a:pt x="2360827" y="347691"/>
                  <a:pt x="2199982" y="368947"/>
                  <a:pt x="1984575" y="373224"/>
                </a:cubicBezTo>
                <a:cubicBezTo>
                  <a:pt x="1769168" y="377501"/>
                  <a:pt x="1690632" y="380872"/>
                  <a:pt x="1458158" y="373224"/>
                </a:cubicBezTo>
                <a:cubicBezTo>
                  <a:pt x="1225684" y="365576"/>
                  <a:pt x="1101434" y="393848"/>
                  <a:pt x="931742" y="373224"/>
                </a:cubicBezTo>
                <a:cubicBezTo>
                  <a:pt x="762050" y="352600"/>
                  <a:pt x="373581" y="352558"/>
                  <a:pt x="118189" y="373224"/>
                </a:cubicBezTo>
                <a:cubicBezTo>
                  <a:pt x="50723" y="358381"/>
                  <a:pt x="-14519" y="324529"/>
                  <a:pt x="0" y="255035"/>
                </a:cubicBezTo>
                <a:cubicBezTo>
                  <a:pt x="-904" y="226944"/>
                  <a:pt x="3508" y="174410"/>
                  <a:pt x="0" y="118189"/>
                </a:cubicBezTo>
                <a:close/>
              </a:path>
            </a:pathLst>
          </a:custGeom>
          <a:noFill/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4C9FDC-A9D0-4A83-9982-1B31781932BC}"/>
              </a:ext>
            </a:extLst>
          </p:cNvPr>
          <p:cNvSpPr/>
          <p:nvPr/>
        </p:nvSpPr>
        <p:spPr>
          <a:xfrm>
            <a:off x="4681883" y="5718841"/>
            <a:ext cx="2629180" cy="373224"/>
          </a:xfrm>
          <a:custGeom>
            <a:avLst/>
            <a:gdLst>
              <a:gd name="connsiteX0" fmla="*/ 0 w 2629180"/>
              <a:gd name="connsiteY0" fmla="*/ 118189 h 373224"/>
              <a:gd name="connsiteX1" fmla="*/ 118189 w 2629180"/>
              <a:gd name="connsiteY1" fmla="*/ 0 h 373224"/>
              <a:gd name="connsiteX2" fmla="*/ 644605 w 2629180"/>
              <a:gd name="connsiteY2" fmla="*/ 0 h 373224"/>
              <a:gd name="connsiteX3" fmla="*/ 1290662 w 2629180"/>
              <a:gd name="connsiteY3" fmla="*/ 0 h 373224"/>
              <a:gd name="connsiteX4" fmla="*/ 1888862 w 2629180"/>
              <a:gd name="connsiteY4" fmla="*/ 0 h 373224"/>
              <a:gd name="connsiteX5" fmla="*/ 2510991 w 2629180"/>
              <a:gd name="connsiteY5" fmla="*/ 0 h 373224"/>
              <a:gd name="connsiteX6" fmla="*/ 2629180 w 2629180"/>
              <a:gd name="connsiteY6" fmla="*/ 118189 h 373224"/>
              <a:gd name="connsiteX7" fmla="*/ 2629180 w 2629180"/>
              <a:gd name="connsiteY7" fmla="*/ 255035 h 373224"/>
              <a:gd name="connsiteX8" fmla="*/ 2510991 w 2629180"/>
              <a:gd name="connsiteY8" fmla="*/ 373224 h 373224"/>
              <a:gd name="connsiteX9" fmla="*/ 1984575 w 2629180"/>
              <a:gd name="connsiteY9" fmla="*/ 373224 h 373224"/>
              <a:gd name="connsiteX10" fmla="*/ 1458158 w 2629180"/>
              <a:gd name="connsiteY10" fmla="*/ 373224 h 373224"/>
              <a:gd name="connsiteX11" fmla="*/ 931742 w 2629180"/>
              <a:gd name="connsiteY11" fmla="*/ 373224 h 373224"/>
              <a:gd name="connsiteX12" fmla="*/ 118189 w 2629180"/>
              <a:gd name="connsiteY12" fmla="*/ 373224 h 373224"/>
              <a:gd name="connsiteX13" fmla="*/ 0 w 2629180"/>
              <a:gd name="connsiteY13" fmla="*/ 255035 h 373224"/>
              <a:gd name="connsiteX14" fmla="*/ 0 w 2629180"/>
              <a:gd name="connsiteY14" fmla="*/ 118189 h 37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29180" h="373224" extrusionOk="0">
                <a:moveTo>
                  <a:pt x="0" y="118189"/>
                </a:moveTo>
                <a:cubicBezTo>
                  <a:pt x="-2233" y="48557"/>
                  <a:pt x="52055" y="9271"/>
                  <a:pt x="118189" y="0"/>
                </a:cubicBezTo>
                <a:cubicBezTo>
                  <a:pt x="362692" y="3715"/>
                  <a:pt x="448860" y="4759"/>
                  <a:pt x="644605" y="0"/>
                </a:cubicBezTo>
                <a:cubicBezTo>
                  <a:pt x="840350" y="-4759"/>
                  <a:pt x="988887" y="-28383"/>
                  <a:pt x="1290662" y="0"/>
                </a:cubicBezTo>
                <a:cubicBezTo>
                  <a:pt x="1592437" y="28383"/>
                  <a:pt x="1719289" y="23931"/>
                  <a:pt x="1888862" y="0"/>
                </a:cubicBezTo>
                <a:cubicBezTo>
                  <a:pt x="2058435" y="-23931"/>
                  <a:pt x="2330955" y="-15011"/>
                  <a:pt x="2510991" y="0"/>
                </a:cubicBezTo>
                <a:cubicBezTo>
                  <a:pt x="2575913" y="-5217"/>
                  <a:pt x="2632607" y="45129"/>
                  <a:pt x="2629180" y="118189"/>
                </a:cubicBezTo>
                <a:cubicBezTo>
                  <a:pt x="2632277" y="186190"/>
                  <a:pt x="2634549" y="200626"/>
                  <a:pt x="2629180" y="255035"/>
                </a:cubicBezTo>
                <a:cubicBezTo>
                  <a:pt x="2643077" y="325299"/>
                  <a:pt x="2579336" y="374370"/>
                  <a:pt x="2510991" y="373224"/>
                </a:cubicBezTo>
                <a:cubicBezTo>
                  <a:pt x="2360827" y="347691"/>
                  <a:pt x="2199982" y="368947"/>
                  <a:pt x="1984575" y="373224"/>
                </a:cubicBezTo>
                <a:cubicBezTo>
                  <a:pt x="1769168" y="377501"/>
                  <a:pt x="1690632" y="380872"/>
                  <a:pt x="1458158" y="373224"/>
                </a:cubicBezTo>
                <a:cubicBezTo>
                  <a:pt x="1225684" y="365576"/>
                  <a:pt x="1101434" y="393848"/>
                  <a:pt x="931742" y="373224"/>
                </a:cubicBezTo>
                <a:cubicBezTo>
                  <a:pt x="762050" y="352600"/>
                  <a:pt x="373581" y="352558"/>
                  <a:pt x="118189" y="373224"/>
                </a:cubicBezTo>
                <a:cubicBezTo>
                  <a:pt x="50723" y="358381"/>
                  <a:pt x="-14519" y="324529"/>
                  <a:pt x="0" y="255035"/>
                </a:cubicBezTo>
                <a:cubicBezTo>
                  <a:pt x="-904" y="226944"/>
                  <a:pt x="3508" y="174410"/>
                  <a:pt x="0" y="118189"/>
                </a:cubicBezTo>
                <a:close/>
              </a:path>
            </a:pathLst>
          </a:custGeom>
          <a:noFill/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304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  <p:bldP spid="1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05EF-6101-4164-97B0-C20C8DBB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Phasor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15AE-B60A-4055-9635-4F6CA94BF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dirty="0"/>
                  <a:t>Phasors are obtained for currents in a similar fashion. </a:t>
                </a:r>
              </a:p>
              <a:p>
                <a:r>
                  <a:rPr lang="en-MY" dirty="0"/>
                  <a:t>Thus, for the currents</a:t>
                </a:r>
              </a:p>
              <a:p>
                <a:pPr marL="0" indent="0">
                  <a:buNone/>
                </a:pPr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  <a:p>
                <a:pPr marL="0" indent="0">
                  <a:buNone/>
                </a:pPr>
                <a:r>
                  <a:rPr lang="en-MY" dirty="0"/>
                  <a:t>Conversion of Phasor form to Complex form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MY" dirty="0"/>
                  <a:t> </a:t>
                </a:r>
                <a:r>
                  <a:rPr lang="en-MY" dirty="0">
                    <a:sym typeface="Wingdings" panose="05000000000000000000" pitchFamily="2" charset="2"/>
                  </a:rPr>
                  <a:t> V=v(cos(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MY" dirty="0">
                    <a:sym typeface="Wingdings" panose="05000000000000000000" pitchFamily="2" charset="2"/>
                  </a:rPr>
                  <a:t>)+j sin(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MY" dirty="0">
                    <a:sym typeface="Wingdings" panose="05000000000000000000" pitchFamily="2" charset="2"/>
                  </a:rPr>
                  <a:t>)) </a:t>
                </a:r>
                <a:r>
                  <a:rPr lang="en-MY" dirty="0"/>
                  <a:t>  </a:t>
                </a:r>
              </a:p>
              <a:p>
                <a:pPr marL="0" indent="0">
                  <a:buNone/>
                </a:pPr>
                <a:r>
                  <a:rPr lang="en-MY" dirty="0"/>
                  <a:t>Conversion of Complex to Phasor</a:t>
                </a:r>
              </a:p>
              <a:p>
                <a:pPr marL="0" indent="0">
                  <a:buNone/>
                </a:pPr>
                <a:r>
                  <a:rPr lang="en-MY" dirty="0"/>
                  <a:t>v = a + </a:t>
                </a:r>
                <a:r>
                  <a:rPr lang="en-MY" dirty="0" err="1"/>
                  <a:t>jb</a:t>
                </a:r>
                <a:r>
                  <a:rPr lang="en-MY" dirty="0"/>
                  <a:t> </a:t>
                </a:r>
                <a:r>
                  <a:rPr lang="en-MY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MY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MY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15AE-B60A-4055-9635-4F6CA94BF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504" b="-1172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CD278-C7E5-4765-A654-F39A44285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DE8C1-E1A6-4F6C-8406-F9911D6D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6</a:t>
            </a:fld>
            <a:endParaRPr lang="en-MY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C467EC-4833-49A9-B97B-29F251079698}"/>
              </a:ext>
            </a:extLst>
          </p:cNvPr>
          <p:cNvSpPr/>
          <p:nvPr/>
        </p:nvSpPr>
        <p:spPr>
          <a:xfrm>
            <a:off x="6051539" y="2914883"/>
            <a:ext cx="2629180" cy="877296"/>
          </a:xfrm>
          <a:custGeom>
            <a:avLst/>
            <a:gdLst>
              <a:gd name="connsiteX0" fmla="*/ 0 w 2629180"/>
              <a:gd name="connsiteY0" fmla="*/ 277813 h 877296"/>
              <a:gd name="connsiteX1" fmla="*/ 277813 w 2629180"/>
              <a:gd name="connsiteY1" fmla="*/ 0 h 877296"/>
              <a:gd name="connsiteX2" fmla="*/ 906791 w 2629180"/>
              <a:gd name="connsiteY2" fmla="*/ 0 h 877296"/>
              <a:gd name="connsiteX3" fmla="*/ 1639447 w 2629180"/>
              <a:gd name="connsiteY3" fmla="*/ 0 h 877296"/>
              <a:gd name="connsiteX4" fmla="*/ 2351367 w 2629180"/>
              <a:gd name="connsiteY4" fmla="*/ 0 h 877296"/>
              <a:gd name="connsiteX5" fmla="*/ 2629180 w 2629180"/>
              <a:gd name="connsiteY5" fmla="*/ 277813 h 877296"/>
              <a:gd name="connsiteX6" fmla="*/ 2629180 w 2629180"/>
              <a:gd name="connsiteY6" fmla="*/ 599483 h 877296"/>
              <a:gd name="connsiteX7" fmla="*/ 2351367 w 2629180"/>
              <a:gd name="connsiteY7" fmla="*/ 877296 h 877296"/>
              <a:gd name="connsiteX8" fmla="*/ 1680918 w 2629180"/>
              <a:gd name="connsiteY8" fmla="*/ 877296 h 877296"/>
              <a:gd name="connsiteX9" fmla="*/ 948262 w 2629180"/>
              <a:gd name="connsiteY9" fmla="*/ 877296 h 877296"/>
              <a:gd name="connsiteX10" fmla="*/ 277813 w 2629180"/>
              <a:gd name="connsiteY10" fmla="*/ 877296 h 877296"/>
              <a:gd name="connsiteX11" fmla="*/ 0 w 2629180"/>
              <a:gd name="connsiteY11" fmla="*/ 599483 h 877296"/>
              <a:gd name="connsiteX12" fmla="*/ 0 w 2629180"/>
              <a:gd name="connsiteY12" fmla="*/ 277813 h 87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29180" h="877296" extrusionOk="0">
                <a:moveTo>
                  <a:pt x="0" y="277813"/>
                </a:moveTo>
                <a:cubicBezTo>
                  <a:pt x="-16358" y="92466"/>
                  <a:pt x="123142" y="13356"/>
                  <a:pt x="277813" y="0"/>
                </a:cubicBezTo>
                <a:cubicBezTo>
                  <a:pt x="470910" y="13297"/>
                  <a:pt x="700188" y="-207"/>
                  <a:pt x="906791" y="0"/>
                </a:cubicBezTo>
                <a:cubicBezTo>
                  <a:pt x="1113394" y="207"/>
                  <a:pt x="1475911" y="2313"/>
                  <a:pt x="1639447" y="0"/>
                </a:cubicBezTo>
                <a:cubicBezTo>
                  <a:pt x="1802983" y="-2313"/>
                  <a:pt x="2060929" y="19309"/>
                  <a:pt x="2351367" y="0"/>
                </a:cubicBezTo>
                <a:cubicBezTo>
                  <a:pt x="2509078" y="-6934"/>
                  <a:pt x="2623875" y="156178"/>
                  <a:pt x="2629180" y="277813"/>
                </a:cubicBezTo>
                <a:cubicBezTo>
                  <a:pt x="2617294" y="405320"/>
                  <a:pt x="2635749" y="511184"/>
                  <a:pt x="2629180" y="599483"/>
                </a:cubicBezTo>
                <a:cubicBezTo>
                  <a:pt x="2632890" y="747655"/>
                  <a:pt x="2518261" y="855928"/>
                  <a:pt x="2351367" y="877296"/>
                </a:cubicBezTo>
                <a:cubicBezTo>
                  <a:pt x="2212397" y="909050"/>
                  <a:pt x="1897822" y="873726"/>
                  <a:pt x="1680918" y="877296"/>
                </a:cubicBezTo>
                <a:cubicBezTo>
                  <a:pt x="1464014" y="880866"/>
                  <a:pt x="1230250" y="853099"/>
                  <a:pt x="948262" y="877296"/>
                </a:cubicBezTo>
                <a:cubicBezTo>
                  <a:pt x="666274" y="901493"/>
                  <a:pt x="536085" y="890144"/>
                  <a:pt x="277813" y="877296"/>
                </a:cubicBezTo>
                <a:cubicBezTo>
                  <a:pt x="139995" y="869554"/>
                  <a:pt x="-6760" y="750813"/>
                  <a:pt x="0" y="599483"/>
                </a:cubicBezTo>
                <a:cubicBezTo>
                  <a:pt x="11780" y="447513"/>
                  <a:pt x="-15479" y="391332"/>
                  <a:pt x="0" y="277813"/>
                </a:cubicBezTo>
                <a:close/>
              </a:path>
            </a:pathLst>
          </a:custGeom>
          <a:noFill/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CDFEE0-14B2-42F7-B221-EAA8E0D1F94E}"/>
              </a:ext>
            </a:extLst>
          </p:cNvPr>
          <p:cNvSpPr/>
          <p:nvPr/>
        </p:nvSpPr>
        <p:spPr>
          <a:xfrm>
            <a:off x="2467418" y="2914883"/>
            <a:ext cx="2629180" cy="877296"/>
          </a:xfrm>
          <a:custGeom>
            <a:avLst/>
            <a:gdLst>
              <a:gd name="connsiteX0" fmla="*/ 0 w 2629180"/>
              <a:gd name="connsiteY0" fmla="*/ 277813 h 877296"/>
              <a:gd name="connsiteX1" fmla="*/ 277813 w 2629180"/>
              <a:gd name="connsiteY1" fmla="*/ 0 h 877296"/>
              <a:gd name="connsiteX2" fmla="*/ 906791 w 2629180"/>
              <a:gd name="connsiteY2" fmla="*/ 0 h 877296"/>
              <a:gd name="connsiteX3" fmla="*/ 1639447 w 2629180"/>
              <a:gd name="connsiteY3" fmla="*/ 0 h 877296"/>
              <a:gd name="connsiteX4" fmla="*/ 2351367 w 2629180"/>
              <a:gd name="connsiteY4" fmla="*/ 0 h 877296"/>
              <a:gd name="connsiteX5" fmla="*/ 2629180 w 2629180"/>
              <a:gd name="connsiteY5" fmla="*/ 277813 h 877296"/>
              <a:gd name="connsiteX6" fmla="*/ 2629180 w 2629180"/>
              <a:gd name="connsiteY6" fmla="*/ 599483 h 877296"/>
              <a:gd name="connsiteX7" fmla="*/ 2351367 w 2629180"/>
              <a:gd name="connsiteY7" fmla="*/ 877296 h 877296"/>
              <a:gd name="connsiteX8" fmla="*/ 1680918 w 2629180"/>
              <a:gd name="connsiteY8" fmla="*/ 877296 h 877296"/>
              <a:gd name="connsiteX9" fmla="*/ 948262 w 2629180"/>
              <a:gd name="connsiteY9" fmla="*/ 877296 h 877296"/>
              <a:gd name="connsiteX10" fmla="*/ 277813 w 2629180"/>
              <a:gd name="connsiteY10" fmla="*/ 877296 h 877296"/>
              <a:gd name="connsiteX11" fmla="*/ 0 w 2629180"/>
              <a:gd name="connsiteY11" fmla="*/ 599483 h 877296"/>
              <a:gd name="connsiteX12" fmla="*/ 0 w 2629180"/>
              <a:gd name="connsiteY12" fmla="*/ 277813 h 87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29180" h="877296" extrusionOk="0">
                <a:moveTo>
                  <a:pt x="0" y="277813"/>
                </a:moveTo>
                <a:cubicBezTo>
                  <a:pt x="-16358" y="92466"/>
                  <a:pt x="123142" y="13356"/>
                  <a:pt x="277813" y="0"/>
                </a:cubicBezTo>
                <a:cubicBezTo>
                  <a:pt x="470910" y="13297"/>
                  <a:pt x="700188" y="-207"/>
                  <a:pt x="906791" y="0"/>
                </a:cubicBezTo>
                <a:cubicBezTo>
                  <a:pt x="1113394" y="207"/>
                  <a:pt x="1475911" y="2313"/>
                  <a:pt x="1639447" y="0"/>
                </a:cubicBezTo>
                <a:cubicBezTo>
                  <a:pt x="1802983" y="-2313"/>
                  <a:pt x="2060929" y="19309"/>
                  <a:pt x="2351367" y="0"/>
                </a:cubicBezTo>
                <a:cubicBezTo>
                  <a:pt x="2509078" y="-6934"/>
                  <a:pt x="2623875" y="156178"/>
                  <a:pt x="2629180" y="277813"/>
                </a:cubicBezTo>
                <a:cubicBezTo>
                  <a:pt x="2617294" y="405320"/>
                  <a:pt x="2635749" y="511184"/>
                  <a:pt x="2629180" y="599483"/>
                </a:cubicBezTo>
                <a:cubicBezTo>
                  <a:pt x="2632890" y="747655"/>
                  <a:pt x="2518261" y="855928"/>
                  <a:pt x="2351367" y="877296"/>
                </a:cubicBezTo>
                <a:cubicBezTo>
                  <a:pt x="2212397" y="909050"/>
                  <a:pt x="1897822" y="873726"/>
                  <a:pt x="1680918" y="877296"/>
                </a:cubicBezTo>
                <a:cubicBezTo>
                  <a:pt x="1464014" y="880866"/>
                  <a:pt x="1230250" y="853099"/>
                  <a:pt x="948262" y="877296"/>
                </a:cubicBezTo>
                <a:cubicBezTo>
                  <a:pt x="666274" y="901493"/>
                  <a:pt x="536085" y="890144"/>
                  <a:pt x="277813" y="877296"/>
                </a:cubicBezTo>
                <a:cubicBezTo>
                  <a:pt x="139995" y="869554"/>
                  <a:pt x="-6760" y="750813"/>
                  <a:pt x="0" y="599483"/>
                </a:cubicBezTo>
                <a:cubicBezTo>
                  <a:pt x="11780" y="447513"/>
                  <a:pt x="-15479" y="391332"/>
                  <a:pt x="0" y="277813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D139D6-C579-47F2-BF55-B31D90141AED}"/>
              </a:ext>
            </a:extLst>
          </p:cNvPr>
          <p:cNvSpPr/>
          <p:nvPr/>
        </p:nvSpPr>
        <p:spPr>
          <a:xfrm>
            <a:off x="1076193" y="4701321"/>
            <a:ext cx="3881472" cy="365126"/>
          </a:xfrm>
          <a:custGeom>
            <a:avLst/>
            <a:gdLst>
              <a:gd name="connsiteX0" fmla="*/ 0 w 3881472"/>
              <a:gd name="connsiteY0" fmla="*/ 115624 h 365126"/>
              <a:gd name="connsiteX1" fmla="*/ 115624 w 3881472"/>
              <a:gd name="connsiteY1" fmla="*/ 0 h 365126"/>
              <a:gd name="connsiteX2" fmla="*/ 614488 w 3881472"/>
              <a:gd name="connsiteY2" fmla="*/ 0 h 365126"/>
              <a:gd name="connsiteX3" fmla="*/ 1295863 w 3881472"/>
              <a:gd name="connsiteY3" fmla="*/ 0 h 365126"/>
              <a:gd name="connsiteX4" fmla="*/ 1904234 w 3881472"/>
              <a:gd name="connsiteY4" fmla="*/ 0 h 365126"/>
              <a:gd name="connsiteX5" fmla="*/ 2512604 w 3881472"/>
              <a:gd name="connsiteY5" fmla="*/ 0 h 365126"/>
              <a:gd name="connsiteX6" fmla="*/ 3193980 w 3881472"/>
              <a:gd name="connsiteY6" fmla="*/ 0 h 365126"/>
              <a:gd name="connsiteX7" fmla="*/ 3765848 w 3881472"/>
              <a:gd name="connsiteY7" fmla="*/ 0 h 365126"/>
              <a:gd name="connsiteX8" fmla="*/ 3881472 w 3881472"/>
              <a:gd name="connsiteY8" fmla="*/ 115624 h 365126"/>
              <a:gd name="connsiteX9" fmla="*/ 3881472 w 3881472"/>
              <a:gd name="connsiteY9" fmla="*/ 249502 h 365126"/>
              <a:gd name="connsiteX10" fmla="*/ 3765848 w 3881472"/>
              <a:gd name="connsiteY10" fmla="*/ 365126 h 365126"/>
              <a:gd name="connsiteX11" fmla="*/ 3157477 w 3881472"/>
              <a:gd name="connsiteY11" fmla="*/ 365126 h 365126"/>
              <a:gd name="connsiteX12" fmla="*/ 2512604 w 3881472"/>
              <a:gd name="connsiteY12" fmla="*/ 365126 h 365126"/>
              <a:gd name="connsiteX13" fmla="*/ 1940736 w 3881472"/>
              <a:gd name="connsiteY13" fmla="*/ 365126 h 365126"/>
              <a:gd name="connsiteX14" fmla="*/ 1405370 w 3881472"/>
              <a:gd name="connsiteY14" fmla="*/ 365126 h 365126"/>
              <a:gd name="connsiteX15" fmla="*/ 870004 w 3881472"/>
              <a:gd name="connsiteY15" fmla="*/ 365126 h 365126"/>
              <a:gd name="connsiteX16" fmla="*/ 115624 w 3881472"/>
              <a:gd name="connsiteY16" fmla="*/ 365126 h 365126"/>
              <a:gd name="connsiteX17" fmla="*/ 0 w 3881472"/>
              <a:gd name="connsiteY17" fmla="*/ 249502 h 365126"/>
              <a:gd name="connsiteX18" fmla="*/ 0 w 3881472"/>
              <a:gd name="connsiteY18" fmla="*/ 115624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81472" h="365126" extrusionOk="0">
                <a:moveTo>
                  <a:pt x="0" y="115624"/>
                </a:moveTo>
                <a:cubicBezTo>
                  <a:pt x="-917" y="49978"/>
                  <a:pt x="50619" y="12374"/>
                  <a:pt x="115624" y="0"/>
                </a:cubicBezTo>
                <a:cubicBezTo>
                  <a:pt x="267017" y="-6446"/>
                  <a:pt x="397089" y="-1668"/>
                  <a:pt x="614488" y="0"/>
                </a:cubicBezTo>
                <a:cubicBezTo>
                  <a:pt x="831887" y="1668"/>
                  <a:pt x="1140333" y="-16987"/>
                  <a:pt x="1295863" y="0"/>
                </a:cubicBezTo>
                <a:cubicBezTo>
                  <a:pt x="1451393" y="16987"/>
                  <a:pt x="1682880" y="1194"/>
                  <a:pt x="1904234" y="0"/>
                </a:cubicBezTo>
                <a:cubicBezTo>
                  <a:pt x="2125588" y="-1194"/>
                  <a:pt x="2280767" y="-4920"/>
                  <a:pt x="2512604" y="0"/>
                </a:cubicBezTo>
                <a:cubicBezTo>
                  <a:pt x="2744441" y="4920"/>
                  <a:pt x="2965488" y="-10430"/>
                  <a:pt x="3193980" y="0"/>
                </a:cubicBezTo>
                <a:cubicBezTo>
                  <a:pt x="3422472" y="10430"/>
                  <a:pt x="3569790" y="19605"/>
                  <a:pt x="3765848" y="0"/>
                </a:cubicBezTo>
                <a:cubicBezTo>
                  <a:pt x="3832609" y="-4118"/>
                  <a:pt x="3889940" y="38326"/>
                  <a:pt x="3881472" y="115624"/>
                </a:cubicBezTo>
                <a:cubicBezTo>
                  <a:pt x="3875666" y="174595"/>
                  <a:pt x="3877165" y="212541"/>
                  <a:pt x="3881472" y="249502"/>
                </a:cubicBezTo>
                <a:cubicBezTo>
                  <a:pt x="3877524" y="324338"/>
                  <a:pt x="3831127" y="367381"/>
                  <a:pt x="3765848" y="365126"/>
                </a:cubicBezTo>
                <a:cubicBezTo>
                  <a:pt x="3497557" y="379371"/>
                  <a:pt x="3435766" y="372228"/>
                  <a:pt x="3157477" y="365126"/>
                </a:cubicBezTo>
                <a:cubicBezTo>
                  <a:pt x="2879188" y="358024"/>
                  <a:pt x="2749134" y="376249"/>
                  <a:pt x="2512604" y="365126"/>
                </a:cubicBezTo>
                <a:cubicBezTo>
                  <a:pt x="2276074" y="354003"/>
                  <a:pt x="2088518" y="369789"/>
                  <a:pt x="1940736" y="365126"/>
                </a:cubicBezTo>
                <a:cubicBezTo>
                  <a:pt x="1792954" y="360463"/>
                  <a:pt x="1630175" y="369044"/>
                  <a:pt x="1405370" y="365126"/>
                </a:cubicBezTo>
                <a:cubicBezTo>
                  <a:pt x="1180565" y="361208"/>
                  <a:pt x="1079539" y="377049"/>
                  <a:pt x="870004" y="365126"/>
                </a:cubicBezTo>
                <a:cubicBezTo>
                  <a:pt x="660469" y="353203"/>
                  <a:pt x="347006" y="354807"/>
                  <a:pt x="115624" y="365126"/>
                </a:cubicBezTo>
                <a:cubicBezTo>
                  <a:pt x="53573" y="369527"/>
                  <a:pt x="-6248" y="327780"/>
                  <a:pt x="0" y="249502"/>
                </a:cubicBezTo>
                <a:cubicBezTo>
                  <a:pt x="-5220" y="185493"/>
                  <a:pt x="-4365" y="158155"/>
                  <a:pt x="0" y="115624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19180321">
                  <a:prstGeom prst="roundRect">
                    <a:avLst>
                      <a:gd name="adj" fmla="val 31667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9B5DAC-3BC6-491F-87E9-EE6394811AE0}"/>
                  </a:ext>
                </a:extLst>
              </p:cNvPr>
              <p:cNvSpPr txBox="1"/>
              <p:nvPr/>
            </p:nvSpPr>
            <p:spPr>
              <a:xfrm>
                <a:off x="6096000" y="2868849"/>
                <a:ext cx="254025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−90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9B5DAC-3BC6-491F-87E9-EE6394811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68849"/>
                <a:ext cx="2540259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C5AAD1-554A-47E5-B024-B7104357758B}"/>
                  </a:ext>
                </a:extLst>
              </p:cNvPr>
              <p:cNvSpPr txBox="1"/>
              <p:nvPr/>
            </p:nvSpPr>
            <p:spPr>
              <a:xfrm>
                <a:off x="2602883" y="3007348"/>
                <a:ext cx="252159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MY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dirty="0"/>
                  <a:t>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C5AAD1-554A-47E5-B024-B71043577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883" y="3007348"/>
                <a:ext cx="2521598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53E39F-08D5-4D29-ABD5-7CF10FEFF887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1069848" y="4146804"/>
            <a:ext cx="1005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7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C837-DD5C-46A9-82F0-AE763266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Adding Voltages Using Phasors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4EF29-CE2A-4CA3-82AE-0109473CC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en-MY" dirty="0"/>
                  <a:t>v(t) = 10 cos(</a:t>
                </a:r>
                <a:r>
                  <a:rPr lang="el-GR" dirty="0"/>
                  <a:t>ω</a:t>
                </a:r>
                <a:r>
                  <a:rPr lang="en-MY" dirty="0"/>
                  <a:t>t) + 5 sin(</a:t>
                </a:r>
                <a:r>
                  <a:rPr lang="el-GR" dirty="0"/>
                  <a:t>ω</a:t>
                </a:r>
                <a:r>
                  <a:rPr lang="en-MY" dirty="0"/>
                  <a:t>t + 60) + 5 cos(</a:t>
                </a:r>
                <a:r>
                  <a:rPr lang="el-GR" dirty="0"/>
                  <a:t>ω</a:t>
                </a:r>
                <a:r>
                  <a:rPr lang="en-MY" dirty="0"/>
                  <a:t>t + 90)</a:t>
                </a:r>
              </a:p>
              <a:p>
                <a:r>
                  <a:rPr lang="en-MY" b="1" dirty="0"/>
                  <a:t>Step 1: </a:t>
                </a:r>
                <a:r>
                  <a:rPr lang="en-MY" dirty="0"/>
                  <a:t>Convert to a cosine function by using the trigonometric identity</a:t>
                </a:r>
              </a:p>
              <a:p>
                <a:pPr marL="0" indent="0" algn="ctr">
                  <a:buNone/>
                </a:pPr>
                <a:r>
                  <a:rPr lang="en-MY" dirty="0"/>
                  <a:t>v(t) = 10 cos(</a:t>
                </a:r>
                <a:r>
                  <a:rPr lang="el-GR" dirty="0"/>
                  <a:t>ω</a:t>
                </a:r>
                <a:r>
                  <a:rPr lang="en-MY" dirty="0"/>
                  <a:t>t) + 5 cos(</a:t>
                </a:r>
                <a:r>
                  <a:rPr lang="el-GR" dirty="0"/>
                  <a:t>ω</a:t>
                </a:r>
                <a:r>
                  <a:rPr lang="en-MY" dirty="0"/>
                  <a:t>t + 60 - 90) + 5 cos(</a:t>
                </a:r>
                <a:r>
                  <a:rPr lang="el-GR" dirty="0"/>
                  <a:t>ω</a:t>
                </a:r>
                <a:r>
                  <a:rPr lang="en-MY" dirty="0"/>
                  <a:t>t + 90)</a:t>
                </a:r>
              </a:p>
              <a:p>
                <a:pPr marL="0" indent="0" algn="ctr">
                  <a:buNone/>
                </a:pPr>
                <a:r>
                  <a:rPr lang="en-MY" dirty="0"/>
                  <a:t>v(t) = 10 cos(</a:t>
                </a:r>
                <a:r>
                  <a:rPr lang="el-GR" dirty="0"/>
                  <a:t>ω</a:t>
                </a:r>
                <a:r>
                  <a:rPr lang="en-MY" dirty="0"/>
                  <a:t>t) + 5 cos(</a:t>
                </a:r>
                <a:r>
                  <a:rPr lang="el-GR" dirty="0"/>
                  <a:t>ω</a:t>
                </a:r>
                <a:r>
                  <a:rPr lang="en-MY" dirty="0"/>
                  <a:t>t - 30) + 5 cos(</a:t>
                </a:r>
                <a:r>
                  <a:rPr lang="el-GR" dirty="0"/>
                  <a:t>ω</a:t>
                </a:r>
                <a:r>
                  <a:rPr lang="en-MY" dirty="0"/>
                  <a:t>t + 90)</a:t>
                </a:r>
              </a:p>
              <a:p>
                <a:r>
                  <a:rPr lang="en-MY" b="1" dirty="0"/>
                  <a:t>Step 2: </a:t>
                </a:r>
                <a:r>
                  <a:rPr lang="en-MY" dirty="0"/>
                  <a:t>Represent in phasor form using phasor definition</a:t>
                </a:r>
              </a:p>
              <a:p>
                <a:pPr marL="0" indent="0" algn="ctr">
                  <a:buNone/>
                </a:pPr>
                <a:r>
                  <a:rPr lang="en-US" dirty="0"/>
                  <a:t>v</a:t>
                </a:r>
                <a:r>
                  <a:rPr lang="en-US" b="0" dirty="0"/>
                  <a:t>(t)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0+5∠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−30+5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MY" dirty="0"/>
              </a:p>
              <a:p>
                <a:r>
                  <a:rPr lang="en-MY" b="1" dirty="0"/>
                  <a:t>Step 3: </a:t>
                </a:r>
                <a:r>
                  <a:rPr lang="en-MY" dirty="0"/>
                  <a:t>Convert Phasor form to Complex form</a:t>
                </a:r>
              </a:p>
              <a:p>
                <a:pPr marL="0" indent="0" algn="ctr">
                  <a:buNone/>
                </a:pPr>
                <a:r>
                  <a:rPr lang="en-US" dirty="0"/>
                  <a:t>v</a:t>
                </a:r>
                <a:r>
                  <a:rPr lang="en-US" b="0" dirty="0"/>
                  <a:t>(t) = 10 (cos(0)+j sin(0)) + 5 (cos(-30)+j sin(-30)) + 5 (cos(90)+j sin(90))</a:t>
                </a:r>
              </a:p>
              <a:p>
                <a:pPr marL="0" indent="0" algn="ctr">
                  <a:buNone/>
                </a:pPr>
                <a:r>
                  <a:rPr lang="en-US" dirty="0"/>
                  <a:t>v(t) = 10 (1 + j0) + 5 (0.866 – j0.5) + 5 (0 + j1)</a:t>
                </a:r>
              </a:p>
              <a:p>
                <a:pPr marL="0" indent="0" algn="ctr">
                  <a:buNone/>
                </a:pPr>
                <a:r>
                  <a:rPr lang="en-US" dirty="0"/>
                  <a:t>v(t) = 14.33 + j2.5</a:t>
                </a:r>
                <a:endParaRPr lang="en-MY" dirty="0"/>
              </a:p>
              <a:p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4EF29-CE2A-4CA3-82AE-0109473CC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240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35426-A77D-447B-9C66-745B3FCF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CC407-DD68-4D78-B0DD-4AB7D560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7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893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C837-DD5C-46A9-82F0-AE763266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Adding Voltages Using Phasors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4EF29-CE2A-4CA3-82AE-0109473CC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MY" b="1" dirty="0"/>
                  <a:t>Step 4: </a:t>
                </a:r>
                <a:r>
                  <a:rPr lang="en-MY" dirty="0"/>
                  <a:t>Convert Phasor form to Complex form</a:t>
                </a:r>
              </a:p>
              <a:p>
                <a:pPr marL="0" indent="0" algn="ctr">
                  <a:buNone/>
                </a:pPr>
                <a:r>
                  <a:rPr lang="en-US" dirty="0"/>
                  <a:t>v</a:t>
                </a:r>
                <a:r>
                  <a:rPr lang="en-US" b="0" dirty="0"/>
                  <a:t>(t) = 10 (cos(0)+j sin(0)) + 5 (cos(-30)+j sin(-30)) + 5 (cos(90)+j sin(90))</a:t>
                </a:r>
              </a:p>
              <a:p>
                <a:pPr marL="0" indent="0" algn="ctr">
                  <a:buNone/>
                </a:pPr>
                <a:r>
                  <a:rPr lang="en-US" dirty="0"/>
                  <a:t>v(t) = 10 (1 + j0) + 5 (0.866 – j0.5) + 5 (0 + j1)</a:t>
                </a:r>
              </a:p>
              <a:p>
                <a:pPr marL="0" indent="0" algn="ctr">
                  <a:buNone/>
                </a:pPr>
                <a:r>
                  <a:rPr lang="en-US" dirty="0"/>
                  <a:t>v(t) = 14.33 + j2.5</a:t>
                </a:r>
              </a:p>
              <a:p>
                <a:r>
                  <a:rPr lang="en-US" b="1" dirty="0"/>
                  <a:t>Step 5: </a:t>
                </a:r>
                <a:r>
                  <a:rPr lang="en-US" dirty="0"/>
                  <a:t>Convert Complex form to Phasor form</a:t>
                </a:r>
              </a:p>
              <a:p>
                <a:pPr marL="0" indent="0" algn="ctr">
                  <a:buNone/>
                </a:pPr>
                <a:r>
                  <a:rPr lang="en-US" dirty="0"/>
                  <a:t>v(t)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14.33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2.5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14.33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= 14.54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9.89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Step 6: </a:t>
                </a:r>
                <a:r>
                  <a:rPr lang="en-US" dirty="0"/>
                  <a:t>Convert Phasor form to sinusoidal form</a:t>
                </a:r>
              </a:p>
              <a:p>
                <a:pPr marL="0" indent="0" algn="ctr">
                  <a:buNone/>
                </a:pPr>
                <a:r>
                  <a:rPr lang="en-US" dirty="0"/>
                  <a:t>v(t) = 14.54 cos (</a:t>
                </a:r>
                <a:r>
                  <a:rPr lang="el-GR" dirty="0"/>
                  <a:t>ω</a:t>
                </a:r>
                <a:r>
                  <a:rPr lang="en-MY" dirty="0"/>
                  <a:t>t</a:t>
                </a:r>
                <a:r>
                  <a:rPr lang="en-US" dirty="0"/>
                  <a:t> + 9.89)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MY" dirty="0"/>
              </a:p>
              <a:p>
                <a:endParaRPr lang="en-MY" dirty="0"/>
              </a:p>
              <a:p>
                <a:pPr marL="0" indent="0">
                  <a:buNone/>
                </a:pPr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84EF29-CE2A-4CA3-82AE-0109473CC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35426-A77D-447B-9C66-745B3FCF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CC407-DD68-4D78-B0DD-4AB7D560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8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1748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4B90-A072-4E46-8134-3D85FA71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sz="4800" dirty="0"/>
              <a:t>Example 1: Using Phasors to Add Sinusoids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53A5C-6760-4AD0-BDB9-8AFE1B61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Suppose that,</a:t>
            </a:r>
          </a:p>
          <a:p>
            <a:pPr marL="0" indent="0" algn="ctr">
              <a:buNone/>
            </a:pPr>
            <a:r>
              <a:rPr lang="en-MY" dirty="0"/>
              <a:t>v1(t) = 20 cos(</a:t>
            </a:r>
            <a:r>
              <a:rPr lang="el-GR" dirty="0"/>
              <a:t>ω</a:t>
            </a:r>
            <a:r>
              <a:rPr lang="en-MY" dirty="0"/>
              <a:t>t − 45◦)</a:t>
            </a:r>
          </a:p>
          <a:p>
            <a:pPr marL="0" indent="0" algn="ctr">
              <a:buNone/>
            </a:pPr>
            <a:r>
              <a:rPr lang="en-MY" dirty="0"/>
              <a:t>v2(t) = 10 sin(</a:t>
            </a:r>
            <a:r>
              <a:rPr lang="el-GR" dirty="0"/>
              <a:t>ω</a:t>
            </a:r>
            <a:r>
              <a:rPr lang="en-MY" dirty="0"/>
              <a:t>t + 60◦)</a:t>
            </a:r>
          </a:p>
          <a:p>
            <a:pPr marL="0" indent="0">
              <a:buNone/>
            </a:pPr>
            <a:r>
              <a:rPr lang="en-MY" dirty="0"/>
              <a:t>Reduce the sum vs(t) = v1(t) + v2(t) to a single term.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C6C6C-0C35-4E06-B76D-79DA267E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EEE1024 Module 2 Fundamentals of AC Circuits</a:t>
            </a:r>
            <a:endParaRPr lang="en-MY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8CE2C-95D5-42FA-9FBD-898193F9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98518-C1CF-410D-8A71-B5D14FDF677E}" type="slidenum">
              <a:rPr lang="en-MY" smtClean="0"/>
              <a:t>9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881540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918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Cambria</vt:lpstr>
      <vt:lpstr>Cambria Math</vt:lpstr>
      <vt:lpstr>Rockwell</vt:lpstr>
      <vt:lpstr>Rockwell Condensed</vt:lpstr>
      <vt:lpstr>Rockwell Extra Bold</vt:lpstr>
      <vt:lpstr>Wingdings</vt:lpstr>
      <vt:lpstr>1_Wood Type</vt:lpstr>
      <vt:lpstr>Fundamentals of AC Circuits</vt:lpstr>
      <vt:lpstr>sinusoidal steady-state analysis of Rl, RC &amp; RLC Circuits</vt:lpstr>
      <vt:lpstr>overview</vt:lpstr>
      <vt:lpstr>Phasors</vt:lpstr>
      <vt:lpstr>Phasor Definition</vt:lpstr>
      <vt:lpstr>Phasor Definition</vt:lpstr>
      <vt:lpstr>Adding Voltages Using Phasors</vt:lpstr>
      <vt:lpstr>Adding Voltages Using Phasors</vt:lpstr>
      <vt:lpstr>Example 1: Using Phasors to Add Sinusoids</vt:lpstr>
      <vt:lpstr>Example 2: Reduce the following expressions by using phasors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AC Circuits</dc:title>
  <dc:creator>Panneer Selvam Arun Mozhi Devan</dc:creator>
  <cp:lastModifiedBy>Panneer Selvam Arun Mozhi Devan</cp:lastModifiedBy>
  <cp:revision>15</cp:revision>
  <dcterms:created xsi:type="dcterms:W3CDTF">2020-08-04T05:14:24Z</dcterms:created>
  <dcterms:modified xsi:type="dcterms:W3CDTF">2020-08-04T06:43:15Z</dcterms:modified>
</cp:coreProperties>
</file>