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6"/>
  </p:notesMasterIdLst>
  <p:sldIdLst>
    <p:sldId id="256" r:id="rId2"/>
    <p:sldId id="264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3DC4A1-326F-415D-890B-ECE3E21D805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A47C74-83AC-4469-BC30-A0B9480A051E}">
      <dgm:prSet/>
      <dgm:spPr/>
      <dgm:t>
        <a:bodyPr/>
        <a:lstStyle/>
        <a:p>
          <a:r>
            <a:rPr lang="en-MY" dirty="0"/>
            <a:t>Kirchhoff’s Laws</a:t>
          </a:r>
          <a:endParaRPr lang="en-US" dirty="0"/>
        </a:p>
      </dgm:t>
    </dgm:pt>
    <dgm:pt modelId="{278F0FBC-5A61-4C49-B5F3-1D55074AF631}" type="parTrans" cxnId="{B0699336-7173-4E31-8909-AFD7A3C5D6CC}">
      <dgm:prSet/>
      <dgm:spPr/>
      <dgm:t>
        <a:bodyPr/>
        <a:lstStyle/>
        <a:p>
          <a:endParaRPr lang="en-US"/>
        </a:p>
      </dgm:t>
    </dgm:pt>
    <dgm:pt modelId="{466F043A-4637-4FFE-B905-98E06B631F5D}" type="sibTrans" cxnId="{B0699336-7173-4E31-8909-AFD7A3C5D6CC}">
      <dgm:prSet/>
      <dgm:spPr/>
      <dgm:t>
        <a:bodyPr/>
        <a:lstStyle/>
        <a:p>
          <a:endParaRPr lang="en-US"/>
        </a:p>
      </dgm:t>
    </dgm:pt>
    <dgm:pt modelId="{55783F88-1F7C-4162-B6CD-B3CF05B2BC7B}">
      <dgm:prSet/>
      <dgm:spPr/>
      <dgm:t>
        <a:bodyPr/>
        <a:lstStyle/>
        <a:p>
          <a:r>
            <a:rPr lang="en-MY"/>
            <a:t>Node-Voltage Analysis</a:t>
          </a:r>
          <a:endParaRPr lang="en-US"/>
        </a:p>
      </dgm:t>
    </dgm:pt>
    <dgm:pt modelId="{3B387B58-C045-421E-B5B7-D1D79DA0D1A8}" type="parTrans" cxnId="{0FB19DE1-CFF1-42E2-B79E-8BB3312F675E}">
      <dgm:prSet/>
      <dgm:spPr/>
      <dgm:t>
        <a:bodyPr/>
        <a:lstStyle/>
        <a:p>
          <a:endParaRPr lang="en-US"/>
        </a:p>
      </dgm:t>
    </dgm:pt>
    <dgm:pt modelId="{CC95DB65-3B02-47AF-89F6-BEDA56F9677B}" type="sibTrans" cxnId="{0FB19DE1-CFF1-42E2-B79E-8BB3312F675E}">
      <dgm:prSet/>
      <dgm:spPr/>
      <dgm:t>
        <a:bodyPr/>
        <a:lstStyle/>
        <a:p>
          <a:endParaRPr lang="en-US"/>
        </a:p>
      </dgm:t>
    </dgm:pt>
    <dgm:pt modelId="{CAD7EEDE-5283-4D77-B660-C11F78BD295D}">
      <dgm:prSet/>
      <dgm:spPr/>
      <dgm:t>
        <a:bodyPr/>
        <a:lstStyle/>
        <a:p>
          <a:r>
            <a:rPr lang="en-MY"/>
            <a:t>Mesh-Current Analysis</a:t>
          </a:r>
          <a:endParaRPr lang="en-US"/>
        </a:p>
      </dgm:t>
    </dgm:pt>
    <dgm:pt modelId="{B9A42DB6-0735-4427-8D90-2965F04D5844}" type="parTrans" cxnId="{96BDEA9F-3933-49EF-8262-9682D202DD6D}">
      <dgm:prSet/>
      <dgm:spPr/>
      <dgm:t>
        <a:bodyPr/>
        <a:lstStyle/>
        <a:p>
          <a:endParaRPr lang="en-US"/>
        </a:p>
      </dgm:t>
    </dgm:pt>
    <dgm:pt modelId="{49B1C45D-1AA0-4357-9B00-2213B47C0295}" type="sibTrans" cxnId="{96BDEA9F-3933-49EF-8262-9682D202DD6D}">
      <dgm:prSet/>
      <dgm:spPr/>
      <dgm:t>
        <a:bodyPr/>
        <a:lstStyle/>
        <a:p>
          <a:endParaRPr lang="en-US"/>
        </a:p>
      </dgm:t>
    </dgm:pt>
    <dgm:pt modelId="{C340C428-05FE-4DC9-84B1-0CFC5A281E49}" type="pres">
      <dgm:prSet presAssocID="{883DC4A1-326F-415D-890B-ECE3E21D805B}" presName="linear" presStyleCnt="0">
        <dgm:presLayoutVars>
          <dgm:animLvl val="lvl"/>
          <dgm:resizeHandles val="exact"/>
        </dgm:presLayoutVars>
      </dgm:prSet>
      <dgm:spPr/>
    </dgm:pt>
    <dgm:pt modelId="{5A5985A4-C0E4-42C2-A774-8FA11241E113}" type="pres">
      <dgm:prSet presAssocID="{79A47C74-83AC-4469-BC30-A0B9480A051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34DC29-CA70-4CB1-87A3-EF53A6EB9D7A}" type="pres">
      <dgm:prSet presAssocID="{466F043A-4637-4FFE-B905-98E06B631F5D}" presName="spacer" presStyleCnt="0"/>
      <dgm:spPr/>
    </dgm:pt>
    <dgm:pt modelId="{F55FBFEB-54A4-45D3-BCE5-4E16F0F93965}" type="pres">
      <dgm:prSet presAssocID="{55783F88-1F7C-4162-B6CD-B3CF05B2BC7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F1ED5B5-31C9-4766-A4C4-7B3736181D2E}" type="pres">
      <dgm:prSet presAssocID="{CC95DB65-3B02-47AF-89F6-BEDA56F9677B}" presName="spacer" presStyleCnt="0"/>
      <dgm:spPr/>
    </dgm:pt>
    <dgm:pt modelId="{72BDED3C-A562-4318-AF99-35D497823DA7}" type="pres">
      <dgm:prSet presAssocID="{CAD7EEDE-5283-4D77-B660-C11F78BD295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4438315-5607-4E77-8D93-F13A2CFC1F52}" type="presOf" srcId="{79A47C74-83AC-4469-BC30-A0B9480A051E}" destId="{5A5985A4-C0E4-42C2-A774-8FA11241E113}" srcOrd="0" destOrd="0" presId="urn:microsoft.com/office/officeart/2005/8/layout/vList2"/>
    <dgm:cxn modelId="{B0699336-7173-4E31-8909-AFD7A3C5D6CC}" srcId="{883DC4A1-326F-415D-890B-ECE3E21D805B}" destId="{79A47C74-83AC-4469-BC30-A0B9480A051E}" srcOrd="0" destOrd="0" parTransId="{278F0FBC-5A61-4C49-B5F3-1D55074AF631}" sibTransId="{466F043A-4637-4FFE-B905-98E06B631F5D}"/>
    <dgm:cxn modelId="{B1E76A3C-9BF6-4622-8326-86D76DD94607}" type="presOf" srcId="{55783F88-1F7C-4162-B6CD-B3CF05B2BC7B}" destId="{F55FBFEB-54A4-45D3-BCE5-4E16F0F93965}" srcOrd="0" destOrd="0" presId="urn:microsoft.com/office/officeart/2005/8/layout/vList2"/>
    <dgm:cxn modelId="{96BDEA9F-3933-49EF-8262-9682D202DD6D}" srcId="{883DC4A1-326F-415D-890B-ECE3E21D805B}" destId="{CAD7EEDE-5283-4D77-B660-C11F78BD295D}" srcOrd="2" destOrd="0" parTransId="{B9A42DB6-0735-4427-8D90-2965F04D5844}" sibTransId="{49B1C45D-1AA0-4357-9B00-2213B47C0295}"/>
    <dgm:cxn modelId="{BD7DF9C8-C34F-4B31-912A-81AC1A338765}" type="presOf" srcId="{CAD7EEDE-5283-4D77-B660-C11F78BD295D}" destId="{72BDED3C-A562-4318-AF99-35D497823DA7}" srcOrd="0" destOrd="0" presId="urn:microsoft.com/office/officeart/2005/8/layout/vList2"/>
    <dgm:cxn modelId="{0FB19DE1-CFF1-42E2-B79E-8BB3312F675E}" srcId="{883DC4A1-326F-415D-890B-ECE3E21D805B}" destId="{55783F88-1F7C-4162-B6CD-B3CF05B2BC7B}" srcOrd="1" destOrd="0" parTransId="{3B387B58-C045-421E-B5B7-D1D79DA0D1A8}" sibTransId="{CC95DB65-3B02-47AF-89F6-BEDA56F9677B}"/>
    <dgm:cxn modelId="{E3031DED-9E3A-49ED-8B7E-18F264297305}" type="presOf" srcId="{883DC4A1-326F-415D-890B-ECE3E21D805B}" destId="{C340C428-05FE-4DC9-84B1-0CFC5A281E49}" srcOrd="0" destOrd="0" presId="urn:microsoft.com/office/officeart/2005/8/layout/vList2"/>
    <dgm:cxn modelId="{8806E93E-AFDE-47B6-A919-3CC2050B111D}" type="presParOf" srcId="{C340C428-05FE-4DC9-84B1-0CFC5A281E49}" destId="{5A5985A4-C0E4-42C2-A774-8FA11241E113}" srcOrd="0" destOrd="0" presId="urn:microsoft.com/office/officeart/2005/8/layout/vList2"/>
    <dgm:cxn modelId="{35D80899-7DA8-4527-9CBB-9D497D9B2CAD}" type="presParOf" srcId="{C340C428-05FE-4DC9-84B1-0CFC5A281E49}" destId="{FB34DC29-CA70-4CB1-87A3-EF53A6EB9D7A}" srcOrd="1" destOrd="0" presId="urn:microsoft.com/office/officeart/2005/8/layout/vList2"/>
    <dgm:cxn modelId="{62633736-3219-4D18-971E-F48898BAE325}" type="presParOf" srcId="{C340C428-05FE-4DC9-84B1-0CFC5A281E49}" destId="{F55FBFEB-54A4-45D3-BCE5-4E16F0F93965}" srcOrd="2" destOrd="0" presId="urn:microsoft.com/office/officeart/2005/8/layout/vList2"/>
    <dgm:cxn modelId="{567ECE57-4905-44E2-98A0-E514DAD90030}" type="presParOf" srcId="{C340C428-05FE-4DC9-84B1-0CFC5A281E49}" destId="{FF1ED5B5-31C9-4766-A4C4-7B3736181D2E}" srcOrd="3" destOrd="0" presId="urn:microsoft.com/office/officeart/2005/8/layout/vList2"/>
    <dgm:cxn modelId="{931E14D4-E619-485D-9F22-AB7BB20317B1}" type="presParOf" srcId="{C340C428-05FE-4DC9-84B1-0CFC5A281E49}" destId="{72BDED3C-A562-4318-AF99-35D497823D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985A4-C0E4-42C2-A774-8FA11241E113}">
      <dsp:nvSpPr>
        <dsp:cNvPr id="0" name=""/>
        <dsp:cNvSpPr/>
      </dsp:nvSpPr>
      <dsp:spPr>
        <a:xfrm>
          <a:off x="0" y="18879"/>
          <a:ext cx="5141912" cy="1705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4400" kern="1200" dirty="0"/>
            <a:t>Kirchhoff’s Laws</a:t>
          </a:r>
          <a:endParaRPr lang="en-US" sz="4400" kern="1200" dirty="0"/>
        </a:p>
      </dsp:txBody>
      <dsp:txXfrm>
        <a:off x="83245" y="102124"/>
        <a:ext cx="4975422" cy="1538785"/>
      </dsp:txXfrm>
    </dsp:sp>
    <dsp:sp modelId="{F55FBFEB-54A4-45D3-BCE5-4E16F0F93965}">
      <dsp:nvSpPr>
        <dsp:cNvPr id="0" name=""/>
        <dsp:cNvSpPr/>
      </dsp:nvSpPr>
      <dsp:spPr>
        <a:xfrm>
          <a:off x="0" y="1850875"/>
          <a:ext cx="5141912" cy="1705275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4400" kern="1200"/>
            <a:t>Node-Voltage Analysis</a:t>
          </a:r>
          <a:endParaRPr lang="en-US" sz="4400" kern="1200"/>
        </a:p>
      </dsp:txBody>
      <dsp:txXfrm>
        <a:off x="83245" y="1934120"/>
        <a:ext cx="4975422" cy="1538785"/>
      </dsp:txXfrm>
    </dsp:sp>
    <dsp:sp modelId="{72BDED3C-A562-4318-AF99-35D497823DA7}">
      <dsp:nvSpPr>
        <dsp:cNvPr id="0" name=""/>
        <dsp:cNvSpPr/>
      </dsp:nvSpPr>
      <dsp:spPr>
        <a:xfrm>
          <a:off x="0" y="3682870"/>
          <a:ext cx="5141912" cy="1705275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4400" kern="1200"/>
            <a:t>Mesh-Current Analysis</a:t>
          </a:r>
          <a:endParaRPr lang="en-US" sz="4400" kern="1200"/>
        </a:p>
      </dsp:txBody>
      <dsp:txXfrm>
        <a:off x="83245" y="3766115"/>
        <a:ext cx="4975422" cy="1538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BA21D-EB08-47F8-A35F-51B8ECBF7294}" type="datetimeFigureOut">
              <a:rPr lang="en-MY" smtClean="0"/>
              <a:t>16/8/2020</a:t>
            </a:fld>
            <a:endParaRPr lang="en-MY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3871F-30FD-4F7C-8BF7-5F6E5A7C1F1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7588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32A9-4E6A-42B6-A66E-03ADA0E4F305}" type="datetime1">
              <a:rPr lang="en-MY" smtClean="0"/>
              <a:t>16/8/2020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9291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AD9D-9B75-47A0-9E8F-326BAAEA7685}" type="datetime1">
              <a:rPr lang="en-MY" smtClean="0"/>
              <a:t>16/8/2020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040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C9AD-982D-403E-B2DC-7520DC120888}" type="datetime1">
              <a:rPr lang="en-MY" smtClean="0"/>
              <a:t>16/8/2020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4921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86C7-F8E2-4042-88F1-F530278EBD3B}" type="datetime1">
              <a:rPr lang="en-MY" smtClean="0"/>
              <a:t>16/8/2020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8281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25D5A00-6C6D-417B-84D2-47C0F51B5FB7}" type="datetime1">
              <a:rPr lang="en-MY" smtClean="0"/>
              <a:t>16/8/2020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9908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2D8D-1C7B-4009-B760-9D9837002872}" type="datetime1">
              <a:rPr lang="en-MY" smtClean="0"/>
              <a:t>16/8/2020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2987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10B9-0F4A-4552-842F-D7A2253C72DB}" type="datetime1">
              <a:rPr lang="en-MY" smtClean="0"/>
              <a:t>16/8/2020</a:t>
            </a:fld>
            <a:endParaRPr lang="en-MY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777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593C-BE03-47BA-B0BF-FA6C3F965830}" type="datetime1">
              <a:rPr lang="en-MY" smtClean="0"/>
              <a:t>16/8/2020</a:t>
            </a:fld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2476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A53C-564F-4CAA-90AD-6F4906880643}" type="datetime1">
              <a:rPr lang="en-MY" smtClean="0"/>
              <a:t>16/8/2020</a:t>
            </a:fld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7085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320F-2828-4BB4-9EB3-B2E6B7B36C40}" type="datetime1">
              <a:rPr lang="en-MY" smtClean="0"/>
              <a:t>16/8/2020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88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8F42-2C0F-4E7D-9C61-C001C8C3D649}" type="datetime1">
              <a:rPr lang="en-MY" smtClean="0"/>
              <a:t>16/8/2020</a:t>
            </a:fld>
            <a:endParaRPr lang="en-MY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4081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46776EC-9637-4801-BDC9-32482D2CF5FB}" type="datetime1">
              <a:rPr lang="en-MY" smtClean="0"/>
              <a:t>16/8/2020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MY" dirty="0"/>
              <a:t>EEE1024 Module 2 Fundamentals of AC Circuits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6233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3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BB6-7A6F-4AB5-BB6D-96812DC59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6600" dirty="0"/>
              <a:t>Fundamentals of AC Circuits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AC13B-30C6-4219-85DB-E970D8D33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590660"/>
            <a:ext cx="7891272" cy="868307"/>
          </a:xfrm>
        </p:spPr>
        <p:txBody>
          <a:bodyPr/>
          <a:lstStyle/>
          <a:p>
            <a:r>
              <a:rPr lang="en-US" dirty="0"/>
              <a:t>Module 2: Fundamentals of AC Circuits</a:t>
            </a:r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188E7-37CF-4832-85D9-B6C1C6C7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2BBAA-A9E2-4601-9CF3-6DCF0126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68841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0515AA-0229-4EAF-AF63-9929C684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Combining Impedances in Series and Parallel – Ex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4A668FB-5FD7-4CF6-A337-661E2DB359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MY" dirty="0"/>
                  <a:t>Determine the complex impedance between terminals shown in Figure for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MY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MY" dirty="0"/>
                  <a:t> = 1000 rad/s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4A668FB-5FD7-4CF6-A337-661E2DB35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69DF1-CEE8-4B5D-A5F8-1B5398C7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895D0-7189-4074-981E-85EB31CE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10</a:t>
            </a:fld>
            <a:endParaRPr lang="en-M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1CFA5F-6A41-458A-B059-FDDCBD2F0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362" y="3429000"/>
            <a:ext cx="4040155" cy="176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7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E9AD-607D-48B7-982B-2D57A2E3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BE6C1-3532-4DB3-B564-4DACB1105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 voltage </a:t>
            </a:r>
            <a:r>
              <a:rPr lang="en-MY" dirty="0" err="1"/>
              <a:t>vL</a:t>
            </a:r>
            <a:r>
              <a:rPr lang="en-MY" dirty="0"/>
              <a:t>(t) = 100 cos(200t) is applied to a 0.25-H inductance. (Notice that w = 200.) </a:t>
            </a:r>
          </a:p>
          <a:p>
            <a:r>
              <a:rPr lang="en-MY" dirty="0"/>
              <a:t>a. Find the impedance of the inductance, the phasor current, and the phasor voltage. </a:t>
            </a:r>
          </a:p>
          <a:p>
            <a:r>
              <a:rPr lang="en-MY" dirty="0"/>
              <a:t>b. Draw the phasor diagram.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DBB9D-6994-4E53-8664-E8029A78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29000-21CF-411A-A397-345D2BA7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11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11553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5B64-A2E4-4BD8-8A01-819D623C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1FBC1-7016-449E-AA01-86975F148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 voltage </a:t>
            </a:r>
            <a:r>
              <a:rPr lang="en-MY" dirty="0" err="1"/>
              <a:t>vC</a:t>
            </a:r>
            <a:r>
              <a:rPr lang="en-MY" dirty="0"/>
              <a:t>(t) = 100 cos(200t) is applied to a 100µF capacitance.</a:t>
            </a:r>
          </a:p>
          <a:p>
            <a:r>
              <a:rPr lang="en-MY" dirty="0"/>
              <a:t>a. Find the impedance of the capacitance, the phasor current, and the phasor voltage. </a:t>
            </a:r>
          </a:p>
          <a:p>
            <a:r>
              <a:rPr lang="en-MY" dirty="0"/>
              <a:t>b. Draw the phasor diagram.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DE581-E337-4909-874C-6216509C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480A9-F770-46A9-B8CD-6109C80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12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82624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7F639-C6C6-4C70-B1A6-1555165D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MY" sz="3000">
                <a:solidFill>
                  <a:srgbClr val="FFFFFF"/>
                </a:solidFill>
              </a:rPr>
              <a:t>Circuit Analysis with Phasors And Complex impedances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BE54A-AC36-4EDB-8AFC-D08CED54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Module 2 Fundamentals of AC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CE28E-EA8E-4760-8ACE-6C3F1CF1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DE98518-C1CF-410D-8A71-B5D14FDF677E}" type="slidenum">
              <a:rPr lang="en-MY" sz="1900">
                <a:solidFill>
                  <a:schemeClr val="accent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MY" sz="1900">
              <a:solidFill>
                <a:schemeClr val="accent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6CD73D3-A2FC-4B38-A809-4324E6D653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539940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795856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30B3-9A98-43D6-820D-A29217B5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Kirchhoff’s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E5CA8-4B51-43D3-8E93-9E97E2689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Steady-State AC Analysis of a Series Circuit</a:t>
            </a:r>
          </a:p>
          <a:p>
            <a:r>
              <a:rPr lang="en-MY" dirty="0"/>
              <a:t>Find the steady-state current for the circuit shown in Figure. Also, find the phasor voltage across each element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09872-6542-49D7-92EB-848311667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ACA58-7F11-4E5F-B5B0-3C968F3F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14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88B37D-2E5B-47A4-A5D1-3A7E20B57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617" y="3429000"/>
            <a:ext cx="4139861" cy="224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3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9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5" name="Oval 10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32455-A555-4A9A-A342-5A9A2286DC4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69850" y="844902"/>
                <a:ext cx="5818858" cy="5168196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/>
                      <m:t>v</m:t>
                    </m:r>
                    <m:r>
                      <m:rPr>
                        <m:nor/>
                      </m:rPr>
                      <a:rPr lang="en-US" i="0"/>
                      <m:t>(</m:t>
                    </m:r>
                    <m:r>
                      <m:rPr>
                        <m:nor/>
                      </m:rPr>
                      <a:rPr lang="en-US" i="0"/>
                      <m:t>t</m:t>
                    </m:r>
                    <m:r>
                      <m:rPr>
                        <m:nor/>
                      </m:rPr>
                      <a:rPr lang="en-US" i="0"/>
                      <m:t>) 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nor/>
                      </m:rPr>
                      <a:rPr lang="en-US" i="1"/>
                      <m:t> </m:t>
                    </m:r>
                    <m:r>
                      <m:rPr>
                        <m:nor/>
                      </m:rPr>
                      <a:rPr lang="en-US" b="0" i="0"/>
                      <m:t>sin</m:t>
                    </m:r>
                    <m:r>
                      <m:rPr>
                        <m:nor/>
                      </m:rPr>
                      <a:rPr lang="en-US"/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m:rPr>
                        <m:nor/>
                      </m:rPr>
                      <a:rPr lang="en-US" b="0" i="1"/>
                      <m:t>t</m:t>
                    </m:r>
                    <m:r>
                      <m:rPr>
                        <m:nor/>
                      </m:rPr>
                      <a:rPr lang="en-US" i="1"/>
                      <m:t> </m:t>
                    </m:r>
                    <m:r>
                      <m:rPr>
                        <m:nor/>
                      </m:rPr>
                      <a:rPr lang="en-US" b="0" i="0"/>
                      <m:t>−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en-US"/>
                      <m:t>)</m:t>
                    </m:r>
                  </m:oMath>
                </a14:m>
                <a:endParaRPr lang="en-US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i="1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rad>
                  </m:oMath>
                </a14:m>
                <a:endParaRPr lang="en-US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𝑟𝑚𝑠</m:t>
                            </m:r>
                          </m:sub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rad>
                  </m:oMath>
                </a14:m>
                <a:endParaRPr lang="en-US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/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32455-A555-4A9A-A342-5A9A2286D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69850" y="844902"/>
                <a:ext cx="5818858" cy="5168196"/>
              </a:xfrm>
              <a:blipFill>
                <a:blip r:embed="rId4"/>
                <a:stretch>
                  <a:fillRect l="-524" t="-141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15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8" name="Group 17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F4136D-9297-473F-9E95-56F6114C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>
                <a:solidFill>
                  <a:schemeClr val="bg1">
                    <a:shade val="97000"/>
                    <a:satMod val="150000"/>
                  </a:schemeClr>
                </a:solidFill>
              </a:rPr>
              <a:t>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064C3-CDB2-46BD-B9F7-15054211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Module 2 Fundamentals of AC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54EBC-DDEC-47B0-B911-8051D418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C1A75A3E-2134-4864-B349-AC46199C07E9}" type="slidenum">
              <a:rPr lang="en-US" sz="1900" b="1" kern="120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900" b="1" kern="120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200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ABEF2-5093-47F9-9879-231627B0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Phasor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D81E2D-7451-4908-A205-7E7D81D52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MY" dirty="0"/>
                  <a:t>For a sinusoidal voltage of the form,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We define phasor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If the sinusoid is of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we first convert to a cosine function by using the trigonometric identity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−90)</m:t>
                      </m:r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Thus,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−90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and the phasor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−90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D81E2D-7451-4908-A205-7E7D81D52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225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2C846-6F93-4843-84D7-7BA440E4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AB76D-1B5D-474F-832A-DCD06A1F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</a:t>
            </a:fld>
            <a:endParaRPr lang="en-MY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A469B9-5FA1-4F57-B914-16358ABFFD8E}"/>
              </a:ext>
            </a:extLst>
          </p:cNvPr>
          <p:cNvSpPr/>
          <p:nvPr/>
        </p:nvSpPr>
        <p:spPr>
          <a:xfrm>
            <a:off x="4786604" y="2360645"/>
            <a:ext cx="2629180" cy="373224"/>
          </a:xfrm>
          <a:custGeom>
            <a:avLst/>
            <a:gdLst>
              <a:gd name="connsiteX0" fmla="*/ 0 w 2629180"/>
              <a:gd name="connsiteY0" fmla="*/ 118189 h 373224"/>
              <a:gd name="connsiteX1" fmla="*/ 118189 w 2629180"/>
              <a:gd name="connsiteY1" fmla="*/ 0 h 373224"/>
              <a:gd name="connsiteX2" fmla="*/ 644605 w 2629180"/>
              <a:gd name="connsiteY2" fmla="*/ 0 h 373224"/>
              <a:gd name="connsiteX3" fmla="*/ 1290662 w 2629180"/>
              <a:gd name="connsiteY3" fmla="*/ 0 h 373224"/>
              <a:gd name="connsiteX4" fmla="*/ 1888862 w 2629180"/>
              <a:gd name="connsiteY4" fmla="*/ 0 h 373224"/>
              <a:gd name="connsiteX5" fmla="*/ 2510991 w 2629180"/>
              <a:gd name="connsiteY5" fmla="*/ 0 h 373224"/>
              <a:gd name="connsiteX6" fmla="*/ 2629180 w 2629180"/>
              <a:gd name="connsiteY6" fmla="*/ 118189 h 373224"/>
              <a:gd name="connsiteX7" fmla="*/ 2629180 w 2629180"/>
              <a:gd name="connsiteY7" fmla="*/ 255035 h 373224"/>
              <a:gd name="connsiteX8" fmla="*/ 2510991 w 2629180"/>
              <a:gd name="connsiteY8" fmla="*/ 373224 h 373224"/>
              <a:gd name="connsiteX9" fmla="*/ 1984575 w 2629180"/>
              <a:gd name="connsiteY9" fmla="*/ 373224 h 373224"/>
              <a:gd name="connsiteX10" fmla="*/ 1458158 w 2629180"/>
              <a:gd name="connsiteY10" fmla="*/ 373224 h 373224"/>
              <a:gd name="connsiteX11" fmla="*/ 931742 w 2629180"/>
              <a:gd name="connsiteY11" fmla="*/ 373224 h 373224"/>
              <a:gd name="connsiteX12" fmla="*/ 118189 w 2629180"/>
              <a:gd name="connsiteY12" fmla="*/ 373224 h 373224"/>
              <a:gd name="connsiteX13" fmla="*/ 0 w 2629180"/>
              <a:gd name="connsiteY13" fmla="*/ 255035 h 373224"/>
              <a:gd name="connsiteX14" fmla="*/ 0 w 2629180"/>
              <a:gd name="connsiteY14" fmla="*/ 118189 h 37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29180" h="373224" extrusionOk="0">
                <a:moveTo>
                  <a:pt x="0" y="118189"/>
                </a:moveTo>
                <a:cubicBezTo>
                  <a:pt x="-2233" y="48557"/>
                  <a:pt x="52055" y="9271"/>
                  <a:pt x="118189" y="0"/>
                </a:cubicBezTo>
                <a:cubicBezTo>
                  <a:pt x="362692" y="3715"/>
                  <a:pt x="448860" y="4759"/>
                  <a:pt x="644605" y="0"/>
                </a:cubicBezTo>
                <a:cubicBezTo>
                  <a:pt x="840350" y="-4759"/>
                  <a:pt x="988887" y="-28383"/>
                  <a:pt x="1290662" y="0"/>
                </a:cubicBezTo>
                <a:cubicBezTo>
                  <a:pt x="1592437" y="28383"/>
                  <a:pt x="1719289" y="23931"/>
                  <a:pt x="1888862" y="0"/>
                </a:cubicBezTo>
                <a:cubicBezTo>
                  <a:pt x="2058435" y="-23931"/>
                  <a:pt x="2330955" y="-15011"/>
                  <a:pt x="2510991" y="0"/>
                </a:cubicBezTo>
                <a:cubicBezTo>
                  <a:pt x="2575913" y="-5217"/>
                  <a:pt x="2632607" y="45129"/>
                  <a:pt x="2629180" y="118189"/>
                </a:cubicBezTo>
                <a:cubicBezTo>
                  <a:pt x="2632277" y="186190"/>
                  <a:pt x="2634549" y="200626"/>
                  <a:pt x="2629180" y="255035"/>
                </a:cubicBezTo>
                <a:cubicBezTo>
                  <a:pt x="2643077" y="325299"/>
                  <a:pt x="2579336" y="374370"/>
                  <a:pt x="2510991" y="373224"/>
                </a:cubicBezTo>
                <a:cubicBezTo>
                  <a:pt x="2360827" y="347691"/>
                  <a:pt x="2199982" y="368947"/>
                  <a:pt x="1984575" y="373224"/>
                </a:cubicBezTo>
                <a:cubicBezTo>
                  <a:pt x="1769168" y="377501"/>
                  <a:pt x="1690632" y="380872"/>
                  <a:pt x="1458158" y="373224"/>
                </a:cubicBezTo>
                <a:cubicBezTo>
                  <a:pt x="1225684" y="365576"/>
                  <a:pt x="1101434" y="393848"/>
                  <a:pt x="931742" y="373224"/>
                </a:cubicBezTo>
                <a:cubicBezTo>
                  <a:pt x="762050" y="352600"/>
                  <a:pt x="373581" y="352558"/>
                  <a:pt x="118189" y="373224"/>
                </a:cubicBezTo>
                <a:cubicBezTo>
                  <a:pt x="50723" y="358381"/>
                  <a:pt x="-14519" y="324529"/>
                  <a:pt x="0" y="255035"/>
                </a:cubicBezTo>
                <a:cubicBezTo>
                  <a:pt x="-904" y="226944"/>
                  <a:pt x="3508" y="174410"/>
                  <a:pt x="0" y="118189"/>
                </a:cubicBezTo>
                <a:close/>
              </a:path>
            </a:pathLst>
          </a:custGeom>
          <a:noFill/>
          <a:ln w="28575">
            <a:extLst>
              <a:ext uri="{C807C97D-BFC1-408E-A445-0C87EB9F89A2}">
                <ask:lineSketchStyleProps xmlns:ask="http://schemas.microsoft.com/office/drawing/2018/sketchyshapes" sd="219180321">
                  <a:prstGeom prst="roundRect">
                    <a:avLst>
                      <a:gd name="adj" fmla="val 31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54B8F9-9FA5-4119-94C4-3D65BF2ECAF7}"/>
              </a:ext>
            </a:extLst>
          </p:cNvPr>
          <p:cNvSpPr/>
          <p:nvPr/>
        </p:nvSpPr>
        <p:spPr>
          <a:xfrm>
            <a:off x="4781410" y="3038669"/>
            <a:ext cx="2629180" cy="373224"/>
          </a:xfrm>
          <a:custGeom>
            <a:avLst/>
            <a:gdLst>
              <a:gd name="connsiteX0" fmla="*/ 0 w 2629180"/>
              <a:gd name="connsiteY0" fmla="*/ 118189 h 373224"/>
              <a:gd name="connsiteX1" fmla="*/ 118189 w 2629180"/>
              <a:gd name="connsiteY1" fmla="*/ 0 h 373224"/>
              <a:gd name="connsiteX2" fmla="*/ 644605 w 2629180"/>
              <a:gd name="connsiteY2" fmla="*/ 0 h 373224"/>
              <a:gd name="connsiteX3" fmla="*/ 1290662 w 2629180"/>
              <a:gd name="connsiteY3" fmla="*/ 0 h 373224"/>
              <a:gd name="connsiteX4" fmla="*/ 1888862 w 2629180"/>
              <a:gd name="connsiteY4" fmla="*/ 0 h 373224"/>
              <a:gd name="connsiteX5" fmla="*/ 2510991 w 2629180"/>
              <a:gd name="connsiteY5" fmla="*/ 0 h 373224"/>
              <a:gd name="connsiteX6" fmla="*/ 2629180 w 2629180"/>
              <a:gd name="connsiteY6" fmla="*/ 118189 h 373224"/>
              <a:gd name="connsiteX7" fmla="*/ 2629180 w 2629180"/>
              <a:gd name="connsiteY7" fmla="*/ 255035 h 373224"/>
              <a:gd name="connsiteX8" fmla="*/ 2510991 w 2629180"/>
              <a:gd name="connsiteY8" fmla="*/ 373224 h 373224"/>
              <a:gd name="connsiteX9" fmla="*/ 1984575 w 2629180"/>
              <a:gd name="connsiteY9" fmla="*/ 373224 h 373224"/>
              <a:gd name="connsiteX10" fmla="*/ 1458158 w 2629180"/>
              <a:gd name="connsiteY10" fmla="*/ 373224 h 373224"/>
              <a:gd name="connsiteX11" fmla="*/ 931742 w 2629180"/>
              <a:gd name="connsiteY11" fmla="*/ 373224 h 373224"/>
              <a:gd name="connsiteX12" fmla="*/ 118189 w 2629180"/>
              <a:gd name="connsiteY12" fmla="*/ 373224 h 373224"/>
              <a:gd name="connsiteX13" fmla="*/ 0 w 2629180"/>
              <a:gd name="connsiteY13" fmla="*/ 255035 h 373224"/>
              <a:gd name="connsiteX14" fmla="*/ 0 w 2629180"/>
              <a:gd name="connsiteY14" fmla="*/ 118189 h 37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29180" h="373224" extrusionOk="0">
                <a:moveTo>
                  <a:pt x="0" y="118189"/>
                </a:moveTo>
                <a:cubicBezTo>
                  <a:pt x="-2233" y="48557"/>
                  <a:pt x="52055" y="9271"/>
                  <a:pt x="118189" y="0"/>
                </a:cubicBezTo>
                <a:cubicBezTo>
                  <a:pt x="362692" y="3715"/>
                  <a:pt x="448860" y="4759"/>
                  <a:pt x="644605" y="0"/>
                </a:cubicBezTo>
                <a:cubicBezTo>
                  <a:pt x="840350" y="-4759"/>
                  <a:pt x="988887" y="-28383"/>
                  <a:pt x="1290662" y="0"/>
                </a:cubicBezTo>
                <a:cubicBezTo>
                  <a:pt x="1592437" y="28383"/>
                  <a:pt x="1719289" y="23931"/>
                  <a:pt x="1888862" y="0"/>
                </a:cubicBezTo>
                <a:cubicBezTo>
                  <a:pt x="2058435" y="-23931"/>
                  <a:pt x="2330955" y="-15011"/>
                  <a:pt x="2510991" y="0"/>
                </a:cubicBezTo>
                <a:cubicBezTo>
                  <a:pt x="2575913" y="-5217"/>
                  <a:pt x="2632607" y="45129"/>
                  <a:pt x="2629180" y="118189"/>
                </a:cubicBezTo>
                <a:cubicBezTo>
                  <a:pt x="2632277" y="186190"/>
                  <a:pt x="2634549" y="200626"/>
                  <a:pt x="2629180" y="255035"/>
                </a:cubicBezTo>
                <a:cubicBezTo>
                  <a:pt x="2643077" y="325299"/>
                  <a:pt x="2579336" y="374370"/>
                  <a:pt x="2510991" y="373224"/>
                </a:cubicBezTo>
                <a:cubicBezTo>
                  <a:pt x="2360827" y="347691"/>
                  <a:pt x="2199982" y="368947"/>
                  <a:pt x="1984575" y="373224"/>
                </a:cubicBezTo>
                <a:cubicBezTo>
                  <a:pt x="1769168" y="377501"/>
                  <a:pt x="1690632" y="380872"/>
                  <a:pt x="1458158" y="373224"/>
                </a:cubicBezTo>
                <a:cubicBezTo>
                  <a:pt x="1225684" y="365576"/>
                  <a:pt x="1101434" y="393848"/>
                  <a:pt x="931742" y="373224"/>
                </a:cubicBezTo>
                <a:cubicBezTo>
                  <a:pt x="762050" y="352600"/>
                  <a:pt x="373581" y="352558"/>
                  <a:pt x="118189" y="373224"/>
                </a:cubicBezTo>
                <a:cubicBezTo>
                  <a:pt x="50723" y="358381"/>
                  <a:pt x="-14519" y="324529"/>
                  <a:pt x="0" y="255035"/>
                </a:cubicBezTo>
                <a:cubicBezTo>
                  <a:pt x="-904" y="226944"/>
                  <a:pt x="3508" y="174410"/>
                  <a:pt x="0" y="118189"/>
                </a:cubicBezTo>
                <a:close/>
              </a:path>
            </a:pathLst>
          </a:custGeom>
          <a:noFill/>
          <a:ln w="28575">
            <a:extLst>
              <a:ext uri="{C807C97D-BFC1-408E-A445-0C87EB9F89A2}">
                <ask:lineSketchStyleProps xmlns:ask="http://schemas.microsoft.com/office/drawing/2018/sketchyshapes" sd="219180321">
                  <a:prstGeom prst="roundRect">
                    <a:avLst>
                      <a:gd name="adj" fmla="val 31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4567F5-7855-487A-9910-6BD9500F9B14}"/>
              </a:ext>
            </a:extLst>
          </p:cNvPr>
          <p:cNvSpPr/>
          <p:nvPr/>
        </p:nvSpPr>
        <p:spPr>
          <a:xfrm>
            <a:off x="4781410" y="3704035"/>
            <a:ext cx="2629180" cy="373224"/>
          </a:xfrm>
          <a:custGeom>
            <a:avLst/>
            <a:gdLst>
              <a:gd name="connsiteX0" fmla="*/ 0 w 2629180"/>
              <a:gd name="connsiteY0" fmla="*/ 118189 h 373224"/>
              <a:gd name="connsiteX1" fmla="*/ 118189 w 2629180"/>
              <a:gd name="connsiteY1" fmla="*/ 0 h 373224"/>
              <a:gd name="connsiteX2" fmla="*/ 644605 w 2629180"/>
              <a:gd name="connsiteY2" fmla="*/ 0 h 373224"/>
              <a:gd name="connsiteX3" fmla="*/ 1290662 w 2629180"/>
              <a:gd name="connsiteY3" fmla="*/ 0 h 373224"/>
              <a:gd name="connsiteX4" fmla="*/ 1888862 w 2629180"/>
              <a:gd name="connsiteY4" fmla="*/ 0 h 373224"/>
              <a:gd name="connsiteX5" fmla="*/ 2510991 w 2629180"/>
              <a:gd name="connsiteY5" fmla="*/ 0 h 373224"/>
              <a:gd name="connsiteX6" fmla="*/ 2629180 w 2629180"/>
              <a:gd name="connsiteY6" fmla="*/ 118189 h 373224"/>
              <a:gd name="connsiteX7" fmla="*/ 2629180 w 2629180"/>
              <a:gd name="connsiteY7" fmla="*/ 255035 h 373224"/>
              <a:gd name="connsiteX8" fmla="*/ 2510991 w 2629180"/>
              <a:gd name="connsiteY8" fmla="*/ 373224 h 373224"/>
              <a:gd name="connsiteX9" fmla="*/ 1984575 w 2629180"/>
              <a:gd name="connsiteY9" fmla="*/ 373224 h 373224"/>
              <a:gd name="connsiteX10" fmla="*/ 1458158 w 2629180"/>
              <a:gd name="connsiteY10" fmla="*/ 373224 h 373224"/>
              <a:gd name="connsiteX11" fmla="*/ 931742 w 2629180"/>
              <a:gd name="connsiteY11" fmla="*/ 373224 h 373224"/>
              <a:gd name="connsiteX12" fmla="*/ 118189 w 2629180"/>
              <a:gd name="connsiteY12" fmla="*/ 373224 h 373224"/>
              <a:gd name="connsiteX13" fmla="*/ 0 w 2629180"/>
              <a:gd name="connsiteY13" fmla="*/ 255035 h 373224"/>
              <a:gd name="connsiteX14" fmla="*/ 0 w 2629180"/>
              <a:gd name="connsiteY14" fmla="*/ 118189 h 37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29180" h="373224" extrusionOk="0">
                <a:moveTo>
                  <a:pt x="0" y="118189"/>
                </a:moveTo>
                <a:cubicBezTo>
                  <a:pt x="-2233" y="48557"/>
                  <a:pt x="52055" y="9271"/>
                  <a:pt x="118189" y="0"/>
                </a:cubicBezTo>
                <a:cubicBezTo>
                  <a:pt x="362692" y="3715"/>
                  <a:pt x="448860" y="4759"/>
                  <a:pt x="644605" y="0"/>
                </a:cubicBezTo>
                <a:cubicBezTo>
                  <a:pt x="840350" y="-4759"/>
                  <a:pt x="988887" y="-28383"/>
                  <a:pt x="1290662" y="0"/>
                </a:cubicBezTo>
                <a:cubicBezTo>
                  <a:pt x="1592437" y="28383"/>
                  <a:pt x="1719289" y="23931"/>
                  <a:pt x="1888862" y="0"/>
                </a:cubicBezTo>
                <a:cubicBezTo>
                  <a:pt x="2058435" y="-23931"/>
                  <a:pt x="2330955" y="-15011"/>
                  <a:pt x="2510991" y="0"/>
                </a:cubicBezTo>
                <a:cubicBezTo>
                  <a:pt x="2575913" y="-5217"/>
                  <a:pt x="2632607" y="45129"/>
                  <a:pt x="2629180" y="118189"/>
                </a:cubicBezTo>
                <a:cubicBezTo>
                  <a:pt x="2632277" y="186190"/>
                  <a:pt x="2634549" y="200626"/>
                  <a:pt x="2629180" y="255035"/>
                </a:cubicBezTo>
                <a:cubicBezTo>
                  <a:pt x="2643077" y="325299"/>
                  <a:pt x="2579336" y="374370"/>
                  <a:pt x="2510991" y="373224"/>
                </a:cubicBezTo>
                <a:cubicBezTo>
                  <a:pt x="2360827" y="347691"/>
                  <a:pt x="2199982" y="368947"/>
                  <a:pt x="1984575" y="373224"/>
                </a:cubicBezTo>
                <a:cubicBezTo>
                  <a:pt x="1769168" y="377501"/>
                  <a:pt x="1690632" y="380872"/>
                  <a:pt x="1458158" y="373224"/>
                </a:cubicBezTo>
                <a:cubicBezTo>
                  <a:pt x="1225684" y="365576"/>
                  <a:pt x="1101434" y="393848"/>
                  <a:pt x="931742" y="373224"/>
                </a:cubicBezTo>
                <a:cubicBezTo>
                  <a:pt x="762050" y="352600"/>
                  <a:pt x="373581" y="352558"/>
                  <a:pt x="118189" y="373224"/>
                </a:cubicBezTo>
                <a:cubicBezTo>
                  <a:pt x="50723" y="358381"/>
                  <a:pt x="-14519" y="324529"/>
                  <a:pt x="0" y="255035"/>
                </a:cubicBezTo>
                <a:cubicBezTo>
                  <a:pt x="-904" y="226944"/>
                  <a:pt x="3508" y="174410"/>
                  <a:pt x="0" y="118189"/>
                </a:cubicBezTo>
                <a:close/>
              </a:path>
            </a:pathLst>
          </a:custGeom>
          <a:noFill/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219180321">
                  <a:prstGeom prst="roundRect">
                    <a:avLst>
                      <a:gd name="adj" fmla="val 31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4C9FDC-A9D0-4A83-9982-1B31781932BC}"/>
              </a:ext>
            </a:extLst>
          </p:cNvPr>
          <p:cNvSpPr/>
          <p:nvPr/>
        </p:nvSpPr>
        <p:spPr>
          <a:xfrm>
            <a:off x="4681883" y="5718841"/>
            <a:ext cx="2629180" cy="373224"/>
          </a:xfrm>
          <a:custGeom>
            <a:avLst/>
            <a:gdLst>
              <a:gd name="connsiteX0" fmla="*/ 0 w 2629180"/>
              <a:gd name="connsiteY0" fmla="*/ 118189 h 373224"/>
              <a:gd name="connsiteX1" fmla="*/ 118189 w 2629180"/>
              <a:gd name="connsiteY1" fmla="*/ 0 h 373224"/>
              <a:gd name="connsiteX2" fmla="*/ 644605 w 2629180"/>
              <a:gd name="connsiteY2" fmla="*/ 0 h 373224"/>
              <a:gd name="connsiteX3" fmla="*/ 1290662 w 2629180"/>
              <a:gd name="connsiteY3" fmla="*/ 0 h 373224"/>
              <a:gd name="connsiteX4" fmla="*/ 1888862 w 2629180"/>
              <a:gd name="connsiteY4" fmla="*/ 0 h 373224"/>
              <a:gd name="connsiteX5" fmla="*/ 2510991 w 2629180"/>
              <a:gd name="connsiteY5" fmla="*/ 0 h 373224"/>
              <a:gd name="connsiteX6" fmla="*/ 2629180 w 2629180"/>
              <a:gd name="connsiteY6" fmla="*/ 118189 h 373224"/>
              <a:gd name="connsiteX7" fmla="*/ 2629180 w 2629180"/>
              <a:gd name="connsiteY7" fmla="*/ 255035 h 373224"/>
              <a:gd name="connsiteX8" fmla="*/ 2510991 w 2629180"/>
              <a:gd name="connsiteY8" fmla="*/ 373224 h 373224"/>
              <a:gd name="connsiteX9" fmla="*/ 1984575 w 2629180"/>
              <a:gd name="connsiteY9" fmla="*/ 373224 h 373224"/>
              <a:gd name="connsiteX10" fmla="*/ 1458158 w 2629180"/>
              <a:gd name="connsiteY10" fmla="*/ 373224 h 373224"/>
              <a:gd name="connsiteX11" fmla="*/ 931742 w 2629180"/>
              <a:gd name="connsiteY11" fmla="*/ 373224 h 373224"/>
              <a:gd name="connsiteX12" fmla="*/ 118189 w 2629180"/>
              <a:gd name="connsiteY12" fmla="*/ 373224 h 373224"/>
              <a:gd name="connsiteX13" fmla="*/ 0 w 2629180"/>
              <a:gd name="connsiteY13" fmla="*/ 255035 h 373224"/>
              <a:gd name="connsiteX14" fmla="*/ 0 w 2629180"/>
              <a:gd name="connsiteY14" fmla="*/ 118189 h 37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29180" h="373224" extrusionOk="0">
                <a:moveTo>
                  <a:pt x="0" y="118189"/>
                </a:moveTo>
                <a:cubicBezTo>
                  <a:pt x="-2233" y="48557"/>
                  <a:pt x="52055" y="9271"/>
                  <a:pt x="118189" y="0"/>
                </a:cubicBezTo>
                <a:cubicBezTo>
                  <a:pt x="362692" y="3715"/>
                  <a:pt x="448860" y="4759"/>
                  <a:pt x="644605" y="0"/>
                </a:cubicBezTo>
                <a:cubicBezTo>
                  <a:pt x="840350" y="-4759"/>
                  <a:pt x="988887" y="-28383"/>
                  <a:pt x="1290662" y="0"/>
                </a:cubicBezTo>
                <a:cubicBezTo>
                  <a:pt x="1592437" y="28383"/>
                  <a:pt x="1719289" y="23931"/>
                  <a:pt x="1888862" y="0"/>
                </a:cubicBezTo>
                <a:cubicBezTo>
                  <a:pt x="2058435" y="-23931"/>
                  <a:pt x="2330955" y="-15011"/>
                  <a:pt x="2510991" y="0"/>
                </a:cubicBezTo>
                <a:cubicBezTo>
                  <a:pt x="2575913" y="-5217"/>
                  <a:pt x="2632607" y="45129"/>
                  <a:pt x="2629180" y="118189"/>
                </a:cubicBezTo>
                <a:cubicBezTo>
                  <a:pt x="2632277" y="186190"/>
                  <a:pt x="2634549" y="200626"/>
                  <a:pt x="2629180" y="255035"/>
                </a:cubicBezTo>
                <a:cubicBezTo>
                  <a:pt x="2643077" y="325299"/>
                  <a:pt x="2579336" y="374370"/>
                  <a:pt x="2510991" y="373224"/>
                </a:cubicBezTo>
                <a:cubicBezTo>
                  <a:pt x="2360827" y="347691"/>
                  <a:pt x="2199982" y="368947"/>
                  <a:pt x="1984575" y="373224"/>
                </a:cubicBezTo>
                <a:cubicBezTo>
                  <a:pt x="1769168" y="377501"/>
                  <a:pt x="1690632" y="380872"/>
                  <a:pt x="1458158" y="373224"/>
                </a:cubicBezTo>
                <a:cubicBezTo>
                  <a:pt x="1225684" y="365576"/>
                  <a:pt x="1101434" y="393848"/>
                  <a:pt x="931742" y="373224"/>
                </a:cubicBezTo>
                <a:cubicBezTo>
                  <a:pt x="762050" y="352600"/>
                  <a:pt x="373581" y="352558"/>
                  <a:pt x="118189" y="373224"/>
                </a:cubicBezTo>
                <a:cubicBezTo>
                  <a:pt x="50723" y="358381"/>
                  <a:pt x="-14519" y="324529"/>
                  <a:pt x="0" y="255035"/>
                </a:cubicBezTo>
                <a:cubicBezTo>
                  <a:pt x="-904" y="226944"/>
                  <a:pt x="3508" y="174410"/>
                  <a:pt x="0" y="118189"/>
                </a:cubicBezTo>
                <a:close/>
              </a:path>
            </a:pathLst>
          </a:custGeom>
          <a:noFill/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219180321">
                  <a:prstGeom prst="roundRect">
                    <a:avLst>
                      <a:gd name="adj" fmla="val 31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8304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animBg="1"/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05EF-6101-4164-97B0-C20C8DBB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Phasor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0A15AE-B60A-4055-9635-4F6CA94BF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MY" dirty="0"/>
                  <a:t>Phasors are obtained for currents in a similar fashion. </a:t>
                </a:r>
              </a:p>
              <a:p>
                <a:r>
                  <a:rPr lang="en-MY" dirty="0"/>
                  <a:t>Thus, for the currents</a:t>
                </a:r>
              </a:p>
              <a:p>
                <a:pPr marL="0" indent="0">
                  <a:buNone/>
                </a:pPr>
                <a:endParaRPr lang="en-MY" dirty="0"/>
              </a:p>
              <a:p>
                <a:pPr marL="0" indent="0">
                  <a:buNone/>
                </a:pPr>
                <a:endParaRPr lang="en-MY" dirty="0"/>
              </a:p>
              <a:p>
                <a:pPr marL="0" indent="0">
                  <a:buNone/>
                </a:pPr>
                <a:endParaRPr lang="en-MY" dirty="0"/>
              </a:p>
              <a:p>
                <a:pPr marL="0" indent="0">
                  <a:buNone/>
                </a:pPr>
                <a:r>
                  <a:rPr lang="en-MY" dirty="0"/>
                  <a:t>Conversion of Phasor form to Complex form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MY" dirty="0"/>
                  <a:t> </a:t>
                </a:r>
                <a:r>
                  <a:rPr lang="en-MY" dirty="0">
                    <a:sym typeface="Wingdings" panose="05000000000000000000" pitchFamily="2" charset="2"/>
                  </a:rPr>
                  <a:t> V=v(cos(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MY" dirty="0">
                    <a:sym typeface="Wingdings" panose="05000000000000000000" pitchFamily="2" charset="2"/>
                  </a:rPr>
                  <a:t>)+j sin(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MY" dirty="0">
                    <a:sym typeface="Wingdings" panose="05000000000000000000" pitchFamily="2" charset="2"/>
                  </a:rPr>
                  <a:t>)) </a:t>
                </a:r>
                <a:r>
                  <a:rPr lang="en-MY" dirty="0"/>
                  <a:t>  </a:t>
                </a:r>
              </a:p>
              <a:p>
                <a:pPr marL="0" indent="0">
                  <a:buNone/>
                </a:pPr>
                <a:r>
                  <a:rPr lang="en-MY" dirty="0"/>
                  <a:t>Conversion of Complex to Phasor</a:t>
                </a:r>
              </a:p>
              <a:p>
                <a:pPr marL="0" indent="0">
                  <a:buNone/>
                </a:pPr>
                <a:r>
                  <a:rPr lang="en-MY" dirty="0"/>
                  <a:t>v = a + </a:t>
                </a:r>
                <a:r>
                  <a:rPr lang="en-MY" dirty="0" err="1"/>
                  <a:t>jb</a:t>
                </a:r>
                <a:r>
                  <a:rPr lang="en-MY" dirty="0"/>
                  <a:t> </a:t>
                </a:r>
                <a:r>
                  <a:rPr lang="en-MY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MY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MY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0A15AE-B60A-4055-9635-4F6CA94BF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504" b="-1172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CD278-C7E5-4765-A654-F39A4428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DE8C1-E1A6-4F6C-8406-F9911D6D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4</a:t>
            </a:fld>
            <a:endParaRPr lang="en-MY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C467EC-4833-49A9-B97B-29F251079698}"/>
              </a:ext>
            </a:extLst>
          </p:cNvPr>
          <p:cNvSpPr/>
          <p:nvPr/>
        </p:nvSpPr>
        <p:spPr>
          <a:xfrm>
            <a:off x="6051539" y="2914883"/>
            <a:ext cx="2629180" cy="877296"/>
          </a:xfrm>
          <a:custGeom>
            <a:avLst/>
            <a:gdLst>
              <a:gd name="connsiteX0" fmla="*/ 0 w 2629180"/>
              <a:gd name="connsiteY0" fmla="*/ 277813 h 877296"/>
              <a:gd name="connsiteX1" fmla="*/ 277813 w 2629180"/>
              <a:gd name="connsiteY1" fmla="*/ 0 h 877296"/>
              <a:gd name="connsiteX2" fmla="*/ 906791 w 2629180"/>
              <a:gd name="connsiteY2" fmla="*/ 0 h 877296"/>
              <a:gd name="connsiteX3" fmla="*/ 1639447 w 2629180"/>
              <a:gd name="connsiteY3" fmla="*/ 0 h 877296"/>
              <a:gd name="connsiteX4" fmla="*/ 2351367 w 2629180"/>
              <a:gd name="connsiteY4" fmla="*/ 0 h 877296"/>
              <a:gd name="connsiteX5" fmla="*/ 2629180 w 2629180"/>
              <a:gd name="connsiteY5" fmla="*/ 277813 h 877296"/>
              <a:gd name="connsiteX6" fmla="*/ 2629180 w 2629180"/>
              <a:gd name="connsiteY6" fmla="*/ 599483 h 877296"/>
              <a:gd name="connsiteX7" fmla="*/ 2351367 w 2629180"/>
              <a:gd name="connsiteY7" fmla="*/ 877296 h 877296"/>
              <a:gd name="connsiteX8" fmla="*/ 1680918 w 2629180"/>
              <a:gd name="connsiteY8" fmla="*/ 877296 h 877296"/>
              <a:gd name="connsiteX9" fmla="*/ 948262 w 2629180"/>
              <a:gd name="connsiteY9" fmla="*/ 877296 h 877296"/>
              <a:gd name="connsiteX10" fmla="*/ 277813 w 2629180"/>
              <a:gd name="connsiteY10" fmla="*/ 877296 h 877296"/>
              <a:gd name="connsiteX11" fmla="*/ 0 w 2629180"/>
              <a:gd name="connsiteY11" fmla="*/ 599483 h 877296"/>
              <a:gd name="connsiteX12" fmla="*/ 0 w 2629180"/>
              <a:gd name="connsiteY12" fmla="*/ 277813 h 87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29180" h="877296" extrusionOk="0">
                <a:moveTo>
                  <a:pt x="0" y="277813"/>
                </a:moveTo>
                <a:cubicBezTo>
                  <a:pt x="-16358" y="92466"/>
                  <a:pt x="123142" y="13356"/>
                  <a:pt x="277813" y="0"/>
                </a:cubicBezTo>
                <a:cubicBezTo>
                  <a:pt x="470910" y="13297"/>
                  <a:pt x="700188" y="-207"/>
                  <a:pt x="906791" y="0"/>
                </a:cubicBezTo>
                <a:cubicBezTo>
                  <a:pt x="1113394" y="207"/>
                  <a:pt x="1475911" y="2313"/>
                  <a:pt x="1639447" y="0"/>
                </a:cubicBezTo>
                <a:cubicBezTo>
                  <a:pt x="1802983" y="-2313"/>
                  <a:pt x="2060929" y="19309"/>
                  <a:pt x="2351367" y="0"/>
                </a:cubicBezTo>
                <a:cubicBezTo>
                  <a:pt x="2509078" y="-6934"/>
                  <a:pt x="2623875" y="156178"/>
                  <a:pt x="2629180" y="277813"/>
                </a:cubicBezTo>
                <a:cubicBezTo>
                  <a:pt x="2617294" y="405320"/>
                  <a:pt x="2635749" y="511184"/>
                  <a:pt x="2629180" y="599483"/>
                </a:cubicBezTo>
                <a:cubicBezTo>
                  <a:pt x="2632890" y="747655"/>
                  <a:pt x="2518261" y="855928"/>
                  <a:pt x="2351367" y="877296"/>
                </a:cubicBezTo>
                <a:cubicBezTo>
                  <a:pt x="2212397" y="909050"/>
                  <a:pt x="1897822" y="873726"/>
                  <a:pt x="1680918" y="877296"/>
                </a:cubicBezTo>
                <a:cubicBezTo>
                  <a:pt x="1464014" y="880866"/>
                  <a:pt x="1230250" y="853099"/>
                  <a:pt x="948262" y="877296"/>
                </a:cubicBezTo>
                <a:cubicBezTo>
                  <a:pt x="666274" y="901493"/>
                  <a:pt x="536085" y="890144"/>
                  <a:pt x="277813" y="877296"/>
                </a:cubicBezTo>
                <a:cubicBezTo>
                  <a:pt x="139995" y="869554"/>
                  <a:pt x="-6760" y="750813"/>
                  <a:pt x="0" y="599483"/>
                </a:cubicBezTo>
                <a:cubicBezTo>
                  <a:pt x="11780" y="447513"/>
                  <a:pt x="-15479" y="391332"/>
                  <a:pt x="0" y="277813"/>
                </a:cubicBezTo>
                <a:close/>
              </a:path>
            </a:pathLst>
          </a:custGeom>
          <a:noFill/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219180321">
                  <a:prstGeom prst="roundRect">
                    <a:avLst>
                      <a:gd name="adj" fmla="val 31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CDFEE0-14B2-42F7-B221-EAA8E0D1F94E}"/>
              </a:ext>
            </a:extLst>
          </p:cNvPr>
          <p:cNvSpPr/>
          <p:nvPr/>
        </p:nvSpPr>
        <p:spPr>
          <a:xfrm>
            <a:off x="2467418" y="2914883"/>
            <a:ext cx="2629180" cy="877296"/>
          </a:xfrm>
          <a:custGeom>
            <a:avLst/>
            <a:gdLst>
              <a:gd name="connsiteX0" fmla="*/ 0 w 2629180"/>
              <a:gd name="connsiteY0" fmla="*/ 277813 h 877296"/>
              <a:gd name="connsiteX1" fmla="*/ 277813 w 2629180"/>
              <a:gd name="connsiteY1" fmla="*/ 0 h 877296"/>
              <a:gd name="connsiteX2" fmla="*/ 906791 w 2629180"/>
              <a:gd name="connsiteY2" fmla="*/ 0 h 877296"/>
              <a:gd name="connsiteX3" fmla="*/ 1639447 w 2629180"/>
              <a:gd name="connsiteY3" fmla="*/ 0 h 877296"/>
              <a:gd name="connsiteX4" fmla="*/ 2351367 w 2629180"/>
              <a:gd name="connsiteY4" fmla="*/ 0 h 877296"/>
              <a:gd name="connsiteX5" fmla="*/ 2629180 w 2629180"/>
              <a:gd name="connsiteY5" fmla="*/ 277813 h 877296"/>
              <a:gd name="connsiteX6" fmla="*/ 2629180 w 2629180"/>
              <a:gd name="connsiteY6" fmla="*/ 599483 h 877296"/>
              <a:gd name="connsiteX7" fmla="*/ 2351367 w 2629180"/>
              <a:gd name="connsiteY7" fmla="*/ 877296 h 877296"/>
              <a:gd name="connsiteX8" fmla="*/ 1680918 w 2629180"/>
              <a:gd name="connsiteY8" fmla="*/ 877296 h 877296"/>
              <a:gd name="connsiteX9" fmla="*/ 948262 w 2629180"/>
              <a:gd name="connsiteY9" fmla="*/ 877296 h 877296"/>
              <a:gd name="connsiteX10" fmla="*/ 277813 w 2629180"/>
              <a:gd name="connsiteY10" fmla="*/ 877296 h 877296"/>
              <a:gd name="connsiteX11" fmla="*/ 0 w 2629180"/>
              <a:gd name="connsiteY11" fmla="*/ 599483 h 877296"/>
              <a:gd name="connsiteX12" fmla="*/ 0 w 2629180"/>
              <a:gd name="connsiteY12" fmla="*/ 277813 h 87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29180" h="877296" extrusionOk="0">
                <a:moveTo>
                  <a:pt x="0" y="277813"/>
                </a:moveTo>
                <a:cubicBezTo>
                  <a:pt x="-16358" y="92466"/>
                  <a:pt x="123142" y="13356"/>
                  <a:pt x="277813" y="0"/>
                </a:cubicBezTo>
                <a:cubicBezTo>
                  <a:pt x="470910" y="13297"/>
                  <a:pt x="700188" y="-207"/>
                  <a:pt x="906791" y="0"/>
                </a:cubicBezTo>
                <a:cubicBezTo>
                  <a:pt x="1113394" y="207"/>
                  <a:pt x="1475911" y="2313"/>
                  <a:pt x="1639447" y="0"/>
                </a:cubicBezTo>
                <a:cubicBezTo>
                  <a:pt x="1802983" y="-2313"/>
                  <a:pt x="2060929" y="19309"/>
                  <a:pt x="2351367" y="0"/>
                </a:cubicBezTo>
                <a:cubicBezTo>
                  <a:pt x="2509078" y="-6934"/>
                  <a:pt x="2623875" y="156178"/>
                  <a:pt x="2629180" y="277813"/>
                </a:cubicBezTo>
                <a:cubicBezTo>
                  <a:pt x="2617294" y="405320"/>
                  <a:pt x="2635749" y="511184"/>
                  <a:pt x="2629180" y="599483"/>
                </a:cubicBezTo>
                <a:cubicBezTo>
                  <a:pt x="2632890" y="747655"/>
                  <a:pt x="2518261" y="855928"/>
                  <a:pt x="2351367" y="877296"/>
                </a:cubicBezTo>
                <a:cubicBezTo>
                  <a:pt x="2212397" y="909050"/>
                  <a:pt x="1897822" y="873726"/>
                  <a:pt x="1680918" y="877296"/>
                </a:cubicBezTo>
                <a:cubicBezTo>
                  <a:pt x="1464014" y="880866"/>
                  <a:pt x="1230250" y="853099"/>
                  <a:pt x="948262" y="877296"/>
                </a:cubicBezTo>
                <a:cubicBezTo>
                  <a:pt x="666274" y="901493"/>
                  <a:pt x="536085" y="890144"/>
                  <a:pt x="277813" y="877296"/>
                </a:cubicBezTo>
                <a:cubicBezTo>
                  <a:pt x="139995" y="869554"/>
                  <a:pt x="-6760" y="750813"/>
                  <a:pt x="0" y="599483"/>
                </a:cubicBezTo>
                <a:cubicBezTo>
                  <a:pt x="11780" y="447513"/>
                  <a:pt x="-15479" y="391332"/>
                  <a:pt x="0" y="277813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19180321">
                  <a:prstGeom prst="roundRect">
                    <a:avLst>
                      <a:gd name="adj" fmla="val 31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D139D6-C579-47F2-BF55-B31D90141AED}"/>
              </a:ext>
            </a:extLst>
          </p:cNvPr>
          <p:cNvSpPr/>
          <p:nvPr/>
        </p:nvSpPr>
        <p:spPr>
          <a:xfrm>
            <a:off x="1076193" y="4701321"/>
            <a:ext cx="3881472" cy="365126"/>
          </a:xfrm>
          <a:custGeom>
            <a:avLst/>
            <a:gdLst>
              <a:gd name="connsiteX0" fmla="*/ 0 w 3881472"/>
              <a:gd name="connsiteY0" fmla="*/ 115624 h 365126"/>
              <a:gd name="connsiteX1" fmla="*/ 115624 w 3881472"/>
              <a:gd name="connsiteY1" fmla="*/ 0 h 365126"/>
              <a:gd name="connsiteX2" fmla="*/ 614488 w 3881472"/>
              <a:gd name="connsiteY2" fmla="*/ 0 h 365126"/>
              <a:gd name="connsiteX3" fmla="*/ 1295863 w 3881472"/>
              <a:gd name="connsiteY3" fmla="*/ 0 h 365126"/>
              <a:gd name="connsiteX4" fmla="*/ 1904234 w 3881472"/>
              <a:gd name="connsiteY4" fmla="*/ 0 h 365126"/>
              <a:gd name="connsiteX5" fmla="*/ 2512604 w 3881472"/>
              <a:gd name="connsiteY5" fmla="*/ 0 h 365126"/>
              <a:gd name="connsiteX6" fmla="*/ 3193980 w 3881472"/>
              <a:gd name="connsiteY6" fmla="*/ 0 h 365126"/>
              <a:gd name="connsiteX7" fmla="*/ 3765848 w 3881472"/>
              <a:gd name="connsiteY7" fmla="*/ 0 h 365126"/>
              <a:gd name="connsiteX8" fmla="*/ 3881472 w 3881472"/>
              <a:gd name="connsiteY8" fmla="*/ 115624 h 365126"/>
              <a:gd name="connsiteX9" fmla="*/ 3881472 w 3881472"/>
              <a:gd name="connsiteY9" fmla="*/ 249502 h 365126"/>
              <a:gd name="connsiteX10" fmla="*/ 3765848 w 3881472"/>
              <a:gd name="connsiteY10" fmla="*/ 365126 h 365126"/>
              <a:gd name="connsiteX11" fmla="*/ 3157477 w 3881472"/>
              <a:gd name="connsiteY11" fmla="*/ 365126 h 365126"/>
              <a:gd name="connsiteX12" fmla="*/ 2512604 w 3881472"/>
              <a:gd name="connsiteY12" fmla="*/ 365126 h 365126"/>
              <a:gd name="connsiteX13" fmla="*/ 1940736 w 3881472"/>
              <a:gd name="connsiteY13" fmla="*/ 365126 h 365126"/>
              <a:gd name="connsiteX14" fmla="*/ 1405370 w 3881472"/>
              <a:gd name="connsiteY14" fmla="*/ 365126 h 365126"/>
              <a:gd name="connsiteX15" fmla="*/ 870004 w 3881472"/>
              <a:gd name="connsiteY15" fmla="*/ 365126 h 365126"/>
              <a:gd name="connsiteX16" fmla="*/ 115624 w 3881472"/>
              <a:gd name="connsiteY16" fmla="*/ 365126 h 365126"/>
              <a:gd name="connsiteX17" fmla="*/ 0 w 3881472"/>
              <a:gd name="connsiteY17" fmla="*/ 249502 h 365126"/>
              <a:gd name="connsiteX18" fmla="*/ 0 w 3881472"/>
              <a:gd name="connsiteY18" fmla="*/ 115624 h 36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81472" h="365126" extrusionOk="0">
                <a:moveTo>
                  <a:pt x="0" y="115624"/>
                </a:moveTo>
                <a:cubicBezTo>
                  <a:pt x="-917" y="49978"/>
                  <a:pt x="50619" y="12374"/>
                  <a:pt x="115624" y="0"/>
                </a:cubicBezTo>
                <a:cubicBezTo>
                  <a:pt x="267017" y="-6446"/>
                  <a:pt x="397089" y="-1668"/>
                  <a:pt x="614488" y="0"/>
                </a:cubicBezTo>
                <a:cubicBezTo>
                  <a:pt x="831887" y="1668"/>
                  <a:pt x="1140333" y="-16987"/>
                  <a:pt x="1295863" y="0"/>
                </a:cubicBezTo>
                <a:cubicBezTo>
                  <a:pt x="1451393" y="16987"/>
                  <a:pt x="1682880" y="1194"/>
                  <a:pt x="1904234" y="0"/>
                </a:cubicBezTo>
                <a:cubicBezTo>
                  <a:pt x="2125588" y="-1194"/>
                  <a:pt x="2280767" y="-4920"/>
                  <a:pt x="2512604" y="0"/>
                </a:cubicBezTo>
                <a:cubicBezTo>
                  <a:pt x="2744441" y="4920"/>
                  <a:pt x="2965488" y="-10430"/>
                  <a:pt x="3193980" y="0"/>
                </a:cubicBezTo>
                <a:cubicBezTo>
                  <a:pt x="3422472" y="10430"/>
                  <a:pt x="3569790" y="19605"/>
                  <a:pt x="3765848" y="0"/>
                </a:cubicBezTo>
                <a:cubicBezTo>
                  <a:pt x="3832609" y="-4118"/>
                  <a:pt x="3889940" y="38326"/>
                  <a:pt x="3881472" y="115624"/>
                </a:cubicBezTo>
                <a:cubicBezTo>
                  <a:pt x="3875666" y="174595"/>
                  <a:pt x="3877165" y="212541"/>
                  <a:pt x="3881472" y="249502"/>
                </a:cubicBezTo>
                <a:cubicBezTo>
                  <a:pt x="3877524" y="324338"/>
                  <a:pt x="3831127" y="367381"/>
                  <a:pt x="3765848" y="365126"/>
                </a:cubicBezTo>
                <a:cubicBezTo>
                  <a:pt x="3497557" y="379371"/>
                  <a:pt x="3435766" y="372228"/>
                  <a:pt x="3157477" y="365126"/>
                </a:cubicBezTo>
                <a:cubicBezTo>
                  <a:pt x="2879188" y="358024"/>
                  <a:pt x="2749134" y="376249"/>
                  <a:pt x="2512604" y="365126"/>
                </a:cubicBezTo>
                <a:cubicBezTo>
                  <a:pt x="2276074" y="354003"/>
                  <a:pt x="2088518" y="369789"/>
                  <a:pt x="1940736" y="365126"/>
                </a:cubicBezTo>
                <a:cubicBezTo>
                  <a:pt x="1792954" y="360463"/>
                  <a:pt x="1630175" y="369044"/>
                  <a:pt x="1405370" y="365126"/>
                </a:cubicBezTo>
                <a:cubicBezTo>
                  <a:pt x="1180565" y="361208"/>
                  <a:pt x="1079539" y="377049"/>
                  <a:pt x="870004" y="365126"/>
                </a:cubicBezTo>
                <a:cubicBezTo>
                  <a:pt x="660469" y="353203"/>
                  <a:pt x="347006" y="354807"/>
                  <a:pt x="115624" y="365126"/>
                </a:cubicBezTo>
                <a:cubicBezTo>
                  <a:pt x="53573" y="369527"/>
                  <a:pt x="-6248" y="327780"/>
                  <a:pt x="0" y="249502"/>
                </a:cubicBezTo>
                <a:cubicBezTo>
                  <a:pt x="-5220" y="185493"/>
                  <a:pt x="-4365" y="158155"/>
                  <a:pt x="0" y="115624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19180321">
                  <a:prstGeom prst="roundRect">
                    <a:avLst>
                      <a:gd name="adj" fmla="val 31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9B5DAC-3BC6-491F-87E9-EE6394811AE0}"/>
                  </a:ext>
                </a:extLst>
              </p:cNvPr>
              <p:cNvSpPr txBox="1"/>
              <p:nvPr/>
            </p:nvSpPr>
            <p:spPr>
              <a:xfrm>
                <a:off x="6096000" y="2868849"/>
                <a:ext cx="254025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−90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9B5DAC-3BC6-491F-87E9-EE6394811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868849"/>
                <a:ext cx="2540259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C5AAD1-554A-47E5-B024-B7104357758B}"/>
                  </a:ext>
                </a:extLst>
              </p:cNvPr>
              <p:cNvSpPr txBox="1"/>
              <p:nvPr/>
            </p:nvSpPr>
            <p:spPr>
              <a:xfrm>
                <a:off x="2602883" y="3007348"/>
                <a:ext cx="252159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MY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C5AAD1-554A-47E5-B024-B71043577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883" y="3007348"/>
                <a:ext cx="252159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53E39F-08D5-4D29-ABD5-7CF10FEFF887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1069848" y="4146804"/>
            <a:ext cx="1005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C69250-143A-471D-8DF6-3AA96E1E71AA}"/>
              </a:ext>
            </a:extLst>
          </p:cNvPr>
          <p:cNvSpPr/>
          <p:nvPr/>
        </p:nvSpPr>
        <p:spPr>
          <a:xfrm>
            <a:off x="1063752" y="5564977"/>
            <a:ext cx="4032846" cy="365126"/>
          </a:xfrm>
          <a:custGeom>
            <a:avLst/>
            <a:gdLst>
              <a:gd name="connsiteX0" fmla="*/ 0 w 4032846"/>
              <a:gd name="connsiteY0" fmla="*/ 115624 h 365126"/>
              <a:gd name="connsiteX1" fmla="*/ 115624 w 4032846"/>
              <a:gd name="connsiteY1" fmla="*/ 0 h 365126"/>
              <a:gd name="connsiteX2" fmla="*/ 635176 w 4032846"/>
              <a:gd name="connsiteY2" fmla="*/ 0 h 365126"/>
              <a:gd name="connsiteX3" fmla="*/ 1344807 w 4032846"/>
              <a:gd name="connsiteY3" fmla="*/ 0 h 365126"/>
              <a:gd name="connsiteX4" fmla="*/ 1978407 w 4032846"/>
              <a:gd name="connsiteY4" fmla="*/ 0 h 365126"/>
              <a:gd name="connsiteX5" fmla="*/ 2612007 w 4032846"/>
              <a:gd name="connsiteY5" fmla="*/ 0 h 365126"/>
              <a:gd name="connsiteX6" fmla="*/ 3321638 w 4032846"/>
              <a:gd name="connsiteY6" fmla="*/ 0 h 365126"/>
              <a:gd name="connsiteX7" fmla="*/ 3917222 w 4032846"/>
              <a:gd name="connsiteY7" fmla="*/ 0 h 365126"/>
              <a:gd name="connsiteX8" fmla="*/ 4032846 w 4032846"/>
              <a:gd name="connsiteY8" fmla="*/ 115624 h 365126"/>
              <a:gd name="connsiteX9" fmla="*/ 4032846 w 4032846"/>
              <a:gd name="connsiteY9" fmla="*/ 249502 h 365126"/>
              <a:gd name="connsiteX10" fmla="*/ 3917222 w 4032846"/>
              <a:gd name="connsiteY10" fmla="*/ 365126 h 365126"/>
              <a:gd name="connsiteX11" fmla="*/ 3283622 w 4032846"/>
              <a:gd name="connsiteY11" fmla="*/ 365126 h 365126"/>
              <a:gd name="connsiteX12" fmla="*/ 2612007 w 4032846"/>
              <a:gd name="connsiteY12" fmla="*/ 365126 h 365126"/>
              <a:gd name="connsiteX13" fmla="*/ 2016423 w 4032846"/>
              <a:gd name="connsiteY13" fmla="*/ 365126 h 365126"/>
              <a:gd name="connsiteX14" fmla="*/ 1458855 w 4032846"/>
              <a:gd name="connsiteY14" fmla="*/ 365126 h 365126"/>
              <a:gd name="connsiteX15" fmla="*/ 901288 w 4032846"/>
              <a:gd name="connsiteY15" fmla="*/ 365126 h 365126"/>
              <a:gd name="connsiteX16" fmla="*/ 115624 w 4032846"/>
              <a:gd name="connsiteY16" fmla="*/ 365126 h 365126"/>
              <a:gd name="connsiteX17" fmla="*/ 0 w 4032846"/>
              <a:gd name="connsiteY17" fmla="*/ 249502 h 365126"/>
              <a:gd name="connsiteX18" fmla="*/ 0 w 4032846"/>
              <a:gd name="connsiteY18" fmla="*/ 115624 h 36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32846" h="365126" extrusionOk="0">
                <a:moveTo>
                  <a:pt x="0" y="115624"/>
                </a:moveTo>
                <a:cubicBezTo>
                  <a:pt x="-917" y="49978"/>
                  <a:pt x="50619" y="12374"/>
                  <a:pt x="115624" y="0"/>
                </a:cubicBezTo>
                <a:cubicBezTo>
                  <a:pt x="306106" y="17681"/>
                  <a:pt x="429318" y="-8784"/>
                  <a:pt x="635176" y="0"/>
                </a:cubicBezTo>
                <a:cubicBezTo>
                  <a:pt x="841034" y="8784"/>
                  <a:pt x="1127348" y="1038"/>
                  <a:pt x="1344807" y="0"/>
                </a:cubicBezTo>
                <a:cubicBezTo>
                  <a:pt x="1562266" y="-1038"/>
                  <a:pt x="1699988" y="5361"/>
                  <a:pt x="1978407" y="0"/>
                </a:cubicBezTo>
                <a:cubicBezTo>
                  <a:pt x="2256826" y="-5361"/>
                  <a:pt x="2322997" y="27695"/>
                  <a:pt x="2612007" y="0"/>
                </a:cubicBezTo>
                <a:cubicBezTo>
                  <a:pt x="2901017" y="-27695"/>
                  <a:pt x="2987923" y="-11174"/>
                  <a:pt x="3321638" y="0"/>
                </a:cubicBezTo>
                <a:cubicBezTo>
                  <a:pt x="3655353" y="11174"/>
                  <a:pt x="3705753" y="-20662"/>
                  <a:pt x="3917222" y="0"/>
                </a:cubicBezTo>
                <a:cubicBezTo>
                  <a:pt x="3983983" y="-4118"/>
                  <a:pt x="4041314" y="38326"/>
                  <a:pt x="4032846" y="115624"/>
                </a:cubicBezTo>
                <a:cubicBezTo>
                  <a:pt x="4027040" y="174595"/>
                  <a:pt x="4028539" y="212541"/>
                  <a:pt x="4032846" y="249502"/>
                </a:cubicBezTo>
                <a:cubicBezTo>
                  <a:pt x="4028898" y="324338"/>
                  <a:pt x="3982501" y="367381"/>
                  <a:pt x="3917222" y="365126"/>
                </a:cubicBezTo>
                <a:cubicBezTo>
                  <a:pt x="3737555" y="392894"/>
                  <a:pt x="3565498" y="334085"/>
                  <a:pt x="3283622" y="365126"/>
                </a:cubicBezTo>
                <a:cubicBezTo>
                  <a:pt x="3001746" y="396167"/>
                  <a:pt x="2757834" y="352070"/>
                  <a:pt x="2612007" y="365126"/>
                </a:cubicBezTo>
                <a:cubicBezTo>
                  <a:pt x="2466180" y="378182"/>
                  <a:pt x="2195314" y="394853"/>
                  <a:pt x="2016423" y="365126"/>
                </a:cubicBezTo>
                <a:cubicBezTo>
                  <a:pt x="1837532" y="335399"/>
                  <a:pt x="1697498" y="392814"/>
                  <a:pt x="1458855" y="365126"/>
                </a:cubicBezTo>
                <a:cubicBezTo>
                  <a:pt x="1220212" y="337438"/>
                  <a:pt x="1077933" y="351279"/>
                  <a:pt x="901288" y="365126"/>
                </a:cubicBezTo>
                <a:cubicBezTo>
                  <a:pt x="724643" y="378973"/>
                  <a:pt x="498173" y="384804"/>
                  <a:pt x="115624" y="365126"/>
                </a:cubicBezTo>
                <a:cubicBezTo>
                  <a:pt x="53573" y="369527"/>
                  <a:pt x="-6248" y="327780"/>
                  <a:pt x="0" y="249502"/>
                </a:cubicBezTo>
                <a:cubicBezTo>
                  <a:pt x="-5220" y="185493"/>
                  <a:pt x="-4365" y="158155"/>
                  <a:pt x="0" y="115624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19180321">
                  <a:prstGeom prst="roundRect">
                    <a:avLst>
                      <a:gd name="adj" fmla="val 31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067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8B7A-36E2-4D2D-BF6F-AD1620E3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Complex impedances - Inductance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1222D-E588-4167-BAB3-5A642F74F2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MY" dirty="0"/>
                  <a:t>Consider an inductance in which the current is a sinusoid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Recall that the voltage across an inductance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Substituting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MY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MY" dirty="0"/>
                  <a:t> and reducing, we obtain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Now, the phasors for the current and voltage 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−90)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1222D-E588-4167-BAB3-5A642F74F2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D1FDE-EE33-4E17-9A8F-9B4E3B3E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2E31A-4B07-4CDC-9421-210C339B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5</a:t>
            </a:fld>
            <a:endParaRPr lang="en-MY" dirty="0"/>
          </a:p>
        </p:txBody>
      </p:sp>
      <p:pic>
        <p:nvPicPr>
          <p:cNvPr id="20" name="Picture 19" descr="Current lags voltage by 90° in a pure inductance.&#10;">
            <a:extLst>
              <a:ext uri="{FF2B5EF4-FFF2-40B4-BE49-F238E27FC236}">
                <a16:creationId xmlns:a16="http://schemas.microsoft.com/office/drawing/2014/main" id="{19E952B4-E5A0-421D-A471-C141D54DA65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555" y="2525871"/>
            <a:ext cx="3042597" cy="282057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78BD5A5-1D25-4055-8480-9BCE463D0680}"/>
              </a:ext>
            </a:extLst>
          </p:cNvPr>
          <p:cNvSpPr txBox="1"/>
          <p:nvPr/>
        </p:nvSpPr>
        <p:spPr>
          <a:xfrm>
            <a:off x="8278617" y="5426825"/>
            <a:ext cx="3032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Current lags voltage by 90° in a pure inductance.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7700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3C6A4-4898-4030-AE30-C689E61A1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20091"/>
                <a:ext cx="10058400" cy="5952109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MY" dirty="0"/>
                  <a:t> can we rewritten as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MY" dirty="0"/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90 ×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−90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∠90 ×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  <a:p>
                <a:pPr algn="just">
                  <a:spcAft>
                    <a:spcPts val="1200"/>
                  </a:spcAft>
                </a:pPr>
                <a:r>
                  <a:rPr lang="en-MY" dirty="0"/>
                  <a:t>We refer to the term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∠90</m:t>
                    </m:r>
                  </m:oMath>
                </a14:m>
                <a:r>
                  <a:rPr lang="en-MY" dirty="0"/>
                  <a:t> as the impedance of the inductance and denote it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MY" dirty="0"/>
                  <a:t>.</a:t>
                </a:r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  <a:p>
                <a:pPr marL="0" indent="0" algn="just">
                  <a:spcAft>
                    <a:spcPts val="1200"/>
                  </a:spcAft>
                  <a:buNone/>
                </a:pPr>
                <a:r>
                  <a:rPr lang="en-MY" dirty="0"/>
                  <a:t>Overview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MY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MY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MY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3C6A4-4898-4030-AE30-C689E61A1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20091"/>
                <a:ext cx="10058400" cy="5952109"/>
              </a:xfrm>
              <a:blipFill>
                <a:blip r:embed="rId2"/>
                <a:stretch>
                  <a:fillRect l="-667" t="-1024" r="-60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1DB7C8-83CC-4C67-8B2E-82BB9C761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13860-3F49-4047-9690-329FAD71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6</a:t>
            </a:fld>
            <a:endParaRPr lang="en-MY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FF0204-E56E-4AC0-9027-8E8C99558A8D}"/>
              </a:ext>
            </a:extLst>
          </p:cNvPr>
          <p:cNvCxnSpPr/>
          <p:nvPr/>
        </p:nvCxnSpPr>
        <p:spPr>
          <a:xfrm>
            <a:off x="1088136" y="3666931"/>
            <a:ext cx="100401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urrent lags voltage by 90° in a pure inductance.&#10;">
            <a:extLst>
              <a:ext uri="{FF2B5EF4-FFF2-40B4-BE49-F238E27FC236}">
                <a16:creationId xmlns:a16="http://schemas.microsoft.com/office/drawing/2014/main" id="{AE8F6BB4-81FF-4E25-B2C1-6F3240E90E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960" y="3865764"/>
            <a:ext cx="2420929" cy="22442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507CC6-24DF-44FC-852A-2D955184A11E}"/>
              </a:ext>
            </a:extLst>
          </p:cNvPr>
          <p:cNvSpPr txBox="1"/>
          <p:nvPr/>
        </p:nvSpPr>
        <p:spPr>
          <a:xfrm>
            <a:off x="7332590" y="4664733"/>
            <a:ext cx="3032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Current lags voltage by 90° in a pure inductance.</a:t>
            </a:r>
          </a:p>
        </p:txBody>
      </p:sp>
    </p:spTree>
    <p:extLst>
      <p:ext uri="{BB962C8B-B14F-4D97-AF65-F5344CB8AC3E}">
        <p14:creationId xmlns:p14="http://schemas.microsoft.com/office/powerpoint/2010/main" val="46514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E3C3-CD06-4E1E-895C-C297B474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Complex impedances - Capacitance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BBEE4-A272-408A-916E-65E369A1D6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MY" dirty="0"/>
                  <a:t>In a similar fashion for a capacitance, we can show that if the current and voltage are sinusoidal, the phasors are related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MY" dirty="0"/>
                  <a:t>in which the impedance of the capacitance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90</m:t>
                      </m:r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Suppose that the phasor voltage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Then, the phasor current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90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MY" dirty="0"/>
              </a:p>
              <a:p>
                <a:pPr marL="0" indent="0">
                  <a:buNone/>
                </a:pPr>
                <a:endParaRPr lang="en-MY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BBEE4-A272-408A-916E-65E369A1D6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36EC1-F49B-4118-A2B1-1254FFFB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B2E5F-E1A1-4729-8200-8C73CF26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7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A2AA06-D7D7-4555-AB02-486BF9759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137" y="2601897"/>
            <a:ext cx="3480930" cy="20841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65C21A-60C7-476B-ADBA-325C48F82514}"/>
              </a:ext>
            </a:extLst>
          </p:cNvPr>
          <p:cNvSpPr txBox="1"/>
          <p:nvPr/>
        </p:nvSpPr>
        <p:spPr>
          <a:xfrm>
            <a:off x="8440036" y="4786604"/>
            <a:ext cx="3191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Current leads voltage by 90° in a pure capacitance</a:t>
            </a:r>
          </a:p>
        </p:txBody>
      </p:sp>
    </p:spTree>
    <p:extLst>
      <p:ext uri="{BB962C8B-B14F-4D97-AF65-F5344CB8AC3E}">
        <p14:creationId xmlns:p14="http://schemas.microsoft.com/office/powerpoint/2010/main" val="209671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F556-9A84-4092-B343-E7539CD2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Complex impedances - Resistance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36EDF-51D8-42E2-9E60-51F2231E3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MY" dirty="0"/>
                  <a:t>For a resistance, the phasors are related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MY" dirty="0"/>
                  <a:t>Because resistance is a real number, the current and voltage are in phase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36EDF-51D8-42E2-9E60-51F2231E3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5F7C6-206E-49BA-B1DC-B83D9F3E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7C8B1-3742-4F6E-BDB3-E7423DB4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8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A9B91C-5436-4019-9BD9-DACB66E40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784" y="3429000"/>
            <a:ext cx="2800350" cy="2476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1B1F9B-A74E-4116-A0FA-123B39966832}"/>
              </a:ext>
            </a:extLst>
          </p:cNvPr>
          <p:cNvSpPr txBox="1"/>
          <p:nvPr/>
        </p:nvSpPr>
        <p:spPr>
          <a:xfrm>
            <a:off x="4396662" y="5174996"/>
            <a:ext cx="3398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For a pure resistance, current and voltage are in phase</a:t>
            </a:r>
          </a:p>
        </p:txBody>
      </p:sp>
    </p:spTree>
    <p:extLst>
      <p:ext uri="{BB962C8B-B14F-4D97-AF65-F5344CB8AC3E}">
        <p14:creationId xmlns:p14="http://schemas.microsoft.com/office/powerpoint/2010/main" val="208794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0BB0EF-774A-4802-9627-7424F52B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AEC7725-94EE-4D33-AE3F-D8BB517D5B1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MY" b="1" dirty="0"/>
                  <a:t>Inductance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MY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MY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MY" dirty="0"/>
              </a:p>
              <a:p>
                <a:pPr>
                  <a:spcAft>
                    <a:spcPts val="600"/>
                  </a:spcAft>
                </a:pPr>
                <a:r>
                  <a:rPr lang="en-MY" dirty="0"/>
                  <a:t>Current lags voltage by 90° in a pure inductance.</a:t>
                </a:r>
              </a:p>
              <a:p>
                <a:pPr>
                  <a:spcAft>
                    <a:spcPts val="600"/>
                  </a:spcAft>
                </a:pPr>
                <a:endParaRPr lang="en-MY" dirty="0"/>
              </a:p>
              <a:p>
                <a:endParaRPr lang="en-MY" b="1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AEC7725-94EE-4D33-AE3F-D8BB517D5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10" t="-229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8492924-150D-4E02-B3D2-C7D451D8517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MY" b="1" dirty="0"/>
                  <a:t>Capacitance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MY" b="1" dirty="0"/>
              </a:p>
              <a:p>
                <a:r>
                  <a:rPr lang="en-MY" dirty="0"/>
                  <a:t>Current leads voltage by 90° in a pure capacitance</a:t>
                </a:r>
              </a:p>
              <a:p>
                <a:pPr marL="0" indent="0">
                  <a:buNone/>
                </a:pPr>
                <a:endParaRPr lang="en-MY" b="1" dirty="0"/>
              </a:p>
              <a:p>
                <a:pPr marL="0" indent="0">
                  <a:buNone/>
                </a:pPr>
                <a:r>
                  <a:rPr lang="en-MY" b="1" dirty="0"/>
                  <a:t>Resistance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MY" dirty="0"/>
                  <a:t>For a pure resistance, current and voltage are in phase</a:t>
                </a:r>
                <a:endParaRPr lang="en-US" b="0" dirty="0"/>
              </a:p>
              <a:p>
                <a:endParaRPr lang="en-MY" b="1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8492924-150D-4E02-B3D2-C7D451D851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282" t="-229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DC860-D9FA-46F2-BD45-CF6BB9BA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235E3-88F4-45DC-AD67-2CDC17C8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9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69383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819</Words>
  <Application>Microsoft Office PowerPoint</Application>
  <PresentationFormat>Widescreen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Rockwell</vt:lpstr>
      <vt:lpstr>Rockwell Condensed</vt:lpstr>
      <vt:lpstr>Rockwell Extra Bold</vt:lpstr>
      <vt:lpstr>Wingdings</vt:lpstr>
      <vt:lpstr>1_Wood Type</vt:lpstr>
      <vt:lpstr>Fundamentals of AC Circuits</vt:lpstr>
      <vt:lpstr>overview</vt:lpstr>
      <vt:lpstr>Phasor Definition</vt:lpstr>
      <vt:lpstr>Phasor Definition</vt:lpstr>
      <vt:lpstr>Complex impedances - Inductance</vt:lpstr>
      <vt:lpstr>PowerPoint Presentation</vt:lpstr>
      <vt:lpstr>Complex impedances - Capacitance</vt:lpstr>
      <vt:lpstr>Complex impedances - Resistance</vt:lpstr>
      <vt:lpstr>Overview</vt:lpstr>
      <vt:lpstr>Combining Impedances in Series and Parallel – Ex 1</vt:lpstr>
      <vt:lpstr>Ex 2</vt:lpstr>
      <vt:lpstr>Ex 3</vt:lpstr>
      <vt:lpstr>Circuit Analysis with Phasors And Complex impedances</vt:lpstr>
      <vt:lpstr>Kirchhoff’s Laws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AC Circuits</dc:title>
  <dc:creator>Panneer Selvam Arun Mozhi Devan</dc:creator>
  <cp:lastModifiedBy>Panneer Selvam Arun Mozhi Devan</cp:lastModifiedBy>
  <cp:revision>3</cp:revision>
  <dcterms:created xsi:type="dcterms:W3CDTF">2020-08-16T04:37:23Z</dcterms:created>
  <dcterms:modified xsi:type="dcterms:W3CDTF">2020-08-16T04:57:10Z</dcterms:modified>
</cp:coreProperties>
</file>