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8"/>
  </p:notesMasterIdLst>
  <p:sldIdLst>
    <p:sldId id="256" r:id="rId2"/>
    <p:sldId id="264" r:id="rId3"/>
    <p:sldId id="288" r:id="rId4"/>
    <p:sldId id="274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9" r:id="rId16"/>
    <p:sldId id="2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3DC4A1-326F-415D-890B-ECE3E21D805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9A47C74-83AC-4469-BC30-A0B9480A051E}">
      <dgm:prSet/>
      <dgm:spPr/>
      <dgm:t>
        <a:bodyPr/>
        <a:lstStyle/>
        <a:p>
          <a:r>
            <a:rPr lang="en-MY" dirty="0"/>
            <a:t>Kirchhoff’s Laws</a:t>
          </a:r>
          <a:endParaRPr lang="en-US" dirty="0"/>
        </a:p>
      </dgm:t>
    </dgm:pt>
    <dgm:pt modelId="{278F0FBC-5A61-4C49-B5F3-1D55074AF631}" type="parTrans" cxnId="{B0699336-7173-4E31-8909-AFD7A3C5D6CC}">
      <dgm:prSet/>
      <dgm:spPr/>
      <dgm:t>
        <a:bodyPr/>
        <a:lstStyle/>
        <a:p>
          <a:endParaRPr lang="en-US"/>
        </a:p>
      </dgm:t>
    </dgm:pt>
    <dgm:pt modelId="{466F043A-4637-4FFE-B905-98E06B631F5D}" type="sibTrans" cxnId="{B0699336-7173-4E31-8909-AFD7A3C5D6CC}">
      <dgm:prSet/>
      <dgm:spPr/>
      <dgm:t>
        <a:bodyPr/>
        <a:lstStyle/>
        <a:p>
          <a:endParaRPr lang="en-US"/>
        </a:p>
      </dgm:t>
    </dgm:pt>
    <dgm:pt modelId="{55783F88-1F7C-4162-B6CD-B3CF05B2BC7B}">
      <dgm:prSet/>
      <dgm:spPr/>
      <dgm:t>
        <a:bodyPr/>
        <a:lstStyle/>
        <a:p>
          <a:r>
            <a:rPr lang="en-MY"/>
            <a:t>Node-Voltage Analysis</a:t>
          </a:r>
          <a:endParaRPr lang="en-US"/>
        </a:p>
      </dgm:t>
    </dgm:pt>
    <dgm:pt modelId="{3B387B58-C045-421E-B5B7-D1D79DA0D1A8}" type="parTrans" cxnId="{0FB19DE1-CFF1-42E2-B79E-8BB3312F675E}">
      <dgm:prSet/>
      <dgm:spPr/>
      <dgm:t>
        <a:bodyPr/>
        <a:lstStyle/>
        <a:p>
          <a:endParaRPr lang="en-US"/>
        </a:p>
      </dgm:t>
    </dgm:pt>
    <dgm:pt modelId="{CC95DB65-3B02-47AF-89F6-BEDA56F9677B}" type="sibTrans" cxnId="{0FB19DE1-CFF1-42E2-B79E-8BB3312F675E}">
      <dgm:prSet/>
      <dgm:spPr/>
      <dgm:t>
        <a:bodyPr/>
        <a:lstStyle/>
        <a:p>
          <a:endParaRPr lang="en-US"/>
        </a:p>
      </dgm:t>
    </dgm:pt>
    <dgm:pt modelId="{CAD7EEDE-5283-4D77-B660-C11F78BD295D}">
      <dgm:prSet/>
      <dgm:spPr/>
      <dgm:t>
        <a:bodyPr/>
        <a:lstStyle/>
        <a:p>
          <a:r>
            <a:rPr lang="en-MY"/>
            <a:t>Mesh-Current Analysis</a:t>
          </a:r>
          <a:endParaRPr lang="en-US"/>
        </a:p>
      </dgm:t>
    </dgm:pt>
    <dgm:pt modelId="{B9A42DB6-0735-4427-8D90-2965F04D5844}" type="parTrans" cxnId="{96BDEA9F-3933-49EF-8262-9682D202DD6D}">
      <dgm:prSet/>
      <dgm:spPr/>
      <dgm:t>
        <a:bodyPr/>
        <a:lstStyle/>
        <a:p>
          <a:endParaRPr lang="en-US"/>
        </a:p>
      </dgm:t>
    </dgm:pt>
    <dgm:pt modelId="{49B1C45D-1AA0-4357-9B00-2213B47C0295}" type="sibTrans" cxnId="{96BDEA9F-3933-49EF-8262-9682D202DD6D}">
      <dgm:prSet/>
      <dgm:spPr/>
      <dgm:t>
        <a:bodyPr/>
        <a:lstStyle/>
        <a:p>
          <a:endParaRPr lang="en-US"/>
        </a:p>
      </dgm:t>
    </dgm:pt>
    <dgm:pt modelId="{C340C428-05FE-4DC9-84B1-0CFC5A281E49}" type="pres">
      <dgm:prSet presAssocID="{883DC4A1-326F-415D-890B-ECE3E21D805B}" presName="linear" presStyleCnt="0">
        <dgm:presLayoutVars>
          <dgm:animLvl val="lvl"/>
          <dgm:resizeHandles val="exact"/>
        </dgm:presLayoutVars>
      </dgm:prSet>
      <dgm:spPr/>
    </dgm:pt>
    <dgm:pt modelId="{5A5985A4-C0E4-42C2-A774-8FA11241E113}" type="pres">
      <dgm:prSet presAssocID="{79A47C74-83AC-4469-BC30-A0B9480A051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B34DC29-CA70-4CB1-87A3-EF53A6EB9D7A}" type="pres">
      <dgm:prSet presAssocID="{466F043A-4637-4FFE-B905-98E06B631F5D}" presName="spacer" presStyleCnt="0"/>
      <dgm:spPr/>
    </dgm:pt>
    <dgm:pt modelId="{F55FBFEB-54A4-45D3-BCE5-4E16F0F93965}" type="pres">
      <dgm:prSet presAssocID="{55783F88-1F7C-4162-B6CD-B3CF05B2BC7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F1ED5B5-31C9-4766-A4C4-7B3736181D2E}" type="pres">
      <dgm:prSet presAssocID="{CC95DB65-3B02-47AF-89F6-BEDA56F9677B}" presName="spacer" presStyleCnt="0"/>
      <dgm:spPr/>
    </dgm:pt>
    <dgm:pt modelId="{72BDED3C-A562-4318-AF99-35D497823DA7}" type="pres">
      <dgm:prSet presAssocID="{CAD7EEDE-5283-4D77-B660-C11F78BD295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4438315-5607-4E77-8D93-F13A2CFC1F52}" type="presOf" srcId="{79A47C74-83AC-4469-BC30-A0B9480A051E}" destId="{5A5985A4-C0E4-42C2-A774-8FA11241E113}" srcOrd="0" destOrd="0" presId="urn:microsoft.com/office/officeart/2005/8/layout/vList2"/>
    <dgm:cxn modelId="{B0699336-7173-4E31-8909-AFD7A3C5D6CC}" srcId="{883DC4A1-326F-415D-890B-ECE3E21D805B}" destId="{79A47C74-83AC-4469-BC30-A0B9480A051E}" srcOrd="0" destOrd="0" parTransId="{278F0FBC-5A61-4C49-B5F3-1D55074AF631}" sibTransId="{466F043A-4637-4FFE-B905-98E06B631F5D}"/>
    <dgm:cxn modelId="{B1E76A3C-9BF6-4622-8326-86D76DD94607}" type="presOf" srcId="{55783F88-1F7C-4162-B6CD-B3CF05B2BC7B}" destId="{F55FBFEB-54A4-45D3-BCE5-4E16F0F93965}" srcOrd="0" destOrd="0" presId="urn:microsoft.com/office/officeart/2005/8/layout/vList2"/>
    <dgm:cxn modelId="{96BDEA9F-3933-49EF-8262-9682D202DD6D}" srcId="{883DC4A1-326F-415D-890B-ECE3E21D805B}" destId="{CAD7EEDE-5283-4D77-B660-C11F78BD295D}" srcOrd="2" destOrd="0" parTransId="{B9A42DB6-0735-4427-8D90-2965F04D5844}" sibTransId="{49B1C45D-1AA0-4357-9B00-2213B47C0295}"/>
    <dgm:cxn modelId="{BD7DF9C8-C34F-4B31-912A-81AC1A338765}" type="presOf" srcId="{CAD7EEDE-5283-4D77-B660-C11F78BD295D}" destId="{72BDED3C-A562-4318-AF99-35D497823DA7}" srcOrd="0" destOrd="0" presId="urn:microsoft.com/office/officeart/2005/8/layout/vList2"/>
    <dgm:cxn modelId="{0FB19DE1-CFF1-42E2-B79E-8BB3312F675E}" srcId="{883DC4A1-326F-415D-890B-ECE3E21D805B}" destId="{55783F88-1F7C-4162-B6CD-B3CF05B2BC7B}" srcOrd="1" destOrd="0" parTransId="{3B387B58-C045-421E-B5B7-D1D79DA0D1A8}" sibTransId="{CC95DB65-3B02-47AF-89F6-BEDA56F9677B}"/>
    <dgm:cxn modelId="{E3031DED-9E3A-49ED-8B7E-18F264297305}" type="presOf" srcId="{883DC4A1-326F-415D-890B-ECE3E21D805B}" destId="{C340C428-05FE-4DC9-84B1-0CFC5A281E49}" srcOrd="0" destOrd="0" presId="urn:microsoft.com/office/officeart/2005/8/layout/vList2"/>
    <dgm:cxn modelId="{8806E93E-AFDE-47B6-A919-3CC2050B111D}" type="presParOf" srcId="{C340C428-05FE-4DC9-84B1-0CFC5A281E49}" destId="{5A5985A4-C0E4-42C2-A774-8FA11241E113}" srcOrd="0" destOrd="0" presId="urn:microsoft.com/office/officeart/2005/8/layout/vList2"/>
    <dgm:cxn modelId="{35D80899-7DA8-4527-9CBB-9D497D9B2CAD}" type="presParOf" srcId="{C340C428-05FE-4DC9-84B1-0CFC5A281E49}" destId="{FB34DC29-CA70-4CB1-87A3-EF53A6EB9D7A}" srcOrd="1" destOrd="0" presId="urn:microsoft.com/office/officeart/2005/8/layout/vList2"/>
    <dgm:cxn modelId="{62633736-3219-4D18-971E-F48898BAE325}" type="presParOf" srcId="{C340C428-05FE-4DC9-84B1-0CFC5A281E49}" destId="{F55FBFEB-54A4-45D3-BCE5-4E16F0F93965}" srcOrd="2" destOrd="0" presId="urn:microsoft.com/office/officeart/2005/8/layout/vList2"/>
    <dgm:cxn modelId="{567ECE57-4905-44E2-98A0-E514DAD90030}" type="presParOf" srcId="{C340C428-05FE-4DC9-84B1-0CFC5A281E49}" destId="{FF1ED5B5-31C9-4766-A4C4-7B3736181D2E}" srcOrd="3" destOrd="0" presId="urn:microsoft.com/office/officeart/2005/8/layout/vList2"/>
    <dgm:cxn modelId="{931E14D4-E619-485D-9F22-AB7BB20317B1}" type="presParOf" srcId="{C340C428-05FE-4DC9-84B1-0CFC5A281E49}" destId="{72BDED3C-A562-4318-AF99-35D497823DA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985A4-C0E4-42C2-A774-8FA11241E113}">
      <dsp:nvSpPr>
        <dsp:cNvPr id="0" name=""/>
        <dsp:cNvSpPr/>
      </dsp:nvSpPr>
      <dsp:spPr>
        <a:xfrm>
          <a:off x="0" y="18879"/>
          <a:ext cx="5141912" cy="17052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4400" kern="1200" dirty="0"/>
            <a:t>Kirchhoff’s Laws</a:t>
          </a:r>
          <a:endParaRPr lang="en-US" sz="4400" kern="1200" dirty="0"/>
        </a:p>
      </dsp:txBody>
      <dsp:txXfrm>
        <a:off x="83245" y="102124"/>
        <a:ext cx="4975422" cy="1538785"/>
      </dsp:txXfrm>
    </dsp:sp>
    <dsp:sp modelId="{F55FBFEB-54A4-45D3-BCE5-4E16F0F93965}">
      <dsp:nvSpPr>
        <dsp:cNvPr id="0" name=""/>
        <dsp:cNvSpPr/>
      </dsp:nvSpPr>
      <dsp:spPr>
        <a:xfrm>
          <a:off x="0" y="1850875"/>
          <a:ext cx="5141912" cy="1705275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4400" kern="1200"/>
            <a:t>Node-Voltage Analysis</a:t>
          </a:r>
          <a:endParaRPr lang="en-US" sz="4400" kern="1200"/>
        </a:p>
      </dsp:txBody>
      <dsp:txXfrm>
        <a:off x="83245" y="1934120"/>
        <a:ext cx="4975422" cy="1538785"/>
      </dsp:txXfrm>
    </dsp:sp>
    <dsp:sp modelId="{72BDED3C-A562-4318-AF99-35D497823DA7}">
      <dsp:nvSpPr>
        <dsp:cNvPr id="0" name=""/>
        <dsp:cNvSpPr/>
      </dsp:nvSpPr>
      <dsp:spPr>
        <a:xfrm>
          <a:off x="0" y="3682870"/>
          <a:ext cx="5141912" cy="1705275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4400" kern="1200"/>
            <a:t>Mesh-Current Analysis</a:t>
          </a:r>
          <a:endParaRPr lang="en-US" sz="4400" kern="1200"/>
        </a:p>
      </dsp:txBody>
      <dsp:txXfrm>
        <a:off x="83245" y="3766115"/>
        <a:ext cx="4975422" cy="1538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BA21D-EB08-47F8-A35F-51B8ECBF7294}" type="datetimeFigureOut">
              <a:rPr lang="en-MY" smtClean="0"/>
              <a:t>17/8/2020</a:t>
            </a:fld>
            <a:endParaRPr lang="en-MY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3871F-30FD-4F7C-8BF7-5F6E5A7C1F1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75882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32A9-4E6A-42B6-A66E-03ADA0E4F305}" type="datetime1">
              <a:rPr lang="en-MY" smtClean="0"/>
              <a:t>17/8/2020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9291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AD9D-9B75-47A0-9E8F-326BAAEA7685}" type="datetime1">
              <a:rPr lang="en-MY" smtClean="0"/>
              <a:t>17/8/2020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040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9C9AD-982D-403E-B2DC-7520DC120888}" type="datetime1">
              <a:rPr lang="en-MY" smtClean="0"/>
              <a:t>17/8/2020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4921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86C7-F8E2-4042-88F1-F530278EBD3B}" type="datetime1">
              <a:rPr lang="en-MY" smtClean="0"/>
              <a:t>17/8/2020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8281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25D5A00-6C6D-417B-84D2-47C0F51B5FB7}" type="datetime1">
              <a:rPr lang="en-MY" smtClean="0"/>
              <a:t>17/8/2020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9908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2D8D-1C7B-4009-B760-9D9837002872}" type="datetime1">
              <a:rPr lang="en-MY" smtClean="0"/>
              <a:t>17/8/2020</a:t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2987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10B9-0F4A-4552-842F-D7A2253C72DB}" type="datetime1">
              <a:rPr lang="en-MY" smtClean="0"/>
              <a:t>17/8/2020</a:t>
            </a:fld>
            <a:endParaRPr lang="en-MY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777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593C-BE03-47BA-B0BF-FA6C3F965830}" type="datetime1">
              <a:rPr lang="en-MY" smtClean="0"/>
              <a:t>17/8/2020</a:t>
            </a:fld>
            <a:endParaRPr lang="en-M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2476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A53C-564F-4CAA-90AD-6F4906880643}" type="datetime1">
              <a:rPr lang="en-MY" smtClean="0"/>
              <a:t>17/8/2020</a:t>
            </a:fld>
            <a:endParaRPr lang="en-M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7085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320F-2828-4BB4-9EB3-B2E6B7B36C40}" type="datetime1">
              <a:rPr lang="en-MY" smtClean="0"/>
              <a:t>17/8/2020</a:t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88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E8F42-2C0F-4E7D-9C61-C001C8C3D649}" type="datetime1">
              <a:rPr lang="en-MY" smtClean="0"/>
              <a:t>17/8/2020</a:t>
            </a:fld>
            <a:endParaRPr lang="en-MY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4081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46776EC-9637-4801-BDC9-32482D2CF5FB}" type="datetime1">
              <a:rPr lang="en-MY" smtClean="0"/>
              <a:t>17/8/2020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MY" dirty="0"/>
              <a:t>EEE1024 Module 2 Fundamentals of AC Circuits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6233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3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microsoft.com/office/2007/relationships/hdphoto" Target="../media/hdphoto2.wdp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6BB6-7A6F-4AB5-BB6D-96812DC59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sz="6600" dirty="0"/>
              <a:t>Fundamentals of AC Circuits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AC13B-30C6-4219-85DB-E970D8D33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590660"/>
            <a:ext cx="7891272" cy="868307"/>
          </a:xfrm>
        </p:spPr>
        <p:txBody>
          <a:bodyPr/>
          <a:lstStyle/>
          <a:p>
            <a:r>
              <a:rPr lang="en-US" dirty="0"/>
              <a:t>Module 2: Fundamentals of AC Circuits</a:t>
            </a:r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188E7-37CF-4832-85D9-B6C1C6C7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2BBAA-A9E2-4601-9CF3-6DCF0126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68841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D8E-5084-4B9E-9401-46767150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Assignment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9AE08-C7A6-4EA8-AA80-8FC15B6C6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Compute the complex impedance of the network shown in Figure for ω = 500. Repeat for ω = 1000 and ω = 2000. Give the answers in both polar and rectangular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4F417-7066-44C6-9414-6E3D1F7D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951E9-E273-4CA1-BCC2-C5CBD179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10</a:t>
            </a:fld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93B384-B6F3-407C-8598-967346346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638" y="3336417"/>
            <a:ext cx="51054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92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A3CA49A-71DD-4E8D-8D00-0D000AB38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E8537E-57AF-43EA-8734-3C66AD724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A8C18B-9C8E-47E6-BAEF-86331BC0A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A73B3-9E72-4B1A-8C2F-D15BBCD01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272784"/>
            <a:ext cx="57207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rgbClr val="696464"/>
                </a:solidFill>
                <a:latin typeface="+mn-lt"/>
                <a:ea typeface="+mn-ea"/>
                <a:cs typeface="+mn-cs"/>
              </a:rPr>
              <a:t>EEE1024 Module 2 Fundamentals of AC Circuits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A9DDC-391A-4327-BD78-69AFCD21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2452" y="6135306"/>
            <a:ext cx="760522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457200">
              <a:spcAft>
                <a:spcPts val="600"/>
              </a:spcAft>
            </a:pPr>
            <a:fld id="{1DE98518-C1CF-410D-8A71-B5D14FDF677E}" type="slidenum">
              <a:rPr lang="en-US" sz="2800" b="1" kern="120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algn="l" defTabSz="457200">
                <a:spcAft>
                  <a:spcPts val="600"/>
                </a:spcAft>
              </a:pPr>
              <a:t>11</a:t>
            </a:fld>
            <a:endParaRPr lang="en-US" sz="2800" b="1" kern="120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28C1F-3BE6-43DA-99BF-FCBFD72A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3" y="643467"/>
            <a:ext cx="6271758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Ac POWER calculations</a:t>
            </a:r>
          </a:p>
        </p:txBody>
      </p:sp>
    </p:spTree>
    <p:extLst>
      <p:ext uri="{BB962C8B-B14F-4D97-AF65-F5344CB8AC3E}">
        <p14:creationId xmlns:p14="http://schemas.microsoft.com/office/powerpoint/2010/main" val="2700218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0309-869D-4C51-8FE3-57F69576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356149"/>
            <a:ext cx="10058400" cy="834343"/>
          </a:xfrm>
        </p:spPr>
        <p:txBody>
          <a:bodyPr>
            <a:normAutofit/>
          </a:bodyPr>
          <a:lstStyle/>
          <a:p>
            <a:r>
              <a:rPr lang="en-MY" sz="4000" dirty="0"/>
              <a:t>Current, Voltage, and Power for a Resistive Load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651AF-0B6C-43BE-AAD3-2CC0C82AF4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8136" y="1214657"/>
                <a:ext cx="10058400" cy="1493645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MY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C651AF-0B6C-43BE-AAD3-2CC0C82AF4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8136" y="1214657"/>
                <a:ext cx="10058400" cy="149364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4ABD1-B571-477C-9FE0-0CF02C3ED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5F0DF-E7E3-4B9D-A925-0DA53C29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12</a:t>
            </a:fld>
            <a:endParaRPr lang="en-MY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472E0DF-A0BA-4ADD-B484-9F8315A9D151}"/>
              </a:ext>
            </a:extLst>
          </p:cNvPr>
          <p:cNvSpPr txBox="1">
            <a:spLocks/>
          </p:cNvSpPr>
          <p:nvPr/>
        </p:nvSpPr>
        <p:spPr>
          <a:xfrm>
            <a:off x="1088136" y="2870283"/>
            <a:ext cx="10058400" cy="834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MY" sz="4000" dirty="0"/>
              <a:t>Current, Voltage, and Power for a Inductive Load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8592BA3-255C-47B4-9919-DBC15459BD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6234" y="3638939"/>
                <a:ext cx="10058400" cy="26338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−90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50000"/>
                  </a:lnSpc>
                  <a:buFont typeface="Wingdings" pitchFamily="2" charset="2"/>
                  <a:buNone/>
                </a:pPr>
                <a:r>
                  <a:rPr lang="en-MY" dirty="0"/>
                  <a:t>Using trigonometric</a:t>
                </a:r>
                <a:r>
                  <a:rPr lang="es-ES" dirty="0"/>
                  <a:t> </a:t>
                </a:r>
                <a:r>
                  <a:rPr lang="en-MY" dirty="0"/>
                  <a:t>identity</a:t>
                </a:r>
                <a:r>
                  <a:rPr lang="es-ES" dirty="0"/>
                  <a:t> cos(x) sin(x) = (1/2) sin(2x)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8592BA3-255C-47B4-9919-DBC15459B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234" y="3638939"/>
                <a:ext cx="10058400" cy="2633845"/>
              </a:xfrm>
              <a:prstGeom prst="rect">
                <a:avLst/>
              </a:prstGeom>
              <a:blipFill>
                <a:blip r:embed="rId4"/>
                <a:stretch>
                  <a:fillRect l="-42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220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87FD-25F9-4FB9-8214-6B65CBE68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Current, Voltage, and Power for a Capacitive Load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9E1367-32D5-4B48-914A-BC2DC8E392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90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50000"/>
                  </a:lnSpc>
                  <a:buFont typeface="Wingdings" pitchFamily="2" charset="2"/>
                  <a:buNone/>
                </a:pPr>
                <a:r>
                  <a:rPr lang="en-MY" dirty="0"/>
                  <a:t>Using trigonometric</a:t>
                </a:r>
                <a:r>
                  <a:rPr lang="es-ES" dirty="0"/>
                  <a:t> </a:t>
                </a:r>
                <a:r>
                  <a:rPr lang="en-MY" dirty="0"/>
                  <a:t>identity</a:t>
                </a:r>
                <a:r>
                  <a:rPr lang="es-ES" dirty="0"/>
                  <a:t> cos(x) sin(x) = (1/2) sin(2x)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50000"/>
                  </a:lnSpc>
                  <a:buFont typeface="Wingdings" pitchFamily="2" charset="2"/>
                  <a:buNone/>
                </a:pPr>
                <a:endParaRPr lang="es-ES" dirty="0"/>
              </a:p>
              <a:p>
                <a:pPr marL="0" indent="0">
                  <a:lnSpc>
                    <a:spcPct val="150000"/>
                  </a:lnSpc>
                  <a:buFont typeface="Wingdings" pitchFamily="2" charset="2"/>
                  <a:buNone/>
                </a:pPr>
                <a:endParaRPr lang="en-MY" dirty="0"/>
              </a:p>
              <a:p>
                <a:endParaRPr lang="en-MY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9E1367-32D5-4B48-914A-BC2DC8E392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E0B8B-0BD0-4ACA-AF48-F8BC4D68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C5CC3-B6B7-44D3-9D3E-271D8EE1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13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53566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5358-EBBD-469C-9158-AB873B9A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4800" dirty="0"/>
              <a:t>Power Calculations for a General Load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D007BA-2F63-40AC-9C3A-0385EBDD18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MY" dirty="0"/>
                  <a:t>Now, let us consider the voltage, current, and power for a general RLC load for which the phase θ can be any value from −90◦ to +90◦. We have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MY" dirty="0"/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MY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br>
                  <a:rPr lang="en-MY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100" i="1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1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sz="21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D007BA-2F63-40AC-9C3A-0385EBDD18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90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6AB68-8C89-4B7B-B936-3EAEAE4E4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DA574-3851-4EC9-8512-8A80F1BC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14</a:t>
            </a:fld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2FE772-58B0-43C1-8F5D-F1A99FDEC89B}"/>
              </a:ext>
            </a:extLst>
          </p:cNvPr>
          <p:cNvSpPr txBox="1"/>
          <p:nvPr/>
        </p:nvSpPr>
        <p:spPr>
          <a:xfrm>
            <a:off x="7744409" y="5697046"/>
            <a:ext cx="2379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Active Power &amp; Units (W)</a:t>
            </a:r>
          </a:p>
        </p:txBody>
      </p:sp>
    </p:spTree>
    <p:extLst>
      <p:ext uri="{BB962C8B-B14F-4D97-AF65-F5344CB8AC3E}">
        <p14:creationId xmlns:p14="http://schemas.microsoft.com/office/powerpoint/2010/main" val="4048322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C981-6D02-42A2-8D3F-50D505BF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Power Factor &amp; reactive power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19B1FD-6605-4BDF-8B52-D7C2B9CA2F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MY" dirty="0"/>
                  <a:t>Power Factor (PF) = cos(</a:t>
                </a:r>
                <a14:m>
                  <m:oMath xmlns:m="http://schemas.openxmlformats.org/officeDocument/2006/math">
                    <m:r>
                      <a:rPr lang="en-MY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MY" dirty="0"/>
                  <a:t>)</a:t>
                </a:r>
              </a:p>
              <a:p>
                <a:r>
                  <a:rPr lang="en-MY" dirty="0"/>
                  <a:t>In general, the phase of the voltage may have a value other than zero. Then, θ should be taken as the phase of the voltage </a:t>
                </a:r>
                <a:r>
                  <a:rPr lang="en-MY" dirty="0" err="1"/>
                  <a:t>θv</a:t>
                </a:r>
                <a:r>
                  <a:rPr lang="en-MY" dirty="0"/>
                  <a:t> minus the phase of the current </a:t>
                </a:r>
                <a:r>
                  <a:rPr lang="en-MY" dirty="0" err="1"/>
                  <a:t>θi</a:t>
                </a:r>
                <a:r>
                  <a:rPr lang="en-MY" dirty="0"/>
                  <a:t>, or</a:t>
                </a:r>
              </a:p>
              <a:p>
                <a:pPr algn="ctr"/>
                <a:r>
                  <a:rPr lang="en-MY" dirty="0"/>
                  <a:t>θ = </a:t>
                </a:r>
                <a:r>
                  <a:rPr lang="en-MY" dirty="0" err="1"/>
                  <a:t>θv</a:t>
                </a:r>
                <a:r>
                  <a:rPr lang="en-MY" dirty="0"/>
                  <a:t> − </a:t>
                </a:r>
                <a:r>
                  <a:rPr lang="en-MY" dirty="0" err="1"/>
                  <a:t>θi</a:t>
                </a:r>
                <a:endParaRPr lang="en-MY" dirty="0"/>
              </a:p>
              <a:p>
                <a:pPr marL="0" indent="0">
                  <a:buNone/>
                </a:pPr>
                <a:endParaRPr lang="en-MY" dirty="0"/>
              </a:p>
              <a:p>
                <a:r>
                  <a:rPr lang="en-MY" dirty="0"/>
                  <a:t>Reactive Power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⁡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MY" dirty="0"/>
                  <a:t> </a:t>
                </a:r>
              </a:p>
              <a:p>
                <a:r>
                  <a:rPr lang="en-MY" dirty="0"/>
                  <a:t>Apparent Power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𝑟𝑚𝑠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𝑟𝑚𝑠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MY" dirty="0"/>
              </a:p>
              <a:p>
                <a:pPr marL="0" indent="0">
                  <a:buNone/>
                </a:pPr>
                <a:endParaRPr lang="en-MY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19B1FD-6605-4BDF-8B52-D7C2B9CA2F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08B7E-356C-46E3-8347-E6993E50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48B88-00AD-40B4-81EF-E8AE0E8C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15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28993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ECE9-6A97-4895-A4DE-4A110DE2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Ac power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CFC42-459C-4C1D-B296-FE9F5C8ED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Compute the power, reactive power and apparent power taken from the source for the circuit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5466B-65C3-4002-8638-EA5CCF8EE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31BBD-2A11-428A-AA30-B10059D28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16</a:t>
            </a:fld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2D5376-CE87-4D12-8216-F6387FADF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938" y="3429000"/>
            <a:ext cx="6539691" cy="182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89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9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5" name="Oval 10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26" name="Rectangle 13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32455-A555-4A9A-A342-5A9A2286DC4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69850" y="844902"/>
                <a:ext cx="5818858" cy="5168196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/>
                      <m:t>v</m:t>
                    </m:r>
                    <m:r>
                      <m:rPr>
                        <m:nor/>
                      </m:rPr>
                      <a:rPr lang="en-US" i="0"/>
                      <m:t>(</m:t>
                    </m:r>
                    <m:r>
                      <m:rPr>
                        <m:nor/>
                      </m:rPr>
                      <a:rPr lang="en-US" i="0"/>
                      <m:t>t</m:t>
                    </m:r>
                    <m:r>
                      <m:rPr>
                        <m:nor/>
                      </m:rPr>
                      <a:rPr lang="en-US" i="0"/>
                      <m:t>) 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m:rPr>
                        <m:nor/>
                      </m:rPr>
                      <a:rPr lang="en-US" i="1"/>
                      <m:t> </m:t>
                    </m:r>
                    <m:r>
                      <m:rPr>
                        <m:nor/>
                      </m:rPr>
                      <a:rPr lang="en-US" b="0" i="0"/>
                      <m:t>sin</m:t>
                    </m:r>
                    <m:r>
                      <m:rPr>
                        <m:nor/>
                      </m:rPr>
                      <a:rPr lang="en-US"/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m:rPr>
                        <m:nor/>
                      </m:rPr>
                      <a:rPr lang="en-US" b="0" i="1"/>
                      <m:t>t</m:t>
                    </m:r>
                    <m:r>
                      <m:rPr>
                        <m:nor/>
                      </m:rPr>
                      <a:rPr lang="en-US" i="1"/>
                      <m:t> </m:t>
                    </m:r>
                    <m:r>
                      <m:rPr>
                        <m:nor/>
                      </m:rPr>
                      <a:rPr lang="en-US" b="0" i="0"/>
                      <m:t>−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θ</m:t>
                    </m:r>
                    <m:r>
                      <m:rPr>
                        <m:nor/>
                      </m:rPr>
                      <a:rPr lang="en-US"/>
                      <m:t>)</m:t>
                    </m:r>
                  </m:oMath>
                </a14:m>
                <a:endParaRPr lang="en-US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i="1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rad>
                  </m:oMath>
                </a14:m>
                <a:endParaRPr lang="en-US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𝑟𝑚𝑠</m:t>
                            </m:r>
                          </m:sub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rad>
                  </m:oMath>
                </a14:m>
                <a:endParaRPr lang="en-US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/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32455-A555-4A9A-A342-5A9A2286D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69850" y="844902"/>
                <a:ext cx="5818858" cy="5168196"/>
              </a:xfrm>
              <a:blipFill>
                <a:blip r:embed="rId4"/>
                <a:stretch>
                  <a:fillRect l="-524" t="-141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15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8" name="Group 17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F4136D-9297-473F-9E95-56F6114C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>
                <a:solidFill>
                  <a:schemeClr val="bg1">
                    <a:shade val="97000"/>
                    <a:satMod val="150000"/>
                  </a:schemeClr>
                </a:solidFill>
              </a:rPr>
              <a:t>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064C3-CDB2-46BD-B9F7-15054211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EEE1024 Module 2 Fundamentals of AC Circuits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54EBC-DDEC-47B0-B911-8051D418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C1A75A3E-2134-4864-B349-AC46199C07E9}" type="slidenum">
              <a:rPr lang="en-US" sz="1900" b="1" kern="120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1900" b="1" kern="120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200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B538EB40-C1CE-452B-9602-318EEDB2F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MY" sz="300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B8EEB90-1FBF-4CA1-9547-1086AAD91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81089" y="725394"/>
                <a:ext cx="5142658" cy="5407212"/>
              </a:xfrm>
            </p:spPr>
            <p:txBody>
              <a:bodyPr anchor="ctr"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MY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MY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−90</m:t>
                    </m:r>
                  </m:oMath>
                </a14:m>
                <a:endParaRPr lang="en-MY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MY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MY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−90</m:t>
                    </m:r>
                  </m:oMath>
                </a14:m>
                <a:endParaRPr lang="en-MY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MY" dirty="0"/>
                  <a:t> </a:t>
                </a:r>
                <a:r>
                  <a:rPr lang="en-MY" dirty="0">
                    <a:sym typeface="Wingdings" panose="05000000000000000000" pitchFamily="2" charset="2"/>
                  </a:rPr>
                  <a:t> V=v(cos(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MY" dirty="0">
                    <a:sym typeface="Wingdings" panose="05000000000000000000" pitchFamily="2" charset="2"/>
                  </a:rPr>
                  <a:t>)+j sin(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MY" dirty="0">
                    <a:sym typeface="Wingdings" panose="05000000000000000000" pitchFamily="2" charset="2"/>
                  </a:rPr>
                  <a:t>))</a:t>
                </a:r>
              </a:p>
              <a:p>
                <a:r>
                  <a:rPr lang="en-MY" dirty="0"/>
                  <a:t>v = a + </a:t>
                </a:r>
                <a:r>
                  <a:rPr lang="en-MY" dirty="0" err="1"/>
                  <a:t>jb</a:t>
                </a:r>
                <a:r>
                  <a:rPr lang="en-MY" dirty="0"/>
                  <a:t> </a:t>
                </a:r>
                <a:r>
                  <a:rPr lang="en-MY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MY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MY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endParaRPr lang="en-MY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B8EEB90-1FBF-4CA1-9547-1086AAD91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1089" y="725394"/>
                <a:ext cx="5142658" cy="5407212"/>
              </a:xfrm>
              <a:blipFill>
                <a:blip r:embed="rId6"/>
                <a:stretch>
                  <a:fillRect l="-593" b="-248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028DB-ED0E-4848-B1CF-B70DFC115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/>
              <a:t>EEE1024 Module 2 Fundamentals of AC Circuits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31993-E148-4A27-8056-A98A5C2A8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DE98518-C1CF-410D-8A71-B5D14FDF677E}" type="slidenum">
              <a:rPr lang="en-MY" sz="1900">
                <a:solidFill>
                  <a:schemeClr val="accent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MY" sz="19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2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0BB0EF-774A-4802-9627-7424F52B1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AEC7725-94EE-4D33-AE3F-D8BB517D5B1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MY" b="1" dirty="0"/>
                  <a:t>Inductance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MY" dirty="0"/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MY" dirty="0"/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MY" dirty="0"/>
              </a:p>
              <a:p>
                <a:pPr>
                  <a:spcAft>
                    <a:spcPts val="600"/>
                  </a:spcAft>
                </a:pPr>
                <a:r>
                  <a:rPr lang="en-MY" dirty="0"/>
                  <a:t>Current lags voltage by 90° in a pure inductance.</a:t>
                </a:r>
              </a:p>
              <a:p>
                <a:pPr>
                  <a:spcAft>
                    <a:spcPts val="600"/>
                  </a:spcAft>
                </a:pPr>
                <a:endParaRPr lang="en-MY" dirty="0"/>
              </a:p>
              <a:p>
                <a:endParaRPr lang="en-MY" b="1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AEC7725-94EE-4D33-AE3F-D8BB517D5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410" t="-229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8492924-150D-4E02-B3D2-C7D451D8517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367274" y="1440180"/>
                <a:ext cx="4754880" cy="397764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MY" b="1" dirty="0"/>
                  <a:t>Capacitance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endParaRPr lang="en-MY" b="1" dirty="0"/>
              </a:p>
              <a:p>
                <a:r>
                  <a:rPr lang="en-MY" dirty="0"/>
                  <a:t>Current leads voltage by 90° in a pure capacitance</a:t>
                </a:r>
              </a:p>
              <a:p>
                <a:pPr marL="0" indent="0">
                  <a:buNone/>
                </a:pPr>
                <a:endParaRPr lang="en-MY" b="1" dirty="0"/>
              </a:p>
              <a:p>
                <a:pPr marL="0" indent="0">
                  <a:buNone/>
                </a:pPr>
                <a:r>
                  <a:rPr lang="en-MY" b="1" dirty="0"/>
                  <a:t>Resistance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MY" dirty="0"/>
                  <a:t>For a pure resistance, current and voltage are in phase</a:t>
                </a:r>
                <a:endParaRPr lang="en-US" b="0" dirty="0"/>
              </a:p>
              <a:p>
                <a:endParaRPr lang="en-MY" b="1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8492924-150D-4E02-B3D2-C7D451D851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67274" y="1440180"/>
                <a:ext cx="4754880" cy="3977640"/>
              </a:xfrm>
              <a:blipFill>
                <a:blip r:embed="rId3"/>
                <a:stretch>
                  <a:fillRect l="-1410" t="-229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DC860-D9FA-46F2-BD45-CF6BB9BAA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235E3-88F4-45DC-AD67-2CDC17C8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4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6938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1035" y="1679569"/>
            <a:ext cx="3498864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134" y="1864667"/>
            <a:ext cx="3128666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7F639-C6C6-4C70-B1A6-1555165D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MY" sz="3000">
                <a:solidFill>
                  <a:srgbClr val="FFFFFF"/>
                </a:solidFill>
              </a:rPr>
              <a:t>Circuit Analysis with Phasors And Complex impedances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BE54A-AC36-4EDB-8AFC-D08CED543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/>
              <a:t>EEE1024 Module 2 Fundamentals of AC Circuits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CE28E-EA8E-4760-8ACE-6C3F1CF1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DE98518-C1CF-410D-8A71-B5D14FDF677E}" type="slidenum">
              <a:rPr lang="en-MY" sz="1900">
                <a:solidFill>
                  <a:schemeClr val="accent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MY" sz="1900">
              <a:solidFill>
                <a:schemeClr val="accent1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6CD73D3-A2FC-4B38-A809-4324E6D653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539940"/>
              </p:ext>
            </p:extLst>
          </p:nvPr>
        </p:nvGraphicFramePr>
        <p:xfrm>
          <a:off x="6081713" y="725488"/>
          <a:ext cx="5141912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79585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430B3-9A98-43D6-820D-A29217B51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Kirchhoff’s 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E5CA8-4B51-43D3-8E93-9E97E2689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Steady-State AC Analysis of a Series Circuit</a:t>
            </a:r>
          </a:p>
          <a:p>
            <a:r>
              <a:rPr lang="en-MY" dirty="0"/>
              <a:t>Find the steady-state current for the circuit shown in Figure. Also, find the phasor voltage across each element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09872-6542-49D7-92EB-848311667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ACA58-7F11-4E5F-B5B0-3C968F3F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6</a:t>
            </a:fld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88B37D-2E5B-47A4-A5D1-3A7E20B57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617" y="3429000"/>
            <a:ext cx="4139861" cy="224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36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430B3-9A98-43D6-820D-A29217B51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Node-voltage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E5CA8-4B51-43D3-8E93-9E97E2689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Use the node-voltage technique to find v1(t) and v2(t) in steady state for the circuit shown in Figure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09872-6542-49D7-92EB-848311667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ACA58-7F11-4E5F-B5B0-3C968F3F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7</a:t>
            </a:fld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97AEAC-E786-4675-BD88-34A88FCD3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83" y="3355522"/>
            <a:ext cx="62865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6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FC89C-B0CD-47AC-910A-2036006C0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Mesh-current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1FA08-C512-4290-AEA5-B47B21665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Solve for the mesh currents I1 and I2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62E34-8A77-4F76-AD41-8769F5DF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4FE51-07CE-4E9E-87A5-55B529F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8</a:t>
            </a:fld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F86DFE-C2D9-4FAF-A410-F391C26EE8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7"/>
          <a:stretch/>
        </p:blipFill>
        <p:spPr>
          <a:xfrm>
            <a:off x="5042126" y="3275044"/>
            <a:ext cx="5895975" cy="229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31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5D7C5-0B26-4753-936D-8016F2B1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Assignment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812DE-BF3B-4AA6-9478-E1436EA8E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Find Mesh Currents I1 and I2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CCCFC-284D-4A62-9814-483181E5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2D3E6-C3BB-499D-B8DB-B1F4394E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9</a:t>
            </a:fld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DFC7B1-F44E-4B95-9E52-3F6497CA3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374" y="3861618"/>
            <a:ext cx="4730064" cy="204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32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841</Words>
  <Application>Microsoft Office PowerPoint</Application>
  <PresentationFormat>Widescreen</PresentationFormat>
  <Paragraphs>120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Cambria Math</vt:lpstr>
      <vt:lpstr>Rockwell</vt:lpstr>
      <vt:lpstr>Rockwell Condensed</vt:lpstr>
      <vt:lpstr>Rockwell Extra Bold</vt:lpstr>
      <vt:lpstr>Wingdings</vt:lpstr>
      <vt:lpstr>1_Wood Type</vt:lpstr>
      <vt:lpstr>Fundamentals of AC Circuits</vt:lpstr>
      <vt:lpstr>overview</vt:lpstr>
      <vt:lpstr>overview</vt:lpstr>
      <vt:lpstr>Overview</vt:lpstr>
      <vt:lpstr>Circuit Analysis with Phasors And Complex impedances</vt:lpstr>
      <vt:lpstr>Kirchhoff’s Laws</vt:lpstr>
      <vt:lpstr>Node-voltage analysis</vt:lpstr>
      <vt:lpstr>Mesh-current analysis</vt:lpstr>
      <vt:lpstr>Assignment 1</vt:lpstr>
      <vt:lpstr>Assignment 2</vt:lpstr>
      <vt:lpstr>Ac POWER calculations</vt:lpstr>
      <vt:lpstr>Current, Voltage, and Power for a Resistive Load</vt:lpstr>
      <vt:lpstr>Current, Voltage, and Power for a Capacitive Load</vt:lpstr>
      <vt:lpstr>Power Calculations for a General Load</vt:lpstr>
      <vt:lpstr>Power Factor &amp; reactive power</vt:lpstr>
      <vt:lpstr>Ac power calculations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AC Circuits</dc:title>
  <dc:creator>Panneer Selvam Arun Mozhi Devan</dc:creator>
  <cp:lastModifiedBy>Panneer Selvam Arun Mozhi Devan</cp:lastModifiedBy>
  <cp:revision>5</cp:revision>
  <dcterms:created xsi:type="dcterms:W3CDTF">2020-08-17T05:56:27Z</dcterms:created>
  <dcterms:modified xsi:type="dcterms:W3CDTF">2020-08-17T06:29:45Z</dcterms:modified>
</cp:coreProperties>
</file>