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40"/>
  </p:notesMasterIdLst>
  <p:sldIdLst>
    <p:sldId id="256" r:id="rId2"/>
    <p:sldId id="306"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4" r:id="rId19"/>
    <p:sldId id="325" r:id="rId20"/>
    <p:sldId id="326" r:id="rId21"/>
    <p:sldId id="327" r:id="rId22"/>
    <p:sldId id="328" r:id="rId23"/>
    <p:sldId id="329" r:id="rId24"/>
    <p:sldId id="330" r:id="rId25"/>
    <p:sldId id="331" r:id="rId26"/>
    <p:sldId id="332" r:id="rId27"/>
    <p:sldId id="333" r:id="rId28"/>
    <p:sldId id="334" r:id="rId29"/>
    <p:sldId id="307" r:id="rId30"/>
    <p:sldId id="335" r:id="rId31"/>
    <p:sldId id="336" r:id="rId32"/>
    <p:sldId id="337" r:id="rId33"/>
    <p:sldId id="338" r:id="rId34"/>
    <p:sldId id="339" r:id="rId35"/>
    <p:sldId id="340" r:id="rId36"/>
    <p:sldId id="341" r:id="rId37"/>
    <p:sldId id="342" r:id="rId38"/>
    <p:sldId id="34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BA21D-EB08-47F8-A35F-51B8ECBF7294}" type="datetimeFigureOut">
              <a:rPr lang="en-MY" smtClean="0"/>
              <a:t>7/9/2020</a:t>
            </a:fld>
            <a:endParaRPr lang="en-MY"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871F-30FD-4F7C-8BF7-5F6E5A7C1F1E}" type="slidenum">
              <a:rPr lang="en-MY" smtClean="0"/>
              <a:t>‹#›</a:t>
            </a:fld>
            <a:endParaRPr lang="en-MY" dirty="0"/>
          </a:p>
        </p:txBody>
      </p:sp>
    </p:spTree>
    <p:extLst>
      <p:ext uri="{BB962C8B-B14F-4D97-AF65-F5344CB8AC3E}">
        <p14:creationId xmlns:p14="http://schemas.microsoft.com/office/powerpoint/2010/main" val="197588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CA4C5D-6BD3-40DF-BEDC-6036A41578EC}" type="datetime1">
              <a:rPr lang="en-MY" smtClean="0"/>
              <a:t>7/9/2020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4D9F5-6C06-4BD5-BA1E-886388436814}" type="datetime1">
              <a:rPr lang="en-MY" smtClean="0"/>
              <a:t>7/9/2020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5F301-11C2-45F6-AEDF-908BE0AE6AFE}" type="datetime1">
              <a:rPr lang="en-MY" smtClean="0"/>
              <a:t>7/9/2020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B6987-8D4B-4567-9A82-48578E301AD9}" type="datetime1">
              <a:rPr lang="en-MY" smtClean="0"/>
              <a:t>7/9/2020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DCB3268-64BE-43DC-AA84-9FFC1479D857}" type="datetime1">
              <a:rPr lang="en-MY" smtClean="0"/>
              <a:t>7/9/2020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a:t>EEE1024 Module 3 Digital Systems</a:t>
            </a:r>
            <a:endParaRPr lang="en-MY"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2D9EB0-61C3-4562-93E1-3F2EA02DC21D}" type="datetime1">
              <a:rPr lang="en-MY" smtClean="0"/>
              <a:t>7/9/2020</a:t>
            </a:fld>
            <a:endParaRPr lang="en-MY" dirty="0"/>
          </a:p>
        </p:txBody>
      </p:sp>
      <p:sp>
        <p:nvSpPr>
          <p:cNvPr id="6" name="Footer Placeholder 5"/>
          <p:cNvSpPr>
            <a:spLocks noGrp="1"/>
          </p:cNvSpPr>
          <p:nvPr>
            <p:ph type="ftr" sz="quarter" idx="11"/>
          </p:nvPr>
        </p:nvSpPr>
        <p:spPr/>
        <p:txBody>
          <a:bodyPr/>
          <a:lstStyle/>
          <a:p>
            <a:r>
              <a:rPr lang="en-MY"/>
              <a:t>EEE1024 Module 3 Digital Systems</a:t>
            </a:r>
            <a:endParaRPr lang="en-MY" dirty="0"/>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90EFEC-AE57-4964-880F-1A4E07B563C5}" type="datetime1">
              <a:rPr lang="en-MY" smtClean="0"/>
              <a:t>7/9/2020</a:t>
            </a:fld>
            <a:endParaRPr lang="en-MY" dirty="0"/>
          </a:p>
        </p:txBody>
      </p:sp>
      <p:sp>
        <p:nvSpPr>
          <p:cNvPr id="8" name="Footer Placeholder 7"/>
          <p:cNvSpPr>
            <a:spLocks noGrp="1"/>
          </p:cNvSpPr>
          <p:nvPr>
            <p:ph type="ftr" sz="quarter" idx="11"/>
          </p:nvPr>
        </p:nvSpPr>
        <p:spPr/>
        <p:txBody>
          <a:bodyPr/>
          <a:lstStyle/>
          <a:p>
            <a:r>
              <a:rPr lang="en-MY"/>
              <a:t>EEE1024 Module 3 Digital Systems</a:t>
            </a:r>
            <a:endParaRPr lang="en-MY" dirty="0"/>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E77C18-6C95-4ED1-B060-D0CF9664DE2B}" type="datetime1">
              <a:rPr lang="en-MY" smtClean="0"/>
              <a:t>7/9/2020</a:t>
            </a:fld>
            <a:endParaRPr lang="en-MY" dirty="0"/>
          </a:p>
        </p:txBody>
      </p:sp>
      <p:sp>
        <p:nvSpPr>
          <p:cNvPr id="4" name="Footer Placeholder 3"/>
          <p:cNvSpPr>
            <a:spLocks noGrp="1"/>
          </p:cNvSpPr>
          <p:nvPr>
            <p:ph type="ftr" sz="quarter" idx="11"/>
          </p:nvPr>
        </p:nvSpPr>
        <p:spPr/>
        <p:txBody>
          <a:bodyPr/>
          <a:lstStyle/>
          <a:p>
            <a:r>
              <a:rPr lang="en-MY"/>
              <a:t>EEE1024 Module 3 Digital Systems</a:t>
            </a:r>
            <a:endParaRPr lang="en-MY" dirty="0"/>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D7BA60-9037-4581-81FE-C4FAEA700F6F}" type="datetime1">
              <a:rPr lang="en-MY" smtClean="0"/>
              <a:t>7/9/2020</a:t>
            </a:fld>
            <a:endParaRPr lang="en-MY" dirty="0"/>
          </a:p>
        </p:txBody>
      </p:sp>
      <p:sp>
        <p:nvSpPr>
          <p:cNvPr id="3" name="Footer Placeholder 2"/>
          <p:cNvSpPr>
            <a:spLocks noGrp="1"/>
          </p:cNvSpPr>
          <p:nvPr>
            <p:ph type="ftr" sz="quarter" idx="11"/>
          </p:nvPr>
        </p:nvSpPr>
        <p:spPr/>
        <p:txBody>
          <a:bodyPr/>
          <a:lstStyle/>
          <a:p>
            <a:r>
              <a:rPr lang="en-MY"/>
              <a:t>EEE1024 Module 3 Digital Systems</a:t>
            </a:r>
            <a:endParaRPr lang="en-MY" dirty="0"/>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06971A-6635-45D8-BB9A-8C3BBBEC0E3A}" type="datetime1">
              <a:rPr lang="en-MY" smtClean="0"/>
              <a:t>7/9/2020</a:t>
            </a:fld>
            <a:endParaRPr lang="en-MY" dirty="0"/>
          </a:p>
        </p:txBody>
      </p:sp>
      <p:sp>
        <p:nvSpPr>
          <p:cNvPr id="6" name="Footer Placeholder 5"/>
          <p:cNvSpPr>
            <a:spLocks noGrp="1"/>
          </p:cNvSpPr>
          <p:nvPr>
            <p:ph type="ftr" sz="quarter" idx="11"/>
          </p:nvPr>
        </p:nvSpPr>
        <p:spPr/>
        <p:txBody>
          <a:bodyPr/>
          <a:lstStyle/>
          <a:p>
            <a:r>
              <a:rPr lang="en-MY"/>
              <a:t>EEE1024 Module 3 Digital Systems</a:t>
            </a:r>
            <a:endParaRPr lang="en-MY"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3B3B3-A2F5-408B-9C33-838BF9C6DC77}" type="datetime1">
              <a:rPr lang="en-MY" smtClean="0"/>
              <a:t>7/9/2020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67734E7-FE88-4712-8EF9-932866EE3044}" type="datetime1">
              <a:rPr lang="en-MY" smtClean="0"/>
              <a:t>7/9/2020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a:t>EEE1024 Module 3 Digital Systems</a:t>
            </a:r>
            <a:endParaRPr lang="en-MY"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6BB6-7A6F-4AB5-BB6D-96812DC59FAE}"/>
              </a:ext>
            </a:extLst>
          </p:cNvPr>
          <p:cNvSpPr>
            <a:spLocks noGrp="1"/>
          </p:cNvSpPr>
          <p:nvPr>
            <p:ph type="ctrTitle"/>
          </p:nvPr>
        </p:nvSpPr>
        <p:spPr/>
        <p:txBody>
          <a:bodyPr/>
          <a:lstStyle/>
          <a:p>
            <a:r>
              <a:rPr lang="en-MY" sz="6600" dirty="0"/>
              <a:t>Module 3: Digital Systems</a:t>
            </a:r>
          </a:p>
        </p:txBody>
      </p:sp>
      <p:sp>
        <p:nvSpPr>
          <p:cNvPr id="5" name="Slide Number Placeholder 4">
            <a:extLst>
              <a:ext uri="{FF2B5EF4-FFF2-40B4-BE49-F238E27FC236}">
                <a16:creationId xmlns:a16="http://schemas.microsoft.com/office/drawing/2014/main" id="{F812BBAA-A9E2-4601-9CF3-6DCF01263F78}"/>
              </a:ext>
            </a:extLst>
          </p:cNvPr>
          <p:cNvSpPr>
            <a:spLocks noGrp="1"/>
          </p:cNvSpPr>
          <p:nvPr>
            <p:ph type="sldNum" sz="quarter" idx="12"/>
          </p:nvPr>
        </p:nvSpPr>
        <p:spPr/>
        <p:txBody>
          <a:bodyPr/>
          <a:lstStyle/>
          <a:p>
            <a:fld id="{1DE98518-C1CF-410D-8A71-B5D14FDF677E}" type="slidenum">
              <a:rPr lang="en-MY" smtClean="0"/>
              <a:t>1</a:t>
            </a:fld>
            <a:endParaRPr lang="en-MY" dirty="0"/>
          </a:p>
        </p:txBody>
      </p:sp>
    </p:spTree>
    <p:extLst>
      <p:ext uri="{BB962C8B-B14F-4D97-AF65-F5344CB8AC3E}">
        <p14:creationId xmlns:p14="http://schemas.microsoft.com/office/powerpoint/2010/main" val="186884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F4FF-C01B-49CB-AD29-949DE3F78293}"/>
              </a:ext>
            </a:extLst>
          </p:cNvPr>
          <p:cNvSpPr>
            <a:spLocks noGrp="1"/>
          </p:cNvSpPr>
          <p:nvPr>
            <p:ph type="title"/>
          </p:nvPr>
        </p:nvSpPr>
        <p:spPr/>
        <p:txBody>
          <a:bodyPr/>
          <a:lstStyle/>
          <a:p>
            <a:r>
              <a:rPr lang="en-MY" dirty="0"/>
              <a:t>Input - Output</a:t>
            </a:r>
          </a:p>
        </p:txBody>
      </p:sp>
      <p:sp>
        <p:nvSpPr>
          <p:cNvPr id="3" name="Content Placeholder 2">
            <a:extLst>
              <a:ext uri="{FF2B5EF4-FFF2-40B4-BE49-F238E27FC236}">
                <a16:creationId xmlns:a16="http://schemas.microsoft.com/office/drawing/2014/main" id="{3EAA117F-A800-40BE-B7E5-6D256C3ADC31}"/>
              </a:ext>
            </a:extLst>
          </p:cNvPr>
          <p:cNvSpPr>
            <a:spLocks noGrp="1"/>
          </p:cNvSpPr>
          <p:nvPr>
            <p:ph idx="1"/>
          </p:nvPr>
        </p:nvSpPr>
        <p:spPr/>
        <p:txBody>
          <a:bodyPr/>
          <a:lstStyle/>
          <a:p>
            <a:r>
              <a:rPr lang="en-MY" dirty="0"/>
              <a:t>Some examples of I/O devices are keyboards, display devices, and printers.</a:t>
            </a:r>
          </a:p>
        </p:txBody>
      </p:sp>
      <p:sp>
        <p:nvSpPr>
          <p:cNvPr id="5" name="Slide Number Placeholder 4">
            <a:extLst>
              <a:ext uri="{FF2B5EF4-FFF2-40B4-BE49-F238E27FC236}">
                <a16:creationId xmlns:a16="http://schemas.microsoft.com/office/drawing/2014/main" id="{848742ED-2F04-4777-A435-E5D186B64065}"/>
              </a:ext>
            </a:extLst>
          </p:cNvPr>
          <p:cNvSpPr>
            <a:spLocks noGrp="1"/>
          </p:cNvSpPr>
          <p:nvPr>
            <p:ph type="sldNum" sz="quarter" idx="12"/>
          </p:nvPr>
        </p:nvSpPr>
        <p:spPr/>
        <p:txBody>
          <a:bodyPr/>
          <a:lstStyle/>
          <a:p>
            <a:fld id="{1DE98518-C1CF-410D-8A71-B5D14FDF677E}" type="slidenum">
              <a:rPr lang="en-MY" smtClean="0"/>
              <a:t>10</a:t>
            </a:fld>
            <a:endParaRPr lang="en-MY" dirty="0"/>
          </a:p>
        </p:txBody>
      </p:sp>
      <p:pic>
        <p:nvPicPr>
          <p:cNvPr id="2050" name="Picture 2" descr="Input and Output Devices of a Computer - Open Naukri">
            <a:extLst>
              <a:ext uri="{FF2B5EF4-FFF2-40B4-BE49-F238E27FC236}">
                <a16:creationId xmlns:a16="http://schemas.microsoft.com/office/drawing/2014/main" id="{3CE0E8A1-6A39-4BD2-AD1E-84AFDE872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9942" y="2701168"/>
            <a:ext cx="7792616" cy="357161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2F5FC17E-784B-4175-9F68-0D621A3CADCE}"/>
              </a:ext>
            </a:extLst>
          </p:cNvPr>
          <p:cNvSpPr/>
          <p:nvPr/>
        </p:nvSpPr>
        <p:spPr>
          <a:xfrm>
            <a:off x="4647486" y="2668553"/>
            <a:ext cx="3600000" cy="36000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Oval 6">
            <a:extLst>
              <a:ext uri="{FF2B5EF4-FFF2-40B4-BE49-F238E27FC236}">
                <a16:creationId xmlns:a16="http://schemas.microsoft.com/office/drawing/2014/main" id="{DF6C8176-1DF7-4C6C-BD00-F9AA34EB78BA}"/>
              </a:ext>
            </a:extLst>
          </p:cNvPr>
          <p:cNvSpPr/>
          <p:nvPr/>
        </p:nvSpPr>
        <p:spPr>
          <a:xfrm>
            <a:off x="7207180" y="2699654"/>
            <a:ext cx="3600000" cy="36000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TextBox 8">
            <a:extLst>
              <a:ext uri="{FF2B5EF4-FFF2-40B4-BE49-F238E27FC236}">
                <a16:creationId xmlns:a16="http://schemas.microsoft.com/office/drawing/2014/main" id="{1A21DB98-578B-4A5C-89C0-D397E36BA25C}"/>
              </a:ext>
            </a:extLst>
          </p:cNvPr>
          <p:cNvSpPr txBox="1"/>
          <p:nvPr/>
        </p:nvSpPr>
        <p:spPr>
          <a:xfrm>
            <a:off x="2833940" y="4283887"/>
            <a:ext cx="1736335" cy="369332"/>
          </a:xfrm>
          <a:prstGeom prst="rect">
            <a:avLst/>
          </a:prstGeom>
          <a:noFill/>
        </p:spPr>
        <p:txBody>
          <a:bodyPr wrap="square" rtlCol="0">
            <a:spAutoFit/>
          </a:bodyPr>
          <a:lstStyle/>
          <a:p>
            <a:r>
              <a:rPr lang="en-MY" dirty="0"/>
              <a:t>Input Devices</a:t>
            </a:r>
          </a:p>
        </p:txBody>
      </p:sp>
      <p:sp>
        <p:nvSpPr>
          <p:cNvPr id="10" name="TextBox 9">
            <a:extLst>
              <a:ext uri="{FF2B5EF4-FFF2-40B4-BE49-F238E27FC236}">
                <a16:creationId xmlns:a16="http://schemas.microsoft.com/office/drawing/2014/main" id="{0F0B7D03-C64B-403B-A16C-7A8A2919F48C}"/>
              </a:ext>
            </a:extLst>
          </p:cNvPr>
          <p:cNvSpPr txBox="1"/>
          <p:nvPr/>
        </p:nvSpPr>
        <p:spPr>
          <a:xfrm>
            <a:off x="10268197" y="2699654"/>
            <a:ext cx="1923803" cy="369332"/>
          </a:xfrm>
          <a:prstGeom prst="rect">
            <a:avLst/>
          </a:prstGeom>
          <a:noFill/>
        </p:spPr>
        <p:txBody>
          <a:bodyPr wrap="square" rtlCol="0">
            <a:spAutoFit/>
          </a:bodyPr>
          <a:lstStyle/>
          <a:p>
            <a:r>
              <a:rPr lang="en-MY" dirty="0"/>
              <a:t>Output Devices</a:t>
            </a:r>
          </a:p>
        </p:txBody>
      </p:sp>
      <p:sp>
        <p:nvSpPr>
          <p:cNvPr id="12" name="TextBox 11">
            <a:extLst>
              <a:ext uri="{FF2B5EF4-FFF2-40B4-BE49-F238E27FC236}">
                <a16:creationId xmlns:a16="http://schemas.microsoft.com/office/drawing/2014/main" id="{3F5803DD-D7AD-40A2-935F-720221B1E21C}"/>
              </a:ext>
            </a:extLst>
          </p:cNvPr>
          <p:cNvSpPr txBox="1"/>
          <p:nvPr/>
        </p:nvSpPr>
        <p:spPr>
          <a:xfrm>
            <a:off x="7415784" y="2641121"/>
            <a:ext cx="1736335" cy="369332"/>
          </a:xfrm>
          <a:prstGeom prst="rect">
            <a:avLst/>
          </a:prstGeom>
          <a:noFill/>
        </p:spPr>
        <p:txBody>
          <a:bodyPr wrap="square" rtlCol="0">
            <a:spAutoFit/>
          </a:bodyPr>
          <a:lstStyle/>
          <a:p>
            <a:r>
              <a:rPr lang="en-MY" dirty="0"/>
              <a:t>Both</a:t>
            </a:r>
          </a:p>
        </p:txBody>
      </p:sp>
    </p:spTree>
    <p:extLst>
      <p:ext uri="{BB962C8B-B14F-4D97-AF65-F5344CB8AC3E}">
        <p14:creationId xmlns:p14="http://schemas.microsoft.com/office/powerpoint/2010/main" val="3240946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DA0A-FF4D-4FC3-86AC-5393DD5FEE13}"/>
              </a:ext>
            </a:extLst>
          </p:cNvPr>
          <p:cNvSpPr>
            <a:spLocks noGrp="1"/>
          </p:cNvSpPr>
          <p:nvPr>
            <p:ph type="title"/>
          </p:nvPr>
        </p:nvSpPr>
        <p:spPr/>
        <p:txBody>
          <a:bodyPr/>
          <a:lstStyle/>
          <a:p>
            <a:r>
              <a:rPr lang="en-MY" dirty="0"/>
              <a:t>Memory types</a:t>
            </a:r>
          </a:p>
        </p:txBody>
      </p:sp>
      <p:sp>
        <p:nvSpPr>
          <p:cNvPr id="3" name="Content Placeholder 2">
            <a:extLst>
              <a:ext uri="{FF2B5EF4-FFF2-40B4-BE49-F238E27FC236}">
                <a16:creationId xmlns:a16="http://schemas.microsoft.com/office/drawing/2014/main" id="{5E07B68D-555B-40F1-9DBD-3FE5771AB714}"/>
              </a:ext>
            </a:extLst>
          </p:cNvPr>
          <p:cNvSpPr>
            <a:spLocks noGrp="1"/>
          </p:cNvSpPr>
          <p:nvPr>
            <p:ph idx="1"/>
          </p:nvPr>
        </p:nvSpPr>
        <p:spPr/>
        <p:txBody>
          <a:bodyPr/>
          <a:lstStyle/>
          <a:p>
            <a:pPr algn="just">
              <a:lnSpc>
                <a:spcPct val="100000"/>
              </a:lnSpc>
            </a:pPr>
            <a:r>
              <a:rPr lang="en-MY" dirty="0"/>
              <a:t>Several types of memory are used in computers: </a:t>
            </a:r>
          </a:p>
          <a:p>
            <a:pPr marL="457200" indent="-457200" algn="just">
              <a:lnSpc>
                <a:spcPct val="100000"/>
              </a:lnSpc>
              <a:buFont typeface="+mj-lt"/>
              <a:buAutoNum type="arabicPeriod"/>
            </a:pPr>
            <a:r>
              <a:rPr lang="en-MY" dirty="0"/>
              <a:t>Read-and-write memory (RAM),</a:t>
            </a:r>
          </a:p>
          <a:p>
            <a:pPr marL="457200" indent="-457200" algn="just">
              <a:lnSpc>
                <a:spcPct val="100000"/>
              </a:lnSpc>
              <a:buFont typeface="+mj-lt"/>
              <a:buAutoNum type="arabicPeriod"/>
            </a:pPr>
            <a:r>
              <a:rPr lang="en-MY" dirty="0"/>
              <a:t>Read-only memory (ROM), and </a:t>
            </a:r>
          </a:p>
          <a:p>
            <a:pPr marL="457200" indent="-457200" algn="just">
              <a:lnSpc>
                <a:spcPct val="100000"/>
              </a:lnSpc>
              <a:buFont typeface="+mj-lt"/>
              <a:buAutoNum type="arabicPeriod"/>
            </a:pPr>
            <a:r>
              <a:rPr lang="en-MY" dirty="0"/>
              <a:t>Mass storage.</a:t>
            </a:r>
          </a:p>
        </p:txBody>
      </p:sp>
      <p:sp>
        <p:nvSpPr>
          <p:cNvPr id="5" name="Slide Number Placeholder 4">
            <a:extLst>
              <a:ext uri="{FF2B5EF4-FFF2-40B4-BE49-F238E27FC236}">
                <a16:creationId xmlns:a16="http://schemas.microsoft.com/office/drawing/2014/main" id="{E9C9194C-3ABA-4253-AE14-317C2E1537A5}"/>
              </a:ext>
            </a:extLst>
          </p:cNvPr>
          <p:cNvSpPr>
            <a:spLocks noGrp="1"/>
          </p:cNvSpPr>
          <p:nvPr>
            <p:ph type="sldNum" sz="quarter" idx="12"/>
          </p:nvPr>
        </p:nvSpPr>
        <p:spPr/>
        <p:txBody>
          <a:bodyPr/>
          <a:lstStyle/>
          <a:p>
            <a:fld id="{1DE98518-C1CF-410D-8A71-B5D14FDF677E}" type="slidenum">
              <a:rPr lang="en-MY" smtClean="0"/>
              <a:t>11</a:t>
            </a:fld>
            <a:endParaRPr lang="en-MY" dirty="0"/>
          </a:p>
        </p:txBody>
      </p:sp>
    </p:spTree>
    <p:extLst>
      <p:ext uri="{BB962C8B-B14F-4D97-AF65-F5344CB8AC3E}">
        <p14:creationId xmlns:p14="http://schemas.microsoft.com/office/powerpoint/2010/main" val="479200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DA0A-FF4D-4FC3-86AC-5393DD5FEE13}"/>
              </a:ext>
            </a:extLst>
          </p:cNvPr>
          <p:cNvSpPr>
            <a:spLocks noGrp="1"/>
          </p:cNvSpPr>
          <p:nvPr>
            <p:ph type="title"/>
          </p:nvPr>
        </p:nvSpPr>
        <p:spPr/>
        <p:txBody>
          <a:bodyPr/>
          <a:lstStyle/>
          <a:p>
            <a:r>
              <a:rPr lang="en-MY" dirty="0"/>
              <a:t>RAM</a:t>
            </a:r>
          </a:p>
        </p:txBody>
      </p:sp>
      <p:sp>
        <p:nvSpPr>
          <p:cNvPr id="3" name="Content Placeholder 2">
            <a:extLst>
              <a:ext uri="{FF2B5EF4-FFF2-40B4-BE49-F238E27FC236}">
                <a16:creationId xmlns:a16="http://schemas.microsoft.com/office/drawing/2014/main" id="{5E07B68D-555B-40F1-9DBD-3FE5771AB714}"/>
              </a:ext>
            </a:extLst>
          </p:cNvPr>
          <p:cNvSpPr>
            <a:spLocks noGrp="1"/>
          </p:cNvSpPr>
          <p:nvPr>
            <p:ph idx="1"/>
          </p:nvPr>
        </p:nvSpPr>
        <p:spPr/>
        <p:txBody>
          <a:bodyPr>
            <a:normAutofit/>
          </a:bodyPr>
          <a:lstStyle/>
          <a:p>
            <a:pPr algn="just">
              <a:lnSpc>
                <a:spcPct val="100000"/>
              </a:lnSpc>
            </a:pPr>
            <a:r>
              <a:rPr lang="en-MY" dirty="0"/>
              <a:t>Read-and-write memory (RAM) is used for storing data, instructions, and results during execution of a program. </a:t>
            </a:r>
          </a:p>
          <a:p>
            <a:pPr algn="just">
              <a:lnSpc>
                <a:spcPct val="100000"/>
              </a:lnSpc>
            </a:pPr>
            <a:r>
              <a:rPr lang="en-MY" dirty="0"/>
              <a:t>Usually, the information that is stored in RAM is lost when power is removed. Thus, we say that RAM is </a:t>
            </a:r>
            <a:r>
              <a:rPr lang="en-MY" b="1" dirty="0"/>
              <a:t>volatile</a:t>
            </a:r>
            <a:r>
              <a:rPr lang="en-MY" dirty="0"/>
              <a:t>.</a:t>
            </a:r>
          </a:p>
          <a:p>
            <a:pPr algn="just">
              <a:lnSpc>
                <a:spcPct val="100000"/>
              </a:lnSpc>
            </a:pPr>
            <a:r>
              <a:rPr lang="en-MY" dirty="0"/>
              <a:t>Originally, the acronym RAM meant random access memory, but the term has changed its meaning over time.</a:t>
            </a:r>
          </a:p>
          <a:p>
            <a:pPr algn="just">
              <a:lnSpc>
                <a:spcPct val="100000"/>
              </a:lnSpc>
            </a:pPr>
            <a:r>
              <a:rPr lang="en-MY" dirty="0"/>
              <a:t>There are two types of RAM in common use. </a:t>
            </a:r>
          </a:p>
          <a:p>
            <a:pPr lvl="1" algn="just">
              <a:lnSpc>
                <a:spcPct val="100000"/>
              </a:lnSpc>
            </a:pPr>
            <a:r>
              <a:rPr lang="en-MY" sz="2000" dirty="0"/>
              <a:t>Static RAM and </a:t>
            </a:r>
          </a:p>
          <a:p>
            <a:pPr lvl="1" algn="just">
              <a:lnSpc>
                <a:spcPct val="100000"/>
              </a:lnSpc>
            </a:pPr>
            <a:r>
              <a:rPr lang="en-MY" sz="2000" dirty="0"/>
              <a:t>Dynamic RAM</a:t>
            </a:r>
          </a:p>
        </p:txBody>
      </p:sp>
      <p:sp>
        <p:nvSpPr>
          <p:cNvPr id="5" name="Slide Number Placeholder 4">
            <a:extLst>
              <a:ext uri="{FF2B5EF4-FFF2-40B4-BE49-F238E27FC236}">
                <a16:creationId xmlns:a16="http://schemas.microsoft.com/office/drawing/2014/main" id="{E9C9194C-3ABA-4253-AE14-317C2E1537A5}"/>
              </a:ext>
            </a:extLst>
          </p:cNvPr>
          <p:cNvSpPr>
            <a:spLocks noGrp="1"/>
          </p:cNvSpPr>
          <p:nvPr>
            <p:ph type="sldNum" sz="quarter" idx="12"/>
          </p:nvPr>
        </p:nvSpPr>
        <p:spPr/>
        <p:txBody>
          <a:bodyPr/>
          <a:lstStyle/>
          <a:p>
            <a:fld id="{1DE98518-C1CF-410D-8A71-B5D14FDF677E}" type="slidenum">
              <a:rPr lang="en-MY" smtClean="0"/>
              <a:t>12</a:t>
            </a:fld>
            <a:endParaRPr lang="en-MY" dirty="0"/>
          </a:p>
        </p:txBody>
      </p:sp>
    </p:spTree>
    <p:extLst>
      <p:ext uri="{BB962C8B-B14F-4D97-AF65-F5344CB8AC3E}">
        <p14:creationId xmlns:p14="http://schemas.microsoft.com/office/powerpoint/2010/main" val="33747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0905-3075-40B3-9B7B-BD8C7E32A5B1}"/>
              </a:ext>
            </a:extLst>
          </p:cNvPr>
          <p:cNvSpPr>
            <a:spLocks noGrp="1"/>
          </p:cNvSpPr>
          <p:nvPr>
            <p:ph type="title"/>
          </p:nvPr>
        </p:nvSpPr>
        <p:spPr/>
        <p:txBody>
          <a:bodyPr/>
          <a:lstStyle/>
          <a:p>
            <a:r>
              <a:rPr lang="en-MY" dirty="0"/>
              <a:t>Static and dynamic ram</a:t>
            </a:r>
          </a:p>
        </p:txBody>
      </p:sp>
      <p:sp>
        <p:nvSpPr>
          <p:cNvPr id="3" name="Content Placeholder 2">
            <a:extLst>
              <a:ext uri="{FF2B5EF4-FFF2-40B4-BE49-F238E27FC236}">
                <a16:creationId xmlns:a16="http://schemas.microsoft.com/office/drawing/2014/main" id="{494B1585-C688-480E-A26F-12A7F2A26537}"/>
              </a:ext>
            </a:extLst>
          </p:cNvPr>
          <p:cNvSpPr>
            <a:spLocks noGrp="1"/>
          </p:cNvSpPr>
          <p:nvPr>
            <p:ph idx="1"/>
          </p:nvPr>
        </p:nvSpPr>
        <p:spPr/>
        <p:txBody>
          <a:bodyPr>
            <a:normAutofit lnSpcReduction="10000"/>
          </a:bodyPr>
          <a:lstStyle/>
          <a:p>
            <a:pPr algn="just">
              <a:lnSpc>
                <a:spcPct val="100000"/>
              </a:lnSpc>
            </a:pPr>
            <a:r>
              <a:rPr lang="en-MY" dirty="0"/>
              <a:t>In </a:t>
            </a:r>
            <a:r>
              <a:rPr lang="en-MY" b="1" dirty="0"/>
              <a:t>static RAM, </a:t>
            </a:r>
            <a:r>
              <a:rPr lang="en-MY" dirty="0"/>
              <a:t>the storage cells are SR flip-flops that can store data indefinitely, provided that power is applied continuously.</a:t>
            </a:r>
          </a:p>
          <a:p>
            <a:pPr algn="just">
              <a:lnSpc>
                <a:spcPct val="100000"/>
              </a:lnSpc>
            </a:pPr>
            <a:r>
              <a:rPr lang="en-MY" dirty="0"/>
              <a:t>In </a:t>
            </a:r>
            <a:r>
              <a:rPr lang="en-MY" b="1" dirty="0"/>
              <a:t>dynamic RAM</a:t>
            </a:r>
            <a:r>
              <a:rPr lang="en-MY" dirty="0"/>
              <a:t>, information is stored in each cell as charge (or lack of charge) on a capacitor. </a:t>
            </a:r>
          </a:p>
          <a:p>
            <a:pPr algn="just">
              <a:lnSpc>
                <a:spcPct val="100000"/>
              </a:lnSpc>
            </a:pPr>
            <a:r>
              <a:rPr lang="en-MY" dirty="0"/>
              <a:t>Because the charge leaks off the capacitors, it is necessary to refresh the information periodically. </a:t>
            </a:r>
          </a:p>
          <a:p>
            <a:pPr algn="just">
              <a:lnSpc>
                <a:spcPct val="100000"/>
              </a:lnSpc>
            </a:pPr>
            <a:r>
              <a:rPr lang="en-MY" dirty="0"/>
              <a:t>This makes the use of dynamic RAM more complex than the use of static RAM. </a:t>
            </a:r>
          </a:p>
          <a:p>
            <a:pPr algn="just">
              <a:lnSpc>
                <a:spcPct val="100000"/>
              </a:lnSpc>
            </a:pPr>
            <a:r>
              <a:rPr lang="en-MY" dirty="0"/>
              <a:t>The advantage of dynamic RAM is that the basic storage cell is smaller, so that chips with larger capacities are available. </a:t>
            </a:r>
          </a:p>
          <a:p>
            <a:pPr algn="just">
              <a:lnSpc>
                <a:spcPct val="100000"/>
              </a:lnSpc>
            </a:pPr>
            <a:r>
              <a:rPr lang="en-MY" dirty="0"/>
              <a:t>A relatively small amount of RAM is needed in most control applications, and it is simpler to use static RAM.</a:t>
            </a:r>
          </a:p>
        </p:txBody>
      </p:sp>
      <p:sp>
        <p:nvSpPr>
          <p:cNvPr id="5" name="Slide Number Placeholder 4">
            <a:extLst>
              <a:ext uri="{FF2B5EF4-FFF2-40B4-BE49-F238E27FC236}">
                <a16:creationId xmlns:a16="http://schemas.microsoft.com/office/drawing/2014/main" id="{4656A334-070F-4DEA-A021-925270417DA0}"/>
              </a:ext>
            </a:extLst>
          </p:cNvPr>
          <p:cNvSpPr>
            <a:spLocks noGrp="1"/>
          </p:cNvSpPr>
          <p:nvPr>
            <p:ph type="sldNum" sz="quarter" idx="12"/>
          </p:nvPr>
        </p:nvSpPr>
        <p:spPr/>
        <p:txBody>
          <a:bodyPr/>
          <a:lstStyle/>
          <a:p>
            <a:fld id="{1DE98518-C1CF-410D-8A71-B5D14FDF677E}" type="slidenum">
              <a:rPr lang="en-MY" smtClean="0"/>
              <a:t>13</a:t>
            </a:fld>
            <a:endParaRPr lang="en-MY" dirty="0"/>
          </a:p>
        </p:txBody>
      </p:sp>
    </p:spTree>
    <p:extLst>
      <p:ext uri="{BB962C8B-B14F-4D97-AF65-F5344CB8AC3E}">
        <p14:creationId xmlns:p14="http://schemas.microsoft.com/office/powerpoint/2010/main" val="1214443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AF6F-1FB6-4F58-9427-F0D3C1D3B58C}"/>
              </a:ext>
            </a:extLst>
          </p:cNvPr>
          <p:cNvSpPr>
            <a:spLocks noGrp="1"/>
          </p:cNvSpPr>
          <p:nvPr>
            <p:ph type="title"/>
          </p:nvPr>
        </p:nvSpPr>
        <p:spPr/>
        <p:txBody>
          <a:bodyPr/>
          <a:lstStyle/>
          <a:p>
            <a:r>
              <a:rPr lang="en-MY" dirty="0"/>
              <a:t>ROM</a:t>
            </a:r>
          </a:p>
        </p:txBody>
      </p:sp>
      <p:sp>
        <p:nvSpPr>
          <p:cNvPr id="3" name="Content Placeholder 2">
            <a:extLst>
              <a:ext uri="{FF2B5EF4-FFF2-40B4-BE49-F238E27FC236}">
                <a16:creationId xmlns:a16="http://schemas.microsoft.com/office/drawing/2014/main" id="{9FA9DF2E-4090-4298-B7BB-5554F895E003}"/>
              </a:ext>
            </a:extLst>
          </p:cNvPr>
          <p:cNvSpPr>
            <a:spLocks noGrp="1"/>
          </p:cNvSpPr>
          <p:nvPr>
            <p:ph idx="1"/>
          </p:nvPr>
        </p:nvSpPr>
        <p:spPr/>
        <p:txBody>
          <a:bodyPr>
            <a:normAutofit fontScale="92500" lnSpcReduction="10000"/>
          </a:bodyPr>
          <a:lstStyle/>
          <a:p>
            <a:pPr algn="just">
              <a:lnSpc>
                <a:spcPct val="100000"/>
              </a:lnSpc>
            </a:pPr>
            <a:r>
              <a:rPr lang="en-MY" dirty="0"/>
              <a:t>In normal operation, read-only memory (ROM) can be read, but not written to. </a:t>
            </a:r>
          </a:p>
          <a:p>
            <a:pPr algn="just">
              <a:lnSpc>
                <a:spcPct val="100000"/>
              </a:lnSpc>
            </a:pPr>
            <a:r>
              <a:rPr lang="en-MY" dirty="0"/>
              <a:t>The chief advantages of ROM are that data can be read quickly in random order and that information is not lost when power is turned off. </a:t>
            </a:r>
          </a:p>
          <a:p>
            <a:pPr algn="just">
              <a:lnSpc>
                <a:spcPct val="100000"/>
              </a:lnSpc>
            </a:pPr>
            <a:r>
              <a:rPr lang="en-MY" dirty="0"/>
              <a:t>Thus, we say that ROM is </a:t>
            </a:r>
            <a:r>
              <a:rPr lang="en-MY" dirty="0" err="1"/>
              <a:t>nonvolatile</a:t>
            </a:r>
            <a:r>
              <a:rPr lang="en-MY" dirty="0"/>
              <a:t> (i.e., permanent).</a:t>
            </a:r>
          </a:p>
          <a:p>
            <a:pPr algn="just">
              <a:lnSpc>
                <a:spcPct val="100000"/>
              </a:lnSpc>
            </a:pPr>
            <a:r>
              <a:rPr lang="en-MY" dirty="0"/>
              <a:t>ROM is useful for storing programs such as the boot program, which is executed automatically when power is applied to a computer.</a:t>
            </a:r>
          </a:p>
          <a:p>
            <a:pPr algn="just">
              <a:lnSpc>
                <a:spcPct val="100000"/>
              </a:lnSpc>
            </a:pPr>
            <a:r>
              <a:rPr lang="en-MY" dirty="0"/>
              <a:t>Several types of ROM exist. </a:t>
            </a:r>
          </a:p>
          <a:p>
            <a:pPr lvl="1" algn="just">
              <a:lnSpc>
                <a:spcPct val="100000"/>
              </a:lnSpc>
            </a:pPr>
            <a:r>
              <a:rPr lang="en-MY" dirty="0"/>
              <a:t>mask-programmable ROM,</a:t>
            </a:r>
          </a:p>
          <a:p>
            <a:pPr lvl="1" algn="just">
              <a:lnSpc>
                <a:spcPct val="100000"/>
              </a:lnSpc>
            </a:pPr>
            <a:r>
              <a:rPr lang="en-MY" dirty="0"/>
              <a:t>programmable read-only memory (PROM)</a:t>
            </a:r>
          </a:p>
          <a:p>
            <a:pPr lvl="1" algn="just">
              <a:lnSpc>
                <a:spcPct val="100000"/>
              </a:lnSpc>
            </a:pPr>
            <a:r>
              <a:rPr lang="en-MY" dirty="0"/>
              <a:t>Erasable PROM (EPROM)</a:t>
            </a:r>
          </a:p>
          <a:p>
            <a:pPr lvl="1" algn="just">
              <a:lnSpc>
                <a:spcPct val="100000"/>
              </a:lnSpc>
            </a:pPr>
            <a:r>
              <a:rPr lang="en-MY" dirty="0"/>
              <a:t>Electrically erasable PROMs (EEPROMs)</a:t>
            </a:r>
          </a:p>
          <a:p>
            <a:pPr lvl="1" algn="just">
              <a:lnSpc>
                <a:spcPct val="100000"/>
              </a:lnSpc>
            </a:pPr>
            <a:r>
              <a:rPr lang="en-MY" dirty="0"/>
              <a:t>Flash memory</a:t>
            </a:r>
          </a:p>
        </p:txBody>
      </p:sp>
      <p:sp>
        <p:nvSpPr>
          <p:cNvPr id="5" name="Slide Number Placeholder 4">
            <a:extLst>
              <a:ext uri="{FF2B5EF4-FFF2-40B4-BE49-F238E27FC236}">
                <a16:creationId xmlns:a16="http://schemas.microsoft.com/office/drawing/2014/main" id="{0E04B455-A7B8-4D30-8EA0-68E38151C3F2}"/>
              </a:ext>
            </a:extLst>
          </p:cNvPr>
          <p:cNvSpPr>
            <a:spLocks noGrp="1"/>
          </p:cNvSpPr>
          <p:nvPr>
            <p:ph type="sldNum" sz="quarter" idx="12"/>
          </p:nvPr>
        </p:nvSpPr>
        <p:spPr/>
        <p:txBody>
          <a:bodyPr/>
          <a:lstStyle/>
          <a:p>
            <a:fld id="{1DE98518-C1CF-410D-8A71-B5D14FDF677E}" type="slidenum">
              <a:rPr lang="en-MY" smtClean="0"/>
              <a:t>14</a:t>
            </a:fld>
            <a:endParaRPr lang="en-MY" dirty="0"/>
          </a:p>
        </p:txBody>
      </p:sp>
    </p:spTree>
    <p:extLst>
      <p:ext uri="{BB962C8B-B14F-4D97-AF65-F5344CB8AC3E}">
        <p14:creationId xmlns:p14="http://schemas.microsoft.com/office/powerpoint/2010/main" val="157602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AF6F-1FB6-4F58-9427-F0D3C1D3B58C}"/>
              </a:ext>
            </a:extLst>
          </p:cNvPr>
          <p:cNvSpPr>
            <a:spLocks noGrp="1"/>
          </p:cNvSpPr>
          <p:nvPr>
            <p:ph type="title"/>
          </p:nvPr>
        </p:nvSpPr>
        <p:spPr/>
        <p:txBody>
          <a:bodyPr/>
          <a:lstStyle/>
          <a:p>
            <a:r>
              <a:rPr lang="en-MY" dirty="0"/>
              <a:t>ROM</a:t>
            </a:r>
          </a:p>
        </p:txBody>
      </p:sp>
      <p:sp>
        <p:nvSpPr>
          <p:cNvPr id="3" name="Content Placeholder 2">
            <a:extLst>
              <a:ext uri="{FF2B5EF4-FFF2-40B4-BE49-F238E27FC236}">
                <a16:creationId xmlns:a16="http://schemas.microsoft.com/office/drawing/2014/main" id="{9FA9DF2E-4090-4298-B7BB-5554F895E003}"/>
              </a:ext>
            </a:extLst>
          </p:cNvPr>
          <p:cNvSpPr>
            <a:spLocks noGrp="1"/>
          </p:cNvSpPr>
          <p:nvPr>
            <p:ph idx="1"/>
          </p:nvPr>
        </p:nvSpPr>
        <p:spPr/>
        <p:txBody>
          <a:bodyPr>
            <a:normAutofit lnSpcReduction="10000"/>
          </a:bodyPr>
          <a:lstStyle/>
          <a:p>
            <a:pPr algn="just">
              <a:lnSpc>
                <a:spcPct val="100000"/>
              </a:lnSpc>
            </a:pPr>
            <a:r>
              <a:rPr lang="en-MY" dirty="0"/>
              <a:t>In mask-programmable ROM, the data are written when the chip is manufactured. </a:t>
            </a:r>
          </a:p>
          <a:p>
            <a:pPr algn="just">
              <a:lnSpc>
                <a:spcPct val="100000"/>
              </a:lnSpc>
            </a:pPr>
            <a:r>
              <a:rPr lang="en-MY" dirty="0"/>
              <a:t>In programmable read-only memory (PROM), data can be written by special circuits that blow tiny fuses or leave them unblown, depending on whether the data bits are zeros or ones. </a:t>
            </a:r>
          </a:p>
          <a:p>
            <a:pPr algn="just">
              <a:lnSpc>
                <a:spcPct val="100000"/>
              </a:lnSpc>
            </a:pPr>
            <a:r>
              <a:rPr lang="en-MY" dirty="0"/>
              <a:t>Erasable PROM (EPROM) is another type that can be erased by exposure to ultraviolet light (through a window in the chip package) and rewritten by using special circuits. </a:t>
            </a:r>
          </a:p>
          <a:p>
            <a:pPr algn="just">
              <a:lnSpc>
                <a:spcPct val="100000"/>
              </a:lnSpc>
            </a:pPr>
            <a:r>
              <a:rPr lang="en-MY" dirty="0"/>
              <a:t>Electrically erasable PROMs (EEPROMs) can be erased by applying proper voltages to the chip. </a:t>
            </a:r>
          </a:p>
          <a:p>
            <a:pPr algn="just">
              <a:lnSpc>
                <a:spcPct val="100000"/>
              </a:lnSpc>
            </a:pPr>
            <a:r>
              <a:rPr lang="en-MY" dirty="0"/>
              <a:t>Flash memory is a </a:t>
            </a:r>
            <a:r>
              <a:rPr lang="en-MY" dirty="0" err="1"/>
              <a:t>nonvolatile</a:t>
            </a:r>
            <a:r>
              <a:rPr lang="en-MY" dirty="0"/>
              <a:t> technology in which data can be erased and rewritten relatively quickly in blocks of locations, ranging in size from 512 bytes up to 512 Kbytes. </a:t>
            </a:r>
          </a:p>
        </p:txBody>
      </p:sp>
      <p:sp>
        <p:nvSpPr>
          <p:cNvPr id="5" name="Slide Number Placeholder 4">
            <a:extLst>
              <a:ext uri="{FF2B5EF4-FFF2-40B4-BE49-F238E27FC236}">
                <a16:creationId xmlns:a16="http://schemas.microsoft.com/office/drawing/2014/main" id="{0E04B455-A7B8-4D30-8EA0-68E38151C3F2}"/>
              </a:ext>
            </a:extLst>
          </p:cNvPr>
          <p:cNvSpPr>
            <a:spLocks noGrp="1"/>
          </p:cNvSpPr>
          <p:nvPr>
            <p:ph type="sldNum" sz="quarter" idx="12"/>
          </p:nvPr>
        </p:nvSpPr>
        <p:spPr/>
        <p:txBody>
          <a:bodyPr/>
          <a:lstStyle/>
          <a:p>
            <a:fld id="{1DE98518-C1CF-410D-8A71-B5D14FDF677E}" type="slidenum">
              <a:rPr lang="en-MY" smtClean="0"/>
              <a:t>15</a:t>
            </a:fld>
            <a:endParaRPr lang="en-MY" dirty="0"/>
          </a:p>
        </p:txBody>
      </p:sp>
    </p:spTree>
    <p:extLst>
      <p:ext uri="{BB962C8B-B14F-4D97-AF65-F5344CB8AC3E}">
        <p14:creationId xmlns:p14="http://schemas.microsoft.com/office/powerpoint/2010/main" val="345728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1311-DC70-4BD1-813D-108EBFFADE96}"/>
              </a:ext>
            </a:extLst>
          </p:cNvPr>
          <p:cNvSpPr>
            <a:spLocks noGrp="1"/>
          </p:cNvSpPr>
          <p:nvPr>
            <p:ph type="title"/>
          </p:nvPr>
        </p:nvSpPr>
        <p:spPr/>
        <p:txBody>
          <a:bodyPr/>
          <a:lstStyle/>
          <a:p>
            <a:r>
              <a:rPr lang="en-MY" dirty="0"/>
              <a:t>Mass Storage</a:t>
            </a:r>
          </a:p>
        </p:txBody>
      </p:sp>
      <p:sp>
        <p:nvSpPr>
          <p:cNvPr id="3" name="Content Placeholder 2">
            <a:extLst>
              <a:ext uri="{FF2B5EF4-FFF2-40B4-BE49-F238E27FC236}">
                <a16:creationId xmlns:a16="http://schemas.microsoft.com/office/drawing/2014/main" id="{4A41F022-E64E-4D93-BD18-E613484C3C68}"/>
              </a:ext>
            </a:extLst>
          </p:cNvPr>
          <p:cNvSpPr>
            <a:spLocks noGrp="1"/>
          </p:cNvSpPr>
          <p:nvPr>
            <p:ph idx="1"/>
          </p:nvPr>
        </p:nvSpPr>
        <p:spPr/>
        <p:txBody>
          <a:bodyPr/>
          <a:lstStyle/>
          <a:p>
            <a:pPr algn="just">
              <a:lnSpc>
                <a:spcPct val="100000"/>
              </a:lnSpc>
            </a:pPr>
            <a:r>
              <a:rPr lang="en-MY" dirty="0"/>
              <a:t>Mass-storage units include hard disks and flash memory, both of which are read/write memory. </a:t>
            </a:r>
          </a:p>
          <a:p>
            <a:pPr algn="just">
              <a:lnSpc>
                <a:spcPct val="100000"/>
              </a:lnSpc>
            </a:pPr>
            <a:r>
              <a:rPr lang="en-MY" dirty="0"/>
              <a:t>Another type is CD-ROM (Compact Disk-Read Only Memory) and DVD-ROM (Digital Versatile Disc-Read Only Memory) disks, which are used for storing large amounts of data. </a:t>
            </a:r>
          </a:p>
          <a:p>
            <a:pPr algn="just">
              <a:lnSpc>
                <a:spcPct val="100000"/>
              </a:lnSpc>
            </a:pPr>
            <a:r>
              <a:rPr lang="en-MY" dirty="0"/>
              <a:t>Mass storage is the least expensive type of memory per unit of capacity</a:t>
            </a:r>
          </a:p>
        </p:txBody>
      </p:sp>
      <p:sp>
        <p:nvSpPr>
          <p:cNvPr id="5" name="Slide Number Placeholder 4">
            <a:extLst>
              <a:ext uri="{FF2B5EF4-FFF2-40B4-BE49-F238E27FC236}">
                <a16:creationId xmlns:a16="http://schemas.microsoft.com/office/drawing/2014/main" id="{AC815FEC-3056-4F8B-ABB2-63AE1D3221CC}"/>
              </a:ext>
            </a:extLst>
          </p:cNvPr>
          <p:cNvSpPr>
            <a:spLocks noGrp="1"/>
          </p:cNvSpPr>
          <p:nvPr>
            <p:ph type="sldNum" sz="quarter" idx="12"/>
          </p:nvPr>
        </p:nvSpPr>
        <p:spPr/>
        <p:txBody>
          <a:bodyPr/>
          <a:lstStyle/>
          <a:p>
            <a:fld id="{1DE98518-C1CF-410D-8A71-B5D14FDF677E}" type="slidenum">
              <a:rPr lang="en-MY" smtClean="0"/>
              <a:t>16</a:t>
            </a:fld>
            <a:endParaRPr lang="en-MY" dirty="0"/>
          </a:p>
        </p:txBody>
      </p:sp>
    </p:spTree>
    <p:extLst>
      <p:ext uri="{BB962C8B-B14F-4D97-AF65-F5344CB8AC3E}">
        <p14:creationId xmlns:p14="http://schemas.microsoft.com/office/powerpoint/2010/main" val="2545979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1</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 instruction used in a program for executing them is stored in the __________</a:t>
            </a:r>
          </a:p>
          <a:p>
            <a:pPr marL="0" indent="0">
              <a:buNone/>
            </a:pPr>
            <a:r>
              <a:rPr lang="en-MY" dirty="0"/>
              <a:t>a) CPU</a:t>
            </a:r>
          </a:p>
          <a:p>
            <a:pPr marL="0" indent="0">
              <a:buNone/>
            </a:pPr>
            <a:r>
              <a:rPr lang="en-MY" dirty="0"/>
              <a:t>b) Control Unit</a:t>
            </a:r>
          </a:p>
          <a:p>
            <a:pPr marL="0" indent="0">
              <a:buNone/>
            </a:pPr>
            <a:r>
              <a:rPr lang="en-MY" dirty="0"/>
              <a:t>c) Memory</a:t>
            </a:r>
          </a:p>
          <a:p>
            <a:pPr marL="0" indent="0">
              <a:buNone/>
            </a:pPr>
            <a:r>
              <a:rPr lang="en-MY" dirty="0"/>
              <a:t>d) Microprocessor</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17</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11701" y="5532016"/>
            <a:ext cx="7104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t>
            </a:r>
          </a:p>
        </p:txBody>
      </p:sp>
    </p:spTree>
    <p:extLst>
      <p:ext uri="{BB962C8B-B14F-4D97-AF65-F5344CB8AC3E}">
        <p14:creationId xmlns:p14="http://schemas.microsoft.com/office/powerpoint/2010/main" val="399450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2</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CD-ROM refers to __________</a:t>
            </a:r>
          </a:p>
          <a:p>
            <a:pPr marL="0" indent="0">
              <a:buNone/>
            </a:pPr>
            <a:r>
              <a:rPr lang="en-MY" dirty="0"/>
              <a:t>a) Floppy disk</a:t>
            </a:r>
          </a:p>
          <a:p>
            <a:pPr marL="0" indent="0">
              <a:buNone/>
            </a:pPr>
            <a:r>
              <a:rPr lang="en-MY" dirty="0"/>
              <a:t>b) Compact Disk-Read Only Memory</a:t>
            </a:r>
          </a:p>
          <a:p>
            <a:pPr marL="0" indent="0">
              <a:buNone/>
            </a:pPr>
            <a:r>
              <a:rPr lang="en-MY" dirty="0"/>
              <a:t>c) Compressed Disk-Read Only Memory</a:t>
            </a:r>
          </a:p>
          <a:p>
            <a:pPr marL="0" indent="0">
              <a:buNone/>
            </a:pPr>
            <a:r>
              <a:rPr lang="en-MY" dirty="0"/>
              <a:t>d) Compressed Disk- Random Access Memory</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18</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72615" y="5532016"/>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224173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3</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A ROM is defined as __________</a:t>
            </a:r>
          </a:p>
          <a:p>
            <a:pPr marL="0" indent="0">
              <a:buNone/>
            </a:pPr>
            <a:r>
              <a:rPr lang="en-MY" dirty="0"/>
              <a:t>a) Read Out Memory</a:t>
            </a:r>
          </a:p>
          <a:p>
            <a:pPr marL="0" indent="0">
              <a:buNone/>
            </a:pPr>
            <a:r>
              <a:rPr lang="en-MY" dirty="0"/>
              <a:t>b) Read Once Memory</a:t>
            </a:r>
          </a:p>
          <a:p>
            <a:pPr marL="0" indent="0">
              <a:buNone/>
            </a:pPr>
            <a:r>
              <a:rPr lang="en-MY" dirty="0"/>
              <a:t>c) Read Only Memory</a:t>
            </a:r>
          </a:p>
          <a:p>
            <a:pPr marL="0" indent="0">
              <a:buNone/>
            </a:pPr>
            <a:r>
              <a:rPr lang="en-MY" dirty="0"/>
              <a:t>d) Read One Memory</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19</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11701" y="5532016"/>
            <a:ext cx="7104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t>
            </a:r>
          </a:p>
        </p:txBody>
      </p:sp>
    </p:spTree>
    <p:extLst>
      <p:ext uri="{BB962C8B-B14F-4D97-AF65-F5344CB8AC3E}">
        <p14:creationId xmlns:p14="http://schemas.microsoft.com/office/powerpoint/2010/main" val="371924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DD1667-3358-4721-A057-105CDA9A0AAB}"/>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8900" dirty="0">
                <a:solidFill>
                  <a:srgbClr val="FFFFFF"/>
                </a:solidFill>
              </a:rPr>
              <a:t>7. Computer organization &amp; Memory types</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179F8AFD-AEC9-4963-BFE7-9A4A53E82B55}"/>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2</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2566155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4</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 full form of PROM is __________</a:t>
            </a:r>
          </a:p>
          <a:p>
            <a:pPr marL="0" indent="0">
              <a:buNone/>
            </a:pPr>
            <a:r>
              <a:rPr lang="en-MY" dirty="0"/>
              <a:t>a) Previous Read Only Memory</a:t>
            </a:r>
          </a:p>
          <a:p>
            <a:pPr marL="0" indent="0">
              <a:buNone/>
            </a:pPr>
            <a:r>
              <a:rPr lang="en-MY" dirty="0"/>
              <a:t>b) Programmable Read Out Memory</a:t>
            </a:r>
          </a:p>
          <a:p>
            <a:pPr marL="0" indent="0">
              <a:buNone/>
            </a:pPr>
            <a:r>
              <a:rPr lang="en-MY" dirty="0"/>
              <a:t>c) Programmable Read Only Memory</a:t>
            </a:r>
          </a:p>
          <a:p>
            <a:pPr marL="0" indent="0">
              <a:buNone/>
            </a:pPr>
            <a:r>
              <a:rPr lang="en-MY" dirty="0"/>
              <a:t>d) Previous Read Out Memory</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20</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11701" y="5532016"/>
            <a:ext cx="7104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t>
            </a:r>
          </a:p>
        </p:txBody>
      </p:sp>
    </p:spTree>
    <p:extLst>
      <p:ext uri="{BB962C8B-B14F-4D97-AF65-F5344CB8AC3E}">
        <p14:creationId xmlns:p14="http://schemas.microsoft.com/office/powerpoint/2010/main" val="115234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5</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 full form of EPROM is __________</a:t>
            </a:r>
          </a:p>
          <a:p>
            <a:pPr marL="0" indent="0">
              <a:buNone/>
            </a:pPr>
            <a:r>
              <a:rPr lang="en-MY" dirty="0"/>
              <a:t>a) Easy Programmable Read Only Memory</a:t>
            </a:r>
          </a:p>
          <a:p>
            <a:pPr marL="0" indent="0">
              <a:buNone/>
            </a:pPr>
            <a:r>
              <a:rPr lang="en-MY" dirty="0"/>
              <a:t>b) Erasable Programmable Read Only Memory</a:t>
            </a:r>
          </a:p>
          <a:p>
            <a:pPr marL="0" indent="0">
              <a:buNone/>
            </a:pPr>
            <a:r>
              <a:rPr lang="en-MY" dirty="0"/>
              <a:t>c) Eradicate Programmable Read Only Memory</a:t>
            </a:r>
          </a:p>
          <a:p>
            <a:pPr marL="0" indent="0">
              <a:buNone/>
            </a:pPr>
            <a:r>
              <a:rPr lang="en-MY" dirty="0"/>
              <a:t>d) Easy Programmable Read Out Memory</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21</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72615" y="5532016"/>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239313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6</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 full form of EPROM is __________</a:t>
            </a:r>
          </a:p>
          <a:p>
            <a:pPr marL="0" indent="0">
              <a:buNone/>
            </a:pPr>
            <a:r>
              <a:rPr lang="en-MY" dirty="0"/>
              <a:t>a) Easy Programmable Read Only Memory</a:t>
            </a:r>
          </a:p>
          <a:p>
            <a:pPr marL="0" indent="0">
              <a:buNone/>
            </a:pPr>
            <a:r>
              <a:rPr lang="en-MY" dirty="0"/>
              <a:t>b) Erasable Programmable Read Only Memory</a:t>
            </a:r>
          </a:p>
          <a:p>
            <a:pPr marL="0" indent="0">
              <a:buNone/>
            </a:pPr>
            <a:r>
              <a:rPr lang="en-MY" dirty="0"/>
              <a:t>c) Eradicate Programmable Read Only Memory</a:t>
            </a:r>
          </a:p>
          <a:p>
            <a:pPr marL="0" indent="0">
              <a:buNone/>
            </a:pPr>
            <a:r>
              <a:rPr lang="en-MY" dirty="0"/>
              <a:t>d) Easy Programmable Read Out Memory</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22</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72615" y="5532016"/>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77344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7</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A memory is a collection of ____________</a:t>
            </a:r>
          </a:p>
          <a:p>
            <a:pPr marL="0" indent="0">
              <a:buNone/>
            </a:pPr>
            <a:r>
              <a:rPr lang="en-MY" dirty="0"/>
              <a:t>a) Unit cells</a:t>
            </a:r>
          </a:p>
          <a:p>
            <a:pPr marL="0" indent="0">
              <a:buNone/>
            </a:pPr>
            <a:r>
              <a:rPr lang="en-MY" dirty="0"/>
              <a:t>b) Storage cells</a:t>
            </a:r>
          </a:p>
          <a:p>
            <a:pPr marL="0" indent="0">
              <a:buNone/>
            </a:pPr>
            <a:r>
              <a:rPr lang="en-MY" dirty="0"/>
              <a:t>c) Data cells</a:t>
            </a:r>
          </a:p>
          <a:p>
            <a:pPr marL="0" indent="0">
              <a:buNone/>
            </a:pPr>
            <a:r>
              <a:rPr lang="en-MY" dirty="0"/>
              <a:t>d) Binary cells</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23</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72615" y="5532016"/>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1994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8</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Mask programming is also known as __________</a:t>
            </a:r>
          </a:p>
          <a:p>
            <a:pPr marL="0" indent="0">
              <a:buNone/>
            </a:pPr>
            <a:r>
              <a:rPr lang="en-MY" dirty="0"/>
              <a:t>a) EPROM</a:t>
            </a:r>
          </a:p>
          <a:p>
            <a:pPr marL="0" indent="0">
              <a:buNone/>
            </a:pPr>
            <a:r>
              <a:rPr lang="en-MY" dirty="0"/>
              <a:t>b) PROM</a:t>
            </a:r>
          </a:p>
          <a:p>
            <a:pPr marL="0" indent="0">
              <a:buNone/>
            </a:pPr>
            <a:r>
              <a:rPr lang="en-MY" dirty="0"/>
              <a:t>c) Custom programming</a:t>
            </a:r>
          </a:p>
          <a:p>
            <a:pPr marL="0" indent="0">
              <a:buNone/>
            </a:pPr>
            <a:r>
              <a:rPr lang="en-MY" dirty="0"/>
              <a:t>d) Both PROM and EPROM</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24</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11701" y="5532016"/>
            <a:ext cx="7104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t>
            </a:r>
          </a:p>
        </p:txBody>
      </p:sp>
    </p:spTree>
    <p:extLst>
      <p:ext uri="{BB962C8B-B14F-4D97-AF65-F5344CB8AC3E}">
        <p14:creationId xmlns:p14="http://schemas.microsoft.com/office/powerpoint/2010/main" val="275944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9</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These devices provide a means of communication between a computer and outer world.</a:t>
            </a:r>
          </a:p>
          <a:p>
            <a:pPr marL="0" indent="0">
              <a:buNone/>
            </a:pPr>
            <a:r>
              <a:rPr lang="en-MY" dirty="0"/>
              <a:t>a) I/O</a:t>
            </a:r>
          </a:p>
          <a:p>
            <a:pPr marL="0" indent="0">
              <a:buNone/>
            </a:pPr>
            <a:r>
              <a:rPr lang="en-MY" dirty="0"/>
              <a:t>b) Storage</a:t>
            </a:r>
          </a:p>
          <a:p>
            <a:pPr marL="0" indent="0">
              <a:buNone/>
            </a:pPr>
            <a:r>
              <a:rPr lang="en-MY" dirty="0"/>
              <a:t>c) Compact</a:t>
            </a:r>
          </a:p>
          <a:p>
            <a:pPr marL="0" indent="0">
              <a:buNone/>
            </a:pPr>
            <a:r>
              <a:rPr lang="en-MY" dirty="0"/>
              <a:t>d) Drivers</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25</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32540" y="5532016"/>
            <a:ext cx="66877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a:t>
            </a:r>
          </a:p>
        </p:txBody>
      </p:sp>
    </p:spTree>
    <p:extLst>
      <p:ext uri="{BB962C8B-B14F-4D97-AF65-F5344CB8AC3E}">
        <p14:creationId xmlns:p14="http://schemas.microsoft.com/office/powerpoint/2010/main" val="317044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10</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Identify the blank space in the diagram.</a:t>
            </a:r>
          </a:p>
          <a:p>
            <a:pPr marL="0" indent="0">
              <a:buNone/>
            </a:pPr>
            <a:r>
              <a:rPr lang="en-MY" dirty="0"/>
              <a:t>a) Processor</a:t>
            </a:r>
          </a:p>
          <a:p>
            <a:pPr marL="0" indent="0">
              <a:buNone/>
            </a:pPr>
            <a:r>
              <a:rPr lang="en-MY" dirty="0"/>
              <a:t>b) Memory</a:t>
            </a:r>
          </a:p>
          <a:p>
            <a:pPr marL="0" indent="0">
              <a:buNone/>
            </a:pPr>
            <a:r>
              <a:rPr lang="en-MY" dirty="0"/>
              <a:t>c) CPU</a:t>
            </a:r>
          </a:p>
          <a:p>
            <a:pPr marL="0" indent="0">
              <a:buNone/>
            </a:pPr>
            <a:r>
              <a:rPr lang="en-MY" dirty="0"/>
              <a:t>d) Storage</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26</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32540" y="5532016"/>
            <a:ext cx="66877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a:t>
            </a:r>
          </a:p>
        </p:txBody>
      </p:sp>
      <p:pic>
        <p:nvPicPr>
          <p:cNvPr id="3074" name="Picture 2">
            <a:extLst>
              <a:ext uri="{FF2B5EF4-FFF2-40B4-BE49-F238E27FC236}">
                <a16:creationId xmlns:a16="http://schemas.microsoft.com/office/drawing/2014/main" id="{9B46EECD-90C9-4B82-AD5B-FFC1E4A74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2897" y="3540287"/>
            <a:ext cx="5724525"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66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11</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Which of the following is not a point-and-draw device?</a:t>
            </a:r>
          </a:p>
          <a:p>
            <a:pPr marL="0" indent="0">
              <a:buNone/>
            </a:pPr>
            <a:r>
              <a:rPr lang="en-MY" dirty="0"/>
              <a:t>a) Keypad</a:t>
            </a:r>
          </a:p>
          <a:p>
            <a:pPr marL="0" indent="0">
              <a:buNone/>
            </a:pPr>
            <a:r>
              <a:rPr lang="en-MY" dirty="0"/>
              <a:t>b) Trackball</a:t>
            </a:r>
          </a:p>
          <a:p>
            <a:pPr marL="0" indent="0">
              <a:buNone/>
            </a:pPr>
            <a:r>
              <a:rPr lang="en-MY" dirty="0"/>
              <a:t>c) Touch screen</a:t>
            </a:r>
          </a:p>
          <a:p>
            <a:pPr marL="0" indent="0">
              <a:buNone/>
            </a:pPr>
            <a:r>
              <a:rPr lang="en-MY" dirty="0"/>
              <a:t>d) Mouse</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27</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32540" y="5532016"/>
            <a:ext cx="66877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a:t>
            </a:r>
          </a:p>
        </p:txBody>
      </p:sp>
    </p:spTree>
    <p:extLst>
      <p:ext uri="{BB962C8B-B14F-4D97-AF65-F5344CB8AC3E}">
        <p14:creationId xmlns:p14="http://schemas.microsoft.com/office/powerpoint/2010/main" val="74650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6EF-27FF-45CF-AE5D-560330090BAC}"/>
              </a:ext>
            </a:extLst>
          </p:cNvPr>
          <p:cNvSpPr>
            <a:spLocks noGrp="1"/>
          </p:cNvSpPr>
          <p:nvPr>
            <p:ph type="title"/>
          </p:nvPr>
        </p:nvSpPr>
        <p:spPr/>
        <p:txBody>
          <a:bodyPr/>
          <a:lstStyle/>
          <a:p>
            <a:r>
              <a:rPr lang="en-MY" dirty="0"/>
              <a:t>MCQ 12</a:t>
            </a:r>
          </a:p>
        </p:txBody>
      </p:sp>
      <p:sp>
        <p:nvSpPr>
          <p:cNvPr id="3" name="Content Placeholder 2">
            <a:extLst>
              <a:ext uri="{FF2B5EF4-FFF2-40B4-BE49-F238E27FC236}">
                <a16:creationId xmlns:a16="http://schemas.microsoft.com/office/drawing/2014/main" id="{40DA6691-6D09-4AB6-AD2D-E2AB7207440E}"/>
              </a:ext>
            </a:extLst>
          </p:cNvPr>
          <p:cNvSpPr>
            <a:spLocks noGrp="1"/>
          </p:cNvSpPr>
          <p:nvPr>
            <p:ph idx="1"/>
          </p:nvPr>
        </p:nvSpPr>
        <p:spPr/>
        <p:txBody>
          <a:bodyPr/>
          <a:lstStyle/>
          <a:p>
            <a:r>
              <a:rPr lang="en-MY" dirty="0"/>
              <a:t>The ALU gives the output of the operations and the output is stored in the ________</a:t>
            </a:r>
          </a:p>
          <a:p>
            <a:pPr marL="0" indent="0">
              <a:buNone/>
            </a:pPr>
            <a:r>
              <a:rPr lang="en-MY" dirty="0"/>
              <a:t>a) Memory Devices</a:t>
            </a:r>
          </a:p>
          <a:p>
            <a:pPr marL="0" indent="0">
              <a:buNone/>
            </a:pPr>
            <a:r>
              <a:rPr lang="en-MY" dirty="0"/>
              <a:t>b) Registers</a:t>
            </a:r>
          </a:p>
          <a:p>
            <a:pPr marL="0" indent="0">
              <a:buNone/>
            </a:pPr>
            <a:r>
              <a:rPr lang="en-MY" dirty="0"/>
              <a:t>c) Flags</a:t>
            </a:r>
          </a:p>
          <a:p>
            <a:pPr marL="0" indent="0">
              <a:buNone/>
            </a:pPr>
            <a:r>
              <a:rPr lang="en-MY" dirty="0"/>
              <a:t>d) Output Unit</a:t>
            </a:r>
          </a:p>
        </p:txBody>
      </p:sp>
      <p:sp>
        <p:nvSpPr>
          <p:cNvPr id="5" name="Slide Number Placeholder 4">
            <a:extLst>
              <a:ext uri="{FF2B5EF4-FFF2-40B4-BE49-F238E27FC236}">
                <a16:creationId xmlns:a16="http://schemas.microsoft.com/office/drawing/2014/main" id="{CFC98A6A-455D-4420-8B9D-0D6D6749012A}"/>
              </a:ext>
            </a:extLst>
          </p:cNvPr>
          <p:cNvSpPr>
            <a:spLocks noGrp="1"/>
          </p:cNvSpPr>
          <p:nvPr>
            <p:ph type="sldNum" sz="quarter" idx="12"/>
          </p:nvPr>
        </p:nvSpPr>
        <p:spPr/>
        <p:txBody>
          <a:bodyPr/>
          <a:lstStyle/>
          <a:p>
            <a:fld id="{1DE98518-C1CF-410D-8A71-B5D14FDF677E}" type="slidenum">
              <a:rPr lang="en-MY" smtClean="0"/>
              <a:t>28</a:t>
            </a:fld>
            <a:endParaRPr lang="en-MY" dirty="0"/>
          </a:p>
        </p:txBody>
      </p:sp>
      <p:sp>
        <p:nvSpPr>
          <p:cNvPr id="6" name="Rectangle 5">
            <a:extLst>
              <a:ext uri="{FF2B5EF4-FFF2-40B4-BE49-F238E27FC236}">
                <a16:creationId xmlns:a16="http://schemas.microsoft.com/office/drawing/2014/main" id="{5C78AFA0-D79D-475C-823A-0E93EE8E8F59}"/>
              </a:ext>
            </a:extLst>
          </p:cNvPr>
          <p:cNvSpPr/>
          <p:nvPr/>
        </p:nvSpPr>
        <p:spPr>
          <a:xfrm>
            <a:off x="10472615" y="5532016"/>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29213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BEDC6-DAB8-4B2E-AA04-B4EF98B20B12}"/>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8. counters</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5975EE6A-2634-47B3-B4C8-6ED581DF51B7}"/>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29</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80852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60CB-BA45-4060-96D4-E875B09D8000}"/>
              </a:ext>
            </a:extLst>
          </p:cNvPr>
          <p:cNvSpPr>
            <a:spLocks noGrp="1"/>
          </p:cNvSpPr>
          <p:nvPr>
            <p:ph type="title"/>
          </p:nvPr>
        </p:nvSpPr>
        <p:spPr/>
        <p:txBody>
          <a:bodyPr/>
          <a:lstStyle/>
          <a:p>
            <a:r>
              <a:rPr lang="en-MY" dirty="0"/>
              <a:t>Computer Organization</a:t>
            </a:r>
          </a:p>
        </p:txBody>
      </p:sp>
      <p:sp>
        <p:nvSpPr>
          <p:cNvPr id="3" name="Content Placeholder 2">
            <a:extLst>
              <a:ext uri="{FF2B5EF4-FFF2-40B4-BE49-F238E27FC236}">
                <a16:creationId xmlns:a16="http://schemas.microsoft.com/office/drawing/2014/main" id="{9BA380A8-E2AB-4615-8753-862866A7C944}"/>
              </a:ext>
            </a:extLst>
          </p:cNvPr>
          <p:cNvSpPr>
            <a:spLocks noGrp="1"/>
          </p:cNvSpPr>
          <p:nvPr>
            <p:ph idx="1"/>
          </p:nvPr>
        </p:nvSpPr>
        <p:spPr>
          <a:xfrm>
            <a:off x="401216" y="2121408"/>
            <a:ext cx="5102096" cy="4050792"/>
          </a:xfrm>
        </p:spPr>
        <p:txBody>
          <a:bodyPr>
            <a:normAutofit fontScale="92500"/>
          </a:bodyPr>
          <a:lstStyle/>
          <a:p>
            <a:pPr algn="just">
              <a:lnSpc>
                <a:spcPct val="110000"/>
              </a:lnSpc>
            </a:pPr>
            <a:r>
              <a:rPr lang="en-MY" sz="1800" dirty="0"/>
              <a:t>A stored program computer has the following basic units:</a:t>
            </a:r>
          </a:p>
          <a:p>
            <a:pPr lvl="1" algn="just">
              <a:lnSpc>
                <a:spcPct val="110000"/>
              </a:lnSpc>
            </a:pPr>
            <a:r>
              <a:rPr lang="en-MY" sz="1600" dirty="0"/>
              <a:t>Processor - </a:t>
            </a:r>
            <a:r>
              <a:rPr lang="en-MY" sz="1600" dirty="0" err="1"/>
              <a:t>center</a:t>
            </a:r>
            <a:r>
              <a:rPr lang="en-MY" sz="1600" dirty="0"/>
              <a:t> for manipulation and control</a:t>
            </a:r>
          </a:p>
          <a:p>
            <a:pPr lvl="1" algn="just">
              <a:lnSpc>
                <a:spcPct val="110000"/>
              </a:lnSpc>
            </a:pPr>
            <a:r>
              <a:rPr lang="en-MY" sz="1600" dirty="0"/>
              <a:t>Memory - storage for instructions and data for currently executing programs</a:t>
            </a:r>
          </a:p>
          <a:p>
            <a:pPr lvl="1" algn="just">
              <a:lnSpc>
                <a:spcPct val="110000"/>
              </a:lnSpc>
            </a:pPr>
            <a:r>
              <a:rPr lang="en-MY" sz="1600" dirty="0"/>
              <a:t>I/O system - controller which communicate with "external" devices: secondary memory, display devices, networks                     </a:t>
            </a:r>
          </a:p>
          <a:p>
            <a:pPr lvl="1" algn="just">
              <a:lnSpc>
                <a:spcPct val="110000"/>
              </a:lnSpc>
            </a:pPr>
            <a:r>
              <a:rPr lang="en-MY" sz="1600" dirty="0"/>
              <a:t>Data-path &amp; control - collection of parallel wires, transmits data, instructions, or control signal</a:t>
            </a:r>
          </a:p>
          <a:p>
            <a:pPr algn="just">
              <a:lnSpc>
                <a:spcPct val="110000"/>
              </a:lnSpc>
            </a:pPr>
            <a:r>
              <a:rPr lang="en-MY" sz="1800" b="1" dirty="0"/>
              <a:t>Computer organization </a:t>
            </a:r>
            <a:r>
              <a:rPr lang="en-MY" sz="1800" dirty="0"/>
              <a:t>defines the ways in which these components are interconnected and controlled.</a:t>
            </a:r>
          </a:p>
        </p:txBody>
      </p:sp>
      <p:sp>
        <p:nvSpPr>
          <p:cNvPr id="5" name="Slide Number Placeholder 4">
            <a:extLst>
              <a:ext uri="{FF2B5EF4-FFF2-40B4-BE49-F238E27FC236}">
                <a16:creationId xmlns:a16="http://schemas.microsoft.com/office/drawing/2014/main" id="{7A349BF7-AD77-4B08-9128-83EA88981BDF}"/>
              </a:ext>
            </a:extLst>
          </p:cNvPr>
          <p:cNvSpPr>
            <a:spLocks noGrp="1"/>
          </p:cNvSpPr>
          <p:nvPr>
            <p:ph type="sldNum" sz="quarter" idx="12"/>
          </p:nvPr>
        </p:nvSpPr>
        <p:spPr/>
        <p:txBody>
          <a:bodyPr/>
          <a:lstStyle/>
          <a:p>
            <a:fld id="{1DE98518-C1CF-410D-8A71-B5D14FDF677E}" type="slidenum">
              <a:rPr lang="en-MY" smtClean="0"/>
              <a:t>3</a:t>
            </a:fld>
            <a:endParaRPr lang="en-MY" dirty="0"/>
          </a:p>
        </p:txBody>
      </p:sp>
      <p:pic>
        <p:nvPicPr>
          <p:cNvPr id="1026" name="Picture 2" descr="What Is CPU ? | What Is Central Processing Unit ( CPU ) | C P U Functions">
            <a:extLst>
              <a:ext uri="{FF2B5EF4-FFF2-40B4-BE49-F238E27FC236}">
                <a16:creationId xmlns:a16="http://schemas.microsoft.com/office/drawing/2014/main" id="{73282879-EB2B-4110-87FC-D0331EAD4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312" y="2194560"/>
            <a:ext cx="6516943" cy="364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447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43F3-9380-4821-8D38-246AF96F55EC}"/>
              </a:ext>
            </a:extLst>
          </p:cNvPr>
          <p:cNvSpPr>
            <a:spLocks noGrp="1"/>
          </p:cNvSpPr>
          <p:nvPr>
            <p:ph type="title"/>
          </p:nvPr>
        </p:nvSpPr>
        <p:spPr/>
        <p:txBody>
          <a:bodyPr/>
          <a:lstStyle/>
          <a:p>
            <a:r>
              <a:rPr lang="en-MY" dirty="0"/>
              <a:t>Counters</a:t>
            </a:r>
          </a:p>
        </p:txBody>
      </p:sp>
      <p:sp>
        <p:nvSpPr>
          <p:cNvPr id="3" name="Content Placeholder 2">
            <a:extLst>
              <a:ext uri="{FF2B5EF4-FFF2-40B4-BE49-F238E27FC236}">
                <a16:creationId xmlns:a16="http://schemas.microsoft.com/office/drawing/2014/main" id="{86F9BE5F-20C9-42BD-8C01-CEA79CE7206E}"/>
              </a:ext>
            </a:extLst>
          </p:cNvPr>
          <p:cNvSpPr>
            <a:spLocks noGrp="1"/>
          </p:cNvSpPr>
          <p:nvPr>
            <p:ph idx="1"/>
          </p:nvPr>
        </p:nvSpPr>
        <p:spPr/>
        <p:txBody>
          <a:bodyPr>
            <a:normAutofit/>
          </a:bodyPr>
          <a:lstStyle/>
          <a:p>
            <a:pPr algn="just">
              <a:lnSpc>
                <a:spcPct val="100000"/>
              </a:lnSpc>
            </a:pPr>
            <a:r>
              <a:rPr lang="en-MY" dirty="0"/>
              <a:t>A Counter is a device which stores (and sometimes displays) the number of times a particular event or process has occurred, often in relationship to a clock signal.</a:t>
            </a:r>
          </a:p>
          <a:p>
            <a:pPr algn="just">
              <a:lnSpc>
                <a:spcPct val="100000"/>
              </a:lnSpc>
            </a:pPr>
            <a:r>
              <a:rPr lang="en-MY" dirty="0"/>
              <a:t>Counters are used in digital electronics for counting purpose, they can count specific event happening in the circuit.</a:t>
            </a:r>
          </a:p>
          <a:p>
            <a:pPr algn="just">
              <a:lnSpc>
                <a:spcPct val="100000"/>
              </a:lnSpc>
            </a:pPr>
            <a:r>
              <a:rPr lang="en-MY" dirty="0"/>
              <a:t>Counters are broadly divided into two categories</a:t>
            </a:r>
          </a:p>
          <a:p>
            <a:pPr marL="731520" lvl="1" indent="-457200" algn="just">
              <a:lnSpc>
                <a:spcPct val="100000"/>
              </a:lnSpc>
              <a:buFont typeface="+mj-lt"/>
              <a:buAutoNum type="arabicPeriod"/>
            </a:pPr>
            <a:r>
              <a:rPr lang="en-MY" sz="2000" dirty="0"/>
              <a:t>Asynchronous counter</a:t>
            </a:r>
          </a:p>
          <a:p>
            <a:pPr marL="731520" lvl="1" indent="-457200" algn="just">
              <a:lnSpc>
                <a:spcPct val="100000"/>
              </a:lnSpc>
              <a:buFont typeface="+mj-lt"/>
              <a:buAutoNum type="arabicPeriod"/>
            </a:pPr>
            <a:r>
              <a:rPr lang="en-MY" sz="2000" dirty="0"/>
              <a:t>Synchronous counter</a:t>
            </a:r>
          </a:p>
        </p:txBody>
      </p:sp>
      <p:sp>
        <p:nvSpPr>
          <p:cNvPr id="5" name="Slide Number Placeholder 4">
            <a:extLst>
              <a:ext uri="{FF2B5EF4-FFF2-40B4-BE49-F238E27FC236}">
                <a16:creationId xmlns:a16="http://schemas.microsoft.com/office/drawing/2014/main" id="{CEFDE914-D712-43F6-84F7-AC8174BD26EC}"/>
              </a:ext>
            </a:extLst>
          </p:cNvPr>
          <p:cNvSpPr>
            <a:spLocks noGrp="1"/>
          </p:cNvSpPr>
          <p:nvPr>
            <p:ph type="sldNum" sz="quarter" idx="12"/>
          </p:nvPr>
        </p:nvSpPr>
        <p:spPr/>
        <p:txBody>
          <a:bodyPr/>
          <a:lstStyle/>
          <a:p>
            <a:fld id="{1DE98518-C1CF-410D-8A71-B5D14FDF677E}" type="slidenum">
              <a:rPr lang="en-MY" smtClean="0"/>
              <a:t>30</a:t>
            </a:fld>
            <a:endParaRPr lang="en-MY" dirty="0"/>
          </a:p>
        </p:txBody>
      </p:sp>
    </p:spTree>
    <p:extLst>
      <p:ext uri="{BB962C8B-B14F-4D97-AF65-F5344CB8AC3E}">
        <p14:creationId xmlns:p14="http://schemas.microsoft.com/office/powerpoint/2010/main" val="4273081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7744-22F1-4EA4-807E-B7DBBE988770}"/>
              </a:ext>
            </a:extLst>
          </p:cNvPr>
          <p:cNvSpPr>
            <a:spLocks noGrp="1"/>
          </p:cNvSpPr>
          <p:nvPr>
            <p:ph type="title"/>
          </p:nvPr>
        </p:nvSpPr>
        <p:spPr/>
        <p:txBody>
          <a:bodyPr/>
          <a:lstStyle/>
          <a:p>
            <a:r>
              <a:rPr lang="en-MY" dirty="0"/>
              <a:t>Asynchronous Counter</a:t>
            </a:r>
          </a:p>
        </p:txBody>
      </p:sp>
      <p:sp>
        <p:nvSpPr>
          <p:cNvPr id="3" name="Content Placeholder 2">
            <a:extLst>
              <a:ext uri="{FF2B5EF4-FFF2-40B4-BE49-F238E27FC236}">
                <a16:creationId xmlns:a16="http://schemas.microsoft.com/office/drawing/2014/main" id="{2406579A-2CF5-40AA-A8D7-911CAE54A8F2}"/>
              </a:ext>
            </a:extLst>
          </p:cNvPr>
          <p:cNvSpPr>
            <a:spLocks noGrp="1"/>
          </p:cNvSpPr>
          <p:nvPr>
            <p:ph idx="1"/>
          </p:nvPr>
        </p:nvSpPr>
        <p:spPr>
          <a:xfrm>
            <a:off x="1069848" y="2121408"/>
            <a:ext cx="5918781" cy="4050792"/>
          </a:xfrm>
        </p:spPr>
        <p:txBody>
          <a:bodyPr>
            <a:normAutofit/>
          </a:bodyPr>
          <a:lstStyle/>
          <a:p>
            <a:pPr algn="just">
              <a:lnSpc>
                <a:spcPct val="100000"/>
              </a:lnSpc>
            </a:pPr>
            <a:r>
              <a:rPr lang="en-MY" dirty="0"/>
              <a:t>In asynchronous counter we don’t use universal clock, only first flip flop is driven by main clock and the clock input of rest of the following flip flop is driven by output of previous flip flops.</a:t>
            </a:r>
          </a:p>
          <a:p>
            <a:pPr algn="just">
              <a:lnSpc>
                <a:spcPct val="100000"/>
              </a:lnSpc>
            </a:pPr>
            <a:r>
              <a:rPr lang="en-MY" dirty="0"/>
              <a:t>It is evident from timing diagram that Q0 is changing as soon as the rising edge of clock pulse is encountered, Q1 is changing when rising edge of Q0 is encountered (because Q0 is like clock pulse for second flip flop) and so on. In this way ripples are generated through Q0,Q1,Q2,Q3 hence it is also called RIPPLE counter.</a:t>
            </a:r>
          </a:p>
        </p:txBody>
      </p:sp>
      <p:sp>
        <p:nvSpPr>
          <p:cNvPr id="5" name="Slide Number Placeholder 4">
            <a:extLst>
              <a:ext uri="{FF2B5EF4-FFF2-40B4-BE49-F238E27FC236}">
                <a16:creationId xmlns:a16="http://schemas.microsoft.com/office/drawing/2014/main" id="{F501C88B-4353-487A-AD00-E89561BFEDC3}"/>
              </a:ext>
            </a:extLst>
          </p:cNvPr>
          <p:cNvSpPr>
            <a:spLocks noGrp="1"/>
          </p:cNvSpPr>
          <p:nvPr>
            <p:ph type="sldNum" sz="quarter" idx="12"/>
          </p:nvPr>
        </p:nvSpPr>
        <p:spPr/>
        <p:txBody>
          <a:bodyPr/>
          <a:lstStyle/>
          <a:p>
            <a:fld id="{1DE98518-C1CF-410D-8A71-B5D14FDF677E}" type="slidenum">
              <a:rPr lang="en-MY" smtClean="0"/>
              <a:t>31</a:t>
            </a:fld>
            <a:endParaRPr lang="en-MY" dirty="0"/>
          </a:p>
        </p:txBody>
      </p:sp>
      <p:pic>
        <p:nvPicPr>
          <p:cNvPr id="1026" name="Picture 2" descr="digi1">
            <a:extLst>
              <a:ext uri="{FF2B5EF4-FFF2-40B4-BE49-F238E27FC236}">
                <a16:creationId xmlns:a16="http://schemas.microsoft.com/office/drawing/2014/main" id="{1A2C90DB-17E6-4CAC-B551-AC9FB9276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523" y="0"/>
            <a:ext cx="5104477" cy="5337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656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B525-F979-466D-B651-BE5C8EA38965}"/>
              </a:ext>
            </a:extLst>
          </p:cNvPr>
          <p:cNvSpPr>
            <a:spLocks noGrp="1"/>
          </p:cNvSpPr>
          <p:nvPr>
            <p:ph type="title"/>
          </p:nvPr>
        </p:nvSpPr>
        <p:spPr/>
        <p:txBody>
          <a:bodyPr/>
          <a:lstStyle/>
          <a:p>
            <a:r>
              <a:rPr lang="en-MY" dirty="0"/>
              <a:t>Synchronous Counter</a:t>
            </a:r>
          </a:p>
        </p:txBody>
      </p:sp>
      <p:sp>
        <p:nvSpPr>
          <p:cNvPr id="3" name="Content Placeholder 2">
            <a:extLst>
              <a:ext uri="{FF2B5EF4-FFF2-40B4-BE49-F238E27FC236}">
                <a16:creationId xmlns:a16="http://schemas.microsoft.com/office/drawing/2014/main" id="{9CE80EC8-F9A6-4D99-9900-09CFE35F35D7}"/>
              </a:ext>
            </a:extLst>
          </p:cNvPr>
          <p:cNvSpPr>
            <a:spLocks noGrp="1"/>
          </p:cNvSpPr>
          <p:nvPr>
            <p:ph idx="1"/>
          </p:nvPr>
        </p:nvSpPr>
        <p:spPr>
          <a:xfrm>
            <a:off x="1069848" y="1789471"/>
            <a:ext cx="10058400" cy="4382729"/>
          </a:xfrm>
        </p:spPr>
        <p:txBody>
          <a:bodyPr/>
          <a:lstStyle/>
          <a:p>
            <a:pPr algn="just">
              <a:lnSpc>
                <a:spcPct val="100000"/>
              </a:lnSpc>
            </a:pPr>
            <a:r>
              <a:rPr lang="en-MY" dirty="0"/>
              <a:t>Unlike the asynchronous counter, synchronous counter has one global clock which drives each flip flop so output changes in parallel. </a:t>
            </a:r>
          </a:p>
          <a:p>
            <a:pPr algn="just">
              <a:lnSpc>
                <a:spcPct val="100000"/>
              </a:lnSpc>
            </a:pPr>
            <a:r>
              <a:rPr lang="en-MY" dirty="0"/>
              <a:t>The one advantage of synchronous counter over asynchronous counter is, it can operate on higher frequency than asynchronous counter as it does not have cumulative delay because of same clock is given to each flip flop.</a:t>
            </a:r>
          </a:p>
        </p:txBody>
      </p:sp>
      <p:sp>
        <p:nvSpPr>
          <p:cNvPr id="5" name="Slide Number Placeholder 4">
            <a:extLst>
              <a:ext uri="{FF2B5EF4-FFF2-40B4-BE49-F238E27FC236}">
                <a16:creationId xmlns:a16="http://schemas.microsoft.com/office/drawing/2014/main" id="{C60F6C70-565A-435D-B6B1-1C46C374D803}"/>
              </a:ext>
            </a:extLst>
          </p:cNvPr>
          <p:cNvSpPr>
            <a:spLocks noGrp="1"/>
          </p:cNvSpPr>
          <p:nvPr>
            <p:ph type="sldNum" sz="quarter" idx="12"/>
          </p:nvPr>
        </p:nvSpPr>
        <p:spPr/>
        <p:txBody>
          <a:bodyPr/>
          <a:lstStyle/>
          <a:p>
            <a:fld id="{1DE98518-C1CF-410D-8A71-B5D14FDF677E}" type="slidenum">
              <a:rPr lang="en-MY" smtClean="0"/>
              <a:t>32</a:t>
            </a:fld>
            <a:endParaRPr lang="en-MY" dirty="0"/>
          </a:p>
        </p:txBody>
      </p:sp>
      <p:pic>
        <p:nvPicPr>
          <p:cNvPr id="2050" name="Picture 2" descr="digi2">
            <a:extLst>
              <a:ext uri="{FF2B5EF4-FFF2-40B4-BE49-F238E27FC236}">
                <a16:creationId xmlns:a16="http://schemas.microsoft.com/office/drawing/2014/main" id="{9CFA83C5-723E-4DC2-84D6-5A3AC4C5C3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6522"/>
          <a:stretch/>
        </p:blipFill>
        <p:spPr bwMode="auto">
          <a:xfrm>
            <a:off x="4079042" y="3531450"/>
            <a:ext cx="7232086" cy="2923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441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B525-F979-466D-B651-BE5C8EA38965}"/>
              </a:ext>
            </a:extLst>
          </p:cNvPr>
          <p:cNvSpPr>
            <a:spLocks noGrp="1"/>
          </p:cNvSpPr>
          <p:nvPr>
            <p:ph type="title"/>
          </p:nvPr>
        </p:nvSpPr>
        <p:spPr/>
        <p:txBody>
          <a:bodyPr/>
          <a:lstStyle/>
          <a:p>
            <a:r>
              <a:rPr lang="en-MY" dirty="0"/>
              <a:t>Synchronous Counter</a:t>
            </a:r>
          </a:p>
        </p:txBody>
      </p:sp>
      <p:sp>
        <p:nvSpPr>
          <p:cNvPr id="3" name="Content Placeholder 2">
            <a:extLst>
              <a:ext uri="{FF2B5EF4-FFF2-40B4-BE49-F238E27FC236}">
                <a16:creationId xmlns:a16="http://schemas.microsoft.com/office/drawing/2014/main" id="{9CE80EC8-F9A6-4D99-9900-09CFE35F35D7}"/>
              </a:ext>
            </a:extLst>
          </p:cNvPr>
          <p:cNvSpPr>
            <a:spLocks noGrp="1"/>
          </p:cNvSpPr>
          <p:nvPr>
            <p:ph idx="1"/>
          </p:nvPr>
        </p:nvSpPr>
        <p:spPr>
          <a:xfrm>
            <a:off x="1069848" y="1789471"/>
            <a:ext cx="3913631" cy="4382729"/>
          </a:xfrm>
        </p:spPr>
        <p:txBody>
          <a:bodyPr>
            <a:normAutofit/>
          </a:bodyPr>
          <a:lstStyle/>
          <a:p>
            <a:pPr algn="just">
              <a:lnSpc>
                <a:spcPct val="100000"/>
              </a:lnSpc>
            </a:pPr>
            <a:r>
              <a:rPr lang="en-MY" dirty="0"/>
              <a:t>From circuit diagram we see that Q0 bit gives response to each falling edge of clock while Q1 is dependent on Q0, Q2 is dependent on Q1 and Q0, Q3 is dependent on Q2, Q1 and Q0.</a:t>
            </a:r>
          </a:p>
        </p:txBody>
      </p:sp>
      <p:sp>
        <p:nvSpPr>
          <p:cNvPr id="5" name="Slide Number Placeholder 4">
            <a:extLst>
              <a:ext uri="{FF2B5EF4-FFF2-40B4-BE49-F238E27FC236}">
                <a16:creationId xmlns:a16="http://schemas.microsoft.com/office/drawing/2014/main" id="{C60F6C70-565A-435D-B6B1-1C46C374D803}"/>
              </a:ext>
            </a:extLst>
          </p:cNvPr>
          <p:cNvSpPr>
            <a:spLocks noGrp="1"/>
          </p:cNvSpPr>
          <p:nvPr>
            <p:ph type="sldNum" sz="quarter" idx="12"/>
          </p:nvPr>
        </p:nvSpPr>
        <p:spPr/>
        <p:txBody>
          <a:bodyPr/>
          <a:lstStyle/>
          <a:p>
            <a:fld id="{1DE98518-C1CF-410D-8A71-B5D14FDF677E}" type="slidenum">
              <a:rPr lang="en-MY" smtClean="0"/>
              <a:t>33</a:t>
            </a:fld>
            <a:endParaRPr lang="en-MY" dirty="0"/>
          </a:p>
        </p:txBody>
      </p:sp>
      <p:pic>
        <p:nvPicPr>
          <p:cNvPr id="3074" name="Picture 2" descr="digi3">
            <a:extLst>
              <a:ext uri="{FF2B5EF4-FFF2-40B4-BE49-F238E27FC236}">
                <a16:creationId xmlns:a16="http://schemas.microsoft.com/office/drawing/2014/main" id="{7B4D38C8-0CFB-49F2-A60C-49A243312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3479" y="1633240"/>
            <a:ext cx="6327649" cy="4695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211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2BA7-4132-472F-8688-60047A24F9F2}"/>
              </a:ext>
            </a:extLst>
          </p:cNvPr>
          <p:cNvSpPr>
            <a:spLocks noGrp="1"/>
          </p:cNvSpPr>
          <p:nvPr>
            <p:ph type="title"/>
          </p:nvPr>
        </p:nvSpPr>
        <p:spPr/>
        <p:txBody>
          <a:bodyPr/>
          <a:lstStyle/>
          <a:p>
            <a:r>
              <a:rPr lang="en-MY" dirty="0"/>
              <a:t>MCQ 1</a:t>
            </a:r>
          </a:p>
        </p:txBody>
      </p:sp>
      <p:sp>
        <p:nvSpPr>
          <p:cNvPr id="3" name="Content Placeholder 2">
            <a:extLst>
              <a:ext uri="{FF2B5EF4-FFF2-40B4-BE49-F238E27FC236}">
                <a16:creationId xmlns:a16="http://schemas.microsoft.com/office/drawing/2014/main" id="{5B4BD955-DE96-41C9-A1E1-A3B0E89203A2}"/>
              </a:ext>
            </a:extLst>
          </p:cNvPr>
          <p:cNvSpPr>
            <a:spLocks noGrp="1"/>
          </p:cNvSpPr>
          <p:nvPr>
            <p:ph idx="1"/>
          </p:nvPr>
        </p:nvSpPr>
        <p:spPr/>
        <p:txBody>
          <a:bodyPr/>
          <a:lstStyle/>
          <a:p>
            <a:r>
              <a:rPr lang="en-MY" dirty="0"/>
              <a:t>1. In digital logic, a counter is a device which ____________</a:t>
            </a:r>
          </a:p>
          <a:p>
            <a:pPr marL="0" indent="0">
              <a:buNone/>
            </a:pPr>
            <a:r>
              <a:rPr lang="en-MY" dirty="0"/>
              <a:t>a) Counts the number of outputs</a:t>
            </a:r>
          </a:p>
          <a:p>
            <a:pPr marL="0" indent="0">
              <a:buNone/>
            </a:pPr>
            <a:r>
              <a:rPr lang="en-MY" dirty="0"/>
              <a:t>b) Stores the number of times a particular event or process has occurred</a:t>
            </a:r>
          </a:p>
          <a:p>
            <a:pPr marL="0" indent="0">
              <a:buNone/>
            </a:pPr>
            <a:r>
              <a:rPr lang="en-MY" dirty="0"/>
              <a:t>c) Stores the number of times a clock pulse rises and falls</a:t>
            </a:r>
          </a:p>
          <a:p>
            <a:pPr marL="0" indent="0">
              <a:buNone/>
            </a:pPr>
            <a:r>
              <a:rPr lang="en-MY" dirty="0"/>
              <a:t>d) Counts the number of inputs</a:t>
            </a:r>
          </a:p>
        </p:txBody>
      </p:sp>
      <p:sp>
        <p:nvSpPr>
          <p:cNvPr id="5" name="Slide Number Placeholder 4">
            <a:extLst>
              <a:ext uri="{FF2B5EF4-FFF2-40B4-BE49-F238E27FC236}">
                <a16:creationId xmlns:a16="http://schemas.microsoft.com/office/drawing/2014/main" id="{B2B7FA08-22D3-4CDE-B140-172A3971D24F}"/>
              </a:ext>
            </a:extLst>
          </p:cNvPr>
          <p:cNvSpPr>
            <a:spLocks noGrp="1"/>
          </p:cNvSpPr>
          <p:nvPr>
            <p:ph type="sldNum" sz="quarter" idx="12"/>
          </p:nvPr>
        </p:nvSpPr>
        <p:spPr/>
        <p:txBody>
          <a:bodyPr/>
          <a:lstStyle/>
          <a:p>
            <a:fld id="{1DE98518-C1CF-410D-8A71-B5D14FDF677E}" type="slidenum">
              <a:rPr lang="en-MY" smtClean="0"/>
              <a:t>34</a:t>
            </a:fld>
            <a:endParaRPr lang="en-MY" dirty="0"/>
          </a:p>
        </p:txBody>
      </p:sp>
      <p:sp>
        <p:nvSpPr>
          <p:cNvPr id="6" name="Rectangle 5">
            <a:extLst>
              <a:ext uri="{FF2B5EF4-FFF2-40B4-BE49-F238E27FC236}">
                <a16:creationId xmlns:a16="http://schemas.microsoft.com/office/drawing/2014/main" id="{01E221E0-633B-4043-A891-EC07DC95E726}"/>
              </a:ext>
            </a:extLst>
          </p:cNvPr>
          <p:cNvSpPr/>
          <p:nvPr/>
        </p:nvSpPr>
        <p:spPr>
          <a:xfrm>
            <a:off x="10215068" y="5276302"/>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1796867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2</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A counter circuit is usually constructed of ____________</a:t>
            </a:r>
          </a:p>
          <a:p>
            <a:pPr marL="0" indent="0">
              <a:buNone/>
            </a:pPr>
            <a:r>
              <a:rPr lang="en-MY" dirty="0"/>
              <a:t>a) A number of latches connected in cascade form</a:t>
            </a:r>
          </a:p>
          <a:p>
            <a:pPr marL="0" indent="0">
              <a:buNone/>
            </a:pPr>
            <a:r>
              <a:rPr lang="en-MY" dirty="0"/>
              <a:t>b) A number of NAND gates connected in cascade form</a:t>
            </a:r>
          </a:p>
          <a:p>
            <a:pPr marL="0" indent="0">
              <a:buNone/>
            </a:pPr>
            <a:r>
              <a:rPr lang="en-MY" dirty="0"/>
              <a:t>c) A number of flip-flops connected in cascade</a:t>
            </a:r>
          </a:p>
          <a:p>
            <a:pPr marL="0" indent="0">
              <a:buNone/>
            </a:pPr>
            <a:r>
              <a:rPr lang="en-MY" dirty="0"/>
              <a:t>d) A number of NOR gates connected in cascade form</a:t>
            </a:r>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35</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154154" y="5276302"/>
            <a:ext cx="7104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t>
            </a:r>
          </a:p>
        </p:txBody>
      </p:sp>
    </p:spTree>
    <p:extLst>
      <p:ext uri="{BB962C8B-B14F-4D97-AF65-F5344CB8AC3E}">
        <p14:creationId xmlns:p14="http://schemas.microsoft.com/office/powerpoint/2010/main" val="2527649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3</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Ripple counters are also called ____________</a:t>
            </a:r>
          </a:p>
          <a:p>
            <a:pPr marL="0" indent="0">
              <a:buNone/>
            </a:pPr>
            <a:r>
              <a:rPr lang="en-MY" dirty="0"/>
              <a:t>a) SSI counters</a:t>
            </a:r>
          </a:p>
          <a:p>
            <a:pPr marL="0" indent="0">
              <a:buNone/>
            </a:pPr>
            <a:r>
              <a:rPr lang="en-MY" dirty="0"/>
              <a:t>b) Asynchronous counters</a:t>
            </a:r>
          </a:p>
          <a:p>
            <a:pPr marL="0" indent="0">
              <a:buNone/>
            </a:pPr>
            <a:r>
              <a:rPr lang="en-MY" dirty="0"/>
              <a:t>c) Synchronous counters</a:t>
            </a:r>
          </a:p>
          <a:p>
            <a:pPr marL="0" indent="0">
              <a:buNone/>
            </a:pPr>
            <a:r>
              <a:rPr lang="en-MY" dirty="0"/>
              <a:t>d) VLSI counters</a:t>
            </a:r>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36</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215068" y="5276302"/>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2645180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4</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One of the major drawbacks to the use of asynchronous counters is that ____________</a:t>
            </a:r>
          </a:p>
          <a:p>
            <a:pPr marL="0" indent="0">
              <a:buNone/>
            </a:pPr>
            <a:r>
              <a:rPr lang="en-MY" dirty="0"/>
              <a:t>a) Low-frequency applications are limited because of internal propagation delays</a:t>
            </a:r>
          </a:p>
          <a:p>
            <a:pPr marL="0" indent="0">
              <a:buNone/>
            </a:pPr>
            <a:r>
              <a:rPr lang="en-MY" dirty="0"/>
              <a:t>b) High-frequency applications are limited because of internal propagation delays</a:t>
            </a:r>
          </a:p>
          <a:p>
            <a:pPr marL="0" indent="0">
              <a:buNone/>
            </a:pPr>
            <a:r>
              <a:rPr lang="en-MY" dirty="0"/>
              <a:t>c) Asynchronous counters do not have major drawbacks and are suitable for use in high- and low-frequency counting applications</a:t>
            </a:r>
          </a:p>
          <a:p>
            <a:pPr marL="0" indent="0">
              <a:buNone/>
            </a:pPr>
            <a:r>
              <a:rPr lang="en-MY" dirty="0"/>
              <a:t>d) Asynchronous counters do not have propagation delays, which limits their use in high-frequency applications</a:t>
            </a:r>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37</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215068" y="5276302"/>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p:spTree>
    <p:extLst>
      <p:ext uri="{BB962C8B-B14F-4D97-AF65-F5344CB8AC3E}">
        <p14:creationId xmlns:p14="http://schemas.microsoft.com/office/powerpoint/2010/main" val="869779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5</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 Internal propagation delay of asynchronous counter is removed by ____________</a:t>
            </a:r>
          </a:p>
          <a:p>
            <a:pPr marL="0" indent="0">
              <a:buNone/>
            </a:pPr>
            <a:r>
              <a:rPr lang="en-MY" dirty="0"/>
              <a:t>a) Ripple counter</a:t>
            </a:r>
          </a:p>
          <a:p>
            <a:pPr marL="0" indent="0">
              <a:buNone/>
            </a:pPr>
            <a:r>
              <a:rPr lang="en-MY" dirty="0"/>
              <a:t>b) Ring counter</a:t>
            </a:r>
          </a:p>
          <a:p>
            <a:pPr marL="0" indent="0">
              <a:buNone/>
            </a:pPr>
            <a:r>
              <a:rPr lang="en-MY" dirty="0"/>
              <a:t>c) Modulus counter</a:t>
            </a:r>
          </a:p>
          <a:p>
            <a:pPr marL="0" indent="0">
              <a:buNone/>
            </a:pPr>
            <a:r>
              <a:rPr lang="en-MY" dirty="0"/>
              <a:t>d) Synchronous counter</a:t>
            </a:r>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38</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164574" y="5276302"/>
            <a:ext cx="68961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a:t>
            </a:r>
          </a:p>
        </p:txBody>
      </p:sp>
    </p:spTree>
    <p:extLst>
      <p:ext uri="{BB962C8B-B14F-4D97-AF65-F5344CB8AC3E}">
        <p14:creationId xmlns:p14="http://schemas.microsoft.com/office/powerpoint/2010/main" val="383051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25FF-EBD6-4DEB-B176-C1E3868638D4}"/>
              </a:ext>
            </a:extLst>
          </p:cNvPr>
          <p:cNvSpPr>
            <a:spLocks noGrp="1"/>
          </p:cNvSpPr>
          <p:nvPr>
            <p:ph type="title"/>
          </p:nvPr>
        </p:nvSpPr>
        <p:spPr/>
        <p:txBody>
          <a:bodyPr/>
          <a:lstStyle/>
          <a:p>
            <a:r>
              <a:rPr lang="en-MY" dirty="0"/>
              <a:t>Arithmetic and logic Unit (ALU)</a:t>
            </a:r>
          </a:p>
        </p:txBody>
      </p:sp>
      <p:sp>
        <p:nvSpPr>
          <p:cNvPr id="3" name="Content Placeholder 2">
            <a:extLst>
              <a:ext uri="{FF2B5EF4-FFF2-40B4-BE49-F238E27FC236}">
                <a16:creationId xmlns:a16="http://schemas.microsoft.com/office/drawing/2014/main" id="{B568AF46-C05B-42A7-9E4C-A5D46D026FAD}"/>
              </a:ext>
            </a:extLst>
          </p:cNvPr>
          <p:cNvSpPr>
            <a:spLocks noGrp="1"/>
          </p:cNvSpPr>
          <p:nvPr>
            <p:ph idx="1"/>
          </p:nvPr>
        </p:nvSpPr>
        <p:spPr/>
        <p:txBody>
          <a:bodyPr>
            <a:normAutofit/>
          </a:bodyPr>
          <a:lstStyle/>
          <a:p>
            <a:pPr algn="just">
              <a:lnSpc>
                <a:spcPct val="110000"/>
              </a:lnSpc>
            </a:pPr>
            <a:r>
              <a:rPr lang="en-MY" dirty="0"/>
              <a:t>ALU is responsible to perform the operation in the computer.</a:t>
            </a:r>
          </a:p>
          <a:p>
            <a:pPr algn="just">
              <a:lnSpc>
                <a:spcPct val="110000"/>
              </a:lnSpc>
            </a:pPr>
            <a:r>
              <a:rPr lang="en-MY" dirty="0"/>
              <a:t>ALU is having collection of two types of operations:</a:t>
            </a:r>
          </a:p>
          <a:p>
            <a:pPr lvl="1" algn="just">
              <a:lnSpc>
                <a:spcPct val="110000"/>
              </a:lnSpc>
            </a:pPr>
            <a:r>
              <a:rPr lang="en-MY" dirty="0"/>
              <a:t>Arithmetic operations</a:t>
            </a:r>
          </a:p>
          <a:p>
            <a:pPr lvl="1" algn="just">
              <a:lnSpc>
                <a:spcPct val="110000"/>
              </a:lnSpc>
            </a:pPr>
            <a:r>
              <a:rPr lang="en-MY" dirty="0"/>
              <a:t>Logical operations </a:t>
            </a:r>
          </a:p>
          <a:p>
            <a:pPr algn="just">
              <a:lnSpc>
                <a:spcPct val="110000"/>
              </a:lnSpc>
            </a:pPr>
            <a:r>
              <a:rPr lang="en-MY" dirty="0"/>
              <a:t>Consider an ALU having 4 arithmetic operations and 4 logical operation.</a:t>
            </a:r>
          </a:p>
          <a:p>
            <a:pPr algn="just">
              <a:lnSpc>
                <a:spcPct val="110000"/>
              </a:lnSpc>
            </a:pPr>
            <a:r>
              <a:rPr lang="en-MY" dirty="0"/>
              <a:t>Consider an ALU is having four arithmetic operations. Addition, subtraction, multiplication and division. Also consider that the ALU is having four logical operations: OR, AND, NOT &amp; EX-OR.</a:t>
            </a:r>
          </a:p>
        </p:txBody>
      </p:sp>
      <p:sp>
        <p:nvSpPr>
          <p:cNvPr id="5" name="Slide Number Placeholder 4">
            <a:extLst>
              <a:ext uri="{FF2B5EF4-FFF2-40B4-BE49-F238E27FC236}">
                <a16:creationId xmlns:a16="http://schemas.microsoft.com/office/drawing/2014/main" id="{C1FD96CD-B347-46B3-A51D-563C2B1373AF}"/>
              </a:ext>
            </a:extLst>
          </p:cNvPr>
          <p:cNvSpPr>
            <a:spLocks noGrp="1"/>
          </p:cNvSpPr>
          <p:nvPr>
            <p:ph type="sldNum" sz="quarter" idx="12"/>
          </p:nvPr>
        </p:nvSpPr>
        <p:spPr/>
        <p:txBody>
          <a:bodyPr/>
          <a:lstStyle/>
          <a:p>
            <a:fld id="{1DE98518-C1CF-410D-8A71-B5D14FDF677E}" type="slidenum">
              <a:rPr lang="en-MY" smtClean="0"/>
              <a:t>4</a:t>
            </a:fld>
            <a:endParaRPr lang="en-MY" dirty="0"/>
          </a:p>
        </p:txBody>
      </p:sp>
    </p:spTree>
    <p:extLst>
      <p:ext uri="{BB962C8B-B14F-4D97-AF65-F5344CB8AC3E}">
        <p14:creationId xmlns:p14="http://schemas.microsoft.com/office/powerpoint/2010/main" val="186937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25FF-EBD6-4DEB-B176-C1E3868638D4}"/>
              </a:ext>
            </a:extLst>
          </p:cNvPr>
          <p:cNvSpPr>
            <a:spLocks noGrp="1"/>
          </p:cNvSpPr>
          <p:nvPr>
            <p:ph type="title"/>
          </p:nvPr>
        </p:nvSpPr>
        <p:spPr/>
        <p:txBody>
          <a:bodyPr/>
          <a:lstStyle/>
          <a:p>
            <a:r>
              <a:rPr lang="en-MY" dirty="0"/>
              <a:t>Arithmetic and logic Unit (ALU)</a:t>
            </a:r>
          </a:p>
        </p:txBody>
      </p:sp>
      <p:sp>
        <p:nvSpPr>
          <p:cNvPr id="3" name="Content Placeholder 2">
            <a:extLst>
              <a:ext uri="{FF2B5EF4-FFF2-40B4-BE49-F238E27FC236}">
                <a16:creationId xmlns:a16="http://schemas.microsoft.com/office/drawing/2014/main" id="{B568AF46-C05B-42A7-9E4C-A5D46D026FAD}"/>
              </a:ext>
            </a:extLst>
          </p:cNvPr>
          <p:cNvSpPr>
            <a:spLocks noGrp="1"/>
          </p:cNvSpPr>
          <p:nvPr>
            <p:ph idx="1"/>
          </p:nvPr>
        </p:nvSpPr>
        <p:spPr>
          <a:xfrm>
            <a:off x="1069848" y="2121408"/>
            <a:ext cx="6618576" cy="4050792"/>
          </a:xfrm>
        </p:spPr>
        <p:txBody>
          <a:bodyPr>
            <a:normAutofit fontScale="92500" lnSpcReduction="10000"/>
          </a:bodyPr>
          <a:lstStyle/>
          <a:p>
            <a:pPr algn="just">
              <a:lnSpc>
                <a:spcPct val="110000"/>
              </a:lnSpc>
            </a:pPr>
            <a:r>
              <a:rPr lang="en-MY" dirty="0"/>
              <a:t>To identify any one of these four logical operations or four arithmetic operations, two control lines are needed. </a:t>
            </a:r>
          </a:p>
          <a:p>
            <a:pPr algn="just">
              <a:lnSpc>
                <a:spcPct val="110000"/>
              </a:lnSpc>
            </a:pPr>
            <a:r>
              <a:rPr lang="en-MY" dirty="0"/>
              <a:t>Also to identify the any one of these two groups- arithmetic or logical, another control line is needed. </a:t>
            </a:r>
          </a:p>
          <a:p>
            <a:pPr algn="just">
              <a:lnSpc>
                <a:spcPct val="110000"/>
              </a:lnSpc>
            </a:pPr>
            <a:r>
              <a:rPr lang="en-MY" dirty="0"/>
              <a:t>So, with the help of three control lines, any one of these eight operations can be identified.</a:t>
            </a:r>
          </a:p>
          <a:p>
            <a:pPr algn="just">
              <a:lnSpc>
                <a:spcPct val="110000"/>
              </a:lnSpc>
            </a:pPr>
            <a:r>
              <a:rPr lang="en-MY" dirty="0"/>
              <a:t>Control line C2 is used to identify the group: logical or arithmetic, i.e.,: arithmetic operation : logical operation.</a:t>
            </a:r>
          </a:p>
          <a:p>
            <a:pPr algn="just">
              <a:lnSpc>
                <a:spcPct val="110000"/>
              </a:lnSpc>
            </a:pPr>
            <a:r>
              <a:rPr lang="en-MY" dirty="0"/>
              <a:t>Control lines C0 and C1 are used to identify any one of the four operations in a group. One possible combination is given here.</a:t>
            </a:r>
          </a:p>
        </p:txBody>
      </p:sp>
      <p:sp>
        <p:nvSpPr>
          <p:cNvPr id="5" name="Slide Number Placeholder 4">
            <a:extLst>
              <a:ext uri="{FF2B5EF4-FFF2-40B4-BE49-F238E27FC236}">
                <a16:creationId xmlns:a16="http://schemas.microsoft.com/office/drawing/2014/main" id="{C1FD96CD-B347-46B3-A51D-563C2B1373AF}"/>
              </a:ext>
            </a:extLst>
          </p:cNvPr>
          <p:cNvSpPr>
            <a:spLocks noGrp="1"/>
          </p:cNvSpPr>
          <p:nvPr>
            <p:ph type="sldNum" sz="quarter" idx="12"/>
          </p:nvPr>
        </p:nvSpPr>
        <p:spPr/>
        <p:txBody>
          <a:bodyPr/>
          <a:lstStyle/>
          <a:p>
            <a:fld id="{1DE98518-C1CF-410D-8A71-B5D14FDF677E}" type="slidenum">
              <a:rPr lang="en-MY" smtClean="0"/>
              <a:t>5</a:t>
            </a:fld>
            <a:endParaRPr lang="en-MY" dirty="0"/>
          </a:p>
        </p:txBody>
      </p:sp>
      <p:pic>
        <p:nvPicPr>
          <p:cNvPr id="6" name="Picture 5">
            <a:extLst>
              <a:ext uri="{FF2B5EF4-FFF2-40B4-BE49-F238E27FC236}">
                <a16:creationId xmlns:a16="http://schemas.microsoft.com/office/drawing/2014/main" id="{73EABEF1-38CB-43E8-A1A4-EC17CD17BC74}"/>
              </a:ext>
            </a:extLst>
          </p:cNvPr>
          <p:cNvPicPr>
            <a:picLocks noChangeAspect="1"/>
          </p:cNvPicPr>
          <p:nvPr/>
        </p:nvPicPr>
        <p:blipFill>
          <a:blip r:embed="rId2"/>
          <a:stretch>
            <a:fillRect/>
          </a:stretch>
        </p:blipFill>
        <p:spPr>
          <a:xfrm>
            <a:off x="7703302" y="3000841"/>
            <a:ext cx="4247906" cy="2093673"/>
          </a:xfrm>
          <a:prstGeom prst="rect">
            <a:avLst/>
          </a:prstGeom>
        </p:spPr>
      </p:pic>
    </p:spTree>
    <p:extLst>
      <p:ext uri="{BB962C8B-B14F-4D97-AF65-F5344CB8AC3E}">
        <p14:creationId xmlns:p14="http://schemas.microsoft.com/office/powerpoint/2010/main" val="4193849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43B6-EDE4-44B6-811D-C6038DAB45C4}"/>
              </a:ext>
            </a:extLst>
          </p:cNvPr>
          <p:cNvSpPr>
            <a:spLocks noGrp="1"/>
          </p:cNvSpPr>
          <p:nvPr>
            <p:ph type="title"/>
          </p:nvPr>
        </p:nvSpPr>
        <p:spPr/>
        <p:txBody>
          <a:bodyPr/>
          <a:lstStyle/>
          <a:p>
            <a:r>
              <a:rPr lang="en-MY" dirty="0"/>
              <a:t>Block Diagram of the ALU</a:t>
            </a:r>
          </a:p>
        </p:txBody>
      </p:sp>
      <p:sp>
        <p:nvSpPr>
          <p:cNvPr id="3" name="Content Placeholder 2">
            <a:extLst>
              <a:ext uri="{FF2B5EF4-FFF2-40B4-BE49-F238E27FC236}">
                <a16:creationId xmlns:a16="http://schemas.microsoft.com/office/drawing/2014/main" id="{CFF557DB-24ED-4E47-9503-AB732D616C2E}"/>
              </a:ext>
            </a:extLst>
          </p:cNvPr>
          <p:cNvSpPr>
            <a:spLocks noGrp="1"/>
          </p:cNvSpPr>
          <p:nvPr>
            <p:ph idx="1"/>
          </p:nvPr>
        </p:nvSpPr>
        <p:spPr>
          <a:xfrm>
            <a:off x="1069848" y="2121408"/>
            <a:ext cx="5515541" cy="4050792"/>
          </a:xfrm>
        </p:spPr>
        <p:txBody>
          <a:bodyPr/>
          <a:lstStyle/>
          <a:p>
            <a:pPr algn="just">
              <a:lnSpc>
                <a:spcPct val="100000"/>
              </a:lnSpc>
            </a:pPr>
            <a:r>
              <a:rPr lang="en-MY" dirty="0"/>
              <a:t>A decode is used to decode the instruction. </a:t>
            </a:r>
          </a:p>
          <a:p>
            <a:pPr algn="just">
              <a:lnSpc>
                <a:spcPct val="100000"/>
              </a:lnSpc>
            </a:pPr>
            <a:r>
              <a:rPr lang="en-MY" dirty="0"/>
              <a:t>The ALU has got two input registers named as A and B and one output storage register, named as C.</a:t>
            </a:r>
          </a:p>
          <a:p>
            <a:pPr algn="just">
              <a:lnSpc>
                <a:spcPct val="100000"/>
              </a:lnSpc>
            </a:pPr>
            <a:r>
              <a:rPr lang="en-MY" dirty="0"/>
              <a:t>The input data are stored in A and B, and according to the operation specified in the control lines, the ALU perform the operation and put the result in register C.</a:t>
            </a:r>
          </a:p>
        </p:txBody>
      </p:sp>
      <p:sp>
        <p:nvSpPr>
          <p:cNvPr id="5" name="Slide Number Placeholder 4">
            <a:extLst>
              <a:ext uri="{FF2B5EF4-FFF2-40B4-BE49-F238E27FC236}">
                <a16:creationId xmlns:a16="http://schemas.microsoft.com/office/drawing/2014/main" id="{ABC18C15-EC5C-495A-82D5-99A463EBCC05}"/>
              </a:ext>
            </a:extLst>
          </p:cNvPr>
          <p:cNvSpPr>
            <a:spLocks noGrp="1"/>
          </p:cNvSpPr>
          <p:nvPr>
            <p:ph type="sldNum" sz="quarter" idx="12"/>
          </p:nvPr>
        </p:nvSpPr>
        <p:spPr/>
        <p:txBody>
          <a:bodyPr/>
          <a:lstStyle/>
          <a:p>
            <a:fld id="{1DE98518-C1CF-410D-8A71-B5D14FDF677E}" type="slidenum">
              <a:rPr lang="en-MY" smtClean="0"/>
              <a:t>6</a:t>
            </a:fld>
            <a:endParaRPr lang="en-MY" dirty="0"/>
          </a:p>
        </p:txBody>
      </p:sp>
      <p:pic>
        <p:nvPicPr>
          <p:cNvPr id="1026" name="Picture 2">
            <a:extLst>
              <a:ext uri="{FF2B5EF4-FFF2-40B4-BE49-F238E27FC236}">
                <a16:creationId xmlns:a16="http://schemas.microsoft.com/office/drawing/2014/main" id="{4E87F3D8-70CD-496F-BC3B-73D0B44E6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206" y="2563201"/>
            <a:ext cx="5426002" cy="311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18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68A0-12F5-43BA-97B2-8CB7AE87B8DB}"/>
              </a:ext>
            </a:extLst>
          </p:cNvPr>
          <p:cNvSpPr>
            <a:spLocks noGrp="1"/>
          </p:cNvSpPr>
          <p:nvPr>
            <p:ph type="title"/>
          </p:nvPr>
        </p:nvSpPr>
        <p:spPr/>
        <p:txBody>
          <a:bodyPr/>
          <a:lstStyle/>
          <a:p>
            <a:r>
              <a:rPr lang="en-MY" dirty="0"/>
              <a:t>Control unit</a:t>
            </a:r>
          </a:p>
        </p:txBody>
      </p:sp>
      <p:sp>
        <p:nvSpPr>
          <p:cNvPr id="3" name="Content Placeholder 2">
            <a:extLst>
              <a:ext uri="{FF2B5EF4-FFF2-40B4-BE49-F238E27FC236}">
                <a16:creationId xmlns:a16="http://schemas.microsoft.com/office/drawing/2014/main" id="{2DC16295-B95A-4405-A10E-1E4E26096234}"/>
              </a:ext>
            </a:extLst>
          </p:cNvPr>
          <p:cNvSpPr>
            <a:spLocks noGrp="1"/>
          </p:cNvSpPr>
          <p:nvPr>
            <p:ph idx="1"/>
          </p:nvPr>
        </p:nvSpPr>
        <p:spPr/>
        <p:txBody>
          <a:bodyPr/>
          <a:lstStyle/>
          <a:p>
            <a:pPr algn="just">
              <a:lnSpc>
                <a:spcPct val="100000"/>
              </a:lnSpc>
            </a:pPr>
            <a:r>
              <a:rPr lang="en-MY" dirty="0"/>
              <a:t>The control unit supervises the operation of the computer, such as determining the location of the next instruction to be retrieved from memory and setting up the ALU to carry out operations on data.</a:t>
            </a:r>
          </a:p>
        </p:txBody>
      </p:sp>
      <p:sp>
        <p:nvSpPr>
          <p:cNvPr id="5" name="Slide Number Placeholder 4">
            <a:extLst>
              <a:ext uri="{FF2B5EF4-FFF2-40B4-BE49-F238E27FC236}">
                <a16:creationId xmlns:a16="http://schemas.microsoft.com/office/drawing/2014/main" id="{5E72B4C7-208B-4A11-B3E5-FE7A433F02C0}"/>
              </a:ext>
            </a:extLst>
          </p:cNvPr>
          <p:cNvSpPr>
            <a:spLocks noGrp="1"/>
          </p:cNvSpPr>
          <p:nvPr>
            <p:ph type="sldNum" sz="quarter" idx="12"/>
          </p:nvPr>
        </p:nvSpPr>
        <p:spPr/>
        <p:txBody>
          <a:bodyPr/>
          <a:lstStyle/>
          <a:p>
            <a:fld id="{1DE98518-C1CF-410D-8A71-B5D14FDF677E}" type="slidenum">
              <a:rPr lang="en-MY" smtClean="0"/>
              <a:t>7</a:t>
            </a:fld>
            <a:endParaRPr lang="en-MY" dirty="0"/>
          </a:p>
        </p:txBody>
      </p:sp>
      <p:pic>
        <p:nvPicPr>
          <p:cNvPr id="6" name="Picture 5">
            <a:extLst>
              <a:ext uri="{FF2B5EF4-FFF2-40B4-BE49-F238E27FC236}">
                <a16:creationId xmlns:a16="http://schemas.microsoft.com/office/drawing/2014/main" id="{451F2F98-2129-4805-BBA4-D7AE7CFFA64F}"/>
              </a:ext>
            </a:extLst>
          </p:cNvPr>
          <p:cNvPicPr>
            <a:picLocks noChangeAspect="1"/>
          </p:cNvPicPr>
          <p:nvPr/>
        </p:nvPicPr>
        <p:blipFill>
          <a:blip r:embed="rId2"/>
          <a:stretch>
            <a:fillRect/>
          </a:stretch>
        </p:blipFill>
        <p:spPr>
          <a:xfrm>
            <a:off x="6947493" y="3281750"/>
            <a:ext cx="3649211" cy="2774921"/>
          </a:xfrm>
          <a:prstGeom prst="rect">
            <a:avLst/>
          </a:prstGeom>
        </p:spPr>
      </p:pic>
    </p:spTree>
    <p:extLst>
      <p:ext uri="{BB962C8B-B14F-4D97-AF65-F5344CB8AC3E}">
        <p14:creationId xmlns:p14="http://schemas.microsoft.com/office/powerpoint/2010/main" val="227716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7175-FCAC-428C-8CF0-715C3048CA06}"/>
              </a:ext>
            </a:extLst>
          </p:cNvPr>
          <p:cNvSpPr>
            <a:spLocks noGrp="1"/>
          </p:cNvSpPr>
          <p:nvPr>
            <p:ph type="title"/>
          </p:nvPr>
        </p:nvSpPr>
        <p:spPr/>
        <p:txBody>
          <a:bodyPr/>
          <a:lstStyle/>
          <a:p>
            <a:r>
              <a:rPr lang="en-MY" dirty="0"/>
              <a:t>Programs</a:t>
            </a:r>
          </a:p>
        </p:txBody>
      </p:sp>
      <p:sp>
        <p:nvSpPr>
          <p:cNvPr id="3" name="Content Placeholder 2">
            <a:extLst>
              <a:ext uri="{FF2B5EF4-FFF2-40B4-BE49-F238E27FC236}">
                <a16:creationId xmlns:a16="http://schemas.microsoft.com/office/drawing/2014/main" id="{C1EFBA2F-844E-4F48-B5B4-61F39FAD949A}"/>
              </a:ext>
            </a:extLst>
          </p:cNvPr>
          <p:cNvSpPr>
            <a:spLocks noGrp="1"/>
          </p:cNvSpPr>
          <p:nvPr>
            <p:ph idx="1"/>
          </p:nvPr>
        </p:nvSpPr>
        <p:spPr/>
        <p:txBody>
          <a:bodyPr/>
          <a:lstStyle/>
          <a:p>
            <a:pPr algn="just">
              <a:lnSpc>
                <a:spcPct val="100000"/>
              </a:lnSpc>
            </a:pPr>
            <a:r>
              <a:rPr lang="en-MY" dirty="0"/>
              <a:t>Programs are sequences of instructions stored in memory.</a:t>
            </a:r>
          </a:p>
          <a:p>
            <a:pPr algn="just">
              <a:lnSpc>
                <a:spcPct val="100000"/>
              </a:lnSpc>
            </a:pPr>
            <a:r>
              <a:rPr lang="en-MY" dirty="0"/>
              <a:t>Typically, the controller fetches (i.e., retrieves) an instruction, determines what operation is called for by the instruction, fetches data from memory as required, causes the ALU to perform the operation, and writes results back to memory. </a:t>
            </a:r>
          </a:p>
          <a:p>
            <a:pPr algn="just">
              <a:lnSpc>
                <a:spcPct val="100000"/>
              </a:lnSpc>
            </a:pPr>
            <a:r>
              <a:rPr lang="en-MY" dirty="0"/>
              <a:t>Then, the next instruction is fetched, and the process is repeated.</a:t>
            </a:r>
          </a:p>
        </p:txBody>
      </p:sp>
      <p:sp>
        <p:nvSpPr>
          <p:cNvPr id="5" name="Slide Number Placeholder 4">
            <a:extLst>
              <a:ext uri="{FF2B5EF4-FFF2-40B4-BE49-F238E27FC236}">
                <a16:creationId xmlns:a16="http://schemas.microsoft.com/office/drawing/2014/main" id="{0604DC03-0416-4FE9-8554-DC65C709D1F7}"/>
              </a:ext>
            </a:extLst>
          </p:cNvPr>
          <p:cNvSpPr>
            <a:spLocks noGrp="1"/>
          </p:cNvSpPr>
          <p:nvPr>
            <p:ph type="sldNum" sz="quarter" idx="12"/>
          </p:nvPr>
        </p:nvSpPr>
        <p:spPr/>
        <p:txBody>
          <a:bodyPr/>
          <a:lstStyle/>
          <a:p>
            <a:fld id="{1DE98518-C1CF-410D-8A71-B5D14FDF677E}" type="slidenum">
              <a:rPr lang="en-MY" smtClean="0"/>
              <a:t>8</a:t>
            </a:fld>
            <a:endParaRPr lang="en-MY" dirty="0"/>
          </a:p>
        </p:txBody>
      </p:sp>
    </p:spTree>
    <p:extLst>
      <p:ext uri="{BB962C8B-B14F-4D97-AF65-F5344CB8AC3E}">
        <p14:creationId xmlns:p14="http://schemas.microsoft.com/office/powerpoint/2010/main" val="3705686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6623-A273-41A2-8C48-77B0067E5CC2}"/>
              </a:ext>
            </a:extLst>
          </p:cNvPr>
          <p:cNvSpPr>
            <a:spLocks noGrp="1"/>
          </p:cNvSpPr>
          <p:nvPr>
            <p:ph type="title"/>
          </p:nvPr>
        </p:nvSpPr>
        <p:spPr/>
        <p:txBody>
          <a:bodyPr/>
          <a:lstStyle/>
          <a:p>
            <a:r>
              <a:rPr lang="en-MY" dirty="0"/>
              <a:t>Buses</a:t>
            </a:r>
          </a:p>
        </p:txBody>
      </p:sp>
      <p:sp>
        <p:nvSpPr>
          <p:cNvPr id="3" name="Content Placeholder 2">
            <a:extLst>
              <a:ext uri="{FF2B5EF4-FFF2-40B4-BE49-F238E27FC236}">
                <a16:creationId xmlns:a16="http://schemas.microsoft.com/office/drawing/2014/main" id="{F6390317-D09B-449E-AF0C-A553DBB6530F}"/>
              </a:ext>
            </a:extLst>
          </p:cNvPr>
          <p:cNvSpPr>
            <a:spLocks noGrp="1"/>
          </p:cNvSpPr>
          <p:nvPr>
            <p:ph idx="1"/>
          </p:nvPr>
        </p:nvSpPr>
        <p:spPr/>
        <p:txBody>
          <a:bodyPr/>
          <a:lstStyle/>
          <a:p>
            <a:pPr algn="just">
              <a:lnSpc>
                <a:spcPct val="100000"/>
              </a:lnSpc>
            </a:pPr>
            <a:r>
              <a:rPr lang="en-MY" dirty="0"/>
              <a:t>The various elements of a computer are connected by buses, which are sets of conductors that transfer multiple bits at a time. </a:t>
            </a:r>
          </a:p>
          <a:p>
            <a:pPr algn="just">
              <a:lnSpc>
                <a:spcPct val="100000"/>
              </a:lnSpc>
            </a:pPr>
            <a:r>
              <a:rPr lang="en-MY" dirty="0"/>
              <a:t>For example, the </a:t>
            </a:r>
            <a:r>
              <a:rPr lang="en-MY" b="1" dirty="0"/>
              <a:t>data bus </a:t>
            </a:r>
            <a:r>
              <a:rPr lang="en-MY" dirty="0"/>
              <a:t>transfers data (and instructions) between the CPU and memory (or I/O devices). </a:t>
            </a:r>
          </a:p>
          <a:p>
            <a:pPr algn="just">
              <a:lnSpc>
                <a:spcPct val="100000"/>
              </a:lnSpc>
            </a:pPr>
            <a:r>
              <a:rPr lang="en-MY" dirty="0"/>
              <a:t>The </a:t>
            </a:r>
            <a:r>
              <a:rPr lang="en-MY" b="1" dirty="0"/>
              <a:t>control buses</a:t>
            </a:r>
            <a:r>
              <a:rPr lang="en-MY" dirty="0"/>
              <a:t> are used to direct the operations of the computer. </a:t>
            </a:r>
          </a:p>
          <a:p>
            <a:pPr algn="just">
              <a:lnSpc>
                <a:spcPct val="100000"/>
              </a:lnSpc>
            </a:pPr>
            <a:r>
              <a:rPr lang="en-MY" dirty="0"/>
              <a:t>Buses can be bidirectional. In other words, they can transfer data in either direction.</a:t>
            </a:r>
          </a:p>
        </p:txBody>
      </p:sp>
      <p:sp>
        <p:nvSpPr>
          <p:cNvPr id="5" name="Slide Number Placeholder 4">
            <a:extLst>
              <a:ext uri="{FF2B5EF4-FFF2-40B4-BE49-F238E27FC236}">
                <a16:creationId xmlns:a16="http://schemas.microsoft.com/office/drawing/2014/main" id="{4CCC62CE-7009-492D-BFAB-B88CEF339308}"/>
              </a:ext>
            </a:extLst>
          </p:cNvPr>
          <p:cNvSpPr>
            <a:spLocks noGrp="1"/>
          </p:cNvSpPr>
          <p:nvPr>
            <p:ph type="sldNum" sz="quarter" idx="12"/>
          </p:nvPr>
        </p:nvSpPr>
        <p:spPr/>
        <p:txBody>
          <a:bodyPr/>
          <a:lstStyle/>
          <a:p>
            <a:fld id="{1DE98518-C1CF-410D-8A71-B5D14FDF677E}" type="slidenum">
              <a:rPr lang="en-MY" smtClean="0"/>
              <a:t>9</a:t>
            </a:fld>
            <a:endParaRPr lang="en-MY" dirty="0"/>
          </a:p>
        </p:txBody>
      </p:sp>
    </p:spTree>
    <p:extLst>
      <p:ext uri="{BB962C8B-B14F-4D97-AF65-F5344CB8AC3E}">
        <p14:creationId xmlns:p14="http://schemas.microsoft.com/office/powerpoint/2010/main" val="1925674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2039</Words>
  <Application>Microsoft Office PowerPoint</Application>
  <PresentationFormat>Widescreen</PresentationFormat>
  <Paragraphs>254</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Calibri</vt:lpstr>
      <vt:lpstr>Rockwell</vt:lpstr>
      <vt:lpstr>Rockwell Condensed</vt:lpstr>
      <vt:lpstr>Wingdings</vt:lpstr>
      <vt:lpstr>1_Wood Type</vt:lpstr>
      <vt:lpstr>Module 3: Digital Systems</vt:lpstr>
      <vt:lpstr>7. Computer organization &amp; Memory types</vt:lpstr>
      <vt:lpstr>Computer Organization</vt:lpstr>
      <vt:lpstr>Arithmetic and logic Unit (ALU)</vt:lpstr>
      <vt:lpstr>Arithmetic and logic Unit (ALU)</vt:lpstr>
      <vt:lpstr>Block Diagram of the ALU</vt:lpstr>
      <vt:lpstr>Control unit</vt:lpstr>
      <vt:lpstr>Programs</vt:lpstr>
      <vt:lpstr>Buses</vt:lpstr>
      <vt:lpstr>Input - Output</vt:lpstr>
      <vt:lpstr>Memory types</vt:lpstr>
      <vt:lpstr>RAM</vt:lpstr>
      <vt:lpstr>Static and dynamic ram</vt:lpstr>
      <vt:lpstr>ROM</vt:lpstr>
      <vt:lpstr>ROM</vt:lpstr>
      <vt:lpstr>Mass Storage</vt:lpstr>
      <vt:lpstr>MCQ 1</vt:lpstr>
      <vt:lpstr>MCQ 2</vt:lpstr>
      <vt:lpstr>MCQ 3</vt:lpstr>
      <vt:lpstr>MCQ 4</vt:lpstr>
      <vt:lpstr>MCQ 5</vt:lpstr>
      <vt:lpstr>MCQ 6</vt:lpstr>
      <vt:lpstr>MCQ 7</vt:lpstr>
      <vt:lpstr>MCQ 8</vt:lpstr>
      <vt:lpstr>MCQ 9</vt:lpstr>
      <vt:lpstr>MCQ 10</vt:lpstr>
      <vt:lpstr>MCQ 11</vt:lpstr>
      <vt:lpstr>MCQ 12</vt:lpstr>
      <vt:lpstr>8. counters</vt:lpstr>
      <vt:lpstr>Counters</vt:lpstr>
      <vt:lpstr>Asynchronous Counter</vt:lpstr>
      <vt:lpstr>Synchronous Counter</vt:lpstr>
      <vt:lpstr>Synchronous Counter</vt:lpstr>
      <vt:lpstr>MCQ 1</vt:lpstr>
      <vt:lpstr>MCQ 2</vt:lpstr>
      <vt:lpstr>MCQ 3</vt:lpstr>
      <vt:lpstr>MCQ 4</vt:lpstr>
      <vt:lpstr>MCQ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Digital Systems</dc:title>
  <dc:creator>Panneer Selvam Arun Mozhi Devan</dc:creator>
  <cp:lastModifiedBy>Kishore Bingi</cp:lastModifiedBy>
  <cp:revision>29</cp:revision>
  <dcterms:created xsi:type="dcterms:W3CDTF">2020-08-24T08:07:59Z</dcterms:created>
  <dcterms:modified xsi:type="dcterms:W3CDTF">2020-09-07T08:13:12Z</dcterms:modified>
</cp:coreProperties>
</file>