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sldIdLst>
    <p:sldId id="256" r:id="rId2"/>
    <p:sldId id="335" r:id="rId3"/>
    <p:sldId id="336" r:id="rId4"/>
    <p:sldId id="337" r:id="rId5"/>
    <p:sldId id="338" r:id="rId6"/>
    <p:sldId id="339" r:id="rId7"/>
    <p:sldId id="340" r:id="rId8"/>
    <p:sldId id="341" r:id="rId9"/>
    <p:sldId id="342" r:id="rId10"/>
    <p:sldId id="3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8/9/2020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8/9/2020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8/9/2020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8/9/2020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8/9/2020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8/9/2020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8/9/2020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8/9/2020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8/9/2020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8/9/2020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8/9/2020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8/9/2020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8/9/2020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 Internal propagation delay of asynchronous counter is removed by ____________</a:t>
            </a:r>
          </a:p>
          <a:p>
            <a:pPr marL="0" indent="0">
              <a:buNone/>
            </a:pPr>
            <a:r>
              <a:rPr lang="en-MY" dirty="0"/>
              <a:t>a) Ripple counter</a:t>
            </a:r>
          </a:p>
          <a:p>
            <a:pPr marL="0" indent="0">
              <a:buNone/>
            </a:pPr>
            <a:r>
              <a:rPr lang="en-MY" dirty="0"/>
              <a:t>b) Ring counter</a:t>
            </a:r>
          </a:p>
          <a:p>
            <a:pPr marL="0" indent="0">
              <a:buNone/>
            </a:pPr>
            <a:r>
              <a:rPr lang="en-MY" dirty="0"/>
              <a:t>c) Modulus counter</a:t>
            </a:r>
          </a:p>
          <a:p>
            <a:pPr marL="0" indent="0">
              <a:buNone/>
            </a:pPr>
            <a:r>
              <a:rPr lang="en-MY" dirty="0"/>
              <a:t>d) Synchronous counter</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10</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64574" y="5276302"/>
            <a:ext cx="6896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
            </a:r>
          </a:p>
        </p:txBody>
      </p:sp>
    </p:spTree>
    <p:extLst>
      <p:ext uri="{BB962C8B-B14F-4D97-AF65-F5344CB8AC3E}">
        <p14:creationId xmlns:p14="http://schemas.microsoft.com/office/powerpoint/2010/main" val="383051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43F3-9380-4821-8D38-246AF96F55EC}"/>
              </a:ext>
            </a:extLst>
          </p:cNvPr>
          <p:cNvSpPr>
            <a:spLocks noGrp="1"/>
          </p:cNvSpPr>
          <p:nvPr>
            <p:ph type="title"/>
          </p:nvPr>
        </p:nvSpPr>
        <p:spPr/>
        <p:txBody>
          <a:bodyPr/>
          <a:lstStyle/>
          <a:p>
            <a:r>
              <a:rPr lang="en-MY" dirty="0"/>
              <a:t>Counters</a:t>
            </a:r>
          </a:p>
        </p:txBody>
      </p:sp>
      <p:sp>
        <p:nvSpPr>
          <p:cNvPr id="3" name="Content Placeholder 2">
            <a:extLst>
              <a:ext uri="{FF2B5EF4-FFF2-40B4-BE49-F238E27FC236}">
                <a16:creationId xmlns:a16="http://schemas.microsoft.com/office/drawing/2014/main" id="{86F9BE5F-20C9-42BD-8C01-CEA79CE7206E}"/>
              </a:ext>
            </a:extLst>
          </p:cNvPr>
          <p:cNvSpPr>
            <a:spLocks noGrp="1"/>
          </p:cNvSpPr>
          <p:nvPr>
            <p:ph idx="1"/>
          </p:nvPr>
        </p:nvSpPr>
        <p:spPr/>
        <p:txBody>
          <a:bodyPr>
            <a:normAutofit/>
          </a:bodyPr>
          <a:lstStyle/>
          <a:p>
            <a:pPr algn="just">
              <a:lnSpc>
                <a:spcPct val="100000"/>
              </a:lnSpc>
            </a:pPr>
            <a:r>
              <a:rPr lang="en-MY" dirty="0"/>
              <a:t>A Counter is a device which stores (and sometimes displays) the number of times a particular event or process has occurred, often in relationship to a clock signal.</a:t>
            </a:r>
          </a:p>
          <a:p>
            <a:pPr algn="just">
              <a:lnSpc>
                <a:spcPct val="100000"/>
              </a:lnSpc>
            </a:pPr>
            <a:r>
              <a:rPr lang="en-MY" dirty="0"/>
              <a:t>Counters are used in digital electronics for counting purpose, they can count specific event happening in the circuit.</a:t>
            </a:r>
          </a:p>
          <a:p>
            <a:pPr algn="just">
              <a:lnSpc>
                <a:spcPct val="100000"/>
              </a:lnSpc>
            </a:pPr>
            <a:r>
              <a:rPr lang="en-MY" dirty="0"/>
              <a:t>Counters are broadly divided into two categories</a:t>
            </a:r>
          </a:p>
          <a:p>
            <a:pPr marL="731520" lvl="1" indent="-457200" algn="just">
              <a:lnSpc>
                <a:spcPct val="100000"/>
              </a:lnSpc>
              <a:buFont typeface="+mj-lt"/>
              <a:buAutoNum type="arabicPeriod"/>
            </a:pPr>
            <a:r>
              <a:rPr lang="en-MY" sz="2000" dirty="0"/>
              <a:t>Asynchronous counter</a:t>
            </a:r>
          </a:p>
          <a:p>
            <a:pPr marL="731520" lvl="1" indent="-457200" algn="just">
              <a:lnSpc>
                <a:spcPct val="100000"/>
              </a:lnSpc>
              <a:buFont typeface="+mj-lt"/>
              <a:buAutoNum type="arabicPeriod"/>
            </a:pPr>
            <a:r>
              <a:rPr lang="en-MY" sz="2000" dirty="0"/>
              <a:t>Synchronous counter</a:t>
            </a:r>
          </a:p>
        </p:txBody>
      </p:sp>
      <p:sp>
        <p:nvSpPr>
          <p:cNvPr id="4" name="Footer Placeholder 3">
            <a:extLst>
              <a:ext uri="{FF2B5EF4-FFF2-40B4-BE49-F238E27FC236}">
                <a16:creationId xmlns:a16="http://schemas.microsoft.com/office/drawing/2014/main" id="{23139AF3-F211-497E-A9D0-DB6B6ACBA418}"/>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EFDE914-D712-43F6-84F7-AC8174BD26EC}"/>
              </a:ext>
            </a:extLst>
          </p:cNvPr>
          <p:cNvSpPr>
            <a:spLocks noGrp="1"/>
          </p:cNvSpPr>
          <p:nvPr>
            <p:ph type="sldNum" sz="quarter" idx="12"/>
          </p:nvPr>
        </p:nvSpPr>
        <p:spPr/>
        <p:txBody>
          <a:bodyPr/>
          <a:lstStyle/>
          <a:p>
            <a:fld id="{1DE98518-C1CF-410D-8A71-B5D14FDF677E}" type="slidenum">
              <a:rPr lang="en-MY" smtClean="0"/>
              <a:t>2</a:t>
            </a:fld>
            <a:endParaRPr lang="en-MY" dirty="0"/>
          </a:p>
        </p:txBody>
      </p:sp>
    </p:spTree>
    <p:extLst>
      <p:ext uri="{BB962C8B-B14F-4D97-AF65-F5344CB8AC3E}">
        <p14:creationId xmlns:p14="http://schemas.microsoft.com/office/powerpoint/2010/main" val="427308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7744-22F1-4EA4-807E-B7DBBE988770}"/>
              </a:ext>
            </a:extLst>
          </p:cNvPr>
          <p:cNvSpPr>
            <a:spLocks noGrp="1"/>
          </p:cNvSpPr>
          <p:nvPr>
            <p:ph type="title"/>
          </p:nvPr>
        </p:nvSpPr>
        <p:spPr/>
        <p:txBody>
          <a:bodyPr/>
          <a:lstStyle/>
          <a:p>
            <a:r>
              <a:rPr lang="en-MY" dirty="0"/>
              <a:t>Asynchronous Counter</a:t>
            </a:r>
          </a:p>
        </p:txBody>
      </p:sp>
      <p:sp>
        <p:nvSpPr>
          <p:cNvPr id="3" name="Content Placeholder 2">
            <a:extLst>
              <a:ext uri="{FF2B5EF4-FFF2-40B4-BE49-F238E27FC236}">
                <a16:creationId xmlns:a16="http://schemas.microsoft.com/office/drawing/2014/main" id="{2406579A-2CF5-40AA-A8D7-911CAE54A8F2}"/>
              </a:ext>
            </a:extLst>
          </p:cNvPr>
          <p:cNvSpPr>
            <a:spLocks noGrp="1"/>
          </p:cNvSpPr>
          <p:nvPr>
            <p:ph idx="1"/>
          </p:nvPr>
        </p:nvSpPr>
        <p:spPr>
          <a:xfrm>
            <a:off x="1069848" y="2121408"/>
            <a:ext cx="5918781" cy="4050792"/>
          </a:xfrm>
        </p:spPr>
        <p:txBody>
          <a:bodyPr>
            <a:normAutofit/>
          </a:bodyPr>
          <a:lstStyle/>
          <a:p>
            <a:pPr algn="just">
              <a:lnSpc>
                <a:spcPct val="100000"/>
              </a:lnSpc>
            </a:pPr>
            <a:r>
              <a:rPr lang="en-MY" dirty="0"/>
              <a:t>In asynchronous counter we don’t use universal clock, only first flip flop is driven by main clock and the clock input of rest of the following flip flop is driven by output of previous flip flops.</a:t>
            </a:r>
          </a:p>
          <a:p>
            <a:pPr algn="just">
              <a:lnSpc>
                <a:spcPct val="100000"/>
              </a:lnSpc>
            </a:pPr>
            <a:r>
              <a:rPr lang="en-MY" dirty="0"/>
              <a:t>It is evident from timing diagram that Q0 is changing as soon as the rising edge of clock pulse is encountered, Q1 is changing when rising edge of Q0 is encountered (because Q0 is like clock pulse for second flip flop) and so on. In this way ripples are generated through Q0,Q1,Q2,Q3 hence it is also called RIPPLE counter.</a:t>
            </a:r>
          </a:p>
        </p:txBody>
      </p:sp>
      <p:sp>
        <p:nvSpPr>
          <p:cNvPr id="4" name="Footer Placeholder 3">
            <a:extLst>
              <a:ext uri="{FF2B5EF4-FFF2-40B4-BE49-F238E27FC236}">
                <a16:creationId xmlns:a16="http://schemas.microsoft.com/office/drawing/2014/main" id="{3276B549-1EAC-4C99-8ACF-F467360A0BE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01C88B-4353-487A-AD00-E89561BFEDC3}"/>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1026" name="Picture 2" descr="digi1">
            <a:extLst>
              <a:ext uri="{FF2B5EF4-FFF2-40B4-BE49-F238E27FC236}">
                <a16:creationId xmlns:a16="http://schemas.microsoft.com/office/drawing/2014/main" id="{1A2C90DB-17E6-4CAC-B551-AC9FB9276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523" y="0"/>
            <a:ext cx="5104477" cy="533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5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10058400" cy="4382729"/>
          </a:xfrm>
        </p:spPr>
        <p:txBody>
          <a:bodyPr/>
          <a:lstStyle/>
          <a:p>
            <a:pPr algn="just">
              <a:lnSpc>
                <a:spcPct val="100000"/>
              </a:lnSpc>
            </a:pPr>
            <a:r>
              <a:rPr lang="en-MY" dirty="0"/>
              <a:t>Unlike the asynchronous counter, synchronous counter has one global clock which drives each flip flop so output changes in parallel. </a:t>
            </a:r>
          </a:p>
          <a:p>
            <a:pPr algn="just">
              <a:lnSpc>
                <a:spcPct val="100000"/>
              </a:lnSpc>
            </a:pPr>
            <a:r>
              <a:rPr lang="en-MY" dirty="0"/>
              <a:t>The one advantage of synchronous counter over asynchronous counter is, it can operate on higher frequency than asynchronous counter as it does not have cumulative delay because of same clock is given to each flip flop.</a:t>
            </a:r>
          </a:p>
        </p:txBody>
      </p:sp>
      <p:sp>
        <p:nvSpPr>
          <p:cNvPr id="4" name="Footer Placeholder 3">
            <a:extLst>
              <a:ext uri="{FF2B5EF4-FFF2-40B4-BE49-F238E27FC236}">
                <a16:creationId xmlns:a16="http://schemas.microsoft.com/office/drawing/2014/main" id="{910B5C5F-31E5-4B10-B0EE-ED5F304D9EA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2050" name="Picture 2" descr="digi2">
            <a:extLst>
              <a:ext uri="{FF2B5EF4-FFF2-40B4-BE49-F238E27FC236}">
                <a16:creationId xmlns:a16="http://schemas.microsoft.com/office/drawing/2014/main" id="{9CFA83C5-723E-4DC2-84D6-5A3AC4C5C3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522"/>
          <a:stretch/>
        </p:blipFill>
        <p:spPr bwMode="auto">
          <a:xfrm>
            <a:off x="4079042" y="3531450"/>
            <a:ext cx="7232086" cy="292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4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3913631" cy="4382729"/>
          </a:xfrm>
        </p:spPr>
        <p:txBody>
          <a:bodyPr>
            <a:normAutofit/>
          </a:bodyPr>
          <a:lstStyle/>
          <a:p>
            <a:pPr algn="just">
              <a:lnSpc>
                <a:spcPct val="100000"/>
              </a:lnSpc>
            </a:pPr>
            <a:r>
              <a:rPr lang="en-MY" dirty="0"/>
              <a:t>From circuit diagram we see that Q0 bit gives response to each falling edge of clock while Q1 is dependent on Q0, Q2 is dependent on Q1 and Q0, Q3 is dependent on Q2, Q1 and Q0.</a:t>
            </a:r>
          </a:p>
        </p:txBody>
      </p:sp>
      <p:sp>
        <p:nvSpPr>
          <p:cNvPr id="4" name="Footer Placeholder 3">
            <a:extLst>
              <a:ext uri="{FF2B5EF4-FFF2-40B4-BE49-F238E27FC236}">
                <a16:creationId xmlns:a16="http://schemas.microsoft.com/office/drawing/2014/main" id="{910B5C5F-31E5-4B10-B0EE-ED5F304D9EA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3074" name="Picture 2" descr="digi3">
            <a:extLst>
              <a:ext uri="{FF2B5EF4-FFF2-40B4-BE49-F238E27FC236}">
                <a16:creationId xmlns:a16="http://schemas.microsoft.com/office/drawing/2014/main" id="{7B4D38C8-0CFB-49F2-A60C-49A243312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479" y="1633240"/>
            <a:ext cx="6327649" cy="469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1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2BA7-4132-472F-8688-60047A24F9F2}"/>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5B4BD955-DE96-41C9-A1E1-A3B0E89203A2}"/>
              </a:ext>
            </a:extLst>
          </p:cNvPr>
          <p:cNvSpPr>
            <a:spLocks noGrp="1"/>
          </p:cNvSpPr>
          <p:nvPr>
            <p:ph idx="1"/>
          </p:nvPr>
        </p:nvSpPr>
        <p:spPr/>
        <p:txBody>
          <a:bodyPr/>
          <a:lstStyle/>
          <a:p>
            <a:r>
              <a:rPr lang="en-MY" dirty="0"/>
              <a:t>1. In digital logic, a counter is a device which ____________</a:t>
            </a:r>
          </a:p>
          <a:p>
            <a:pPr marL="0" indent="0">
              <a:buNone/>
            </a:pPr>
            <a:r>
              <a:rPr lang="en-MY" dirty="0"/>
              <a:t>a) Counts the number of outputs</a:t>
            </a:r>
          </a:p>
          <a:p>
            <a:pPr marL="0" indent="0">
              <a:buNone/>
            </a:pPr>
            <a:r>
              <a:rPr lang="en-MY" dirty="0"/>
              <a:t>b) Stores the number of times a particular event or process has occurred</a:t>
            </a:r>
          </a:p>
          <a:p>
            <a:pPr marL="0" indent="0">
              <a:buNone/>
            </a:pPr>
            <a:r>
              <a:rPr lang="en-MY" dirty="0"/>
              <a:t>c) Stores the number of times a clock pulse rises and falls</a:t>
            </a:r>
          </a:p>
          <a:p>
            <a:pPr marL="0" indent="0">
              <a:buNone/>
            </a:pPr>
            <a:r>
              <a:rPr lang="en-MY" dirty="0"/>
              <a:t>d) Counts the number of inputs</a:t>
            </a:r>
          </a:p>
        </p:txBody>
      </p:sp>
      <p:sp>
        <p:nvSpPr>
          <p:cNvPr id="4" name="Footer Placeholder 3">
            <a:extLst>
              <a:ext uri="{FF2B5EF4-FFF2-40B4-BE49-F238E27FC236}">
                <a16:creationId xmlns:a16="http://schemas.microsoft.com/office/drawing/2014/main" id="{8CAE0711-98B6-44E6-AF5D-64C40B1C7BC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2B7FA08-22D3-4CDE-B140-172A3971D24F}"/>
              </a:ext>
            </a:extLst>
          </p:cNvPr>
          <p:cNvSpPr>
            <a:spLocks noGrp="1"/>
          </p:cNvSpPr>
          <p:nvPr>
            <p:ph type="sldNum" sz="quarter" idx="12"/>
          </p:nvPr>
        </p:nvSpPr>
        <p:spPr/>
        <p:txBody>
          <a:bodyPr/>
          <a:lstStyle/>
          <a:p>
            <a:fld id="{1DE98518-C1CF-410D-8A71-B5D14FDF677E}" type="slidenum">
              <a:rPr lang="en-MY" smtClean="0"/>
              <a:t>6</a:t>
            </a:fld>
            <a:endParaRPr lang="en-MY" dirty="0"/>
          </a:p>
        </p:txBody>
      </p:sp>
      <p:sp>
        <p:nvSpPr>
          <p:cNvPr id="6" name="Rectangle 5">
            <a:extLst>
              <a:ext uri="{FF2B5EF4-FFF2-40B4-BE49-F238E27FC236}">
                <a16:creationId xmlns:a16="http://schemas.microsoft.com/office/drawing/2014/main" id="{01E221E0-633B-4043-A891-EC07DC95E726}"/>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179686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A counter circuit is usually constructed of ____________</a:t>
            </a:r>
          </a:p>
          <a:p>
            <a:pPr marL="0" indent="0">
              <a:buNone/>
            </a:pPr>
            <a:r>
              <a:rPr lang="en-MY" dirty="0"/>
              <a:t>a) A number of latches connected in cascade form</a:t>
            </a:r>
          </a:p>
          <a:p>
            <a:pPr marL="0" indent="0">
              <a:buNone/>
            </a:pPr>
            <a:r>
              <a:rPr lang="en-MY" dirty="0"/>
              <a:t>b) A number of NAND gates connected in cascade form</a:t>
            </a:r>
          </a:p>
          <a:p>
            <a:pPr marL="0" indent="0">
              <a:buNone/>
            </a:pPr>
            <a:r>
              <a:rPr lang="en-MY" dirty="0"/>
              <a:t>c) A number of flip-flops connected in cascade</a:t>
            </a:r>
          </a:p>
          <a:p>
            <a:pPr marL="0" indent="0">
              <a:buNone/>
            </a:pPr>
            <a:r>
              <a:rPr lang="en-MY" dirty="0"/>
              <a:t>d) A number of NOR gates connected in cascade form</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7</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54154" y="5276302"/>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252764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Ripple counters are also called ____________</a:t>
            </a:r>
          </a:p>
          <a:p>
            <a:pPr marL="0" indent="0">
              <a:buNone/>
            </a:pPr>
            <a:r>
              <a:rPr lang="en-MY" dirty="0"/>
              <a:t>a) SSI counters</a:t>
            </a:r>
          </a:p>
          <a:p>
            <a:pPr marL="0" indent="0">
              <a:buNone/>
            </a:pPr>
            <a:r>
              <a:rPr lang="en-MY" dirty="0"/>
              <a:t>b) Asynchronous counters</a:t>
            </a:r>
          </a:p>
          <a:p>
            <a:pPr marL="0" indent="0">
              <a:buNone/>
            </a:pPr>
            <a:r>
              <a:rPr lang="en-MY" dirty="0"/>
              <a:t>c) Synchronous counters</a:t>
            </a:r>
          </a:p>
          <a:p>
            <a:pPr marL="0" indent="0">
              <a:buNone/>
            </a:pPr>
            <a:r>
              <a:rPr lang="en-MY" dirty="0"/>
              <a:t>d) VLSI counters</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8</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64518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One of the major drawbacks to the use of asynchronous counters is that ____________</a:t>
            </a:r>
          </a:p>
          <a:p>
            <a:pPr marL="0" indent="0">
              <a:buNone/>
            </a:pPr>
            <a:r>
              <a:rPr lang="en-MY" dirty="0"/>
              <a:t>a) Low-frequency applications are limited because of internal propagation delays</a:t>
            </a:r>
          </a:p>
          <a:p>
            <a:pPr marL="0" indent="0">
              <a:buNone/>
            </a:pPr>
            <a:r>
              <a:rPr lang="en-MY" dirty="0"/>
              <a:t>b) High-frequency applications are limited because of internal propagation delays</a:t>
            </a:r>
          </a:p>
          <a:p>
            <a:pPr marL="0" indent="0">
              <a:buNone/>
            </a:pPr>
            <a:r>
              <a:rPr lang="en-MY" dirty="0"/>
              <a:t>c) Asynchronous counters do not have major drawbacks and are suitable for use in high- and low-frequency counting applications</a:t>
            </a:r>
          </a:p>
          <a:p>
            <a:pPr marL="0" indent="0">
              <a:buNone/>
            </a:pPr>
            <a:r>
              <a:rPr lang="en-MY" dirty="0"/>
              <a:t>d) Asynchronous counters do not have propagation delays, which limits their use in high-frequency applications</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9</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869779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602</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Rockwell</vt:lpstr>
      <vt:lpstr>Rockwell Condensed</vt:lpstr>
      <vt:lpstr>Wingdings</vt:lpstr>
      <vt:lpstr>1_Wood Type</vt:lpstr>
      <vt:lpstr>Module 3: Digital Systems</vt:lpstr>
      <vt:lpstr>Counters</vt:lpstr>
      <vt:lpstr>Asynchronous Counter</vt:lpstr>
      <vt:lpstr>Synchronous Counter</vt:lpstr>
      <vt:lpstr>Synchronous Counter</vt:lpstr>
      <vt:lpstr>MCQ 1</vt:lpstr>
      <vt:lpstr>MCQ 2</vt:lpstr>
      <vt:lpstr>MCQ 3</vt:lpstr>
      <vt:lpstr>MCQ 4</vt:lpstr>
      <vt:lpstr>MCQ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28</cp:revision>
  <dcterms:created xsi:type="dcterms:W3CDTF">2020-08-24T08:07:59Z</dcterms:created>
  <dcterms:modified xsi:type="dcterms:W3CDTF">2020-09-08T11:08:07Z</dcterms:modified>
</cp:coreProperties>
</file>