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6" r:id="rId2"/>
    <p:sldMasterId id="2147483688" r:id="rId3"/>
    <p:sldMasterId id="2147483700" r:id="rId4"/>
  </p:sldMasterIdLst>
  <p:notesMasterIdLst>
    <p:notesMasterId r:id="rId16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tableStyles" Target="tableStyle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4:04:04.061"/>
    </inkml:context>
    <inkml:brush xml:id="br0">
      <inkml:brushProperty name="width" value="0.1" units="cm"/>
      <inkml:brushProperty name="height" value="0.1" units="cm"/>
      <inkml:brushProperty name="color" value="#E71224"/>
    </inkml:brush>
  </inkml:definitions>
  <inkml:trace contextRef="#ctx0" brushRef="#br0">61 86 4368,'-3'2'354,"-1"1"-1,0-1 0,1 0 1,-1 0-1,0-1 0,0 1 1,0-1-1,-7 2 0,-8 2 2609,33-7 970,15 4-2927,0-1-623,1046-81 5306,-1021 69-7531,-55 11-2582,-3-3 2657,0 0 348,-14-10-2600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BF948-07F5-423D-9333-CC8F4628890B}" type="datetimeFigureOut">
              <a:rPr lang="en-MY" smtClean="0"/>
              <a:t>5/9/2020</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21529-01DC-4CC9-B340-9CBE88C90675}" type="slidenum">
              <a:rPr lang="en-MY" smtClean="0"/>
              <a:t>‹#›</a:t>
            </a:fld>
            <a:endParaRPr lang="en-MY"/>
          </a:p>
        </p:txBody>
      </p:sp>
    </p:spTree>
    <p:extLst>
      <p:ext uri="{BB962C8B-B14F-4D97-AF65-F5344CB8AC3E}">
        <p14:creationId xmlns:p14="http://schemas.microsoft.com/office/powerpoint/2010/main" val="3242165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7568-5130-4271-9577-563DA77636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6136E68A-BE26-472D-A25B-5433CD8BA9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26EB53AB-CDBF-4CEB-A29F-D1915FBD7B96}"/>
              </a:ext>
            </a:extLst>
          </p:cNvPr>
          <p:cNvSpPr>
            <a:spLocks noGrp="1"/>
          </p:cNvSpPr>
          <p:nvPr>
            <p:ph type="dt" sz="half" idx="10"/>
          </p:nvPr>
        </p:nvSpPr>
        <p:spPr/>
        <p:txBody>
          <a:bodyPr/>
          <a:lstStyle/>
          <a:p>
            <a:fld id="{D44F6365-6FF7-40A3-A718-77939DB08098}" type="datetime1">
              <a:rPr lang="en-MY" smtClean="0"/>
              <a:t>5/9/2020</a:t>
            </a:fld>
            <a:endParaRPr lang="en-MY"/>
          </a:p>
        </p:txBody>
      </p:sp>
      <p:sp>
        <p:nvSpPr>
          <p:cNvPr id="5" name="Footer Placeholder 4">
            <a:extLst>
              <a:ext uri="{FF2B5EF4-FFF2-40B4-BE49-F238E27FC236}">
                <a16:creationId xmlns:a16="http://schemas.microsoft.com/office/drawing/2014/main" id="{86F2C2A4-BF9F-423A-AE34-17249AFFD96D}"/>
              </a:ext>
            </a:extLst>
          </p:cNvPr>
          <p:cNvSpPr>
            <a:spLocks noGrp="1"/>
          </p:cNvSpPr>
          <p:nvPr>
            <p:ph type="ftr" sz="quarter" idx="11"/>
          </p:nvPr>
        </p:nvSpPr>
        <p:spPr/>
        <p:txBody>
          <a:bodyPr/>
          <a:lstStyle/>
          <a:p>
            <a:r>
              <a:rPr lang="en-MY"/>
              <a:t>EEE1024 Module 2 Fundamentals of AC Circuits</a:t>
            </a:r>
          </a:p>
        </p:txBody>
      </p:sp>
      <p:sp>
        <p:nvSpPr>
          <p:cNvPr id="6" name="Slide Number Placeholder 5">
            <a:extLst>
              <a:ext uri="{FF2B5EF4-FFF2-40B4-BE49-F238E27FC236}">
                <a16:creationId xmlns:a16="http://schemas.microsoft.com/office/drawing/2014/main" id="{542E9EEA-516C-46F1-B6CA-1C8213887B06}"/>
              </a:ext>
            </a:extLst>
          </p:cNvPr>
          <p:cNvSpPr>
            <a:spLocks noGrp="1"/>
          </p:cNvSpPr>
          <p:nvPr>
            <p:ph type="sldNum" sz="quarter" idx="12"/>
          </p:nvPr>
        </p:nvSpPr>
        <p:spPr/>
        <p:txBody>
          <a:bodyPr/>
          <a:lstStyle/>
          <a:p>
            <a:fld id="{375602DB-27E5-46CB-B43C-FF437C86C7A6}" type="slidenum">
              <a:rPr lang="en-MY" smtClean="0"/>
              <a:t>‹#›</a:t>
            </a:fld>
            <a:endParaRPr lang="en-MY"/>
          </a:p>
        </p:txBody>
      </p:sp>
    </p:spTree>
    <p:extLst>
      <p:ext uri="{BB962C8B-B14F-4D97-AF65-F5344CB8AC3E}">
        <p14:creationId xmlns:p14="http://schemas.microsoft.com/office/powerpoint/2010/main" val="373490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B4BBF-9342-45C4-9B34-5052C2325680}"/>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0E9B98FC-07AB-4F94-95AF-3F0767AD52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4383FF1-E047-4844-B308-79E20AD98891}"/>
              </a:ext>
            </a:extLst>
          </p:cNvPr>
          <p:cNvSpPr>
            <a:spLocks noGrp="1"/>
          </p:cNvSpPr>
          <p:nvPr>
            <p:ph type="dt" sz="half" idx="10"/>
          </p:nvPr>
        </p:nvSpPr>
        <p:spPr/>
        <p:txBody>
          <a:bodyPr/>
          <a:lstStyle/>
          <a:p>
            <a:fld id="{4B515A31-694B-48DA-9095-CE27218A5A8C}" type="datetime1">
              <a:rPr lang="en-MY" smtClean="0"/>
              <a:t>5/9/2020</a:t>
            </a:fld>
            <a:endParaRPr lang="en-MY"/>
          </a:p>
        </p:txBody>
      </p:sp>
      <p:sp>
        <p:nvSpPr>
          <p:cNvPr id="5" name="Footer Placeholder 4">
            <a:extLst>
              <a:ext uri="{FF2B5EF4-FFF2-40B4-BE49-F238E27FC236}">
                <a16:creationId xmlns:a16="http://schemas.microsoft.com/office/drawing/2014/main" id="{C019AD96-41F2-4C0C-8E08-860AD5DBBA16}"/>
              </a:ext>
            </a:extLst>
          </p:cNvPr>
          <p:cNvSpPr>
            <a:spLocks noGrp="1"/>
          </p:cNvSpPr>
          <p:nvPr>
            <p:ph type="ftr" sz="quarter" idx="11"/>
          </p:nvPr>
        </p:nvSpPr>
        <p:spPr/>
        <p:txBody>
          <a:bodyPr/>
          <a:lstStyle/>
          <a:p>
            <a:r>
              <a:rPr lang="en-MY"/>
              <a:t>EEE1024 Module 2 Fundamentals of AC Circuits</a:t>
            </a:r>
          </a:p>
        </p:txBody>
      </p:sp>
      <p:sp>
        <p:nvSpPr>
          <p:cNvPr id="6" name="Slide Number Placeholder 5">
            <a:extLst>
              <a:ext uri="{FF2B5EF4-FFF2-40B4-BE49-F238E27FC236}">
                <a16:creationId xmlns:a16="http://schemas.microsoft.com/office/drawing/2014/main" id="{11AA5B03-7770-4456-ACF6-48123CD3F697}"/>
              </a:ext>
            </a:extLst>
          </p:cNvPr>
          <p:cNvSpPr>
            <a:spLocks noGrp="1"/>
          </p:cNvSpPr>
          <p:nvPr>
            <p:ph type="sldNum" sz="quarter" idx="12"/>
          </p:nvPr>
        </p:nvSpPr>
        <p:spPr/>
        <p:txBody>
          <a:bodyPr/>
          <a:lstStyle/>
          <a:p>
            <a:fld id="{375602DB-27E5-46CB-B43C-FF437C86C7A6}" type="slidenum">
              <a:rPr lang="en-MY" smtClean="0"/>
              <a:t>‹#›</a:t>
            </a:fld>
            <a:endParaRPr lang="en-MY"/>
          </a:p>
        </p:txBody>
      </p:sp>
    </p:spTree>
    <p:extLst>
      <p:ext uri="{BB962C8B-B14F-4D97-AF65-F5344CB8AC3E}">
        <p14:creationId xmlns:p14="http://schemas.microsoft.com/office/powerpoint/2010/main" val="3296431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4E4AFD-5AF3-49DE-874A-52AB90A926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65CC181F-3DB0-4B0F-A74E-E316A723A0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5C1DE0D-EB01-4C51-9477-D783815092E1}"/>
              </a:ext>
            </a:extLst>
          </p:cNvPr>
          <p:cNvSpPr>
            <a:spLocks noGrp="1"/>
          </p:cNvSpPr>
          <p:nvPr>
            <p:ph type="dt" sz="half" idx="10"/>
          </p:nvPr>
        </p:nvSpPr>
        <p:spPr/>
        <p:txBody>
          <a:bodyPr/>
          <a:lstStyle/>
          <a:p>
            <a:fld id="{CF4D3E2F-5181-4FF7-9C8C-EDDF7951734B}" type="datetime1">
              <a:rPr lang="en-MY" smtClean="0"/>
              <a:t>5/9/2020</a:t>
            </a:fld>
            <a:endParaRPr lang="en-MY"/>
          </a:p>
        </p:txBody>
      </p:sp>
      <p:sp>
        <p:nvSpPr>
          <p:cNvPr id="5" name="Footer Placeholder 4">
            <a:extLst>
              <a:ext uri="{FF2B5EF4-FFF2-40B4-BE49-F238E27FC236}">
                <a16:creationId xmlns:a16="http://schemas.microsoft.com/office/drawing/2014/main" id="{C42F3B48-6DF9-4EEB-B61B-83A9AFE9CDB2}"/>
              </a:ext>
            </a:extLst>
          </p:cNvPr>
          <p:cNvSpPr>
            <a:spLocks noGrp="1"/>
          </p:cNvSpPr>
          <p:nvPr>
            <p:ph type="ftr" sz="quarter" idx="11"/>
          </p:nvPr>
        </p:nvSpPr>
        <p:spPr/>
        <p:txBody>
          <a:bodyPr/>
          <a:lstStyle/>
          <a:p>
            <a:r>
              <a:rPr lang="en-MY"/>
              <a:t>EEE1024 Module 2 Fundamentals of AC Circuits</a:t>
            </a:r>
          </a:p>
        </p:txBody>
      </p:sp>
      <p:sp>
        <p:nvSpPr>
          <p:cNvPr id="6" name="Slide Number Placeholder 5">
            <a:extLst>
              <a:ext uri="{FF2B5EF4-FFF2-40B4-BE49-F238E27FC236}">
                <a16:creationId xmlns:a16="http://schemas.microsoft.com/office/drawing/2014/main" id="{2ED836BE-217E-4C5A-AA0E-9E258A7AE65F}"/>
              </a:ext>
            </a:extLst>
          </p:cNvPr>
          <p:cNvSpPr>
            <a:spLocks noGrp="1"/>
          </p:cNvSpPr>
          <p:nvPr>
            <p:ph type="sldNum" sz="quarter" idx="12"/>
          </p:nvPr>
        </p:nvSpPr>
        <p:spPr/>
        <p:txBody>
          <a:bodyPr/>
          <a:lstStyle/>
          <a:p>
            <a:fld id="{375602DB-27E5-46CB-B43C-FF437C86C7A6}" type="slidenum">
              <a:rPr lang="en-MY" smtClean="0"/>
              <a:t>‹#›</a:t>
            </a:fld>
            <a:endParaRPr lang="en-MY"/>
          </a:p>
        </p:txBody>
      </p:sp>
    </p:spTree>
    <p:extLst>
      <p:ext uri="{BB962C8B-B14F-4D97-AF65-F5344CB8AC3E}">
        <p14:creationId xmlns:p14="http://schemas.microsoft.com/office/powerpoint/2010/main" val="1482664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EC5F89-B0EF-4356-90E1-8501AEC8EAED}" type="datetime1">
              <a:rPr lang="en-MY" smtClean="0"/>
              <a:t>5/9/2020</a:t>
            </a:fld>
            <a:endParaRPr lang="en-MY" dirty="0"/>
          </a:p>
        </p:txBody>
      </p:sp>
      <p:sp>
        <p:nvSpPr>
          <p:cNvPr id="5" name="Footer Placeholder 4"/>
          <p:cNvSpPr>
            <a:spLocks noGrp="1"/>
          </p:cNvSpPr>
          <p:nvPr>
            <p:ph type="ftr" sz="quarter" idx="11"/>
          </p:nvPr>
        </p:nvSpPr>
        <p:spPr/>
        <p:txBody>
          <a:bodyPr/>
          <a:lstStyle/>
          <a:p>
            <a:r>
              <a:rPr lang="en-MY"/>
              <a:t>EEE1024 Module 2 Fundamentals of AC Circuits</a:t>
            </a:r>
            <a:endParaRPr lang="en-MY"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292917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60C667-C787-4D24-8E90-0AF62D8BAC4C}" type="datetime1">
              <a:rPr lang="en-MY" smtClean="0"/>
              <a:t>5/9/2020</a:t>
            </a:fld>
            <a:endParaRPr lang="en-MY" dirty="0"/>
          </a:p>
        </p:txBody>
      </p:sp>
      <p:sp>
        <p:nvSpPr>
          <p:cNvPr id="5" name="Footer Placeholder 4"/>
          <p:cNvSpPr>
            <a:spLocks noGrp="1"/>
          </p:cNvSpPr>
          <p:nvPr>
            <p:ph type="ftr" sz="quarter" idx="11"/>
          </p:nvPr>
        </p:nvSpPr>
        <p:spPr/>
        <p:txBody>
          <a:bodyPr/>
          <a:lstStyle/>
          <a:p>
            <a:r>
              <a:rPr lang="en-MY"/>
              <a:t>EEE1024 Module 2 Fundamentals of AC Circuits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582815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B281BA6-662C-4281-9BA3-82F365CF16BC}" type="datetime1">
              <a:rPr lang="en-MY" smtClean="0"/>
              <a:t>5/9/2020</a:t>
            </a:fld>
            <a:endParaRPr lang="en-MY" dirty="0"/>
          </a:p>
        </p:txBody>
      </p:sp>
      <p:sp>
        <p:nvSpPr>
          <p:cNvPr id="5" name="Footer Placeholder 4"/>
          <p:cNvSpPr>
            <a:spLocks noGrp="1"/>
          </p:cNvSpPr>
          <p:nvPr>
            <p:ph type="ftr" sz="quarter" idx="11"/>
          </p:nvPr>
        </p:nvSpPr>
        <p:spPr>
          <a:xfrm>
            <a:off x="2182708" y="6272784"/>
            <a:ext cx="6327648" cy="365125"/>
          </a:xfrm>
        </p:spPr>
        <p:txBody>
          <a:bodyPr/>
          <a:lstStyle/>
          <a:p>
            <a:r>
              <a:rPr lang="en-MY"/>
              <a:t>EEE1024 Module 2 Fundamentals of AC Circuits</a:t>
            </a:r>
            <a:endParaRPr lang="en-MY"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399083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652F73-A49B-49D0-8EA1-890EE387E002}" type="datetime1">
              <a:rPr lang="en-MY" smtClean="0"/>
              <a:t>5/9/2020</a:t>
            </a:fld>
            <a:endParaRPr lang="en-MY" dirty="0"/>
          </a:p>
        </p:txBody>
      </p:sp>
      <p:sp>
        <p:nvSpPr>
          <p:cNvPr id="6" name="Footer Placeholder 5"/>
          <p:cNvSpPr>
            <a:spLocks noGrp="1"/>
          </p:cNvSpPr>
          <p:nvPr>
            <p:ph type="ftr" sz="quarter" idx="11"/>
          </p:nvPr>
        </p:nvSpPr>
        <p:spPr/>
        <p:txBody>
          <a:bodyPr/>
          <a:lstStyle/>
          <a:p>
            <a:r>
              <a:rPr lang="en-MY"/>
              <a:t>EEE1024 Module 2 Fundamentals of AC Circuits</a:t>
            </a:r>
            <a:endParaRPr lang="en-MY" dirty="0"/>
          </a:p>
        </p:txBody>
      </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829878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799996-E9D8-4D7B-ACA1-B582A65B50F0}" type="datetime1">
              <a:rPr lang="en-MY" smtClean="0"/>
              <a:t>5/9/2020</a:t>
            </a:fld>
            <a:endParaRPr lang="en-MY" dirty="0"/>
          </a:p>
        </p:txBody>
      </p:sp>
      <p:sp>
        <p:nvSpPr>
          <p:cNvPr id="8" name="Footer Placeholder 7"/>
          <p:cNvSpPr>
            <a:spLocks noGrp="1"/>
          </p:cNvSpPr>
          <p:nvPr>
            <p:ph type="ftr" sz="quarter" idx="11"/>
          </p:nvPr>
        </p:nvSpPr>
        <p:spPr/>
        <p:txBody>
          <a:bodyPr/>
          <a:lstStyle/>
          <a:p>
            <a:r>
              <a:rPr lang="en-MY"/>
              <a:t>EEE1024 Module 2 Fundamentals of AC Circuits</a:t>
            </a:r>
            <a:endParaRPr lang="en-MY" dirty="0"/>
          </a:p>
        </p:txBody>
      </p:sp>
      <p:sp>
        <p:nvSpPr>
          <p:cNvPr id="9" name="Slide Number Placeholder 8"/>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77724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77163F-DEBC-401C-9610-9DBA4CF1B51A}" type="datetime1">
              <a:rPr lang="en-MY" smtClean="0"/>
              <a:t>5/9/2020</a:t>
            </a:fld>
            <a:endParaRPr lang="en-MY" dirty="0"/>
          </a:p>
        </p:txBody>
      </p:sp>
      <p:sp>
        <p:nvSpPr>
          <p:cNvPr id="4" name="Footer Placeholder 3"/>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9247683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A3DA0-22B0-4D87-B6BA-02C75F996DC6}" type="datetime1">
              <a:rPr lang="en-MY" smtClean="0"/>
              <a:t>5/9/2020</a:t>
            </a:fld>
            <a:endParaRPr lang="en-MY" dirty="0"/>
          </a:p>
        </p:txBody>
      </p:sp>
      <p:sp>
        <p:nvSpPr>
          <p:cNvPr id="3" name="Footer Placeholder 2"/>
          <p:cNvSpPr>
            <a:spLocks noGrp="1"/>
          </p:cNvSpPr>
          <p:nvPr>
            <p:ph type="ftr" sz="quarter" idx="11"/>
          </p:nvPr>
        </p:nvSpPr>
        <p:spPr/>
        <p:txBody>
          <a:bodyPr/>
          <a:lstStyle/>
          <a:p>
            <a:r>
              <a:rPr lang="en-MY"/>
              <a:t>EEE1024 Module 2 Fundamentals of AC Circuits</a:t>
            </a:r>
            <a:endParaRPr lang="en-MY" dirty="0"/>
          </a:p>
        </p:txBody>
      </p:sp>
      <p:sp>
        <p:nvSpPr>
          <p:cNvPr id="4" name="Slide Number Placeholder 3"/>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270856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5D212-14EB-4004-924C-FF9471EF47C4}" type="datetime1">
              <a:rPr lang="en-MY" smtClean="0"/>
              <a:t>5/9/2020</a:t>
            </a:fld>
            <a:endParaRPr lang="en-MY" dirty="0"/>
          </a:p>
        </p:txBody>
      </p:sp>
      <p:sp>
        <p:nvSpPr>
          <p:cNvPr id="6" name="Footer Placeholder 5"/>
          <p:cNvSpPr>
            <a:spLocks noGrp="1"/>
          </p:cNvSpPr>
          <p:nvPr>
            <p:ph type="ftr" sz="quarter" idx="11"/>
          </p:nvPr>
        </p:nvSpPr>
        <p:spPr/>
        <p:txBody>
          <a:bodyPr/>
          <a:lstStyle/>
          <a:p>
            <a:r>
              <a:rPr lang="en-MY"/>
              <a:t>EEE1024 Module 2 Fundamentals of AC Circuits</a:t>
            </a:r>
            <a:endParaRPr lang="en-MY"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10880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0844-6E2B-4C20-9419-2D605A6B1D68}"/>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CA7F6A6D-8C49-45AB-A3BB-B7036404EA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E1BC8AF-F5B8-4E15-A9FF-26952B4CEF0A}"/>
              </a:ext>
            </a:extLst>
          </p:cNvPr>
          <p:cNvSpPr>
            <a:spLocks noGrp="1"/>
          </p:cNvSpPr>
          <p:nvPr>
            <p:ph type="dt" sz="half" idx="10"/>
          </p:nvPr>
        </p:nvSpPr>
        <p:spPr/>
        <p:txBody>
          <a:bodyPr/>
          <a:lstStyle/>
          <a:p>
            <a:fld id="{4B2A755D-196B-4CF9-A586-E4A1D45B344F}" type="datetime1">
              <a:rPr lang="en-MY" smtClean="0"/>
              <a:t>5/9/2020</a:t>
            </a:fld>
            <a:endParaRPr lang="en-MY"/>
          </a:p>
        </p:txBody>
      </p:sp>
      <p:sp>
        <p:nvSpPr>
          <p:cNvPr id="5" name="Footer Placeholder 4">
            <a:extLst>
              <a:ext uri="{FF2B5EF4-FFF2-40B4-BE49-F238E27FC236}">
                <a16:creationId xmlns:a16="http://schemas.microsoft.com/office/drawing/2014/main" id="{6CB4A207-900B-43D9-9B2F-C78CFB48D59E}"/>
              </a:ext>
            </a:extLst>
          </p:cNvPr>
          <p:cNvSpPr>
            <a:spLocks noGrp="1"/>
          </p:cNvSpPr>
          <p:nvPr>
            <p:ph type="ftr" sz="quarter" idx="11"/>
          </p:nvPr>
        </p:nvSpPr>
        <p:spPr/>
        <p:txBody>
          <a:bodyPr/>
          <a:lstStyle/>
          <a:p>
            <a:r>
              <a:rPr lang="en-MY"/>
              <a:t>EEE1024 Module 2 Fundamentals of AC Circuits</a:t>
            </a:r>
          </a:p>
        </p:txBody>
      </p:sp>
      <p:sp>
        <p:nvSpPr>
          <p:cNvPr id="6" name="Slide Number Placeholder 5">
            <a:extLst>
              <a:ext uri="{FF2B5EF4-FFF2-40B4-BE49-F238E27FC236}">
                <a16:creationId xmlns:a16="http://schemas.microsoft.com/office/drawing/2014/main" id="{DA86DA2B-67CA-4477-86E7-2E7F05C0533D}"/>
              </a:ext>
            </a:extLst>
          </p:cNvPr>
          <p:cNvSpPr>
            <a:spLocks noGrp="1"/>
          </p:cNvSpPr>
          <p:nvPr>
            <p:ph type="sldNum" sz="quarter" idx="12"/>
          </p:nvPr>
        </p:nvSpPr>
        <p:spPr/>
        <p:txBody>
          <a:bodyPr/>
          <a:lstStyle/>
          <a:p>
            <a:fld id="{375602DB-27E5-46CB-B43C-FF437C86C7A6}" type="slidenum">
              <a:rPr lang="en-MY" smtClean="0"/>
              <a:t>‹#›</a:t>
            </a:fld>
            <a:endParaRPr lang="en-MY"/>
          </a:p>
        </p:txBody>
      </p:sp>
    </p:spTree>
    <p:extLst>
      <p:ext uri="{BB962C8B-B14F-4D97-AF65-F5344CB8AC3E}">
        <p14:creationId xmlns:p14="http://schemas.microsoft.com/office/powerpoint/2010/main" val="220881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685880-F675-4426-A71F-22FDB08009B2}" type="datetime1">
              <a:rPr lang="en-MY" smtClean="0"/>
              <a:t>5/9/2020</a:t>
            </a:fld>
            <a:endParaRPr lang="en-MY"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08117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4686D-1269-4D2F-8AFF-BDE7DA172EB8}" type="datetime1">
              <a:rPr lang="en-MY" smtClean="0"/>
              <a:t>5/9/2020</a:t>
            </a:fld>
            <a:endParaRPr lang="en-MY" dirty="0"/>
          </a:p>
        </p:txBody>
      </p:sp>
      <p:sp>
        <p:nvSpPr>
          <p:cNvPr id="5" name="Footer Placeholder 4"/>
          <p:cNvSpPr>
            <a:spLocks noGrp="1"/>
          </p:cNvSpPr>
          <p:nvPr>
            <p:ph type="ftr" sz="quarter" idx="11"/>
          </p:nvPr>
        </p:nvSpPr>
        <p:spPr/>
        <p:txBody>
          <a:bodyPr/>
          <a:lstStyle/>
          <a:p>
            <a:r>
              <a:rPr lang="en-MY"/>
              <a:t>EEE1024 Module 2 Fundamentals of AC Circuits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0408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E83B26-B3A6-4D3B-9166-86ABBC69F53E}" type="datetime1">
              <a:rPr lang="en-MY" smtClean="0"/>
              <a:t>5/9/2020</a:t>
            </a:fld>
            <a:endParaRPr lang="en-MY" dirty="0"/>
          </a:p>
        </p:txBody>
      </p:sp>
      <p:sp>
        <p:nvSpPr>
          <p:cNvPr id="5" name="Footer Placeholder 4"/>
          <p:cNvSpPr>
            <a:spLocks noGrp="1"/>
          </p:cNvSpPr>
          <p:nvPr>
            <p:ph type="ftr" sz="quarter" idx="11"/>
          </p:nvPr>
        </p:nvSpPr>
        <p:spPr/>
        <p:txBody>
          <a:bodyPr/>
          <a:lstStyle/>
          <a:p>
            <a:r>
              <a:rPr lang="en-MY"/>
              <a:t>EEE1024 Module 2 Fundamentals of AC Circuits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92150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AA4DF4-D4C8-4512-84DA-47E43020960C}" type="datetime1">
              <a:rPr lang="en-MY" smtClean="0"/>
              <a:t>5/9/2020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292917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3DDDF-6FFC-4E7D-8A16-F1D93F70C693}" type="datetime1">
              <a:rPr lang="en-MY" smtClean="0"/>
              <a:t>5/9/2020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5828152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0DBFC8A-CE70-47FB-8188-9D252179DEE0}" type="datetime1">
              <a:rPr lang="en-MY" smtClean="0"/>
              <a:t>5/9/2020</a:t>
            </a:fld>
            <a:endParaRPr lang="en-MY" dirty="0"/>
          </a:p>
        </p:txBody>
      </p:sp>
      <p:sp>
        <p:nvSpPr>
          <p:cNvPr id="5" name="Footer Placeholder 4"/>
          <p:cNvSpPr>
            <a:spLocks noGrp="1"/>
          </p:cNvSpPr>
          <p:nvPr>
            <p:ph type="ftr" sz="quarter" idx="11"/>
          </p:nvPr>
        </p:nvSpPr>
        <p:spPr>
          <a:xfrm>
            <a:off x="2182708" y="6272784"/>
            <a:ext cx="6327648" cy="365125"/>
          </a:xfrm>
        </p:spPr>
        <p:txBody>
          <a:bodyPr/>
          <a:lstStyle/>
          <a:p>
            <a:r>
              <a:rPr lang="en-MY" dirty="0"/>
              <a:t>EEE1024 Module 2 Fundamentals of AC Circuits</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399083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666754-3AE8-4B37-AA88-EB3F18F39338}" type="datetime1">
              <a:rPr lang="en-MY" smtClean="0"/>
              <a:t>5/9/2020</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829878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97BFC-751A-4F54-8434-87EF02E9C029}" type="datetime1">
              <a:rPr lang="en-MY" smtClean="0"/>
              <a:t>5/9/2020</a:t>
            </a:fld>
            <a:endParaRPr lang="en-MY" dirty="0"/>
          </a:p>
        </p:txBody>
      </p:sp>
      <p:sp>
        <p:nvSpPr>
          <p:cNvPr id="8" name="Footer Placeholder 7"/>
          <p:cNvSpPr>
            <a:spLocks noGrp="1"/>
          </p:cNvSpPr>
          <p:nvPr>
            <p:ph type="ftr" sz="quarter" idx="11"/>
          </p:nvPr>
        </p:nvSpPr>
        <p:spPr/>
        <p:txBody>
          <a:bodyPr/>
          <a:lstStyle/>
          <a:p>
            <a:r>
              <a:rPr lang="en-MY" dirty="0"/>
              <a:t>EEE1024 Module 2 Fundamentals of AC Circuits</a:t>
            </a:r>
          </a:p>
        </p:txBody>
      </p:sp>
      <p:sp>
        <p:nvSpPr>
          <p:cNvPr id="9" name="Slide Number Placeholder 8"/>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777241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B32DAD-D7C0-4F96-A488-6179E3B60959}" type="datetime1">
              <a:rPr lang="en-MY" smtClean="0"/>
              <a:t>5/9/2020</a:t>
            </a:fld>
            <a:endParaRPr lang="en-MY" dirty="0"/>
          </a:p>
        </p:txBody>
      </p:sp>
      <p:sp>
        <p:nvSpPr>
          <p:cNvPr id="4" name="Footer Placeholder 3"/>
          <p:cNvSpPr>
            <a:spLocks noGrp="1"/>
          </p:cNvSpPr>
          <p:nvPr>
            <p:ph type="ftr" sz="quarter" idx="11"/>
          </p:nvPr>
        </p:nvSpPr>
        <p:spPr/>
        <p:txBody>
          <a:bodyPr/>
          <a:lstStyle/>
          <a:p>
            <a:r>
              <a:rPr lang="en-MY" dirty="0"/>
              <a:t>EEE1024 Module 2 Fundamentals of AC Circuits</a:t>
            </a:r>
          </a:p>
        </p:txBody>
      </p:sp>
      <p:sp>
        <p:nvSpPr>
          <p:cNvPr id="5" name="Slide Number Placeholder 4"/>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9247683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04419-699A-45C0-B626-509137C858D9}" type="datetime1">
              <a:rPr lang="en-MY" smtClean="0"/>
              <a:t>5/9/2020</a:t>
            </a:fld>
            <a:endParaRPr lang="en-MY" dirty="0"/>
          </a:p>
        </p:txBody>
      </p:sp>
      <p:sp>
        <p:nvSpPr>
          <p:cNvPr id="3" name="Footer Placeholder 2"/>
          <p:cNvSpPr>
            <a:spLocks noGrp="1"/>
          </p:cNvSpPr>
          <p:nvPr>
            <p:ph type="ftr" sz="quarter" idx="11"/>
          </p:nvPr>
        </p:nvSpPr>
        <p:spPr/>
        <p:txBody>
          <a:bodyPr/>
          <a:lstStyle/>
          <a:p>
            <a:r>
              <a:rPr lang="en-MY" dirty="0"/>
              <a:t>EEE1024 Module 2 Fundamentals of AC Circuits</a:t>
            </a:r>
          </a:p>
        </p:txBody>
      </p:sp>
      <p:sp>
        <p:nvSpPr>
          <p:cNvPr id="4" name="Slide Number Placeholder 3"/>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270856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22C7-13AD-4CA2-9F6B-CCA985F61F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BED7C785-8ABE-44F4-BBE9-029B415154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829AC5-3D57-4D4C-8A36-D6B66C18680E}"/>
              </a:ext>
            </a:extLst>
          </p:cNvPr>
          <p:cNvSpPr>
            <a:spLocks noGrp="1"/>
          </p:cNvSpPr>
          <p:nvPr>
            <p:ph type="dt" sz="half" idx="10"/>
          </p:nvPr>
        </p:nvSpPr>
        <p:spPr/>
        <p:txBody>
          <a:bodyPr/>
          <a:lstStyle/>
          <a:p>
            <a:fld id="{8A62EBBA-93F5-483A-B093-946A527B062C}" type="datetime1">
              <a:rPr lang="en-MY" smtClean="0"/>
              <a:t>5/9/2020</a:t>
            </a:fld>
            <a:endParaRPr lang="en-MY"/>
          </a:p>
        </p:txBody>
      </p:sp>
      <p:sp>
        <p:nvSpPr>
          <p:cNvPr id="5" name="Footer Placeholder 4">
            <a:extLst>
              <a:ext uri="{FF2B5EF4-FFF2-40B4-BE49-F238E27FC236}">
                <a16:creationId xmlns:a16="http://schemas.microsoft.com/office/drawing/2014/main" id="{67CD35B3-7431-43E0-BDCB-B21A0DB9DBE2}"/>
              </a:ext>
            </a:extLst>
          </p:cNvPr>
          <p:cNvSpPr>
            <a:spLocks noGrp="1"/>
          </p:cNvSpPr>
          <p:nvPr>
            <p:ph type="ftr" sz="quarter" idx="11"/>
          </p:nvPr>
        </p:nvSpPr>
        <p:spPr/>
        <p:txBody>
          <a:bodyPr/>
          <a:lstStyle/>
          <a:p>
            <a:r>
              <a:rPr lang="en-MY"/>
              <a:t>EEE1024 Module 2 Fundamentals of AC Circuits</a:t>
            </a:r>
          </a:p>
        </p:txBody>
      </p:sp>
      <p:sp>
        <p:nvSpPr>
          <p:cNvPr id="6" name="Slide Number Placeholder 5">
            <a:extLst>
              <a:ext uri="{FF2B5EF4-FFF2-40B4-BE49-F238E27FC236}">
                <a16:creationId xmlns:a16="http://schemas.microsoft.com/office/drawing/2014/main" id="{54472725-2C53-4642-A95F-990646B757B5}"/>
              </a:ext>
            </a:extLst>
          </p:cNvPr>
          <p:cNvSpPr>
            <a:spLocks noGrp="1"/>
          </p:cNvSpPr>
          <p:nvPr>
            <p:ph type="sldNum" sz="quarter" idx="12"/>
          </p:nvPr>
        </p:nvSpPr>
        <p:spPr/>
        <p:txBody>
          <a:bodyPr/>
          <a:lstStyle/>
          <a:p>
            <a:fld id="{375602DB-27E5-46CB-B43C-FF437C86C7A6}" type="slidenum">
              <a:rPr lang="en-MY" smtClean="0"/>
              <a:t>‹#›</a:t>
            </a:fld>
            <a:endParaRPr lang="en-MY"/>
          </a:p>
        </p:txBody>
      </p:sp>
    </p:spTree>
    <p:extLst>
      <p:ext uri="{BB962C8B-B14F-4D97-AF65-F5344CB8AC3E}">
        <p14:creationId xmlns:p14="http://schemas.microsoft.com/office/powerpoint/2010/main" val="32164330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0B7C68-2F88-4354-8FD3-EC27657044B1}" type="datetime1">
              <a:rPr lang="en-MY" smtClean="0"/>
              <a:t>5/9/2020</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1088086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92690B-C21B-4F9F-A196-B7EB44347D40}" type="datetime1">
              <a:rPr lang="en-MY" smtClean="0"/>
              <a:t>5/9/2020</a:t>
            </a:fld>
            <a:endParaRPr lang="en-MY"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08117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B4C1A-7626-473A-9A82-F9CDEA43054F}" type="datetime1">
              <a:rPr lang="en-MY" smtClean="0"/>
              <a:t>5/9/2020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04082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29380-0C75-42E0-92C2-352B2AFE00B4}" type="datetime1">
              <a:rPr lang="en-MY" smtClean="0"/>
              <a:t>5/9/2020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92150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5A32A9-4E6A-42B6-A66E-03ADA0E4F305}" type="datetime1">
              <a:rPr lang="en-MY" smtClean="0"/>
              <a:t>5/9/2020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292917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186C7-F8E2-4042-88F1-F530278EBD3B}" type="datetime1">
              <a:rPr lang="en-MY" smtClean="0"/>
              <a:t>5/9/2020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5828152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25D5A00-6C6D-417B-84D2-47C0F51B5FB7}" type="datetime1">
              <a:rPr lang="en-MY" smtClean="0"/>
              <a:t>5/9/2020</a:t>
            </a:fld>
            <a:endParaRPr lang="en-MY" dirty="0"/>
          </a:p>
        </p:txBody>
      </p:sp>
      <p:sp>
        <p:nvSpPr>
          <p:cNvPr id="5" name="Footer Placeholder 4"/>
          <p:cNvSpPr>
            <a:spLocks noGrp="1"/>
          </p:cNvSpPr>
          <p:nvPr>
            <p:ph type="ftr" sz="quarter" idx="11"/>
          </p:nvPr>
        </p:nvSpPr>
        <p:spPr>
          <a:xfrm>
            <a:off x="2182708" y="6272784"/>
            <a:ext cx="6327648" cy="365125"/>
          </a:xfrm>
        </p:spPr>
        <p:txBody>
          <a:bodyPr/>
          <a:lstStyle/>
          <a:p>
            <a:r>
              <a:rPr lang="en-MY" dirty="0"/>
              <a:t>EEE1024 Module 2 Fundamentals of AC Circuits</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3990835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812D8D-1C7B-4009-B760-9D9837002872}" type="datetime1">
              <a:rPr lang="en-MY" smtClean="0"/>
              <a:t>5/9/2020</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8298788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8110B9-0F4A-4552-842F-D7A2253C72DB}" type="datetime1">
              <a:rPr lang="en-MY" smtClean="0"/>
              <a:t>5/9/2020</a:t>
            </a:fld>
            <a:endParaRPr lang="en-MY" dirty="0"/>
          </a:p>
        </p:txBody>
      </p:sp>
      <p:sp>
        <p:nvSpPr>
          <p:cNvPr id="8" name="Footer Placeholder 7"/>
          <p:cNvSpPr>
            <a:spLocks noGrp="1"/>
          </p:cNvSpPr>
          <p:nvPr>
            <p:ph type="ftr" sz="quarter" idx="11"/>
          </p:nvPr>
        </p:nvSpPr>
        <p:spPr/>
        <p:txBody>
          <a:bodyPr/>
          <a:lstStyle/>
          <a:p>
            <a:r>
              <a:rPr lang="en-MY" dirty="0"/>
              <a:t>EEE1024 Module 2 Fundamentals of AC Circuits</a:t>
            </a:r>
          </a:p>
        </p:txBody>
      </p:sp>
      <p:sp>
        <p:nvSpPr>
          <p:cNvPr id="9" name="Slide Number Placeholder 8"/>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777241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1E593C-BE03-47BA-B0BF-FA6C3F965830}" type="datetime1">
              <a:rPr lang="en-MY" smtClean="0"/>
              <a:t>5/9/2020</a:t>
            </a:fld>
            <a:endParaRPr lang="en-MY" dirty="0"/>
          </a:p>
        </p:txBody>
      </p:sp>
      <p:sp>
        <p:nvSpPr>
          <p:cNvPr id="4" name="Footer Placeholder 3"/>
          <p:cNvSpPr>
            <a:spLocks noGrp="1"/>
          </p:cNvSpPr>
          <p:nvPr>
            <p:ph type="ftr" sz="quarter" idx="11"/>
          </p:nvPr>
        </p:nvSpPr>
        <p:spPr/>
        <p:txBody>
          <a:bodyPr/>
          <a:lstStyle/>
          <a:p>
            <a:r>
              <a:rPr lang="en-MY" dirty="0"/>
              <a:t>EEE1024 Module 2 Fundamentals of AC Circuits</a:t>
            </a:r>
          </a:p>
        </p:txBody>
      </p:sp>
      <p:sp>
        <p:nvSpPr>
          <p:cNvPr id="5" name="Slide Number Placeholder 4"/>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924768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27D6-6D45-464F-964E-6DC9DA42A561}"/>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AE393A95-2224-470A-B1C4-6D7FC4301A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3CC71810-FE69-48C4-BDD1-1B6DE232C3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D0119A55-4F7A-4ECE-9B28-503DD59DB731}"/>
              </a:ext>
            </a:extLst>
          </p:cNvPr>
          <p:cNvSpPr>
            <a:spLocks noGrp="1"/>
          </p:cNvSpPr>
          <p:nvPr>
            <p:ph type="dt" sz="half" idx="10"/>
          </p:nvPr>
        </p:nvSpPr>
        <p:spPr/>
        <p:txBody>
          <a:bodyPr/>
          <a:lstStyle/>
          <a:p>
            <a:fld id="{26672C4A-22DA-450F-9882-C38F5BC379EE}" type="datetime1">
              <a:rPr lang="en-MY" smtClean="0"/>
              <a:t>5/9/2020</a:t>
            </a:fld>
            <a:endParaRPr lang="en-MY"/>
          </a:p>
        </p:txBody>
      </p:sp>
      <p:sp>
        <p:nvSpPr>
          <p:cNvPr id="6" name="Footer Placeholder 5">
            <a:extLst>
              <a:ext uri="{FF2B5EF4-FFF2-40B4-BE49-F238E27FC236}">
                <a16:creationId xmlns:a16="http://schemas.microsoft.com/office/drawing/2014/main" id="{F4FEC133-1BF1-4F69-BE3A-B180BE84BC40}"/>
              </a:ext>
            </a:extLst>
          </p:cNvPr>
          <p:cNvSpPr>
            <a:spLocks noGrp="1"/>
          </p:cNvSpPr>
          <p:nvPr>
            <p:ph type="ftr" sz="quarter" idx="11"/>
          </p:nvPr>
        </p:nvSpPr>
        <p:spPr/>
        <p:txBody>
          <a:bodyPr/>
          <a:lstStyle/>
          <a:p>
            <a:r>
              <a:rPr lang="en-MY"/>
              <a:t>EEE1024 Module 2 Fundamentals of AC Circuits</a:t>
            </a:r>
          </a:p>
        </p:txBody>
      </p:sp>
      <p:sp>
        <p:nvSpPr>
          <p:cNvPr id="7" name="Slide Number Placeholder 6">
            <a:extLst>
              <a:ext uri="{FF2B5EF4-FFF2-40B4-BE49-F238E27FC236}">
                <a16:creationId xmlns:a16="http://schemas.microsoft.com/office/drawing/2014/main" id="{42C0E7C7-0848-45E5-8DD2-D1E374AD80B9}"/>
              </a:ext>
            </a:extLst>
          </p:cNvPr>
          <p:cNvSpPr>
            <a:spLocks noGrp="1"/>
          </p:cNvSpPr>
          <p:nvPr>
            <p:ph type="sldNum" sz="quarter" idx="12"/>
          </p:nvPr>
        </p:nvSpPr>
        <p:spPr/>
        <p:txBody>
          <a:bodyPr/>
          <a:lstStyle/>
          <a:p>
            <a:fld id="{375602DB-27E5-46CB-B43C-FF437C86C7A6}" type="slidenum">
              <a:rPr lang="en-MY" smtClean="0"/>
              <a:t>‹#›</a:t>
            </a:fld>
            <a:endParaRPr lang="en-MY"/>
          </a:p>
        </p:txBody>
      </p:sp>
    </p:spTree>
    <p:extLst>
      <p:ext uri="{BB962C8B-B14F-4D97-AF65-F5344CB8AC3E}">
        <p14:creationId xmlns:p14="http://schemas.microsoft.com/office/powerpoint/2010/main" val="11121888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EA53C-564F-4CAA-90AD-6F4906880643}" type="datetime1">
              <a:rPr lang="en-MY" smtClean="0"/>
              <a:t>5/9/2020</a:t>
            </a:fld>
            <a:endParaRPr lang="en-MY" dirty="0"/>
          </a:p>
        </p:txBody>
      </p:sp>
      <p:sp>
        <p:nvSpPr>
          <p:cNvPr id="3" name="Footer Placeholder 2"/>
          <p:cNvSpPr>
            <a:spLocks noGrp="1"/>
          </p:cNvSpPr>
          <p:nvPr>
            <p:ph type="ftr" sz="quarter" idx="11"/>
          </p:nvPr>
        </p:nvSpPr>
        <p:spPr/>
        <p:txBody>
          <a:bodyPr/>
          <a:lstStyle/>
          <a:p>
            <a:r>
              <a:rPr lang="en-MY" dirty="0"/>
              <a:t>EEE1024 Module 2 Fundamentals of AC Circuits</a:t>
            </a:r>
          </a:p>
        </p:txBody>
      </p:sp>
      <p:sp>
        <p:nvSpPr>
          <p:cNvPr id="4" name="Slide Number Placeholder 3"/>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2708567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89320F-2828-4BB4-9EB3-B2E6B7B36C40}" type="datetime1">
              <a:rPr lang="en-MY" smtClean="0"/>
              <a:t>5/9/2020</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1088086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CE8F42-2C0F-4E7D-9C61-C001C8C3D649}" type="datetime1">
              <a:rPr lang="en-MY" smtClean="0"/>
              <a:t>5/9/2020</a:t>
            </a:fld>
            <a:endParaRPr lang="en-MY"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08117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7AD9D-9B75-47A0-9E8F-326BAAEA7685}" type="datetime1">
              <a:rPr lang="en-MY" smtClean="0"/>
              <a:t>5/9/2020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04082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F9C9AD-982D-403E-B2DC-7520DC120888}" type="datetime1">
              <a:rPr lang="en-MY" smtClean="0"/>
              <a:t>5/9/2020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921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7E3B-A24D-4BBD-BFAF-15CD2947284D}"/>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E6F00B8E-BD95-44F6-B6C0-79BC2D91F6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4270A8-72C3-49D4-B84A-07D2CDB66E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13A3D764-FC13-484B-997C-385985455A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7A88AB-13CE-447D-8365-8AA1D6F83D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C5718C6B-51BD-4DBE-9B9F-40D4E29C14A4}"/>
              </a:ext>
            </a:extLst>
          </p:cNvPr>
          <p:cNvSpPr>
            <a:spLocks noGrp="1"/>
          </p:cNvSpPr>
          <p:nvPr>
            <p:ph type="dt" sz="half" idx="10"/>
          </p:nvPr>
        </p:nvSpPr>
        <p:spPr/>
        <p:txBody>
          <a:bodyPr/>
          <a:lstStyle/>
          <a:p>
            <a:fld id="{6A86A115-09A8-4038-A2BA-9F3C1330E8E9}" type="datetime1">
              <a:rPr lang="en-MY" smtClean="0"/>
              <a:t>5/9/2020</a:t>
            </a:fld>
            <a:endParaRPr lang="en-MY"/>
          </a:p>
        </p:txBody>
      </p:sp>
      <p:sp>
        <p:nvSpPr>
          <p:cNvPr id="8" name="Footer Placeholder 7">
            <a:extLst>
              <a:ext uri="{FF2B5EF4-FFF2-40B4-BE49-F238E27FC236}">
                <a16:creationId xmlns:a16="http://schemas.microsoft.com/office/drawing/2014/main" id="{C769A870-E0EE-4472-8E9B-6645E375C524}"/>
              </a:ext>
            </a:extLst>
          </p:cNvPr>
          <p:cNvSpPr>
            <a:spLocks noGrp="1"/>
          </p:cNvSpPr>
          <p:nvPr>
            <p:ph type="ftr" sz="quarter" idx="11"/>
          </p:nvPr>
        </p:nvSpPr>
        <p:spPr/>
        <p:txBody>
          <a:bodyPr/>
          <a:lstStyle/>
          <a:p>
            <a:r>
              <a:rPr lang="en-MY"/>
              <a:t>EEE1024 Module 2 Fundamentals of AC Circuits</a:t>
            </a:r>
          </a:p>
        </p:txBody>
      </p:sp>
      <p:sp>
        <p:nvSpPr>
          <p:cNvPr id="9" name="Slide Number Placeholder 8">
            <a:extLst>
              <a:ext uri="{FF2B5EF4-FFF2-40B4-BE49-F238E27FC236}">
                <a16:creationId xmlns:a16="http://schemas.microsoft.com/office/drawing/2014/main" id="{A9FC58F1-2CA3-4C27-8BD0-8D713D7BBDEA}"/>
              </a:ext>
            </a:extLst>
          </p:cNvPr>
          <p:cNvSpPr>
            <a:spLocks noGrp="1"/>
          </p:cNvSpPr>
          <p:nvPr>
            <p:ph type="sldNum" sz="quarter" idx="12"/>
          </p:nvPr>
        </p:nvSpPr>
        <p:spPr/>
        <p:txBody>
          <a:bodyPr/>
          <a:lstStyle/>
          <a:p>
            <a:fld id="{375602DB-27E5-46CB-B43C-FF437C86C7A6}" type="slidenum">
              <a:rPr lang="en-MY" smtClean="0"/>
              <a:t>‹#›</a:t>
            </a:fld>
            <a:endParaRPr lang="en-MY"/>
          </a:p>
        </p:txBody>
      </p:sp>
    </p:spTree>
    <p:extLst>
      <p:ext uri="{BB962C8B-B14F-4D97-AF65-F5344CB8AC3E}">
        <p14:creationId xmlns:p14="http://schemas.microsoft.com/office/powerpoint/2010/main" val="3827679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07DA-4D2E-4DA3-8799-7766433665E0}"/>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8902B927-A688-4CCA-8777-35D391D7CAAC}"/>
              </a:ext>
            </a:extLst>
          </p:cNvPr>
          <p:cNvSpPr>
            <a:spLocks noGrp="1"/>
          </p:cNvSpPr>
          <p:nvPr>
            <p:ph type="dt" sz="half" idx="10"/>
          </p:nvPr>
        </p:nvSpPr>
        <p:spPr/>
        <p:txBody>
          <a:bodyPr/>
          <a:lstStyle/>
          <a:p>
            <a:fld id="{80CC6A2C-5AB2-4BA7-9579-C1A2AADE25F9}" type="datetime1">
              <a:rPr lang="en-MY" smtClean="0"/>
              <a:t>5/9/2020</a:t>
            </a:fld>
            <a:endParaRPr lang="en-MY"/>
          </a:p>
        </p:txBody>
      </p:sp>
      <p:sp>
        <p:nvSpPr>
          <p:cNvPr id="4" name="Footer Placeholder 3">
            <a:extLst>
              <a:ext uri="{FF2B5EF4-FFF2-40B4-BE49-F238E27FC236}">
                <a16:creationId xmlns:a16="http://schemas.microsoft.com/office/drawing/2014/main" id="{9790E607-867E-4D72-888E-36DB7A47FD26}"/>
              </a:ext>
            </a:extLst>
          </p:cNvPr>
          <p:cNvSpPr>
            <a:spLocks noGrp="1"/>
          </p:cNvSpPr>
          <p:nvPr>
            <p:ph type="ftr" sz="quarter" idx="11"/>
          </p:nvPr>
        </p:nvSpPr>
        <p:spPr/>
        <p:txBody>
          <a:bodyPr/>
          <a:lstStyle/>
          <a:p>
            <a:r>
              <a:rPr lang="en-MY"/>
              <a:t>EEE1024 Module 2 Fundamentals of AC Circuits</a:t>
            </a:r>
          </a:p>
        </p:txBody>
      </p:sp>
      <p:sp>
        <p:nvSpPr>
          <p:cNvPr id="5" name="Slide Number Placeholder 4">
            <a:extLst>
              <a:ext uri="{FF2B5EF4-FFF2-40B4-BE49-F238E27FC236}">
                <a16:creationId xmlns:a16="http://schemas.microsoft.com/office/drawing/2014/main" id="{A6D22247-FB55-4EBE-9AD4-A99EB0195E55}"/>
              </a:ext>
            </a:extLst>
          </p:cNvPr>
          <p:cNvSpPr>
            <a:spLocks noGrp="1"/>
          </p:cNvSpPr>
          <p:nvPr>
            <p:ph type="sldNum" sz="quarter" idx="12"/>
          </p:nvPr>
        </p:nvSpPr>
        <p:spPr/>
        <p:txBody>
          <a:bodyPr/>
          <a:lstStyle/>
          <a:p>
            <a:fld id="{375602DB-27E5-46CB-B43C-FF437C86C7A6}" type="slidenum">
              <a:rPr lang="en-MY" smtClean="0"/>
              <a:t>‹#›</a:t>
            </a:fld>
            <a:endParaRPr lang="en-MY"/>
          </a:p>
        </p:txBody>
      </p:sp>
    </p:spTree>
    <p:extLst>
      <p:ext uri="{BB962C8B-B14F-4D97-AF65-F5344CB8AC3E}">
        <p14:creationId xmlns:p14="http://schemas.microsoft.com/office/powerpoint/2010/main" val="96733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A9599A-0714-4665-8542-2F17E1AC3F7D}"/>
              </a:ext>
            </a:extLst>
          </p:cNvPr>
          <p:cNvSpPr>
            <a:spLocks noGrp="1"/>
          </p:cNvSpPr>
          <p:nvPr>
            <p:ph type="dt" sz="half" idx="10"/>
          </p:nvPr>
        </p:nvSpPr>
        <p:spPr/>
        <p:txBody>
          <a:bodyPr/>
          <a:lstStyle/>
          <a:p>
            <a:fld id="{D7D14781-505F-4B35-A8EE-D884ABFD54A8}" type="datetime1">
              <a:rPr lang="en-MY" smtClean="0"/>
              <a:t>5/9/2020</a:t>
            </a:fld>
            <a:endParaRPr lang="en-MY"/>
          </a:p>
        </p:txBody>
      </p:sp>
      <p:sp>
        <p:nvSpPr>
          <p:cNvPr id="3" name="Footer Placeholder 2">
            <a:extLst>
              <a:ext uri="{FF2B5EF4-FFF2-40B4-BE49-F238E27FC236}">
                <a16:creationId xmlns:a16="http://schemas.microsoft.com/office/drawing/2014/main" id="{8F555370-63F5-4301-88D4-3505EA3AEC4E}"/>
              </a:ext>
            </a:extLst>
          </p:cNvPr>
          <p:cNvSpPr>
            <a:spLocks noGrp="1"/>
          </p:cNvSpPr>
          <p:nvPr>
            <p:ph type="ftr" sz="quarter" idx="11"/>
          </p:nvPr>
        </p:nvSpPr>
        <p:spPr/>
        <p:txBody>
          <a:bodyPr/>
          <a:lstStyle/>
          <a:p>
            <a:r>
              <a:rPr lang="en-MY"/>
              <a:t>EEE1024 Module 2 Fundamentals of AC Circuits</a:t>
            </a:r>
          </a:p>
        </p:txBody>
      </p:sp>
      <p:sp>
        <p:nvSpPr>
          <p:cNvPr id="4" name="Slide Number Placeholder 3">
            <a:extLst>
              <a:ext uri="{FF2B5EF4-FFF2-40B4-BE49-F238E27FC236}">
                <a16:creationId xmlns:a16="http://schemas.microsoft.com/office/drawing/2014/main" id="{E709673F-403F-415E-A31B-C1101678C298}"/>
              </a:ext>
            </a:extLst>
          </p:cNvPr>
          <p:cNvSpPr>
            <a:spLocks noGrp="1"/>
          </p:cNvSpPr>
          <p:nvPr>
            <p:ph type="sldNum" sz="quarter" idx="12"/>
          </p:nvPr>
        </p:nvSpPr>
        <p:spPr/>
        <p:txBody>
          <a:bodyPr/>
          <a:lstStyle/>
          <a:p>
            <a:fld id="{375602DB-27E5-46CB-B43C-FF437C86C7A6}" type="slidenum">
              <a:rPr lang="en-MY" smtClean="0"/>
              <a:t>‹#›</a:t>
            </a:fld>
            <a:endParaRPr lang="en-MY"/>
          </a:p>
        </p:txBody>
      </p:sp>
    </p:spTree>
    <p:extLst>
      <p:ext uri="{BB962C8B-B14F-4D97-AF65-F5344CB8AC3E}">
        <p14:creationId xmlns:p14="http://schemas.microsoft.com/office/powerpoint/2010/main" val="3279521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FF4E1-72E5-4925-8D1E-C55A43481F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AB78C442-C392-4C21-8D22-8627B0BD3C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A9F648BB-C017-4C3B-A1C9-471B25473F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03900-F5A3-4A54-A53F-9F78666EA7A4}"/>
              </a:ext>
            </a:extLst>
          </p:cNvPr>
          <p:cNvSpPr>
            <a:spLocks noGrp="1"/>
          </p:cNvSpPr>
          <p:nvPr>
            <p:ph type="dt" sz="half" idx="10"/>
          </p:nvPr>
        </p:nvSpPr>
        <p:spPr/>
        <p:txBody>
          <a:bodyPr/>
          <a:lstStyle/>
          <a:p>
            <a:fld id="{934EF2B4-5945-4199-B435-741C217F43C5}" type="datetime1">
              <a:rPr lang="en-MY" smtClean="0"/>
              <a:t>5/9/2020</a:t>
            </a:fld>
            <a:endParaRPr lang="en-MY"/>
          </a:p>
        </p:txBody>
      </p:sp>
      <p:sp>
        <p:nvSpPr>
          <p:cNvPr id="6" name="Footer Placeholder 5">
            <a:extLst>
              <a:ext uri="{FF2B5EF4-FFF2-40B4-BE49-F238E27FC236}">
                <a16:creationId xmlns:a16="http://schemas.microsoft.com/office/drawing/2014/main" id="{8B5D5C47-0DA5-4A40-B5BE-3F4285840606}"/>
              </a:ext>
            </a:extLst>
          </p:cNvPr>
          <p:cNvSpPr>
            <a:spLocks noGrp="1"/>
          </p:cNvSpPr>
          <p:nvPr>
            <p:ph type="ftr" sz="quarter" idx="11"/>
          </p:nvPr>
        </p:nvSpPr>
        <p:spPr/>
        <p:txBody>
          <a:bodyPr/>
          <a:lstStyle/>
          <a:p>
            <a:r>
              <a:rPr lang="en-MY"/>
              <a:t>EEE1024 Module 2 Fundamentals of AC Circuits</a:t>
            </a:r>
          </a:p>
        </p:txBody>
      </p:sp>
      <p:sp>
        <p:nvSpPr>
          <p:cNvPr id="7" name="Slide Number Placeholder 6">
            <a:extLst>
              <a:ext uri="{FF2B5EF4-FFF2-40B4-BE49-F238E27FC236}">
                <a16:creationId xmlns:a16="http://schemas.microsoft.com/office/drawing/2014/main" id="{A67BD871-02F2-4FD2-96F1-EE1125B4F1BC}"/>
              </a:ext>
            </a:extLst>
          </p:cNvPr>
          <p:cNvSpPr>
            <a:spLocks noGrp="1"/>
          </p:cNvSpPr>
          <p:nvPr>
            <p:ph type="sldNum" sz="quarter" idx="12"/>
          </p:nvPr>
        </p:nvSpPr>
        <p:spPr/>
        <p:txBody>
          <a:bodyPr/>
          <a:lstStyle/>
          <a:p>
            <a:fld id="{375602DB-27E5-46CB-B43C-FF437C86C7A6}" type="slidenum">
              <a:rPr lang="en-MY" smtClean="0"/>
              <a:t>‹#›</a:t>
            </a:fld>
            <a:endParaRPr lang="en-MY"/>
          </a:p>
        </p:txBody>
      </p:sp>
    </p:spTree>
    <p:extLst>
      <p:ext uri="{BB962C8B-B14F-4D97-AF65-F5344CB8AC3E}">
        <p14:creationId xmlns:p14="http://schemas.microsoft.com/office/powerpoint/2010/main" val="2290006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DD42-DB7B-4AD1-810A-D8425AFFF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4F1E3DF4-500B-4F47-8AB7-E4C2A55941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319B6227-36FE-44B6-B904-2956DA1A0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85A89-48AE-4B88-91C0-F32A64A2910A}"/>
              </a:ext>
            </a:extLst>
          </p:cNvPr>
          <p:cNvSpPr>
            <a:spLocks noGrp="1"/>
          </p:cNvSpPr>
          <p:nvPr>
            <p:ph type="dt" sz="half" idx="10"/>
          </p:nvPr>
        </p:nvSpPr>
        <p:spPr/>
        <p:txBody>
          <a:bodyPr/>
          <a:lstStyle/>
          <a:p>
            <a:fld id="{19068FBB-1612-4992-BF25-A9900D052968}" type="datetime1">
              <a:rPr lang="en-MY" smtClean="0"/>
              <a:t>5/9/2020</a:t>
            </a:fld>
            <a:endParaRPr lang="en-MY"/>
          </a:p>
        </p:txBody>
      </p:sp>
      <p:sp>
        <p:nvSpPr>
          <p:cNvPr id="6" name="Footer Placeholder 5">
            <a:extLst>
              <a:ext uri="{FF2B5EF4-FFF2-40B4-BE49-F238E27FC236}">
                <a16:creationId xmlns:a16="http://schemas.microsoft.com/office/drawing/2014/main" id="{F97E3759-0C5F-4E86-A4FF-B38342BB18AA}"/>
              </a:ext>
            </a:extLst>
          </p:cNvPr>
          <p:cNvSpPr>
            <a:spLocks noGrp="1"/>
          </p:cNvSpPr>
          <p:nvPr>
            <p:ph type="ftr" sz="quarter" idx="11"/>
          </p:nvPr>
        </p:nvSpPr>
        <p:spPr/>
        <p:txBody>
          <a:bodyPr/>
          <a:lstStyle/>
          <a:p>
            <a:r>
              <a:rPr lang="en-MY"/>
              <a:t>EEE1024 Module 2 Fundamentals of AC Circuits</a:t>
            </a:r>
          </a:p>
        </p:txBody>
      </p:sp>
      <p:sp>
        <p:nvSpPr>
          <p:cNvPr id="7" name="Slide Number Placeholder 6">
            <a:extLst>
              <a:ext uri="{FF2B5EF4-FFF2-40B4-BE49-F238E27FC236}">
                <a16:creationId xmlns:a16="http://schemas.microsoft.com/office/drawing/2014/main" id="{F25BEE23-7386-45EE-AF41-F04B3ACA206D}"/>
              </a:ext>
            </a:extLst>
          </p:cNvPr>
          <p:cNvSpPr>
            <a:spLocks noGrp="1"/>
          </p:cNvSpPr>
          <p:nvPr>
            <p:ph type="sldNum" sz="quarter" idx="12"/>
          </p:nvPr>
        </p:nvSpPr>
        <p:spPr/>
        <p:txBody>
          <a:bodyPr/>
          <a:lstStyle/>
          <a:p>
            <a:fld id="{375602DB-27E5-46CB-B43C-FF437C86C7A6}" type="slidenum">
              <a:rPr lang="en-MY" smtClean="0"/>
              <a:t>‹#›</a:t>
            </a:fld>
            <a:endParaRPr lang="en-MY"/>
          </a:p>
        </p:txBody>
      </p:sp>
    </p:spTree>
    <p:extLst>
      <p:ext uri="{BB962C8B-B14F-4D97-AF65-F5344CB8AC3E}">
        <p14:creationId xmlns:p14="http://schemas.microsoft.com/office/powerpoint/2010/main" val="3156204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microsoft.com/office/2007/relationships/hdphoto" Target="../media/hdphoto1.wdp"/></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A7F4A-D946-483D-8B45-ED003DA50C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E958B208-4C13-4656-A2EA-2B1F683737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E128688-B286-48F0-94D3-C0BEE0DEA8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BD9FD0-D520-4B89-81B3-05648171BC35}" type="datetime1">
              <a:rPr lang="en-MY" smtClean="0"/>
              <a:t>5/9/2020</a:t>
            </a:fld>
            <a:endParaRPr lang="en-MY"/>
          </a:p>
        </p:txBody>
      </p:sp>
      <p:sp>
        <p:nvSpPr>
          <p:cNvPr id="5" name="Footer Placeholder 4">
            <a:extLst>
              <a:ext uri="{FF2B5EF4-FFF2-40B4-BE49-F238E27FC236}">
                <a16:creationId xmlns:a16="http://schemas.microsoft.com/office/drawing/2014/main" id="{209CCDE0-2EE6-46F0-A5EB-566A32839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MY"/>
              <a:t>EEE1024 Module 2 Fundamentals of AC Circuits</a:t>
            </a:r>
          </a:p>
        </p:txBody>
      </p:sp>
      <p:sp>
        <p:nvSpPr>
          <p:cNvPr id="6" name="Slide Number Placeholder 5">
            <a:extLst>
              <a:ext uri="{FF2B5EF4-FFF2-40B4-BE49-F238E27FC236}">
                <a16:creationId xmlns:a16="http://schemas.microsoft.com/office/drawing/2014/main" id="{CA52A84B-DEF5-44BC-AACC-F1C545575F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5602DB-27E5-46CB-B43C-FF437C86C7A6}" type="slidenum">
              <a:rPr lang="en-MY" smtClean="0"/>
              <a:t>‹#›</a:t>
            </a:fld>
            <a:endParaRPr lang="en-MY"/>
          </a:p>
        </p:txBody>
      </p:sp>
    </p:spTree>
    <p:extLst>
      <p:ext uri="{BB962C8B-B14F-4D97-AF65-F5344CB8AC3E}">
        <p14:creationId xmlns:p14="http://schemas.microsoft.com/office/powerpoint/2010/main" val="3783008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B655518-11AB-4F50-B457-6439BBDE2687}" type="datetime1">
              <a:rPr lang="en-MY" smtClean="0"/>
              <a:t>5/9/2020</a:t>
            </a:fld>
            <a:endParaRPr lang="en-MY"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MY"/>
              <a:t>EEE1024 Module 2 Fundamentals of AC Circuits</a:t>
            </a:r>
            <a:endParaRPr lang="en-MY"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96233742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9D03631-8BA6-46D0-A530-4DEBB1104518}" type="datetime1">
              <a:rPr lang="en-MY" smtClean="0"/>
              <a:t>5/9/2020</a:t>
            </a:fld>
            <a:endParaRPr lang="en-MY"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MY" dirty="0"/>
              <a:t>EEE1024 Module 2 Fundamentals of AC Circuits</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96233742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46776EC-9637-4801-BDC9-32482D2CF5FB}" type="datetime1">
              <a:rPr lang="en-MY" smtClean="0"/>
              <a:t>5/9/2020</a:t>
            </a:fld>
            <a:endParaRPr lang="en-MY"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MY" dirty="0"/>
              <a:t>EEE1024 Module 2 Fundamentals of AC Circuits</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96233742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5.xml"/><Relationship Id="rId4" Type="http://schemas.openxmlformats.org/officeDocument/2006/relationships/image" Target="../media/image58.jpeg"/></Relationships>
</file>

<file path=ppt/slides/_rels/slide10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5.xml"/></Relationships>
</file>

<file path=ppt/slides/_rels/slide102.xml.rels><?xml version="1.0" encoding="UTF-8" standalone="yes"?>
<Relationships xmlns="http://schemas.openxmlformats.org/package/2006/relationships"><Relationship Id="rId3" Type="http://schemas.openxmlformats.org/officeDocument/2006/relationships/image" Target="../media/image62.gif"/><Relationship Id="rId2" Type="http://schemas.openxmlformats.org/officeDocument/2006/relationships/image" Target="../media/image61.png"/><Relationship Id="rId1" Type="http://schemas.openxmlformats.org/officeDocument/2006/relationships/slideLayout" Target="../slideLayouts/slideLayout35.xml"/><Relationship Id="rId4" Type="http://schemas.openxmlformats.org/officeDocument/2006/relationships/image" Target="../media/image63.gi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35.xml"/><Relationship Id="rId4" Type="http://schemas.openxmlformats.org/officeDocument/2006/relationships/image" Target="../media/image66.jpe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5.xml"/><Relationship Id="rId5" Type="http://schemas.microsoft.com/office/2007/relationships/hdphoto" Target="../media/hdphoto1.wdp"/><Relationship Id="rId4" Type="http://schemas.openxmlformats.org/officeDocument/2006/relationships/image" Target="../media/image3.png"/></Relationships>
</file>

<file path=ppt/slides/_rels/slide126.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3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5.xml"/></Relationships>
</file>

<file path=ppt/slides/_rels/slide129.xml.rels><?xml version="1.0" encoding="UTF-8" standalone="yes"?>
<Relationships xmlns="http://schemas.openxmlformats.org/package/2006/relationships"><Relationship Id="rId2" Type="http://schemas.openxmlformats.org/officeDocument/2006/relationships/image" Target="../media/image69.gif"/><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5.xml"/><Relationship Id="rId5" Type="http://schemas.microsoft.com/office/2007/relationships/hdphoto" Target="../media/hdphoto1.wdp"/><Relationship Id="rId4" Type="http://schemas.openxmlformats.org/officeDocument/2006/relationships/image" Target="../media/image3.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5.xml"/></Relationships>
</file>

<file path=ppt/slides/_rels/slide15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5.xml"/></Relationships>
</file>

<file path=ppt/slides/_rels/slide15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4.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4.xml"/><Relationship Id="rId5" Type="http://schemas.microsoft.com/office/2007/relationships/hdphoto" Target="../media/hdphoto1.wdp"/><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4.xml"/><Relationship Id="rId5" Type="http://schemas.microsoft.com/office/2007/relationships/hdphoto" Target="../media/hdphoto1.wdp"/><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0.png"/><Relationship Id="rId1" Type="http://schemas.openxmlformats.org/officeDocument/2006/relationships/slideLayout" Target="../slideLayouts/slideLayout24.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5.xml"/><Relationship Id="rId5" Type="http://schemas.microsoft.com/office/2007/relationships/hdphoto" Target="../media/hdphoto1.wdp"/><Relationship Id="rId4" Type="http://schemas.openxmlformats.org/officeDocument/2006/relationships/image" Target="../media/image3.png"/></Relationships>
</file>

<file path=ppt/slides/_rels/slide9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5.xml"/></Relationships>
</file>

<file path=ppt/slides/_rels/slide9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5.xml"/><Relationship Id="rId4" Type="http://schemas.openxmlformats.org/officeDocument/2006/relationships/image" Target="../media/image52.png"/></Relationships>
</file>

<file path=ppt/slides/_rels/slide9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3.png"/><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6BB6-7A6F-4AB5-BB6D-96812DC59FAE}"/>
              </a:ext>
            </a:extLst>
          </p:cNvPr>
          <p:cNvSpPr>
            <a:spLocks noGrp="1"/>
          </p:cNvSpPr>
          <p:nvPr>
            <p:ph type="ctrTitle"/>
          </p:nvPr>
        </p:nvSpPr>
        <p:spPr/>
        <p:txBody>
          <a:bodyPr/>
          <a:lstStyle/>
          <a:p>
            <a:r>
              <a:rPr lang="en-MY" sz="6600" dirty="0"/>
              <a:t>Module 3: Digital Systems</a:t>
            </a:r>
          </a:p>
        </p:txBody>
      </p:sp>
      <p:sp>
        <p:nvSpPr>
          <p:cNvPr id="5" name="Slide Number Placeholder 4">
            <a:extLst>
              <a:ext uri="{FF2B5EF4-FFF2-40B4-BE49-F238E27FC236}">
                <a16:creationId xmlns:a16="http://schemas.microsoft.com/office/drawing/2014/main" id="{F812BBAA-A9E2-4601-9CF3-6DCF01263F78}"/>
              </a:ext>
            </a:extLst>
          </p:cNvPr>
          <p:cNvSpPr>
            <a:spLocks noGrp="1"/>
          </p:cNvSpPr>
          <p:nvPr>
            <p:ph type="sldNum" sz="quarter" idx="12"/>
          </p:nvPr>
        </p:nvSpPr>
        <p:spPr/>
        <p:txBody>
          <a:bodyPr/>
          <a:lstStyle/>
          <a:p>
            <a:fld id="{1DE98518-C1CF-410D-8A71-B5D14FDF677E}" type="slidenum">
              <a:rPr lang="en-MY" smtClean="0"/>
              <a:t>1</a:t>
            </a:fld>
            <a:endParaRPr lang="en-MY" dirty="0"/>
          </a:p>
        </p:txBody>
      </p:sp>
    </p:spTree>
    <p:extLst>
      <p:ext uri="{BB962C8B-B14F-4D97-AF65-F5344CB8AC3E}">
        <p14:creationId xmlns:p14="http://schemas.microsoft.com/office/powerpoint/2010/main" val="186884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5DB5-4DF2-4E36-9122-4D71B5900F98}"/>
              </a:ext>
            </a:extLst>
          </p:cNvPr>
          <p:cNvSpPr>
            <a:spLocks noGrp="1"/>
          </p:cNvSpPr>
          <p:nvPr>
            <p:ph type="title"/>
          </p:nvPr>
        </p:nvSpPr>
        <p:spPr/>
        <p:txBody>
          <a:bodyPr/>
          <a:lstStyle/>
          <a:p>
            <a:r>
              <a:rPr lang="en-MY" dirty="0"/>
              <a:t>Hexadecimal Numbers</a:t>
            </a:r>
          </a:p>
        </p:txBody>
      </p:sp>
      <p:sp>
        <p:nvSpPr>
          <p:cNvPr id="3" name="Content Placeholder 2">
            <a:extLst>
              <a:ext uri="{FF2B5EF4-FFF2-40B4-BE49-F238E27FC236}">
                <a16:creationId xmlns:a16="http://schemas.microsoft.com/office/drawing/2014/main" id="{DC376F1F-6DEE-43A2-A078-4718D0722C89}"/>
              </a:ext>
            </a:extLst>
          </p:cNvPr>
          <p:cNvSpPr>
            <a:spLocks noGrp="1"/>
          </p:cNvSpPr>
          <p:nvPr>
            <p:ph idx="1"/>
          </p:nvPr>
        </p:nvSpPr>
        <p:spPr>
          <a:xfrm>
            <a:off x="1069848" y="2121408"/>
            <a:ext cx="4705801" cy="4050792"/>
          </a:xfrm>
        </p:spPr>
        <p:txBody>
          <a:bodyPr/>
          <a:lstStyle/>
          <a:p>
            <a:pPr algn="just">
              <a:lnSpc>
                <a:spcPct val="100000"/>
              </a:lnSpc>
            </a:pPr>
            <a:r>
              <a:rPr lang="en-MY" dirty="0"/>
              <a:t>These numbers are used extensively in microprocessor work.</a:t>
            </a:r>
          </a:p>
          <a:p>
            <a:pPr algn="just">
              <a:lnSpc>
                <a:spcPct val="100000"/>
              </a:lnSpc>
            </a:pPr>
            <a:r>
              <a:rPr lang="en-MY" dirty="0"/>
              <a:t>The hexadecimal number system has a base of 16, and hence it consists of the following sixteen number of digits.</a:t>
            </a:r>
          </a:p>
          <a:p>
            <a:pPr algn="just">
              <a:lnSpc>
                <a:spcPct val="100000"/>
              </a:lnSpc>
            </a:pPr>
            <a:r>
              <a:rPr lang="en-MY" dirty="0"/>
              <a:t>0, 1, 2, 3,  4, 5, 6, 7, 8, 9, A, B, C, D, E,  F.</a:t>
            </a:r>
          </a:p>
        </p:txBody>
      </p:sp>
      <p:sp>
        <p:nvSpPr>
          <p:cNvPr id="5" name="Slide Number Placeholder 4">
            <a:extLst>
              <a:ext uri="{FF2B5EF4-FFF2-40B4-BE49-F238E27FC236}">
                <a16:creationId xmlns:a16="http://schemas.microsoft.com/office/drawing/2014/main" id="{BF23DD5A-3EA3-4FB0-B062-13DF73A5F2A0}"/>
              </a:ext>
            </a:extLst>
          </p:cNvPr>
          <p:cNvSpPr>
            <a:spLocks noGrp="1"/>
          </p:cNvSpPr>
          <p:nvPr>
            <p:ph type="sldNum" sz="quarter" idx="12"/>
          </p:nvPr>
        </p:nvSpPr>
        <p:spPr/>
        <p:txBody>
          <a:bodyPr/>
          <a:lstStyle/>
          <a:p>
            <a:fld id="{1DE98518-C1CF-410D-8A71-B5D14FDF677E}" type="slidenum">
              <a:rPr lang="en-MY" smtClean="0"/>
              <a:t>10</a:t>
            </a:fld>
            <a:endParaRPr lang="en-MY" dirty="0"/>
          </a:p>
        </p:txBody>
      </p:sp>
      <p:graphicFrame>
        <p:nvGraphicFramePr>
          <p:cNvPr id="7" name="Table 6">
            <a:extLst>
              <a:ext uri="{FF2B5EF4-FFF2-40B4-BE49-F238E27FC236}">
                <a16:creationId xmlns:a16="http://schemas.microsoft.com/office/drawing/2014/main" id="{50707582-8AD1-416D-808D-BEDA06EC80F0}"/>
              </a:ext>
            </a:extLst>
          </p:cNvPr>
          <p:cNvGraphicFramePr>
            <a:graphicFrameLocks noGrp="1"/>
          </p:cNvGraphicFramePr>
          <p:nvPr/>
        </p:nvGraphicFramePr>
        <p:xfrm>
          <a:off x="6988629" y="276860"/>
          <a:ext cx="4534677" cy="6304280"/>
        </p:xfrm>
        <a:graphic>
          <a:graphicData uri="http://schemas.openxmlformats.org/drawingml/2006/table">
            <a:tbl>
              <a:tblPr firstRow="1" bandRow="1">
                <a:tableStyleId>{5C22544A-7EE6-4342-B048-85BDC9FD1C3A}</a:tableStyleId>
              </a:tblPr>
              <a:tblGrid>
                <a:gridCol w="1180590">
                  <a:extLst>
                    <a:ext uri="{9D8B030D-6E8A-4147-A177-3AD203B41FA5}">
                      <a16:colId xmlns:a16="http://schemas.microsoft.com/office/drawing/2014/main" val="2096866956"/>
                    </a:ext>
                  </a:extLst>
                </a:gridCol>
                <a:gridCol w="1118029">
                  <a:extLst>
                    <a:ext uri="{9D8B030D-6E8A-4147-A177-3AD203B41FA5}">
                      <a16:colId xmlns:a16="http://schemas.microsoft.com/office/drawing/2014/main" val="3843355804"/>
                    </a:ext>
                  </a:extLst>
                </a:gridCol>
                <a:gridCol w="1118029">
                  <a:extLst>
                    <a:ext uri="{9D8B030D-6E8A-4147-A177-3AD203B41FA5}">
                      <a16:colId xmlns:a16="http://schemas.microsoft.com/office/drawing/2014/main" val="4276715268"/>
                    </a:ext>
                  </a:extLst>
                </a:gridCol>
                <a:gridCol w="1118029">
                  <a:extLst>
                    <a:ext uri="{9D8B030D-6E8A-4147-A177-3AD203B41FA5}">
                      <a16:colId xmlns:a16="http://schemas.microsoft.com/office/drawing/2014/main" val="2042465935"/>
                    </a:ext>
                  </a:extLst>
                </a:gridCol>
              </a:tblGrid>
              <a:tr h="370840">
                <a:tc>
                  <a:txBody>
                    <a:bodyPr/>
                    <a:lstStyle/>
                    <a:p>
                      <a:pPr algn="ctr"/>
                      <a:r>
                        <a:rPr lang="en-MY" dirty="0"/>
                        <a:t>Decimal</a:t>
                      </a:r>
                    </a:p>
                  </a:txBody>
                  <a:tcPr anchor="ctr"/>
                </a:tc>
                <a:tc>
                  <a:txBody>
                    <a:bodyPr/>
                    <a:lstStyle/>
                    <a:p>
                      <a:pPr algn="ctr"/>
                      <a:r>
                        <a:rPr lang="en-MY" dirty="0"/>
                        <a:t>Binary</a:t>
                      </a:r>
                    </a:p>
                  </a:txBody>
                  <a:tcPr anchor="ctr"/>
                </a:tc>
                <a:tc>
                  <a:txBody>
                    <a:bodyPr/>
                    <a:lstStyle/>
                    <a:p>
                      <a:pPr algn="ctr"/>
                      <a:r>
                        <a:rPr lang="en-MY" dirty="0"/>
                        <a:t>Octal</a:t>
                      </a:r>
                    </a:p>
                  </a:txBody>
                  <a:tcPr anchor="ctr"/>
                </a:tc>
                <a:tc>
                  <a:txBody>
                    <a:bodyPr/>
                    <a:lstStyle/>
                    <a:p>
                      <a:pPr algn="ctr"/>
                      <a:r>
                        <a:rPr lang="en-MY" sz="1100" dirty="0"/>
                        <a:t>Hexadecimal</a:t>
                      </a:r>
                    </a:p>
                  </a:txBody>
                  <a:tcPr anchor="ctr"/>
                </a:tc>
                <a:extLst>
                  <a:ext uri="{0D108BD9-81ED-4DB2-BD59-A6C34878D82A}">
                    <a16:rowId xmlns:a16="http://schemas.microsoft.com/office/drawing/2014/main" val="4182933289"/>
                  </a:ext>
                </a:extLst>
              </a:tr>
              <a:tr h="370840">
                <a:tc>
                  <a:txBody>
                    <a:bodyPr/>
                    <a:lstStyle/>
                    <a:p>
                      <a:pPr algn="ctr"/>
                      <a:r>
                        <a:rPr lang="en-MY" dirty="0"/>
                        <a:t>0</a:t>
                      </a:r>
                    </a:p>
                  </a:txBody>
                  <a:tcPr/>
                </a:tc>
                <a:tc>
                  <a:txBody>
                    <a:bodyPr/>
                    <a:lstStyle/>
                    <a:p>
                      <a:pPr algn="ctr"/>
                      <a:r>
                        <a:rPr lang="en-MY" dirty="0"/>
                        <a:t>0000</a:t>
                      </a:r>
                    </a:p>
                  </a:txBody>
                  <a:tcPr/>
                </a:tc>
                <a:tc>
                  <a:txBody>
                    <a:bodyPr/>
                    <a:lstStyle/>
                    <a:p>
                      <a:pPr algn="ctr"/>
                      <a:r>
                        <a:rPr lang="en-MY" dirty="0"/>
                        <a:t>0</a:t>
                      </a:r>
                    </a:p>
                  </a:txBody>
                  <a:tcPr/>
                </a:tc>
                <a:tc>
                  <a:txBody>
                    <a:bodyPr/>
                    <a:lstStyle/>
                    <a:p>
                      <a:pPr algn="ctr"/>
                      <a:r>
                        <a:rPr lang="en-MY" dirty="0"/>
                        <a:t>0</a:t>
                      </a:r>
                    </a:p>
                  </a:txBody>
                  <a:tcPr/>
                </a:tc>
                <a:extLst>
                  <a:ext uri="{0D108BD9-81ED-4DB2-BD59-A6C34878D82A}">
                    <a16:rowId xmlns:a16="http://schemas.microsoft.com/office/drawing/2014/main" val="63441441"/>
                  </a:ext>
                </a:extLst>
              </a:tr>
              <a:tr h="370840">
                <a:tc>
                  <a:txBody>
                    <a:bodyPr/>
                    <a:lstStyle/>
                    <a:p>
                      <a:pPr algn="ctr"/>
                      <a:r>
                        <a:rPr lang="en-MY" dirty="0"/>
                        <a:t>1</a:t>
                      </a:r>
                    </a:p>
                  </a:txBody>
                  <a:tcPr/>
                </a:tc>
                <a:tc>
                  <a:txBody>
                    <a:bodyPr/>
                    <a:lstStyle/>
                    <a:p>
                      <a:pPr algn="ctr"/>
                      <a:r>
                        <a:rPr lang="en-MY" dirty="0"/>
                        <a:t>0001</a:t>
                      </a:r>
                    </a:p>
                  </a:txBody>
                  <a:tcPr/>
                </a:tc>
                <a:tc>
                  <a:txBody>
                    <a:bodyPr/>
                    <a:lstStyle/>
                    <a:p>
                      <a:pPr algn="ctr"/>
                      <a:r>
                        <a:rPr lang="en-MY" dirty="0"/>
                        <a:t>1</a:t>
                      </a:r>
                    </a:p>
                  </a:txBody>
                  <a:tcPr/>
                </a:tc>
                <a:tc>
                  <a:txBody>
                    <a:bodyPr/>
                    <a:lstStyle/>
                    <a:p>
                      <a:pPr algn="ctr"/>
                      <a:r>
                        <a:rPr lang="en-MY" dirty="0"/>
                        <a:t>1</a:t>
                      </a:r>
                    </a:p>
                  </a:txBody>
                  <a:tcPr/>
                </a:tc>
                <a:extLst>
                  <a:ext uri="{0D108BD9-81ED-4DB2-BD59-A6C34878D82A}">
                    <a16:rowId xmlns:a16="http://schemas.microsoft.com/office/drawing/2014/main" val="1541225135"/>
                  </a:ext>
                </a:extLst>
              </a:tr>
              <a:tr h="370840">
                <a:tc>
                  <a:txBody>
                    <a:bodyPr/>
                    <a:lstStyle/>
                    <a:p>
                      <a:pPr algn="ctr"/>
                      <a:r>
                        <a:rPr lang="en-MY" dirty="0"/>
                        <a:t>2</a:t>
                      </a:r>
                    </a:p>
                  </a:txBody>
                  <a:tcPr/>
                </a:tc>
                <a:tc>
                  <a:txBody>
                    <a:bodyPr/>
                    <a:lstStyle/>
                    <a:p>
                      <a:pPr algn="ctr"/>
                      <a:r>
                        <a:rPr lang="en-MY" dirty="0"/>
                        <a:t>0010</a:t>
                      </a:r>
                    </a:p>
                  </a:txBody>
                  <a:tcPr/>
                </a:tc>
                <a:tc>
                  <a:txBody>
                    <a:bodyPr/>
                    <a:lstStyle/>
                    <a:p>
                      <a:pPr algn="ctr"/>
                      <a:r>
                        <a:rPr lang="en-MY" dirty="0"/>
                        <a:t>2</a:t>
                      </a:r>
                    </a:p>
                  </a:txBody>
                  <a:tcPr/>
                </a:tc>
                <a:tc>
                  <a:txBody>
                    <a:bodyPr/>
                    <a:lstStyle/>
                    <a:p>
                      <a:pPr algn="ctr"/>
                      <a:r>
                        <a:rPr lang="en-MY" dirty="0"/>
                        <a:t>2</a:t>
                      </a:r>
                    </a:p>
                  </a:txBody>
                  <a:tcPr/>
                </a:tc>
                <a:extLst>
                  <a:ext uri="{0D108BD9-81ED-4DB2-BD59-A6C34878D82A}">
                    <a16:rowId xmlns:a16="http://schemas.microsoft.com/office/drawing/2014/main" val="2601461782"/>
                  </a:ext>
                </a:extLst>
              </a:tr>
              <a:tr h="370840">
                <a:tc>
                  <a:txBody>
                    <a:bodyPr/>
                    <a:lstStyle/>
                    <a:p>
                      <a:pPr algn="ctr"/>
                      <a:r>
                        <a:rPr lang="en-MY" dirty="0"/>
                        <a:t>3</a:t>
                      </a:r>
                    </a:p>
                  </a:txBody>
                  <a:tcPr/>
                </a:tc>
                <a:tc>
                  <a:txBody>
                    <a:bodyPr/>
                    <a:lstStyle/>
                    <a:p>
                      <a:pPr algn="ctr"/>
                      <a:r>
                        <a:rPr lang="en-MY" dirty="0"/>
                        <a:t>0011</a:t>
                      </a:r>
                    </a:p>
                  </a:txBody>
                  <a:tcPr/>
                </a:tc>
                <a:tc>
                  <a:txBody>
                    <a:bodyPr/>
                    <a:lstStyle/>
                    <a:p>
                      <a:pPr algn="ctr"/>
                      <a:r>
                        <a:rPr lang="en-MY" dirty="0"/>
                        <a:t>3</a:t>
                      </a:r>
                    </a:p>
                  </a:txBody>
                  <a:tcPr/>
                </a:tc>
                <a:tc>
                  <a:txBody>
                    <a:bodyPr/>
                    <a:lstStyle/>
                    <a:p>
                      <a:pPr algn="ctr"/>
                      <a:r>
                        <a:rPr lang="en-MY" dirty="0"/>
                        <a:t>3</a:t>
                      </a:r>
                    </a:p>
                  </a:txBody>
                  <a:tcPr/>
                </a:tc>
                <a:extLst>
                  <a:ext uri="{0D108BD9-81ED-4DB2-BD59-A6C34878D82A}">
                    <a16:rowId xmlns:a16="http://schemas.microsoft.com/office/drawing/2014/main" val="3524953741"/>
                  </a:ext>
                </a:extLst>
              </a:tr>
              <a:tr h="370840">
                <a:tc>
                  <a:txBody>
                    <a:bodyPr/>
                    <a:lstStyle/>
                    <a:p>
                      <a:pPr algn="ctr"/>
                      <a:r>
                        <a:rPr lang="en-MY" dirty="0"/>
                        <a:t>4</a:t>
                      </a:r>
                    </a:p>
                  </a:txBody>
                  <a:tcPr/>
                </a:tc>
                <a:tc>
                  <a:txBody>
                    <a:bodyPr/>
                    <a:lstStyle/>
                    <a:p>
                      <a:pPr algn="ctr"/>
                      <a:r>
                        <a:rPr lang="en-MY" dirty="0"/>
                        <a:t>0100</a:t>
                      </a:r>
                    </a:p>
                  </a:txBody>
                  <a:tcPr/>
                </a:tc>
                <a:tc>
                  <a:txBody>
                    <a:bodyPr/>
                    <a:lstStyle/>
                    <a:p>
                      <a:pPr algn="ctr"/>
                      <a:r>
                        <a:rPr lang="en-MY" dirty="0"/>
                        <a:t>4</a:t>
                      </a:r>
                    </a:p>
                  </a:txBody>
                  <a:tcPr/>
                </a:tc>
                <a:tc>
                  <a:txBody>
                    <a:bodyPr/>
                    <a:lstStyle/>
                    <a:p>
                      <a:pPr algn="ctr"/>
                      <a:r>
                        <a:rPr lang="en-MY" dirty="0"/>
                        <a:t>4</a:t>
                      </a:r>
                    </a:p>
                  </a:txBody>
                  <a:tcPr/>
                </a:tc>
                <a:extLst>
                  <a:ext uri="{0D108BD9-81ED-4DB2-BD59-A6C34878D82A}">
                    <a16:rowId xmlns:a16="http://schemas.microsoft.com/office/drawing/2014/main" val="2306301887"/>
                  </a:ext>
                </a:extLst>
              </a:tr>
              <a:tr h="370840">
                <a:tc>
                  <a:txBody>
                    <a:bodyPr/>
                    <a:lstStyle/>
                    <a:p>
                      <a:pPr algn="ctr"/>
                      <a:r>
                        <a:rPr lang="en-MY" dirty="0"/>
                        <a:t>5</a:t>
                      </a:r>
                    </a:p>
                  </a:txBody>
                  <a:tcPr/>
                </a:tc>
                <a:tc>
                  <a:txBody>
                    <a:bodyPr/>
                    <a:lstStyle/>
                    <a:p>
                      <a:pPr algn="ctr"/>
                      <a:r>
                        <a:rPr lang="en-MY" dirty="0"/>
                        <a:t>0101</a:t>
                      </a:r>
                    </a:p>
                  </a:txBody>
                  <a:tcPr/>
                </a:tc>
                <a:tc>
                  <a:txBody>
                    <a:bodyPr/>
                    <a:lstStyle/>
                    <a:p>
                      <a:pPr algn="ctr"/>
                      <a:r>
                        <a:rPr lang="en-MY" dirty="0"/>
                        <a:t>5</a:t>
                      </a:r>
                    </a:p>
                  </a:txBody>
                  <a:tcPr/>
                </a:tc>
                <a:tc>
                  <a:txBody>
                    <a:bodyPr/>
                    <a:lstStyle/>
                    <a:p>
                      <a:pPr algn="ctr"/>
                      <a:r>
                        <a:rPr lang="en-MY" dirty="0"/>
                        <a:t>5</a:t>
                      </a:r>
                    </a:p>
                  </a:txBody>
                  <a:tcPr/>
                </a:tc>
                <a:extLst>
                  <a:ext uri="{0D108BD9-81ED-4DB2-BD59-A6C34878D82A}">
                    <a16:rowId xmlns:a16="http://schemas.microsoft.com/office/drawing/2014/main" val="4067238482"/>
                  </a:ext>
                </a:extLst>
              </a:tr>
              <a:tr h="370840">
                <a:tc>
                  <a:txBody>
                    <a:bodyPr/>
                    <a:lstStyle/>
                    <a:p>
                      <a:pPr algn="ctr"/>
                      <a:r>
                        <a:rPr lang="en-MY" dirty="0"/>
                        <a:t>6</a:t>
                      </a:r>
                    </a:p>
                  </a:txBody>
                  <a:tcPr/>
                </a:tc>
                <a:tc>
                  <a:txBody>
                    <a:bodyPr/>
                    <a:lstStyle/>
                    <a:p>
                      <a:pPr algn="ctr"/>
                      <a:r>
                        <a:rPr lang="en-MY" dirty="0"/>
                        <a:t>0110</a:t>
                      </a:r>
                    </a:p>
                  </a:txBody>
                  <a:tcPr/>
                </a:tc>
                <a:tc>
                  <a:txBody>
                    <a:bodyPr/>
                    <a:lstStyle/>
                    <a:p>
                      <a:pPr algn="ctr"/>
                      <a:r>
                        <a:rPr lang="en-MY" dirty="0"/>
                        <a:t>6</a:t>
                      </a:r>
                    </a:p>
                  </a:txBody>
                  <a:tcPr/>
                </a:tc>
                <a:tc>
                  <a:txBody>
                    <a:bodyPr/>
                    <a:lstStyle/>
                    <a:p>
                      <a:pPr algn="ctr"/>
                      <a:r>
                        <a:rPr lang="en-MY" dirty="0"/>
                        <a:t>6</a:t>
                      </a:r>
                    </a:p>
                  </a:txBody>
                  <a:tcPr/>
                </a:tc>
                <a:extLst>
                  <a:ext uri="{0D108BD9-81ED-4DB2-BD59-A6C34878D82A}">
                    <a16:rowId xmlns:a16="http://schemas.microsoft.com/office/drawing/2014/main" val="3693285607"/>
                  </a:ext>
                </a:extLst>
              </a:tr>
              <a:tr h="370840">
                <a:tc>
                  <a:txBody>
                    <a:bodyPr/>
                    <a:lstStyle/>
                    <a:p>
                      <a:pPr algn="ctr"/>
                      <a:r>
                        <a:rPr lang="en-MY" dirty="0"/>
                        <a:t>7</a:t>
                      </a:r>
                    </a:p>
                  </a:txBody>
                  <a:tcPr/>
                </a:tc>
                <a:tc>
                  <a:txBody>
                    <a:bodyPr/>
                    <a:lstStyle/>
                    <a:p>
                      <a:pPr algn="ctr"/>
                      <a:r>
                        <a:rPr lang="en-MY" dirty="0"/>
                        <a:t>0111</a:t>
                      </a:r>
                    </a:p>
                  </a:txBody>
                  <a:tcPr/>
                </a:tc>
                <a:tc>
                  <a:txBody>
                    <a:bodyPr/>
                    <a:lstStyle/>
                    <a:p>
                      <a:pPr algn="ctr"/>
                      <a:r>
                        <a:rPr lang="en-MY" dirty="0"/>
                        <a:t>7</a:t>
                      </a:r>
                    </a:p>
                  </a:txBody>
                  <a:tcPr/>
                </a:tc>
                <a:tc>
                  <a:txBody>
                    <a:bodyPr/>
                    <a:lstStyle/>
                    <a:p>
                      <a:pPr algn="ctr"/>
                      <a:r>
                        <a:rPr lang="en-MY" dirty="0"/>
                        <a:t>7</a:t>
                      </a:r>
                    </a:p>
                  </a:txBody>
                  <a:tcPr/>
                </a:tc>
                <a:extLst>
                  <a:ext uri="{0D108BD9-81ED-4DB2-BD59-A6C34878D82A}">
                    <a16:rowId xmlns:a16="http://schemas.microsoft.com/office/drawing/2014/main" val="2925229865"/>
                  </a:ext>
                </a:extLst>
              </a:tr>
              <a:tr h="370840">
                <a:tc>
                  <a:txBody>
                    <a:bodyPr/>
                    <a:lstStyle/>
                    <a:p>
                      <a:pPr algn="ctr"/>
                      <a:r>
                        <a:rPr lang="en-MY" dirty="0"/>
                        <a:t>8</a:t>
                      </a:r>
                    </a:p>
                  </a:txBody>
                  <a:tcPr/>
                </a:tc>
                <a:tc>
                  <a:txBody>
                    <a:bodyPr/>
                    <a:lstStyle/>
                    <a:p>
                      <a:pPr algn="ctr"/>
                      <a:r>
                        <a:rPr lang="en-MY" dirty="0"/>
                        <a:t>1000</a:t>
                      </a:r>
                    </a:p>
                  </a:txBody>
                  <a:tcPr/>
                </a:tc>
                <a:tc>
                  <a:txBody>
                    <a:bodyPr/>
                    <a:lstStyle/>
                    <a:p>
                      <a:pPr algn="ctr"/>
                      <a:r>
                        <a:rPr lang="en-MY" dirty="0"/>
                        <a:t>10</a:t>
                      </a:r>
                    </a:p>
                  </a:txBody>
                  <a:tcPr/>
                </a:tc>
                <a:tc>
                  <a:txBody>
                    <a:bodyPr/>
                    <a:lstStyle/>
                    <a:p>
                      <a:pPr algn="ctr"/>
                      <a:r>
                        <a:rPr lang="en-MY" dirty="0"/>
                        <a:t>8</a:t>
                      </a:r>
                    </a:p>
                  </a:txBody>
                  <a:tcPr/>
                </a:tc>
                <a:extLst>
                  <a:ext uri="{0D108BD9-81ED-4DB2-BD59-A6C34878D82A}">
                    <a16:rowId xmlns:a16="http://schemas.microsoft.com/office/drawing/2014/main" val="4196223585"/>
                  </a:ext>
                </a:extLst>
              </a:tr>
              <a:tr h="370840">
                <a:tc>
                  <a:txBody>
                    <a:bodyPr/>
                    <a:lstStyle/>
                    <a:p>
                      <a:pPr algn="ctr"/>
                      <a:r>
                        <a:rPr lang="en-MY" dirty="0"/>
                        <a:t>9</a:t>
                      </a:r>
                    </a:p>
                  </a:txBody>
                  <a:tcPr/>
                </a:tc>
                <a:tc>
                  <a:txBody>
                    <a:bodyPr/>
                    <a:lstStyle/>
                    <a:p>
                      <a:pPr algn="ctr"/>
                      <a:r>
                        <a:rPr lang="en-MY" dirty="0"/>
                        <a:t>1001</a:t>
                      </a:r>
                    </a:p>
                  </a:txBody>
                  <a:tcPr/>
                </a:tc>
                <a:tc>
                  <a:txBody>
                    <a:bodyPr/>
                    <a:lstStyle/>
                    <a:p>
                      <a:pPr algn="ctr"/>
                      <a:r>
                        <a:rPr lang="en-MY" dirty="0"/>
                        <a:t>11</a:t>
                      </a:r>
                    </a:p>
                  </a:txBody>
                  <a:tcPr/>
                </a:tc>
                <a:tc>
                  <a:txBody>
                    <a:bodyPr/>
                    <a:lstStyle/>
                    <a:p>
                      <a:pPr algn="ctr"/>
                      <a:r>
                        <a:rPr lang="en-MY" dirty="0"/>
                        <a:t>9</a:t>
                      </a:r>
                    </a:p>
                  </a:txBody>
                  <a:tcPr/>
                </a:tc>
                <a:extLst>
                  <a:ext uri="{0D108BD9-81ED-4DB2-BD59-A6C34878D82A}">
                    <a16:rowId xmlns:a16="http://schemas.microsoft.com/office/drawing/2014/main" val="106583331"/>
                  </a:ext>
                </a:extLst>
              </a:tr>
              <a:tr h="370840">
                <a:tc>
                  <a:txBody>
                    <a:bodyPr/>
                    <a:lstStyle/>
                    <a:p>
                      <a:pPr algn="ctr"/>
                      <a:r>
                        <a:rPr lang="en-MY" dirty="0"/>
                        <a:t>10</a:t>
                      </a:r>
                    </a:p>
                  </a:txBody>
                  <a:tcPr/>
                </a:tc>
                <a:tc>
                  <a:txBody>
                    <a:bodyPr/>
                    <a:lstStyle/>
                    <a:p>
                      <a:pPr algn="ctr"/>
                      <a:r>
                        <a:rPr lang="en-MY" dirty="0"/>
                        <a:t>1010</a:t>
                      </a:r>
                    </a:p>
                  </a:txBody>
                  <a:tcPr/>
                </a:tc>
                <a:tc>
                  <a:txBody>
                    <a:bodyPr/>
                    <a:lstStyle/>
                    <a:p>
                      <a:pPr algn="ctr"/>
                      <a:r>
                        <a:rPr lang="en-MY" dirty="0"/>
                        <a:t>12</a:t>
                      </a:r>
                    </a:p>
                  </a:txBody>
                  <a:tcPr/>
                </a:tc>
                <a:tc>
                  <a:txBody>
                    <a:bodyPr/>
                    <a:lstStyle/>
                    <a:p>
                      <a:pPr algn="ctr"/>
                      <a:r>
                        <a:rPr lang="en-MY" dirty="0"/>
                        <a:t>A</a:t>
                      </a:r>
                    </a:p>
                  </a:txBody>
                  <a:tcPr/>
                </a:tc>
                <a:extLst>
                  <a:ext uri="{0D108BD9-81ED-4DB2-BD59-A6C34878D82A}">
                    <a16:rowId xmlns:a16="http://schemas.microsoft.com/office/drawing/2014/main" val="2678276944"/>
                  </a:ext>
                </a:extLst>
              </a:tr>
              <a:tr h="370840">
                <a:tc>
                  <a:txBody>
                    <a:bodyPr/>
                    <a:lstStyle/>
                    <a:p>
                      <a:pPr algn="ctr"/>
                      <a:r>
                        <a:rPr lang="en-MY" dirty="0"/>
                        <a:t>11</a:t>
                      </a:r>
                    </a:p>
                  </a:txBody>
                  <a:tcPr/>
                </a:tc>
                <a:tc>
                  <a:txBody>
                    <a:bodyPr/>
                    <a:lstStyle/>
                    <a:p>
                      <a:pPr algn="ctr"/>
                      <a:r>
                        <a:rPr lang="en-MY" dirty="0"/>
                        <a:t>1011</a:t>
                      </a:r>
                    </a:p>
                  </a:txBody>
                  <a:tcPr/>
                </a:tc>
                <a:tc>
                  <a:txBody>
                    <a:bodyPr/>
                    <a:lstStyle/>
                    <a:p>
                      <a:pPr algn="ctr"/>
                      <a:r>
                        <a:rPr lang="en-MY" dirty="0"/>
                        <a:t>13</a:t>
                      </a:r>
                    </a:p>
                  </a:txBody>
                  <a:tcPr/>
                </a:tc>
                <a:tc>
                  <a:txBody>
                    <a:bodyPr/>
                    <a:lstStyle/>
                    <a:p>
                      <a:pPr algn="ctr"/>
                      <a:r>
                        <a:rPr lang="en-MY" dirty="0"/>
                        <a:t>B</a:t>
                      </a:r>
                    </a:p>
                  </a:txBody>
                  <a:tcPr/>
                </a:tc>
                <a:extLst>
                  <a:ext uri="{0D108BD9-81ED-4DB2-BD59-A6C34878D82A}">
                    <a16:rowId xmlns:a16="http://schemas.microsoft.com/office/drawing/2014/main" val="3390441032"/>
                  </a:ext>
                </a:extLst>
              </a:tr>
              <a:tr h="370840">
                <a:tc>
                  <a:txBody>
                    <a:bodyPr/>
                    <a:lstStyle/>
                    <a:p>
                      <a:pPr algn="ctr"/>
                      <a:r>
                        <a:rPr lang="en-MY" dirty="0"/>
                        <a:t>12</a:t>
                      </a:r>
                    </a:p>
                  </a:txBody>
                  <a:tcPr/>
                </a:tc>
                <a:tc>
                  <a:txBody>
                    <a:bodyPr/>
                    <a:lstStyle/>
                    <a:p>
                      <a:pPr algn="ctr"/>
                      <a:r>
                        <a:rPr lang="en-MY" dirty="0"/>
                        <a:t>1100</a:t>
                      </a:r>
                    </a:p>
                  </a:txBody>
                  <a:tcPr/>
                </a:tc>
                <a:tc>
                  <a:txBody>
                    <a:bodyPr/>
                    <a:lstStyle/>
                    <a:p>
                      <a:pPr algn="ctr"/>
                      <a:r>
                        <a:rPr lang="en-MY" dirty="0"/>
                        <a:t>14</a:t>
                      </a:r>
                    </a:p>
                  </a:txBody>
                  <a:tcPr/>
                </a:tc>
                <a:tc>
                  <a:txBody>
                    <a:bodyPr/>
                    <a:lstStyle/>
                    <a:p>
                      <a:pPr algn="ctr"/>
                      <a:r>
                        <a:rPr lang="en-MY" dirty="0"/>
                        <a:t>C</a:t>
                      </a:r>
                    </a:p>
                  </a:txBody>
                  <a:tcPr/>
                </a:tc>
                <a:extLst>
                  <a:ext uri="{0D108BD9-81ED-4DB2-BD59-A6C34878D82A}">
                    <a16:rowId xmlns:a16="http://schemas.microsoft.com/office/drawing/2014/main" val="3188921388"/>
                  </a:ext>
                </a:extLst>
              </a:tr>
              <a:tr h="370840">
                <a:tc>
                  <a:txBody>
                    <a:bodyPr/>
                    <a:lstStyle/>
                    <a:p>
                      <a:pPr algn="ctr"/>
                      <a:r>
                        <a:rPr lang="en-MY" dirty="0"/>
                        <a:t>13</a:t>
                      </a:r>
                    </a:p>
                  </a:txBody>
                  <a:tcPr/>
                </a:tc>
                <a:tc>
                  <a:txBody>
                    <a:bodyPr/>
                    <a:lstStyle/>
                    <a:p>
                      <a:pPr algn="ctr"/>
                      <a:r>
                        <a:rPr lang="en-MY" dirty="0"/>
                        <a:t>1101</a:t>
                      </a:r>
                    </a:p>
                  </a:txBody>
                  <a:tcPr/>
                </a:tc>
                <a:tc>
                  <a:txBody>
                    <a:bodyPr/>
                    <a:lstStyle/>
                    <a:p>
                      <a:pPr algn="ctr"/>
                      <a:r>
                        <a:rPr lang="en-MY" dirty="0"/>
                        <a:t>15</a:t>
                      </a:r>
                    </a:p>
                  </a:txBody>
                  <a:tcPr/>
                </a:tc>
                <a:tc>
                  <a:txBody>
                    <a:bodyPr/>
                    <a:lstStyle/>
                    <a:p>
                      <a:pPr algn="ctr"/>
                      <a:r>
                        <a:rPr lang="en-MY" dirty="0"/>
                        <a:t>D</a:t>
                      </a:r>
                    </a:p>
                  </a:txBody>
                  <a:tcPr/>
                </a:tc>
                <a:extLst>
                  <a:ext uri="{0D108BD9-81ED-4DB2-BD59-A6C34878D82A}">
                    <a16:rowId xmlns:a16="http://schemas.microsoft.com/office/drawing/2014/main" val="58936159"/>
                  </a:ext>
                </a:extLst>
              </a:tr>
              <a:tr h="370840">
                <a:tc>
                  <a:txBody>
                    <a:bodyPr/>
                    <a:lstStyle/>
                    <a:p>
                      <a:pPr algn="ctr"/>
                      <a:r>
                        <a:rPr lang="en-MY" dirty="0"/>
                        <a:t>14</a:t>
                      </a:r>
                    </a:p>
                  </a:txBody>
                  <a:tcPr/>
                </a:tc>
                <a:tc>
                  <a:txBody>
                    <a:bodyPr/>
                    <a:lstStyle/>
                    <a:p>
                      <a:pPr algn="ctr"/>
                      <a:r>
                        <a:rPr lang="en-MY" dirty="0"/>
                        <a:t>1110</a:t>
                      </a:r>
                    </a:p>
                  </a:txBody>
                  <a:tcPr/>
                </a:tc>
                <a:tc>
                  <a:txBody>
                    <a:bodyPr/>
                    <a:lstStyle/>
                    <a:p>
                      <a:pPr algn="ctr"/>
                      <a:r>
                        <a:rPr lang="en-MY" dirty="0"/>
                        <a:t>16</a:t>
                      </a:r>
                    </a:p>
                  </a:txBody>
                  <a:tcPr/>
                </a:tc>
                <a:tc>
                  <a:txBody>
                    <a:bodyPr/>
                    <a:lstStyle/>
                    <a:p>
                      <a:pPr algn="ctr"/>
                      <a:r>
                        <a:rPr lang="en-MY" dirty="0"/>
                        <a:t>E</a:t>
                      </a:r>
                    </a:p>
                  </a:txBody>
                  <a:tcPr/>
                </a:tc>
                <a:extLst>
                  <a:ext uri="{0D108BD9-81ED-4DB2-BD59-A6C34878D82A}">
                    <a16:rowId xmlns:a16="http://schemas.microsoft.com/office/drawing/2014/main" val="739806843"/>
                  </a:ext>
                </a:extLst>
              </a:tr>
              <a:tr h="370840">
                <a:tc>
                  <a:txBody>
                    <a:bodyPr/>
                    <a:lstStyle/>
                    <a:p>
                      <a:pPr algn="ctr"/>
                      <a:r>
                        <a:rPr lang="en-MY" dirty="0"/>
                        <a:t>15</a:t>
                      </a:r>
                    </a:p>
                  </a:txBody>
                  <a:tcPr/>
                </a:tc>
                <a:tc>
                  <a:txBody>
                    <a:bodyPr/>
                    <a:lstStyle/>
                    <a:p>
                      <a:pPr algn="ctr"/>
                      <a:r>
                        <a:rPr lang="en-MY" dirty="0"/>
                        <a:t>1111</a:t>
                      </a:r>
                    </a:p>
                  </a:txBody>
                  <a:tcPr/>
                </a:tc>
                <a:tc>
                  <a:txBody>
                    <a:bodyPr/>
                    <a:lstStyle/>
                    <a:p>
                      <a:pPr algn="ctr"/>
                      <a:r>
                        <a:rPr lang="en-MY" dirty="0"/>
                        <a:t>17</a:t>
                      </a:r>
                    </a:p>
                  </a:txBody>
                  <a:tcPr/>
                </a:tc>
                <a:tc>
                  <a:txBody>
                    <a:bodyPr/>
                    <a:lstStyle/>
                    <a:p>
                      <a:pPr algn="ctr"/>
                      <a:r>
                        <a:rPr lang="en-MY" dirty="0"/>
                        <a:t>F</a:t>
                      </a:r>
                    </a:p>
                  </a:txBody>
                  <a:tcPr/>
                </a:tc>
                <a:extLst>
                  <a:ext uri="{0D108BD9-81ED-4DB2-BD59-A6C34878D82A}">
                    <a16:rowId xmlns:a16="http://schemas.microsoft.com/office/drawing/2014/main" val="3690954490"/>
                  </a:ext>
                </a:extLst>
              </a:tr>
            </a:tbl>
          </a:graphicData>
        </a:graphic>
      </p:graphicFrame>
    </p:spTree>
    <p:extLst>
      <p:ext uri="{BB962C8B-B14F-4D97-AF65-F5344CB8AC3E}">
        <p14:creationId xmlns:p14="http://schemas.microsoft.com/office/powerpoint/2010/main" val="155332349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99A3-ADF9-48E8-8782-B3C2F490405D}"/>
              </a:ext>
            </a:extLst>
          </p:cNvPr>
          <p:cNvSpPr>
            <a:spLocks noGrp="1"/>
          </p:cNvSpPr>
          <p:nvPr>
            <p:ph type="title"/>
          </p:nvPr>
        </p:nvSpPr>
        <p:spPr/>
        <p:txBody>
          <a:bodyPr/>
          <a:lstStyle/>
          <a:p>
            <a:r>
              <a:rPr lang="en-MY" dirty="0"/>
              <a:t>D flip-flop</a:t>
            </a:r>
          </a:p>
        </p:txBody>
      </p:sp>
      <p:sp>
        <p:nvSpPr>
          <p:cNvPr id="3" name="Content Placeholder 2">
            <a:extLst>
              <a:ext uri="{FF2B5EF4-FFF2-40B4-BE49-F238E27FC236}">
                <a16:creationId xmlns:a16="http://schemas.microsoft.com/office/drawing/2014/main" id="{B9F13CFE-DF91-42BE-B3BB-B4131C799236}"/>
              </a:ext>
            </a:extLst>
          </p:cNvPr>
          <p:cNvSpPr>
            <a:spLocks noGrp="1"/>
          </p:cNvSpPr>
          <p:nvPr>
            <p:ph idx="1"/>
          </p:nvPr>
        </p:nvSpPr>
        <p:spPr/>
        <p:txBody>
          <a:bodyPr/>
          <a:lstStyle/>
          <a:p>
            <a:pPr algn="just">
              <a:lnSpc>
                <a:spcPct val="100000"/>
              </a:lnSpc>
            </a:pPr>
            <a:r>
              <a:rPr lang="en-MY" dirty="0"/>
              <a:t>An example of an edge-triggered circuit is the </a:t>
            </a:r>
            <a:r>
              <a:rPr lang="en-MY" b="1" dirty="0"/>
              <a:t>D flip-flop</a:t>
            </a:r>
            <a:r>
              <a:rPr lang="en-MY" dirty="0"/>
              <a:t>, which is also known as the </a:t>
            </a:r>
            <a:r>
              <a:rPr lang="en-MY" b="1" dirty="0"/>
              <a:t>data flip-flop</a:t>
            </a:r>
            <a:r>
              <a:rPr lang="en-MY" dirty="0"/>
              <a:t>.</a:t>
            </a:r>
          </a:p>
          <a:p>
            <a:pPr algn="just">
              <a:lnSpc>
                <a:spcPct val="100000"/>
              </a:lnSpc>
            </a:pPr>
            <a:r>
              <a:rPr lang="en-MY" dirty="0"/>
              <a:t>Its output takes the value of the input that was present just prior to the triggering clock transition. </a:t>
            </a:r>
          </a:p>
          <a:p>
            <a:pPr algn="just">
              <a:lnSpc>
                <a:spcPct val="100000"/>
              </a:lnSpc>
            </a:pPr>
            <a:r>
              <a:rPr lang="en-MY" dirty="0"/>
              <a:t>Note, the symbols in the clock column of the truth table, indicating transitions of the clock signal from low to high.</a:t>
            </a:r>
          </a:p>
        </p:txBody>
      </p:sp>
      <p:sp>
        <p:nvSpPr>
          <p:cNvPr id="4" name="Footer Placeholder 3">
            <a:extLst>
              <a:ext uri="{FF2B5EF4-FFF2-40B4-BE49-F238E27FC236}">
                <a16:creationId xmlns:a16="http://schemas.microsoft.com/office/drawing/2014/main" id="{DA331057-DB5A-49E6-82CA-F1C06455A436}"/>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B3BEB2CC-C090-4B93-AFEF-820B8F30D5A8}"/>
              </a:ext>
            </a:extLst>
          </p:cNvPr>
          <p:cNvSpPr>
            <a:spLocks noGrp="1"/>
          </p:cNvSpPr>
          <p:nvPr>
            <p:ph type="sldNum" sz="quarter" idx="12"/>
          </p:nvPr>
        </p:nvSpPr>
        <p:spPr/>
        <p:txBody>
          <a:bodyPr/>
          <a:lstStyle/>
          <a:p>
            <a:fld id="{1DE98518-C1CF-410D-8A71-B5D14FDF677E}" type="slidenum">
              <a:rPr lang="en-MY" smtClean="0"/>
              <a:t>100</a:t>
            </a:fld>
            <a:endParaRPr lang="en-MY" dirty="0"/>
          </a:p>
        </p:txBody>
      </p:sp>
      <p:pic>
        <p:nvPicPr>
          <p:cNvPr id="6" name="Picture 5">
            <a:extLst>
              <a:ext uri="{FF2B5EF4-FFF2-40B4-BE49-F238E27FC236}">
                <a16:creationId xmlns:a16="http://schemas.microsoft.com/office/drawing/2014/main" id="{C8A0A139-412D-4ECB-8DEE-B1E9C8B6B0B2}"/>
              </a:ext>
            </a:extLst>
          </p:cNvPr>
          <p:cNvPicPr>
            <a:picLocks noChangeAspect="1"/>
          </p:cNvPicPr>
          <p:nvPr/>
        </p:nvPicPr>
        <p:blipFill>
          <a:blip r:embed="rId2"/>
          <a:stretch>
            <a:fillRect/>
          </a:stretch>
        </p:blipFill>
        <p:spPr>
          <a:xfrm>
            <a:off x="5692902" y="484632"/>
            <a:ext cx="5429250" cy="1343025"/>
          </a:xfrm>
          <a:prstGeom prst="rect">
            <a:avLst/>
          </a:prstGeom>
        </p:spPr>
      </p:pic>
      <p:pic>
        <p:nvPicPr>
          <p:cNvPr id="7" name="Picture 6">
            <a:extLst>
              <a:ext uri="{FF2B5EF4-FFF2-40B4-BE49-F238E27FC236}">
                <a16:creationId xmlns:a16="http://schemas.microsoft.com/office/drawing/2014/main" id="{ED7D4F4A-546A-4E1B-85D6-7C175B0D6335}"/>
              </a:ext>
            </a:extLst>
          </p:cNvPr>
          <p:cNvPicPr>
            <a:picLocks noChangeAspect="1"/>
          </p:cNvPicPr>
          <p:nvPr/>
        </p:nvPicPr>
        <p:blipFill>
          <a:blip r:embed="rId3"/>
          <a:stretch>
            <a:fillRect/>
          </a:stretch>
        </p:blipFill>
        <p:spPr>
          <a:xfrm>
            <a:off x="7150227" y="4231237"/>
            <a:ext cx="3971925" cy="1847850"/>
          </a:xfrm>
          <a:prstGeom prst="rect">
            <a:avLst/>
          </a:prstGeom>
        </p:spPr>
      </p:pic>
      <p:pic>
        <p:nvPicPr>
          <p:cNvPr id="3074" name="Picture 2" descr="D Flip-Flop">
            <a:extLst>
              <a:ext uri="{FF2B5EF4-FFF2-40B4-BE49-F238E27FC236}">
                <a16:creationId xmlns:a16="http://schemas.microsoft.com/office/drawing/2014/main" id="{4EC74411-FA70-4CAC-A685-D3DFE911B0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5811" y="4461738"/>
            <a:ext cx="3971925" cy="1939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0077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767D-6C3B-48BD-AE3E-FB1095B98D3B}"/>
              </a:ext>
            </a:extLst>
          </p:cNvPr>
          <p:cNvSpPr>
            <a:spLocks noGrp="1"/>
          </p:cNvSpPr>
          <p:nvPr>
            <p:ph type="title"/>
          </p:nvPr>
        </p:nvSpPr>
        <p:spPr/>
        <p:txBody>
          <a:bodyPr/>
          <a:lstStyle/>
          <a:p>
            <a:r>
              <a:rPr lang="en-MY" dirty="0"/>
              <a:t>Example 2</a:t>
            </a:r>
          </a:p>
        </p:txBody>
      </p:sp>
      <p:sp>
        <p:nvSpPr>
          <p:cNvPr id="3" name="Content Placeholder 2">
            <a:extLst>
              <a:ext uri="{FF2B5EF4-FFF2-40B4-BE49-F238E27FC236}">
                <a16:creationId xmlns:a16="http://schemas.microsoft.com/office/drawing/2014/main" id="{EE80219F-D170-41C5-B3F8-81695E7BDFAC}"/>
              </a:ext>
            </a:extLst>
          </p:cNvPr>
          <p:cNvSpPr>
            <a:spLocks noGrp="1"/>
          </p:cNvSpPr>
          <p:nvPr>
            <p:ph idx="1"/>
          </p:nvPr>
        </p:nvSpPr>
        <p:spPr/>
        <p:txBody>
          <a:bodyPr/>
          <a:lstStyle/>
          <a:p>
            <a:pPr algn="just">
              <a:lnSpc>
                <a:spcPct val="100000"/>
              </a:lnSpc>
            </a:pPr>
            <a:r>
              <a:rPr lang="en-MY" dirty="0"/>
              <a:t>The input signals to a positive-edge-triggered D flip-flop are shown in Figure. Sketch the output Q to scale versus time. (Assume that Q is low prior to t = 2.)</a:t>
            </a:r>
          </a:p>
        </p:txBody>
      </p:sp>
      <p:sp>
        <p:nvSpPr>
          <p:cNvPr id="4" name="Footer Placeholder 3">
            <a:extLst>
              <a:ext uri="{FF2B5EF4-FFF2-40B4-BE49-F238E27FC236}">
                <a16:creationId xmlns:a16="http://schemas.microsoft.com/office/drawing/2014/main" id="{D8E278C2-BD71-4045-9AD4-10017476A7E3}"/>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5FFFE15-71E8-40B9-AB80-C4017A163783}"/>
              </a:ext>
            </a:extLst>
          </p:cNvPr>
          <p:cNvSpPr>
            <a:spLocks noGrp="1"/>
          </p:cNvSpPr>
          <p:nvPr>
            <p:ph type="sldNum" sz="quarter" idx="12"/>
          </p:nvPr>
        </p:nvSpPr>
        <p:spPr/>
        <p:txBody>
          <a:bodyPr/>
          <a:lstStyle/>
          <a:p>
            <a:fld id="{1DE98518-C1CF-410D-8A71-B5D14FDF677E}" type="slidenum">
              <a:rPr lang="en-MY" smtClean="0"/>
              <a:t>101</a:t>
            </a:fld>
            <a:endParaRPr lang="en-MY" dirty="0"/>
          </a:p>
        </p:txBody>
      </p:sp>
      <p:pic>
        <p:nvPicPr>
          <p:cNvPr id="6" name="Picture 5">
            <a:extLst>
              <a:ext uri="{FF2B5EF4-FFF2-40B4-BE49-F238E27FC236}">
                <a16:creationId xmlns:a16="http://schemas.microsoft.com/office/drawing/2014/main" id="{30FF1CC8-59E0-4098-B509-12DD57118D50}"/>
              </a:ext>
            </a:extLst>
          </p:cNvPr>
          <p:cNvPicPr>
            <a:picLocks noChangeAspect="1"/>
          </p:cNvPicPr>
          <p:nvPr/>
        </p:nvPicPr>
        <p:blipFill>
          <a:blip r:embed="rId2"/>
          <a:stretch>
            <a:fillRect/>
          </a:stretch>
        </p:blipFill>
        <p:spPr>
          <a:xfrm>
            <a:off x="1276350" y="3429000"/>
            <a:ext cx="4819650" cy="2105025"/>
          </a:xfrm>
          <a:prstGeom prst="rect">
            <a:avLst/>
          </a:prstGeom>
        </p:spPr>
      </p:pic>
      <p:pic>
        <p:nvPicPr>
          <p:cNvPr id="7" name="Picture 6">
            <a:extLst>
              <a:ext uri="{FF2B5EF4-FFF2-40B4-BE49-F238E27FC236}">
                <a16:creationId xmlns:a16="http://schemas.microsoft.com/office/drawing/2014/main" id="{ABD88967-0662-4EA3-ACA7-F736078EDEEA}"/>
              </a:ext>
            </a:extLst>
          </p:cNvPr>
          <p:cNvPicPr>
            <a:picLocks noChangeAspect="1"/>
          </p:cNvPicPr>
          <p:nvPr/>
        </p:nvPicPr>
        <p:blipFill>
          <a:blip r:embed="rId3"/>
          <a:stretch>
            <a:fillRect/>
          </a:stretch>
        </p:blipFill>
        <p:spPr>
          <a:xfrm>
            <a:off x="6302502" y="3905249"/>
            <a:ext cx="4676775" cy="1152525"/>
          </a:xfrm>
          <a:prstGeom prst="rect">
            <a:avLst/>
          </a:prstGeom>
        </p:spPr>
      </p:pic>
    </p:spTree>
    <p:extLst>
      <p:ext uri="{BB962C8B-B14F-4D97-AF65-F5344CB8AC3E}">
        <p14:creationId xmlns:p14="http://schemas.microsoft.com/office/powerpoint/2010/main" val="4418915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4BC1-8DBA-4EC4-ADBE-A4EF5495D7C6}"/>
              </a:ext>
            </a:extLst>
          </p:cNvPr>
          <p:cNvSpPr>
            <a:spLocks noGrp="1"/>
          </p:cNvSpPr>
          <p:nvPr>
            <p:ph type="title"/>
          </p:nvPr>
        </p:nvSpPr>
        <p:spPr/>
        <p:txBody>
          <a:bodyPr/>
          <a:lstStyle/>
          <a:p>
            <a:r>
              <a:rPr lang="en-MY" dirty="0"/>
              <a:t>JK (Jack-Kilby) Flip-Flop</a:t>
            </a:r>
          </a:p>
        </p:txBody>
      </p:sp>
      <p:sp>
        <p:nvSpPr>
          <p:cNvPr id="3" name="Content Placeholder 2">
            <a:extLst>
              <a:ext uri="{FF2B5EF4-FFF2-40B4-BE49-F238E27FC236}">
                <a16:creationId xmlns:a16="http://schemas.microsoft.com/office/drawing/2014/main" id="{2DE621D8-F9F5-411C-A927-42EB5A965C05}"/>
              </a:ext>
            </a:extLst>
          </p:cNvPr>
          <p:cNvSpPr>
            <a:spLocks noGrp="1"/>
          </p:cNvSpPr>
          <p:nvPr>
            <p:ph idx="1"/>
          </p:nvPr>
        </p:nvSpPr>
        <p:spPr>
          <a:xfrm>
            <a:off x="1088136" y="4488530"/>
            <a:ext cx="10058400" cy="1815084"/>
          </a:xfrm>
        </p:spPr>
        <p:txBody>
          <a:bodyPr/>
          <a:lstStyle/>
          <a:p>
            <a:pPr algn="just">
              <a:lnSpc>
                <a:spcPct val="100000"/>
              </a:lnSpc>
            </a:pPr>
            <a:r>
              <a:rPr lang="en-MY" dirty="0"/>
              <a:t>Its operation is very similar to that of an SR flip-flop except that if both control inputs (J and K) are high, the state changes on the next negative-going clock edge. </a:t>
            </a:r>
          </a:p>
          <a:p>
            <a:pPr algn="just">
              <a:lnSpc>
                <a:spcPct val="100000"/>
              </a:lnSpc>
            </a:pPr>
            <a:r>
              <a:rPr lang="en-MY" dirty="0"/>
              <a:t>Thus when both J and K are high, the output of the flipflop toggles on each cycle of the clock–switching from high to low on one negative going clock transition, back to high on the next negative transition, and so on.</a:t>
            </a:r>
          </a:p>
        </p:txBody>
      </p:sp>
      <p:sp>
        <p:nvSpPr>
          <p:cNvPr id="4" name="Footer Placeholder 3">
            <a:extLst>
              <a:ext uri="{FF2B5EF4-FFF2-40B4-BE49-F238E27FC236}">
                <a16:creationId xmlns:a16="http://schemas.microsoft.com/office/drawing/2014/main" id="{75C4FC93-7788-4C97-A953-7024A01A78D5}"/>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899AACB-1F9F-4C5D-B053-1F29A5061CB9}"/>
              </a:ext>
            </a:extLst>
          </p:cNvPr>
          <p:cNvSpPr>
            <a:spLocks noGrp="1"/>
          </p:cNvSpPr>
          <p:nvPr>
            <p:ph type="sldNum" sz="quarter" idx="12"/>
          </p:nvPr>
        </p:nvSpPr>
        <p:spPr/>
        <p:txBody>
          <a:bodyPr/>
          <a:lstStyle/>
          <a:p>
            <a:fld id="{1DE98518-C1CF-410D-8A71-B5D14FDF677E}" type="slidenum">
              <a:rPr lang="en-MY" smtClean="0"/>
              <a:t>102</a:t>
            </a:fld>
            <a:endParaRPr lang="en-MY" dirty="0"/>
          </a:p>
        </p:txBody>
      </p:sp>
      <p:pic>
        <p:nvPicPr>
          <p:cNvPr id="6" name="Picture 5">
            <a:extLst>
              <a:ext uri="{FF2B5EF4-FFF2-40B4-BE49-F238E27FC236}">
                <a16:creationId xmlns:a16="http://schemas.microsoft.com/office/drawing/2014/main" id="{1D886E42-1C6F-4E6B-880A-EF5174688BE2}"/>
              </a:ext>
            </a:extLst>
          </p:cNvPr>
          <p:cNvPicPr>
            <a:picLocks noChangeAspect="1"/>
          </p:cNvPicPr>
          <p:nvPr/>
        </p:nvPicPr>
        <p:blipFill>
          <a:blip r:embed="rId2"/>
          <a:stretch>
            <a:fillRect/>
          </a:stretch>
        </p:blipFill>
        <p:spPr>
          <a:xfrm>
            <a:off x="6096000" y="1741751"/>
            <a:ext cx="5754536" cy="2746779"/>
          </a:xfrm>
          <a:prstGeom prst="rect">
            <a:avLst/>
          </a:prstGeom>
        </p:spPr>
      </p:pic>
      <p:pic>
        <p:nvPicPr>
          <p:cNvPr id="1026" name="Picture 2" descr="jk flip flop symbol">
            <a:extLst>
              <a:ext uri="{FF2B5EF4-FFF2-40B4-BE49-F238E27FC236}">
                <a16:creationId xmlns:a16="http://schemas.microsoft.com/office/drawing/2014/main" id="{7C0E1172-CF76-42B8-9D06-5F4007C87D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9867" b="-2644"/>
          <a:stretch/>
        </p:blipFill>
        <p:spPr bwMode="auto">
          <a:xfrm>
            <a:off x="897996" y="2184893"/>
            <a:ext cx="2022185" cy="2111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jk flip-flop circuit">
            <a:extLst>
              <a:ext uri="{FF2B5EF4-FFF2-40B4-BE49-F238E27FC236}">
                <a16:creationId xmlns:a16="http://schemas.microsoft.com/office/drawing/2014/main" id="{651BF8EE-5FE0-4B3C-BBC7-14A6BC7F4B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7975" y="2474032"/>
            <a:ext cx="3248025"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5515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40BF-6459-46D1-B91A-E297850741CC}"/>
              </a:ext>
            </a:extLst>
          </p:cNvPr>
          <p:cNvSpPr>
            <a:spLocks noGrp="1"/>
          </p:cNvSpPr>
          <p:nvPr>
            <p:ph type="title"/>
          </p:nvPr>
        </p:nvSpPr>
        <p:spPr/>
        <p:txBody>
          <a:bodyPr/>
          <a:lstStyle/>
          <a:p>
            <a:r>
              <a:rPr lang="en-MY" dirty="0"/>
              <a:t>T Flip-flop</a:t>
            </a:r>
          </a:p>
        </p:txBody>
      </p:sp>
      <p:sp>
        <p:nvSpPr>
          <p:cNvPr id="3" name="Content Placeholder 2">
            <a:extLst>
              <a:ext uri="{FF2B5EF4-FFF2-40B4-BE49-F238E27FC236}">
                <a16:creationId xmlns:a16="http://schemas.microsoft.com/office/drawing/2014/main" id="{9F8BBBD1-957A-4461-A872-F305A7C74163}"/>
              </a:ext>
            </a:extLst>
          </p:cNvPr>
          <p:cNvSpPr>
            <a:spLocks noGrp="1"/>
          </p:cNvSpPr>
          <p:nvPr>
            <p:ph idx="1"/>
          </p:nvPr>
        </p:nvSpPr>
        <p:spPr/>
        <p:txBody>
          <a:bodyPr>
            <a:normAutofit lnSpcReduction="10000"/>
          </a:bodyPr>
          <a:lstStyle/>
          <a:p>
            <a:pPr algn="just">
              <a:lnSpc>
                <a:spcPct val="100000"/>
              </a:lnSpc>
            </a:pPr>
            <a:r>
              <a:rPr lang="en-MY" dirty="0"/>
              <a:t>The name T flip-flop is termed from the nature of toggling operation. </a:t>
            </a:r>
          </a:p>
          <a:p>
            <a:pPr algn="just">
              <a:lnSpc>
                <a:spcPct val="100000"/>
              </a:lnSpc>
            </a:pPr>
            <a:r>
              <a:rPr lang="en-MY" dirty="0"/>
              <a:t>The major applications of T flip-flop are counters and control circuits. </a:t>
            </a:r>
          </a:p>
          <a:p>
            <a:pPr algn="just">
              <a:lnSpc>
                <a:spcPct val="100000"/>
              </a:lnSpc>
            </a:pPr>
            <a:r>
              <a:rPr lang="en-MY" dirty="0"/>
              <a:t>T flip flop is modified form of JK flip-flop making it to operate in toggling region.</a:t>
            </a:r>
          </a:p>
          <a:p>
            <a:pPr algn="just">
              <a:lnSpc>
                <a:spcPct val="100000"/>
              </a:lnSpc>
            </a:pPr>
            <a:r>
              <a:rPr lang="en-MY" dirty="0"/>
              <a:t>Whenever the clock signal is LOW, the input is never going to affect the output state. </a:t>
            </a:r>
          </a:p>
          <a:p>
            <a:pPr algn="just">
              <a:lnSpc>
                <a:spcPct val="100000"/>
              </a:lnSpc>
            </a:pPr>
            <a:r>
              <a:rPr lang="en-MY" dirty="0"/>
              <a:t>The clock has to be high for the inputs to get active. </a:t>
            </a:r>
          </a:p>
          <a:p>
            <a:pPr algn="just">
              <a:lnSpc>
                <a:spcPct val="100000"/>
              </a:lnSpc>
            </a:pPr>
            <a:r>
              <a:rPr lang="en-MY" dirty="0"/>
              <a:t>Thus, T flip-flop is a controlled Bi-stable latch where the clock signal is the control signal. </a:t>
            </a:r>
          </a:p>
          <a:p>
            <a:pPr algn="just">
              <a:lnSpc>
                <a:spcPct val="100000"/>
              </a:lnSpc>
            </a:pPr>
            <a:r>
              <a:rPr lang="en-MY" dirty="0"/>
              <a:t>Thus, the output has two stable states based on the inputs which have been discussed below.</a:t>
            </a:r>
          </a:p>
        </p:txBody>
      </p:sp>
      <p:sp>
        <p:nvSpPr>
          <p:cNvPr id="4" name="Footer Placeholder 3">
            <a:extLst>
              <a:ext uri="{FF2B5EF4-FFF2-40B4-BE49-F238E27FC236}">
                <a16:creationId xmlns:a16="http://schemas.microsoft.com/office/drawing/2014/main" id="{7C4122D5-8DA1-41B2-9F5A-C600EDD3FA71}"/>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72FE3B77-A725-44F5-9ECF-800B39413250}"/>
              </a:ext>
            </a:extLst>
          </p:cNvPr>
          <p:cNvSpPr>
            <a:spLocks noGrp="1"/>
          </p:cNvSpPr>
          <p:nvPr>
            <p:ph type="sldNum" sz="quarter" idx="12"/>
          </p:nvPr>
        </p:nvSpPr>
        <p:spPr/>
        <p:txBody>
          <a:bodyPr/>
          <a:lstStyle/>
          <a:p>
            <a:fld id="{1DE98518-C1CF-410D-8A71-B5D14FDF677E}" type="slidenum">
              <a:rPr lang="en-MY" smtClean="0"/>
              <a:t>103</a:t>
            </a:fld>
            <a:endParaRPr lang="en-MY" dirty="0"/>
          </a:p>
        </p:txBody>
      </p:sp>
    </p:spTree>
    <p:extLst>
      <p:ext uri="{BB962C8B-B14F-4D97-AF65-F5344CB8AC3E}">
        <p14:creationId xmlns:p14="http://schemas.microsoft.com/office/powerpoint/2010/main" val="26584843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25E-3463-4878-8C74-13AABF097026}"/>
              </a:ext>
            </a:extLst>
          </p:cNvPr>
          <p:cNvSpPr>
            <a:spLocks noGrp="1"/>
          </p:cNvSpPr>
          <p:nvPr>
            <p:ph type="title"/>
          </p:nvPr>
        </p:nvSpPr>
        <p:spPr/>
        <p:txBody>
          <a:bodyPr/>
          <a:lstStyle/>
          <a:p>
            <a:r>
              <a:rPr lang="en-MY" dirty="0"/>
              <a:t>T flipflop</a:t>
            </a:r>
          </a:p>
        </p:txBody>
      </p:sp>
      <p:sp>
        <p:nvSpPr>
          <p:cNvPr id="3" name="Content Placeholder 2">
            <a:extLst>
              <a:ext uri="{FF2B5EF4-FFF2-40B4-BE49-F238E27FC236}">
                <a16:creationId xmlns:a16="http://schemas.microsoft.com/office/drawing/2014/main" id="{6189AC8A-A702-47F4-A202-A23EC7CF54AE}"/>
              </a:ext>
            </a:extLst>
          </p:cNvPr>
          <p:cNvSpPr>
            <a:spLocks noGrp="1"/>
          </p:cNvSpPr>
          <p:nvPr>
            <p:ph idx="1"/>
          </p:nvPr>
        </p:nvSpPr>
        <p:spPr>
          <a:xfrm>
            <a:off x="1069848" y="2121408"/>
            <a:ext cx="6748666" cy="4050792"/>
          </a:xfrm>
        </p:spPr>
        <p:txBody>
          <a:bodyPr/>
          <a:lstStyle/>
          <a:p>
            <a:pPr algn="just">
              <a:lnSpc>
                <a:spcPct val="100000"/>
              </a:lnSpc>
            </a:pPr>
            <a:r>
              <a:rPr lang="en-MY" dirty="0"/>
              <a:t>The T flip flop is the modified form of JK flip flop. The Q and Q’ represents the output states of the flip-flop. </a:t>
            </a:r>
          </a:p>
          <a:p>
            <a:pPr algn="just">
              <a:lnSpc>
                <a:spcPct val="100000"/>
              </a:lnSpc>
            </a:pPr>
            <a:r>
              <a:rPr lang="en-MY" dirty="0"/>
              <a:t>According to the table, based on the input the output changes its state. </a:t>
            </a:r>
          </a:p>
          <a:p>
            <a:pPr algn="just">
              <a:lnSpc>
                <a:spcPct val="100000"/>
              </a:lnSpc>
            </a:pPr>
            <a:r>
              <a:rPr lang="en-MY" dirty="0"/>
              <a:t>But, the important thing to consider is all these can occur only in the presence of the clock signal</a:t>
            </a:r>
          </a:p>
        </p:txBody>
      </p:sp>
      <p:sp>
        <p:nvSpPr>
          <p:cNvPr id="4" name="Footer Placeholder 3">
            <a:extLst>
              <a:ext uri="{FF2B5EF4-FFF2-40B4-BE49-F238E27FC236}">
                <a16:creationId xmlns:a16="http://schemas.microsoft.com/office/drawing/2014/main" id="{1E821C94-57B8-4860-8138-EE977B3889DE}"/>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AD50D24-3691-464A-A60F-E226BF15A914}"/>
              </a:ext>
            </a:extLst>
          </p:cNvPr>
          <p:cNvSpPr>
            <a:spLocks noGrp="1"/>
          </p:cNvSpPr>
          <p:nvPr>
            <p:ph type="sldNum" sz="quarter" idx="12"/>
          </p:nvPr>
        </p:nvSpPr>
        <p:spPr/>
        <p:txBody>
          <a:bodyPr/>
          <a:lstStyle/>
          <a:p>
            <a:fld id="{1DE98518-C1CF-410D-8A71-B5D14FDF677E}" type="slidenum">
              <a:rPr lang="en-MY" smtClean="0"/>
              <a:t>104</a:t>
            </a:fld>
            <a:endParaRPr lang="en-MY" dirty="0"/>
          </a:p>
        </p:txBody>
      </p:sp>
      <p:pic>
        <p:nvPicPr>
          <p:cNvPr id="2050" name="Picture 2" descr="T flip-flop symbol">
            <a:extLst>
              <a:ext uri="{FF2B5EF4-FFF2-40B4-BE49-F238E27FC236}">
                <a16:creationId xmlns:a16="http://schemas.microsoft.com/office/drawing/2014/main" id="{E700564D-F58A-418D-8B52-C821F9C38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8514" y="220091"/>
            <a:ext cx="3905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1F63212-C54B-491C-842A-78011C18F188}"/>
              </a:ext>
            </a:extLst>
          </p:cNvPr>
          <p:cNvPicPr>
            <a:picLocks noChangeAspect="1"/>
          </p:cNvPicPr>
          <p:nvPr/>
        </p:nvPicPr>
        <p:blipFill>
          <a:blip r:embed="rId3"/>
          <a:stretch>
            <a:fillRect/>
          </a:stretch>
        </p:blipFill>
        <p:spPr>
          <a:xfrm>
            <a:off x="8588690" y="2806854"/>
            <a:ext cx="2722438" cy="3470093"/>
          </a:xfrm>
          <a:prstGeom prst="rect">
            <a:avLst/>
          </a:prstGeom>
        </p:spPr>
      </p:pic>
      <p:pic>
        <p:nvPicPr>
          <p:cNvPr id="2052" name="Picture 4" descr="T Flip-Flop">
            <a:extLst>
              <a:ext uri="{FF2B5EF4-FFF2-40B4-BE49-F238E27FC236}">
                <a16:creationId xmlns:a16="http://schemas.microsoft.com/office/drawing/2014/main" id="{1FEA335B-ED69-416F-A9AE-07DDCFC3F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7583" y="4427760"/>
            <a:ext cx="3978377" cy="210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9921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D27-ADFD-4D11-8C37-F6870945230F}"/>
              </a:ext>
            </a:extLst>
          </p:cNvPr>
          <p:cNvSpPr>
            <a:spLocks noGrp="1"/>
          </p:cNvSpPr>
          <p:nvPr>
            <p:ph type="title"/>
          </p:nvPr>
        </p:nvSpPr>
        <p:spPr/>
        <p:txBody>
          <a:bodyPr/>
          <a:lstStyle/>
          <a:p>
            <a:r>
              <a:rPr lang="en-MY" dirty="0"/>
              <a:t>MCQ1</a:t>
            </a:r>
          </a:p>
        </p:txBody>
      </p:sp>
      <p:sp>
        <p:nvSpPr>
          <p:cNvPr id="3" name="Content Placeholder 2">
            <a:extLst>
              <a:ext uri="{FF2B5EF4-FFF2-40B4-BE49-F238E27FC236}">
                <a16:creationId xmlns:a16="http://schemas.microsoft.com/office/drawing/2014/main" id="{3B80CEB4-9119-43C6-87C2-A849B2E49CBA}"/>
              </a:ext>
            </a:extLst>
          </p:cNvPr>
          <p:cNvSpPr>
            <a:spLocks noGrp="1"/>
          </p:cNvSpPr>
          <p:nvPr>
            <p:ph idx="1"/>
          </p:nvPr>
        </p:nvSpPr>
        <p:spPr/>
        <p:txBody>
          <a:bodyPr/>
          <a:lstStyle/>
          <a:p>
            <a:r>
              <a:rPr lang="en-MY" dirty="0"/>
              <a:t>The truth table for an S-R flip-flop has how many VALID entries?</a:t>
            </a:r>
          </a:p>
          <a:p>
            <a:pPr marL="0" indent="0">
              <a:buNone/>
            </a:pPr>
            <a:r>
              <a:rPr lang="en-MY" dirty="0"/>
              <a:t>a) 1</a:t>
            </a:r>
          </a:p>
          <a:p>
            <a:pPr marL="0" indent="0">
              <a:buNone/>
            </a:pPr>
            <a:r>
              <a:rPr lang="en-MY" dirty="0"/>
              <a:t>b) 2</a:t>
            </a:r>
          </a:p>
          <a:p>
            <a:pPr marL="0" indent="0">
              <a:buNone/>
            </a:pPr>
            <a:r>
              <a:rPr lang="en-MY" dirty="0"/>
              <a:t>c) 3</a:t>
            </a:r>
          </a:p>
          <a:p>
            <a:pPr marL="0" indent="0">
              <a:buNone/>
            </a:pPr>
            <a:r>
              <a:rPr lang="en-MY" dirty="0"/>
              <a:t>d) 4</a:t>
            </a:r>
          </a:p>
        </p:txBody>
      </p:sp>
      <p:sp>
        <p:nvSpPr>
          <p:cNvPr id="4" name="Footer Placeholder 3">
            <a:extLst>
              <a:ext uri="{FF2B5EF4-FFF2-40B4-BE49-F238E27FC236}">
                <a16:creationId xmlns:a16="http://schemas.microsoft.com/office/drawing/2014/main" id="{93987109-3983-4B9F-9FD9-B6817F60F2D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50F1950-613A-4624-9E17-DDD8B03E5179}"/>
              </a:ext>
            </a:extLst>
          </p:cNvPr>
          <p:cNvSpPr>
            <a:spLocks noGrp="1"/>
          </p:cNvSpPr>
          <p:nvPr>
            <p:ph type="sldNum" sz="quarter" idx="12"/>
          </p:nvPr>
        </p:nvSpPr>
        <p:spPr/>
        <p:txBody>
          <a:bodyPr/>
          <a:lstStyle/>
          <a:p>
            <a:fld id="{1DE98518-C1CF-410D-8A71-B5D14FDF677E}" type="slidenum">
              <a:rPr lang="en-MY" smtClean="0"/>
              <a:t>105</a:t>
            </a:fld>
            <a:endParaRPr lang="en-MY" dirty="0"/>
          </a:p>
        </p:txBody>
      </p:sp>
      <p:sp>
        <p:nvSpPr>
          <p:cNvPr id="6" name="Rectangle 5">
            <a:extLst>
              <a:ext uri="{FF2B5EF4-FFF2-40B4-BE49-F238E27FC236}">
                <a16:creationId xmlns:a16="http://schemas.microsoft.com/office/drawing/2014/main" id="{1958BF4D-7F5E-486D-93BB-981814F0909D}"/>
              </a:ext>
            </a:extLst>
          </p:cNvPr>
          <p:cNvSpPr/>
          <p:nvPr/>
        </p:nvSpPr>
        <p:spPr>
          <a:xfrm>
            <a:off x="10397274" y="5349454"/>
            <a:ext cx="72487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a:t>
            </a:r>
          </a:p>
        </p:txBody>
      </p:sp>
    </p:spTree>
    <p:extLst>
      <p:ext uri="{BB962C8B-B14F-4D97-AF65-F5344CB8AC3E}">
        <p14:creationId xmlns:p14="http://schemas.microsoft.com/office/powerpoint/2010/main" val="392713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D27-ADFD-4D11-8C37-F6870945230F}"/>
              </a:ext>
            </a:extLst>
          </p:cNvPr>
          <p:cNvSpPr>
            <a:spLocks noGrp="1"/>
          </p:cNvSpPr>
          <p:nvPr>
            <p:ph type="title"/>
          </p:nvPr>
        </p:nvSpPr>
        <p:spPr/>
        <p:txBody>
          <a:bodyPr/>
          <a:lstStyle/>
          <a:p>
            <a:r>
              <a:rPr lang="en-MY" dirty="0"/>
              <a:t>MCQ2</a:t>
            </a:r>
          </a:p>
        </p:txBody>
      </p:sp>
      <p:sp>
        <p:nvSpPr>
          <p:cNvPr id="3" name="Content Placeholder 2">
            <a:extLst>
              <a:ext uri="{FF2B5EF4-FFF2-40B4-BE49-F238E27FC236}">
                <a16:creationId xmlns:a16="http://schemas.microsoft.com/office/drawing/2014/main" id="{3B80CEB4-9119-43C6-87C2-A849B2E49CBA}"/>
              </a:ext>
            </a:extLst>
          </p:cNvPr>
          <p:cNvSpPr>
            <a:spLocks noGrp="1"/>
          </p:cNvSpPr>
          <p:nvPr>
            <p:ph idx="1"/>
          </p:nvPr>
        </p:nvSpPr>
        <p:spPr/>
        <p:txBody>
          <a:bodyPr/>
          <a:lstStyle/>
          <a:p>
            <a:r>
              <a:rPr lang="en-MY" dirty="0"/>
              <a:t>Which of the following is correct for a gated D-type flip-flop?</a:t>
            </a:r>
          </a:p>
          <a:p>
            <a:pPr marL="0" indent="0">
              <a:buNone/>
            </a:pPr>
            <a:r>
              <a:rPr lang="en-MY" dirty="0"/>
              <a:t>a) The Q output is either SET or RESET as soon as the D input goes HIGH or LOW</a:t>
            </a:r>
          </a:p>
          <a:p>
            <a:pPr marL="0" indent="0">
              <a:buNone/>
            </a:pPr>
            <a:r>
              <a:rPr lang="en-MY" dirty="0"/>
              <a:t>b) The output complement follows the input when enabled</a:t>
            </a:r>
          </a:p>
          <a:p>
            <a:pPr marL="0" indent="0">
              <a:buNone/>
            </a:pPr>
            <a:r>
              <a:rPr lang="en-MY" dirty="0"/>
              <a:t>c) Only one of the inputs can be HIGH at a time</a:t>
            </a:r>
          </a:p>
          <a:p>
            <a:pPr marL="0" indent="0">
              <a:buNone/>
            </a:pPr>
            <a:r>
              <a:rPr lang="en-MY" dirty="0"/>
              <a:t>d) The output toggles if one of the inputs is held HIGH</a:t>
            </a:r>
          </a:p>
        </p:txBody>
      </p:sp>
      <p:sp>
        <p:nvSpPr>
          <p:cNvPr id="4" name="Footer Placeholder 3">
            <a:extLst>
              <a:ext uri="{FF2B5EF4-FFF2-40B4-BE49-F238E27FC236}">
                <a16:creationId xmlns:a16="http://schemas.microsoft.com/office/drawing/2014/main" id="{93987109-3983-4B9F-9FD9-B6817F60F2D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50F1950-613A-4624-9E17-DDD8B03E5179}"/>
              </a:ext>
            </a:extLst>
          </p:cNvPr>
          <p:cNvSpPr>
            <a:spLocks noGrp="1"/>
          </p:cNvSpPr>
          <p:nvPr>
            <p:ph type="sldNum" sz="quarter" idx="12"/>
          </p:nvPr>
        </p:nvSpPr>
        <p:spPr/>
        <p:txBody>
          <a:bodyPr/>
          <a:lstStyle/>
          <a:p>
            <a:fld id="{1DE98518-C1CF-410D-8A71-B5D14FDF677E}" type="slidenum">
              <a:rPr lang="en-MY" smtClean="0"/>
              <a:t>106</a:t>
            </a:fld>
            <a:endParaRPr lang="en-MY" dirty="0"/>
          </a:p>
        </p:txBody>
      </p:sp>
      <p:sp>
        <p:nvSpPr>
          <p:cNvPr id="6" name="Rectangle 5">
            <a:extLst>
              <a:ext uri="{FF2B5EF4-FFF2-40B4-BE49-F238E27FC236}">
                <a16:creationId xmlns:a16="http://schemas.microsoft.com/office/drawing/2014/main" id="{1958BF4D-7F5E-486D-93BB-981814F0909D}"/>
              </a:ext>
            </a:extLst>
          </p:cNvPr>
          <p:cNvSpPr/>
          <p:nvPr/>
        </p:nvSpPr>
        <p:spPr>
          <a:xfrm>
            <a:off x="10425326"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p:spTree>
    <p:extLst>
      <p:ext uri="{BB962C8B-B14F-4D97-AF65-F5344CB8AC3E}">
        <p14:creationId xmlns:p14="http://schemas.microsoft.com/office/powerpoint/2010/main" val="5034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D27-ADFD-4D11-8C37-F6870945230F}"/>
              </a:ext>
            </a:extLst>
          </p:cNvPr>
          <p:cNvSpPr>
            <a:spLocks noGrp="1"/>
          </p:cNvSpPr>
          <p:nvPr>
            <p:ph type="title"/>
          </p:nvPr>
        </p:nvSpPr>
        <p:spPr/>
        <p:txBody>
          <a:bodyPr/>
          <a:lstStyle/>
          <a:p>
            <a:r>
              <a:rPr lang="en-MY" dirty="0"/>
              <a:t>MCQ3</a:t>
            </a:r>
          </a:p>
        </p:txBody>
      </p:sp>
      <p:sp>
        <p:nvSpPr>
          <p:cNvPr id="3" name="Content Placeholder 2">
            <a:extLst>
              <a:ext uri="{FF2B5EF4-FFF2-40B4-BE49-F238E27FC236}">
                <a16:creationId xmlns:a16="http://schemas.microsoft.com/office/drawing/2014/main" id="{3B80CEB4-9119-43C6-87C2-A849B2E49CBA}"/>
              </a:ext>
            </a:extLst>
          </p:cNvPr>
          <p:cNvSpPr>
            <a:spLocks noGrp="1"/>
          </p:cNvSpPr>
          <p:nvPr>
            <p:ph idx="1"/>
          </p:nvPr>
        </p:nvSpPr>
        <p:spPr/>
        <p:txBody>
          <a:bodyPr/>
          <a:lstStyle/>
          <a:p>
            <a:r>
              <a:rPr lang="en-MY" dirty="0"/>
              <a:t>A basic S-R flip-flop can be constructed by cross-coupling of which basic logic gates?</a:t>
            </a:r>
          </a:p>
          <a:p>
            <a:pPr marL="0" indent="0">
              <a:buNone/>
            </a:pPr>
            <a:r>
              <a:rPr lang="en-MY" dirty="0"/>
              <a:t>a) AND</a:t>
            </a:r>
          </a:p>
          <a:p>
            <a:pPr marL="0" indent="0">
              <a:buNone/>
            </a:pPr>
            <a:r>
              <a:rPr lang="en-MY" dirty="0"/>
              <a:t>b) XOR</a:t>
            </a:r>
          </a:p>
          <a:p>
            <a:pPr marL="0" indent="0">
              <a:buNone/>
            </a:pPr>
            <a:r>
              <a:rPr lang="en-MY" dirty="0"/>
              <a:t>c) NOR</a:t>
            </a:r>
          </a:p>
          <a:p>
            <a:pPr marL="0" indent="0">
              <a:buNone/>
            </a:pPr>
            <a:r>
              <a:rPr lang="en-MY" dirty="0"/>
              <a:t>d) OR</a:t>
            </a:r>
          </a:p>
        </p:txBody>
      </p:sp>
      <p:sp>
        <p:nvSpPr>
          <p:cNvPr id="4" name="Footer Placeholder 3">
            <a:extLst>
              <a:ext uri="{FF2B5EF4-FFF2-40B4-BE49-F238E27FC236}">
                <a16:creationId xmlns:a16="http://schemas.microsoft.com/office/drawing/2014/main" id="{93987109-3983-4B9F-9FD9-B6817F60F2D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50F1950-613A-4624-9E17-DDD8B03E5179}"/>
              </a:ext>
            </a:extLst>
          </p:cNvPr>
          <p:cNvSpPr>
            <a:spLocks noGrp="1"/>
          </p:cNvSpPr>
          <p:nvPr>
            <p:ph type="sldNum" sz="quarter" idx="12"/>
          </p:nvPr>
        </p:nvSpPr>
        <p:spPr/>
        <p:txBody>
          <a:bodyPr/>
          <a:lstStyle/>
          <a:p>
            <a:fld id="{1DE98518-C1CF-410D-8A71-B5D14FDF677E}" type="slidenum">
              <a:rPr lang="en-MY" smtClean="0"/>
              <a:t>107</a:t>
            </a:fld>
            <a:endParaRPr lang="en-MY" dirty="0"/>
          </a:p>
        </p:txBody>
      </p:sp>
      <p:sp>
        <p:nvSpPr>
          <p:cNvPr id="6" name="Rectangle 5">
            <a:extLst>
              <a:ext uri="{FF2B5EF4-FFF2-40B4-BE49-F238E27FC236}">
                <a16:creationId xmlns:a16="http://schemas.microsoft.com/office/drawing/2014/main" id="{1958BF4D-7F5E-486D-93BB-981814F0909D}"/>
              </a:ext>
            </a:extLst>
          </p:cNvPr>
          <p:cNvSpPr/>
          <p:nvPr/>
        </p:nvSpPr>
        <p:spPr>
          <a:xfrm>
            <a:off x="10397274" y="5349454"/>
            <a:ext cx="72487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a:t>
            </a:r>
          </a:p>
        </p:txBody>
      </p:sp>
    </p:spTree>
    <p:extLst>
      <p:ext uri="{BB962C8B-B14F-4D97-AF65-F5344CB8AC3E}">
        <p14:creationId xmlns:p14="http://schemas.microsoft.com/office/powerpoint/2010/main" val="47656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D27-ADFD-4D11-8C37-F6870945230F}"/>
              </a:ext>
            </a:extLst>
          </p:cNvPr>
          <p:cNvSpPr>
            <a:spLocks noGrp="1"/>
          </p:cNvSpPr>
          <p:nvPr>
            <p:ph type="title"/>
          </p:nvPr>
        </p:nvSpPr>
        <p:spPr/>
        <p:txBody>
          <a:bodyPr/>
          <a:lstStyle/>
          <a:p>
            <a:r>
              <a:rPr lang="en-MY" dirty="0"/>
              <a:t>MCQ4</a:t>
            </a:r>
          </a:p>
        </p:txBody>
      </p:sp>
      <p:sp>
        <p:nvSpPr>
          <p:cNvPr id="3" name="Content Placeholder 2">
            <a:extLst>
              <a:ext uri="{FF2B5EF4-FFF2-40B4-BE49-F238E27FC236}">
                <a16:creationId xmlns:a16="http://schemas.microsoft.com/office/drawing/2014/main" id="{3B80CEB4-9119-43C6-87C2-A849B2E49CBA}"/>
              </a:ext>
            </a:extLst>
          </p:cNvPr>
          <p:cNvSpPr>
            <a:spLocks noGrp="1"/>
          </p:cNvSpPr>
          <p:nvPr>
            <p:ph idx="1"/>
          </p:nvPr>
        </p:nvSpPr>
        <p:spPr/>
        <p:txBody>
          <a:bodyPr/>
          <a:lstStyle/>
          <a:p>
            <a:r>
              <a:rPr lang="en-MY" dirty="0"/>
              <a:t>A basic S-R flip-flop can be constructed by cross-coupling of which basic logic gates?</a:t>
            </a:r>
          </a:p>
          <a:p>
            <a:pPr marL="0" indent="0">
              <a:buNone/>
            </a:pPr>
            <a:r>
              <a:rPr lang="en-MY" dirty="0"/>
              <a:t>a) AND</a:t>
            </a:r>
          </a:p>
          <a:p>
            <a:pPr marL="0" indent="0">
              <a:buNone/>
            </a:pPr>
            <a:r>
              <a:rPr lang="en-MY" dirty="0"/>
              <a:t>b) XOR</a:t>
            </a:r>
          </a:p>
          <a:p>
            <a:pPr marL="0" indent="0">
              <a:buNone/>
            </a:pPr>
            <a:r>
              <a:rPr lang="en-MY" dirty="0"/>
              <a:t>c) NOR</a:t>
            </a:r>
          </a:p>
          <a:p>
            <a:pPr marL="0" indent="0">
              <a:buNone/>
            </a:pPr>
            <a:r>
              <a:rPr lang="en-MY" dirty="0"/>
              <a:t>d) OR</a:t>
            </a:r>
          </a:p>
        </p:txBody>
      </p:sp>
      <p:sp>
        <p:nvSpPr>
          <p:cNvPr id="4" name="Footer Placeholder 3">
            <a:extLst>
              <a:ext uri="{FF2B5EF4-FFF2-40B4-BE49-F238E27FC236}">
                <a16:creationId xmlns:a16="http://schemas.microsoft.com/office/drawing/2014/main" id="{93987109-3983-4B9F-9FD9-B6817F60F2D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50F1950-613A-4624-9E17-DDD8B03E5179}"/>
              </a:ext>
            </a:extLst>
          </p:cNvPr>
          <p:cNvSpPr>
            <a:spLocks noGrp="1"/>
          </p:cNvSpPr>
          <p:nvPr>
            <p:ph type="sldNum" sz="quarter" idx="12"/>
          </p:nvPr>
        </p:nvSpPr>
        <p:spPr/>
        <p:txBody>
          <a:bodyPr/>
          <a:lstStyle/>
          <a:p>
            <a:fld id="{1DE98518-C1CF-410D-8A71-B5D14FDF677E}" type="slidenum">
              <a:rPr lang="en-MY" smtClean="0"/>
              <a:t>108</a:t>
            </a:fld>
            <a:endParaRPr lang="en-MY" dirty="0"/>
          </a:p>
        </p:txBody>
      </p:sp>
      <p:sp>
        <p:nvSpPr>
          <p:cNvPr id="6" name="Rectangle 5">
            <a:extLst>
              <a:ext uri="{FF2B5EF4-FFF2-40B4-BE49-F238E27FC236}">
                <a16:creationId xmlns:a16="http://schemas.microsoft.com/office/drawing/2014/main" id="{1958BF4D-7F5E-486D-93BB-981814F0909D}"/>
              </a:ext>
            </a:extLst>
          </p:cNvPr>
          <p:cNvSpPr/>
          <p:nvPr/>
        </p:nvSpPr>
        <p:spPr>
          <a:xfrm>
            <a:off x="10397274" y="5349454"/>
            <a:ext cx="72487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a:t>
            </a:r>
          </a:p>
        </p:txBody>
      </p:sp>
    </p:spTree>
    <p:extLst>
      <p:ext uri="{BB962C8B-B14F-4D97-AF65-F5344CB8AC3E}">
        <p14:creationId xmlns:p14="http://schemas.microsoft.com/office/powerpoint/2010/main" val="179643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D27-ADFD-4D11-8C37-F6870945230F}"/>
              </a:ext>
            </a:extLst>
          </p:cNvPr>
          <p:cNvSpPr>
            <a:spLocks noGrp="1"/>
          </p:cNvSpPr>
          <p:nvPr>
            <p:ph type="title"/>
          </p:nvPr>
        </p:nvSpPr>
        <p:spPr/>
        <p:txBody>
          <a:bodyPr/>
          <a:lstStyle/>
          <a:p>
            <a:r>
              <a:rPr lang="en-MY" dirty="0"/>
              <a:t>MCQ5</a:t>
            </a:r>
          </a:p>
        </p:txBody>
      </p:sp>
      <p:sp>
        <p:nvSpPr>
          <p:cNvPr id="3" name="Content Placeholder 2">
            <a:extLst>
              <a:ext uri="{FF2B5EF4-FFF2-40B4-BE49-F238E27FC236}">
                <a16:creationId xmlns:a16="http://schemas.microsoft.com/office/drawing/2014/main" id="{3B80CEB4-9119-43C6-87C2-A849B2E49CBA}"/>
              </a:ext>
            </a:extLst>
          </p:cNvPr>
          <p:cNvSpPr>
            <a:spLocks noGrp="1"/>
          </p:cNvSpPr>
          <p:nvPr>
            <p:ph idx="1"/>
          </p:nvPr>
        </p:nvSpPr>
        <p:spPr/>
        <p:txBody>
          <a:bodyPr/>
          <a:lstStyle/>
          <a:p>
            <a:r>
              <a:rPr lang="en-MY" dirty="0"/>
              <a:t>In S-R flip-flop, if Q = 0 the output is said to be ___________</a:t>
            </a:r>
          </a:p>
          <a:p>
            <a:pPr marL="0" indent="0">
              <a:buNone/>
            </a:pPr>
            <a:r>
              <a:rPr lang="en-MY" dirty="0"/>
              <a:t>a) Set</a:t>
            </a:r>
          </a:p>
          <a:p>
            <a:pPr marL="0" indent="0">
              <a:buNone/>
            </a:pPr>
            <a:r>
              <a:rPr lang="en-MY" dirty="0"/>
              <a:t>b) Reset</a:t>
            </a:r>
          </a:p>
          <a:p>
            <a:pPr marL="0" indent="0">
              <a:buNone/>
            </a:pPr>
            <a:r>
              <a:rPr lang="en-MY" dirty="0"/>
              <a:t>c) Previous state</a:t>
            </a:r>
          </a:p>
          <a:p>
            <a:pPr marL="0" indent="0">
              <a:buNone/>
            </a:pPr>
            <a:r>
              <a:rPr lang="en-MY" dirty="0"/>
              <a:t>d) Current state</a:t>
            </a:r>
          </a:p>
        </p:txBody>
      </p:sp>
      <p:sp>
        <p:nvSpPr>
          <p:cNvPr id="4" name="Footer Placeholder 3">
            <a:extLst>
              <a:ext uri="{FF2B5EF4-FFF2-40B4-BE49-F238E27FC236}">
                <a16:creationId xmlns:a16="http://schemas.microsoft.com/office/drawing/2014/main" id="{93987109-3983-4B9F-9FD9-B6817F60F2D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50F1950-613A-4624-9E17-DDD8B03E5179}"/>
              </a:ext>
            </a:extLst>
          </p:cNvPr>
          <p:cNvSpPr>
            <a:spLocks noGrp="1"/>
          </p:cNvSpPr>
          <p:nvPr>
            <p:ph type="sldNum" sz="quarter" idx="12"/>
          </p:nvPr>
        </p:nvSpPr>
        <p:spPr/>
        <p:txBody>
          <a:bodyPr/>
          <a:lstStyle/>
          <a:p>
            <a:fld id="{1DE98518-C1CF-410D-8A71-B5D14FDF677E}" type="slidenum">
              <a:rPr lang="en-MY" smtClean="0"/>
              <a:t>109</a:t>
            </a:fld>
            <a:endParaRPr lang="en-MY" dirty="0"/>
          </a:p>
        </p:txBody>
      </p:sp>
      <p:sp>
        <p:nvSpPr>
          <p:cNvPr id="6" name="Rectangle 5">
            <a:extLst>
              <a:ext uri="{FF2B5EF4-FFF2-40B4-BE49-F238E27FC236}">
                <a16:creationId xmlns:a16="http://schemas.microsoft.com/office/drawing/2014/main" id="{1958BF4D-7F5E-486D-93BB-981814F0909D}"/>
              </a:ext>
            </a:extLst>
          </p:cNvPr>
          <p:cNvSpPr/>
          <p:nvPr/>
        </p:nvSpPr>
        <p:spPr>
          <a:xfrm>
            <a:off x="10425326"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B</a:t>
            </a:r>
          </a:p>
        </p:txBody>
      </p:sp>
    </p:spTree>
    <p:extLst>
      <p:ext uri="{BB962C8B-B14F-4D97-AF65-F5344CB8AC3E}">
        <p14:creationId xmlns:p14="http://schemas.microsoft.com/office/powerpoint/2010/main" val="76882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85CFB-5B59-4C4A-A994-000A03CD44C6}"/>
              </a:ext>
            </a:extLst>
          </p:cNvPr>
          <p:cNvSpPr>
            <a:spLocks noGrp="1"/>
          </p:cNvSpPr>
          <p:nvPr>
            <p:ph type="title"/>
          </p:nvPr>
        </p:nvSpPr>
        <p:spPr>
          <a:xfrm>
            <a:off x="290555" y="276860"/>
            <a:ext cx="3497673" cy="992963"/>
          </a:xfrm>
        </p:spPr>
        <p:txBody>
          <a:bodyPr>
            <a:normAutofit/>
          </a:bodyPr>
          <a:lstStyle/>
          <a:p>
            <a:r>
              <a:rPr lang="en-MY" sz="2800" dirty="0"/>
              <a:t>Converting Octal and Hexadecimal to Binary</a:t>
            </a:r>
          </a:p>
        </p:txBody>
      </p:sp>
      <p:sp>
        <p:nvSpPr>
          <p:cNvPr id="5" name="Slide Number Placeholder 4">
            <a:extLst>
              <a:ext uri="{FF2B5EF4-FFF2-40B4-BE49-F238E27FC236}">
                <a16:creationId xmlns:a16="http://schemas.microsoft.com/office/drawing/2014/main" id="{A6C1EE83-E890-4CAE-8849-6D4BEDD88AE5}"/>
              </a:ext>
            </a:extLst>
          </p:cNvPr>
          <p:cNvSpPr>
            <a:spLocks noGrp="1"/>
          </p:cNvSpPr>
          <p:nvPr>
            <p:ph type="sldNum" sz="quarter" idx="12"/>
          </p:nvPr>
        </p:nvSpPr>
        <p:spPr/>
        <p:txBody>
          <a:bodyPr/>
          <a:lstStyle/>
          <a:p>
            <a:fld id="{1DE98518-C1CF-410D-8A71-B5D14FDF677E}" type="slidenum">
              <a:rPr lang="en-MY" smtClean="0"/>
              <a:t>11</a:t>
            </a:fld>
            <a:endParaRPr lang="en-MY" dirty="0"/>
          </a:p>
        </p:txBody>
      </p:sp>
      <p:graphicFrame>
        <p:nvGraphicFramePr>
          <p:cNvPr id="7" name="Table 6">
            <a:extLst>
              <a:ext uri="{FF2B5EF4-FFF2-40B4-BE49-F238E27FC236}">
                <a16:creationId xmlns:a16="http://schemas.microsoft.com/office/drawing/2014/main" id="{12491D34-A081-4598-8012-C142BCFD692F}"/>
              </a:ext>
            </a:extLst>
          </p:cNvPr>
          <p:cNvGraphicFramePr>
            <a:graphicFrameLocks noGrp="1"/>
          </p:cNvGraphicFramePr>
          <p:nvPr/>
        </p:nvGraphicFramePr>
        <p:xfrm>
          <a:off x="3788228" y="264471"/>
          <a:ext cx="7208145" cy="6304280"/>
        </p:xfrm>
        <a:graphic>
          <a:graphicData uri="http://schemas.openxmlformats.org/drawingml/2006/table">
            <a:tbl>
              <a:tblPr firstRow="1" bandRow="1">
                <a:tableStyleId>{5C22544A-7EE6-4342-B048-85BDC9FD1C3A}</a:tableStyleId>
              </a:tblPr>
              <a:tblGrid>
                <a:gridCol w="1876620">
                  <a:extLst>
                    <a:ext uri="{9D8B030D-6E8A-4147-A177-3AD203B41FA5}">
                      <a16:colId xmlns:a16="http://schemas.microsoft.com/office/drawing/2014/main" val="2096866956"/>
                    </a:ext>
                  </a:extLst>
                </a:gridCol>
                <a:gridCol w="1777175">
                  <a:extLst>
                    <a:ext uri="{9D8B030D-6E8A-4147-A177-3AD203B41FA5}">
                      <a16:colId xmlns:a16="http://schemas.microsoft.com/office/drawing/2014/main" val="3843355804"/>
                    </a:ext>
                  </a:extLst>
                </a:gridCol>
                <a:gridCol w="1777175">
                  <a:extLst>
                    <a:ext uri="{9D8B030D-6E8A-4147-A177-3AD203B41FA5}">
                      <a16:colId xmlns:a16="http://schemas.microsoft.com/office/drawing/2014/main" val="4276715268"/>
                    </a:ext>
                  </a:extLst>
                </a:gridCol>
                <a:gridCol w="1777175">
                  <a:extLst>
                    <a:ext uri="{9D8B030D-6E8A-4147-A177-3AD203B41FA5}">
                      <a16:colId xmlns:a16="http://schemas.microsoft.com/office/drawing/2014/main" val="2042465935"/>
                    </a:ext>
                  </a:extLst>
                </a:gridCol>
              </a:tblGrid>
              <a:tr h="370840">
                <a:tc>
                  <a:txBody>
                    <a:bodyPr/>
                    <a:lstStyle/>
                    <a:p>
                      <a:pPr algn="ctr"/>
                      <a:r>
                        <a:rPr lang="en-MY" dirty="0"/>
                        <a:t>Decimal</a:t>
                      </a:r>
                    </a:p>
                  </a:txBody>
                  <a:tcPr anchor="ctr"/>
                </a:tc>
                <a:tc>
                  <a:txBody>
                    <a:bodyPr/>
                    <a:lstStyle/>
                    <a:p>
                      <a:pPr algn="ctr"/>
                      <a:r>
                        <a:rPr lang="en-MY" dirty="0"/>
                        <a:t>Binary</a:t>
                      </a:r>
                    </a:p>
                  </a:txBody>
                  <a:tcPr anchor="ctr"/>
                </a:tc>
                <a:tc>
                  <a:txBody>
                    <a:bodyPr/>
                    <a:lstStyle/>
                    <a:p>
                      <a:pPr algn="ctr"/>
                      <a:r>
                        <a:rPr lang="en-MY" dirty="0"/>
                        <a:t>Octal</a:t>
                      </a:r>
                    </a:p>
                  </a:txBody>
                  <a:tcPr anchor="ctr"/>
                </a:tc>
                <a:tc>
                  <a:txBody>
                    <a:bodyPr/>
                    <a:lstStyle/>
                    <a:p>
                      <a:pPr algn="ctr"/>
                      <a:r>
                        <a:rPr lang="en-MY" sz="1800" b="1" kern="1200" dirty="0">
                          <a:solidFill>
                            <a:schemeClr val="lt1"/>
                          </a:solidFill>
                          <a:latin typeface="+mn-lt"/>
                          <a:ea typeface="+mn-ea"/>
                          <a:cs typeface="+mn-cs"/>
                        </a:rPr>
                        <a:t>Hexadecimal</a:t>
                      </a:r>
                    </a:p>
                  </a:txBody>
                  <a:tcPr anchor="ctr"/>
                </a:tc>
                <a:extLst>
                  <a:ext uri="{0D108BD9-81ED-4DB2-BD59-A6C34878D82A}">
                    <a16:rowId xmlns:a16="http://schemas.microsoft.com/office/drawing/2014/main" val="4182933289"/>
                  </a:ext>
                </a:extLst>
              </a:tr>
              <a:tr h="370840">
                <a:tc>
                  <a:txBody>
                    <a:bodyPr/>
                    <a:lstStyle/>
                    <a:p>
                      <a:pPr algn="ctr"/>
                      <a:r>
                        <a:rPr lang="en-MY" dirty="0"/>
                        <a:t>0</a:t>
                      </a:r>
                    </a:p>
                  </a:txBody>
                  <a:tcPr/>
                </a:tc>
                <a:tc>
                  <a:txBody>
                    <a:bodyPr/>
                    <a:lstStyle/>
                    <a:p>
                      <a:pPr algn="ctr"/>
                      <a:r>
                        <a:rPr lang="en-MY" dirty="0"/>
                        <a:t>0000</a:t>
                      </a:r>
                    </a:p>
                  </a:txBody>
                  <a:tcPr/>
                </a:tc>
                <a:tc>
                  <a:txBody>
                    <a:bodyPr/>
                    <a:lstStyle/>
                    <a:p>
                      <a:pPr algn="ctr"/>
                      <a:r>
                        <a:rPr lang="en-MY" dirty="0"/>
                        <a:t>0 (000)</a:t>
                      </a:r>
                    </a:p>
                  </a:txBody>
                  <a:tcPr/>
                </a:tc>
                <a:tc>
                  <a:txBody>
                    <a:bodyPr/>
                    <a:lstStyle/>
                    <a:p>
                      <a:pPr algn="ctr"/>
                      <a:r>
                        <a:rPr lang="en-MY" dirty="0"/>
                        <a:t>0 (0000)</a:t>
                      </a:r>
                    </a:p>
                  </a:txBody>
                  <a:tcPr/>
                </a:tc>
                <a:extLst>
                  <a:ext uri="{0D108BD9-81ED-4DB2-BD59-A6C34878D82A}">
                    <a16:rowId xmlns:a16="http://schemas.microsoft.com/office/drawing/2014/main" val="63441441"/>
                  </a:ext>
                </a:extLst>
              </a:tr>
              <a:tr h="370840">
                <a:tc>
                  <a:txBody>
                    <a:bodyPr/>
                    <a:lstStyle/>
                    <a:p>
                      <a:pPr algn="ctr"/>
                      <a:r>
                        <a:rPr lang="en-MY" dirty="0"/>
                        <a:t>1</a:t>
                      </a:r>
                    </a:p>
                  </a:txBody>
                  <a:tcPr/>
                </a:tc>
                <a:tc>
                  <a:txBody>
                    <a:bodyPr/>
                    <a:lstStyle/>
                    <a:p>
                      <a:pPr algn="ctr"/>
                      <a:r>
                        <a:rPr lang="en-MY" dirty="0"/>
                        <a:t>0001</a:t>
                      </a:r>
                    </a:p>
                  </a:txBody>
                  <a:tcPr/>
                </a:tc>
                <a:tc>
                  <a:txBody>
                    <a:bodyPr/>
                    <a:lstStyle/>
                    <a:p>
                      <a:pPr algn="ctr"/>
                      <a:r>
                        <a:rPr lang="en-MY" dirty="0"/>
                        <a:t>1 (001)</a:t>
                      </a:r>
                    </a:p>
                  </a:txBody>
                  <a:tcPr/>
                </a:tc>
                <a:tc>
                  <a:txBody>
                    <a:bodyPr/>
                    <a:lstStyle/>
                    <a:p>
                      <a:pPr algn="ctr"/>
                      <a:r>
                        <a:rPr lang="en-MY" dirty="0"/>
                        <a:t>1 (0001)</a:t>
                      </a:r>
                    </a:p>
                  </a:txBody>
                  <a:tcPr/>
                </a:tc>
                <a:extLst>
                  <a:ext uri="{0D108BD9-81ED-4DB2-BD59-A6C34878D82A}">
                    <a16:rowId xmlns:a16="http://schemas.microsoft.com/office/drawing/2014/main" val="1541225135"/>
                  </a:ext>
                </a:extLst>
              </a:tr>
              <a:tr h="370840">
                <a:tc>
                  <a:txBody>
                    <a:bodyPr/>
                    <a:lstStyle/>
                    <a:p>
                      <a:pPr algn="ctr"/>
                      <a:r>
                        <a:rPr lang="en-MY" dirty="0"/>
                        <a:t>2</a:t>
                      </a:r>
                    </a:p>
                  </a:txBody>
                  <a:tcPr/>
                </a:tc>
                <a:tc>
                  <a:txBody>
                    <a:bodyPr/>
                    <a:lstStyle/>
                    <a:p>
                      <a:pPr algn="ctr"/>
                      <a:r>
                        <a:rPr lang="en-MY" dirty="0"/>
                        <a:t>0010</a:t>
                      </a:r>
                    </a:p>
                  </a:txBody>
                  <a:tcPr/>
                </a:tc>
                <a:tc>
                  <a:txBody>
                    <a:bodyPr/>
                    <a:lstStyle/>
                    <a:p>
                      <a:pPr algn="ctr"/>
                      <a:r>
                        <a:rPr lang="en-MY" dirty="0"/>
                        <a:t>2 (010)</a:t>
                      </a:r>
                    </a:p>
                  </a:txBody>
                  <a:tcPr/>
                </a:tc>
                <a:tc>
                  <a:txBody>
                    <a:bodyPr/>
                    <a:lstStyle/>
                    <a:p>
                      <a:pPr algn="ctr"/>
                      <a:r>
                        <a:rPr lang="en-MY" dirty="0"/>
                        <a:t>2 (0010)</a:t>
                      </a:r>
                    </a:p>
                  </a:txBody>
                  <a:tcPr/>
                </a:tc>
                <a:extLst>
                  <a:ext uri="{0D108BD9-81ED-4DB2-BD59-A6C34878D82A}">
                    <a16:rowId xmlns:a16="http://schemas.microsoft.com/office/drawing/2014/main" val="2601461782"/>
                  </a:ext>
                </a:extLst>
              </a:tr>
              <a:tr h="370840">
                <a:tc>
                  <a:txBody>
                    <a:bodyPr/>
                    <a:lstStyle/>
                    <a:p>
                      <a:pPr algn="ctr"/>
                      <a:r>
                        <a:rPr lang="en-MY" dirty="0"/>
                        <a:t>3</a:t>
                      </a:r>
                    </a:p>
                  </a:txBody>
                  <a:tcPr/>
                </a:tc>
                <a:tc>
                  <a:txBody>
                    <a:bodyPr/>
                    <a:lstStyle/>
                    <a:p>
                      <a:pPr algn="ctr"/>
                      <a:r>
                        <a:rPr lang="en-MY" dirty="0"/>
                        <a:t>0011</a:t>
                      </a:r>
                    </a:p>
                  </a:txBody>
                  <a:tcPr/>
                </a:tc>
                <a:tc>
                  <a:txBody>
                    <a:bodyPr/>
                    <a:lstStyle/>
                    <a:p>
                      <a:pPr algn="ctr"/>
                      <a:r>
                        <a:rPr lang="en-MY" dirty="0"/>
                        <a:t>3 (011)</a:t>
                      </a:r>
                    </a:p>
                  </a:txBody>
                  <a:tcPr/>
                </a:tc>
                <a:tc>
                  <a:txBody>
                    <a:bodyPr/>
                    <a:lstStyle/>
                    <a:p>
                      <a:pPr algn="ctr"/>
                      <a:r>
                        <a:rPr lang="en-MY" dirty="0"/>
                        <a:t>3 (0011)</a:t>
                      </a:r>
                    </a:p>
                  </a:txBody>
                  <a:tcPr/>
                </a:tc>
                <a:extLst>
                  <a:ext uri="{0D108BD9-81ED-4DB2-BD59-A6C34878D82A}">
                    <a16:rowId xmlns:a16="http://schemas.microsoft.com/office/drawing/2014/main" val="3524953741"/>
                  </a:ext>
                </a:extLst>
              </a:tr>
              <a:tr h="370840">
                <a:tc>
                  <a:txBody>
                    <a:bodyPr/>
                    <a:lstStyle/>
                    <a:p>
                      <a:pPr algn="ctr"/>
                      <a:r>
                        <a:rPr lang="en-MY" dirty="0"/>
                        <a:t>4</a:t>
                      </a:r>
                    </a:p>
                  </a:txBody>
                  <a:tcPr/>
                </a:tc>
                <a:tc>
                  <a:txBody>
                    <a:bodyPr/>
                    <a:lstStyle/>
                    <a:p>
                      <a:pPr algn="ctr"/>
                      <a:r>
                        <a:rPr lang="en-MY" dirty="0"/>
                        <a:t>0100</a:t>
                      </a:r>
                    </a:p>
                  </a:txBody>
                  <a:tcPr/>
                </a:tc>
                <a:tc>
                  <a:txBody>
                    <a:bodyPr/>
                    <a:lstStyle/>
                    <a:p>
                      <a:pPr algn="ctr"/>
                      <a:r>
                        <a:rPr lang="en-MY" dirty="0"/>
                        <a:t>4 (100)</a:t>
                      </a:r>
                    </a:p>
                  </a:txBody>
                  <a:tcPr/>
                </a:tc>
                <a:tc>
                  <a:txBody>
                    <a:bodyPr/>
                    <a:lstStyle/>
                    <a:p>
                      <a:pPr algn="ctr"/>
                      <a:r>
                        <a:rPr lang="en-MY" dirty="0"/>
                        <a:t>4 (0100)</a:t>
                      </a:r>
                    </a:p>
                  </a:txBody>
                  <a:tcPr/>
                </a:tc>
                <a:extLst>
                  <a:ext uri="{0D108BD9-81ED-4DB2-BD59-A6C34878D82A}">
                    <a16:rowId xmlns:a16="http://schemas.microsoft.com/office/drawing/2014/main" val="2306301887"/>
                  </a:ext>
                </a:extLst>
              </a:tr>
              <a:tr h="370840">
                <a:tc>
                  <a:txBody>
                    <a:bodyPr/>
                    <a:lstStyle/>
                    <a:p>
                      <a:pPr algn="ctr"/>
                      <a:r>
                        <a:rPr lang="en-MY" dirty="0"/>
                        <a:t>5</a:t>
                      </a:r>
                    </a:p>
                  </a:txBody>
                  <a:tcPr/>
                </a:tc>
                <a:tc>
                  <a:txBody>
                    <a:bodyPr/>
                    <a:lstStyle/>
                    <a:p>
                      <a:pPr algn="ctr"/>
                      <a:r>
                        <a:rPr lang="en-MY" dirty="0"/>
                        <a:t>0101</a:t>
                      </a:r>
                    </a:p>
                  </a:txBody>
                  <a:tcPr/>
                </a:tc>
                <a:tc>
                  <a:txBody>
                    <a:bodyPr/>
                    <a:lstStyle/>
                    <a:p>
                      <a:pPr algn="ctr"/>
                      <a:r>
                        <a:rPr lang="en-MY" dirty="0"/>
                        <a:t>5 (101)</a:t>
                      </a:r>
                    </a:p>
                  </a:txBody>
                  <a:tcPr/>
                </a:tc>
                <a:tc>
                  <a:txBody>
                    <a:bodyPr/>
                    <a:lstStyle/>
                    <a:p>
                      <a:pPr algn="ctr"/>
                      <a:r>
                        <a:rPr lang="en-MY" dirty="0"/>
                        <a:t>5 (0101)</a:t>
                      </a:r>
                    </a:p>
                  </a:txBody>
                  <a:tcPr/>
                </a:tc>
                <a:extLst>
                  <a:ext uri="{0D108BD9-81ED-4DB2-BD59-A6C34878D82A}">
                    <a16:rowId xmlns:a16="http://schemas.microsoft.com/office/drawing/2014/main" val="4067238482"/>
                  </a:ext>
                </a:extLst>
              </a:tr>
              <a:tr h="370840">
                <a:tc>
                  <a:txBody>
                    <a:bodyPr/>
                    <a:lstStyle/>
                    <a:p>
                      <a:pPr algn="ctr"/>
                      <a:r>
                        <a:rPr lang="en-MY" dirty="0"/>
                        <a:t>6</a:t>
                      </a:r>
                    </a:p>
                  </a:txBody>
                  <a:tcPr/>
                </a:tc>
                <a:tc>
                  <a:txBody>
                    <a:bodyPr/>
                    <a:lstStyle/>
                    <a:p>
                      <a:pPr algn="ctr"/>
                      <a:r>
                        <a:rPr lang="en-MY" dirty="0"/>
                        <a:t>0110</a:t>
                      </a:r>
                    </a:p>
                  </a:txBody>
                  <a:tcPr/>
                </a:tc>
                <a:tc>
                  <a:txBody>
                    <a:bodyPr/>
                    <a:lstStyle/>
                    <a:p>
                      <a:pPr algn="ctr"/>
                      <a:r>
                        <a:rPr lang="en-MY" dirty="0"/>
                        <a:t>6 (110)</a:t>
                      </a:r>
                    </a:p>
                  </a:txBody>
                  <a:tcPr/>
                </a:tc>
                <a:tc>
                  <a:txBody>
                    <a:bodyPr/>
                    <a:lstStyle/>
                    <a:p>
                      <a:pPr algn="ctr"/>
                      <a:r>
                        <a:rPr lang="en-MY" dirty="0"/>
                        <a:t>6 (0110)</a:t>
                      </a:r>
                    </a:p>
                  </a:txBody>
                  <a:tcPr/>
                </a:tc>
                <a:extLst>
                  <a:ext uri="{0D108BD9-81ED-4DB2-BD59-A6C34878D82A}">
                    <a16:rowId xmlns:a16="http://schemas.microsoft.com/office/drawing/2014/main" val="3693285607"/>
                  </a:ext>
                </a:extLst>
              </a:tr>
              <a:tr h="370840">
                <a:tc>
                  <a:txBody>
                    <a:bodyPr/>
                    <a:lstStyle/>
                    <a:p>
                      <a:pPr algn="ctr"/>
                      <a:r>
                        <a:rPr lang="en-MY" dirty="0"/>
                        <a:t>7</a:t>
                      </a:r>
                    </a:p>
                  </a:txBody>
                  <a:tcPr/>
                </a:tc>
                <a:tc>
                  <a:txBody>
                    <a:bodyPr/>
                    <a:lstStyle/>
                    <a:p>
                      <a:pPr algn="ctr"/>
                      <a:r>
                        <a:rPr lang="en-MY" dirty="0"/>
                        <a:t>0111</a:t>
                      </a:r>
                    </a:p>
                  </a:txBody>
                  <a:tcPr/>
                </a:tc>
                <a:tc>
                  <a:txBody>
                    <a:bodyPr/>
                    <a:lstStyle/>
                    <a:p>
                      <a:pPr algn="ctr"/>
                      <a:r>
                        <a:rPr lang="en-MY" dirty="0"/>
                        <a:t>7 (111)</a:t>
                      </a:r>
                    </a:p>
                  </a:txBody>
                  <a:tcPr/>
                </a:tc>
                <a:tc>
                  <a:txBody>
                    <a:bodyPr/>
                    <a:lstStyle/>
                    <a:p>
                      <a:pPr algn="ctr"/>
                      <a:r>
                        <a:rPr lang="en-MY" dirty="0"/>
                        <a:t>7 (0111)</a:t>
                      </a:r>
                    </a:p>
                  </a:txBody>
                  <a:tcPr/>
                </a:tc>
                <a:extLst>
                  <a:ext uri="{0D108BD9-81ED-4DB2-BD59-A6C34878D82A}">
                    <a16:rowId xmlns:a16="http://schemas.microsoft.com/office/drawing/2014/main" val="2925229865"/>
                  </a:ext>
                </a:extLst>
              </a:tr>
              <a:tr h="370840">
                <a:tc>
                  <a:txBody>
                    <a:bodyPr/>
                    <a:lstStyle/>
                    <a:p>
                      <a:pPr algn="ctr"/>
                      <a:r>
                        <a:rPr lang="en-MY" dirty="0"/>
                        <a:t>8</a:t>
                      </a:r>
                    </a:p>
                  </a:txBody>
                  <a:tcPr/>
                </a:tc>
                <a:tc>
                  <a:txBody>
                    <a:bodyPr/>
                    <a:lstStyle/>
                    <a:p>
                      <a:pPr algn="ctr"/>
                      <a:r>
                        <a:rPr lang="en-MY" dirty="0"/>
                        <a:t>1000</a:t>
                      </a:r>
                    </a:p>
                  </a:txBody>
                  <a:tcPr/>
                </a:tc>
                <a:tc>
                  <a:txBody>
                    <a:bodyPr/>
                    <a:lstStyle/>
                    <a:p>
                      <a:pPr algn="ctr"/>
                      <a:r>
                        <a:rPr lang="en-MY" dirty="0"/>
                        <a:t>10</a:t>
                      </a:r>
                    </a:p>
                  </a:txBody>
                  <a:tcPr/>
                </a:tc>
                <a:tc>
                  <a:txBody>
                    <a:bodyPr/>
                    <a:lstStyle/>
                    <a:p>
                      <a:pPr algn="ctr"/>
                      <a:r>
                        <a:rPr lang="en-MY" dirty="0"/>
                        <a:t>8 (1000)</a:t>
                      </a:r>
                    </a:p>
                  </a:txBody>
                  <a:tcPr/>
                </a:tc>
                <a:extLst>
                  <a:ext uri="{0D108BD9-81ED-4DB2-BD59-A6C34878D82A}">
                    <a16:rowId xmlns:a16="http://schemas.microsoft.com/office/drawing/2014/main" val="4196223585"/>
                  </a:ext>
                </a:extLst>
              </a:tr>
              <a:tr h="370840">
                <a:tc>
                  <a:txBody>
                    <a:bodyPr/>
                    <a:lstStyle/>
                    <a:p>
                      <a:pPr algn="ctr"/>
                      <a:r>
                        <a:rPr lang="en-MY" dirty="0"/>
                        <a:t>9</a:t>
                      </a:r>
                    </a:p>
                  </a:txBody>
                  <a:tcPr/>
                </a:tc>
                <a:tc>
                  <a:txBody>
                    <a:bodyPr/>
                    <a:lstStyle/>
                    <a:p>
                      <a:pPr algn="ctr"/>
                      <a:r>
                        <a:rPr lang="en-MY" dirty="0"/>
                        <a:t>1001</a:t>
                      </a:r>
                    </a:p>
                  </a:txBody>
                  <a:tcPr/>
                </a:tc>
                <a:tc>
                  <a:txBody>
                    <a:bodyPr/>
                    <a:lstStyle/>
                    <a:p>
                      <a:pPr algn="ctr"/>
                      <a:r>
                        <a:rPr lang="en-MY" dirty="0"/>
                        <a:t>11</a:t>
                      </a:r>
                    </a:p>
                  </a:txBody>
                  <a:tcPr/>
                </a:tc>
                <a:tc>
                  <a:txBody>
                    <a:bodyPr/>
                    <a:lstStyle/>
                    <a:p>
                      <a:pPr algn="ctr"/>
                      <a:r>
                        <a:rPr lang="en-MY" dirty="0"/>
                        <a:t>9 (1001)</a:t>
                      </a:r>
                    </a:p>
                  </a:txBody>
                  <a:tcPr/>
                </a:tc>
                <a:extLst>
                  <a:ext uri="{0D108BD9-81ED-4DB2-BD59-A6C34878D82A}">
                    <a16:rowId xmlns:a16="http://schemas.microsoft.com/office/drawing/2014/main" val="106583331"/>
                  </a:ext>
                </a:extLst>
              </a:tr>
              <a:tr h="370840">
                <a:tc>
                  <a:txBody>
                    <a:bodyPr/>
                    <a:lstStyle/>
                    <a:p>
                      <a:pPr algn="ctr"/>
                      <a:r>
                        <a:rPr lang="en-MY" dirty="0"/>
                        <a:t>10</a:t>
                      </a:r>
                    </a:p>
                  </a:txBody>
                  <a:tcPr/>
                </a:tc>
                <a:tc>
                  <a:txBody>
                    <a:bodyPr/>
                    <a:lstStyle/>
                    <a:p>
                      <a:pPr algn="ctr"/>
                      <a:r>
                        <a:rPr lang="en-MY" dirty="0"/>
                        <a:t>1010</a:t>
                      </a:r>
                    </a:p>
                  </a:txBody>
                  <a:tcPr/>
                </a:tc>
                <a:tc>
                  <a:txBody>
                    <a:bodyPr/>
                    <a:lstStyle/>
                    <a:p>
                      <a:pPr algn="ctr"/>
                      <a:r>
                        <a:rPr lang="en-MY" dirty="0"/>
                        <a:t>12</a:t>
                      </a:r>
                    </a:p>
                  </a:txBody>
                  <a:tcPr/>
                </a:tc>
                <a:tc>
                  <a:txBody>
                    <a:bodyPr/>
                    <a:lstStyle/>
                    <a:p>
                      <a:pPr algn="ctr"/>
                      <a:r>
                        <a:rPr lang="en-MY" dirty="0"/>
                        <a:t>A (1010)</a:t>
                      </a:r>
                    </a:p>
                  </a:txBody>
                  <a:tcPr/>
                </a:tc>
                <a:extLst>
                  <a:ext uri="{0D108BD9-81ED-4DB2-BD59-A6C34878D82A}">
                    <a16:rowId xmlns:a16="http://schemas.microsoft.com/office/drawing/2014/main" val="2678276944"/>
                  </a:ext>
                </a:extLst>
              </a:tr>
              <a:tr h="370840">
                <a:tc>
                  <a:txBody>
                    <a:bodyPr/>
                    <a:lstStyle/>
                    <a:p>
                      <a:pPr algn="ctr"/>
                      <a:r>
                        <a:rPr lang="en-MY" dirty="0"/>
                        <a:t>11</a:t>
                      </a:r>
                    </a:p>
                  </a:txBody>
                  <a:tcPr/>
                </a:tc>
                <a:tc>
                  <a:txBody>
                    <a:bodyPr/>
                    <a:lstStyle/>
                    <a:p>
                      <a:pPr algn="ctr"/>
                      <a:r>
                        <a:rPr lang="en-MY" dirty="0"/>
                        <a:t>1011</a:t>
                      </a:r>
                    </a:p>
                  </a:txBody>
                  <a:tcPr/>
                </a:tc>
                <a:tc>
                  <a:txBody>
                    <a:bodyPr/>
                    <a:lstStyle/>
                    <a:p>
                      <a:pPr algn="ctr"/>
                      <a:r>
                        <a:rPr lang="en-MY" dirty="0"/>
                        <a:t>13</a:t>
                      </a:r>
                    </a:p>
                  </a:txBody>
                  <a:tcPr/>
                </a:tc>
                <a:tc>
                  <a:txBody>
                    <a:bodyPr/>
                    <a:lstStyle/>
                    <a:p>
                      <a:pPr algn="ctr"/>
                      <a:r>
                        <a:rPr lang="en-MY" dirty="0"/>
                        <a:t>B (1011)</a:t>
                      </a:r>
                    </a:p>
                  </a:txBody>
                  <a:tcPr/>
                </a:tc>
                <a:extLst>
                  <a:ext uri="{0D108BD9-81ED-4DB2-BD59-A6C34878D82A}">
                    <a16:rowId xmlns:a16="http://schemas.microsoft.com/office/drawing/2014/main" val="3390441032"/>
                  </a:ext>
                </a:extLst>
              </a:tr>
              <a:tr h="370840">
                <a:tc>
                  <a:txBody>
                    <a:bodyPr/>
                    <a:lstStyle/>
                    <a:p>
                      <a:pPr algn="ctr"/>
                      <a:r>
                        <a:rPr lang="en-MY" dirty="0"/>
                        <a:t>12</a:t>
                      </a:r>
                    </a:p>
                  </a:txBody>
                  <a:tcPr/>
                </a:tc>
                <a:tc>
                  <a:txBody>
                    <a:bodyPr/>
                    <a:lstStyle/>
                    <a:p>
                      <a:pPr algn="ctr"/>
                      <a:r>
                        <a:rPr lang="en-MY" dirty="0"/>
                        <a:t>1100</a:t>
                      </a:r>
                    </a:p>
                  </a:txBody>
                  <a:tcPr/>
                </a:tc>
                <a:tc>
                  <a:txBody>
                    <a:bodyPr/>
                    <a:lstStyle/>
                    <a:p>
                      <a:pPr algn="ctr"/>
                      <a:r>
                        <a:rPr lang="en-MY" dirty="0"/>
                        <a:t>14</a:t>
                      </a:r>
                    </a:p>
                  </a:txBody>
                  <a:tcPr/>
                </a:tc>
                <a:tc>
                  <a:txBody>
                    <a:bodyPr/>
                    <a:lstStyle/>
                    <a:p>
                      <a:pPr algn="ctr"/>
                      <a:r>
                        <a:rPr lang="en-MY" dirty="0"/>
                        <a:t>C (1100)</a:t>
                      </a:r>
                    </a:p>
                  </a:txBody>
                  <a:tcPr/>
                </a:tc>
                <a:extLst>
                  <a:ext uri="{0D108BD9-81ED-4DB2-BD59-A6C34878D82A}">
                    <a16:rowId xmlns:a16="http://schemas.microsoft.com/office/drawing/2014/main" val="3188921388"/>
                  </a:ext>
                </a:extLst>
              </a:tr>
              <a:tr h="370840">
                <a:tc>
                  <a:txBody>
                    <a:bodyPr/>
                    <a:lstStyle/>
                    <a:p>
                      <a:pPr algn="ctr"/>
                      <a:r>
                        <a:rPr lang="en-MY" dirty="0"/>
                        <a:t>13</a:t>
                      </a:r>
                    </a:p>
                  </a:txBody>
                  <a:tcPr/>
                </a:tc>
                <a:tc>
                  <a:txBody>
                    <a:bodyPr/>
                    <a:lstStyle/>
                    <a:p>
                      <a:pPr algn="ctr"/>
                      <a:r>
                        <a:rPr lang="en-MY" dirty="0"/>
                        <a:t>1101</a:t>
                      </a:r>
                    </a:p>
                  </a:txBody>
                  <a:tcPr/>
                </a:tc>
                <a:tc>
                  <a:txBody>
                    <a:bodyPr/>
                    <a:lstStyle/>
                    <a:p>
                      <a:pPr algn="ctr"/>
                      <a:r>
                        <a:rPr lang="en-MY" dirty="0"/>
                        <a:t>15</a:t>
                      </a:r>
                    </a:p>
                  </a:txBody>
                  <a:tcPr/>
                </a:tc>
                <a:tc>
                  <a:txBody>
                    <a:bodyPr/>
                    <a:lstStyle/>
                    <a:p>
                      <a:pPr algn="ctr"/>
                      <a:r>
                        <a:rPr lang="en-MY" dirty="0"/>
                        <a:t>D (1101)</a:t>
                      </a:r>
                    </a:p>
                  </a:txBody>
                  <a:tcPr/>
                </a:tc>
                <a:extLst>
                  <a:ext uri="{0D108BD9-81ED-4DB2-BD59-A6C34878D82A}">
                    <a16:rowId xmlns:a16="http://schemas.microsoft.com/office/drawing/2014/main" val="58936159"/>
                  </a:ext>
                </a:extLst>
              </a:tr>
              <a:tr h="370840">
                <a:tc>
                  <a:txBody>
                    <a:bodyPr/>
                    <a:lstStyle/>
                    <a:p>
                      <a:pPr algn="ctr"/>
                      <a:r>
                        <a:rPr lang="en-MY" dirty="0"/>
                        <a:t>14</a:t>
                      </a:r>
                    </a:p>
                  </a:txBody>
                  <a:tcPr/>
                </a:tc>
                <a:tc>
                  <a:txBody>
                    <a:bodyPr/>
                    <a:lstStyle/>
                    <a:p>
                      <a:pPr algn="ctr"/>
                      <a:r>
                        <a:rPr lang="en-MY" dirty="0"/>
                        <a:t>1110</a:t>
                      </a:r>
                    </a:p>
                  </a:txBody>
                  <a:tcPr/>
                </a:tc>
                <a:tc>
                  <a:txBody>
                    <a:bodyPr/>
                    <a:lstStyle/>
                    <a:p>
                      <a:pPr algn="ctr"/>
                      <a:r>
                        <a:rPr lang="en-MY" dirty="0"/>
                        <a:t>16</a:t>
                      </a:r>
                    </a:p>
                  </a:txBody>
                  <a:tcPr/>
                </a:tc>
                <a:tc>
                  <a:txBody>
                    <a:bodyPr/>
                    <a:lstStyle/>
                    <a:p>
                      <a:pPr algn="ctr"/>
                      <a:r>
                        <a:rPr lang="en-MY" dirty="0"/>
                        <a:t>E (1110)</a:t>
                      </a:r>
                    </a:p>
                  </a:txBody>
                  <a:tcPr/>
                </a:tc>
                <a:extLst>
                  <a:ext uri="{0D108BD9-81ED-4DB2-BD59-A6C34878D82A}">
                    <a16:rowId xmlns:a16="http://schemas.microsoft.com/office/drawing/2014/main" val="739806843"/>
                  </a:ext>
                </a:extLst>
              </a:tr>
              <a:tr h="370840">
                <a:tc>
                  <a:txBody>
                    <a:bodyPr/>
                    <a:lstStyle/>
                    <a:p>
                      <a:pPr algn="ctr"/>
                      <a:r>
                        <a:rPr lang="en-MY" dirty="0"/>
                        <a:t>15</a:t>
                      </a:r>
                    </a:p>
                  </a:txBody>
                  <a:tcPr/>
                </a:tc>
                <a:tc>
                  <a:txBody>
                    <a:bodyPr/>
                    <a:lstStyle/>
                    <a:p>
                      <a:pPr algn="ctr"/>
                      <a:r>
                        <a:rPr lang="en-MY" dirty="0"/>
                        <a:t>1111</a:t>
                      </a:r>
                    </a:p>
                  </a:txBody>
                  <a:tcPr/>
                </a:tc>
                <a:tc>
                  <a:txBody>
                    <a:bodyPr/>
                    <a:lstStyle/>
                    <a:p>
                      <a:pPr algn="ctr"/>
                      <a:r>
                        <a:rPr lang="en-MY" dirty="0"/>
                        <a:t>17</a:t>
                      </a:r>
                    </a:p>
                  </a:txBody>
                  <a:tcPr/>
                </a:tc>
                <a:tc>
                  <a:txBody>
                    <a:bodyPr/>
                    <a:lstStyle/>
                    <a:p>
                      <a:pPr algn="ctr"/>
                      <a:r>
                        <a:rPr lang="en-MY" dirty="0"/>
                        <a:t>F (1111)</a:t>
                      </a:r>
                    </a:p>
                  </a:txBody>
                  <a:tcPr/>
                </a:tc>
                <a:extLst>
                  <a:ext uri="{0D108BD9-81ED-4DB2-BD59-A6C34878D82A}">
                    <a16:rowId xmlns:a16="http://schemas.microsoft.com/office/drawing/2014/main" val="3690954490"/>
                  </a:ext>
                </a:extLst>
              </a:tr>
            </a:tbl>
          </a:graphicData>
        </a:graphic>
      </p:graphicFrame>
    </p:spTree>
    <p:extLst>
      <p:ext uri="{BB962C8B-B14F-4D97-AF65-F5344CB8AC3E}">
        <p14:creationId xmlns:p14="http://schemas.microsoft.com/office/powerpoint/2010/main" val="286820305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D27-ADFD-4D11-8C37-F6870945230F}"/>
              </a:ext>
            </a:extLst>
          </p:cNvPr>
          <p:cNvSpPr>
            <a:spLocks noGrp="1"/>
          </p:cNvSpPr>
          <p:nvPr>
            <p:ph type="title"/>
          </p:nvPr>
        </p:nvSpPr>
        <p:spPr/>
        <p:txBody>
          <a:bodyPr/>
          <a:lstStyle/>
          <a:p>
            <a:r>
              <a:rPr lang="en-MY" dirty="0"/>
              <a:t>MCQ6</a:t>
            </a:r>
          </a:p>
        </p:txBody>
      </p:sp>
      <p:sp>
        <p:nvSpPr>
          <p:cNvPr id="3" name="Content Placeholder 2">
            <a:extLst>
              <a:ext uri="{FF2B5EF4-FFF2-40B4-BE49-F238E27FC236}">
                <a16:creationId xmlns:a16="http://schemas.microsoft.com/office/drawing/2014/main" id="{3B80CEB4-9119-43C6-87C2-A849B2E49CBA}"/>
              </a:ext>
            </a:extLst>
          </p:cNvPr>
          <p:cNvSpPr>
            <a:spLocks noGrp="1"/>
          </p:cNvSpPr>
          <p:nvPr>
            <p:ph idx="1"/>
          </p:nvPr>
        </p:nvSpPr>
        <p:spPr/>
        <p:txBody>
          <a:bodyPr/>
          <a:lstStyle/>
          <a:p>
            <a:r>
              <a:rPr lang="en-MY" dirty="0"/>
              <a:t>How many types of flip-flops are?</a:t>
            </a:r>
          </a:p>
          <a:p>
            <a:pPr marL="0" indent="0">
              <a:buNone/>
            </a:pPr>
            <a:r>
              <a:rPr lang="en-MY" dirty="0"/>
              <a:t>a) 2</a:t>
            </a:r>
          </a:p>
          <a:p>
            <a:pPr marL="0" indent="0">
              <a:buNone/>
            </a:pPr>
            <a:r>
              <a:rPr lang="en-MY" dirty="0"/>
              <a:t>b) 3</a:t>
            </a:r>
          </a:p>
          <a:p>
            <a:pPr marL="0" indent="0">
              <a:buNone/>
            </a:pPr>
            <a:r>
              <a:rPr lang="en-MY" dirty="0"/>
              <a:t>c) 4</a:t>
            </a:r>
          </a:p>
          <a:p>
            <a:pPr marL="0" indent="0">
              <a:buNone/>
            </a:pPr>
            <a:r>
              <a:rPr lang="en-MY" dirty="0"/>
              <a:t>d) 5</a:t>
            </a:r>
          </a:p>
        </p:txBody>
      </p:sp>
      <p:sp>
        <p:nvSpPr>
          <p:cNvPr id="4" name="Footer Placeholder 3">
            <a:extLst>
              <a:ext uri="{FF2B5EF4-FFF2-40B4-BE49-F238E27FC236}">
                <a16:creationId xmlns:a16="http://schemas.microsoft.com/office/drawing/2014/main" id="{93987109-3983-4B9F-9FD9-B6817F60F2D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50F1950-613A-4624-9E17-DDD8B03E5179}"/>
              </a:ext>
            </a:extLst>
          </p:cNvPr>
          <p:cNvSpPr>
            <a:spLocks noGrp="1"/>
          </p:cNvSpPr>
          <p:nvPr>
            <p:ph type="sldNum" sz="quarter" idx="12"/>
          </p:nvPr>
        </p:nvSpPr>
        <p:spPr/>
        <p:txBody>
          <a:bodyPr/>
          <a:lstStyle/>
          <a:p>
            <a:fld id="{1DE98518-C1CF-410D-8A71-B5D14FDF677E}" type="slidenum">
              <a:rPr lang="en-MY" smtClean="0"/>
              <a:t>110</a:t>
            </a:fld>
            <a:endParaRPr lang="en-MY" dirty="0"/>
          </a:p>
        </p:txBody>
      </p:sp>
      <p:sp>
        <p:nvSpPr>
          <p:cNvPr id="6" name="Rectangle 5">
            <a:extLst>
              <a:ext uri="{FF2B5EF4-FFF2-40B4-BE49-F238E27FC236}">
                <a16:creationId xmlns:a16="http://schemas.microsoft.com/office/drawing/2014/main" id="{1958BF4D-7F5E-486D-93BB-981814F0909D}"/>
              </a:ext>
            </a:extLst>
          </p:cNvPr>
          <p:cNvSpPr/>
          <p:nvPr/>
        </p:nvSpPr>
        <p:spPr>
          <a:xfrm>
            <a:off x="10397274" y="5349454"/>
            <a:ext cx="72487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a:t>
            </a:r>
          </a:p>
        </p:txBody>
      </p:sp>
    </p:spTree>
    <p:extLst>
      <p:ext uri="{BB962C8B-B14F-4D97-AF65-F5344CB8AC3E}">
        <p14:creationId xmlns:p14="http://schemas.microsoft.com/office/powerpoint/2010/main" val="357466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D27-ADFD-4D11-8C37-F6870945230F}"/>
              </a:ext>
            </a:extLst>
          </p:cNvPr>
          <p:cNvSpPr>
            <a:spLocks noGrp="1"/>
          </p:cNvSpPr>
          <p:nvPr>
            <p:ph type="title"/>
          </p:nvPr>
        </p:nvSpPr>
        <p:spPr/>
        <p:txBody>
          <a:bodyPr/>
          <a:lstStyle/>
          <a:p>
            <a:r>
              <a:rPr lang="en-MY" dirty="0"/>
              <a:t>MCQ7</a:t>
            </a:r>
          </a:p>
        </p:txBody>
      </p:sp>
      <p:sp>
        <p:nvSpPr>
          <p:cNvPr id="3" name="Content Placeholder 2">
            <a:extLst>
              <a:ext uri="{FF2B5EF4-FFF2-40B4-BE49-F238E27FC236}">
                <a16:creationId xmlns:a16="http://schemas.microsoft.com/office/drawing/2014/main" id="{3B80CEB4-9119-43C6-87C2-A849B2E49CBA}"/>
              </a:ext>
            </a:extLst>
          </p:cNvPr>
          <p:cNvSpPr>
            <a:spLocks noGrp="1"/>
          </p:cNvSpPr>
          <p:nvPr>
            <p:ph idx="1"/>
          </p:nvPr>
        </p:nvSpPr>
        <p:spPr/>
        <p:txBody>
          <a:bodyPr/>
          <a:lstStyle/>
          <a:p>
            <a:r>
              <a:rPr lang="en-MY" dirty="0"/>
              <a:t>What is one disadvantage of an S-R flip-flop?</a:t>
            </a:r>
          </a:p>
          <a:p>
            <a:pPr marL="0" indent="0">
              <a:buNone/>
            </a:pPr>
            <a:r>
              <a:rPr lang="en-MY" dirty="0"/>
              <a:t>a) It has no Enable input</a:t>
            </a:r>
          </a:p>
          <a:p>
            <a:pPr marL="0" indent="0">
              <a:buNone/>
            </a:pPr>
            <a:r>
              <a:rPr lang="en-MY" dirty="0"/>
              <a:t>b) It has a RACE condition</a:t>
            </a:r>
          </a:p>
          <a:p>
            <a:pPr marL="0" indent="0">
              <a:buNone/>
            </a:pPr>
            <a:r>
              <a:rPr lang="en-MY" dirty="0"/>
              <a:t>c) It has no clock input</a:t>
            </a:r>
          </a:p>
          <a:p>
            <a:pPr marL="0" indent="0">
              <a:buNone/>
            </a:pPr>
            <a:r>
              <a:rPr lang="en-MY" dirty="0"/>
              <a:t>d) Invalid State</a:t>
            </a:r>
          </a:p>
        </p:txBody>
      </p:sp>
      <p:sp>
        <p:nvSpPr>
          <p:cNvPr id="4" name="Footer Placeholder 3">
            <a:extLst>
              <a:ext uri="{FF2B5EF4-FFF2-40B4-BE49-F238E27FC236}">
                <a16:creationId xmlns:a16="http://schemas.microsoft.com/office/drawing/2014/main" id="{93987109-3983-4B9F-9FD9-B6817F60F2D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50F1950-613A-4624-9E17-DDD8B03E5179}"/>
              </a:ext>
            </a:extLst>
          </p:cNvPr>
          <p:cNvSpPr>
            <a:spLocks noGrp="1"/>
          </p:cNvSpPr>
          <p:nvPr>
            <p:ph type="sldNum" sz="quarter" idx="12"/>
          </p:nvPr>
        </p:nvSpPr>
        <p:spPr/>
        <p:txBody>
          <a:bodyPr/>
          <a:lstStyle/>
          <a:p>
            <a:fld id="{1DE98518-C1CF-410D-8A71-B5D14FDF677E}" type="slidenum">
              <a:rPr lang="en-MY" smtClean="0"/>
              <a:t>111</a:t>
            </a:fld>
            <a:endParaRPr lang="en-MY" dirty="0"/>
          </a:p>
        </p:txBody>
      </p:sp>
      <p:sp>
        <p:nvSpPr>
          <p:cNvPr id="6" name="Rectangle 5">
            <a:extLst>
              <a:ext uri="{FF2B5EF4-FFF2-40B4-BE49-F238E27FC236}">
                <a16:creationId xmlns:a16="http://schemas.microsoft.com/office/drawing/2014/main" id="{1958BF4D-7F5E-486D-93BB-981814F0909D}"/>
              </a:ext>
            </a:extLst>
          </p:cNvPr>
          <p:cNvSpPr/>
          <p:nvPr/>
        </p:nvSpPr>
        <p:spPr>
          <a:xfrm>
            <a:off x="10390061" y="5349454"/>
            <a:ext cx="7393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D</a:t>
            </a:r>
          </a:p>
        </p:txBody>
      </p:sp>
    </p:spTree>
    <p:extLst>
      <p:ext uri="{BB962C8B-B14F-4D97-AF65-F5344CB8AC3E}">
        <p14:creationId xmlns:p14="http://schemas.microsoft.com/office/powerpoint/2010/main" val="360379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F6E4-E852-496B-A0E7-2A97C038277C}"/>
              </a:ext>
            </a:extLst>
          </p:cNvPr>
          <p:cNvSpPr>
            <a:spLocks noGrp="1"/>
          </p:cNvSpPr>
          <p:nvPr>
            <p:ph type="title"/>
          </p:nvPr>
        </p:nvSpPr>
        <p:spPr/>
        <p:txBody>
          <a:bodyPr/>
          <a:lstStyle/>
          <a:p>
            <a:r>
              <a:rPr lang="en-MY" dirty="0"/>
              <a:t>MCQ8</a:t>
            </a:r>
          </a:p>
        </p:txBody>
      </p:sp>
      <p:sp>
        <p:nvSpPr>
          <p:cNvPr id="3" name="Content Placeholder 2">
            <a:extLst>
              <a:ext uri="{FF2B5EF4-FFF2-40B4-BE49-F238E27FC236}">
                <a16:creationId xmlns:a16="http://schemas.microsoft.com/office/drawing/2014/main" id="{EEC82A27-22B0-4726-9534-CFDCD43DB30C}"/>
              </a:ext>
            </a:extLst>
          </p:cNvPr>
          <p:cNvSpPr>
            <a:spLocks noGrp="1"/>
          </p:cNvSpPr>
          <p:nvPr>
            <p:ph idx="1"/>
          </p:nvPr>
        </p:nvSpPr>
        <p:spPr/>
        <p:txBody>
          <a:bodyPr/>
          <a:lstStyle/>
          <a:p>
            <a:r>
              <a:rPr lang="en-MY" dirty="0"/>
              <a:t>The characteristic of J-K flip-flop is similar to _____________</a:t>
            </a:r>
          </a:p>
          <a:p>
            <a:pPr marL="0" indent="0">
              <a:buNone/>
            </a:pPr>
            <a:r>
              <a:rPr lang="en-MY" dirty="0"/>
              <a:t>a) S-R flip-flop</a:t>
            </a:r>
          </a:p>
          <a:p>
            <a:pPr marL="0" indent="0">
              <a:buNone/>
            </a:pPr>
            <a:r>
              <a:rPr lang="en-MY" dirty="0"/>
              <a:t>b) D flip-flop</a:t>
            </a:r>
          </a:p>
          <a:p>
            <a:pPr marL="0" indent="0">
              <a:buNone/>
            </a:pPr>
            <a:r>
              <a:rPr lang="en-MY" dirty="0"/>
              <a:t>c) T flip-flop</a:t>
            </a:r>
          </a:p>
          <a:p>
            <a:pPr marL="0" indent="0">
              <a:buNone/>
            </a:pPr>
            <a:r>
              <a:rPr lang="en-MY" dirty="0"/>
              <a:t>d) Gated T flip-flop</a:t>
            </a:r>
          </a:p>
        </p:txBody>
      </p:sp>
      <p:sp>
        <p:nvSpPr>
          <p:cNvPr id="4" name="Footer Placeholder 3">
            <a:extLst>
              <a:ext uri="{FF2B5EF4-FFF2-40B4-BE49-F238E27FC236}">
                <a16:creationId xmlns:a16="http://schemas.microsoft.com/office/drawing/2014/main" id="{15551F86-A496-4A21-80E2-51986C13CDAF}"/>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634F075-7F38-4D45-A78A-6F8896B9D412}"/>
              </a:ext>
            </a:extLst>
          </p:cNvPr>
          <p:cNvSpPr>
            <a:spLocks noGrp="1"/>
          </p:cNvSpPr>
          <p:nvPr>
            <p:ph type="sldNum" sz="quarter" idx="12"/>
          </p:nvPr>
        </p:nvSpPr>
        <p:spPr/>
        <p:txBody>
          <a:bodyPr/>
          <a:lstStyle/>
          <a:p>
            <a:fld id="{1DE98518-C1CF-410D-8A71-B5D14FDF677E}" type="slidenum">
              <a:rPr lang="en-MY" smtClean="0"/>
              <a:t>112</a:t>
            </a:fld>
            <a:endParaRPr lang="en-MY" dirty="0"/>
          </a:p>
        </p:txBody>
      </p:sp>
      <p:sp>
        <p:nvSpPr>
          <p:cNvPr id="6" name="Rectangle 5">
            <a:extLst>
              <a:ext uri="{FF2B5EF4-FFF2-40B4-BE49-F238E27FC236}">
                <a16:creationId xmlns:a16="http://schemas.microsoft.com/office/drawing/2014/main" id="{043719CF-2B98-434F-AACE-07D870CFD44D}"/>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p:spTree>
    <p:extLst>
      <p:ext uri="{BB962C8B-B14F-4D97-AF65-F5344CB8AC3E}">
        <p14:creationId xmlns:p14="http://schemas.microsoft.com/office/powerpoint/2010/main" val="144480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F6E4-E852-496B-A0E7-2A97C038277C}"/>
              </a:ext>
            </a:extLst>
          </p:cNvPr>
          <p:cNvSpPr>
            <a:spLocks noGrp="1"/>
          </p:cNvSpPr>
          <p:nvPr>
            <p:ph type="title"/>
          </p:nvPr>
        </p:nvSpPr>
        <p:spPr/>
        <p:txBody>
          <a:bodyPr/>
          <a:lstStyle/>
          <a:p>
            <a:r>
              <a:rPr lang="en-MY" dirty="0"/>
              <a:t>MCQ9</a:t>
            </a:r>
          </a:p>
        </p:txBody>
      </p:sp>
      <p:sp>
        <p:nvSpPr>
          <p:cNvPr id="3" name="Content Placeholder 2">
            <a:extLst>
              <a:ext uri="{FF2B5EF4-FFF2-40B4-BE49-F238E27FC236}">
                <a16:creationId xmlns:a16="http://schemas.microsoft.com/office/drawing/2014/main" id="{EEC82A27-22B0-4726-9534-CFDCD43DB30C}"/>
              </a:ext>
            </a:extLst>
          </p:cNvPr>
          <p:cNvSpPr>
            <a:spLocks noGrp="1"/>
          </p:cNvSpPr>
          <p:nvPr>
            <p:ph idx="1"/>
          </p:nvPr>
        </p:nvSpPr>
        <p:spPr/>
        <p:txBody>
          <a:bodyPr/>
          <a:lstStyle/>
          <a:p>
            <a:r>
              <a:rPr lang="en-MY" dirty="0"/>
              <a:t>A J-K flip-flop can be obtained from the clocked S-R flip-flop by augmenting ___________</a:t>
            </a:r>
          </a:p>
          <a:p>
            <a:pPr marL="0" indent="0">
              <a:buNone/>
            </a:pPr>
            <a:r>
              <a:rPr lang="en-MY" dirty="0"/>
              <a:t>a) Two AND gates</a:t>
            </a:r>
          </a:p>
          <a:p>
            <a:pPr marL="0" indent="0">
              <a:buNone/>
            </a:pPr>
            <a:r>
              <a:rPr lang="en-MY" dirty="0"/>
              <a:t>b) Two NAND gates</a:t>
            </a:r>
          </a:p>
          <a:p>
            <a:pPr marL="0" indent="0">
              <a:buNone/>
            </a:pPr>
            <a:r>
              <a:rPr lang="en-MY" dirty="0"/>
              <a:t>c) Two NOT gates</a:t>
            </a:r>
          </a:p>
          <a:p>
            <a:pPr marL="0" indent="0">
              <a:buNone/>
            </a:pPr>
            <a:r>
              <a:rPr lang="en-MY" dirty="0"/>
              <a:t>d) Two OR gates</a:t>
            </a:r>
          </a:p>
        </p:txBody>
      </p:sp>
      <p:sp>
        <p:nvSpPr>
          <p:cNvPr id="4" name="Footer Placeholder 3">
            <a:extLst>
              <a:ext uri="{FF2B5EF4-FFF2-40B4-BE49-F238E27FC236}">
                <a16:creationId xmlns:a16="http://schemas.microsoft.com/office/drawing/2014/main" id="{15551F86-A496-4A21-80E2-51986C13CDAF}"/>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634F075-7F38-4D45-A78A-6F8896B9D412}"/>
              </a:ext>
            </a:extLst>
          </p:cNvPr>
          <p:cNvSpPr>
            <a:spLocks noGrp="1"/>
          </p:cNvSpPr>
          <p:nvPr>
            <p:ph type="sldNum" sz="quarter" idx="12"/>
          </p:nvPr>
        </p:nvSpPr>
        <p:spPr/>
        <p:txBody>
          <a:bodyPr/>
          <a:lstStyle/>
          <a:p>
            <a:fld id="{1DE98518-C1CF-410D-8A71-B5D14FDF677E}" type="slidenum">
              <a:rPr lang="en-MY" smtClean="0"/>
              <a:t>113</a:t>
            </a:fld>
            <a:endParaRPr lang="en-MY" dirty="0"/>
          </a:p>
        </p:txBody>
      </p:sp>
      <p:sp>
        <p:nvSpPr>
          <p:cNvPr id="6" name="Rectangle 5">
            <a:extLst>
              <a:ext uri="{FF2B5EF4-FFF2-40B4-BE49-F238E27FC236}">
                <a16:creationId xmlns:a16="http://schemas.microsoft.com/office/drawing/2014/main" id="{043719CF-2B98-434F-AACE-07D870CFD44D}"/>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p:spTree>
    <p:extLst>
      <p:ext uri="{BB962C8B-B14F-4D97-AF65-F5344CB8AC3E}">
        <p14:creationId xmlns:p14="http://schemas.microsoft.com/office/powerpoint/2010/main" val="384453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F6E4-E852-496B-A0E7-2A97C038277C}"/>
              </a:ext>
            </a:extLst>
          </p:cNvPr>
          <p:cNvSpPr>
            <a:spLocks noGrp="1"/>
          </p:cNvSpPr>
          <p:nvPr>
            <p:ph type="title"/>
          </p:nvPr>
        </p:nvSpPr>
        <p:spPr/>
        <p:txBody>
          <a:bodyPr/>
          <a:lstStyle/>
          <a:p>
            <a:r>
              <a:rPr lang="en-MY" dirty="0"/>
              <a:t>MCQ10</a:t>
            </a:r>
          </a:p>
        </p:txBody>
      </p:sp>
      <p:sp>
        <p:nvSpPr>
          <p:cNvPr id="3" name="Content Placeholder 2">
            <a:extLst>
              <a:ext uri="{FF2B5EF4-FFF2-40B4-BE49-F238E27FC236}">
                <a16:creationId xmlns:a16="http://schemas.microsoft.com/office/drawing/2014/main" id="{EEC82A27-22B0-4726-9534-CFDCD43DB30C}"/>
              </a:ext>
            </a:extLst>
          </p:cNvPr>
          <p:cNvSpPr>
            <a:spLocks noGrp="1"/>
          </p:cNvSpPr>
          <p:nvPr>
            <p:ph idx="1"/>
          </p:nvPr>
        </p:nvSpPr>
        <p:spPr/>
        <p:txBody>
          <a:bodyPr/>
          <a:lstStyle/>
          <a:p>
            <a:r>
              <a:rPr lang="en-MY" dirty="0"/>
              <a:t>How is a J-K flip-flop made to toggle?</a:t>
            </a:r>
          </a:p>
          <a:p>
            <a:pPr marL="0" indent="0">
              <a:buNone/>
            </a:pPr>
            <a:r>
              <a:rPr lang="en-MY" dirty="0"/>
              <a:t>a) J = 0, K = 0</a:t>
            </a:r>
          </a:p>
          <a:p>
            <a:pPr marL="0" indent="0">
              <a:buNone/>
            </a:pPr>
            <a:r>
              <a:rPr lang="en-MY" dirty="0"/>
              <a:t>b) J = 1, K = 0</a:t>
            </a:r>
          </a:p>
          <a:p>
            <a:pPr marL="0" indent="0">
              <a:buNone/>
            </a:pPr>
            <a:r>
              <a:rPr lang="en-MY" dirty="0"/>
              <a:t>c) J = 0, K = 1</a:t>
            </a:r>
          </a:p>
          <a:p>
            <a:pPr marL="0" indent="0">
              <a:buNone/>
            </a:pPr>
            <a:r>
              <a:rPr lang="en-MY" dirty="0"/>
              <a:t>d) J = 1, K = 1</a:t>
            </a:r>
          </a:p>
        </p:txBody>
      </p:sp>
      <p:sp>
        <p:nvSpPr>
          <p:cNvPr id="4" name="Footer Placeholder 3">
            <a:extLst>
              <a:ext uri="{FF2B5EF4-FFF2-40B4-BE49-F238E27FC236}">
                <a16:creationId xmlns:a16="http://schemas.microsoft.com/office/drawing/2014/main" id="{15551F86-A496-4A21-80E2-51986C13CDAF}"/>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634F075-7F38-4D45-A78A-6F8896B9D412}"/>
              </a:ext>
            </a:extLst>
          </p:cNvPr>
          <p:cNvSpPr>
            <a:spLocks noGrp="1"/>
          </p:cNvSpPr>
          <p:nvPr>
            <p:ph type="sldNum" sz="quarter" idx="12"/>
          </p:nvPr>
        </p:nvSpPr>
        <p:spPr/>
        <p:txBody>
          <a:bodyPr/>
          <a:lstStyle/>
          <a:p>
            <a:fld id="{1DE98518-C1CF-410D-8A71-B5D14FDF677E}" type="slidenum">
              <a:rPr lang="en-MY" smtClean="0"/>
              <a:t>114</a:t>
            </a:fld>
            <a:endParaRPr lang="en-MY" dirty="0"/>
          </a:p>
        </p:txBody>
      </p:sp>
      <p:sp>
        <p:nvSpPr>
          <p:cNvPr id="6" name="Rectangle 5">
            <a:extLst>
              <a:ext uri="{FF2B5EF4-FFF2-40B4-BE49-F238E27FC236}">
                <a16:creationId xmlns:a16="http://schemas.microsoft.com/office/drawing/2014/main" id="{043719CF-2B98-434F-AACE-07D870CFD44D}"/>
              </a:ext>
            </a:extLst>
          </p:cNvPr>
          <p:cNvSpPr/>
          <p:nvPr/>
        </p:nvSpPr>
        <p:spPr>
          <a:xfrm>
            <a:off x="10390061" y="5349454"/>
            <a:ext cx="7393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D</a:t>
            </a:r>
          </a:p>
        </p:txBody>
      </p:sp>
    </p:spTree>
    <p:extLst>
      <p:ext uri="{BB962C8B-B14F-4D97-AF65-F5344CB8AC3E}">
        <p14:creationId xmlns:p14="http://schemas.microsoft.com/office/powerpoint/2010/main" val="274266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4514-FB41-46C4-B218-39D4212D2887}"/>
              </a:ext>
            </a:extLst>
          </p:cNvPr>
          <p:cNvSpPr>
            <a:spLocks noGrp="1"/>
          </p:cNvSpPr>
          <p:nvPr>
            <p:ph type="title"/>
          </p:nvPr>
        </p:nvSpPr>
        <p:spPr/>
        <p:txBody>
          <a:bodyPr/>
          <a:lstStyle/>
          <a:p>
            <a:r>
              <a:rPr lang="en-MY" dirty="0"/>
              <a:t>MCQ11</a:t>
            </a:r>
          </a:p>
        </p:txBody>
      </p:sp>
      <p:sp>
        <p:nvSpPr>
          <p:cNvPr id="3" name="Content Placeholder 2">
            <a:extLst>
              <a:ext uri="{FF2B5EF4-FFF2-40B4-BE49-F238E27FC236}">
                <a16:creationId xmlns:a16="http://schemas.microsoft.com/office/drawing/2014/main" id="{CE9C4F83-C73B-4F91-89DA-EDD0F592BC85}"/>
              </a:ext>
            </a:extLst>
          </p:cNvPr>
          <p:cNvSpPr>
            <a:spLocks noGrp="1"/>
          </p:cNvSpPr>
          <p:nvPr>
            <p:ph idx="1"/>
          </p:nvPr>
        </p:nvSpPr>
        <p:spPr/>
        <p:txBody>
          <a:bodyPr/>
          <a:lstStyle/>
          <a:p>
            <a:r>
              <a:rPr lang="en-MY" dirty="0"/>
              <a:t>In J-K flip-flop, “no change” condition appears when ___________</a:t>
            </a:r>
          </a:p>
          <a:p>
            <a:pPr marL="0" indent="0">
              <a:buNone/>
            </a:pPr>
            <a:r>
              <a:rPr lang="en-MY" dirty="0"/>
              <a:t>a) J = 1, K = 1</a:t>
            </a:r>
          </a:p>
          <a:p>
            <a:pPr marL="0" indent="0">
              <a:buNone/>
            </a:pPr>
            <a:r>
              <a:rPr lang="en-MY" dirty="0"/>
              <a:t>b) J = 1, K = 0</a:t>
            </a:r>
          </a:p>
          <a:p>
            <a:pPr marL="0" indent="0">
              <a:buNone/>
            </a:pPr>
            <a:r>
              <a:rPr lang="en-MY" dirty="0"/>
              <a:t>c) J = 0, K = 1</a:t>
            </a:r>
          </a:p>
          <a:p>
            <a:pPr marL="0" indent="0">
              <a:buNone/>
            </a:pPr>
            <a:r>
              <a:rPr lang="en-MY" dirty="0"/>
              <a:t>d) J = 0, K = 0</a:t>
            </a:r>
          </a:p>
        </p:txBody>
      </p:sp>
      <p:sp>
        <p:nvSpPr>
          <p:cNvPr id="4" name="Footer Placeholder 3">
            <a:extLst>
              <a:ext uri="{FF2B5EF4-FFF2-40B4-BE49-F238E27FC236}">
                <a16:creationId xmlns:a16="http://schemas.microsoft.com/office/drawing/2014/main" id="{916EAF07-EBAF-4AE5-BF83-747E29A63D1C}"/>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8F613BAA-8736-4120-823A-35349322FEAE}"/>
              </a:ext>
            </a:extLst>
          </p:cNvPr>
          <p:cNvSpPr>
            <a:spLocks noGrp="1"/>
          </p:cNvSpPr>
          <p:nvPr>
            <p:ph type="sldNum" sz="quarter" idx="12"/>
          </p:nvPr>
        </p:nvSpPr>
        <p:spPr/>
        <p:txBody>
          <a:bodyPr/>
          <a:lstStyle/>
          <a:p>
            <a:fld id="{1DE98518-C1CF-410D-8A71-B5D14FDF677E}" type="slidenum">
              <a:rPr lang="en-MY" smtClean="0"/>
              <a:t>115</a:t>
            </a:fld>
            <a:endParaRPr lang="en-MY" dirty="0"/>
          </a:p>
        </p:txBody>
      </p:sp>
      <p:sp>
        <p:nvSpPr>
          <p:cNvPr id="6" name="Rectangle 5">
            <a:extLst>
              <a:ext uri="{FF2B5EF4-FFF2-40B4-BE49-F238E27FC236}">
                <a16:creationId xmlns:a16="http://schemas.microsoft.com/office/drawing/2014/main" id="{FE1D503E-AA65-407D-B1E2-9D3DB95A4B97}"/>
              </a:ext>
            </a:extLst>
          </p:cNvPr>
          <p:cNvSpPr/>
          <p:nvPr/>
        </p:nvSpPr>
        <p:spPr>
          <a:xfrm>
            <a:off x="10390061" y="5349454"/>
            <a:ext cx="7393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D</a:t>
            </a:r>
          </a:p>
        </p:txBody>
      </p:sp>
    </p:spTree>
    <p:extLst>
      <p:ext uri="{BB962C8B-B14F-4D97-AF65-F5344CB8AC3E}">
        <p14:creationId xmlns:p14="http://schemas.microsoft.com/office/powerpoint/2010/main" val="65570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4514-FB41-46C4-B218-39D4212D2887}"/>
              </a:ext>
            </a:extLst>
          </p:cNvPr>
          <p:cNvSpPr>
            <a:spLocks noGrp="1"/>
          </p:cNvSpPr>
          <p:nvPr>
            <p:ph type="title"/>
          </p:nvPr>
        </p:nvSpPr>
        <p:spPr/>
        <p:txBody>
          <a:bodyPr/>
          <a:lstStyle/>
          <a:p>
            <a:r>
              <a:rPr lang="en-MY" dirty="0"/>
              <a:t>MCQ12</a:t>
            </a:r>
          </a:p>
        </p:txBody>
      </p:sp>
      <p:sp>
        <p:nvSpPr>
          <p:cNvPr id="3" name="Content Placeholder 2">
            <a:extLst>
              <a:ext uri="{FF2B5EF4-FFF2-40B4-BE49-F238E27FC236}">
                <a16:creationId xmlns:a16="http://schemas.microsoft.com/office/drawing/2014/main" id="{CE9C4F83-C73B-4F91-89DA-EDD0F592BC85}"/>
              </a:ext>
            </a:extLst>
          </p:cNvPr>
          <p:cNvSpPr>
            <a:spLocks noGrp="1"/>
          </p:cNvSpPr>
          <p:nvPr>
            <p:ph idx="1"/>
          </p:nvPr>
        </p:nvSpPr>
        <p:spPr/>
        <p:txBody>
          <a:bodyPr/>
          <a:lstStyle/>
          <a:p>
            <a:r>
              <a:rPr lang="en-MY" dirty="0"/>
              <a:t>On a J-K flip-flop, when is the flip-flop in a hold condition?</a:t>
            </a:r>
          </a:p>
          <a:p>
            <a:pPr marL="0" indent="0">
              <a:buNone/>
            </a:pPr>
            <a:r>
              <a:rPr lang="en-MY" dirty="0"/>
              <a:t>a) J = 0, K = 0</a:t>
            </a:r>
          </a:p>
          <a:p>
            <a:pPr marL="0" indent="0">
              <a:buNone/>
            </a:pPr>
            <a:r>
              <a:rPr lang="en-MY" dirty="0"/>
              <a:t>b) J = 1, K = 0</a:t>
            </a:r>
          </a:p>
          <a:p>
            <a:pPr marL="0" indent="0">
              <a:buNone/>
            </a:pPr>
            <a:r>
              <a:rPr lang="en-MY" dirty="0"/>
              <a:t>c) J = 0, K = 1</a:t>
            </a:r>
          </a:p>
          <a:p>
            <a:pPr marL="0" indent="0">
              <a:buNone/>
            </a:pPr>
            <a:r>
              <a:rPr lang="en-MY" dirty="0"/>
              <a:t>d) J = 1, K = 1</a:t>
            </a:r>
          </a:p>
        </p:txBody>
      </p:sp>
      <p:sp>
        <p:nvSpPr>
          <p:cNvPr id="4" name="Footer Placeholder 3">
            <a:extLst>
              <a:ext uri="{FF2B5EF4-FFF2-40B4-BE49-F238E27FC236}">
                <a16:creationId xmlns:a16="http://schemas.microsoft.com/office/drawing/2014/main" id="{916EAF07-EBAF-4AE5-BF83-747E29A63D1C}"/>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8F613BAA-8736-4120-823A-35349322FEAE}"/>
              </a:ext>
            </a:extLst>
          </p:cNvPr>
          <p:cNvSpPr>
            <a:spLocks noGrp="1"/>
          </p:cNvSpPr>
          <p:nvPr>
            <p:ph type="sldNum" sz="quarter" idx="12"/>
          </p:nvPr>
        </p:nvSpPr>
        <p:spPr/>
        <p:txBody>
          <a:bodyPr/>
          <a:lstStyle/>
          <a:p>
            <a:fld id="{1DE98518-C1CF-410D-8A71-B5D14FDF677E}" type="slidenum">
              <a:rPr lang="en-MY" smtClean="0"/>
              <a:t>116</a:t>
            </a:fld>
            <a:endParaRPr lang="en-MY" dirty="0"/>
          </a:p>
        </p:txBody>
      </p:sp>
      <p:sp>
        <p:nvSpPr>
          <p:cNvPr id="6" name="Rectangle 5">
            <a:extLst>
              <a:ext uri="{FF2B5EF4-FFF2-40B4-BE49-F238E27FC236}">
                <a16:creationId xmlns:a16="http://schemas.microsoft.com/office/drawing/2014/main" id="{FE1D503E-AA65-407D-B1E2-9D3DB95A4B97}"/>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p:spTree>
    <p:extLst>
      <p:ext uri="{BB962C8B-B14F-4D97-AF65-F5344CB8AC3E}">
        <p14:creationId xmlns:p14="http://schemas.microsoft.com/office/powerpoint/2010/main" val="392216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D4F7-D5B8-41BD-A11A-12BE782B3510}"/>
              </a:ext>
            </a:extLst>
          </p:cNvPr>
          <p:cNvSpPr>
            <a:spLocks noGrp="1"/>
          </p:cNvSpPr>
          <p:nvPr>
            <p:ph type="title"/>
          </p:nvPr>
        </p:nvSpPr>
        <p:spPr/>
        <p:txBody>
          <a:bodyPr/>
          <a:lstStyle/>
          <a:p>
            <a:r>
              <a:rPr lang="en-MY" dirty="0"/>
              <a:t>MCQ 13</a:t>
            </a:r>
          </a:p>
        </p:txBody>
      </p:sp>
      <p:sp>
        <p:nvSpPr>
          <p:cNvPr id="3" name="Content Placeholder 2">
            <a:extLst>
              <a:ext uri="{FF2B5EF4-FFF2-40B4-BE49-F238E27FC236}">
                <a16:creationId xmlns:a16="http://schemas.microsoft.com/office/drawing/2014/main" id="{38CC2E31-E3B7-425F-9295-D1599800C7FD}"/>
              </a:ext>
            </a:extLst>
          </p:cNvPr>
          <p:cNvSpPr>
            <a:spLocks noGrp="1"/>
          </p:cNvSpPr>
          <p:nvPr>
            <p:ph idx="1"/>
          </p:nvPr>
        </p:nvSpPr>
        <p:spPr/>
        <p:txBody>
          <a:bodyPr/>
          <a:lstStyle/>
          <a:p>
            <a:r>
              <a:rPr lang="en-MY" dirty="0"/>
              <a:t>The D flip-flop has _______ input.</a:t>
            </a:r>
          </a:p>
          <a:p>
            <a:pPr marL="0" indent="0">
              <a:buNone/>
            </a:pPr>
            <a:r>
              <a:rPr lang="en-MY" dirty="0"/>
              <a:t>a) 1</a:t>
            </a:r>
          </a:p>
          <a:p>
            <a:pPr marL="0" indent="0">
              <a:buNone/>
            </a:pPr>
            <a:r>
              <a:rPr lang="en-MY" dirty="0"/>
              <a:t>b) 2</a:t>
            </a:r>
          </a:p>
          <a:p>
            <a:pPr marL="0" indent="0">
              <a:buNone/>
            </a:pPr>
            <a:r>
              <a:rPr lang="en-MY" dirty="0"/>
              <a:t>c) 3</a:t>
            </a:r>
          </a:p>
          <a:p>
            <a:pPr marL="0" indent="0">
              <a:buNone/>
            </a:pPr>
            <a:r>
              <a:rPr lang="en-MY" dirty="0"/>
              <a:t>d) 4</a:t>
            </a:r>
          </a:p>
        </p:txBody>
      </p:sp>
      <p:sp>
        <p:nvSpPr>
          <p:cNvPr id="4" name="Footer Placeholder 3">
            <a:extLst>
              <a:ext uri="{FF2B5EF4-FFF2-40B4-BE49-F238E27FC236}">
                <a16:creationId xmlns:a16="http://schemas.microsoft.com/office/drawing/2014/main" id="{69046841-0F04-4A5D-B7AB-F055716E0A9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7572F07-D95C-4DB9-BA80-5F402D0A6087}"/>
              </a:ext>
            </a:extLst>
          </p:cNvPr>
          <p:cNvSpPr>
            <a:spLocks noGrp="1"/>
          </p:cNvSpPr>
          <p:nvPr>
            <p:ph type="sldNum" sz="quarter" idx="12"/>
          </p:nvPr>
        </p:nvSpPr>
        <p:spPr/>
        <p:txBody>
          <a:bodyPr/>
          <a:lstStyle/>
          <a:p>
            <a:fld id="{1DE98518-C1CF-410D-8A71-B5D14FDF677E}" type="slidenum">
              <a:rPr lang="en-MY" smtClean="0"/>
              <a:t>117</a:t>
            </a:fld>
            <a:endParaRPr lang="en-MY" dirty="0"/>
          </a:p>
        </p:txBody>
      </p:sp>
      <p:sp>
        <p:nvSpPr>
          <p:cNvPr id="6" name="Rectangle 5">
            <a:extLst>
              <a:ext uri="{FF2B5EF4-FFF2-40B4-BE49-F238E27FC236}">
                <a16:creationId xmlns:a16="http://schemas.microsoft.com/office/drawing/2014/main" id="{5F3BCF41-8E07-4567-A459-A9C9F8FC7C5C}"/>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p:spTree>
    <p:extLst>
      <p:ext uri="{BB962C8B-B14F-4D97-AF65-F5344CB8AC3E}">
        <p14:creationId xmlns:p14="http://schemas.microsoft.com/office/powerpoint/2010/main" val="318662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D4F7-D5B8-41BD-A11A-12BE782B3510}"/>
              </a:ext>
            </a:extLst>
          </p:cNvPr>
          <p:cNvSpPr>
            <a:spLocks noGrp="1"/>
          </p:cNvSpPr>
          <p:nvPr>
            <p:ph type="title"/>
          </p:nvPr>
        </p:nvSpPr>
        <p:spPr/>
        <p:txBody>
          <a:bodyPr/>
          <a:lstStyle/>
          <a:p>
            <a:r>
              <a:rPr lang="en-MY" dirty="0"/>
              <a:t>MCQ 14</a:t>
            </a:r>
          </a:p>
        </p:txBody>
      </p:sp>
      <p:sp>
        <p:nvSpPr>
          <p:cNvPr id="3" name="Content Placeholder 2">
            <a:extLst>
              <a:ext uri="{FF2B5EF4-FFF2-40B4-BE49-F238E27FC236}">
                <a16:creationId xmlns:a16="http://schemas.microsoft.com/office/drawing/2014/main" id="{38CC2E31-E3B7-425F-9295-D1599800C7FD}"/>
              </a:ext>
            </a:extLst>
          </p:cNvPr>
          <p:cNvSpPr>
            <a:spLocks noGrp="1"/>
          </p:cNvSpPr>
          <p:nvPr>
            <p:ph idx="1"/>
          </p:nvPr>
        </p:nvSpPr>
        <p:spPr/>
        <p:txBody>
          <a:bodyPr/>
          <a:lstStyle/>
          <a:p>
            <a:r>
              <a:rPr lang="en-MY" dirty="0"/>
              <a:t>The D flip-flop has ______ output/outputs.</a:t>
            </a:r>
          </a:p>
          <a:p>
            <a:pPr marL="0" indent="0">
              <a:buNone/>
            </a:pPr>
            <a:r>
              <a:rPr lang="en-MY" dirty="0"/>
              <a:t>a) 2</a:t>
            </a:r>
          </a:p>
          <a:p>
            <a:pPr marL="0" indent="0">
              <a:buNone/>
            </a:pPr>
            <a:r>
              <a:rPr lang="en-MY" dirty="0"/>
              <a:t>b) 3</a:t>
            </a:r>
          </a:p>
          <a:p>
            <a:pPr marL="0" indent="0">
              <a:buNone/>
            </a:pPr>
            <a:r>
              <a:rPr lang="en-MY" dirty="0"/>
              <a:t>c) 4</a:t>
            </a:r>
          </a:p>
          <a:p>
            <a:pPr marL="0" indent="0">
              <a:buNone/>
            </a:pPr>
            <a:r>
              <a:rPr lang="en-MY" dirty="0"/>
              <a:t>d) 1</a:t>
            </a:r>
          </a:p>
        </p:txBody>
      </p:sp>
      <p:sp>
        <p:nvSpPr>
          <p:cNvPr id="4" name="Footer Placeholder 3">
            <a:extLst>
              <a:ext uri="{FF2B5EF4-FFF2-40B4-BE49-F238E27FC236}">
                <a16:creationId xmlns:a16="http://schemas.microsoft.com/office/drawing/2014/main" id="{69046841-0F04-4A5D-B7AB-F055716E0A9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7572F07-D95C-4DB9-BA80-5F402D0A6087}"/>
              </a:ext>
            </a:extLst>
          </p:cNvPr>
          <p:cNvSpPr>
            <a:spLocks noGrp="1"/>
          </p:cNvSpPr>
          <p:nvPr>
            <p:ph type="sldNum" sz="quarter" idx="12"/>
          </p:nvPr>
        </p:nvSpPr>
        <p:spPr/>
        <p:txBody>
          <a:bodyPr/>
          <a:lstStyle/>
          <a:p>
            <a:fld id="{1DE98518-C1CF-410D-8A71-B5D14FDF677E}" type="slidenum">
              <a:rPr lang="en-MY" smtClean="0"/>
              <a:t>118</a:t>
            </a:fld>
            <a:endParaRPr lang="en-MY" dirty="0"/>
          </a:p>
        </p:txBody>
      </p:sp>
      <p:sp>
        <p:nvSpPr>
          <p:cNvPr id="6" name="Rectangle 5">
            <a:extLst>
              <a:ext uri="{FF2B5EF4-FFF2-40B4-BE49-F238E27FC236}">
                <a16:creationId xmlns:a16="http://schemas.microsoft.com/office/drawing/2014/main" id="{5F3BCF41-8E07-4567-A459-A9C9F8FC7C5C}"/>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p:spTree>
    <p:extLst>
      <p:ext uri="{BB962C8B-B14F-4D97-AF65-F5344CB8AC3E}">
        <p14:creationId xmlns:p14="http://schemas.microsoft.com/office/powerpoint/2010/main" val="70670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D4F7-D5B8-41BD-A11A-12BE782B3510}"/>
              </a:ext>
            </a:extLst>
          </p:cNvPr>
          <p:cNvSpPr>
            <a:spLocks noGrp="1"/>
          </p:cNvSpPr>
          <p:nvPr>
            <p:ph type="title"/>
          </p:nvPr>
        </p:nvSpPr>
        <p:spPr/>
        <p:txBody>
          <a:bodyPr/>
          <a:lstStyle/>
          <a:p>
            <a:r>
              <a:rPr lang="en-MY" dirty="0"/>
              <a:t>MCQ 15</a:t>
            </a:r>
          </a:p>
        </p:txBody>
      </p:sp>
      <p:sp>
        <p:nvSpPr>
          <p:cNvPr id="3" name="Content Placeholder 2">
            <a:extLst>
              <a:ext uri="{FF2B5EF4-FFF2-40B4-BE49-F238E27FC236}">
                <a16:creationId xmlns:a16="http://schemas.microsoft.com/office/drawing/2014/main" id="{38CC2E31-E3B7-425F-9295-D1599800C7FD}"/>
              </a:ext>
            </a:extLst>
          </p:cNvPr>
          <p:cNvSpPr>
            <a:spLocks noGrp="1"/>
          </p:cNvSpPr>
          <p:nvPr>
            <p:ph idx="1"/>
          </p:nvPr>
        </p:nvSpPr>
        <p:spPr/>
        <p:txBody>
          <a:bodyPr/>
          <a:lstStyle/>
          <a:p>
            <a:r>
              <a:rPr lang="en-MY" dirty="0"/>
              <a:t>In D flip-flop, D stands for _____________</a:t>
            </a:r>
          </a:p>
          <a:p>
            <a:pPr marL="0" indent="0">
              <a:buNone/>
            </a:pPr>
            <a:r>
              <a:rPr lang="en-MY" dirty="0"/>
              <a:t>a) Distant</a:t>
            </a:r>
          </a:p>
          <a:p>
            <a:pPr marL="0" indent="0">
              <a:buNone/>
            </a:pPr>
            <a:r>
              <a:rPr lang="en-MY" dirty="0"/>
              <a:t>b) Data</a:t>
            </a:r>
          </a:p>
          <a:p>
            <a:pPr marL="0" indent="0">
              <a:buNone/>
            </a:pPr>
            <a:r>
              <a:rPr lang="en-MY" dirty="0"/>
              <a:t>c) Desired</a:t>
            </a:r>
          </a:p>
          <a:p>
            <a:pPr marL="0" indent="0">
              <a:buNone/>
            </a:pPr>
            <a:r>
              <a:rPr lang="en-MY" dirty="0"/>
              <a:t>d) Delay</a:t>
            </a:r>
          </a:p>
        </p:txBody>
      </p:sp>
      <p:sp>
        <p:nvSpPr>
          <p:cNvPr id="4" name="Footer Placeholder 3">
            <a:extLst>
              <a:ext uri="{FF2B5EF4-FFF2-40B4-BE49-F238E27FC236}">
                <a16:creationId xmlns:a16="http://schemas.microsoft.com/office/drawing/2014/main" id="{69046841-0F04-4A5D-B7AB-F055716E0A9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7572F07-D95C-4DB9-BA80-5F402D0A6087}"/>
              </a:ext>
            </a:extLst>
          </p:cNvPr>
          <p:cNvSpPr>
            <a:spLocks noGrp="1"/>
          </p:cNvSpPr>
          <p:nvPr>
            <p:ph type="sldNum" sz="quarter" idx="12"/>
          </p:nvPr>
        </p:nvSpPr>
        <p:spPr/>
        <p:txBody>
          <a:bodyPr/>
          <a:lstStyle/>
          <a:p>
            <a:fld id="{1DE98518-C1CF-410D-8A71-B5D14FDF677E}" type="slidenum">
              <a:rPr lang="en-MY" smtClean="0"/>
              <a:t>119</a:t>
            </a:fld>
            <a:endParaRPr lang="en-MY" dirty="0"/>
          </a:p>
        </p:txBody>
      </p:sp>
      <p:sp>
        <p:nvSpPr>
          <p:cNvPr id="6" name="Rectangle 5">
            <a:extLst>
              <a:ext uri="{FF2B5EF4-FFF2-40B4-BE49-F238E27FC236}">
                <a16:creationId xmlns:a16="http://schemas.microsoft.com/office/drawing/2014/main" id="{5F3BCF41-8E07-4567-A459-A9C9F8FC7C5C}"/>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B</a:t>
            </a:r>
          </a:p>
        </p:txBody>
      </p:sp>
    </p:spTree>
    <p:extLst>
      <p:ext uri="{BB962C8B-B14F-4D97-AF65-F5344CB8AC3E}">
        <p14:creationId xmlns:p14="http://schemas.microsoft.com/office/powerpoint/2010/main" val="146032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D8A6-2CA8-4F74-81B6-22938946C035}"/>
              </a:ext>
            </a:extLst>
          </p:cNvPr>
          <p:cNvSpPr>
            <a:spLocks noGrp="1"/>
          </p:cNvSpPr>
          <p:nvPr>
            <p:ph type="title"/>
          </p:nvPr>
        </p:nvSpPr>
        <p:spPr/>
        <p:txBody>
          <a:bodyPr/>
          <a:lstStyle/>
          <a:p>
            <a:r>
              <a:rPr lang="en-MY" dirty="0"/>
              <a:t>Converting Octal to Binary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CBEC68-0804-419B-B5F6-7F50FA6F24C3}"/>
                  </a:ext>
                </a:extLst>
              </p:cNvPr>
              <p:cNvSpPr>
                <a:spLocks noGrp="1"/>
              </p:cNvSpPr>
              <p:nvPr>
                <p:ph idx="1"/>
              </p:nvPr>
            </p:nvSpPr>
            <p:spPr/>
            <p:txBody>
              <a:bodyPr/>
              <a:lstStyle/>
              <a:p>
                <a:r>
                  <a:rPr lang="en-MY" b="1" dirty="0">
                    <a:solidFill>
                      <a:srgbClr val="FF0000"/>
                    </a:solidFill>
                  </a:rPr>
                  <a:t>Example 4:</a:t>
                </a:r>
                <a:r>
                  <a:rPr lang="en-MY" dirty="0"/>
                  <a:t> Convert the octal number </a:t>
                </a:r>
                <a14:m>
                  <m:oMath xmlns:m="http://schemas.openxmlformats.org/officeDocument/2006/math">
                    <m:sSub>
                      <m:sSubPr>
                        <m:ctrlPr>
                          <a:rPr lang="en-MY" i="1" smtClean="0">
                            <a:latin typeface="Cambria Math" panose="02040503050406030204" pitchFamily="18" charset="0"/>
                          </a:rPr>
                        </m:ctrlPr>
                      </m:sSubPr>
                      <m:e>
                        <m:r>
                          <a:rPr lang="en-US" b="0" i="1" smtClean="0">
                            <a:latin typeface="Cambria Math" panose="02040503050406030204" pitchFamily="18" charset="0"/>
                          </a:rPr>
                          <m:t>317</m:t>
                        </m:r>
                      </m:e>
                      <m:sub>
                        <m:r>
                          <a:rPr lang="en-US" b="0" i="1" smtClean="0">
                            <a:latin typeface="Cambria Math" panose="02040503050406030204" pitchFamily="18" charset="0"/>
                          </a:rPr>
                          <m:t>8</m:t>
                        </m:r>
                      </m:sub>
                    </m:sSub>
                  </m:oMath>
                </a14:m>
                <a:r>
                  <a:rPr lang="en-MY" dirty="0"/>
                  <a:t> to binary.</a:t>
                </a:r>
              </a:p>
              <a:p>
                <a:endParaRPr lang="en-MY" b="1" dirty="0">
                  <a:solidFill>
                    <a:srgbClr val="FF0000"/>
                  </a:solidFill>
                </a:endParaRPr>
              </a:p>
              <a:p>
                <a:pPr algn="just">
                  <a:lnSpc>
                    <a:spcPct val="100000"/>
                  </a:lnSpc>
                </a:pPr>
                <a:r>
                  <a:rPr lang="en-MY" b="1" dirty="0"/>
                  <a:t>Note: </a:t>
                </a:r>
                <a:r>
                  <a:rPr lang="en-MY" dirty="0"/>
                  <a:t>In converting binary numbers to octal, we first arrange the bits in groups of three, starting from the binary point and working outward. If necessary, we insert leading or trailing zeros to complete the groups. Then, we convert each group of three bits to its octal equivalent.</a:t>
                </a:r>
              </a:p>
            </p:txBody>
          </p:sp>
        </mc:Choice>
        <mc:Fallback>
          <p:sp>
            <p:nvSpPr>
              <p:cNvPr id="3" name="Content Placeholder 2">
                <a:extLst>
                  <a:ext uri="{FF2B5EF4-FFF2-40B4-BE49-F238E27FC236}">
                    <a16:creationId xmlns:a16="http://schemas.microsoft.com/office/drawing/2014/main" id="{13CBEC68-0804-419B-B5F6-7F50FA6F24C3}"/>
                  </a:ext>
                </a:extLst>
              </p:cNvPr>
              <p:cNvSpPr>
                <a:spLocks noGrp="1" noRot="1" noChangeAspect="1" noMove="1" noResize="1" noEditPoints="1" noAdjustHandles="1" noChangeArrowheads="1" noChangeShapeType="1" noTextEdit="1"/>
              </p:cNvSpPr>
              <p:nvPr>
                <p:ph idx="1"/>
              </p:nvPr>
            </p:nvSpPr>
            <p:spPr>
              <a:blipFill>
                <a:blip r:embed="rId2"/>
                <a:stretch>
                  <a:fillRect l="-303" t="-1504" r="-606"/>
                </a:stretch>
              </a:blipFill>
            </p:spPr>
            <p:txBody>
              <a:bodyPr/>
              <a:lstStyle/>
              <a:p>
                <a:r>
                  <a:rPr lang="en-MY">
                    <a:noFill/>
                  </a:rPr>
                  <a:t> </a:t>
                </a:r>
              </a:p>
            </p:txBody>
          </p:sp>
        </mc:Fallback>
      </mc:AlternateContent>
      <p:sp>
        <p:nvSpPr>
          <p:cNvPr id="5" name="Slide Number Placeholder 4">
            <a:extLst>
              <a:ext uri="{FF2B5EF4-FFF2-40B4-BE49-F238E27FC236}">
                <a16:creationId xmlns:a16="http://schemas.microsoft.com/office/drawing/2014/main" id="{A399BC29-216F-4426-A3A2-AE6F55A30CF4}"/>
              </a:ext>
            </a:extLst>
          </p:cNvPr>
          <p:cNvSpPr>
            <a:spLocks noGrp="1"/>
          </p:cNvSpPr>
          <p:nvPr>
            <p:ph type="sldNum" sz="quarter" idx="12"/>
          </p:nvPr>
        </p:nvSpPr>
        <p:spPr/>
        <p:txBody>
          <a:bodyPr/>
          <a:lstStyle/>
          <a:p>
            <a:fld id="{1DE98518-C1CF-410D-8A71-B5D14FDF677E}" type="slidenum">
              <a:rPr lang="en-MY" smtClean="0"/>
              <a:t>12</a:t>
            </a:fld>
            <a:endParaRPr lang="en-MY" dirty="0"/>
          </a:p>
        </p:txBody>
      </p:sp>
    </p:spTree>
    <p:extLst>
      <p:ext uri="{BB962C8B-B14F-4D97-AF65-F5344CB8AC3E}">
        <p14:creationId xmlns:p14="http://schemas.microsoft.com/office/powerpoint/2010/main" val="38431705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821F1-8C67-4149-A70E-2D2B28A8731C}"/>
              </a:ext>
            </a:extLst>
          </p:cNvPr>
          <p:cNvSpPr>
            <a:spLocks noGrp="1"/>
          </p:cNvSpPr>
          <p:nvPr>
            <p:ph type="title"/>
          </p:nvPr>
        </p:nvSpPr>
        <p:spPr/>
        <p:txBody>
          <a:bodyPr/>
          <a:lstStyle/>
          <a:p>
            <a:r>
              <a:rPr lang="en-MY" dirty="0"/>
              <a:t>MCQ 16</a:t>
            </a:r>
          </a:p>
        </p:txBody>
      </p:sp>
      <p:sp>
        <p:nvSpPr>
          <p:cNvPr id="3" name="Content Placeholder 2">
            <a:extLst>
              <a:ext uri="{FF2B5EF4-FFF2-40B4-BE49-F238E27FC236}">
                <a16:creationId xmlns:a16="http://schemas.microsoft.com/office/drawing/2014/main" id="{38371D0B-464A-4581-80DC-6A562DC01787}"/>
              </a:ext>
            </a:extLst>
          </p:cNvPr>
          <p:cNvSpPr>
            <a:spLocks noGrp="1"/>
          </p:cNvSpPr>
          <p:nvPr>
            <p:ph idx="1"/>
          </p:nvPr>
        </p:nvSpPr>
        <p:spPr/>
        <p:txBody>
          <a:bodyPr/>
          <a:lstStyle/>
          <a:p>
            <a:r>
              <a:rPr lang="en-MY" dirty="0"/>
              <a:t>In D flip-flop, if clock input is LOW, the D input ___________</a:t>
            </a:r>
          </a:p>
          <a:p>
            <a:pPr marL="0" indent="0">
              <a:buNone/>
            </a:pPr>
            <a:r>
              <a:rPr lang="en-MY" dirty="0"/>
              <a:t>a) Has no effect</a:t>
            </a:r>
          </a:p>
          <a:p>
            <a:pPr marL="0" indent="0">
              <a:buNone/>
            </a:pPr>
            <a:r>
              <a:rPr lang="en-MY" dirty="0"/>
              <a:t>b) Goes high</a:t>
            </a:r>
          </a:p>
          <a:p>
            <a:pPr marL="0" indent="0">
              <a:buNone/>
            </a:pPr>
            <a:r>
              <a:rPr lang="en-MY" dirty="0"/>
              <a:t>c) Goes low</a:t>
            </a:r>
          </a:p>
          <a:p>
            <a:pPr marL="0" indent="0">
              <a:buNone/>
            </a:pPr>
            <a:r>
              <a:rPr lang="en-MY" dirty="0"/>
              <a:t>d) Has effect</a:t>
            </a:r>
          </a:p>
        </p:txBody>
      </p:sp>
      <p:sp>
        <p:nvSpPr>
          <p:cNvPr id="4" name="Footer Placeholder 3">
            <a:extLst>
              <a:ext uri="{FF2B5EF4-FFF2-40B4-BE49-F238E27FC236}">
                <a16:creationId xmlns:a16="http://schemas.microsoft.com/office/drawing/2014/main" id="{31E32786-94EA-4C87-AC5D-3D789C6432A5}"/>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00E58111-3835-49E8-BD78-0E414570B637}"/>
              </a:ext>
            </a:extLst>
          </p:cNvPr>
          <p:cNvSpPr>
            <a:spLocks noGrp="1"/>
          </p:cNvSpPr>
          <p:nvPr>
            <p:ph type="sldNum" sz="quarter" idx="12"/>
          </p:nvPr>
        </p:nvSpPr>
        <p:spPr/>
        <p:txBody>
          <a:bodyPr/>
          <a:lstStyle/>
          <a:p>
            <a:fld id="{1DE98518-C1CF-410D-8A71-B5D14FDF677E}" type="slidenum">
              <a:rPr lang="en-MY" smtClean="0"/>
              <a:t>120</a:t>
            </a:fld>
            <a:endParaRPr lang="en-MY" dirty="0"/>
          </a:p>
        </p:txBody>
      </p:sp>
      <p:sp>
        <p:nvSpPr>
          <p:cNvPr id="6" name="Rectangle 5">
            <a:extLst>
              <a:ext uri="{FF2B5EF4-FFF2-40B4-BE49-F238E27FC236}">
                <a16:creationId xmlns:a16="http://schemas.microsoft.com/office/drawing/2014/main" id="{AE104EBD-4A28-48A0-B384-C9AB85C53A15}"/>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p:spTree>
    <p:extLst>
      <p:ext uri="{BB962C8B-B14F-4D97-AF65-F5344CB8AC3E}">
        <p14:creationId xmlns:p14="http://schemas.microsoft.com/office/powerpoint/2010/main" val="291936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8AEA-BB79-4251-B759-EBAE7A5F716B}"/>
              </a:ext>
            </a:extLst>
          </p:cNvPr>
          <p:cNvSpPr>
            <a:spLocks noGrp="1"/>
          </p:cNvSpPr>
          <p:nvPr>
            <p:ph type="title"/>
          </p:nvPr>
        </p:nvSpPr>
        <p:spPr/>
        <p:txBody>
          <a:bodyPr/>
          <a:lstStyle/>
          <a:p>
            <a:r>
              <a:rPr lang="en-MY" dirty="0"/>
              <a:t>MCQ 17</a:t>
            </a:r>
          </a:p>
        </p:txBody>
      </p:sp>
      <p:sp>
        <p:nvSpPr>
          <p:cNvPr id="3" name="Content Placeholder 2">
            <a:extLst>
              <a:ext uri="{FF2B5EF4-FFF2-40B4-BE49-F238E27FC236}">
                <a16:creationId xmlns:a16="http://schemas.microsoft.com/office/drawing/2014/main" id="{5A781AF9-DD89-4D2B-9596-8085BE577581}"/>
              </a:ext>
            </a:extLst>
          </p:cNvPr>
          <p:cNvSpPr>
            <a:spLocks noGrp="1"/>
          </p:cNvSpPr>
          <p:nvPr>
            <p:ph idx="1"/>
          </p:nvPr>
        </p:nvSpPr>
        <p:spPr/>
        <p:txBody>
          <a:bodyPr/>
          <a:lstStyle/>
          <a:p>
            <a:r>
              <a:rPr lang="en-MY" dirty="0"/>
              <a:t>In a J-K flip-flop, if J=K or K=J the resulting flip-flop is referred to as _____________</a:t>
            </a:r>
          </a:p>
          <a:p>
            <a:pPr marL="0" indent="0">
              <a:buNone/>
            </a:pPr>
            <a:r>
              <a:rPr lang="en-MY" dirty="0"/>
              <a:t>a) D flip-flop</a:t>
            </a:r>
          </a:p>
          <a:p>
            <a:pPr marL="0" indent="0">
              <a:buNone/>
            </a:pPr>
            <a:r>
              <a:rPr lang="en-MY" dirty="0"/>
              <a:t>b) S-R flip-flop</a:t>
            </a:r>
          </a:p>
          <a:p>
            <a:pPr marL="0" indent="0">
              <a:buNone/>
            </a:pPr>
            <a:r>
              <a:rPr lang="en-MY" dirty="0"/>
              <a:t>c) T flip-flop</a:t>
            </a:r>
          </a:p>
          <a:p>
            <a:pPr marL="0" indent="0">
              <a:buNone/>
            </a:pPr>
            <a:r>
              <a:rPr lang="en-MY" dirty="0"/>
              <a:t>d) S-K flip-flop</a:t>
            </a:r>
          </a:p>
        </p:txBody>
      </p:sp>
      <p:sp>
        <p:nvSpPr>
          <p:cNvPr id="4" name="Footer Placeholder 3">
            <a:extLst>
              <a:ext uri="{FF2B5EF4-FFF2-40B4-BE49-F238E27FC236}">
                <a16:creationId xmlns:a16="http://schemas.microsoft.com/office/drawing/2014/main" id="{13F6A716-F32F-4D8D-A178-1ABFC0697917}"/>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BA2563D0-FB7C-40F8-88E5-54C1CDAB3AE8}"/>
              </a:ext>
            </a:extLst>
          </p:cNvPr>
          <p:cNvSpPr>
            <a:spLocks noGrp="1"/>
          </p:cNvSpPr>
          <p:nvPr>
            <p:ph type="sldNum" sz="quarter" idx="12"/>
          </p:nvPr>
        </p:nvSpPr>
        <p:spPr/>
        <p:txBody>
          <a:bodyPr/>
          <a:lstStyle/>
          <a:p>
            <a:fld id="{1DE98518-C1CF-410D-8A71-B5D14FDF677E}" type="slidenum">
              <a:rPr lang="en-MY" smtClean="0"/>
              <a:t>121</a:t>
            </a:fld>
            <a:endParaRPr lang="en-MY" dirty="0"/>
          </a:p>
        </p:txBody>
      </p:sp>
      <p:sp>
        <p:nvSpPr>
          <p:cNvPr id="6" name="Rectangle 5">
            <a:extLst>
              <a:ext uri="{FF2B5EF4-FFF2-40B4-BE49-F238E27FC236}">
                <a16:creationId xmlns:a16="http://schemas.microsoft.com/office/drawing/2014/main" id="{FAC3BF42-2105-47A6-A3A9-FB1CF61C12CD}"/>
              </a:ext>
            </a:extLst>
          </p:cNvPr>
          <p:cNvSpPr/>
          <p:nvPr/>
        </p:nvSpPr>
        <p:spPr>
          <a:xfrm>
            <a:off x="10397275" y="5349454"/>
            <a:ext cx="72487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a:t>
            </a:r>
          </a:p>
        </p:txBody>
      </p:sp>
    </p:spTree>
    <p:extLst>
      <p:ext uri="{BB962C8B-B14F-4D97-AF65-F5344CB8AC3E}">
        <p14:creationId xmlns:p14="http://schemas.microsoft.com/office/powerpoint/2010/main" val="311395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207E-6CBF-4148-B74E-BFCF5EEE749C}"/>
              </a:ext>
            </a:extLst>
          </p:cNvPr>
          <p:cNvSpPr>
            <a:spLocks noGrp="1"/>
          </p:cNvSpPr>
          <p:nvPr>
            <p:ph type="title"/>
          </p:nvPr>
        </p:nvSpPr>
        <p:spPr/>
        <p:txBody>
          <a:bodyPr/>
          <a:lstStyle/>
          <a:p>
            <a:r>
              <a:rPr lang="en-MY" dirty="0"/>
              <a:t>MCQ 18</a:t>
            </a:r>
          </a:p>
        </p:txBody>
      </p:sp>
      <p:sp>
        <p:nvSpPr>
          <p:cNvPr id="3" name="Content Placeholder 2">
            <a:extLst>
              <a:ext uri="{FF2B5EF4-FFF2-40B4-BE49-F238E27FC236}">
                <a16:creationId xmlns:a16="http://schemas.microsoft.com/office/drawing/2014/main" id="{53373683-2CEB-4188-8512-8E4146C4EB7E}"/>
              </a:ext>
            </a:extLst>
          </p:cNvPr>
          <p:cNvSpPr>
            <a:spLocks noGrp="1"/>
          </p:cNvSpPr>
          <p:nvPr>
            <p:ph idx="1"/>
          </p:nvPr>
        </p:nvSpPr>
        <p:spPr/>
        <p:txBody>
          <a:bodyPr/>
          <a:lstStyle/>
          <a:p>
            <a:r>
              <a:rPr lang="en-MY" dirty="0"/>
              <a:t>The flip-flop is only activated by _____________</a:t>
            </a:r>
          </a:p>
          <a:p>
            <a:pPr marL="0" indent="0">
              <a:buNone/>
            </a:pPr>
            <a:r>
              <a:rPr lang="en-MY" dirty="0"/>
              <a:t>a) Positive edge trigger</a:t>
            </a:r>
          </a:p>
          <a:p>
            <a:pPr marL="0" indent="0">
              <a:buNone/>
            </a:pPr>
            <a:r>
              <a:rPr lang="en-MY" dirty="0"/>
              <a:t>b) Negative edge trigger</a:t>
            </a:r>
          </a:p>
          <a:p>
            <a:pPr marL="0" indent="0">
              <a:buNone/>
            </a:pPr>
            <a:r>
              <a:rPr lang="en-MY" dirty="0"/>
              <a:t>c) Either positive or Negative edge trigger</a:t>
            </a:r>
          </a:p>
          <a:p>
            <a:pPr marL="0" indent="0">
              <a:buNone/>
            </a:pPr>
            <a:r>
              <a:rPr lang="en-MY" dirty="0"/>
              <a:t>d) Sinusoidal trigger</a:t>
            </a:r>
          </a:p>
        </p:txBody>
      </p:sp>
      <p:sp>
        <p:nvSpPr>
          <p:cNvPr id="4" name="Footer Placeholder 3">
            <a:extLst>
              <a:ext uri="{FF2B5EF4-FFF2-40B4-BE49-F238E27FC236}">
                <a16:creationId xmlns:a16="http://schemas.microsoft.com/office/drawing/2014/main" id="{144DB2C4-C7E2-4984-8B59-7A8D47430321}"/>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7228FDE-5AB6-41BD-A5EB-FDBFD4291420}"/>
              </a:ext>
            </a:extLst>
          </p:cNvPr>
          <p:cNvSpPr>
            <a:spLocks noGrp="1"/>
          </p:cNvSpPr>
          <p:nvPr>
            <p:ph type="sldNum" sz="quarter" idx="12"/>
          </p:nvPr>
        </p:nvSpPr>
        <p:spPr/>
        <p:txBody>
          <a:bodyPr/>
          <a:lstStyle/>
          <a:p>
            <a:fld id="{1DE98518-C1CF-410D-8A71-B5D14FDF677E}" type="slidenum">
              <a:rPr lang="en-MY" smtClean="0"/>
              <a:t>122</a:t>
            </a:fld>
            <a:endParaRPr lang="en-MY" dirty="0"/>
          </a:p>
        </p:txBody>
      </p:sp>
      <p:sp>
        <p:nvSpPr>
          <p:cNvPr id="6" name="Rectangle 5">
            <a:extLst>
              <a:ext uri="{FF2B5EF4-FFF2-40B4-BE49-F238E27FC236}">
                <a16:creationId xmlns:a16="http://schemas.microsoft.com/office/drawing/2014/main" id="{647A692E-B81C-46FC-890E-31B134189BFB}"/>
              </a:ext>
            </a:extLst>
          </p:cNvPr>
          <p:cNvSpPr/>
          <p:nvPr/>
        </p:nvSpPr>
        <p:spPr>
          <a:xfrm>
            <a:off x="10397275" y="5349454"/>
            <a:ext cx="72487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a:t>
            </a:r>
          </a:p>
        </p:txBody>
      </p:sp>
    </p:spTree>
    <p:extLst>
      <p:ext uri="{BB962C8B-B14F-4D97-AF65-F5344CB8AC3E}">
        <p14:creationId xmlns:p14="http://schemas.microsoft.com/office/powerpoint/2010/main" val="71849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9D109-1C3C-4E12-85B5-53B29AD9AC78}"/>
              </a:ext>
            </a:extLst>
          </p:cNvPr>
          <p:cNvSpPr>
            <a:spLocks noGrp="1"/>
          </p:cNvSpPr>
          <p:nvPr>
            <p:ph type="title"/>
          </p:nvPr>
        </p:nvSpPr>
        <p:spPr/>
        <p:txBody>
          <a:bodyPr/>
          <a:lstStyle/>
          <a:p>
            <a:r>
              <a:rPr lang="en-MY" dirty="0"/>
              <a:t>MCQ 19</a:t>
            </a:r>
          </a:p>
        </p:txBody>
      </p:sp>
      <p:sp>
        <p:nvSpPr>
          <p:cNvPr id="3" name="Content Placeholder 2">
            <a:extLst>
              <a:ext uri="{FF2B5EF4-FFF2-40B4-BE49-F238E27FC236}">
                <a16:creationId xmlns:a16="http://schemas.microsoft.com/office/drawing/2014/main" id="{3B3BE168-1C45-4BB0-BB5B-7483C51B5047}"/>
              </a:ext>
            </a:extLst>
          </p:cNvPr>
          <p:cNvSpPr>
            <a:spLocks noGrp="1"/>
          </p:cNvSpPr>
          <p:nvPr>
            <p:ph idx="1"/>
          </p:nvPr>
        </p:nvSpPr>
        <p:spPr/>
        <p:txBody>
          <a:bodyPr/>
          <a:lstStyle/>
          <a:p>
            <a:r>
              <a:rPr lang="en-MY" dirty="0"/>
              <a:t>The flip-flops which has not having any invalid states are _____________</a:t>
            </a:r>
          </a:p>
          <a:p>
            <a:pPr marL="0" indent="0">
              <a:buNone/>
            </a:pPr>
            <a:r>
              <a:rPr lang="en-MY" dirty="0"/>
              <a:t>a) S-R, J-K, D</a:t>
            </a:r>
          </a:p>
          <a:p>
            <a:pPr marL="0" indent="0">
              <a:buNone/>
            </a:pPr>
            <a:r>
              <a:rPr lang="en-MY" dirty="0"/>
              <a:t>b) S-R, J-K, T</a:t>
            </a:r>
          </a:p>
          <a:p>
            <a:pPr marL="0" indent="0">
              <a:buNone/>
            </a:pPr>
            <a:r>
              <a:rPr lang="en-MY" dirty="0"/>
              <a:t>c) J-K, D, S-R</a:t>
            </a:r>
          </a:p>
          <a:p>
            <a:pPr marL="0" indent="0">
              <a:buNone/>
            </a:pPr>
            <a:r>
              <a:rPr lang="en-MY" dirty="0"/>
              <a:t>d) J-K, D, T</a:t>
            </a:r>
          </a:p>
        </p:txBody>
      </p:sp>
      <p:sp>
        <p:nvSpPr>
          <p:cNvPr id="4" name="Footer Placeholder 3">
            <a:extLst>
              <a:ext uri="{FF2B5EF4-FFF2-40B4-BE49-F238E27FC236}">
                <a16:creationId xmlns:a16="http://schemas.microsoft.com/office/drawing/2014/main" id="{9F65D04A-22E2-41AE-B391-C97F5C357544}"/>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8251412E-7064-4BE9-8D03-E5963E09DAD9}"/>
              </a:ext>
            </a:extLst>
          </p:cNvPr>
          <p:cNvSpPr>
            <a:spLocks noGrp="1"/>
          </p:cNvSpPr>
          <p:nvPr>
            <p:ph type="sldNum" sz="quarter" idx="12"/>
          </p:nvPr>
        </p:nvSpPr>
        <p:spPr/>
        <p:txBody>
          <a:bodyPr/>
          <a:lstStyle/>
          <a:p>
            <a:fld id="{1DE98518-C1CF-410D-8A71-B5D14FDF677E}" type="slidenum">
              <a:rPr lang="en-MY" smtClean="0"/>
              <a:t>123</a:t>
            </a:fld>
            <a:endParaRPr lang="en-MY" dirty="0"/>
          </a:p>
        </p:txBody>
      </p:sp>
      <p:sp>
        <p:nvSpPr>
          <p:cNvPr id="6" name="Rectangle 5">
            <a:extLst>
              <a:ext uri="{FF2B5EF4-FFF2-40B4-BE49-F238E27FC236}">
                <a16:creationId xmlns:a16="http://schemas.microsoft.com/office/drawing/2014/main" id="{7C201A4D-5436-47A5-9E20-B91B085FAE76}"/>
              </a:ext>
            </a:extLst>
          </p:cNvPr>
          <p:cNvSpPr/>
          <p:nvPr/>
        </p:nvSpPr>
        <p:spPr>
          <a:xfrm>
            <a:off x="10390062" y="5349454"/>
            <a:ext cx="7393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D</a:t>
            </a:r>
          </a:p>
        </p:txBody>
      </p:sp>
    </p:spTree>
    <p:extLst>
      <p:ext uri="{BB962C8B-B14F-4D97-AF65-F5344CB8AC3E}">
        <p14:creationId xmlns:p14="http://schemas.microsoft.com/office/powerpoint/2010/main" val="47038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F56B-00D4-440A-BB24-9799EC988C38}"/>
              </a:ext>
            </a:extLst>
          </p:cNvPr>
          <p:cNvSpPr>
            <a:spLocks noGrp="1"/>
          </p:cNvSpPr>
          <p:nvPr>
            <p:ph type="title"/>
          </p:nvPr>
        </p:nvSpPr>
        <p:spPr/>
        <p:txBody>
          <a:bodyPr/>
          <a:lstStyle/>
          <a:p>
            <a:r>
              <a:rPr lang="en-MY" dirty="0"/>
              <a:t>MCQ 20</a:t>
            </a:r>
          </a:p>
        </p:txBody>
      </p:sp>
      <p:sp>
        <p:nvSpPr>
          <p:cNvPr id="3" name="Content Placeholder 2">
            <a:extLst>
              <a:ext uri="{FF2B5EF4-FFF2-40B4-BE49-F238E27FC236}">
                <a16:creationId xmlns:a16="http://schemas.microsoft.com/office/drawing/2014/main" id="{BBECD435-26F4-4868-863E-7CC52A45AA4A}"/>
              </a:ext>
            </a:extLst>
          </p:cNvPr>
          <p:cNvSpPr>
            <a:spLocks noGrp="1"/>
          </p:cNvSpPr>
          <p:nvPr>
            <p:ph idx="1"/>
          </p:nvPr>
        </p:nvSpPr>
        <p:spPr/>
        <p:txBody>
          <a:bodyPr/>
          <a:lstStyle/>
          <a:p>
            <a:r>
              <a:rPr lang="en-MY" dirty="0"/>
              <a:t>For realisation of JK flip-flop from SR flip-flop, the input J and K will be given as ___________</a:t>
            </a:r>
          </a:p>
          <a:p>
            <a:pPr marL="0" indent="0">
              <a:buNone/>
            </a:pPr>
            <a:r>
              <a:rPr lang="en-MY" dirty="0"/>
              <a:t>a) External inputs to S and R</a:t>
            </a:r>
          </a:p>
          <a:p>
            <a:pPr marL="0" indent="0">
              <a:buNone/>
            </a:pPr>
            <a:r>
              <a:rPr lang="en-MY" dirty="0"/>
              <a:t>b) Internal inputs to S and R</a:t>
            </a:r>
          </a:p>
          <a:p>
            <a:pPr marL="0" indent="0">
              <a:buNone/>
            </a:pPr>
            <a:r>
              <a:rPr lang="en-MY" dirty="0"/>
              <a:t>c) External inputs to combinational circuit</a:t>
            </a:r>
          </a:p>
          <a:p>
            <a:pPr marL="0" indent="0">
              <a:buNone/>
            </a:pPr>
            <a:r>
              <a:rPr lang="en-MY" dirty="0"/>
              <a:t>d) Internal inputs to combinational circuit</a:t>
            </a:r>
          </a:p>
        </p:txBody>
      </p:sp>
      <p:sp>
        <p:nvSpPr>
          <p:cNvPr id="4" name="Footer Placeholder 3">
            <a:extLst>
              <a:ext uri="{FF2B5EF4-FFF2-40B4-BE49-F238E27FC236}">
                <a16:creationId xmlns:a16="http://schemas.microsoft.com/office/drawing/2014/main" id="{700CB344-872D-4F8D-8CE1-F9854EB7A818}"/>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0153790-4CF9-4F70-A53F-10B2AA262797}"/>
              </a:ext>
            </a:extLst>
          </p:cNvPr>
          <p:cNvSpPr>
            <a:spLocks noGrp="1"/>
          </p:cNvSpPr>
          <p:nvPr>
            <p:ph type="sldNum" sz="quarter" idx="12"/>
          </p:nvPr>
        </p:nvSpPr>
        <p:spPr/>
        <p:txBody>
          <a:bodyPr/>
          <a:lstStyle/>
          <a:p>
            <a:fld id="{1DE98518-C1CF-410D-8A71-B5D14FDF677E}" type="slidenum">
              <a:rPr lang="en-MY" smtClean="0"/>
              <a:t>124</a:t>
            </a:fld>
            <a:endParaRPr lang="en-MY" dirty="0"/>
          </a:p>
        </p:txBody>
      </p:sp>
      <p:sp>
        <p:nvSpPr>
          <p:cNvPr id="6" name="Rectangle 5">
            <a:extLst>
              <a:ext uri="{FF2B5EF4-FFF2-40B4-BE49-F238E27FC236}">
                <a16:creationId xmlns:a16="http://schemas.microsoft.com/office/drawing/2014/main" id="{DE50C87D-FF14-49AF-BCBE-F336B79D2934}"/>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p:spTree>
    <p:extLst>
      <p:ext uri="{BB962C8B-B14F-4D97-AF65-F5344CB8AC3E}">
        <p14:creationId xmlns:p14="http://schemas.microsoft.com/office/powerpoint/2010/main" val="317552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DD1667-3358-4721-A057-105CDA9A0AAB}"/>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8900" dirty="0">
                <a:solidFill>
                  <a:srgbClr val="FFFFFF"/>
                </a:solidFill>
              </a:rPr>
              <a:t>7. Computer organization &amp; Memory types</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7C0C924-3B2B-4FA7-AD6B-208600308044}"/>
              </a:ext>
            </a:extLst>
          </p:cNvPr>
          <p:cNvSpPr>
            <a:spLocks noGrp="1"/>
          </p:cNvSpPr>
          <p:nvPr>
            <p:ph type="ftr" sz="quarter" idx="11"/>
          </p:nvPr>
        </p:nvSpPr>
        <p:spPr>
          <a:xfrm>
            <a:off x="1088136" y="6272784"/>
            <a:ext cx="6327648" cy="365125"/>
          </a:xfrm>
        </p:spPr>
        <p:txBody>
          <a:bodyPr vert="horz" lIns="91440" tIns="45720" rIns="91440" bIns="45720" rtlCol="0" anchor="ctr">
            <a:normAutofit/>
          </a:bodyPr>
          <a:lstStyle/>
          <a:p>
            <a:pPr defTabSz="457200">
              <a:spcAft>
                <a:spcPts val="600"/>
              </a:spcAft>
            </a:pPr>
            <a:r>
              <a:rPr lang="en-US" kern="1200">
                <a:solidFill>
                  <a:srgbClr val="FFFFFF">
                    <a:alpha val="75000"/>
                  </a:srgbClr>
                </a:solidFill>
                <a:latin typeface="+mn-lt"/>
                <a:ea typeface="+mn-ea"/>
                <a:cs typeface="+mn-cs"/>
              </a:rPr>
              <a:t>EEE1024 Module 2 Fundamentals of AC Circuits</a:t>
            </a:r>
          </a:p>
        </p:txBody>
      </p:sp>
      <p:sp>
        <p:nvSpPr>
          <p:cNvPr id="5" name="Slide Number Placeholder 4">
            <a:extLst>
              <a:ext uri="{FF2B5EF4-FFF2-40B4-BE49-F238E27FC236}">
                <a16:creationId xmlns:a16="http://schemas.microsoft.com/office/drawing/2014/main" id="{179F8AFD-AEC9-4963-BFE7-9A4A53E82B55}"/>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125</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25661555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60CB-BA45-4060-96D4-E875B09D8000}"/>
              </a:ext>
            </a:extLst>
          </p:cNvPr>
          <p:cNvSpPr>
            <a:spLocks noGrp="1"/>
          </p:cNvSpPr>
          <p:nvPr>
            <p:ph type="title"/>
          </p:nvPr>
        </p:nvSpPr>
        <p:spPr/>
        <p:txBody>
          <a:bodyPr/>
          <a:lstStyle/>
          <a:p>
            <a:r>
              <a:rPr lang="en-MY" dirty="0"/>
              <a:t>Computer Organization</a:t>
            </a:r>
          </a:p>
        </p:txBody>
      </p:sp>
      <p:sp>
        <p:nvSpPr>
          <p:cNvPr id="3" name="Content Placeholder 2">
            <a:extLst>
              <a:ext uri="{FF2B5EF4-FFF2-40B4-BE49-F238E27FC236}">
                <a16:creationId xmlns:a16="http://schemas.microsoft.com/office/drawing/2014/main" id="{9BA380A8-E2AB-4615-8753-862866A7C944}"/>
              </a:ext>
            </a:extLst>
          </p:cNvPr>
          <p:cNvSpPr>
            <a:spLocks noGrp="1"/>
          </p:cNvSpPr>
          <p:nvPr>
            <p:ph idx="1"/>
          </p:nvPr>
        </p:nvSpPr>
        <p:spPr>
          <a:xfrm>
            <a:off x="401216" y="2121408"/>
            <a:ext cx="5102096" cy="4050792"/>
          </a:xfrm>
        </p:spPr>
        <p:txBody>
          <a:bodyPr>
            <a:normAutofit fontScale="92500"/>
          </a:bodyPr>
          <a:lstStyle/>
          <a:p>
            <a:pPr algn="just">
              <a:lnSpc>
                <a:spcPct val="110000"/>
              </a:lnSpc>
            </a:pPr>
            <a:r>
              <a:rPr lang="en-MY" sz="1800" dirty="0"/>
              <a:t>A stored program computer has the following basic units:</a:t>
            </a:r>
          </a:p>
          <a:p>
            <a:pPr lvl="1" algn="just">
              <a:lnSpc>
                <a:spcPct val="110000"/>
              </a:lnSpc>
            </a:pPr>
            <a:r>
              <a:rPr lang="en-MY" sz="1600" dirty="0"/>
              <a:t>Processor - </a:t>
            </a:r>
            <a:r>
              <a:rPr lang="en-MY" sz="1600" dirty="0" err="1"/>
              <a:t>center</a:t>
            </a:r>
            <a:r>
              <a:rPr lang="en-MY" sz="1600" dirty="0"/>
              <a:t> for manipulation and control</a:t>
            </a:r>
          </a:p>
          <a:p>
            <a:pPr lvl="1" algn="just">
              <a:lnSpc>
                <a:spcPct val="110000"/>
              </a:lnSpc>
            </a:pPr>
            <a:r>
              <a:rPr lang="en-MY" sz="1600" dirty="0"/>
              <a:t>Memory - storage for instructions and data for currently executing programs</a:t>
            </a:r>
          </a:p>
          <a:p>
            <a:pPr lvl="1" algn="just">
              <a:lnSpc>
                <a:spcPct val="110000"/>
              </a:lnSpc>
            </a:pPr>
            <a:r>
              <a:rPr lang="en-MY" sz="1600" dirty="0"/>
              <a:t>I/O system - controller which communicate with "external" devices: secondary memory, display devices, networks                     </a:t>
            </a:r>
          </a:p>
          <a:p>
            <a:pPr lvl="1" algn="just">
              <a:lnSpc>
                <a:spcPct val="110000"/>
              </a:lnSpc>
            </a:pPr>
            <a:r>
              <a:rPr lang="en-MY" sz="1600" dirty="0"/>
              <a:t>Data-path &amp; control - collection of parallel wires, transmits data, instructions, or control signal</a:t>
            </a:r>
          </a:p>
          <a:p>
            <a:pPr algn="just">
              <a:lnSpc>
                <a:spcPct val="110000"/>
              </a:lnSpc>
            </a:pPr>
            <a:r>
              <a:rPr lang="en-MY" sz="1800" b="1" dirty="0"/>
              <a:t>Computer organization </a:t>
            </a:r>
            <a:r>
              <a:rPr lang="en-MY" sz="1800" dirty="0"/>
              <a:t>defines the ways in which these components are interconnected and controlled.</a:t>
            </a:r>
          </a:p>
        </p:txBody>
      </p:sp>
      <p:sp>
        <p:nvSpPr>
          <p:cNvPr id="4" name="Footer Placeholder 3">
            <a:extLst>
              <a:ext uri="{FF2B5EF4-FFF2-40B4-BE49-F238E27FC236}">
                <a16:creationId xmlns:a16="http://schemas.microsoft.com/office/drawing/2014/main" id="{0E8EDFFC-8EE2-488C-A66D-5FE2A74DF00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7A349BF7-AD77-4B08-9128-83EA88981BDF}"/>
              </a:ext>
            </a:extLst>
          </p:cNvPr>
          <p:cNvSpPr>
            <a:spLocks noGrp="1"/>
          </p:cNvSpPr>
          <p:nvPr>
            <p:ph type="sldNum" sz="quarter" idx="12"/>
          </p:nvPr>
        </p:nvSpPr>
        <p:spPr/>
        <p:txBody>
          <a:bodyPr/>
          <a:lstStyle/>
          <a:p>
            <a:fld id="{1DE98518-C1CF-410D-8A71-B5D14FDF677E}" type="slidenum">
              <a:rPr lang="en-MY" smtClean="0"/>
              <a:t>126</a:t>
            </a:fld>
            <a:endParaRPr lang="en-MY" dirty="0"/>
          </a:p>
        </p:txBody>
      </p:sp>
      <p:pic>
        <p:nvPicPr>
          <p:cNvPr id="1026" name="Picture 2" descr="What Is CPU ? | What Is Central Processing Unit ( CPU ) | C P U Functions">
            <a:extLst>
              <a:ext uri="{FF2B5EF4-FFF2-40B4-BE49-F238E27FC236}">
                <a16:creationId xmlns:a16="http://schemas.microsoft.com/office/drawing/2014/main" id="{73282879-EB2B-4110-87FC-D0331EAD4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3312" y="2194560"/>
            <a:ext cx="6516943" cy="364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4475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25FF-EBD6-4DEB-B176-C1E3868638D4}"/>
              </a:ext>
            </a:extLst>
          </p:cNvPr>
          <p:cNvSpPr>
            <a:spLocks noGrp="1"/>
          </p:cNvSpPr>
          <p:nvPr>
            <p:ph type="title"/>
          </p:nvPr>
        </p:nvSpPr>
        <p:spPr/>
        <p:txBody>
          <a:bodyPr/>
          <a:lstStyle/>
          <a:p>
            <a:r>
              <a:rPr lang="en-MY" dirty="0"/>
              <a:t>Arithmetic and logic Unit (ALU)</a:t>
            </a:r>
          </a:p>
        </p:txBody>
      </p:sp>
      <p:sp>
        <p:nvSpPr>
          <p:cNvPr id="3" name="Content Placeholder 2">
            <a:extLst>
              <a:ext uri="{FF2B5EF4-FFF2-40B4-BE49-F238E27FC236}">
                <a16:creationId xmlns:a16="http://schemas.microsoft.com/office/drawing/2014/main" id="{B568AF46-C05B-42A7-9E4C-A5D46D026FAD}"/>
              </a:ext>
            </a:extLst>
          </p:cNvPr>
          <p:cNvSpPr>
            <a:spLocks noGrp="1"/>
          </p:cNvSpPr>
          <p:nvPr>
            <p:ph idx="1"/>
          </p:nvPr>
        </p:nvSpPr>
        <p:spPr/>
        <p:txBody>
          <a:bodyPr>
            <a:normAutofit/>
          </a:bodyPr>
          <a:lstStyle/>
          <a:p>
            <a:pPr algn="just">
              <a:lnSpc>
                <a:spcPct val="110000"/>
              </a:lnSpc>
            </a:pPr>
            <a:r>
              <a:rPr lang="en-MY" dirty="0"/>
              <a:t>ALU is responsible to perform the operation in the computer.</a:t>
            </a:r>
          </a:p>
          <a:p>
            <a:pPr algn="just">
              <a:lnSpc>
                <a:spcPct val="110000"/>
              </a:lnSpc>
            </a:pPr>
            <a:r>
              <a:rPr lang="en-MY" dirty="0"/>
              <a:t>ALU is having collection of two types of operations:</a:t>
            </a:r>
          </a:p>
          <a:p>
            <a:pPr lvl="1" algn="just">
              <a:lnSpc>
                <a:spcPct val="110000"/>
              </a:lnSpc>
            </a:pPr>
            <a:r>
              <a:rPr lang="en-MY" dirty="0"/>
              <a:t>Arithmetic operations</a:t>
            </a:r>
          </a:p>
          <a:p>
            <a:pPr lvl="1" algn="just">
              <a:lnSpc>
                <a:spcPct val="110000"/>
              </a:lnSpc>
            </a:pPr>
            <a:r>
              <a:rPr lang="en-MY" dirty="0"/>
              <a:t>Logical operations </a:t>
            </a:r>
          </a:p>
          <a:p>
            <a:pPr algn="just">
              <a:lnSpc>
                <a:spcPct val="110000"/>
              </a:lnSpc>
            </a:pPr>
            <a:r>
              <a:rPr lang="en-MY" dirty="0"/>
              <a:t>Consider an ALU having 4 arithmetic operations and 4 logical operation.</a:t>
            </a:r>
          </a:p>
          <a:p>
            <a:pPr algn="just">
              <a:lnSpc>
                <a:spcPct val="110000"/>
              </a:lnSpc>
            </a:pPr>
            <a:r>
              <a:rPr lang="en-MY" dirty="0"/>
              <a:t>Consider an ALU is having four arithmetic operations. Addition, subtraction, multiplication and division. Also consider that the ALU is having four logical operations: OR, AND, NOT &amp; EX-OR.</a:t>
            </a:r>
          </a:p>
        </p:txBody>
      </p:sp>
      <p:sp>
        <p:nvSpPr>
          <p:cNvPr id="4" name="Footer Placeholder 3">
            <a:extLst>
              <a:ext uri="{FF2B5EF4-FFF2-40B4-BE49-F238E27FC236}">
                <a16:creationId xmlns:a16="http://schemas.microsoft.com/office/drawing/2014/main" id="{0690417A-35DF-445F-A1C6-BF4BAAD039FF}"/>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1FD96CD-B347-46B3-A51D-563C2B1373AF}"/>
              </a:ext>
            </a:extLst>
          </p:cNvPr>
          <p:cNvSpPr>
            <a:spLocks noGrp="1"/>
          </p:cNvSpPr>
          <p:nvPr>
            <p:ph type="sldNum" sz="quarter" idx="12"/>
          </p:nvPr>
        </p:nvSpPr>
        <p:spPr/>
        <p:txBody>
          <a:bodyPr/>
          <a:lstStyle/>
          <a:p>
            <a:fld id="{1DE98518-C1CF-410D-8A71-B5D14FDF677E}" type="slidenum">
              <a:rPr lang="en-MY" smtClean="0"/>
              <a:t>127</a:t>
            </a:fld>
            <a:endParaRPr lang="en-MY" dirty="0"/>
          </a:p>
        </p:txBody>
      </p:sp>
    </p:spTree>
    <p:extLst>
      <p:ext uri="{BB962C8B-B14F-4D97-AF65-F5344CB8AC3E}">
        <p14:creationId xmlns:p14="http://schemas.microsoft.com/office/powerpoint/2010/main" val="18693703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25FF-EBD6-4DEB-B176-C1E3868638D4}"/>
              </a:ext>
            </a:extLst>
          </p:cNvPr>
          <p:cNvSpPr>
            <a:spLocks noGrp="1"/>
          </p:cNvSpPr>
          <p:nvPr>
            <p:ph type="title"/>
          </p:nvPr>
        </p:nvSpPr>
        <p:spPr/>
        <p:txBody>
          <a:bodyPr/>
          <a:lstStyle/>
          <a:p>
            <a:r>
              <a:rPr lang="en-MY" dirty="0"/>
              <a:t>Arithmetic and logic Unit (ALU)</a:t>
            </a:r>
          </a:p>
        </p:txBody>
      </p:sp>
      <p:sp>
        <p:nvSpPr>
          <p:cNvPr id="3" name="Content Placeholder 2">
            <a:extLst>
              <a:ext uri="{FF2B5EF4-FFF2-40B4-BE49-F238E27FC236}">
                <a16:creationId xmlns:a16="http://schemas.microsoft.com/office/drawing/2014/main" id="{B568AF46-C05B-42A7-9E4C-A5D46D026FAD}"/>
              </a:ext>
            </a:extLst>
          </p:cNvPr>
          <p:cNvSpPr>
            <a:spLocks noGrp="1"/>
          </p:cNvSpPr>
          <p:nvPr>
            <p:ph idx="1"/>
          </p:nvPr>
        </p:nvSpPr>
        <p:spPr>
          <a:xfrm>
            <a:off x="1069848" y="2121408"/>
            <a:ext cx="6618576" cy="4050792"/>
          </a:xfrm>
        </p:spPr>
        <p:txBody>
          <a:bodyPr>
            <a:normAutofit fontScale="92500" lnSpcReduction="10000"/>
          </a:bodyPr>
          <a:lstStyle/>
          <a:p>
            <a:pPr algn="just">
              <a:lnSpc>
                <a:spcPct val="110000"/>
              </a:lnSpc>
            </a:pPr>
            <a:r>
              <a:rPr lang="en-MY" dirty="0"/>
              <a:t>To identify any one of these four logical operations or four arithmetic operations, two control lines are needed. </a:t>
            </a:r>
          </a:p>
          <a:p>
            <a:pPr algn="just">
              <a:lnSpc>
                <a:spcPct val="110000"/>
              </a:lnSpc>
            </a:pPr>
            <a:r>
              <a:rPr lang="en-MY" dirty="0"/>
              <a:t>Also to identify the any one of these two groups- arithmetic or logical, another control line is needed. </a:t>
            </a:r>
          </a:p>
          <a:p>
            <a:pPr algn="just">
              <a:lnSpc>
                <a:spcPct val="110000"/>
              </a:lnSpc>
            </a:pPr>
            <a:r>
              <a:rPr lang="en-MY" dirty="0"/>
              <a:t>So, with the help of three control lines, any one of these eight operations can be identified.</a:t>
            </a:r>
          </a:p>
          <a:p>
            <a:pPr algn="just">
              <a:lnSpc>
                <a:spcPct val="110000"/>
              </a:lnSpc>
            </a:pPr>
            <a:r>
              <a:rPr lang="en-MY" dirty="0"/>
              <a:t>Control line C2 is used to identify the group: logical or arithmetic, i.e.,: arithmetic operation : logical operation.</a:t>
            </a:r>
          </a:p>
          <a:p>
            <a:pPr algn="just">
              <a:lnSpc>
                <a:spcPct val="110000"/>
              </a:lnSpc>
            </a:pPr>
            <a:r>
              <a:rPr lang="en-MY" dirty="0"/>
              <a:t>Control lines C0 and C1 are used to identify any one of the four operations in a group. One possible combination is given here.</a:t>
            </a:r>
          </a:p>
        </p:txBody>
      </p:sp>
      <p:sp>
        <p:nvSpPr>
          <p:cNvPr id="4" name="Footer Placeholder 3">
            <a:extLst>
              <a:ext uri="{FF2B5EF4-FFF2-40B4-BE49-F238E27FC236}">
                <a16:creationId xmlns:a16="http://schemas.microsoft.com/office/drawing/2014/main" id="{0690417A-35DF-445F-A1C6-BF4BAAD039FF}"/>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1FD96CD-B347-46B3-A51D-563C2B1373AF}"/>
              </a:ext>
            </a:extLst>
          </p:cNvPr>
          <p:cNvSpPr>
            <a:spLocks noGrp="1"/>
          </p:cNvSpPr>
          <p:nvPr>
            <p:ph type="sldNum" sz="quarter" idx="12"/>
          </p:nvPr>
        </p:nvSpPr>
        <p:spPr/>
        <p:txBody>
          <a:bodyPr/>
          <a:lstStyle/>
          <a:p>
            <a:fld id="{1DE98518-C1CF-410D-8A71-B5D14FDF677E}" type="slidenum">
              <a:rPr lang="en-MY" smtClean="0"/>
              <a:t>128</a:t>
            </a:fld>
            <a:endParaRPr lang="en-MY" dirty="0"/>
          </a:p>
        </p:txBody>
      </p:sp>
      <p:pic>
        <p:nvPicPr>
          <p:cNvPr id="6" name="Picture 5">
            <a:extLst>
              <a:ext uri="{FF2B5EF4-FFF2-40B4-BE49-F238E27FC236}">
                <a16:creationId xmlns:a16="http://schemas.microsoft.com/office/drawing/2014/main" id="{73EABEF1-38CB-43E8-A1A4-EC17CD17BC74}"/>
              </a:ext>
            </a:extLst>
          </p:cNvPr>
          <p:cNvPicPr>
            <a:picLocks noChangeAspect="1"/>
          </p:cNvPicPr>
          <p:nvPr/>
        </p:nvPicPr>
        <p:blipFill>
          <a:blip r:embed="rId2"/>
          <a:stretch>
            <a:fillRect/>
          </a:stretch>
        </p:blipFill>
        <p:spPr>
          <a:xfrm>
            <a:off x="7703302" y="3000841"/>
            <a:ext cx="4247906" cy="2093673"/>
          </a:xfrm>
          <a:prstGeom prst="rect">
            <a:avLst/>
          </a:prstGeom>
        </p:spPr>
      </p:pic>
    </p:spTree>
    <p:extLst>
      <p:ext uri="{BB962C8B-B14F-4D97-AF65-F5344CB8AC3E}">
        <p14:creationId xmlns:p14="http://schemas.microsoft.com/office/powerpoint/2010/main" val="419384915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43B6-EDE4-44B6-811D-C6038DAB45C4}"/>
              </a:ext>
            </a:extLst>
          </p:cNvPr>
          <p:cNvSpPr>
            <a:spLocks noGrp="1"/>
          </p:cNvSpPr>
          <p:nvPr>
            <p:ph type="title"/>
          </p:nvPr>
        </p:nvSpPr>
        <p:spPr/>
        <p:txBody>
          <a:bodyPr/>
          <a:lstStyle/>
          <a:p>
            <a:r>
              <a:rPr lang="en-MY" dirty="0"/>
              <a:t>Block Diagram of the ALU</a:t>
            </a:r>
          </a:p>
        </p:txBody>
      </p:sp>
      <p:sp>
        <p:nvSpPr>
          <p:cNvPr id="3" name="Content Placeholder 2">
            <a:extLst>
              <a:ext uri="{FF2B5EF4-FFF2-40B4-BE49-F238E27FC236}">
                <a16:creationId xmlns:a16="http://schemas.microsoft.com/office/drawing/2014/main" id="{CFF557DB-24ED-4E47-9503-AB732D616C2E}"/>
              </a:ext>
            </a:extLst>
          </p:cNvPr>
          <p:cNvSpPr>
            <a:spLocks noGrp="1"/>
          </p:cNvSpPr>
          <p:nvPr>
            <p:ph idx="1"/>
          </p:nvPr>
        </p:nvSpPr>
        <p:spPr>
          <a:xfrm>
            <a:off x="1069848" y="2121408"/>
            <a:ext cx="5515541" cy="4050792"/>
          </a:xfrm>
        </p:spPr>
        <p:txBody>
          <a:bodyPr/>
          <a:lstStyle/>
          <a:p>
            <a:pPr algn="just">
              <a:lnSpc>
                <a:spcPct val="100000"/>
              </a:lnSpc>
            </a:pPr>
            <a:r>
              <a:rPr lang="en-MY" dirty="0"/>
              <a:t>A decode is used to decode the instruction. </a:t>
            </a:r>
          </a:p>
          <a:p>
            <a:pPr algn="just">
              <a:lnSpc>
                <a:spcPct val="100000"/>
              </a:lnSpc>
            </a:pPr>
            <a:r>
              <a:rPr lang="en-MY" dirty="0"/>
              <a:t>The ALU has got two input registers named as A and B and one output storage register, named as C.</a:t>
            </a:r>
          </a:p>
          <a:p>
            <a:pPr algn="just">
              <a:lnSpc>
                <a:spcPct val="100000"/>
              </a:lnSpc>
            </a:pPr>
            <a:r>
              <a:rPr lang="en-MY" dirty="0"/>
              <a:t>The input data are stored in A and B, and according to the operation specified in the control lines, the ALU perform the operation and put the result in register C.</a:t>
            </a:r>
          </a:p>
        </p:txBody>
      </p:sp>
      <p:sp>
        <p:nvSpPr>
          <p:cNvPr id="4" name="Footer Placeholder 3">
            <a:extLst>
              <a:ext uri="{FF2B5EF4-FFF2-40B4-BE49-F238E27FC236}">
                <a16:creationId xmlns:a16="http://schemas.microsoft.com/office/drawing/2014/main" id="{E834E96E-70B5-49D5-BC75-5492E2A505E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ABC18C15-EC5C-495A-82D5-99A463EBCC05}"/>
              </a:ext>
            </a:extLst>
          </p:cNvPr>
          <p:cNvSpPr>
            <a:spLocks noGrp="1"/>
          </p:cNvSpPr>
          <p:nvPr>
            <p:ph type="sldNum" sz="quarter" idx="12"/>
          </p:nvPr>
        </p:nvSpPr>
        <p:spPr/>
        <p:txBody>
          <a:bodyPr/>
          <a:lstStyle/>
          <a:p>
            <a:fld id="{1DE98518-C1CF-410D-8A71-B5D14FDF677E}" type="slidenum">
              <a:rPr lang="en-MY" smtClean="0"/>
              <a:t>129</a:t>
            </a:fld>
            <a:endParaRPr lang="en-MY" dirty="0"/>
          </a:p>
        </p:txBody>
      </p:sp>
      <p:pic>
        <p:nvPicPr>
          <p:cNvPr id="1026" name="Picture 2">
            <a:extLst>
              <a:ext uri="{FF2B5EF4-FFF2-40B4-BE49-F238E27FC236}">
                <a16:creationId xmlns:a16="http://schemas.microsoft.com/office/drawing/2014/main" id="{4E87F3D8-70CD-496F-BC3B-73D0B44E6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206" y="2563201"/>
            <a:ext cx="5426002" cy="311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184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2554C-3F59-415B-9E9B-6F3B628BC1E4}"/>
              </a:ext>
            </a:extLst>
          </p:cNvPr>
          <p:cNvSpPr>
            <a:spLocks noGrp="1"/>
          </p:cNvSpPr>
          <p:nvPr>
            <p:ph type="title"/>
          </p:nvPr>
        </p:nvSpPr>
        <p:spPr/>
        <p:txBody>
          <a:bodyPr>
            <a:normAutofit/>
          </a:bodyPr>
          <a:lstStyle/>
          <a:p>
            <a:r>
              <a:rPr lang="en-MY" sz="4800" dirty="0"/>
              <a:t>Convert Hexadecimal Numbers to Binary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F5421B-A270-467A-BF15-DC19C77B98AD}"/>
                  </a:ext>
                </a:extLst>
              </p:cNvPr>
              <p:cNvSpPr>
                <a:spLocks noGrp="1"/>
              </p:cNvSpPr>
              <p:nvPr>
                <p:ph idx="1"/>
              </p:nvPr>
            </p:nvSpPr>
            <p:spPr/>
            <p:txBody>
              <a:bodyPr/>
              <a:lstStyle/>
              <a:p>
                <a:r>
                  <a:rPr lang="en-MY" b="1" dirty="0">
                    <a:solidFill>
                      <a:srgbClr val="FF0000"/>
                    </a:solidFill>
                  </a:rPr>
                  <a:t>Example 5: </a:t>
                </a:r>
                <a:r>
                  <a:rPr lang="en-MY" dirty="0"/>
                  <a:t>Convert the hexadecimal number </a:t>
                </a:r>
                <a14:m>
                  <m:oMath xmlns:m="http://schemas.openxmlformats.org/officeDocument/2006/math">
                    <m:sSub>
                      <m:sSubPr>
                        <m:ctrlPr>
                          <a:rPr lang="en-MY" i="1" smtClean="0">
                            <a:latin typeface="Cambria Math" panose="02040503050406030204" pitchFamily="18" charset="0"/>
                          </a:rPr>
                        </m:ctrlPr>
                      </m:sSubPr>
                      <m:e>
                        <m:r>
                          <m:rPr>
                            <m:sty m:val="p"/>
                          </m:rPr>
                          <a:rPr lang="en-US" b="0" i="0" smtClean="0">
                            <a:latin typeface="Cambria Math" panose="02040503050406030204" pitchFamily="18" charset="0"/>
                          </a:rPr>
                          <m:t>F</m:t>
                        </m:r>
                        <m:r>
                          <a:rPr lang="en-US" b="0" i="0" smtClean="0">
                            <a:latin typeface="Cambria Math" panose="02040503050406030204" pitchFamily="18" charset="0"/>
                          </a:rPr>
                          <m:t>3</m:t>
                        </m:r>
                        <m:r>
                          <m:rPr>
                            <m:sty m:val="p"/>
                          </m:rPr>
                          <a:rPr lang="en-US" b="0" i="0" smtClean="0">
                            <a:latin typeface="Cambria Math" panose="02040503050406030204" pitchFamily="18" charset="0"/>
                          </a:rPr>
                          <m:t>A</m:t>
                        </m:r>
                      </m:e>
                      <m:sub>
                        <m:r>
                          <a:rPr lang="en-US" b="0" i="1" smtClean="0">
                            <a:latin typeface="Cambria Math" panose="02040503050406030204" pitchFamily="18" charset="0"/>
                          </a:rPr>
                          <m:t>16</m:t>
                        </m:r>
                      </m:sub>
                    </m:sSub>
                  </m:oMath>
                </a14:m>
                <a:r>
                  <a:rPr lang="en-MY" b="1" dirty="0">
                    <a:solidFill>
                      <a:srgbClr val="FF0000"/>
                    </a:solidFill>
                  </a:rPr>
                  <a:t> </a:t>
                </a:r>
                <a:r>
                  <a:rPr lang="en-MY" dirty="0"/>
                  <a:t>to binary</a:t>
                </a:r>
              </a:p>
              <a:p>
                <a:endParaRPr lang="en-MY" dirty="0"/>
              </a:p>
              <a:p>
                <a:pPr algn="just">
                  <a:lnSpc>
                    <a:spcPct val="100000"/>
                  </a:lnSpc>
                </a:pPr>
                <a:r>
                  <a:rPr lang="en-MY" b="1" i="1" dirty="0"/>
                  <a:t>Note</a:t>
                </a:r>
                <a:r>
                  <a:rPr lang="en-MY" dirty="0"/>
                  <a:t>: Conversion to hexadecimal uses the same approach, except that the binary number is arranged in groups of four bits.</a:t>
                </a:r>
              </a:p>
            </p:txBody>
          </p:sp>
        </mc:Choice>
        <mc:Fallback>
          <p:sp>
            <p:nvSpPr>
              <p:cNvPr id="3" name="Content Placeholder 2">
                <a:extLst>
                  <a:ext uri="{FF2B5EF4-FFF2-40B4-BE49-F238E27FC236}">
                    <a16:creationId xmlns:a16="http://schemas.microsoft.com/office/drawing/2014/main" id="{9AF5421B-A270-467A-BF15-DC19C77B98AD}"/>
                  </a:ext>
                </a:extLst>
              </p:cNvPr>
              <p:cNvSpPr>
                <a:spLocks noGrp="1" noRot="1" noChangeAspect="1" noMove="1" noResize="1" noEditPoints="1" noAdjustHandles="1" noChangeArrowheads="1" noChangeShapeType="1" noTextEdit="1"/>
              </p:cNvSpPr>
              <p:nvPr>
                <p:ph idx="1"/>
              </p:nvPr>
            </p:nvSpPr>
            <p:spPr>
              <a:blipFill>
                <a:blip r:embed="rId2"/>
                <a:stretch>
                  <a:fillRect l="-303" t="-1504" r="-606"/>
                </a:stretch>
              </a:blipFill>
            </p:spPr>
            <p:txBody>
              <a:bodyPr/>
              <a:lstStyle/>
              <a:p>
                <a:r>
                  <a:rPr lang="en-MY">
                    <a:noFill/>
                  </a:rPr>
                  <a:t> </a:t>
                </a:r>
              </a:p>
            </p:txBody>
          </p:sp>
        </mc:Fallback>
      </mc:AlternateContent>
      <p:sp>
        <p:nvSpPr>
          <p:cNvPr id="5" name="Slide Number Placeholder 4">
            <a:extLst>
              <a:ext uri="{FF2B5EF4-FFF2-40B4-BE49-F238E27FC236}">
                <a16:creationId xmlns:a16="http://schemas.microsoft.com/office/drawing/2014/main" id="{E0693DD5-8F3F-4C73-81AA-C787F6430D57}"/>
              </a:ext>
            </a:extLst>
          </p:cNvPr>
          <p:cNvSpPr>
            <a:spLocks noGrp="1"/>
          </p:cNvSpPr>
          <p:nvPr>
            <p:ph type="sldNum" sz="quarter" idx="12"/>
          </p:nvPr>
        </p:nvSpPr>
        <p:spPr/>
        <p:txBody>
          <a:bodyPr/>
          <a:lstStyle/>
          <a:p>
            <a:fld id="{1DE98518-C1CF-410D-8A71-B5D14FDF677E}" type="slidenum">
              <a:rPr lang="en-MY" smtClean="0"/>
              <a:t>13</a:t>
            </a:fld>
            <a:endParaRPr lang="en-MY" dirty="0"/>
          </a:p>
        </p:txBody>
      </p:sp>
    </p:spTree>
    <p:extLst>
      <p:ext uri="{BB962C8B-B14F-4D97-AF65-F5344CB8AC3E}">
        <p14:creationId xmlns:p14="http://schemas.microsoft.com/office/powerpoint/2010/main" val="192666916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68A0-12F5-43BA-97B2-8CB7AE87B8DB}"/>
              </a:ext>
            </a:extLst>
          </p:cNvPr>
          <p:cNvSpPr>
            <a:spLocks noGrp="1"/>
          </p:cNvSpPr>
          <p:nvPr>
            <p:ph type="title"/>
          </p:nvPr>
        </p:nvSpPr>
        <p:spPr/>
        <p:txBody>
          <a:bodyPr/>
          <a:lstStyle/>
          <a:p>
            <a:r>
              <a:rPr lang="en-MY" dirty="0"/>
              <a:t>Control unit</a:t>
            </a:r>
          </a:p>
        </p:txBody>
      </p:sp>
      <p:sp>
        <p:nvSpPr>
          <p:cNvPr id="3" name="Content Placeholder 2">
            <a:extLst>
              <a:ext uri="{FF2B5EF4-FFF2-40B4-BE49-F238E27FC236}">
                <a16:creationId xmlns:a16="http://schemas.microsoft.com/office/drawing/2014/main" id="{2DC16295-B95A-4405-A10E-1E4E26096234}"/>
              </a:ext>
            </a:extLst>
          </p:cNvPr>
          <p:cNvSpPr>
            <a:spLocks noGrp="1"/>
          </p:cNvSpPr>
          <p:nvPr>
            <p:ph idx="1"/>
          </p:nvPr>
        </p:nvSpPr>
        <p:spPr/>
        <p:txBody>
          <a:bodyPr/>
          <a:lstStyle/>
          <a:p>
            <a:pPr algn="just">
              <a:lnSpc>
                <a:spcPct val="100000"/>
              </a:lnSpc>
            </a:pPr>
            <a:r>
              <a:rPr lang="en-MY" dirty="0"/>
              <a:t>The control unit supervises the operation of the computer, such as determining the location of the next instruction to be retrieved from memory and setting up the ALU to carry out operations on data.</a:t>
            </a:r>
          </a:p>
        </p:txBody>
      </p:sp>
      <p:sp>
        <p:nvSpPr>
          <p:cNvPr id="4" name="Footer Placeholder 3">
            <a:extLst>
              <a:ext uri="{FF2B5EF4-FFF2-40B4-BE49-F238E27FC236}">
                <a16:creationId xmlns:a16="http://schemas.microsoft.com/office/drawing/2014/main" id="{9C33732B-24DA-46AB-814E-0BDE05D5BBEE}"/>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E72B4C7-208B-4A11-B3E5-FE7A433F02C0}"/>
              </a:ext>
            </a:extLst>
          </p:cNvPr>
          <p:cNvSpPr>
            <a:spLocks noGrp="1"/>
          </p:cNvSpPr>
          <p:nvPr>
            <p:ph type="sldNum" sz="quarter" idx="12"/>
          </p:nvPr>
        </p:nvSpPr>
        <p:spPr/>
        <p:txBody>
          <a:bodyPr/>
          <a:lstStyle/>
          <a:p>
            <a:fld id="{1DE98518-C1CF-410D-8A71-B5D14FDF677E}" type="slidenum">
              <a:rPr lang="en-MY" smtClean="0"/>
              <a:t>130</a:t>
            </a:fld>
            <a:endParaRPr lang="en-MY" dirty="0"/>
          </a:p>
        </p:txBody>
      </p:sp>
      <p:pic>
        <p:nvPicPr>
          <p:cNvPr id="6" name="Picture 5">
            <a:extLst>
              <a:ext uri="{FF2B5EF4-FFF2-40B4-BE49-F238E27FC236}">
                <a16:creationId xmlns:a16="http://schemas.microsoft.com/office/drawing/2014/main" id="{451F2F98-2129-4805-BBA4-D7AE7CFFA64F}"/>
              </a:ext>
            </a:extLst>
          </p:cNvPr>
          <p:cNvPicPr>
            <a:picLocks noChangeAspect="1"/>
          </p:cNvPicPr>
          <p:nvPr/>
        </p:nvPicPr>
        <p:blipFill>
          <a:blip r:embed="rId2"/>
          <a:stretch>
            <a:fillRect/>
          </a:stretch>
        </p:blipFill>
        <p:spPr>
          <a:xfrm>
            <a:off x="6947493" y="3281750"/>
            <a:ext cx="3649211" cy="2774921"/>
          </a:xfrm>
          <a:prstGeom prst="rect">
            <a:avLst/>
          </a:prstGeom>
        </p:spPr>
      </p:pic>
    </p:spTree>
    <p:extLst>
      <p:ext uri="{BB962C8B-B14F-4D97-AF65-F5344CB8AC3E}">
        <p14:creationId xmlns:p14="http://schemas.microsoft.com/office/powerpoint/2010/main" val="227716290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37175-FCAC-428C-8CF0-715C3048CA06}"/>
              </a:ext>
            </a:extLst>
          </p:cNvPr>
          <p:cNvSpPr>
            <a:spLocks noGrp="1"/>
          </p:cNvSpPr>
          <p:nvPr>
            <p:ph type="title"/>
          </p:nvPr>
        </p:nvSpPr>
        <p:spPr/>
        <p:txBody>
          <a:bodyPr/>
          <a:lstStyle/>
          <a:p>
            <a:r>
              <a:rPr lang="en-MY" dirty="0"/>
              <a:t>Programs</a:t>
            </a:r>
          </a:p>
        </p:txBody>
      </p:sp>
      <p:sp>
        <p:nvSpPr>
          <p:cNvPr id="3" name="Content Placeholder 2">
            <a:extLst>
              <a:ext uri="{FF2B5EF4-FFF2-40B4-BE49-F238E27FC236}">
                <a16:creationId xmlns:a16="http://schemas.microsoft.com/office/drawing/2014/main" id="{C1EFBA2F-844E-4F48-B5B4-61F39FAD949A}"/>
              </a:ext>
            </a:extLst>
          </p:cNvPr>
          <p:cNvSpPr>
            <a:spLocks noGrp="1"/>
          </p:cNvSpPr>
          <p:nvPr>
            <p:ph idx="1"/>
          </p:nvPr>
        </p:nvSpPr>
        <p:spPr/>
        <p:txBody>
          <a:bodyPr/>
          <a:lstStyle/>
          <a:p>
            <a:pPr algn="just">
              <a:lnSpc>
                <a:spcPct val="100000"/>
              </a:lnSpc>
            </a:pPr>
            <a:r>
              <a:rPr lang="en-MY" dirty="0"/>
              <a:t>Programs are sequences of instructions stored in memory.</a:t>
            </a:r>
          </a:p>
          <a:p>
            <a:pPr algn="just">
              <a:lnSpc>
                <a:spcPct val="100000"/>
              </a:lnSpc>
            </a:pPr>
            <a:r>
              <a:rPr lang="en-MY" dirty="0"/>
              <a:t>Typically, the controller fetches (i.e., retrieves) an instruction, determines what operation is called for by the instruction, fetches data from memory as required, causes the ALU to perform the operation, and writes results back to memory. </a:t>
            </a:r>
          </a:p>
          <a:p>
            <a:pPr algn="just">
              <a:lnSpc>
                <a:spcPct val="100000"/>
              </a:lnSpc>
            </a:pPr>
            <a:r>
              <a:rPr lang="en-MY" dirty="0"/>
              <a:t>Then, the next instruction is fetched, and the process is repeated.</a:t>
            </a:r>
          </a:p>
        </p:txBody>
      </p:sp>
      <p:sp>
        <p:nvSpPr>
          <p:cNvPr id="4" name="Footer Placeholder 3">
            <a:extLst>
              <a:ext uri="{FF2B5EF4-FFF2-40B4-BE49-F238E27FC236}">
                <a16:creationId xmlns:a16="http://schemas.microsoft.com/office/drawing/2014/main" id="{1CD8F5F2-A1F4-4948-9343-EEF2F6C0FF55}"/>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0604DC03-0416-4FE9-8554-DC65C709D1F7}"/>
              </a:ext>
            </a:extLst>
          </p:cNvPr>
          <p:cNvSpPr>
            <a:spLocks noGrp="1"/>
          </p:cNvSpPr>
          <p:nvPr>
            <p:ph type="sldNum" sz="quarter" idx="12"/>
          </p:nvPr>
        </p:nvSpPr>
        <p:spPr/>
        <p:txBody>
          <a:bodyPr/>
          <a:lstStyle/>
          <a:p>
            <a:fld id="{1DE98518-C1CF-410D-8A71-B5D14FDF677E}" type="slidenum">
              <a:rPr lang="en-MY" smtClean="0"/>
              <a:t>131</a:t>
            </a:fld>
            <a:endParaRPr lang="en-MY" dirty="0"/>
          </a:p>
        </p:txBody>
      </p:sp>
    </p:spTree>
    <p:extLst>
      <p:ext uri="{BB962C8B-B14F-4D97-AF65-F5344CB8AC3E}">
        <p14:creationId xmlns:p14="http://schemas.microsoft.com/office/powerpoint/2010/main" val="370568672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6623-A273-41A2-8C48-77B0067E5CC2}"/>
              </a:ext>
            </a:extLst>
          </p:cNvPr>
          <p:cNvSpPr>
            <a:spLocks noGrp="1"/>
          </p:cNvSpPr>
          <p:nvPr>
            <p:ph type="title"/>
          </p:nvPr>
        </p:nvSpPr>
        <p:spPr/>
        <p:txBody>
          <a:bodyPr/>
          <a:lstStyle/>
          <a:p>
            <a:r>
              <a:rPr lang="en-MY" dirty="0"/>
              <a:t>Buses</a:t>
            </a:r>
          </a:p>
        </p:txBody>
      </p:sp>
      <p:sp>
        <p:nvSpPr>
          <p:cNvPr id="3" name="Content Placeholder 2">
            <a:extLst>
              <a:ext uri="{FF2B5EF4-FFF2-40B4-BE49-F238E27FC236}">
                <a16:creationId xmlns:a16="http://schemas.microsoft.com/office/drawing/2014/main" id="{F6390317-D09B-449E-AF0C-A553DBB6530F}"/>
              </a:ext>
            </a:extLst>
          </p:cNvPr>
          <p:cNvSpPr>
            <a:spLocks noGrp="1"/>
          </p:cNvSpPr>
          <p:nvPr>
            <p:ph idx="1"/>
          </p:nvPr>
        </p:nvSpPr>
        <p:spPr/>
        <p:txBody>
          <a:bodyPr/>
          <a:lstStyle/>
          <a:p>
            <a:pPr algn="just">
              <a:lnSpc>
                <a:spcPct val="100000"/>
              </a:lnSpc>
            </a:pPr>
            <a:r>
              <a:rPr lang="en-MY" dirty="0"/>
              <a:t>The various elements of a computer are connected by buses, which are sets of conductors that transfer multiple bits at a time. </a:t>
            </a:r>
          </a:p>
          <a:p>
            <a:pPr algn="just">
              <a:lnSpc>
                <a:spcPct val="100000"/>
              </a:lnSpc>
            </a:pPr>
            <a:r>
              <a:rPr lang="en-MY" dirty="0"/>
              <a:t>For example, the </a:t>
            </a:r>
            <a:r>
              <a:rPr lang="en-MY" b="1" dirty="0"/>
              <a:t>data bus </a:t>
            </a:r>
            <a:r>
              <a:rPr lang="en-MY" dirty="0"/>
              <a:t>transfers data (and instructions) between the CPU and memory (or I/O devices). </a:t>
            </a:r>
          </a:p>
          <a:p>
            <a:pPr algn="just">
              <a:lnSpc>
                <a:spcPct val="100000"/>
              </a:lnSpc>
            </a:pPr>
            <a:r>
              <a:rPr lang="en-MY" dirty="0"/>
              <a:t>The </a:t>
            </a:r>
            <a:r>
              <a:rPr lang="en-MY" b="1" dirty="0"/>
              <a:t>control buses</a:t>
            </a:r>
            <a:r>
              <a:rPr lang="en-MY" dirty="0"/>
              <a:t> are used to direct the operations of the computer. </a:t>
            </a:r>
          </a:p>
          <a:p>
            <a:pPr algn="just">
              <a:lnSpc>
                <a:spcPct val="100000"/>
              </a:lnSpc>
            </a:pPr>
            <a:r>
              <a:rPr lang="en-MY" dirty="0"/>
              <a:t>Buses can be bidirectional. In other words, they can transfer data in either direction.</a:t>
            </a:r>
          </a:p>
        </p:txBody>
      </p:sp>
      <p:sp>
        <p:nvSpPr>
          <p:cNvPr id="4" name="Footer Placeholder 3">
            <a:extLst>
              <a:ext uri="{FF2B5EF4-FFF2-40B4-BE49-F238E27FC236}">
                <a16:creationId xmlns:a16="http://schemas.microsoft.com/office/drawing/2014/main" id="{5EDE6EFF-589B-46E2-AC8C-BF549F450F8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CCC62CE-7009-492D-BFAB-B88CEF339308}"/>
              </a:ext>
            </a:extLst>
          </p:cNvPr>
          <p:cNvSpPr>
            <a:spLocks noGrp="1"/>
          </p:cNvSpPr>
          <p:nvPr>
            <p:ph type="sldNum" sz="quarter" idx="12"/>
          </p:nvPr>
        </p:nvSpPr>
        <p:spPr/>
        <p:txBody>
          <a:bodyPr/>
          <a:lstStyle/>
          <a:p>
            <a:fld id="{1DE98518-C1CF-410D-8A71-B5D14FDF677E}" type="slidenum">
              <a:rPr lang="en-MY" smtClean="0"/>
              <a:t>132</a:t>
            </a:fld>
            <a:endParaRPr lang="en-MY" dirty="0"/>
          </a:p>
        </p:txBody>
      </p:sp>
    </p:spTree>
    <p:extLst>
      <p:ext uri="{BB962C8B-B14F-4D97-AF65-F5344CB8AC3E}">
        <p14:creationId xmlns:p14="http://schemas.microsoft.com/office/powerpoint/2010/main" val="19256743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F4FF-C01B-49CB-AD29-949DE3F78293}"/>
              </a:ext>
            </a:extLst>
          </p:cNvPr>
          <p:cNvSpPr>
            <a:spLocks noGrp="1"/>
          </p:cNvSpPr>
          <p:nvPr>
            <p:ph type="title"/>
          </p:nvPr>
        </p:nvSpPr>
        <p:spPr/>
        <p:txBody>
          <a:bodyPr/>
          <a:lstStyle/>
          <a:p>
            <a:r>
              <a:rPr lang="en-MY" dirty="0"/>
              <a:t>Input - Output</a:t>
            </a:r>
          </a:p>
        </p:txBody>
      </p:sp>
      <p:sp>
        <p:nvSpPr>
          <p:cNvPr id="3" name="Content Placeholder 2">
            <a:extLst>
              <a:ext uri="{FF2B5EF4-FFF2-40B4-BE49-F238E27FC236}">
                <a16:creationId xmlns:a16="http://schemas.microsoft.com/office/drawing/2014/main" id="{3EAA117F-A800-40BE-B7E5-6D256C3ADC31}"/>
              </a:ext>
            </a:extLst>
          </p:cNvPr>
          <p:cNvSpPr>
            <a:spLocks noGrp="1"/>
          </p:cNvSpPr>
          <p:nvPr>
            <p:ph idx="1"/>
          </p:nvPr>
        </p:nvSpPr>
        <p:spPr/>
        <p:txBody>
          <a:bodyPr/>
          <a:lstStyle/>
          <a:p>
            <a:r>
              <a:rPr lang="en-MY" dirty="0"/>
              <a:t>Some examples of I/O devices are keyboards, display devices, and printers.</a:t>
            </a:r>
          </a:p>
        </p:txBody>
      </p:sp>
      <p:sp>
        <p:nvSpPr>
          <p:cNvPr id="4" name="Footer Placeholder 3">
            <a:extLst>
              <a:ext uri="{FF2B5EF4-FFF2-40B4-BE49-F238E27FC236}">
                <a16:creationId xmlns:a16="http://schemas.microsoft.com/office/drawing/2014/main" id="{305DA7F6-A7EC-4A78-9F5D-BA20D7E6543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848742ED-2F04-4777-A435-E5D186B64065}"/>
              </a:ext>
            </a:extLst>
          </p:cNvPr>
          <p:cNvSpPr>
            <a:spLocks noGrp="1"/>
          </p:cNvSpPr>
          <p:nvPr>
            <p:ph type="sldNum" sz="quarter" idx="12"/>
          </p:nvPr>
        </p:nvSpPr>
        <p:spPr/>
        <p:txBody>
          <a:bodyPr/>
          <a:lstStyle/>
          <a:p>
            <a:fld id="{1DE98518-C1CF-410D-8A71-B5D14FDF677E}" type="slidenum">
              <a:rPr lang="en-MY" smtClean="0"/>
              <a:t>133</a:t>
            </a:fld>
            <a:endParaRPr lang="en-MY" dirty="0"/>
          </a:p>
        </p:txBody>
      </p:sp>
      <p:pic>
        <p:nvPicPr>
          <p:cNvPr id="2050" name="Picture 2" descr="Input and Output Devices of a Computer - Open Naukri">
            <a:extLst>
              <a:ext uri="{FF2B5EF4-FFF2-40B4-BE49-F238E27FC236}">
                <a16:creationId xmlns:a16="http://schemas.microsoft.com/office/drawing/2014/main" id="{3CE0E8A1-6A39-4BD2-AD1E-84AFDE872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9942" y="2701168"/>
            <a:ext cx="7792616" cy="357161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2F5FC17E-784B-4175-9F68-0D621A3CADCE}"/>
              </a:ext>
            </a:extLst>
          </p:cNvPr>
          <p:cNvSpPr/>
          <p:nvPr/>
        </p:nvSpPr>
        <p:spPr>
          <a:xfrm>
            <a:off x="4647486" y="2668553"/>
            <a:ext cx="3600000" cy="36000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Oval 6">
            <a:extLst>
              <a:ext uri="{FF2B5EF4-FFF2-40B4-BE49-F238E27FC236}">
                <a16:creationId xmlns:a16="http://schemas.microsoft.com/office/drawing/2014/main" id="{DF6C8176-1DF7-4C6C-BD00-F9AA34EB78BA}"/>
              </a:ext>
            </a:extLst>
          </p:cNvPr>
          <p:cNvSpPr/>
          <p:nvPr/>
        </p:nvSpPr>
        <p:spPr>
          <a:xfrm>
            <a:off x="7207180" y="2699654"/>
            <a:ext cx="3600000" cy="36000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TextBox 8">
            <a:extLst>
              <a:ext uri="{FF2B5EF4-FFF2-40B4-BE49-F238E27FC236}">
                <a16:creationId xmlns:a16="http://schemas.microsoft.com/office/drawing/2014/main" id="{1A21DB98-578B-4A5C-89C0-D397E36BA25C}"/>
              </a:ext>
            </a:extLst>
          </p:cNvPr>
          <p:cNvSpPr txBox="1"/>
          <p:nvPr/>
        </p:nvSpPr>
        <p:spPr>
          <a:xfrm>
            <a:off x="2833940" y="4283887"/>
            <a:ext cx="1736335" cy="369332"/>
          </a:xfrm>
          <a:prstGeom prst="rect">
            <a:avLst/>
          </a:prstGeom>
          <a:noFill/>
        </p:spPr>
        <p:txBody>
          <a:bodyPr wrap="square" rtlCol="0">
            <a:spAutoFit/>
          </a:bodyPr>
          <a:lstStyle/>
          <a:p>
            <a:r>
              <a:rPr lang="en-MY" dirty="0"/>
              <a:t>Input Devices</a:t>
            </a:r>
          </a:p>
        </p:txBody>
      </p:sp>
      <p:sp>
        <p:nvSpPr>
          <p:cNvPr id="10" name="TextBox 9">
            <a:extLst>
              <a:ext uri="{FF2B5EF4-FFF2-40B4-BE49-F238E27FC236}">
                <a16:creationId xmlns:a16="http://schemas.microsoft.com/office/drawing/2014/main" id="{0F0B7D03-C64B-403B-A16C-7A8A2919F48C}"/>
              </a:ext>
            </a:extLst>
          </p:cNvPr>
          <p:cNvSpPr txBox="1"/>
          <p:nvPr/>
        </p:nvSpPr>
        <p:spPr>
          <a:xfrm>
            <a:off x="10268197" y="2699654"/>
            <a:ext cx="1923803" cy="369332"/>
          </a:xfrm>
          <a:prstGeom prst="rect">
            <a:avLst/>
          </a:prstGeom>
          <a:noFill/>
        </p:spPr>
        <p:txBody>
          <a:bodyPr wrap="square" rtlCol="0">
            <a:spAutoFit/>
          </a:bodyPr>
          <a:lstStyle/>
          <a:p>
            <a:r>
              <a:rPr lang="en-MY" dirty="0"/>
              <a:t>Output Devices</a:t>
            </a:r>
          </a:p>
        </p:txBody>
      </p:sp>
      <p:sp>
        <p:nvSpPr>
          <p:cNvPr id="12" name="TextBox 11">
            <a:extLst>
              <a:ext uri="{FF2B5EF4-FFF2-40B4-BE49-F238E27FC236}">
                <a16:creationId xmlns:a16="http://schemas.microsoft.com/office/drawing/2014/main" id="{3F5803DD-D7AD-40A2-935F-720221B1E21C}"/>
              </a:ext>
            </a:extLst>
          </p:cNvPr>
          <p:cNvSpPr txBox="1"/>
          <p:nvPr/>
        </p:nvSpPr>
        <p:spPr>
          <a:xfrm>
            <a:off x="7415784" y="2641121"/>
            <a:ext cx="1736335" cy="369332"/>
          </a:xfrm>
          <a:prstGeom prst="rect">
            <a:avLst/>
          </a:prstGeom>
          <a:noFill/>
        </p:spPr>
        <p:txBody>
          <a:bodyPr wrap="square" rtlCol="0">
            <a:spAutoFit/>
          </a:bodyPr>
          <a:lstStyle/>
          <a:p>
            <a:r>
              <a:rPr lang="en-MY" dirty="0"/>
              <a:t>Both</a:t>
            </a:r>
          </a:p>
        </p:txBody>
      </p:sp>
    </p:spTree>
    <p:extLst>
      <p:ext uri="{BB962C8B-B14F-4D97-AF65-F5344CB8AC3E}">
        <p14:creationId xmlns:p14="http://schemas.microsoft.com/office/powerpoint/2010/main" val="32409464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DA0A-FF4D-4FC3-86AC-5393DD5FEE13}"/>
              </a:ext>
            </a:extLst>
          </p:cNvPr>
          <p:cNvSpPr>
            <a:spLocks noGrp="1"/>
          </p:cNvSpPr>
          <p:nvPr>
            <p:ph type="title"/>
          </p:nvPr>
        </p:nvSpPr>
        <p:spPr/>
        <p:txBody>
          <a:bodyPr/>
          <a:lstStyle/>
          <a:p>
            <a:r>
              <a:rPr lang="en-MY" dirty="0"/>
              <a:t>Memory types</a:t>
            </a:r>
          </a:p>
        </p:txBody>
      </p:sp>
      <p:sp>
        <p:nvSpPr>
          <p:cNvPr id="3" name="Content Placeholder 2">
            <a:extLst>
              <a:ext uri="{FF2B5EF4-FFF2-40B4-BE49-F238E27FC236}">
                <a16:creationId xmlns:a16="http://schemas.microsoft.com/office/drawing/2014/main" id="{5E07B68D-555B-40F1-9DBD-3FE5771AB714}"/>
              </a:ext>
            </a:extLst>
          </p:cNvPr>
          <p:cNvSpPr>
            <a:spLocks noGrp="1"/>
          </p:cNvSpPr>
          <p:nvPr>
            <p:ph idx="1"/>
          </p:nvPr>
        </p:nvSpPr>
        <p:spPr/>
        <p:txBody>
          <a:bodyPr/>
          <a:lstStyle/>
          <a:p>
            <a:pPr algn="just">
              <a:lnSpc>
                <a:spcPct val="100000"/>
              </a:lnSpc>
            </a:pPr>
            <a:r>
              <a:rPr lang="en-MY" dirty="0"/>
              <a:t>Several types of memory are used in computers: </a:t>
            </a:r>
          </a:p>
          <a:p>
            <a:pPr marL="457200" indent="-457200" algn="just">
              <a:lnSpc>
                <a:spcPct val="100000"/>
              </a:lnSpc>
              <a:buFont typeface="+mj-lt"/>
              <a:buAutoNum type="arabicPeriod"/>
            </a:pPr>
            <a:r>
              <a:rPr lang="en-MY" dirty="0"/>
              <a:t>Read-and-write memory (RAM),</a:t>
            </a:r>
          </a:p>
          <a:p>
            <a:pPr marL="457200" indent="-457200" algn="just">
              <a:lnSpc>
                <a:spcPct val="100000"/>
              </a:lnSpc>
              <a:buFont typeface="+mj-lt"/>
              <a:buAutoNum type="arabicPeriod"/>
            </a:pPr>
            <a:r>
              <a:rPr lang="en-MY" dirty="0"/>
              <a:t>Read-only memory (ROM), and </a:t>
            </a:r>
          </a:p>
          <a:p>
            <a:pPr marL="457200" indent="-457200" algn="just">
              <a:lnSpc>
                <a:spcPct val="100000"/>
              </a:lnSpc>
              <a:buFont typeface="+mj-lt"/>
              <a:buAutoNum type="arabicPeriod"/>
            </a:pPr>
            <a:r>
              <a:rPr lang="en-MY" dirty="0"/>
              <a:t>Mass storage.</a:t>
            </a:r>
          </a:p>
        </p:txBody>
      </p:sp>
      <p:sp>
        <p:nvSpPr>
          <p:cNvPr id="4" name="Footer Placeholder 3">
            <a:extLst>
              <a:ext uri="{FF2B5EF4-FFF2-40B4-BE49-F238E27FC236}">
                <a16:creationId xmlns:a16="http://schemas.microsoft.com/office/drawing/2014/main" id="{0D104317-1ED0-41CC-B873-8DCD2E53380F}"/>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E9C9194C-3ABA-4253-AE14-317C2E1537A5}"/>
              </a:ext>
            </a:extLst>
          </p:cNvPr>
          <p:cNvSpPr>
            <a:spLocks noGrp="1"/>
          </p:cNvSpPr>
          <p:nvPr>
            <p:ph type="sldNum" sz="quarter" idx="12"/>
          </p:nvPr>
        </p:nvSpPr>
        <p:spPr/>
        <p:txBody>
          <a:bodyPr/>
          <a:lstStyle/>
          <a:p>
            <a:fld id="{1DE98518-C1CF-410D-8A71-B5D14FDF677E}" type="slidenum">
              <a:rPr lang="en-MY" smtClean="0"/>
              <a:t>134</a:t>
            </a:fld>
            <a:endParaRPr lang="en-MY" dirty="0"/>
          </a:p>
        </p:txBody>
      </p:sp>
    </p:spTree>
    <p:extLst>
      <p:ext uri="{BB962C8B-B14F-4D97-AF65-F5344CB8AC3E}">
        <p14:creationId xmlns:p14="http://schemas.microsoft.com/office/powerpoint/2010/main" val="47920098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DA0A-FF4D-4FC3-86AC-5393DD5FEE13}"/>
              </a:ext>
            </a:extLst>
          </p:cNvPr>
          <p:cNvSpPr>
            <a:spLocks noGrp="1"/>
          </p:cNvSpPr>
          <p:nvPr>
            <p:ph type="title"/>
          </p:nvPr>
        </p:nvSpPr>
        <p:spPr/>
        <p:txBody>
          <a:bodyPr/>
          <a:lstStyle/>
          <a:p>
            <a:r>
              <a:rPr lang="en-MY" dirty="0"/>
              <a:t>RAM</a:t>
            </a:r>
          </a:p>
        </p:txBody>
      </p:sp>
      <p:sp>
        <p:nvSpPr>
          <p:cNvPr id="3" name="Content Placeholder 2">
            <a:extLst>
              <a:ext uri="{FF2B5EF4-FFF2-40B4-BE49-F238E27FC236}">
                <a16:creationId xmlns:a16="http://schemas.microsoft.com/office/drawing/2014/main" id="{5E07B68D-555B-40F1-9DBD-3FE5771AB714}"/>
              </a:ext>
            </a:extLst>
          </p:cNvPr>
          <p:cNvSpPr>
            <a:spLocks noGrp="1"/>
          </p:cNvSpPr>
          <p:nvPr>
            <p:ph idx="1"/>
          </p:nvPr>
        </p:nvSpPr>
        <p:spPr/>
        <p:txBody>
          <a:bodyPr>
            <a:normAutofit/>
          </a:bodyPr>
          <a:lstStyle/>
          <a:p>
            <a:pPr algn="just">
              <a:lnSpc>
                <a:spcPct val="100000"/>
              </a:lnSpc>
            </a:pPr>
            <a:r>
              <a:rPr lang="en-MY" dirty="0"/>
              <a:t>Read-and-write memory (RAM) is used for storing data, instructions, and results during execution of a program. </a:t>
            </a:r>
          </a:p>
          <a:p>
            <a:pPr algn="just">
              <a:lnSpc>
                <a:spcPct val="100000"/>
              </a:lnSpc>
            </a:pPr>
            <a:r>
              <a:rPr lang="en-MY" dirty="0"/>
              <a:t>Usually, the information that is stored in RAM is lost when power is removed. Thus, we say that RAM is </a:t>
            </a:r>
            <a:r>
              <a:rPr lang="en-MY" b="1" dirty="0"/>
              <a:t>volatile</a:t>
            </a:r>
            <a:r>
              <a:rPr lang="en-MY" dirty="0"/>
              <a:t>.</a:t>
            </a:r>
          </a:p>
          <a:p>
            <a:pPr algn="just">
              <a:lnSpc>
                <a:spcPct val="100000"/>
              </a:lnSpc>
            </a:pPr>
            <a:r>
              <a:rPr lang="en-MY" dirty="0"/>
              <a:t>Originally, the acronym RAM meant random access memory, but the term has changed its meaning over time.</a:t>
            </a:r>
          </a:p>
          <a:p>
            <a:pPr algn="just">
              <a:lnSpc>
                <a:spcPct val="100000"/>
              </a:lnSpc>
            </a:pPr>
            <a:r>
              <a:rPr lang="en-MY" dirty="0"/>
              <a:t>There are two types of RAM in common use. </a:t>
            </a:r>
          </a:p>
          <a:p>
            <a:pPr lvl="1" algn="just">
              <a:lnSpc>
                <a:spcPct val="100000"/>
              </a:lnSpc>
            </a:pPr>
            <a:r>
              <a:rPr lang="en-MY" sz="2000" dirty="0"/>
              <a:t>Static RAM and </a:t>
            </a:r>
          </a:p>
          <a:p>
            <a:pPr lvl="1" algn="just">
              <a:lnSpc>
                <a:spcPct val="100000"/>
              </a:lnSpc>
            </a:pPr>
            <a:r>
              <a:rPr lang="en-MY" sz="2000" dirty="0"/>
              <a:t>Dynamic RAM</a:t>
            </a:r>
          </a:p>
        </p:txBody>
      </p:sp>
      <p:sp>
        <p:nvSpPr>
          <p:cNvPr id="4" name="Footer Placeholder 3">
            <a:extLst>
              <a:ext uri="{FF2B5EF4-FFF2-40B4-BE49-F238E27FC236}">
                <a16:creationId xmlns:a16="http://schemas.microsoft.com/office/drawing/2014/main" id="{0D104317-1ED0-41CC-B873-8DCD2E53380F}"/>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E9C9194C-3ABA-4253-AE14-317C2E1537A5}"/>
              </a:ext>
            </a:extLst>
          </p:cNvPr>
          <p:cNvSpPr>
            <a:spLocks noGrp="1"/>
          </p:cNvSpPr>
          <p:nvPr>
            <p:ph type="sldNum" sz="quarter" idx="12"/>
          </p:nvPr>
        </p:nvSpPr>
        <p:spPr/>
        <p:txBody>
          <a:bodyPr/>
          <a:lstStyle/>
          <a:p>
            <a:fld id="{1DE98518-C1CF-410D-8A71-B5D14FDF677E}" type="slidenum">
              <a:rPr lang="en-MY" smtClean="0"/>
              <a:t>135</a:t>
            </a:fld>
            <a:endParaRPr lang="en-MY" dirty="0"/>
          </a:p>
        </p:txBody>
      </p:sp>
    </p:spTree>
    <p:extLst>
      <p:ext uri="{BB962C8B-B14F-4D97-AF65-F5344CB8AC3E}">
        <p14:creationId xmlns:p14="http://schemas.microsoft.com/office/powerpoint/2010/main" val="33747395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0905-3075-40B3-9B7B-BD8C7E32A5B1}"/>
              </a:ext>
            </a:extLst>
          </p:cNvPr>
          <p:cNvSpPr>
            <a:spLocks noGrp="1"/>
          </p:cNvSpPr>
          <p:nvPr>
            <p:ph type="title"/>
          </p:nvPr>
        </p:nvSpPr>
        <p:spPr/>
        <p:txBody>
          <a:bodyPr/>
          <a:lstStyle/>
          <a:p>
            <a:r>
              <a:rPr lang="en-MY" dirty="0"/>
              <a:t>Static and dynamic ram</a:t>
            </a:r>
          </a:p>
        </p:txBody>
      </p:sp>
      <p:sp>
        <p:nvSpPr>
          <p:cNvPr id="3" name="Content Placeholder 2">
            <a:extLst>
              <a:ext uri="{FF2B5EF4-FFF2-40B4-BE49-F238E27FC236}">
                <a16:creationId xmlns:a16="http://schemas.microsoft.com/office/drawing/2014/main" id="{494B1585-C688-480E-A26F-12A7F2A26537}"/>
              </a:ext>
            </a:extLst>
          </p:cNvPr>
          <p:cNvSpPr>
            <a:spLocks noGrp="1"/>
          </p:cNvSpPr>
          <p:nvPr>
            <p:ph idx="1"/>
          </p:nvPr>
        </p:nvSpPr>
        <p:spPr/>
        <p:txBody>
          <a:bodyPr>
            <a:normAutofit lnSpcReduction="10000"/>
          </a:bodyPr>
          <a:lstStyle/>
          <a:p>
            <a:pPr algn="just">
              <a:lnSpc>
                <a:spcPct val="100000"/>
              </a:lnSpc>
            </a:pPr>
            <a:r>
              <a:rPr lang="en-MY" dirty="0"/>
              <a:t>In </a:t>
            </a:r>
            <a:r>
              <a:rPr lang="en-MY" b="1" dirty="0"/>
              <a:t>static RAM, </a:t>
            </a:r>
            <a:r>
              <a:rPr lang="en-MY" dirty="0"/>
              <a:t>the storage cells are SR flip-flops that can store data indefinitely, provided that power is applied continuously.</a:t>
            </a:r>
          </a:p>
          <a:p>
            <a:pPr algn="just">
              <a:lnSpc>
                <a:spcPct val="100000"/>
              </a:lnSpc>
            </a:pPr>
            <a:r>
              <a:rPr lang="en-MY" dirty="0"/>
              <a:t>In </a:t>
            </a:r>
            <a:r>
              <a:rPr lang="en-MY" b="1" dirty="0"/>
              <a:t>dynamic RAM</a:t>
            </a:r>
            <a:r>
              <a:rPr lang="en-MY" dirty="0"/>
              <a:t>, information is stored in each cell as charge (or lack of charge) on a capacitor. </a:t>
            </a:r>
          </a:p>
          <a:p>
            <a:pPr algn="just">
              <a:lnSpc>
                <a:spcPct val="100000"/>
              </a:lnSpc>
            </a:pPr>
            <a:r>
              <a:rPr lang="en-MY" dirty="0"/>
              <a:t>Because the charge leaks off the capacitors, it is necessary to refresh the information periodically. </a:t>
            </a:r>
          </a:p>
          <a:p>
            <a:pPr algn="just">
              <a:lnSpc>
                <a:spcPct val="100000"/>
              </a:lnSpc>
            </a:pPr>
            <a:r>
              <a:rPr lang="en-MY" dirty="0"/>
              <a:t>This makes the use of dynamic RAM more complex than the use of static RAM. </a:t>
            </a:r>
          </a:p>
          <a:p>
            <a:pPr algn="just">
              <a:lnSpc>
                <a:spcPct val="100000"/>
              </a:lnSpc>
            </a:pPr>
            <a:r>
              <a:rPr lang="en-MY" dirty="0"/>
              <a:t>The advantage of dynamic RAM is that the basic storage cell is smaller, so that chips with larger capacities are available. </a:t>
            </a:r>
          </a:p>
          <a:p>
            <a:pPr algn="just">
              <a:lnSpc>
                <a:spcPct val="100000"/>
              </a:lnSpc>
            </a:pPr>
            <a:r>
              <a:rPr lang="en-MY" dirty="0"/>
              <a:t>A relatively small amount of RAM is needed in most control applications, and it is simpler to use static RAM.</a:t>
            </a:r>
          </a:p>
        </p:txBody>
      </p:sp>
      <p:sp>
        <p:nvSpPr>
          <p:cNvPr id="4" name="Footer Placeholder 3">
            <a:extLst>
              <a:ext uri="{FF2B5EF4-FFF2-40B4-BE49-F238E27FC236}">
                <a16:creationId xmlns:a16="http://schemas.microsoft.com/office/drawing/2014/main" id="{EADB372A-807A-4FDF-932E-CD0EC10E7EFB}"/>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656A334-070F-4DEA-A021-925270417DA0}"/>
              </a:ext>
            </a:extLst>
          </p:cNvPr>
          <p:cNvSpPr>
            <a:spLocks noGrp="1"/>
          </p:cNvSpPr>
          <p:nvPr>
            <p:ph type="sldNum" sz="quarter" idx="12"/>
          </p:nvPr>
        </p:nvSpPr>
        <p:spPr/>
        <p:txBody>
          <a:bodyPr/>
          <a:lstStyle/>
          <a:p>
            <a:fld id="{1DE98518-C1CF-410D-8A71-B5D14FDF677E}" type="slidenum">
              <a:rPr lang="en-MY" smtClean="0"/>
              <a:t>136</a:t>
            </a:fld>
            <a:endParaRPr lang="en-MY" dirty="0"/>
          </a:p>
        </p:txBody>
      </p:sp>
    </p:spTree>
    <p:extLst>
      <p:ext uri="{BB962C8B-B14F-4D97-AF65-F5344CB8AC3E}">
        <p14:creationId xmlns:p14="http://schemas.microsoft.com/office/powerpoint/2010/main" val="12144436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AF6F-1FB6-4F58-9427-F0D3C1D3B58C}"/>
              </a:ext>
            </a:extLst>
          </p:cNvPr>
          <p:cNvSpPr>
            <a:spLocks noGrp="1"/>
          </p:cNvSpPr>
          <p:nvPr>
            <p:ph type="title"/>
          </p:nvPr>
        </p:nvSpPr>
        <p:spPr/>
        <p:txBody>
          <a:bodyPr/>
          <a:lstStyle/>
          <a:p>
            <a:r>
              <a:rPr lang="en-MY" dirty="0"/>
              <a:t>ROM</a:t>
            </a:r>
          </a:p>
        </p:txBody>
      </p:sp>
      <p:sp>
        <p:nvSpPr>
          <p:cNvPr id="3" name="Content Placeholder 2">
            <a:extLst>
              <a:ext uri="{FF2B5EF4-FFF2-40B4-BE49-F238E27FC236}">
                <a16:creationId xmlns:a16="http://schemas.microsoft.com/office/drawing/2014/main" id="{9FA9DF2E-4090-4298-B7BB-5554F895E003}"/>
              </a:ext>
            </a:extLst>
          </p:cNvPr>
          <p:cNvSpPr>
            <a:spLocks noGrp="1"/>
          </p:cNvSpPr>
          <p:nvPr>
            <p:ph idx="1"/>
          </p:nvPr>
        </p:nvSpPr>
        <p:spPr/>
        <p:txBody>
          <a:bodyPr>
            <a:normAutofit fontScale="92500" lnSpcReduction="10000"/>
          </a:bodyPr>
          <a:lstStyle/>
          <a:p>
            <a:pPr algn="just">
              <a:lnSpc>
                <a:spcPct val="100000"/>
              </a:lnSpc>
            </a:pPr>
            <a:r>
              <a:rPr lang="en-MY" dirty="0"/>
              <a:t>In normal operation, read-only memory (ROM) can be read, but not written to. </a:t>
            </a:r>
          </a:p>
          <a:p>
            <a:pPr algn="just">
              <a:lnSpc>
                <a:spcPct val="100000"/>
              </a:lnSpc>
            </a:pPr>
            <a:r>
              <a:rPr lang="en-MY" dirty="0"/>
              <a:t>The chief advantages of ROM are that data can be read quickly in random order and that information is not lost when power is turned off. </a:t>
            </a:r>
          </a:p>
          <a:p>
            <a:pPr algn="just">
              <a:lnSpc>
                <a:spcPct val="100000"/>
              </a:lnSpc>
            </a:pPr>
            <a:r>
              <a:rPr lang="en-MY" dirty="0"/>
              <a:t>Thus, we say that ROM is </a:t>
            </a:r>
            <a:r>
              <a:rPr lang="en-MY" dirty="0" err="1"/>
              <a:t>nonvolatile</a:t>
            </a:r>
            <a:r>
              <a:rPr lang="en-MY" dirty="0"/>
              <a:t> (i.e., permanent).</a:t>
            </a:r>
          </a:p>
          <a:p>
            <a:pPr algn="just">
              <a:lnSpc>
                <a:spcPct val="100000"/>
              </a:lnSpc>
            </a:pPr>
            <a:r>
              <a:rPr lang="en-MY" dirty="0"/>
              <a:t>ROM is useful for storing programs such as the boot program, which is executed automatically when power is applied to a computer.</a:t>
            </a:r>
          </a:p>
          <a:p>
            <a:pPr algn="just">
              <a:lnSpc>
                <a:spcPct val="100000"/>
              </a:lnSpc>
            </a:pPr>
            <a:r>
              <a:rPr lang="en-MY" dirty="0"/>
              <a:t>Several types of ROM exist. </a:t>
            </a:r>
          </a:p>
          <a:p>
            <a:pPr lvl="1" algn="just">
              <a:lnSpc>
                <a:spcPct val="100000"/>
              </a:lnSpc>
            </a:pPr>
            <a:r>
              <a:rPr lang="en-MY" dirty="0"/>
              <a:t>mask-programmable ROM,</a:t>
            </a:r>
          </a:p>
          <a:p>
            <a:pPr lvl="1" algn="just">
              <a:lnSpc>
                <a:spcPct val="100000"/>
              </a:lnSpc>
            </a:pPr>
            <a:r>
              <a:rPr lang="en-MY" dirty="0"/>
              <a:t>programmable read-only memory (PROM)</a:t>
            </a:r>
          </a:p>
          <a:p>
            <a:pPr lvl="1" algn="just">
              <a:lnSpc>
                <a:spcPct val="100000"/>
              </a:lnSpc>
            </a:pPr>
            <a:r>
              <a:rPr lang="en-MY" dirty="0"/>
              <a:t>Erasable PROM (EPROM)</a:t>
            </a:r>
          </a:p>
          <a:p>
            <a:pPr lvl="1" algn="just">
              <a:lnSpc>
                <a:spcPct val="100000"/>
              </a:lnSpc>
            </a:pPr>
            <a:r>
              <a:rPr lang="en-MY" dirty="0"/>
              <a:t>Electrically erasable PROMs (EEPROMs)</a:t>
            </a:r>
          </a:p>
          <a:p>
            <a:pPr lvl="1" algn="just">
              <a:lnSpc>
                <a:spcPct val="100000"/>
              </a:lnSpc>
            </a:pPr>
            <a:r>
              <a:rPr lang="en-MY" dirty="0"/>
              <a:t>Flash memory</a:t>
            </a:r>
          </a:p>
        </p:txBody>
      </p:sp>
      <p:sp>
        <p:nvSpPr>
          <p:cNvPr id="4" name="Footer Placeholder 3">
            <a:extLst>
              <a:ext uri="{FF2B5EF4-FFF2-40B4-BE49-F238E27FC236}">
                <a16:creationId xmlns:a16="http://schemas.microsoft.com/office/drawing/2014/main" id="{1418DCEE-73B6-458A-B8FC-7A455A7B592E}"/>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0E04B455-A7B8-4D30-8EA0-68E38151C3F2}"/>
              </a:ext>
            </a:extLst>
          </p:cNvPr>
          <p:cNvSpPr>
            <a:spLocks noGrp="1"/>
          </p:cNvSpPr>
          <p:nvPr>
            <p:ph type="sldNum" sz="quarter" idx="12"/>
          </p:nvPr>
        </p:nvSpPr>
        <p:spPr/>
        <p:txBody>
          <a:bodyPr/>
          <a:lstStyle/>
          <a:p>
            <a:fld id="{1DE98518-C1CF-410D-8A71-B5D14FDF677E}" type="slidenum">
              <a:rPr lang="en-MY" smtClean="0"/>
              <a:t>137</a:t>
            </a:fld>
            <a:endParaRPr lang="en-MY" dirty="0"/>
          </a:p>
        </p:txBody>
      </p:sp>
    </p:spTree>
    <p:extLst>
      <p:ext uri="{BB962C8B-B14F-4D97-AF65-F5344CB8AC3E}">
        <p14:creationId xmlns:p14="http://schemas.microsoft.com/office/powerpoint/2010/main" val="157602217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AF6F-1FB6-4F58-9427-F0D3C1D3B58C}"/>
              </a:ext>
            </a:extLst>
          </p:cNvPr>
          <p:cNvSpPr>
            <a:spLocks noGrp="1"/>
          </p:cNvSpPr>
          <p:nvPr>
            <p:ph type="title"/>
          </p:nvPr>
        </p:nvSpPr>
        <p:spPr/>
        <p:txBody>
          <a:bodyPr/>
          <a:lstStyle/>
          <a:p>
            <a:r>
              <a:rPr lang="en-MY" dirty="0"/>
              <a:t>ROM</a:t>
            </a:r>
          </a:p>
        </p:txBody>
      </p:sp>
      <p:sp>
        <p:nvSpPr>
          <p:cNvPr id="3" name="Content Placeholder 2">
            <a:extLst>
              <a:ext uri="{FF2B5EF4-FFF2-40B4-BE49-F238E27FC236}">
                <a16:creationId xmlns:a16="http://schemas.microsoft.com/office/drawing/2014/main" id="{9FA9DF2E-4090-4298-B7BB-5554F895E003}"/>
              </a:ext>
            </a:extLst>
          </p:cNvPr>
          <p:cNvSpPr>
            <a:spLocks noGrp="1"/>
          </p:cNvSpPr>
          <p:nvPr>
            <p:ph idx="1"/>
          </p:nvPr>
        </p:nvSpPr>
        <p:spPr/>
        <p:txBody>
          <a:bodyPr>
            <a:normAutofit lnSpcReduction="10000"/>
          </a:bodyPr>
          <a:lstStyle/>
          <a:p>
            <a:pPr algn="just">
              <a:lnSpc>
                <a:spcPct val="100000"/>
              </a:lnSpc>
            </a:pPr>
            <a:r>
              <a:rPr lang="en-MY" dirty="0"/>
              <a:t>In mask-programmable ROM, the data are written when the chip is manufactured. </a:t>
            </a:r>
          </a:p>
          <a:p>
            <a:pPr algn="just">
              <a:lnSpc>
                <a:spcPct val="100000"/>
              </a:lnSpc>
            </a:pPr>
            <a:r>
              <a:rPr lang="en-MY" dirty="0"/>
              <a:t>In programmable read-only memory (PROM), data can be written by special circuits that blow tiny fuses or leave them unblown, depending on whether the data bits are zeros or ones. </a:t>
            </a:r>
          </a:p>
          <a:p>
            <a:pPr algn="just">
              <a:lnSpc>
                <a:spcPct val="100000"/>
              </a:lnSpc>
            </a:pPr>
            <a:r>
              <a:rPr lang="en-MY" dirty="0"/>
              <a:t>Erasable PROM (EPROM) is another type that can be erased by exposure to ultraviolet light (through a window in the chip package) and rewritten by using special circuits. </a:t>
            </a:r>
          </a:p>
          <a:p>
            <a:pPr algn="just">
              <a:lnSpc>
                <a:spcPct val="100000"/>
              </a:lnSpc>
            </a:pPr>
            <a:r>
              <a:rPr lang="en-MY" dirty="0"/>
              <a:t>Electrically erasable PROMs (EEPROMs) can be erased by applying proper voltages to the chip. </a:t>
            </a:r>
          </a:p>
          <a:p>
            <a:pPr algn="just">
              <a:lnSpc>
                <a:spcPct val="100000"/>
              </a:lnSpc>
            </a:pPr>
            <a:r>
              <a:rPr lang="en-MY" dirty="0"/>
              <a:t>Flash memory is a </a:t>
            </a:r>
            <a:r>
              <a:rPr lang="en-MY" dirty="0" err="1"/>
              <a:t>nonvolatile</a:t>
            </a:r>
            <a:r>
              <a:rPr lang="en-MY" dirty="0"/>
              <a:t> technology in which data can be erased and rewritten relatively quickly in blocks of locations, ranging in size from 512 bytes up to 512 Kbytes. </a:t>
            </a:r>
          </a:p>
        </p:txBody>
      </p:sp>
      <p:sp>
        <p:nvSpPr>
          <p:cNvPr id="4" name="Footer Placeholder 3">
            <a:extLst>
              <a:ext uri="{FF2B5EF4-FFF2-40B4-BE49-F238E27FC236}">
                <a16:creationId xmlns:a16="http://schemas.microsoft.com/office/drawing/2014/main" id="{1418DCEE-73B6-458A-B8FC-7A455A7B592E}"/>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0E04B455-A7B8-4D30-8EA0-68E38151C3F2}"/>
              </a:ext>
            </a:extLst>
          </p:cNvPr>
          <p:cNvSpPr>
            <a:spLocks noGrp="1"/>
          </p:cNvSpPr>
          <p:nvPr>
            <p:ph type="sldNum" sz="quarter" idx="12"/>
          </p:nvPr>
        </p:nvSpPr>
        <p:spPr/>
        <p:txBody>
          <a:bodyPr/>
          <a:lstStyle/>
          <a:p>
            <a:fld id="{1DE98518-C1CF-410D-8A71-B5D14FDF677E}" type="slidenum">
              <a:rPr lang="en-MY" smtClean="0"/>
              <a:t>138</a:t>
            </a:fld>
            <a:endParaRPr lang="en-MY" dirty="0"/>
          </a:p>
        </p:txBody>
      </p:sp>
    </p:spTree>
    <p:extLst>
      <p:ext uri="{BB962C8B-B14F-4D97-AF65-F5344CB8AC3E}">
        <p14:creationId xmlns:p14="http://schemas.microsoft.com/office/powerpoint/2010/main" val="34572893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1311-DC70-4BD1-813D-108EBFFADE96}"/>
              </a:ext>
            </a:extLst>
          </p:cNvPr>
          <p:cNvSpPr>
            <a:spLocks noGrp="1"/>
          </p:cNvSpPr>
          <p:nvPr>
            <p:ph type="title"/>
          </p:nvPr>
        </p:nvSpPr>
        <p:spPr/>
        <p:txBody>
          <a:bodyPr/>
          <a:lstStyle/>
          <a:p>
            <a:r>
              <a:rPr lang="en-MY" dirty="0"/>
              <a:t>Mass Storage</a:t>
            </a:r>
          </a:p>
        </p:txBody>
      </p:sp>
      <p:sp>
        <p:nvSpPr>
          <p:cNvPr id="3" name="Content Placeholder 2">
            <a:extLst>
              <a:ext uri="{FF2B5EF4-FFF2-40B4-BE49-F238E27FC236}">
                <a16:creationId xmlns:a16="http://schemas.microsoft.com/office/drawing/2014/main" id="{4A41F022-E64E-4D93-BD18-E613484C3C68}"/>
              </a:ext>
            </a:extLst>
          </p:cNvPr>
          <p:cNvSpPr>
            <a:spLocks noGrp="1"/>
          </p:cNvSpPr>
          <p:nvPr>
            <p:ph idx="1"/>
          </p:nvPr>
        </p:nvSpPr>
        <p:spPr/>
        <p:txBody>
          <a:bodyPr/>
          <a:lstStyle/>
          <a:p>
            <a:pPr algn="just">
              <a:lnSpc>
                <a:spcPct val="100000"/>
              </a:lnSpc>
            </a:pPr>
            <a:r>
              <a:rPr lang="en-MY" dirty="0"/>
              <a:t>Mass-storage units include hard disks and flash memory, both of which are read/write memory. </a:t>
            </a:r>
          </a:p>
          <a:p>
            <a:pPr algn="just">
              <a:lnSpc>
                <a:spcPct val="100000"/>
              </a:lnSpc>
            </a:pPr>
            <a:r>
              <a:rPr lang="en-MY" dirty="0"/>
              <a:t>Another type is CD-ROM (Compact Disk-Read Only Memory) and DVD-ROM (Digital Versatile Disc-Read Only Memory) disks, which are used for storing large amounts of data. </a:t>
            </a:r>
          </a:p>
          <a:p>
            <a:pPr algn="just">
              <a:lnSpc>
                <a:spcPct val="100000"/>
              </a:lnSpc>
            </a:pPr>
            <a:r>
              <a:rPr lang="en-MY" dirty="0"/>
              <a:t>Mass storage is the least expensive type of memory per unit of capacity</a:t>
            </a:r>
          </a:p>
        </p:txBody>
      </p:sp>
      <p:sp>
        <p:nvSpPr>
          <p:cNvPr id="4" name="Footer Placeholder 3">
            <a:extLst>
              <a:ext uri="{FF2B5EF4-FFF2-40B4-BE49-F238E27FC236}">
                <a16:creationId xmlns:a16="http://schemas.microsoft.com/office/drawing/2014/main" id="{9CADE6B9-B52A-4FBF-8FAF-391EEF3A71A3}"/>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AC815FEC-3056-4F8B-ABB2-63AE1D3221CC}"/>
              </a:ext>
            </a:extLst>
          </p:cNvPr>
          <p:cNvSpPr>
            <a:spLocks noGrp="1"/>
          </p:cNvSpPr>
          <p:nvPr>
            <p:ph type="sldNum" sz="quarter" idx="12"/>
          </p:nvPr>
        </p:nvSpPr>
        <p:spPr/>
        <p:txBody>
          <a:bodyPr/>
          <a:lstStyle/>
          <a:p>
            <a:fld id="{1DE98518-C1CF-410D-8A71-B5D14FDF677E}" type="slidenum">
              <a:rPr lang="en-MY" smtClean="0"/>
              <a:t>139</a:t>
            </a:fld>
            <a:endParaRPr lang="en-MY" dirty="0"/>
          </a:p>
        </p:txBody>
      </p:sp>
    </p:spTree>
    <p:extLst>
      <p:ext uri="{BB962C8B-B14F-4D97-AF65-F5344CB8AC3E}">
        <p14:creationId xmlns:p14="http://schemas.microsoft.com/office/powerpoint/2010/main" val="2545979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0F769-FD35-4F77-8287-FA257C112BC7}"/>
              </a:ext>
            </a:extLst>
          </p:cNvPr>
          <p:cNvSpPr>
            <a:spLocks noGrp="1"/>
          </p:cNvSpPr>
          <p:nvPr>
            <p:ph type="title"/>
          </p:nvPr>
        </p:nvSpPr>
        <p:spPr/>
        <p:txBody>
          <a:bodyPr>
            <a:normAutofit/>
          </a:bodyPr>
          <a:lstStyle/>
          <a:p>
            <a:r>
              <a:rPr lang="en-MY" sz="3600" dirty="0"/>
              <a:t>Converting Binary Numbers to Octal or Hexadecimal</a:t>
            </a:r>
          </a:p>
        </p:txBody>
      </p:sp>
      <p:sp>
        <p:nvSpPr>
          <p:cNvPr id="3" name="Content Placeholder 2">
            <a:extLst>
              <a:ext uri="{FF2B5EF4-FFF2-40B4-BE49-F238E27FC236}">
                <a16:creationId xmlns:a16="http://schemas.microsoft.com/office/drawing/2014/main" id="{596439CC-0579-461F-ACC6-744399277498}"/>
              </a:ext>
            </a:extLst>
          </p:cNvPr>
          <p:cNvSpPr>
            <a:spLocks noGrp="1"/>
          </p:cNvSpPr>
          <p:nvPr>
            <p:ph idx="1"/>
          </p:nvPr>
        </p:nvSpPr>
        <p:spPr/>
        <p:txBody>
          <a:bodyPr>
            <a:normAutofit/>
          </a:bodyPr>
          <a:lstStyle/>
          <a:p>
            <a:r>
              <a:rPr lang="en-MY" b="1" dirty="0">
                <a:solidFill>
                  <a:srgbClr val="FF0000"/>
                </a:solidFill>
              </a:rPr>
              <a:t>Example 6: </a:t>
            </a:r>
            <a:r>
              <a:rPr lang="en-MY" dirty="0"/>
              <a:t>Convert 11110110 to octal and to hexadecimal.</a:t>
            </a:r>
          </a:p>
          <a:p>
            <a:endParaRPr lang="en-MY" dirty="0"/>
          </a:p>
          <a:p>
            <a:pPr algn="just">
              <a:lnSpc>
                <a:spcPct val="100000"/>
              </a:lnSpc>
            </a:pPr>
            <a:r>
              <a:rPr lang="en-MY" dirty="0"/>
              <a:t>Note: For conversion to octal, we first form three-bit groups, working outward from the binary point. Notice that we have appended leading and trailing zeros so that each group contains three bits. Next, we write the octal digit for each group.</a:t>
            </a:r>
          </a:p>
          <a:p>
            <a:pPr algn="just">
              <a:lnSpc>
                <a:spcPct val="100000"/>
              </a:lnSpc>
            </a:pPr>
            <a:endParaRPr lang="en-MY" dirty="0"/>
          </a:p>
          <a:p>
            <a:pPr algn="just">
              <a:lnSpc>
                <a:spcPct val="100000"/>
              </a:lnSpc>
            </a:pPr>
            <a:r>
              <a:rPr lang="en-MY" dirty="0"/>
              <a:t>Note: For conversion to hexadecimal, we form four-bit groups appending leading and trailing zeros as needed. Then, we convert each group to its equivalent hexadecimal integer.</a:t>
            </a:r>
          </a:p>
          <a:p>
            <a:endParaRPr lang="en-MY" dirty="0"/>
          </a:p>
        </p:txBody>
      </p:sp>
      <p:sp>
        <p:nvSpPr>
          <p:cNvPr id="5" name="Slide Number Placeholder 4">
            <a:extLst>
              <a:ext uri="{FF2B5EF4-FFF2-40B4-BE49-F238E27FC236}">
                <a16:creationId xmlns:a16="http://schemas.microsoft.com/office/drawing/2014/main" id="{74899F02-A76B-461A-A488-1C87425BE799}"/>
              </a:ext>
            </a:extLst>
          </p:cNvPr>
          <p:cNvSpPr>
            <a:spLocks noGrp="1"/>
          </p:cNvSpPr>
          <p:nvPr>
            <p:ph type="sldNum" sz="quarter" idx="12"/>
          </p:nvPr>
        </p:nvSpPr>
        <p:spPr/>
        <p:txBody>
          <a:bodyPr/>
          <a:lstStyle/>
          <a:p>
            <a:fld id="{1DE98518-C1CF-410D-8A71-B5D14FDF677E}" type="slidenum">
              <a:rPr lang="en-MY" smtClean="0"/>
              <a:t>14</a:t>
            </a:fld>
            <a:endParaRPr lang="en-MY" dirty="0"/>
          </a:p>
        </p:txBody>
      </p:sp>
    </p:spTree>
    <p:extLst>
      <p:ext uri="{BB962C8B-B14F-4D97-AF65-F5344CB8AC3E}">
        <p14:creationId xmlns:p14="http://schemas.microsoft.com/office/powerpoint/2010/main" val="407441477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1</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The instruction used in a program for executing them is stored in the __________</a:t>
            </a:r>
          </a:p>
          <a:p>
            <a:pPr marL="0" indent="0">
              <a:buNone/>
            </a:pPr>
            <a:r>
              <a:rPr lang="en-MY" dirty="0"/>
              <a:t>a) CPU</a:t>
            </a:r>
          </a:p>
          <a:p>
            <a:pPr marL="0" indent="0">
              <a:buNone/>
            </a:pPr>
            <a:r>
              <a:rPr lang="en-MY" dirty="0"/>
              <a:t>b) Control Unit</a:t>
            </a:r>
          </a:p>
          <a:p>
            <a:pPr marL="0" indent="0">
              <a:buNone/>
            </a:pPr>
            <a:r>
              <a:rPr lang="en-MY" dirty="0"/>
              <a:t>c) Memory</a:t>
            </a:r>
          </a:p>
          <a:p>
            <a:pPr marL="0" indent="0">
              <a:buNone/>
            </a:pPr>
            <a:r>
              <a:rPr lang="en-MY" dirty="0"/>
              <a:t>d) Microprocessor</a:t>
            </a:r>
          </a:p>
        </p:txBody>
      </p:sp>
      <p:sp>
        <p:nvSpPr>
          <p:cNvPr id="4" name="Footer Placeholder 3">
            <a:extLst>
              <a:ext uri="{FF2B5EF4-FFF2-40B4-BE49-F238E27FC236}">
                <a16:creationId xmlns:a16="http://schemas.microsoft.com/office/drawing/2014/main" id="{E71C8EFA-FBEF-4CF3-A559-DDE6D57C0CE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140</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11701" y="5532016"/>
            <a:ext cx="7104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t>
            </a:r>
          </a:p>
        </p:txBody>
      </p:sp>
    </p:spTree>
    <p:extLst>
      <p:ext uri="{BB962C8B-B14F-4D97-AF65-F5344CB8AC3E}">
        <p14:creationId xmlns:p14="http://schemas.microsoft.com/office/powerpoint/2010/main" val="399450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2</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CD-ROM refers to __________</a:t>
            </a:r>
          </a:p>
          <a:p>
            <a:pPr marL="0" indent="0">
              <a:buNone/>
            </a:pPr>
            <a:r>
              <a:rPr lang="en-MY" dirty="0"/>
              <a:t>a) Floppy disk</a:t>
            </a:r>
          </a:p>
          <a:p>
            <a:pPr marL="0" indent="0">
              <a:buNone/>
            </a:pPr>
            <a:r>
              <a:rPr lang="en-MY" dirty="0"/>
              <a:t>b) Compact Disk-Read Only Memory</a:t>
            </a:r>
          </a:p>
          <a:p>
            <a:pPr marL="0" indent="0">
              <a:buNone/>
            </a:pPr>
            <a:r>
              <a:rPr lang="en-MY" dirty="0"/>
              <a:t>c) Compressed Disk-Read Only Memory</a:t>
            </a:r>
          </a:p>
          <a:p>
            <a:pPr marL="0" indent="0">
              <a:buNone/>
            </a:pPr>
            <a:r>
              <a:rPr lang="en-MY" dirty="0"/>
              <a:t>d) Compressed Disk- Random Access Memory</a:t>
            </a:r>
          </a:p>
        </p:txBody>
      </p:sp>
      <p:sp>
        <p:nvSpPr>
          <p:cNvPr id="4" name="Footer Placeholder 3">
            <a:extLst>
              <a:ext uri="{FF2B5EF4-FFF2-40B4-BE49-F238E27FC236}">
                <a16:creationId xmlns:a16="http://schemas.microsoft.com/office/drawing/2014/main" id="{E71C8EFA-FBEF-4CF3-A559-DDE6D57C0CE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141</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72615" y="5532016"/>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224173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3</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A ROM is defined as __________</a:t>
            </a:r>
          </a:p>
          <a:p>
            <a:pPr marL="0" indent="0">
              <a:buNone/>
            </a:pPr>
            <a:r>
              <a:rPr lang="en-MY" dirty="0"/>
              <a:t>a) Read Out Memory</a:t>
            </a:r>
          </a:p>
          <a:p>
            <a:pPr marL="0" indent="0">
              <a:buNone/>
            </a:pPr>
            <a:r>
              <a:rPr lang="en-MY" dirty="0"/>
              <a:t>b) Read Once Memory</a:t>
            </a:r>
          </a:p>
          <a:p>
            <a:pPr marL="0" indent="0">
              <a:buNone/>
            </a:pPr>
            <a:r>
              <a:rPr lang="en-MY" dirty="0"/>
              <a:t>c) Read Only Memory</a:t>
            </a:r>
          </a:p>
          <a:p>
            <a:pPr marL="0" indent="0">
              <a:buNone/>
            </a:pPr>
            <a:r>
              <a:rPr lang="en-MY" dirty="0"/>
              <a:t>d) Read One Memory</a:t>
            </a:r>
          </a:p>
        </p:txBody>
      </p:sp>
      <p:sp>
        <p:nvSpPr>
          <p:cNvPr id="4" name="Footer Placeholder 3">
            <a:extLst>
              <a:ext uri="{FF2B5EF4-FFF2-40B4-BE49-F238E27FC236}">
                <a16:creationId xmlns:a16="http://schemas.microsoft.com/office/drawing/2014/main" id="{E71C8EFA-FBEF-4CF3-A559-DDE6D57C0CE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142</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11701" y="5532016"/>
            <a:ext cx="7104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t>
            </a:r>
          </a:p>
        </p:txBody>
      </p:sp>
    </p:spTree>
    <p:extLst>
      <p:ext uri="{BB962C8B-B14F-4D97-AF65-F5344CB8AC3E}">
        <p14:creationId xmlns:p14="http://schemas.microsoft.com/office/powerpoint/2010/main" val="371924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4</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The full form of PROM is __________</a:t>
            </a:r>
          </a:p>
          <a:p>
            <a:pPr marL="0" indent="0">
              <a:buNone/>
            </a:pPr>
            <a:r>
              <a:rPr lang="en-MY" dirty="0"/>
              <a:t>a) Previous Read Only Memory</a:t>
            </a:r>
          </a:p>
          <a:p>
            <a:pPr marL="0" indent="0">
              <a:buNone/>
            </a:pPr>
            <a:r>
              <a:rPr lang="en-MY" dirty="0"/>
              <a:t>b) Programmable Read Out Memory</a:t>
            </a:r>
          </a:p>
          <a:p>
            <a:pPr marL="0" indent="0">
              <a:buNone/>
            </a:pPr>
            <a:r>
              <a:rPr lang="en-MY" dirty="0"/>
              <a:t>c) Programmable Read Only Memory</a:t>
            </a:r>
          </a:p>
          <a:p>
            <a:pPr marL="0" indent="0">
              <a:buNone/>
            </a:pPr>
            <a:r>
              <a:rPr lang="en-MY" dirty="0"/>
              <a:t>d) Previous Read Out Memory</a:t>
            </a:r>
          </a:p>
        </p:txBody>
      </p:sp>
      <p:sp>
        <p:nvSpPr>
          <p:cNvPr id="4" name="Footer Placeholder 3">
            <a:extLst>
              <a:ext uri="{FF2B5EF4-FFF2-40B4-BE49-F238E27FC236}">
                <a16:creationId xmlns:a16="http://schemas.microsoft.com/office/drawing/2014/main" id="{E71C8EFA-FBEF-4CF3-A559-DDE6D57C0CE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143</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11701" y="5532016"/>
            <a:ext cx="7104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t>
            </a:r>
          </a:p>
        </p:txBody>
      </p:sp>
    </p:spTree>
    <p:extLst>
      <p:ext uri="{BB962C8B-B14F-4D97-AF65-F5344CB8AC3E}">
        <p14:creationId xmlns:p14="http://schemas.microsoft.com/office/powerpoint/2010/main" val="115234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5</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The full form of EPROM is __________</a:t>
            </a:r>
          </a:p>
          <a:p>
            <a:pPr marL="0" indent="0">
              <a:buNone/>
            </a:pPr>
            <a:r>
              <a:rPr lang="en-MY" dirty="0"/>
              <a:t>a) Easy Programmable Read Only Memory</a:t>
            </a:r>
          </a:p>
          <a:p>
            <a:pPr marL="0" indent="0">
              <a:buNone/>
            </a:pPr>
            <a:r>
              <a:rPr lang="en-MY" dirty="0"/>
              <a:t>b) Erasable Programmable Read Only Memory</a:t>
            </a:r>
          </a:p>
          <a:p>
            <a:pPr marL="0" indent="0">
              <a:buNone/>
            </a:pPr>
            <a:r>
              <a:rPr lang="en-MY" dirty="0"/>
              <a:t>c) Eradicate Programmable Read Only Memory</a:t>
            </a:r>
          </a:p>
          <a:p>
            <a:pPr marL="0" indent="0">
              <a:buNone/>
            </a:pPr>
            <a:r>
              <a:rPr lang="en-MY" dirty="0"/>
              <a:t>d) Easy Programmable Read Out Memory</a:t>
            </a:r>
          </a:p>
        </p:txBody>
      </p:sp>
      <p:sp>
        <p:nvSpPr>
          <p:cNvPr id="4" name="Footer Placeholder 3">
            <a:extLst>
              <a:ext uri="{FF2B5EF4-FFF2-40B4-BE49-F238E27FC236}">
                <a16:creationId xmlns:a16="http://schemas.microsoft.com/office/drawing/2014/main" id="{E71C8EFA-FBEF-4CF3-A559-DDE6D57C0CE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144</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72615" y="5532016"/>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239313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6</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The full form of EPROM is __________</a:t>
            </a:r>
          </a:p>
          <a:p>
            <a:pPr marL="0" indent="0">
              <a:buNone/>
            </a:pPr>
            <a:r>
              <a:rPr lang="en-MY" dirty="0"/>
              <a:t>a) Easy Programmable Read Only Memory</a:t>
            </a:r>
          </a:p>
          <a:p>
            <a:pPr marL="0" indent="0">
              <a:buNone/>
            </a:pPr>
            <a:r>
              <a:rPr lang="en-MY" dirty="0"/>
              <a:t>b) Erasable Programmable Read Only Memory</a:t>
            </a:r>
          </a:p>
          <a:p>
            <a:pPr marL="0" indent="0">
              <a:buNone/>
            </a:pPr>
            <a:r>
              <a:rPr lang="en-MY" dirty="0"/>
              <a:t>c) Eradicate Programmable Read Only Memory</a:t>
            </a:r>
          </a:p>
          <a:p>
            <a:pPr marL="0" indent="0">
              <a:buNone/>
            </a:pPr>
            <a:r>
              <a:rPr lang="en-MY" dirty="0"/>
              <a:t>d) Easy Programmable Read Out Memory</a:t>
            </a:r>
          </a:p>
        </p:txBody>
      </p:sp>
      <p:sp>
        <p:nvSpPr>
          <p:cNvPr id="4" name="Footer Placeholder 3">
            <a:extLst>
              <a:ext uri="{FF2B5EF4-FFF2-40B4-BE49-F238E27FC236}">
                <a16:creationId xmlns:a16="http://schemas.microsoft.com/office/drawing/2014/main" id="{E71C8EFA-FBEF-4CF3-A559-DDE6D57C0CE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145</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72615" y="5532016"/>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77344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7</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A memory is a collection of ____________</a:t>
            </a:r>
          </a:p>
          <a:p>
            <a:pPr marL="0" indent="0">
              <a:buNone/>
            </a:pPr>
            <a:r>
              <a:rPr lang="en-MY" dirty="0"/>
              <a:t>a) Unit cells</a:t>
            </a:r>
          </a:p>
          <a:p>
            <a:pPr marL="0" indent="0">
              <a:buNone/>
            </a:pPr>
            <a:r>
              <a:rPr lang="en-MY" dirty="0"/>
              <a:t>b) Storage cells</a:t>
            </a:r>
          </a:p>
          <a:p>
            <a:pPr marL="0" indent="0">
              <a:buNone/>
            </a:pPr>
            <a:r>
              <a:rPr lang="en-MY" dirty="0"/>
              <a:t>c) Data cells</a:t>
            </a:r>
          </a:p>
          <a:p>
            <a:pPr marL="0" indent="0">
              <a:buNone/>
            </a:pPr>
            <a:r>
              <a:rPr lang="en-MY" dirty="0"/>
              <a:t>d) Binary cells</a:t>
            </a:r>
          </a:p>
        </p:txBody>
      </p:sp>
      <p:sp>
        <p:nvSpPr>
          <p:cNvPr id="4" name="Footer Placeholder 3">
            <a:extLst>
              <a:ext uri="{FF2B5EF4-FFF2-40B4-BE49-F238E27FC236}">
                <a16:creationId xmlns:a16="http://schemas.microsoft.com/office/drawing/2014/main" id="{E71C8EFA-FBEF-4CF3-A559-DDE6D57C0CE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146</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72615" y="5532016"/>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1994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8</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Mask programming is also known as __________</a:t>
            </a:r>
          </a:p>
          <a:p>
            <a:pPr marL="0" indent="0">
              <a:buNone/>
            </a:pPr>
            <a:r>
              <a:rPr lang="en-MY" dirty="0"/>
              <a:t>a) EPROM</a:t>
            </a:r>
          </a:p>
          <a:p>
            <a:pPr marL="0" indent="0">
              <a:buNone/>
            </a:pPr>
            <a:r>
              <a:rPr lang="en-MY" dirty="0"/>
              <a:t>b) PROM</a:t>
            </a:r>
          </a:p>
          <a:p>
            <a:pPr marL="0" indent="0">
              <a:buNone/>
            </a:pPr>
            <a:r>
              <a:rPr lang="en-MY" dirty="0"/>
              <a:t>c) Custom programming</a:t>
            </a:r>
          </a:p>
          <a:p>
            <a:pPr marL="0" indent="0">
              <a:buNone/>
            </a:pPr>
            <a:r>
              <a:rPr lang="en-MY" dirty="0"/>
              <a:t>d) Both PROM and EPROM</a:t>
            </a:r>
          </a:p>
        </p:txBody>
      </p:sp>
      <p:sp>
        <p:nvSpPr>
          <p:cNvPr id="4" name="Footer Placeholder 3">
            <a:extLst>
              <a:ext uri="{FF2B5EF4-FFF2-40B4-BE49-F238E27FC236}">
                <a16:creationId xmlns:a16="http://schemas.microsoft.com/office/drawing/2014/main" id="{E71C8EFA-FBEF-4CF3-A559-DDE6D57C0CE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147</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11701" y="5532016"/>
            <a:ext cx="7104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t>
            </a:r>
          </a:p>
        </p:txBody>
      </p:sp>
    </p:spTree>
    <p:extLst>
      <p:ext uri="{BB962C8B-B14F-4D97-AF65-F5344CB8AC3E}">
        <p14:creationId xmlns:p14="http://schemas.microsoft.com/office/powerpoint/2010/main" val="275944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9</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These devices provide a means of communication between a computer and outer world.</a:t>
            </a:r>
          </a:p>
          <a:p>
            <a:pPr marL="0" indent="0">
              <a:buNone/>
            </a:pPr>
            <a:r>
              <a:rPr lang="en-MY" dirty="0"/>
              <a:t>a) I/O</a:t>
            </a:r>
          </a:p>
          <a:p>
            <a:pPr marL="0" indent="0">
              <a:buNone/>
            </a:pPr>
            <a:r>
              <a:rPr lang="en-MY" dirty="0"/>
              <a:t>b) Storage</a:t>
            </a:r>
          </a:p>
          <a:p>
            <a:pPr marL="0" indent="0">
              <a:buNone/>
            </a:pPr>
            <a:r>
              <a:rPr lang="en-MY" dirty="0"/>
              <a:t>c) Compact</a:t>
            </a:r>
          </a:p>
          <a:p>
            <a:pPr marL="0" indent="0">
              <a:buNone/>
            </a:pPr>
            <a:r>
              <a:rPr lang="en-MY" dirty="0"/>
              <a:t>d) Drivers</a:t>
            </a:r>
          </a:p>
        </p:txBody>
      </p:sp>
      <p:sp>
        <p:nvSpPr>
          <p:cNvPr id="4" name="Footer Placeholder 3">
            <a:extLst>
              <a:ext uri="{FF2B5EF4-FFF2-40B4-BE49-F238E27FC236}">
                <a16:creationId xmlns:a16="http://schemas.microsoft.com/office/drawing/2014/main" id="{E71C8EFA-FBEF-4CF3-A559-DDE6D57C0CE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148</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32540" y="5532016"/>
            <a:ext cx="66877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a:t>
            </a:r>
          </a:p>
        </p:txBody>
      </p:sp>
    </p:spTree>
    <p:extLst>
      <p:ext uri="{BB962C8B-B14F-4D97-AF65-F5344CB8AC3E}">
        <p14:creationId xmlns:p14="http://schemas.microsoft.com/office/powerpoint/2010/main" val="317044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10</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Identify the blank space in the diagram.</a:t>
            </a:r>
          </a:p>
          <a:p>
            <a:pPr marL="0" indent="0">
              <a:buNone/>
            </a:pPr>
            <a:r>
              <a:rPr lang="en-MY" dirty="0"/>
              <a:t>a) Processor</a:t>
            </a:r>
          </a:p>
          <a:p>
            <a:pPr marL="0" indent="0">
              <a:buNone/>
            </a:pPr>
            <a:r>
              <a:rPr lang="en-MY" dirty="0"/>
              <a:t>b) Memory</a:t>
            </a:r>
          </a:p>
          <a:p>
            <a:pPr marL="0" indent="0">
              <a:buNone/>
            </a:pPr>
            <a:r>
              <a:rPr lang="en-MY" dirty="0"/>
              <a:t>c) CPU</a:t>
            </a:r>
          </a:p>
          <a:p>
            <a:pPr marL="0" indent="0">
              <a:buNone/>
            </a:pPr>
            <a:r>
              <a:rPr lang="en-MY" dirty="0"/>
              <a:t>d) Storage</a:t>
            </a:r>
          </a:p>
        </p:txBody>
      </p:sp>
      <p:sp>
        <p:nvSpPr>
          <p:cNvPr id="4" name="Footer Placeholder 3">
            <a:extLst>
              <a:ext uri="{FF2B5EF4-FFF2-40B4-BE49-F238E27FC236}">
                <a16:creationId xmlns:a16="http://schemas.microsoft.com/office/drawing/2014/main" id="{E71C8EFA-FBEF-4CF3-A559-DDE6D57C0CE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149</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32540" y="5532016"/>
            <a:ext cx="66877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a:t>
            </a:r>
          </a:p>
        </p:txBody>
      </p:sp>
      <p:pic>
        <p:nvPicPr>
          <p:cNvPr id="3074" name="Picture 2">
            <a:extLst>
              <a:ext uri="{FF2B5EF4-FFF2-40B4-BE49-F238E27FC236}">
                <a16:creationId xmlns:a16="http://schemas.microsoft.com/office/drawing/2014/main" id="{9B46EECD-90C9-4B82-AD5B-FFC1E4A74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2897" y="3540287"/>
            <a:ext cx="5724525"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66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5913-1EFD-495A-AC92-0DCF4B78C8DD}"/>
              </a:ext>
            </a:extLst>
          </p:cNvPr>
          <p:cNvSpPr>
            <a:spLocks noGrp="1"/>
          </p:cNvSpPr>
          <p:nvPr>
            <p:ph type="title"/>
          </p:nvPr>
        </p:nvSpPr>
        <p:spPr/>
        <p:txBody>
          <a:bodyPr/>
          <a:lstStyle/>
          <a:p>
            <a:r>
              <a:rPr lang="en-MY" dirty="0"/>
              <a:t>Assignment Q1</a:t>
            </a:r>
          </a:p>
        </p:txBody>
      </p:sp>
      <p:sp>
        <p:nvSpPr>
          <p:cNvPr id="3" name="Content Placeholder 2">
            <a:extLst>
              <a:ext uri="{FF2B5EF4-FFF2-40B4-BE49-F238E27FC236}">
                <a16:creationId xmlns:a16="http://schemas.microsoft.com/office/drawing/2014/main" id="{6E456260-92BD-45E6-99DD-C5CE1F70EB81}"/>
              </a:ext>
            </a:extLst>
          </p:cNvPr>
          <p:cNvSpPr>
            <a:spLocks noGrp="1"/>
          </p:cNvSpPr>
          <p:nvPr>
            <p:ph idx="1"/>
          </p:nvPr>
        </p:nvSpPr>
        <p:spPr/>
        <p:txBody>
          <a:bodyPr/>
          <a:lstStyle/>
          <a:p>
            <a:pPr marL="0" indent="0">
              <a:buNone/>
            </a:pPr>
            <a:r>
              <a:rPr lang="en-MY" dirty="0"/>
              <a:t>Convert the following binary numbers to decimal form</a:t>
            </a:r>
          </a:p>
          <a:p>
            <a:pPr marL="0" indent="0">
              <a:buNone/>
            </a:pPr>
            <a:r>
              <a:rPr lang="en-MY" dirty="0"/>
              <a:t> </a:t>
            </a:r>
          </a:p>
          <a:p>
            <a:pPr marL="457200" indent="-457200">
              <a:buFont typeface="+mj-lt"/>
              <a:buAutoNum type="alphaLcPeriod"/>
            </a:pPr>
            <a:r>
              <a:rPr lang="en-MY" dirty="0"/>
              <a:t>101 </a:t>
            </a:r>
          </a:p>
          <a:p>
            <a:pPr marL="457200" indent="-457200">
              <a:buFont typeface="+mj-lt"/>
              <a:buAutoNum type="alphaLcPeriod"/>
            </a:pPr>
            <a:r>
              <a:rPr lang="en-MY" dirty="0"/>
              <a:t>10101</a:t>
            </a:r>
          </a:p>
          <a:p>
            <a:pPr marL="457200" indent="-457200">
              <a:buFont typeface="+mj-lt"/>
              <a:buAutoNum type="alphaLcPeriod"/>
            </a:pPr>
            <a:r>
              <a:rPr lang="en-MY" dirty="0"/>
              <a:t>1110 </a:t>
            </a:r>
          </a:p>
          <a:p>
            <a:pPr marL="457200" indent="-457200">
              <a:buFont typeface="+mj-lt"/>
              <a:buAutoNum type="alphaLcPeriod"/>
            </a:pPr>
            <a:r>
              <a:rPr lang="en-MY" dirty="0"/>
              <a:t>1101</a:t>
            </a:r>
          </a:p>
          <a:p>
            <a:pPr marL="457200" indent="-457200">
              <a:buFont typeface="+mj-lt"/>
              <a:buAutoNum type="alphaLcPeriod"/>
            </a:pPr>
            <a:r>
              <a:rPr lang="en-MY" dirty="0"/>
              <a:t>1001</a:t>
            </a:r>
          </a:p>
          <a:p>
            <a:pPr marL="457200" indent="-457200">
              <a:buFont typeface="+mj-lt"/>
              <a:buAutoNum type="alphaLcPeriod"/>
            </a:pPr>
            <a:r>
              <a:rPr lang="en-MY" dirty="0"/>
              <a:t>1111</a:t>
            </a:r>
          </a:p>
        </p:txBody>
      </p:sp>
      <p:sp>
        <p:nvSpPr>
          <p:cNvPr id="5" name="Slide Number Placeholder 4">
            <a:extLst>
              <a:ext uri="{FF2B5EF4-FFF2-40B4-BE49-F238E27FC236}">
                <a16:creationId xmlns:a16="http://schemas.microsoft.com/office/drawing/2014/main" id="{9F35FCE8-DE62-47AC-A0B7-2028BE926548}"/>
              </a:ext>
            </a:extLst>
          </p:cNvPr>
          <p:cNvSpPr>
            <a:spLocks noGrp="1"/>
          </p:cNvSpPr>
          <p:nvPr>
            <p:ph type="sldNum" sz="quarter" idx="12"/>
          </p:nvPr>
        </p:nvSpPr>
        <p:spPr/>
        <p:txBody>
          <a:bodyPr/>
          <a:lstStyle/>
          <a:p>
            <a:fld id="{1DE98518-C1CF-410D-8A71-B5D14FDF677E}" type="slidenum">
              <a:rPr lang="en-MY" smtClean="0"/>
              <a:t>15</a:t>
            </a:fld>
            <a:endParaRPr lang="en-MY" dirty="0"/>
          </a:p>
        </p:txBody>
      </p:sp>
      <p:sp>
        <p:nvSpPr>
          <p:cNvPr id="7" name="TextBox 6">
            <a:extLst>
              <a:ext uri="{FF2B5EF4-FFF2-40B4-BE49-F238E27FC236}">
                <a16:creationId xmlns:a16="http://schemas.microsoft.com/office/drawing/2014/main" id="{006F5A67-9014-4C3B-B520-029CBF09EC76}"/>
              </a:ext>
            </a:extLst>
          </p:cNvPr>
          <p:cNvSpPr txBox="1"/>
          <p:nvPr/>
        </p:nvSpPr>
        <p:spPr>
          <a:xfrm>
            <a:off x="4077477" y="3611506"/>
            <a:ext cx="5225143" cy="954107"/>
          </a:xfrm>
          <a:prstGeom prst="rect">
            <a:avLst/>
          </a:prstGeom>
          <a:noFill/>
        </p:spPr>
        <p:txBody>
          <a:bodyPr wrap="square" rtlCol="0">
            <a:spAutoFit/>
          </a:bodyPr>
          <a:lstStyle/>
          <a:p>
            <a:pPr algn="ctr"/>
            <a:r>
              <a:rPr lang="en-MY" sz="2800" b="1" dirty="0">
                <a:ln w="6600">
                  <a:solidFill>
                    <a:schemeClr val="accent2"/>
                  </a:solidFill>
                  <a:prstDash val="solid"/>
                </a:ln>
                <a:solidFill>
                  <a:srgbClr val="FFFFFF"/>
                </a:solidFill>
                <a:effectLst>
                  <a:outerShdw dist="38100" dir="2700000" algn="tl" rotWithShape="0">
                    <a:schemeClr val="accent2"/>
                  </a:outerShdw>
                </a:effectLst>
              </a:rPr>
              <a:t>Attach the photo </a:t>
            </a:r>
          </a:p>
          <a:p>
            <a:pPr algn="ctr"/>
            <a:r>
              <a:rPr lang="en-MY" sz="2800" b="1" dirty="0">
                <a:ln w="6600">
                  <a:solidFill>
                    <a:schemeClr val="accent2"/>
                  </a:solidFill>
                  <a:prstDash val="solid"/>
                </a:ln>
                <a:solidFill>
                  <a:srgbClr val="FFFFFF"/>
                </a:solidFill>
                <a:effectLst>
                  <a:outerShdw dist="38100" dir="2700000" algn="tl" rotWithShape="0">
                    <a:schemeClr val="accent2"/>
                  </a:outerShdw>
                </a:effectLst>
              </a:rPr>
              <a:t>“Solution from Calculator”</a:t>
            </a:r>
          </a:p>
        </p:txBody>
      </p:sp>
    </p:spTree>
    <p:extLst>
      <p:ext uri="{BB962C8B-B14F-4D97-AF65-F5344CB8AC3E}">
        <p14:creationId xmlns:p14="http://schemas.microsoft.com/office/powerpoint/2010/main" val="379490844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11</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Which of the following is not a point-and-draw device?</a:t>
            </a:r>
          </a:p>
          <a:p>
            <a:pPr marL="0" indent="0">
              <a:buNone/>
            </a:pPr>
            <a:r>
              <a:rPr lang="en-MY" dirty="0"/>
              <a:t>a) Keypad</a:t>
            </a:r>
          </a:p>
          <a:p>
            <a:pPr marL="0" indent="0">
              <a:buNone/>
            </a:pPr>
            <a:r>
              <a:rPr lang="en-MY" dirty="0"/>
              <a:t>b) Trackball</a:t>
            </a:r>
          </a:p>
          <a:p>
            <a:pPr marL="0" indent="0">
              <a:buNone/>
            </a:pPr>
            <a:r>
              <a:rPr lang="en-MY" dirty="0"/>
              <a:t>c) Touch screen</a:t>
            </a:r>
          </a:p>
          <a:p>
            <a:pPr marL="0" indent="0">
              <a:buNone/>
            </a:pPr>
            <a:r>
              <a:rPr lang="en-MY" dirty="0"/>
              <a:t>d) Mouse</a:t>
            </a:r>
          </a:p>
        </p:txBody>
      </p:sp>
      <p:sp>
        <p:nvSpPr>
          <p:cNvPr id="4" name="Footer Placeholder 3">
            <a:extLst>
              <a:ext uri="{FF2B5EF4-FFF2-40B4-BE49-F238E27FC236}">
                <a16:creationId xmlns:a16="http://schemas.microsoft.com/office/drawing/2014/main" id="{E71C8EFA-FBEF-4CF3-A559-DDE6D57C0CE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150</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32540" y="5532016"/>
            <a:ext cx="66877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a:t>
            </a:r>
          </a:p>
        </p:txBody>
      </p:sp>
    </p:spTree>
    <p:extLst>
      <p:ext uri="{BB962C8B-B14F-4D97-AF65-F5344CB8AC3E}">
        <p14:creationId xmlns:p14="http://schemas.microsoft.com/office/powerpoint/2010/main" val="74650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12</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The ALU gives the output of the operations and the output is stored in the ________</a:t>
            </a:r>
          </a:p>
          <a:p>
            <a:pPr marL="0" indent="0">
              <a:buNone/>
            </a:pPr>
            <a:r>
              <a:rPr lang="en-MY" dirty="0"/>
              <a:t>a) Memory Devices</a:t>
            </a:r>
          </a:p>
          <a:p>
            <a:pPr marL="0" indent="0">
              <a:buNone/>
            </a:pPr>
            <a:r>
              <a:rPr lang="en-MY" dirty="0"/>
              <a:t>b) Registers</a:t>
            </a:r>
          </a:p>
          <a:p>
            <a:pPr marL="0" indent="0">
              <a:buNone/>
            </a:pPr>
            <a:r>
              <a:rPr lang="en-MY" dirty="0"/>
              <a:t>c) Flags</a:t>
            </a:r>
          </a:p>
          <a:p>
            <a:pPr marL="0" indent="0">
              <a:buNone/>
            </a:pPr>
            <a:r>
              <a:rPr lang="en-MY" dirty="0"/>
              <a:t>d) Output Unit</a:t>
            </a:r>
          </a:p>
        </p:txBody>
      </p:sp>
      <p:sp>
        <p:nvSpPr>
          <p:cNvPr id="4" name="Footer Placeholder 3">
            <a:extLst>
              <a:ext uri="{FF2B5EF4-FFF2-40B4-BE49-F238E27FC236}">
                <a16:creationId xmlns:a16="http://schemas.microsoft.com/office/drawing/2014/main" id="{E71C8EFA-FBEF-4CF3-A559-DDE6D57C0CE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151</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72615" y="5532016"/>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29213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0BEDC6-DAB8-4B2E-AA04-B4EF98B20B12}"/>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dirty="0">
                <a:solidFill>
                  <a:srgbClr val="FFFFFF"/>
                </a:solidFill>
              </a:rPr>
              <a:t>8. counters</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95C1F7F4-8044-4B08-9DE6-4BDA11950B50}"/>
              </a:ext>
            </a:extLst>
          </p:cNvPr>
          <p:cNvSpPr>
            <a:spLocks noGrp="1"/>
          </p:cNvSpPr>
          <p:nvPr>
            <p:ph type="ftr" sz="quarter" idx="11"/>
          </p:nvPr>
        </p:nvSpPr>
        <p:spPr>
          <a:xfrm>
            <a:off x="1088136" y="6272784"/>
            <a:ext cx="6327648" cy="365125"/>
          </a:xfrm>
        </p:spPr>
        <p:txBody>
          <a:bodyPr vert="horz" lIns="91440" tIns="45720" rIns="91440" bIns="45720" rtlCol="0" anchor="ctr">
            <a:normAutofit/>
          </a:bodyPr>
          <a:lstStyle/>
          <a:p>
            <a:pPr defTabSz="457200">
              <a:spcAft>
                <a:spcPts val="600"/>
              </a:spcAft>
            </a:pPr>
            <a:r>
              <a:rPr lang="en-US" kern="1200">
                <a:solidFill>
                  <a:srgbClr val="FFFFFF">
                    <a:alpha val="75000"/>
                  </a:srgbClr>
                </a:solidFill>
                <a:latin typeface="+mn-lt"/>
                <a:ea typeface="+mn-ea"/>
                <a:cs typeface="+mn-cs"/>
              </a:rPr>
              <a:t>EEE1024 Module 2 Fundamentals of AC Circuits</a:t>
            </a:r>
          </a:p>
        </p:txBody>
      </p:sp>
      <p:sp>
        <p:nvSpPr>
          <p:cNvPr id="5" name="Slide Number Placeholder 4">
            <a:extLst>
              <a:ext uri="{FF2B5EF4-FFF2-40B4-BE49-F238E27FC236}">
                <a16:creationId xmlns:a16="http://schemas.microsoft.com/office/drawing/2014/main" id="{5975EE6A-2634-47B3-B4C8-6ED581DF51B7}"/>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152</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80852927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43F3-9380-4821-8D38-246AF96F55EC}"/>
              </a:ext>
            </a:extLst>
          </p:cNvPr>
          <p:cNvSpPr>
            <a:spLocks noGrp="1"/>
          </p:cNvSpPr>
          <p:nvPr>
            <p:ph type="title"/>
          </p:nvPr>
        </p:nvSpPr>
        <p:spPr/>
        <p:txBody>
          <a:bodyPr/>
          <a:lstStyle/>
          <a:p>
            <a:r>
              <a:rPr lang="en-MY" dirty="0"/>
              <a:t>Counters</a:t>
            </a:r>
          </a:p>
        </p:txBody>
      </p:sp>
      <p:sp>
        <p:nvSpPr>
          <p:cNvPr id="3" name="Content Placeholder 2">
            <a:extLst>
              <a:ext uri="{FF2B5EF4-FFF2-40B4-BE49-F238E27FC236}">
                <a16:creationId xmlns:a16="http://schemas.microsoft.com/office/drawing/2014/main" id="{86F9BE5F-20C9-42BD-8C01-CEA79CE7206E}"/>
              </a:ext>
            </a:extLst>
          </p:cNvPr>
          <p:cNvSpPr>
            <a:spLocks noGrp="1"/>
          </p:cNvSpPr>
          <p:nvPr>
            <p:ph idx="1"/>
          </p:nvPr>
        </p:nvSpPr>
        <p:spPr/>
        <p:txBody>
          <a:bodyPr>
            <a:normAutofit/>
          </a:bodyPr>
          <a:lstStyle/>
          <a:p>
            <a:pPr algn="just">
              <a:lnSpc>
                <a:spcPct val="100000"/>
              </a:lnSpc>
            </a:pPr>
            <a:r>
              <a:rPr lang="en-MY" dirty="0"/>
              <a:t>A Counter is a device which stores (and sometimes displays) the number of times a particular event or process has occurred, often in relationship to a clock signal.</a:t>
            </a:r>
          </a:p>
          <a:p>
            <a:pPr algn="just">
              <a:lnSpc>
                <a:spcPct val="100000"/>
              </a:lnSpc>
            </a:pPr>
            <a:r>
              <a:rPr lang="en-MY" dirty="0"/>
              <a:t>Counters are used in digital electronics for counting purpose, they can count specific event happening in the circuit.</a:t>
            </a:r>
          </a:p>
          <a:p>
            <a:pPr algn="just">
              <a:lnSpc>
                <a:spcPct val="100000"/>
              </a:lnSpc>
            </a:pPr>
            <a:r>
              <a:rPr lang="en-MY" dirty="0"/>
              <a:t>Counters are broadly divided into two categories</a:t>
            </a:r>
          </a:p>
          <a:p>
            <a:pPr marL="731520" lvl="1" indent="-457200" algn="just">
              <a:lnSpc>
                <a:spcPct val="100000"/>
              </a:lnSpc>
              <a:buFont typeface="+mj-lt"/>
              <a:buAutoNum type="arabicPeriod"/>
            </a:pPr>
            <a:r>
              <a:rPr lang="en-MY" sz="2000" dirty="0"/>
              <a:t>Asynchronous counter</a:t>
            </a:r>
          </a:p>
          <a:p>
            <a:pPr marL="731520" lvl="1" indent="-457200" algn="just">
              <a:lnSpc>
                <a:spcPct val="100000"/>
              </a:lnSpc>
              <a:buFont typeface="+mj-lt"/>
              <a:buAutoNum type="arabicPeriod"/>
            </a:pPr>
            <a:r>
              <a:rPr lang="en-MY" sz="2000" dirty="0"/>
              <a:t>Synchronous counter</a:t>
            </a:r>
          </a:p>
        </p:txBody>
      </p:sp>
      <p:sp>
        <p:nvSpPr>
          <p:cNvPr id="4" name="Footer Placeholder 3">
            <a:extLst>
              <a:ext uri="{FF2B5EF4-FFF2-40B4-BE49-F238E27FC236}">
                <a16:creationId xmlns:a16="http://schemas.microsoft.com/office/drawing/2014/main" id="{23139AF3-F211-497E-A9D0-DB6B6ACBA418}"/>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EFDE914-D712-43F6-84F7-AC8174BD26EC}"/>
              </a:ext>
            </a:extLst>
          </p:cNvPr>
          <p:cNvSpPr>
            <a:spLocks noGrp="1"/>
          </p:cNvSpPr>
          <p:nvPr>
            <p:ph type="sldNum" sz="quarter" idx="12"/>
          </p:nvPr>
        </p:nvSpPr>
        <p:spPr/>
        <p:txBody>
          <a:bodyPr/>
          <a:lstStyle/>
          <a:p>
            <a:fld id="{1DE98518-C1CF-410D-8A71-B5D14FDF677E}" type="slidenum">
              <a:rPr lang="en-MY" smtClean="0"/>
              <a:t>153</a:t>
            </a:fld>
            <a:endParaRPr lang="en-MY" dirty="0"/>
          </a:p>
        </p:txBody>
      </p:sp>
    </p:spTree>
    <p:extLst>
      <p:ext uri="{BB962C8B-B14F-4D97-AF65-F5344CB8AC3E}">
        <p14:creationId xmlns:p14="http://schemas.microsoft.com/office/powerpoint/2010/main" val="427308187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7744-22F1-4EA4-807E-B7DBBE988770}"/>
              </a:ext>
            </a:extLst>
          </p:cNvPr>
          <p:cNvSpPr>
            <a:spLocks noGrp="1"/>
          </p:cNvSpPr>
          <p:nvPr>
            <p:ph type="title"/>
          </p:nvPr>
        </p:nvSpPr>
        <p:spPr/>
        <p:txBody>
          <a:bodyPr/>
          <a:lstStyle/>
          <a:p>
            <a:r>
              <a:rPr lang="en-MY" dirty="0"/>
              <a:t>Asynchronous Counter</a:t>
            </a:r>
          </a:p>
        </p:txBody>
      </p:sp>
      <p:sp>
        <p:nvSpPr>
          <p:cNvPr id="3" name="Content Placeholder 2">
            <a:extLst>
              <a:ext uri="{FF2B5EF4-FFF2-40B4-BE49-F238E27FC236}">
                <a16:creationId xmlns:a16="http://schemas.microsoft.com/office/drawing/2014/main" id="{2406579A-2CF5-40AA-A8D7-911CAE54A8F2}"/>
              </a:ext>
            </a:extLst>
          </p:cNvPr>
          <p:cNvSpPr>
            <a:spLocks noGrp="1"/>
          </p:cNvSpPr>
          <p:nvPr>
            <p:ph idx="1"/>
          </p:nvPr>
        </p:nvSpPr>
        <p:spPr>
          <a:xfrm>
            <a:off x="1069848" y="2121408"/>
            <a:ext cx="5918781" cy="4050792"/>
          </a:xfrm>
        </p:spPr>
        <p:txBody>
          <a:bodyPr>
            <a:normAutofit/>
          </a:bodyPr>
          <a:lstStyle/>
          <a:p>
            <a:pPr algn="just">
              <a:lnSpc>
                <a:spcPct val="100000"/>
              </a:lnSpc>
            </a:pPr>
            <a:r>
              <a:rPr lang="en-MY" dirty="0"/>
              <a:t>In asynchronous counter we don’t use universal clock, only first flip flop is driven by main clock and the clock input of rest of the following flip flop is driven by output of previous flip flops.</a:t>
            </a:r>
          </a:p>
          <a:p>
            <a:pPr algn="just">
              <a:lnSpc>
                <a:spcPct val="100000"/>
              </a:lnSpc>
            </a:pPr>
            <a:r>
              <a:rPr lang="en-MY" dirty="0"/>
              <a:t>It is evident from timing diagram that Q0 is changing as soon as the rising edge of clock pulse is encountered, Q1 is changing when rising edge of Q0 is encountered (because Q0 is like clock pulse for second flip flop) and so on. In this way ripples are generated through Q0,Q1,Q2,Q3 hence it is also called RIPPLE counter.</a:t>
            </a:r>
          </a:p>
        </p:txBody>
      </p:sp>
      <p:sp>
        <p:nvSpPr>
          <p:cNvPr id="4" name="Footer Placeholder 3">
            <a:extLst>
              <a:ext uri="{FF2B5EF4-FFF2-40B4-BE49-F238E27FC236}">
                <a16:creationId xmlns:a16="http://schemas.microsoft.com/office/drawing/2014/main" id="{3276B549-1EAC-4C99-8ACF-F467360A0BE3}"/>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501C88B-4353-487A-AD00-E89561BFEDC3}"/>
              </a:ext>
            </a:extLst>
          </p:cNvPr>
          <p:cNvSpPr>
            <a:spLocks noGrp="1"/>
          </p:cNvSpPr>
          <p:nvPr>
            <p:ph type="sldNum" sz="quarter" idx="12"/>
          </p:nvPr>
        </p:nvSpPr>
        <p:spPr/>
        <p:txBody>
          <a:bodyPr/>
          <a:lstStyle/>
          <a:p>
            <a:fld id="{1DE98518-C1CF-410D-8A71-B5D14FDF677E}" type="slidenum">
              <a:rPr lang="en-MY" smtClean="0"/>
              <a:t>154</a:t>
            </a:fld>
            <a:endParaRPr lang="en-MY" dirty="0"/>
          </a:p>
        </p:txBody>
      </p:sp>
      <p:pic>
        <p:nvPicPr>
          <p:cNvPr id="1026" name="Picture 2" descr="digi1">
            <a:extLst>
              <a:ext uri="{FF2B5EF4-FFF2-40B4-BE49-F238E27FC236}">
                <a16:creationId xmlns:a16="http://schemas.microsoft.com/office/drawing/2014/main" id="{1A2C90DB-17E6-4CAC-B551-AC9FB9276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523" y="0"/>
            <a:ext cx="5104477" cy="5337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65680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6B525-F979-466D-B651-BE5C8EA38965}"/>
              </a:ext>
            </a:extLst>
          </p:cNvPr>
          <p:cNvSpPr>
            <a:spLocks noGrp="1"/>
          </p:cNvSpPr>
          <p:nvPr>
            <p:ph type="title"/>
          </p:nvPr>
        </p:nvSpPr>
        <p:spPr/>
        <p:txBody>
          <a:bodyPr/>
          <a:lstStyle/>
          <a:p>
            <a:r>
              <a:rPr lang="en-MY" dirty="0"/>
              <a:t>Synchronous Counter</a:t>
            </a:r>
          </a:p>
        </p:txBody>
      </p:sp>
      <p:sp>
        <p:nvSpPr>
          <p:cNvPr id="3" name="Content Placeholder 2">
            <a:extLst>
              <a:ext uri="{FF2B5EF4-FFF2-40B4-BE49-F238E27FC236}">
                <a16:creationId xmlns:a16="http://schemas.microsoft.com/office/drawing/2014/main" id="{9CE80EC8-F9A6-4D99-9900-09CFE35F35D7}"/>
              </a:ext>
            </a:extLst>
          </p:cNvPr>
          <p:cNvSpPr>
            <a:spLocks noGrp="1"/>
          </p:cNvSpPr>
          <p:nvPr>
            <p:ph idx="1"/>
          </p:nvPr>
        </p:nvSpPr>
        <p:spPr>
          <a:xfrm>
            <a:off x="1069848" y="1789471"/>
            <a:ext cx="10058400" cy="4382729"/>
          </a:xfrm>
        </p:spPr>
        <p:txBody>
          <a:bodyPr/>
          <a:lstStyle/>
          <a:p>
            <a:pPr algn="just">
              <a:lnSpc>
                <a:spcPct val="100000"/>
              </a:lnSpc>
            </a:pPr>
            <a:r>
              <a:rPr lang="en-MY" dirty="0"/>
              <a:t>Unlike the asynchronous counter, synchronous counter has one global clock which drives each flip flop so output changes in parallel. </a:t>
            </a:r>
          </a:p>
          <a:p>
            <a:pPr algn="just">
              <a:lnSpc>
                <a:spcPct val="100000"/>
              </a:lnSpc>
            </a:pPr>
            <a:r>
              <a:rPr lang="en-MY" dirty="0"/>
              <a:t>The one advantage of synchronous counter over asynchronous counter is, it can operate on higher frequency than asynchronous counter as it does not have cumulative delay because of same clock is given to each flip flop.</a:t>
            </a:r>
          </a:p>
        </p:txBody>
      </p:sp>
      <p:sp>
        <p:nvSpPr>
          <p:cNvPr id="4" name="Footer Placeholder 3">
            <a:extLst>
              <a:ext uri="{FF2B5EF4-FFF2-40B4-BE49-F238E27FC236}">
                <a16:creationId xmlns:a16="http://schemas.microsoft.com/office/drawing/2014/main" id="{910B5C5F-31E5-4B10-B0EE-ED5F304D9EA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60F6C70-565A-435D-B6B1-1C46C374D803}"/>
              </a:ext>
            </a:extLst>
          </p:cNvPr>
          <p:cNvSpPr>
            <a:spLocks noGrp="1"/>
          </p:cNvSpPr>
          <p:nvPr>
            <p:ph type="sldNum" sz="quarter" idx="12"/>
          </p:nvPr>
        </p:nvSpPr>
        <p:spPr/>
        <p:txBody>
          <a:bodyPr/>
          <a:lstStyle/>
          <a:p>
            <a:fld id="{1DE98518-C1CF-410D-8A71-B5D14FDF677E}" type="slidenum">
              <a:rPr lang="en-MY" smtClean="0"/>
              <a:t>155</a:t>
            </a:fld>
            <a:endParaRPr lang="en-MY" dirty="0"/>
          </a:p>
        </p:txBody>
      </p:sp>
      <p:pic>
        <p:nvPicPr>
          <p:cNvPr id="2050" name="Picture 2" descr="digi2">
            <a:extLst>
              <a:ext uri="{FF2B5EF4-FFF2-40B4-BE49-F238E27FC236}">
                <a16:creationId xmlns:a16="http://schemas.microsoft.com/office/drawing/2014/main" id="{9CFA83C5-723E-4DC2-84D6-5A3AC4C5C3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6522"/>
          <a:stretch/>
        </p:blipFill>
        <p:spPr bwMode="auto">
          <a:xfrm>
            <a:off x="4079042" y="3531450"/>
            <a:ext cx="7232086" cy="2923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44152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6B525-F979-466D-B651-BE5C8EA38965}"/>
              </a:ext>
            </a:extLst>
          </p:cNvPr>
          <p:cNvSpPr>
            <a:spLocks noGrp="1"/>
          </p:cNvSpPr>
          <p:nvPr>
            <p:ph type="title"/>
          </p:nvPr>
        </p:nvSpPr>
        <p:spPr/>
        <p:txBody>
          <a:bodyPr/>
          <a:lstStyle/>
          <a:p>
            <a:r>
              <a:rPr lang="en-MY" dirty="0"/>
              <a:t>Synchronous Counter</a:t>
            </a:r>
          </a:p>
        </p:txBody>
      </p:sp>
      <p:sp>
        <p:nvSpPr>
          <p:cNvPr id="3" name="Content Placeholder 2">
            <a:extLst>
              <a:ext uri="{FF2B5EF4-FFF2-40B4-BE49-F238E27FC236}">
                <a16:creationId xmlns:a16="http://schemas.microsoft.com/office/drawing/2014/main" id="{9CE80EC8-F9A6-4D99-9900-09CFE35F35D7}"/>
              </a:ext>
            </a:extLst>
          </p:cNvPr>
          <p:cNvSpPr>
            <a:spLocks noGrp="1"/>
          </p:cNvSpPr>
          <p:nvPr>
            <p:ph idx="1"/>
          </p:nvPr>
        </p:nvSpPr>
        <p:spPr>
          <a:xfrm>
            <a:off x="1069848" y="1789471"/>
            <a:ext cx="3913631" cy="4382729"/>
          </a:xfrm>
        </p:spPr>
        <p:txBody>
          <a:bodyPr>
            <a:normAutofit/>
          </a:bodyPr>
          <a:lstStyle/>
          <a:p>
            <a:pPr algn="just">
              <a:lnSpc>
                <a:spcPct val="100000"/>
              </a:lnSpc>
            </a:pPr>
            <a:r>
              <a:rPr lang="en-MY" dirty="0"/>
              <a:t>From circuit diagram we see that Q0 bit gives response to each falling edge of clock while Q1 is dependent on Q0, Q2 is dependent on Q1 and Q0, Q3 is dependent on Q2, Q1 and Q0.</a:t>
            </a:r>
          </a:p>
        </p:txBody>
      </p:sp>
      <p:sp>
        <p:nvSpPr>
          <p:cNvPr id="4" name="Footer Placeholder 3">
            <a:extLst>
              <a:ext uri="{FF2B5EF4-FFF2-40B4-BE49-F238E27FC236}">
                <a16:creationId xmlns:a16="http://schemas.microsoft.com/office/drawing/2014/main" id="{910B5C5F-31E5-4B10-B0EE-ED5F304D9EA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60F6C70-565A-435D-B6B1-1C46C374D803}"/>
              </a:ext>
            </a:extLst>
          </p:cNvPr>
          <p:cNvSpPr>
            <a:spLocks noGrp="1"/>
          </p:cNvSpPr>
          <p:nvPr>
            <p:ph type="sldNum" sz="quarter" idx="12"/>
          </p:nvPr>
        </p:nvSpPr>
        <p:spPr/>
        <p:txBody>
          <a:bodyPr/>
          <a:lstStyle/>
          <a:p>
            <a:fld id="{1DE98518-C1CF-410D-8A71-B5D14FDF677E}" type="slidenum">
              <a:rPr lang="en-MY" smtClean="0"/>
              <a:t>156</a:t>
            </a:fld>
            <a:endParaRPr lang="en-MY" dirty="0"/>
          </a:p>
        </p:txBody>
      </p:sp>
      <p:pic>
        <p:nvPicPr>
          <p:cNvPr id="3074" name="Picture 2" descr="digi3">
            <a:extLst>
              <a:ext uri="{FF2B5EF4-FFF2-40B4-BE49-F238E27FC236}">
                <a16:creationId xmlns:a16="http://schemas.microsoft.com/office/drawing/2014/main" id="{7B4D38C8-0CFB-49F2-A60C-49A243312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3479" y="1633240"/>
            <a:ext cx="6327649" cy="4695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2114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2BA7-4132-472F-8688-60047A24F9F2}"/>
              </a:ext>
            </a:extLst>
          </p:cNvPr>
          <p:cNvSpPr>
            <a:spLocks noGrp="1"/>
          </p:cNvSpPr>
          <p:nvPr>
            <p:ph type="title"/>
          </p:nvPr>
        </p:nvSpPr>
        <p:spPr/>
        <p:txBody>
          <a:bodyPr/>
          <a:lstStyle/>
          <a:p>
            <a:r>
              <a:rPr lang="en-MY" dirty="0"/>
              <a:t>MCQ 1</a:t>
            </a:r>
          </a:p>
        </p:txBody>
      </p:sp>
      <p:sp>
        <p:nvSpPr>
          <p:cNvPr id="3" name="Content Placeholder 2">
            <a:extLst>
              <a:ext uri="{FF2B5EF4-FFF2-40B4-BE49-F238E27FC236}">
                <a16:creationId xmlns:a16="http://schemas.microsoft.com/office/drawing/2014/main" id="{5B4BD955-DE96-41C9-A1E1-A3B0E89203A2}"/>
              </a:ext>
            </a:extLst>
          </p:cNvPr>
          <p:cNvSpPr>
            <a:spLocks noGrp="1"/>
          </p:cNvSpPr>
          <p:nvPr>
            <p:ph idx="1"/>
          </p:nvPr>
        </p:nvSpPr>
        <p:spPr/>
        <p:txBody>
          <a:bodyPr/>
          <a:lstStyle/>
          <a:p>
            <a:r>
              <a:rPr lang="en-MY" dirty="0"/>
              <a:t>1. In digital logic, a counter is a device which ____________</a:t>
            </a:r>
          </a:p>
          <a:p>
            <a:pPr marL="0" indent="0">
              <a:buNone/>
            </a:pPr>
            <a:r>
              <a:rPr lang="en-MY" dirty="0"/>
              <a:t>a) Counts the number of outputs</a:t>
            </a:r>
          </a:p>
          <a:p>
            <a:pPr marL="0" indent="0">
              <a:buNone/>
            </a:pPr>
            <a:r>
              <a:rPr lang="en-MY" dirty="0"/>
              <a:t>b) Stores the number of times a particular event or process has occurred</a:t>
            </a:r>
          </a:p>
          <a:p>
            <a:pPr marL="0" indent="0">
              <a:buNone/>
            </a:pPr>
            <a:r>
              <a:rPr lang="en-MY" dirty="0"/>
              <a:t>c) Stores the number of times a clock pulse rises and falls</a:t>
            </a:r>
          </a:p>
          <a:p>
            <a:pPr marL="0" indent="0">
              <a:buNone/>
            </a:pPr>
            <a:r>
              <a:rPr lang="en-MY" dirty="0"/>
              <a:t>d) Counts the number of inputs</a:t>
            </a:r>
          </a:p>
        </p:txBody>
      </p:sp>
      <p:sp>
        <p:nvSpPr>
          <p:cNvPr id="4" name="Footer Placeholder 3">
            <a:extLst>
              <a:ext uri="{FF2B5EF4-FFF2-40B4-BE49-F238E27FC236}">
                <a16:creationId xmlns:a16="http://schemas.microsoft.com/office/drawing/2014/main" id="{8CAE0711-98B6-44E6-AF5D-64C40B1C7BCE}"/>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B2B7FA08-22D3-4CDE-B140-172A3971D24F}"/>
              </a:ext>
            </a:extLst>
          </p:cNvPr>
          <p:cNvSpPr>
            <a:spLocks noGrp="1"/>
          </p:cNvSpPr>
          <p:nvPr>
            <p:ph type="sldNum" sz="quarter" idx="12"/>
          </p:nvPr>
        </p:nvSpPr>
        <p:spPr/>
        <p:txBody>
          <a:bodyPr/>
          <a:lstStyle/>
          <a:p>
            <a:fld id="{1DE98518-C1CF-410D-8A71-B5D14FDF677E}" type="slidenum">
              <a:rPr lang="en-MY" smtClean="0"/>
              <a:t>157</a:t>
            </a:fld>
            <a:endParaRPr lang="en-MY" dirty="0"/>
          </a:p>
        </p:txBody>
      </p:sp>
      <p:sp>
        <p:nvSpPr>
          <p:cNvPr id="6" name="Rectangle 5">
            <a:extLst>
              <a:ext uri="{FF2B5EF4-FFF2-40B4-BE49-F238E27FC236}">
                <a16:creationId xmlns:a16="http://schemas.microsoft.com/office/drawing/2014/main" id="{01E221E0-633B-4043-A891-EC07DC95E726}"/>
              </a:ext>
            </a:extLst>
          </p:cNvPr>
          <p:cNvSpPr/>
          <p:nvPr/>
        </p:nvSpPr>
        <p:spPr>
          <a:xfrm>
            <a:off x="10215068" y="5276302"/>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179686710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E17-F97B-43D1-A116-50C549BD8499}"/>
              </a:ext>
            </a:extLst>
          </p:cNvPr>
          <p:cNvSpPr>
            <a:spLocks noGrp="1"/>
          </p:cNvSpPr>
          <p:nvPr>
            <p:ph type="title"/>
          </p:nvPr>
        </p:nvSpPr>
        <p:spPr/>
        <p:txBody>
          <a:bodyPr/>
          <a:lstStyle/>
          <a:p>
            <a:r>
              <a:rPr lang="en-MY" dirty="0"/>
              <a:t>MCQ 2</a:t>
            </a:r>
          </a:p>
        </p:txBody>
      </p:sp>
      <p:sp>
        <p:nvSpPr>
          <p:cNvPr id="3" name="Content Placeholder 2">
            <a:extLst>
              <a:ext uri="{FF2B5EF4-FFF2-40B4-BE49-F238E27FC236}">
                <a16:creationId xmlns:a16="http://schemas.microsoft.com/office/drawing/2014/main" id="{AE886B00-D787-4288-BBE1-69C84ED21066}"/>
              </a:ext>
            </a:extLst>
          </p:cNvPr>
          <p:cNvSpPr>
            <a:spLocks noGrp="1"/>
          </p:cNvSpPr>
          <p:nvPr>
            <p:ph idx="1"/>
          </p:nvPr>
        </p:nvSpPr>
        <p:spPr/>
        <p:txBody>
          <a:bodyPr/>
          <a:lstStyle/>
          <a:p>
            <a:r>
              <a:rPr lang="en-MY" dirty="0"/>
              <a:t>A counter circuit is usually constructed of ____________</a:t>
            </a:r>
          </a:p>
          <a:p>
            <a:pPr marL="0" indent="0">
              <a:buNone/>
            </a:pPr>
            <a:r>
              <a:rPr lang="en-MY" dirty="0"/>
              <a:t>a) A number of latches connected in cascade form</a:t>
            </a:r>
          </a:p>
          <a:p>
            <a:pPr marL="0" indent="0">
              <a:buNone/>
            </a:pPr>
            <a:r>
              <a:rPr lang="en-MY" dirty="0"/>
              <a:t>b) A number of NAND gates connected in cascade form</a:t>
            </a:r>
          </a:p>
          <a:p>
            <a:pPr marL="0" indent="0">
              <a:buNone/>
            </a:pPr>
            <a:r>
              <a:rPr lang="en-MY" dirty="0"/>
              <a:t>c) A number of flip-flops connected in cascade</a:t>
            </a:r>
          </a:p>
          <a:p>
            <a:pPr marL="0" indent="0">
              <a:buNone/>
            </a:pPr>
            <a:r>
              <a:rPr lang="en-MY" dirty="0"/>
              <a:t>d) A number of NOR gates connected in cascade form</a:t>
            </a:r>
          </a:p>
        </p:txBody>
      </p:sp>
      <p:sp>
        <p:nvSpPr>
          <p:cNvPr id="4" name="Footer Placeholder 3">
            <a:extLst>
              <a:ext uri="{FF2B5EF4-FFF2-40B4-BE49-F238E27FC236}">
                <a16:creationId xmlns:a16="http://schemas.microsoft.com/office/drawing/2014/main" id="{04C2C3D7-B3C6-485B-8793-C8ACEBD9640D}"/>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94DA4CF-E09E-461E-8334-E0BD7C6FD9C4}"/>
              </a:ext>
            </a:extLst>
          </p:cNvPr>
          <p:cNvSpPr>
            <a:spLocks noGrp="1"/>
          </p:cNvSpPr>
          <p:nvPr>
            <p:ph type="sldNum" sz="quarter" idx="12"/>
          </p:nvPr>
        </p:nvSpPr>
        <p:spPr/>
        <p:txBody>
          <a:bodyPr/>
          <a:lstStyle/>
          <a:p>
            <a:fld id="{1DE98518-C1CF-410D-8A71-B5D14FDF677E}" type="slidenum">
              <a:rPr lang="en-MY" smtClean="0"/>
              <a:t>158</a:t>
            </a:fld>
            <a:endParaRPr lang="en-MY" dirty="0"/>
          </a:p>
        </p:txBody>
      </p:sp>
      <p:sp>
        <p:nvSpPr>
          <p:cNvPr id="7" name="Rectangle 6">
            <a:extLst>
              <a:ext uri="{FF2B5EF4-FFF2-40B4-BE49-F238E27FC236}">
                <a16:creationId xmlns:a16="http://schemas.microsoft.com/office/drawing/2014/main" id="{F0CCF66E-F8CF-41CE-8CA2-9EA651D21A6E}"/>
              </a:ext>
            </a:extLst>
          </p:cNvPr>
          <p:cNvSpPr/>
          <p:nvPr/>
        </p:nvSpPr>
        <p:spPr>
          <a:xfrm>
            <a:off x="10154154" y="5276302"/>
            <a:ext cx="7104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t>
            </a:r>
          </a:p>
        </p:txBody>
      </p:sp>
    </p:spTree>
    <p:extLst>
      <p:ext uri="{BB962C8B-B14F-4D97-AF65-F5344CB8AC3E}">
        <p14:creationId xmlns:p14="http://schemas.microsoft.com/office/powerpoint/2010/main" val="252764966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E17-F97B-43D1-A116-50C549BD8499}"/>
              </a:ext>
            </a:extLst>
          </p:cNvPr>
          <p:cNvSpPr>
            <a:spLocks noGrp="1"/>
          </p:cNvSpPr>
          <p:nvPr>
            <p:ph type="title"/>
          </p:nvPr>
        </p:nvSpPr>
        <p:spPr/>
        <p:txBody>
          <a:bodyPr/>
          <a:lstStyle/>
          <a:p>
            <a:r>
              <a:rPr lang="en-MY" dirty="0"/>
              <a:t>MCQ 3</a:t>
            </a:r>
          </a:p>
        </p:txBody>
      </p:sp>
      <p:sp>
        <p:nvSpPr>
          <p:cNvPr id="3" name="Content Placeholder 2">
            <a:extLst>
              <a:ext uri="{FF2B5EF4-FFF2-40B4-BE49-F238E27FC236}">
                <a16:creationId xmlns:a16="http://schemas.microsoft.com/office/drawing/2014/main" id="{AE886B00-D787-4288-BBE1-69C84ED21066}"/>
              </a:ext>
            </a:extLst>
          </p:cNvPr>
          <p:cNvSpPr>
            <a:spLocks noGrp="1"/>
          </p:cNvSpPr>
          <p:nvPr>
            <p:ph idx="1"/>
          </p:nvPr>
        </p:nvSpPr>
        <p:spPr/>
        <p:txBody>
          <a:bodyPr/>
          <a:lstStyle/>
          <a:p>
            <a:r>
              <a:rPr lang="en-MY" dirty="0"/>
              <a:t>Ripple counters are also called ____________</a:t>
            </a:r>
          </a:p>
          <a:p>
            <a:pPr marL="0" indent="0">
              <a:buNone/>
            </a:pPr>
            <a:r>
              <a:rPr lang="en-MY" dirty="0"/>
              <a:t>a) SSI counters</a:t>
            </a:r>
          </a:p>
          <a:p>
            <a:pPr marL="0" indent="0">
              <a:buNone/>
            </a:pPr>
            <a:r>
              <a:rPr lang="en-MY" dirty="0"/>
              <a:t>b) Asynchronous counters</a:t>
            </a:r>
          </a:p>
          <a:p>
            <a:pPr marL="0" indent="0">
              <a:buNone/>
            </a:pPr>
            <a:r>
              <a:rPr lang="en-MY" dirty="0"/>
              <a:t>c) Synchronous counters</a:t>
            </a:r>
          </a:p>
          <a:p>
            <a:pPr marL="0" indent="0">
              <a:buNone/>
            </a:pPr>
            <a:r>
              <a:rPr lang="en-MY" dirty="0"/>
              <a:t>d) VLSI counters</a:t>
            </a:r>
          </a:p>
        </p:txBody>
      </p:sp>
      <p:sp>
        <p:nvSpPr>
          <p:cNvPr id="4" name="Footer Placeholder 3">
            <a:extLst>
              <a:ext uri="{FF2B5EF4-FFF2-40B4-BE49-F238E27FC236}">
                <a16:creationId xmlns:a16="http://schemas.microsoft.com/office/drawing/2014/main" id="{04C2C3D7-B3C6-485B-8793-C8ACEBD9640D}"/>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94DA4CF-E09E-461E-8334-E0BD7C6FD9C4}"/>
              </a:ext>
            </a:extLst>
          </p:cNvPr>
          <p:cNvSpPr>
            <a:spLocks noGrp="1"/>
          </p:cNvSpPr>
          <p:nvPr>
            <p:ph type="sldNum" sz="quarter" idx="12"/>
          </p:nvPr>
        </p:nvSpPr>
        <p:spPr/>
        <p:txBody>
          <a:bodyPr/>
          <a:lstStyle/>
          <a:p>
            <a:fld id="{1DE98518-C1CF-410D-8A71-B5D14FDF677E}" type="slidenum">
              <a:rPr lang="en-MY" smtClean="0"/>
              <a:t>159</a:t>
            </a:fld>
            <a:endParaRPr lang="en-MY" dirty="0"/>
          </a:p>
        </p:txBody>
      </p:sp>
      <p:sp>
        <p:nvSpPr>
          <p:cNvPr id="7" name="Rectangle 6">
            <a:extLst>
              <a:ext uri="{FF2B5EF4-FFF2-40B4-BE49-F238E27FC236}">
                <a16:creationId xmlns:a16="http://schemas.microsoft.com/office/drawing/2014/main" id="{F0CCF66E-F8CF-41CE-8CA2-9EA651D21A6E}"/>
              </a:ext>
            </a:extLst>
          </p:cNvPr>
          <p:cNvSpPr/>
          <p:nvPr/>
        </p:nvSpPr>
        <p:spPr>
          <a:xfrm>
            <a:off x="10215068" y="5276302"/>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2645180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5913-1EFD-495A-AC92-0DCF4B78C8DD}"/>
              </a:ext>
            </a:extLst>
          </p:cNvPr>
          <p:cNvSpPr>
            <a:spLocks noGrp="1"/>
          </p:cNvSpPr>
          <p:nvPr>
            <p:ph type="title"/>
          </p:nvPr>
        </p:nvSpPr>
        <p:spPr/>
        <p:txBody>
          <a:bodyPr/>
          <a:lstStyle/>
          <a:p>
            <a:r>
              <a:rPr lang="en-MY" dirty="0"/>
              <a:t>Assignment Q2</a:t>
            </a:r>
          </a:p>
        </p:txBody>
      </p:sp>
      <p:sp>
        <p:nvSpPr>
          <p:cNvPr id="3" name="Content Placeholder 2">
            <a:extLst>
              <a:ext uri="{FF2B5EF4-FFF2-40B4-BE49-F238E27FC236}">
                <a16:creationId xmlns:a16="http://schemas.microsoft.com/office/drawing/2014/main" id="{6E456260-92BD-45E6-99DD-C5CE1F70EB81}"/>
              </a:ext>
            </a:extLst>
          </p:cNvPr>
          <p:cNvSpPr>
            <a:spLocks noGrp="1"/>
          </p:cNvSpPr>
          <p:nvPr>
            <p:ph idx="1"/>
          </p:nvPr>
        </p:nvSpPr>
        <p:spPr/>
        <p:txBody>
          <a:bodyPr/>
          <a:lstStyle/>
          <a:p>
            <a:pPr marL="0" indent="0">
              <a:buNone/>
            </a:pPr>
            <a:r>
              <a:rPr lang="en-MY" dirty="0"/>
              <a:t>Express the following decimal numbers in binary form</a:t>
            </a:r>
          </a:p>
          <a:p>
            <a:pPr marL="0" indent="0">
              <a:buNone/>
            </a:pPr>
            <a:endParaRPr lang="en-MY" dirty="0"/>
          </a:p>
          <a:p>
            <a:pPr marL="457200" indent="-457200">
              <a:buFont typeface="+mj-lt"/>
              <a:buAutoNum type="alphaLcPeriod"/>
            </a:pPr>
            <a:r>
              <a:rPr lang="en-MY" dirty="0"/>
              <a:t>7</a:t>
            </a:r>
          </a:p>
          <a:p>
            <a:pPr marL="457200" indent="-457200">
              <a:buFont typeface="+mj-lt"/>
              <a:buAutoNum type="alphaLcPeriod"/>
            </a:pPr>
            <a:r>
              <a:rPr lang="en-MY" dirty="0"/>
              <a:t>9</a:t>
            </a:r>
          </a:p>
          <a:p>
            <a:pPr marL="457200" indent="-457200">
              <a:buFont typeface="+mj-lt"/>
              <a:buAutoNum type="alphaLcPeriod"/>
            </a:pPr>
            <a:r>
              <a:rPr lang="en-MY" dirty="0"/>
              <a:t>6 </a:t>
            </a:r>
          </a:p>
          <a:p>
            <a:pPr marL="457200" indent="-457200">
              <a:buFont typeface="+mj-lt"/>
              <a:buAutoNum type="alphaLcPeriod"/>
            </a:pPr>
            <a:r>
              <a:rPr lang="en-MY" dirty="0"/>
              <a:t>11</a:t>
            </a:r>
          </a:p>
          <a:p>
            <a:pPr marL="457200" indent="-457200">
              <a:buFont typeface="+mj-lt"/>
              <a:buAutoNum type="alphaLcPeriod"/>
            </a:pPr>
            <a:r>
              <a:rPr lang="en-MY" dirty="0"/>
              <a:t>63</a:t>
            </a:r>
          </a:p>
          <a:p>
            <a:pPr marL="457200" indent="-457200">
              <a:buFont typeface="+mj-lt"/>
              <a:buAutoNum type="alphaLcPeriod"/>
            </a:pPr>
            <a:r>
              <a:rPr lang="en-MY" dirty="0"/>
              <a:t>67</a:t>
            </a:r>
          </a:p>
        </p:txBody>
      </p:sp>
      <p:sp>
        <p:nvSpPr>
          <p:cNvPr id="5" name="Slide Number Placeholder 4">
            <a:extLst>
              <a:ext uri="{FF2B5EF4-FFF2-40B4-BE49-F238E27FC236}">
                <a16:creationId xmlns:a16="http://schemas.microsoft.com/office/drawing/2014/main" id="{9F35FCE8-DE62-47AC-A0B7-2028BE926548}"/>
              </a:ext>
            </a:extLst>
          </p:cNvPr>
          <p:cNvSpPr>
            <a:spLocks noGrp="1"/>
          </p:cNvSpPr>
          <p:nvPr>
            <p:ph type="sldNum" sz="quarter" idx="12"/>
          </p:nvPr>
        </p:nvSpPr>
        <p:spPr/>
        <p:txBody>
          <a:bodyPr/>
          <a:lstStyle/>
          <a:p>
            <a:fld id="{1DE98518-C1CF-410D-8A71-B5D14FDF677E}" type="slidenum">
              <a:rPr lang="en-MY" smtClean="0"/>
              <a:t>16</a:t>
            </a:fld>
            <a:endParaRPr lang="en-MY" dirty="0"/>
          </a:p>
        </p:txBody>
      </p:sp>
      <p:sp>
        <p:nvSpPr>
          <p:cNvPr id="7" name="TextBox 6">
            <a:extLst>
              <a:ext uri="{FF2B5EF4-FFF2-40B4-BE49-F238E27FC236}">
                <a16:creationId xmlns:a16="http://schemas.microsoft.com/office/drawing/2014/main" id="{88AA82F0-8E72-4B15-BFF9-A0A2ED13A288}"/>
              </a:ext>
            </a:extLst>
          </p:cNvPr>
          <p:cNvSpPr txBox="1"/>
          <p:nvPr/>
        </p:nvSpPr>
        <p:spPr>
          <a:xfrm>
            <a:off x="4077477" y="3611506"/>
            <a:ext cx="5225143" cy="954107"/>
          </a:xfrm>
          <a:prstGeom prst="rect">
            <a:avLst/>
          </a:prstGeom>
          <a:noFill/>
        </p:spPr>
        <p:txBody>
          <a:bodyPr wrap="square" rtlCol="0">
            <a:spAutoFit/>
          </a:bodyPr>
          <a:lstStyle/>
          <a:p>
            <a:pPr algn="ctr"/>
            <a:r>
              <a:rPr lang="en-MY" sz="2800" b="1" dirty="0">
                <a:ln w="6600">
                  <a:solidFill>
                    <a:schemeClr val="accent2"/>
                  </a:solidFill>
                  <a:prstDash val="solid"/>
                </a:ln>
                <a:solidFill>
                  <a:srgbClr val="FFFFFF"/>
                </a:solidFill>
                <a:effectLst>
                  <a:outerShdw dist="38100" dir="2700000" algn="tl" rotWithShape="0">
                    <a:schemeClr val="accent2"/>
                  </a:outerShdw>
                </a:effectLst>
              </a:rPr>
              <a:t>Attach the photo </a:t>
            </a:r>
          </a:p>
          <a:p>
            <a:pPr algn="ctr"/>
            <a:r>
              <a:rPr lang="en-MY" sz="2800" b="1" dirty="0">
                <a:ln w="6600">
                  <a:solidFill>
                    <a:schemeClr val="accent2"/>
                  </a:solidFill>
                  <a:prstDash val="solid"/>
                </a:ln>
                <a:solidFill>
                  <a:srgbClr val="FFFFFF"/>
                </a:solidFill>
                <a:effectLst>
                  <a:outerShdw dist="38100" dir="2700000" algn="tl" rotWithShape="0">
                    <a:schemeClr val="accent2"/>
                  </a:outerShdw>
                </a:effectLst>
              </a:rPr>
              <a:t>“Solution from Calculator”</a:t>
            </a:r>
          </a:p>
        </p:txBody>
      </p:sp>
    </p:spTree>
    <p:extLst>
      <p:ext uri="{BB962C8B-B14F-4D97-AF65-F5344CB8AC3E}">
        <p14:creationId xmlns:p14="http://schemas.microsoft.com/office/powerpoint/2010/main" val="88923305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E17-F97B-43D1-A116-50C549BD8499}"/>
              </a:ext>
            </a:extLst>
          </p:cNvPr>
          <p:cNvSpPr>
            <a:spLocks noGrp="1"/>
          </p:cNvSpPr>
          <p:nvPr>
            <p:ph type="title"/>
          </p:nvPr>
        </p:nvSpPr>
        <p:spPr/>
        <p:txBody>
          <a:bodyPr/>
          <a:lstStyle/>
          <a:p>
            <a:r>
              <a:rPr lang="en-MY" dirty="0"/>
              <a:t>MCQ 4</a:t>
            </a:r>
          </a:p>
        </p:txBody>
      </p:sp>
      <p:sp>
        <p:nvSpPr>
          <p:cNvPr id="3" name="Content Placeholder 2">
            <a:extLst>
              <a:ext uri="{FF2B5EF4-FFF2-40B4-BE49-F238E27FC236}">
                <a16:creationId xmlns:a16="http://schemas.microsoft.com/office/drawing/2014/main" id="{AE886B00-D787-4288-BBE1-69C84ED21066}"/>
              </a:ext>
            </a:extLst>
          </p:cNvPr>
          <p:cNvSpPr>
            <a:spLocks noGrp="1"/>
          </p:cNvSpPr>
          <p:nvPr>
            <p:ph idx="1"/>
          </p:nvPr>
        </p:nvSpPr>
        <p:spPr/>
        <p:txBody>
          <a:bodyPr/>
          <a:lstStyle/>
          <a:p>
            <a:r>
              <a:rPr lang="en-MY" dirty="0"/>
              <a:t>One of the major drawbacks to the use of asynchronous counters is that ____________</a:t>
            </a:r>
          </a:p>
          <a:p>
            <a:pPr marL="0" indent="0">
              <a:buNone/>
            </a:pPr>
            <a:r>
              <a:rPr lang="en-MY" dirty="0"/>
              <a:t>a) Low-frequency applications are limited because of internal propagation delays</a:t>
            </a:r>
          </a:p>
          <a:p>
            <a:pPr marL="0" indent="0">
              <a:buNone/>
            </a:pPr>
            <a:r>
              <a:rPr lang="en-MY" dirty="0"/>
              <a:t>b) High-frequency applications are limited because of internal propagation delays</a:t>
            </a:r>
          </a:p>
          <a:p>
            <a:pPr marL="0" indent="0">
              <a:buNone/>
            </a:pPr>
            <a:r>
              <a:rPr lang="en-MY" dirty="0"/>
              <a:t>c) Asynchronous counters do not have major drawbacks and are suitable for use in high- and low-frequency counting applications</a:t>
            </a:r>
          </a:p>
          <a:p>
            <a:pPr marL="0" indent="0">
              <a:buNone/>
            </a:pPr>
            <a:r>
              <a:rPr lang="en-MY" dirty="0"/>
              <a:t>d) Asynchronous counters do not have propagation delays, which limits their use in high-frequency applications</a:t>
            </a:r>
          </a:p>
        </p:txBody>
      </p:sp>
      <p:sp>
        <p:nvSpPr>
          <p:cNvPr id="4" name="Footer Placeholder 3">
            <a:extLst>
              <a:ext uri="{FF2B5EF4-FFF2-40B4-BE49-F238E27FC236}">
                <a16:creationId xmlns:a16="http://schemas.microsoft.com/office/drawing/2014/main" id="{04C2C3D7-B3C6-485B-8793-C8ACEBD9640D}"/>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94DA4CF-E09E-461E-8334-E0BD7C6FD9C4}"/>
              </a:ext>
            </a:extLst>
          </p:cNvPr>
          <p:cNvSpPr>
            <a:spLocks noGrp="1"/>
          </p:cNvSpPr>
          <p:nvPr>
            <p:ph type="sldNum" sz="quarter" idx="12"/>
          </p:nvPr>
        </p:nvSpPr>
        <p:spPr/>
        <p:txBody>
          <a:bodyPr/>
          <a:lstStyle/>
          <a:p>
            <a:fld id="{1DE98518-C1CF-410D-8A71-B5D14FDF677E}" type="slidenum">
              <a:rPr lang="en-MY" smtClean="0"/>
              <a:t>160</a:t>
            </a:fld>
            <a:endParaRPr lang="en-MY" dirty="0"/>
          </a:p>
        </p:txBody>
      </p:sp>
      <p:sp>
        <p:nvSpPr>
          <p:cNvPr id="7" name="Rectangle 6">
            <a:extLst>
              <a:ext uri="{FF2B5EF4-FFF2-40B4-BE49-F238E27FC236}">
                <a16:creationId xmlns:a16="http://schemas.microsoft.com/office/drawing/2014/main" id="{F0CCF66E-F8CF-41CE-8CA2-9EA651D21A6E}"/>
              </a:ext>
            </a:extLst>
          </p:cNvPr>
          <p:cNvSpPr/>
          <p:nvPr/>
        </p:nvSpPr>
        <p:spPr>
          <a:xfrm>
            <a:off x="10215068" y="5276302"/>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86977964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E17-F97B-43D1-A116-50C549BD8499}"/>
              </a:ext>
            </a:extLst>
          </p:cNvPr>
          <p:cNvSpPr>
            <a:spLocks noGrp="1"/>
          </p:cNvSpPr>
          <p:nvPr>
            <p:ph type="title"/>
          </p:nvPr>
        </p:nvSpPr>
        <p:spPr/>
        <p:txBody>
          <a:bodyPr/>
          <a:lstStyle/>
          <a:p>
            <a:r>
              <a:rPr lang="en-MY" dirty="0"/>
              <a:t>MCQ 5</a:t>
            </a:r>
          </a:p>
        </p:txBody>
      </p:sp>
      <p:sp>
        <p:nvSpPr>
          <p:cNvPr id="3" name="Content Placeholder 2">
            <a:extLst>
              <a:ext uri="{FF2B5EF4-FFF2-40B4-BE49-F238E27FC236}">
                <a16:creationId xmlns:a16="http://schemas.microsoft.com/office/drawing/2014/main" id="{AE886B00-D787-4288-BBE1-69C84ED21066}"/>
              </a:ext>
            </a:extLst>
          </p:cNvPr>
          <p:cNvSpPr>
            <a:spLocks noGrp="1"/>
          </p:cNvSpPr>
          <p:nvPr>
            <p:ph idx="1"/>
          </p:nvPr>
        </p:nvSpPr>
        <p:spPr/>
        <p:txBody>
          <a:bodyPr/>
          <a:lstStyle/>
          <a:p>
            <a:r>
              <a:rPr lang="en-MY" dirty="0"/>
              <a:t> Internal propagation delay of asynchronous counter is removed by ____________</a:t>
            </a:r>
          </a:p>
          <a:p>
            <a:pPr marL="0" indent="0">
              <a:buNone/>
            </a:pPr>
            <a:r>
              <a:rPr lang="en-MY" dirty="0"/>
              <a:t>a) Ripple counter</a:t>
            </a:r>
          </a:p>
          <a:p>
            <a:pPr marL="0" indent="0">
              <a:buNone/>
            </a:pPr>
            <a:r>
              <a:rPr lang="en-MY" dirty="0"/>
              <a:t>b) Ring counter</a:t>
            </a:r>
          </a:p>
          <a:p>
            <a:pPr marL="0" indent="0">
              <a:buNone/>
            </a:pPr>
            <a:r>
              <a:rPr lang="en-MY" dirty="0"/>
              <a:t>c) Modulus counter</a:t>
            </a:r>
          </a:p>
          <a:p>
            <a:pPr marL="0" indent="0">
              <a:buNone/>
            </a:pPr>
            <a:r>
              <a:rPr lang="en-MY" dirty="0"/>
              <a:t>d) Synchronous counter</a:t>
            </a:r>
          </a:p>
        </p:txBody>
      </p:sp>
      <p:sp>
        <p:nvSpPr>
          <p:cNvPr id="4" name="Footer Placeholder 3">
            <a:extLst>
              <a:ext uri="{FF2B5EF4-FFF2-40B4-BE49-F238E27FC236}">
                <a16:creationId xmlns:a16="http://schemas.microsoft.com/office/drawing/2014/main" id="{04C2C3D7-B3C6-485B-8793-C8ACEBD9640D}"/>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94DA4CF-E09E-461E-8334-E0BD7C6FD9C4}"/>
              </a:ext>
            </a:extLst>
          </p:cNvPr>
          <p:cNvSpPr>
            <a:spLocks noGrp="1"/>
          </p:cNvSpPr>
          <p:nvPr>
            <p:ph type="sldNum" sz="quarter" idx="12"/>
          </p:nvPr>
        </p:nvSpPr>
        <p:spPr/>
        <p:txBody>
          <a:bodyPr/>
          <a:lstStyle/>
          <a:p>
            <a:fld id="{1DE98518-C1CF-410D-8A71-B5D14FDF677E}" type="slidenum">
              <a:rPr lang="en-MY" smtClean="0"/>
              <a:t>161</a:t>
            </a:fld>
            <a:endParaRPr lang="en-MY" dirty="0"/>
          </a:p>
        </p:txBody>
      </p:sp>
      <p:sp>
        <p:nvSpPr>
          <p:cNvPr id="7" name="Rectangle 6">
            <a:extLst>
              <a:ext uri="{FF2B5EF4-FFF2-40B4-BE49-F238E27FC236}">
                <a16:creationId xmlns:a16="http://schemas.microsoft.com/office/drawing/2014/main" id="{F0CCF66E-F8CF-41CE-8CA2-9EA651D21A6E}"/>
              </a:ext>
            </a:extLst>
          </p:cNvPr>
          <p:cNvSpPr/>
          <p:nvPr/>
        </p:nvSpPr>
        <p:spPr>
          <a:xfrm>
            <a:off x="10164574" y="5276302"/>
            <a:ext cx="689612"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a:t>
            </a:r>
          </a:p>
        </p:txBody>
      </p:sp>
    </p:spTree>
    <p:extLst>
      <p:ext uri="{BB962C8B-B14F-4D97-AF65-F5344CB8AC3E}">
        <p14:creationId xmlns:p14="http://schemas.microsoft.com/office/powerpoint/2010/main" val="3830511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5913-1EFD-495A-AC92-0DCF4B78C8DD}"/>
              </a:ext>
            </a:extLst>
          </p:cNvPr>
          <p:cNvSpPr>
            <a:spLocks noGrp="1"/>
          </p:cNvSpPr>
          <p:nvPr>
            <p:ph type="title"/>
          </p:nvPr>
        </p:nvSpPr>
        <p:spPr/>
        <p:txBody>
          <a:bodyPr/>
          <a:lstStyle/>
          <a:p>
            <a:r>
              <a:rPr lang="en-MY" dirty="0"/>
              <a:t>Assignment Q3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456260-92BD-45E6-99DD-C5CE1F70EB81}"/>
                  </a:ext>
                </a:extLst>
              </p:cNvPr>
              <p:cNvSpPr>
                <a:spLocks noGrp="1"/>
              </p:cNvSpPr>
              <p:nvPr>
                <p:ph idx="1"/>
              </p:nvPr>
            </p:nvSpPr>
            <p:spPr/>
            <p:txBody>
              <a:bodyPr/>
              <a:lstStyle/>
              <a:p>
                <a:pPr marL="0" indent="0">
                  <a:buNone/>
                </a:pPr>
                <a:r>
                  <a:rPr lang="en-MY" dirty="0"/>
                  <a:t>Express each of the following octal numbers in binary, decimal, and hexadecimal forms</a:t>
                </a:r>
              </a:p>
              <a:p>
                <a:pPr marL="0" indent="0">
                  <a:buNone/>
                </a:pPr>
                <a:endParaRPr lang="en-MY" dirty="0"/>
              </a:p>
              <a:p>
                <a:pPr marL="457200" indent="-457200">
                  <a:buFont typeface="+mj-lt"/>
                  <a:buAutoNum type="alphaLcPeriod"/>
                </a:pPr>
                <a14:m>
                  <m:oMath xmlns:m="http://schemas.openxmlformats.org/officeDocument/2006/math">
                    <m:sSub>
                      <m:sSubPr>
                        <m:ctrlPr>
                          <a:rPr lang="en-MY" i="1" smtClean="0">
                            <a:latin typeface="Cambria Math" panose="02040503050406030204" pitchFamily="18" charset="0"/>
                          </a:rPr>
                        </m:ctrlPr>
                      </m:sSubPr>
                      <m:e>
                        <m:r>
                          <a:rPr lang="en-US" b="0" i="0" smtClean="0">
                            <a:latin typeface="Cambria Math" panose="02040503050406030204" pitchFamily="18" charset="0"/>
                          </a:rPr>
                          <m:t>77</m:t>
                        </m:r>
                      </m:e>
                      <m:sub>
                        <m:r>
                          <a:rPr lang="en-US" b="0" i="0" smtClean="0">
                            <a:latin typeface="Cambria Math" panose="02040503050406030204" pitchFamily="18" charset="0"/>
                          </a:rPr>
                          <m:t>8</m:t>
                        </m:r>
                      </m:sub>
                    </m:sSub>
                  </m:oMath>
                </a14:m>
                <a:endParaRPr lang="en-MY" dirty="0"/>
              </a:p>
              <a:p>
                <a:pPr marL="457200" indent="-457200">
                  <a:buFont typeface="+mj-lt"/>
                  <a:buAutoNum type="alphaLcPeriod"/>
                </a:pPr>
                <a14:m>
                  <m:oMath xmlns:m="http://schemas.openxmlformats.org/officeDocument/2006/math">
                    <m:sSub>
                      <m:sSubPr>
                        <m:ctrlPr>
                          <a:rPr lang="en-MY" i="1" smtClean="0">
                            <a:latin typeface="Cambria Math" panose="02040503050406030204" pitchFamily="18" charset="0"/>
                          </a:rPr>
                        </m:ctrlPr>
                      </m:sSubPr>
                      <m:e>
                        <m:r>
                          <a:rPr lang="en-US" b="0" i="0" smtClean="0">
                            <a:latin typeface="Cambria Math" panose="02040503050406030204" pitchFamily="18" charset="0"/>
                          </a:rPr>
                          <m:t>36</m:t>
                        </m:r>
                      </m:e>
                      <m:sub>
                        <m:r>
                          <a:rPr lang="en-US" b="0" i="0" smtClean="0">
                            <a:latin typeface="Cambria Math" panose="02040503050406030204" pitchFamily="18" charset="0"/>
                          </a:rPr>
                          <m:t>8</m:t>
                        </m:r>
                      </m:sub>
                    </m:sSub>
                  </m:oMath>
                </a14:m>
                <a:endParaRPr lang="en-MY" dirty="0"/>
              </a:p>
              <a:p>
                <a:pPr marL="457200" indent="-457200">
                  <a:buFont typeface="+mj-lt"/>
                  <a:buAutoNum type="alphaLcPeriod"/>
                </a:pPr>
                <a14:m>
                  <m:oMath xmlns:m="http://schemas.openxmlformats.org/officeDocument/2006/math">
                    <m:sSub>
                      <m:sSubPr>
                        <m:ctrlPr>
                          <a:rPr lang="en-MY" i="1" smtClean="0">
                            <a:latin typeface="Cambria Math" panose="02040503050406030204" pitchFamily="18" charset="0"/>
                          </a:rPr>
                        </m:ctrlPr>
                      </m:sSubPr>
                      <m:e>
                        <m:r>
                          <a:rPr lang="en-US" b="0" i="0" smtClean="0">
                            <a:latin typeface="Cambria Math" panose="02040503050406030204" pitchFamily="18" charset="0"/>
                          </a:rPr>
                          <m:t>123</m:t>
                        </m:r>
                      </m:e>
                      <m:sub>
                        <m:r>
                          <a:rPr lang="en-US" b="0" i="0" smtClean="0">
                            <a:latin typeface="Cambria Math" panose="02040503050406030204" pitchFamily="18" charset="0"/>
                          </a:rPr>
                          <m:t>8</m:t>
                        </m:r>
                      </m:sub>
                    </m:sSub>
                  </m:oMath>
                </a14:m>
                <a:endParaRPr lang="en-MY" dirty="0"/>
              </a:p>
              <a:p>
                <a:pPr marL="457200" indent="-457200">
                  <a:buFont typeface="+mj-lt"/>
                  <a:buAutoNum type="alphaLcPeriod"/>
                </a:pPr>
                <a14:m>
                  <m:oMath xmlns:m="http://schemas.openxmlformats.org/officeDocument/2006/math">
                    <m:sSub>
                      <m:sSubPr>
                        <m:ctrlPr>
                          <a:rPr lang="en-MY" i="1" smtClean="0">
                            <a:latin typeface="Cambria Math" panose="02040503050406030204" pitchFamily="18" charset="0"/>
                          </a:rPr>
                        </m:ctrlPr>
                      </m:sSubPr>
                      <m:e>
                        <m:r>
                          <a:rPr lang="en-US" b="0" i="0" smtClean="0">
                            <a:latin typeface="Cambria Math" panose="02040503050406030204" pitchFamily="18" charset="0"/>
                          </a:rPr>
                          <m:t>57</m:t>
                        </m:r>
                      </m:e>
                      <m:sub>
                        <m:r>
                          <a:rPr lang="en-US" b="0" i="0" smtClean="0">
                            <a:latin typeface="Cambria Math" panose="02040503050406030204" pitchFamily="18" charset="0"/>
                          </a:rPr>
                          <m:t>8</m:t>
                        </m:r>
                      </m:sub>
                    </m:sSub>
                  </m:oMath>
                </a14:m>
                <a:endParaRPr lang="en-MY" dirty="0"/>
              </a:p>
            </p:txBody>
          </p:sp>
        </mc:Choice>
        <mc:Fallback>
          <p:sp>
            <p:nvSpPr>
              <p:cNvPr id="3" name="Content Placeholder 2">
                <a:extLst>
                  <a:ext uri="{FF2B5EF4-FFF2-40B4-BE49-F238E27FC236}">
                    <a16:creationId xmlns:a16="http://schemas.microsoft.com/office/drawing/2014/main" id="{6E456260-92BD-45E6-99DD-C5CE1F70EB81}"/>
                  </a:ext>
                </a:extLst>
              </p:cNvPr>
              <p:cNvSpPr>
                <a:spLocks noGrp="1" noRot="1" noChangeAspect="1" noMove="1" noResize="1" noEditPoints="1" noAdjustHandles="1" noChangeArrowheads="1" noChangeShapeType="1" noTextEdit="1"/>
              </p:cNvSpPr>
              <p:nvPr>
                <p:ph idx="1"/>
              </p:nvPr>
            </p:nvSpPr>
            <p:spPr>
              <a:blipFill>
                <a:blip r:embed="rId2"/>
                <a:stretch>
                  <a:fillRect l="-667" t="-1504"/>
                </a:stretch>
              </a:blipFill>
            </p:spPr>
            <p:txBody>
              <a:bodyPr/>
              <a:lstStyle/>
              <a:p>
                <a:r>
                  <a:rPr lang="en-MY">
                    <a:noFill/>
                  </a:rPr>
                  <a:t> </a:t>
                </a:r>
              </a:p>
            </p:txBody>
          </p:sp>
        </mc:Fallback>
      </mc:AlternateContent>
      <p:sp>
        <p:nvSpPr>
          <p:cNvPr id="5" name="Slide Number Placeholder 4">
            <a:extLst>
              <a:ext uri="{FF2B5EF4-FFF2-40B4-BE49-F238E27FC236}">
                <a16:creationId xmlns:a16="http://schemas.microsoft.com/office/drawing/2014/main" id="{9F35FCE8-DE62-47AC-A0B7-2028BE926548}"/>
              </a:ext>
            </a:extLst>
          </p:cNvPr>
          <p:cNvSpPr>
            <a:spLocks noGrp="1"/>
          </p:cNvSpPr>
          <p:nvPr>
            <p:ph type="sldNum" sz="quarter" idx="12"/>
          </p:nvPr>
        </p:nvSpPr>
        <p:spPr/>
        <p:txBody>
          <a:bodyPr/>
          <a:lstStyle/>
          <a:p>
            <a:fld id="{1DE98518-C1CF-410D-8A71-B5D14FDF677E}" type="slidenum">
              <a:rPr lang="en-MY" smtClean="0"/>
              <a:t>17</a:t>
            </a:fld>
            <a:endParaRPr lang="en-MY" dirty="0"/>
          </a:p>
        </p:txBody>
      </p:sp>
      <p:sp>
        <p:nvSpPr>
          <p:cNvPr id="7" name="TextBox 6">
            <a:extLst>
              <a:ext uri="{FF2B5EF4-FFF2-40B4-BE49-F238E27FC236}">
                <a16:creationId xmlns:a16="http://schemas.microsoft.com/office/drawing/2014/main" id="{56496617-7143-4010-8117-3979B5D1D046}"/>
              </a:ext>
            </a:extLst>
          </p:cNvPr>
          <p:cNvSpPr txBox="1"/>
          <p:nvPr/>
        </p:nvSpPr>
        <p:spPr>
          <a:xfrm>
            <a:off x="4077477" y="3611506"/>
            <a:ext cx="5225143" cy="954107"/>
          </a:xfrm>
          <a:prstGeom prst="rect">
            <a:avLst/>
          </a:prstGeom>
          <a:noFill/>
        </p:spPr>
        <p:txBody>
          <a:bodyPr wrap="square" rtlCol="0">
            <a:spAutoFit/>
          </a:bodyPr>
          <a:lstStyle/>
          <a:p>
            <a:pPr algn="ctr"/>
            <a:r>
              <a:rPr lang="en-MY" sz="2800" b="1" dirty="0">
                <a:ln w="6600">
                  <a:solidFill>
                    <a:schemeClr val="accent2"/>
                  </a:solidFill>
                  <a:prstDash val="solid"/>
                </a:ln>
                <a:solidFill>
                  <a:srgbClr val="FFFFFF"/>
                </a:solidFill>
                <a:effectLst>
                  <a:outerShdw dist="38100" dir="2700000" algn="tl" rotWithShape="0">
                    <a:schemeClr val="accent2"/>
                  </a:outerShdw>
                </a:effectLst>
              </a:rPr>
              <a:t>Attach the photo </a:t>
            </a:r>
          </a:p>
          <a:p>
            <a:pPr algn="ctr"/>
            <a:r>
              <a:rPr lang="en-MY" sz="2800" b="1" dirty="0">
                <a:ln w="6600">
                  <a:solidFill>
                    <a:schemeClr val="accent2"/>
                  </a:solidFill>
                  <a:prstDash val="solid"/>
                </a:ln>
                <a:solidFill>
                  <a:srgbClr val="FFFFFF"/>
                </a:solidFill>
                <a:effectLst>
                  <a:outerShdw dist="38100" dir="2700000" algn="tl" rotWithShape="0">
                    <a:schemeClr val="accent2"/>
                  </a:outerShdw>
                </a:effectLst>
              </a:rPr>
              <a:t>“Solution from Calculator”</a:t>
            </a:r>
          </a:p>
        </p:txBody>
      </p:sp>
    </p:spTree>
    <p:extLst>
      <p:ext uri="{BB962C8B-B14F-4D97-AF65-F5344CB8AC3E}">
        <p14:creationId xmlns:p14="http://schemas.microsoft.com/office/powerpoint/2010/main" val="2874615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5913-1EFD-495A-AC92-0DCF4B78C8DD}"/>
              </a:ext>
            </a:extLst>
          </p:cNvPr>
          <p:cNvSpPr>
            <a:spLocks noGrp="1"/>
          </p:cNvSpPr>
          <p:nvPr>
            <p:ph type="title"/>
          </p:nvPr>
        </p:nvSpPr>
        <p:spPr/>
        <p:txBody>
          <a:bodyPr/>
          <a:lstStyle/>
          <a:p>
            <a:r>
              <a:rPr lang="en-MY" dirty="0"/>
              <a:t>Assignment Q4</a:t>
            </a:r>
          </a:p>
        </p:txBody>
      </p:sp>
      <p:sp>
        <p:nvSpPr>
          <p:cNvPr id="3" name="Content Placeholder 2">
            <a:extLst>
              <a:ext uri="{FF2B5EF4-FFF2-40B4-BE49-F238E27FC236}">
                <a16:creationId xmlns:a16="http://schemas.microsoft.com/office/drawing/2014/main" id="{6E456260-92BD-45E6-99DD-C5CE1F70EB81}"/>
              </a:ext>
            </a:extLst>
          </p:cNvPr>
          <p:cNvSpPr>
            <a:spLocks noGrp="1"/>
          </p:cNvSpPr>
          <p:nvPr>
            <p:ph idx="1"/>
          </p:nvPr>
        </p:nvSpPr>
        <p:spPr/>
        <p:txBody>
          <a:bodyPr/>
          <a:lstStyle/>
          <a:p>
            <a:pPr marL="0" indent="0">
              <a:buNone/>
            </a:pPr>
            <a:r>
              <a:rPr lang="en-MY" dirty="0"/>
              <a:t>Express the following decimal numbers in binary, octal, and hexadecimal forms</a:t>
            </a:r>
          </a:p>
          <a:p>
            <a:pPr marL="0" indent="0">
              <a:buNone/>
            </a:pPr>
            <a:endParaRPr lang="en-MY" dirty="0"/>
          </a:p>
          <a:p>
            <a:pPr marL="457200" indent="-457200">
              <a:buFont typeface="+mj-lt"/>
              <a:buAutoNum type="alphaLcPeriod"/>
            </a:pPr>
            <a:r>
              <a:rPr lang="en-MY" dirty="0"/>
              <a:t>313</a:t>
            </a:r>
          </a:p>
          <a:p>
            <a:pPr marL="457200" indent="-457200">
              <a:buFont typeface="+mj-lt"/>
              <a:buAutoNum type="alphaLcPeriod"/>
            </a:pPr>
            <a:r>
              <a:rPr lang="en-MY" dirty="0"/>
              <a:t>253</a:t>
            </a:r>
          </a:p>
          <a:p>
            <a:pPr marL="457200" indent="-457200">
              <a:buFont typeface="+mj-lt"/>
              <a:buAutoNum type="alphaLcPeriod"/>
            </a:pPr>
            <a:r>
              <a:rPr lang="en-MY" dirty="0"/>
              <a:t>349</a:t>
            </a:r>
          </a:p>
          <a:p>
            <a:pPr marL="457200" indent="-457200">
              <a:buFont typeface="+mj-lt"/>
              <a:buAutoNum type="alphaLcPeriod"/>
            </a:pPr>
            <a:r>
              <a:rPr lang="en-MY" dirty="0"/>
              <a:t>835</a:t>
            </a:r>
          </a:p>
          <a:p>
            <a:pPr marL="457200" indent="-457200">
              <a:buFont typeface="+mj-lt"/>
              <a:buAutoNum type="alphaLcPeriod"/>
            </a:pPr>
            <a:r>
              <a:rPr lang="en-MY" dirty="0"/>
              <a:t>212</a:t>
            </a:r>
          </a:p>
          <a:p>
            <a:pPr marL="457200" indent="-457200">
              <a:buFont typeface="+mj-lt"/>
              <a:buAutoNum type="alphaLcPeriod"/>
            </a:pPr>
            <a:endParaRPr lang="en-MY" dirty="0"/>
          </a:p>
        </p:txBody>
      </p:sp>
      <p:sp>
        <p:nvSpPr>
          <p:cNvPr id="5" name="Slide Number Placeholder 4">
            <a:extLst>
              <a:ext uri="{FF2B5EF4-FFF2-40B4-BE49-F238E27FC236}">
                <a16:creationId xmlns:a16="http://schemas.microsoft.com/office/drawing/2014/main" id="{9F35FCE8-DE62-47AC-A0B7-2028BE926548}"/>
              </a:ext>
            </a:extLst>
          </p:cNvPr>
          <p:cNvSpPr>
            <a:spLocks noGrp="1"/>
          </p:cNvSpPr>
          <p:nvPr>
            <p:ph type="sldNum" sz="quarter" idx="12"/>
          </p:nvPr>
        </p:nvSpPr>
        <p:spPr/>
        <p:txBody>
          <a:bodyPr/>
          <a:lstStyle/>
          <a:p>
            <a:fld id="{1DE98518-C1CF-410D-8A71-B5D14FDF677E}" type="slidenum">
              <a:rPr lang="en-MY" smtClean="0"/>
              <a:t>18</a:t>
            </a:fld>
            <a:endParaRPr lang="en-MY" dirty="0"/>
          </a:p>
        </p:txBody>
      </p:sp>
      <p:sp>
        <p:nvSpPr>
          <p:cNvPr id="7" name="TextBox 6">
            <a:extLst>
              <a:ext uri="{FF2B5EF4-FFF2-40B4-BE49-F238E27FC236}">
                <a16:creationId xmlns:a16="http://schemas.microsoft.com/office/drawing/2014/main" id="{2FF14665-5388-47AB-9E73-7AC05253E1FA}"/>
              </a:ext>
            </a:extLst>
          </p:cNvPr>
          <p:cNvSpPr txBox="1"/>
          <p:nvPr/>
        </p:nvSpPr>
        <p:spPr>
          <a:xfrm>
            <a:off x="4077477" y="3611506"/>
            <a:ext cx="5225143" cy="954107"/>
          </a:xfrm>
          <a:prstGeom prst="rect">
            <a:avLst/>
          </a:prstGeom>
          <a:noFill/>
        </p:spPr>
        <p:txBody>
          <a:bodyPr wrap="square" rtlCol="0">
            <a:spAutoFit/>
          </a:bodyPr>
          <a:lstStyle/>
          <a:p>
            <a:pPr algn="ctr"/>
            <a:r>
              <a:rPr lang="en-MY" sz="2800" b="1" dirty="0">
                <a:ln w="6600">
                  <a:solidFill>
                    <a:schemeClr val="accent2"/>
                  </a:solidFill>
                  <a:prstDash val="solid"/>
                </a:ln>
                <a:solidFill>
                  <a:srgbClr val="FFFFFF"/>
                </a:solidFill>
                <a:effectLst>
                  <a:outerShdw dist="38100" dir="2700000" algn="tl" rotWithShape="0">
                    <a:schemeClr val="accent2"/>
                  </a:outerShdw>
                </a:effectLst>
              </a:rPr>
              <a:t>Attach the photo </a:t>
            </a:r>
          </a:p>
          <a:p>
            <a:pPr algn="ctr"/>
            <a:r>
              <a:rPr lang="en-MY" sz="2800" b="1" dirty="0">
                <a:ln w="6600">
                  <a:solidFill>
                    <a:schemeClr val="accent2"/>
                  </a:solidFill>
                  <a:prstDash val="solid"/>
                </a:ln>
                <a:solidFill>
                  <a:srgbClr val="FFFFFF"/>
                </a:solidFill>
                <a:effectLst>
                  <a:outerShdw dist="38100" dir="2700000" algn="tl" rotWithShape="0">
                    <a:schemeClr val="accent2"/>
                  </a:outerShdw>
                </a:effectLst>
              </a:rPr>
              <a:t>“Solution from Calculator”</a:t>
            </a:r>
          </a:p>
        </p:txBody>
      </p:sp>
    </p:spTree>
    <p:extLst>
      <p:ext uri="{BB962C8B-B14F-4D97-AF65-F5344CB8AC3E}">
        <p14:creationId xmlns:p14="http://schemas.microsoft.com/office/powerpoint/2010/main" val="619826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2824E-5510-48F4-968E-1BBE894215D8}"/>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dirty="0">
                <a:solidFill>
                  <a:srgbClr val="FFFFFF"/>
                </a:solidFill>
              </a:rPr>
              <a:t>2. Logic gates</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510BEA72-8CEA-46BA-ABF3-F55292844C80}"/>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19</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742977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4A6BD8-8DE0-44B4-92B7-1E154C16C234}"/>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dirty="0">
                <a:solidFill>
                  <a:srgbClr val="FFFFFF"/>
                </a:solidFill>
              </a:rPr>
              <a:t>1. Number systems</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8840A04C-6277-4992-AA65-0B88F319EED6}"/>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2</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548192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D1C3-209D-4768-A197-F675780375DA}"/>
              </a:ext>
            </a:extLst>
          </p:cNvPr>
          <p:cNvSpPr>
            <a:spLocks noGrp="1"/>
          </p:cNvSpPr>
          <p:nvPr>
            <p:ph type="title"/>
          </p:nvPr>
        </p:nvSpPr>
        <p:spPr/>
        <p:txBody>
          <a:bodyPr/>
          <a:lstStyle/>
          <a:p>
            <a:r>
              <a:rPr lang="en-MY" dirty="0"/>
              <a:t>logic gates – Symbols &amp; Truth Table</a:t>
            </a:r>
          </a:p>
        </p:txBody>
      </p:sp>
      <p:sp>
        <p:nvSpPr>
          <p:cNvPr id="3" name="Content Placeholder 2">
            <a:extLst>
              <a:ext uri="{FF2B5EF4-FFF2-40B4-BE49-F238E27FC236}">
                <a16:creationId xmlns:a16="http://schemas.microsoft.com/office/drawing/2014/main" id="{788A5319-23ED-4EC7-923C-49A29E082A11}"/>
              </a:ext>
            </a:extLst>
          </p:cNvPr>
          <p:cNvSpPr>
            <a:spLocks noGrp="1"/>
          </p:cNvSpPr>
          <p:nvPr>
            <p:ph idx="1"/>
          </p:nvPr>
        </p:nvSpPr>
        <p:spPr/>
        <p:txBody>
          <a:bodyPr>
            <a:normAutofit fontScale="92500" lnSpcReduction="10000"/>
          </a:bodyPr>
          <a:lstStyle/>
          <a:p>
            <a:pPr algn="just">
              <a:lnSpc>
                <a:spcPct val="100000"/>
              </a:lnSpc>
            </a:pPr>
            <a:r>
              <a:rPr lang="en-MY" dirty="0"/>
              <a:t>In this section, we consider circuits called logic gates that combine several logic variable inputs to produce a logic-variable output.</a:t>
            </a:r>
          </a:p>
          <a:p>
            <a:pPr algn="just">
              <a:lnSpc>
                <a:spcPct val="100000"/>
              </a:lnSpc>
            </a:pPr>
            <a:endParaRPr lang="en-MY" dirty="0"/>
          </a:p>
          <a:p>
            <a:pPr algn="just">
              <a:lnSpc>
                <a:spcPct val="100000"/>
              </a:lnSpc>
            </a:pPr>
            <a:r>
              <a:rPr lang="en-MY" dirty="0"/>
              <a:t>AND Gate</a:t>
            </a:r>
          </a:p>
          <a:p>
            <a:pPr algn="just">
              <a:lnSpc>
                <a:spcPct val="100000"/>
              </a:lnSpc>
            </a:pPr>
            <a:r>
              <a:rPr lang="en-MY" dirty="0"/>
              <a:t>OR Gate</a:t>
            </a:r>
          </a:p>
          <a:p>
            <a:pPr algn="just">
              <a:lnSpc>
                <a:spcPct val="100000"/>
              </a:lnSpc>
            </a:pPr>
            <a:r>
              <a:rPr lang="en-MY" dirty="0"/>
              <a:t>NOT Gate</a:t>
            </a:r>
          </a:p>
          <a:p>
            <a:pPr algn="just">
              <a:lnSpc>
                <a:spcPct val="100000"/>
              </a:lnSpc>
            </a:pPr>
            <a:endParaRPr lang="en-MY" dirty="0"/>
          </a:p>
          <a:p>
            <a:pPr algn="just">
              <a:lnSpc>
                <a:spcPct val="100000"/>
              </a:lnSpc>
            </a:pPr>
            <a:r>
              <a:rPr lang="en-MY" dirty="0"/>
              <a:t>NAND Gate</a:t>
            </a:r>
          </a:p>
          <a:p>
            <a:pPr algn="just">
              <a:lnSpc>
                <a:spcPct val="100000"/>
              </a:lnSpc>
            </a:pPr>
            <a:r>
              <a:rPr lang="en-MY" dirty="0"/>
              <a:t>NOR Gate</a:t>
            </a:r>
          </a:p>
          <a:p>
            <a:pPr algn="just">
              <a:lnSpc>
                <a:spcPct val="100000"/>
              </a:lnSpc>
            </a:pPr>
            <a:r>
              <a:rPr lang="en-MY" dirty="0"/>
              <a:t>XOR Gate</a:t>
            </a:r>
          </a:p>
        </p:txBody>
      </p:sp>
      <p:sp>
        <p:nvSpPr>
          <p:cNvPr id="5" name="Slide Number Placeholder 4">
            <a:extLst>
              <a:ext uri="{FF2B5EF4-FFF2-40B4-BE49-F238E27FC236}">
                <a16:creationId xmlns:a16="http://schemas.microsoft.com/office/drawing/2014/main" id="{0362DDE2-F1EF-4910-A2BE-CAFAA87C21F2}"/>
              </a:ext>
            </a:extLst>
          </p:cNvPr>
          <p:cNvSpPr>
            <a:spLocks noGrp="1"/>
          </p:cNvSpPr>
          <p:nvPr>
            <p:ph type="sldNum" sz="quarter" idx="12"/>
          </p:nvPr>
        </p:nvSpPr>
        <p:spPr/>
        <p:txBody>
          <a:bodyPr/>
          <a:lstStyle/>
          <a:p>
            <a:fld id="{1DE98518-C1CF-410D-8A71-B5D14FDF677E}" type="slidenum">
              <a:rPr lang="en-MY" smtClean="0"/>
              <a:t>20</a:t>
            </a:fld>
            <a:endParaRPr lang="en-MY" dirty="0"/>
          </a:p>
        </p:txBody>
      </p:sp>
    </p:spTree>
    <p:extLst>
      <p:ext uri="{BB962C8B-B14F-4D97-AF65-F5344CB8AC3E}">
        <p14:creationId xmlns:p14="http://schemas.microsoft.com/office/powerpoint/2010/main" val="1684168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1200-724E-4B11-BA44-6011CA9F69E9}"/>
              </a:ext>
            </a:extLst>
          </p:cNvPr>
          <p:cNvSpPr>
            <a:spLocks noGrp="1"/>
          </p:cNvSpPr>
          <p:nvPr>
            <p:ph type="title"/>
          </p:nvPr>
        </p:nvSpPr>
        <p:spPr/>
        <p:txBody>
          <a:bodyPr/>
          <a:lstStyle/>
          <a:p>
            <a:r>
              <a:rPr lang="en-MY" dirty="0"/>
              <a:t>AND Gate</a:t>
            </a:r>
          </a:p>
        </p:txBody>
      </p:sp>
      <p:sp>
        <p:nvSpPr>
          <p:cNvPr id="3" name="Content Placeholder 2">
            <a:extLst>
              <a:ext uri="{FF2B5EF4-FFF2-40B4-BE49-F238E27FC236}">
                <a16:creationId xmlns:a16="http://schemas.microsoft.com/office/drawing/2014/main" id="{53857E2F-3C97-48C9-8675-48C2FB8A935D}"/>
              </a:ext>
            </a:extLst>
          </p:cNvPr>
          <p:cNvSpPr>
            <a:spLocks noGrp="1"/>
          </p:cNvSpPr>
          <p:nvPr>
            <p:ph idx="1"/>
          </p:nvPr>
        </p:nvSpPr>
        <p:spPr>
          <a:xfrm>
            <a:off x="1069848" y="2121408"/>
            <a:ext cx="4682023" cy="4050792"/>
          </a:xfrm>
        </p:spPr>
        <p:txBody>
          <a:bodyPr/>
          <a:lstStyle/>
          <a:p>
            <a:pPr algn="just"/>
            <a:r>
              <a:rPr lang="en-MY" dirty="0"/>
              <a:t>The AND operation on two logic variables, A and B, is represented as AB, read as “A and B.” </a:t>
            </a:r>
          </a:p>
          <a:p>
            <a:pPr algn="just"/>
            <a:r>
              <a:rPr lang="en-MY" dirty="0"/>
              <a:t>The AND operation is also called </a:t>
            </a:r>
            <a:r>
              <a:rPr lang="en-MY" b="1" dirty="0"/>
              <a:t>logical multiplication</a:t>
            </a:r>
            <a:r>
              <a:rPr lang="en-MY" dirty="0"/>
              <a:t>.</a:t>
            </a:r>
          </a:p>
        </p:txBody>
      </p:sp>
      <p:sp>
        <p:nvSpPr>
          <p:cNvPr id="5" name="Slide Number Placeholder 4">
            <a:extLst>
              <a:ext uri="{FF2B5EF4-FFF2-40B4-BE49-F238E27FC236}">
                <a16:creationId xmlns:a16="http://schemas.microsoft.com/office/drawing/2014/main" id="{50D7DD23-F5E7-4A21-A171-C93AD3DE2BFE}"/>
              </a:ext>
            </a:extLst>
          </p:cNvPr>
          <p:cNvSpPr>
            <a:spLocks noGrp="1"/>
          </p:cNvSpPr>
          <p:nvPr>
            <p:ph type="sldNum" sz="quarter" idx="12"/>
          </p:nvPr>
        </p:nvSpPr>
        <p:spPr/>
        <p:txBody>
          <a:bodyPr/>
          <a:lstStyle/>
          <a:p>
            <a:fld id="{1DE98518-C1CF-410D-8A71-B5D14FDF677E}" type="slidenum">
              <a:rPr lang="en-MY" smtClean="0"/>
              <a:t>21</a:t>
            </a:fld>
            <a:endParaRPr lang="en-MY" dirty="0"/>
          </a:p>
        </p:txBody>
      </p:sp>
      <p:pic>
        <p:nvPicPr>
          <p:cNvPr id="6" name="Picture 5">
            <a:extLst>
              <a:ext uri="{FF2B5EF4-FFF2-40B4-BE49-F238E27FC236}">
                <a16:creationId xmlns:a16="http://schemas.microsoft.com/office/drawing/2014/main" id="{8F1AC217-7C7C-4AF0-820F-FDDEB53A47D9}"/>
              </a:ext>
            </a:extLst>
          </p:cNvPr>
          <p:cNvPicPr>
            <a:picLocks noChangeAspect="1"/>
          </p:cNvPicPr>
          <p:nvPr/>
        </p:nvPicPr>
        <p:blipFill>
          <a:blip r:embed="rId2"/>
          <a:stretch>
            <a:fillRect/>
          </a:stretch>
        </p:blipFill>
        <p:spPr>
          <a:xfrm>
            <a:off x="5975119" y="953301"/>
            <a:ext cx="5147033" cy="5098855"/>
          </a:xfrm>
          <a:prstGeom prst="rect">
            <a:avLst/>
          </a:prstGeom>
        </p:spPr>
      </p:pic>
    </p:spTree>
    <p:extLst>
      <p:ext uri="{BB962C8B-B14F-4D97-AF65-F5344CB8AC3E}">
        <p14:creationId xmlns:p14="http://schemas.microsoft.com/office/powerpoint/2010/main" val="1858027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8B5B-9A16-460B-A45B-5E53822E38EE}"/>
              </a:ext>
            </a:extLst>
          </p:cNvPr>
          <p:cNvSpPr>
            <a:spLocks noGrp="1"/>
          </p:cNvSpPr>
          <p:nvPr>
            <p:ph type="title"/>
          </p:nvPr>
        </p:nvSpPr>
        <p:spPr/>
        <p:txBody>
          <a:bodyPr/>
          <a:lstStyle/>
          <a:p>
            <a:r>
              <a:rPr lang="en-MY" dirty="0"/>
              <a:t>Three input and gate</a:t>
            </a:r>
          </a:p>
        </p:txBody>
      </p:sp>
      <p:sp>
        <p:nvSpPr>
          <p:cNvPr id="5" name="Slide Number Placeholder 4">
            <a:extLst>
              <a:ext uri="{FF2B5EF4-FFF2-40B4-BE49-F238E27FC236}">
                <a16:creationId xmlns:a16="http://schemas.microsoft.com/office/drawing/2014/main" id="{1B9C9EF8-B40E-4EE0-ABAB-A762F5DB3183}"/>
              </a:ext>
            </a:extLst>
          </p:cNvPr>
          <p:cNvSpPr>
            <a:spLocks noGrp="1"/>
          </p:cNvSpPr>
          <p:nvPr>
            <p:ph type="sldNum" sz="quarter" idx="12"/>
          </p:nvPr>
        </p:nvSpPr>
        <p:spPr/>
        <p:txBody>
          <a:bodyPr/>
          <a:lstStyle/>
          <a:p>
            <a:fld id="{1DE98518-C1CF-410D-8A71-B5D14FDF677E}" type="slidenum">
              <a:rPr lang="en-MY" smtClean="0"/>
              <a:t>22</a:t>
            </a:fld>
            <a:endParaRPr lang="en-MY" dirty="0"/>
          </a:p>
        </p:txBody>
      </p:sp>
      <p:pic>
        <p:nvPicPr>
          <p:cNvPr id="6" name="Picture 5">
            <a:extLst>
              <a:ext uri="{FF2B5EF4-FFF2-40B4-BE49-F238E27FC236}">
                <a16:creationId xmlns:a16="http://schemas.microsoft.com/office/drawing/2014/main" id="{83DBB803-16AA-4953-9D93-8745E7F9B404}"/>
              </a:ext>
            </a:extLst>
          </p:cNvPr>
          <p:cNvPicPr>
            <a:picLocks noChangeAspect="1"/>
          </p:cNvPicPr>
          <p:nvPr/>
        </p:nvPicPr>
        <p:blipFill rotWithShape="1">
          <a:blip r:embed="rId2"/>
          <a:srcRect l="49633"/>
          <a:stretch/>
        </p:blipFill>
        <p:spPr>
          <a:xfrm>
            <a:off x="6400800" y="1648217"/>
            <a:ext cx="4156839" cy="4239400"/>
          </a:xfrm>
          <a:prstGeom prst="rect">
            <a:avLst/>
          </a:prstGeom>
        </p:spPr>
      </p:pic>
    </p:spTree>
    <p:extLst>
      <p:ext uri="{BB962C8B-B14F-4D97-AF65-F5344CB8AC3E}">
        <p14:creationId xmlns:p14="http://schemas.microsoft.com/office/powerpoint/2010/main" val="2571358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BA42-F104-4865-9835-D2B04CB8FCB1}"/>
              </a:ext>
            </a:extLst>
          </p:cNvPr>
          <p:cNvSpPr>
            <a:spLocks noGrp="1"/>
          </p:cNvSpPr>
          <p:nvPr>
            <p:ph type="title"/>
          </p:nvPr>
        </p:nvSpPr>
        <p:spPr/>
        <p:txBody>
          <a:bodyPr/>
          <a:lstStyle/>
          <a:p>
            <a:r>
              <a:rPr lang="en-MY" dirty="0"/>
              <a:t>Or gate</a:t>
            </a:r>
          </a:p>
        </p:txBody>
      </p:sp>
      <p:sp>
        <p:nvSpPr>
          <p:cNvPr id="3" name="Content Placeholder 2">
            <a:extLst>
              <a:ext uri="{FF2B5EF4-FFF2-40B4-BE49-F238E27FC236}">
                <a16:creationId xmlns:a16="http://schemas.microsoft.com/office/drawing/2014/main" id="{5932D981-486C-4229-94FC-59E271C0E594}"/>
              </a:ext>
            </a:extLst>
          </p:cNvPr>
          <p:cNvSpPr>
            <a:spLocks noGrp="1"/>
          </p:cNvSpPr>
          <p:nvPr>
            <p:ph idx="1"/>
          </p:nvPr>
        </p:nvSpPr>
        <p:spPr/>
        <p:txBody>
          <a:bodyPr/>
          <a:lstStyle/>
          <a:p>
            <a:r>
              <a:rPr lang="en-MY" dirty="0"/>
              <a:t>The OR operation of logic variables is written as A+B, which is read as “A or B.” </a:t>
            </a:r>
          </a:p>
          <a:p>
            <a:r>
              <a:rPr lang="en-MY" dirty="0"/>
              <a:t>Notice that A+B is 1 if A or B (or both) are 1. </a:t>
            </a:r>
          </a:p>
          <a:p>
            <a:r>
              <a:rPr lang="en-MY" dirty="0"/>
              <a:t>The OR operation is also called </a:t>
            </a:r>
            <a:r>
              <a:rPr lang="en-MY" b="1" dirty="0"/>
              <a:t>logical addition</a:t>
            </a:r>
            <a:r>
              <a:rPr lang="en-MY" dirty="0"/>
              <a:t>. </a:t>
            </a:r>
          </a:p>
        </p:txBody>
      </p:sp>
      <p:sp>
        <p:nvSpPr>
          <p:cNvPr id="5" name="Slide Number Placeholder 4">
            <a:extLst>
              <a:ext uri="{FF2B5EF4-FFF2-40B4-BE49-F238E27FC236}">
                <a16:creationId xmlns:a16="http://schemas.microsoft.com/office/drawing/2014/main" id="{C4E03B75-0B19-4FAA-8296-B0F6258259D0}"/>
              </a:ext>
            </a:extLst>
          </p:cNvPr>
          <p:cNvSpPr>
            <a:spLocks noGrp="1"/>
          </p:cNvSpPr>
          <p:nvPr>
            <p:ph type="sldNum" sz="quarter" idx="12"/>
          </p:nvPr>
        </p:nvSpPr>
        <p:spPr/>
        <p:txBody>
          <a:bodyPr/>
          <a:lstStyle/>
          <a:p>
            <a:fld id="{1DE98518-C1CF-410D-8A71-B5D14FDF677E}" type="slidenum">
              <a:rPr lang="en-MY" smtClean="0"/>
              <a:t>23</a:t>
            </a:fld>
            <a:endParaRPr lang="en-MY" dirty="0"/>
          </a:p>
        </p:txBody>
      </p:sp>
      <p:pic>
        <p:nvPicPr>
          <p:cNvPr id="6" name="Picture 5">
            <a:extLst>
              <a:ext uri="{FF2B5EF4-FFF2-40B4-BE49-F238E27FC236}">
                <a16:creationId xmlns:a16="http://schemas.microsoft.com/office/drawing/2014/main" id="{E50B1732-B1B4-44AA-8E70-AC85A8F5AF7A}"/>
              </a:ext>
            </a:extLst>
          </p:cNvPr>
          <p:cNvPicPr>
            <a:picLocks noChangeAspect="1"/>
          </p:cNvPicPr>
          <p:nvPr/>
        </p:nvPicPr>
        <p:blipFill>
          <a:blip r:embed="rId2"/>
          <a:stretch>
            <a:fillRect/>
          </a:stretch>
        </p:blipFill>
        <p:spPr>
          <a:xfrm>
            <a:off x="7693575" y="2724150"/>
            <a:ext cx="3000375" cy="3448050"/>
          </a:xfrm>
          <a:prstGeom prst="rect">
            <a:avLst/>
          </a:prstGeom>
        </p:spPr>
      </p:pic>
    </p:spTree>
    <p:extLst>
      <p:ext uri="{BB962C8B-B14F-4D97-AF65-F5344CB8AC3E}">
        <p14:creationId xmlns:p14="http://schemas.microsoft.com/office/powerpoint/2010/main" val="3835858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C37B-478D-4B8F-9014-042DD14B558D}"/>
              </a:ext>
            </a:extLst>
          </p:cNvPr>
          <p:cNvSpPr>
            <a:spLocks noGrp="1"/>
          </p:cNvSpPr>
          <p:nvPr>
            <p:ph type="title"/>
          </p:nvPr>
        </p:nvSpPr>
        <p:spPr/>
        <p:txBody>
          <a:bodyPr/>
          <a:lstStyle/>
          <a:p>
            <a:r>
              <a:rPr lang="en-MY" dirty="0"/>
              <a:t>Three-input OR gate</a:t>
            </a:r>
          </a:p>
        </p:txBody>
      </p:sp>
      <p:sp>
        <p:nvSpPr>
          <p:cNvPr id="5" name="Slide Number Placeholder 4">
            <a:extLst>
              <a:ext uri="{FF2B5EF4-FFF2-40B4-BE49-F238E27FC236}">
                <a16:creationId xmlns:a16="http://schemas.microsoft.com/office/drawing/2014/main" id="{45B15269-B95F-4E16-A635-A58EDF22B053}"/>
              </a:ext>
            </a:extLst>
          </p:cNvPr>
          <p:cNvSpPr>
            <a:spLocks noGrp="1"/>
          </p:cNvSpPr>
          <p:nvPr>
            <p:ph type="sldNum" sz="quarter" idx="12"/>
          </p:nvPr>
        </p:nvSpPr>
        <p:spPr/>
        <p:txBody>
          <a:bodyPr/>
          <a:lstStyle/>
          <a:p>
            <a:fld id="{1DE98518-C1CF-410D-8A71-B5D14FDF677E}" type="slidenum">
              <a:rPr lang="en-MY" smtClean="0"/>
              <a:t>24</a:t>
            </a:fld>
            <a:endParaRPr lang="en-MY" dirty="0"/>
          </a:p>
        </p:txBody>
      </p:sp>
      <p:pic>
        <p:nvPicPr>
          <p:cNvPr id="6" name="Picture 5">
            <a:extLst>
              <a:ext uri="{FF2B5EF4-FFF2-40B4-BE49-F238E27FC236}">
                <a16:creationId xmlns:a16="http://schemas.microsoft.com/office/drawing/2014/main" id="{B19C8E72-90FE-489A-9367-742B944942B4}"/>
              </a:ext>
            </a:extLst>
          </p:cNvPr>
          <p:cNvPicPr>
            <a:picLocks noChangeAspect="1"/>
          </p:cNvPicPr>
          <p:nvPr/>
        </p:nvPicPr>
        <p:blipFill>
          <a:blip r:embed="rId2"/>
          <a:stretch>
            <a:fillRect/>
          </a:stretch>
        </p:blipFill>
        <p:spPr>
          <a:xfrm>
            <a:off x="6568070" y="1719067"/>
            <a:ext cx="3571875" cy="4352925"/>
          </a:xfrm>
          <a:prstGeom prst="rect">
            <a:avLst/>
          </a:prstGeom>
        </p:spPr>
      </p:pic>
    </p:spTree>
    <p:extLst>
      <p:ext uri="{BB962C8B-B14F-4D97-AF65-F5344CB8AC3E}">
        <p14:creationId xmlns:p14="http://schemas.microsoft.com/office/powerpoint/2010/main" val="599762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9716-7C36-40F4-B7DA-932619361BEA}"/>
              </a:ext>
            </a:extLst>
          </p:cNvPr>
          <p:cNvSpPr>
            <a:spLocks noGrp="1"/>
          </p:cNvSpPr>
          <p:nvPr>
            <p:ph type="title"/>
          </p:nvPr>
        </p:nvSpPr>
        <p:spPr/>
        <p:txBody>
          <a:bodyPr/>
          <a:lstStyle/>
          <a:p>
            <a:r>
              <a:rPr lang="en-MY" dirty="0"/>
              <a:t>Not gate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0DF545-36B2-484B-A361-FD286704EE9C}"/>
                  </a:ext>
                </a:extLst>
              </p:cNvPr>
              <p:cNvSpPr>
                <a:spLocks noGrp="1"/>
              </p:cNvSpPr>
              <p:nvPr>
                <p:ph idx="1"/>
              </p:nvPr>
            </p:nvSpPr>
            <p:spPr/>
            <p:txBody>
              <a:bodyPr/>
              <a:lstStyle/>
              <a:p>
                <a:pPr algn="just">
                  <a:lnSpc>
                    <a:spcPct val="100000"/>
                  </a:lnSpc>
                  <a:spcBef>
                    <a:spcPts val="600"/>
                  </a:spcBef>
                </a:pPr>
                <a:r>
                  <a:rPr lang="en-MY" dirty="0"/>
                  <a:t>The NOT operation on a logic variable is represented by placing a bar over the symbol for the logic variable. The symbol </a:t>
                </a:r>
                <a14:m>
                  <m:oMath xmlns:m="http://schemas.openxmlformats.org/officeDocument/2006/math">
                    <m:acc>
                      <m:accPr>
                        <m:chr m:val="̅"/>
                        <m:ctrlPr>
                          <a:rPr lang="en-MY" i="1" smtClean="0">
                            <a:latin typeface="Cambria Math" panose="02040503050406030204" pitchFamily="18" charset="0"/>
                          </a:rPr>
                        </m:ctrlPr>
                      </m:accPr>
                      <m:e>
                        <m:r>
                          <a:rPr lang="en-US" b="0" i="1" smtClean="0">
                            <a:latin typeface="Cambria Math" panose="02040503050406030204" pitchFamily="18" charset="0"/>
                          </a:rPr>
                          <m:t>𝐴</m:t>
                        </m:r>
                      </m:e>
                    </m:acc>
                  </m:oMath>
                </a14:m>
                <a:r>
                  <a:rPr lang="en-MY" dirty="0"/>
                  <a:t> is read as “not A” or as “A inverse.” If A is 0, </a:t>
                </a:r>
                <a14:m>
                  <m:oMath xmlns:m="http://schemas.openxmlformats.org/officeDocument/2006/math">
                    <m:acc>
                      <m:accPr>
                        <m:chr m:val="̅"/>
                        <m:ctrlPr>
                          <a:rPr lang="en-MY" i="1">
                            <a:latin typeface="Cambria Math" panose="02040503050406030204" pitchFamily="18" charset="0"/>
                          </a:rPr>
                        </m:ctrlPr>
                      </m:accPr>
                      <m:e>
                        <m:r>
                          <a:rPr lang="en-US" i="1">
                            <a:latin typeface="Cambria Math" panose="02040503050406030204" pitchFamily="18" charset="0"/>
                          </a:rPr>
                          <m:t>𝐴</m:t>
                        </m:r>
                      </m:e>
                    </m:acc>
                  </m:oMath>
                </a14:m>
                <a:r>
                  <a:rPr lang="en-MY" dirty="0"/>
                  <a:t> is 1, and vice versa.</a:t>
                </a:r>
              </a:p>
            </p:txBody>
          </p:sp>
        </mc:Choice>
        <mc:Fallback>
          <p:sp>
            <p:nvSpPr>
              <p:cNvPr id="3" name="Content Placeholder 2">
                <a:extLst>
                  <a:ext uri="{FF2B5EF4-FFF2-40B4-BE49-F238E27FC236}">
                    <a16:creationId xmlns:a16="http://schemas.microsoft.com/office/drawing/2014/main" id="{0B0DF545-36B2-484B-A361-FD286704EE9C}"/>
                  </a:ext>
                </a:extLst>
              </p:cNvPr>
              <p:cNvSpPr>
                <a:spLocks noGrp="1" noRot="1" noChangeAspect="1" noMove="1" noResize="1" noEditPoints="1" noAdjustHandles="1" noChangeArrowheads="1" noChangeShapeType="1" noTextEdit="1"/>
              </p:cNvSpPr>
              <p:nvPr>
                <p:ph idx="1"/>
              </p:nvPr>
            </p:nvSpPr>
            <p:spPr>
              <a:blipFill>
                <a:blip r:embed="rId2"/>
                <a:stretch>
                  <a:fillRect l="-303" t="-752" r="-606"/>
                </a:stretch>
              </a:blipFill>
            </p:spPr>
            <p:txBody>
              <a:bodyPr/>
              <a:lstStyle/>
              <a:p>
                <a:r>
                  <a:rPr lang="en-MY">
                    <a:noFill/>
                  </a:rPr>
                  <a:t> </a:t>
                </a:r>
              </a:p>
            </p:txBody>
          </p:sp>
        </mc:Fallback>
      </mc:AlternateContent>
      <p:sp>
        <p:nvSpPr>
          <p:cNvPr id="5" name="Slide Number Placeholder 4">
            <a:extLst>
              <a:ext uri="{FF2B5EF4-FFF2-40B4-BE49-F238E27FC236}">
                <a16:creationId xmlns:a16="http://schemas.microsoft.com/office/drawing/2014/main" id="{AD4E68DB-6BC0-4661-8AD1-D7AB5F673AFC}"/>
              </a:ext>
            </a:extLst>
          </p:cNvPr>
          <p:cNvSpPr>
            <a:spLocks noGrp="1"/>
          </p:cNvSpPr>
          <p:nvPr>
            <p:ph type="sldNum" sz="quarter" idx="12"/>
          </p:nvPr>
        </p:nvSpPr>
        <p:spPr/>
        <p:txBody>
          <a:bodyPr/>
          <a:lstStyle/>
          <a:p>
            <a:fld id="{1DE98518-C1CF-410D-8A71-B5D14FDF677E}" type="slidenum">
              <a:rPr lang="en-MY" smtClean="0"/>
              <a:t>25</a:t>
            </a:fld>
            <a:endParaRPr lang="en-MY" dirty="0"/>
          </a:p>
        </p:txBody>
      </p:sp>
      <p:pic>
        <p:nvPicPr>
          <p:cNvPr id="6" name="Picture 5">
            <a:extLst>
              <a:ext uri="{FF2B5EF4-FFF2-40B4-BE49-F238E27FC236}">
                <a16:creationId xmlns:a16="http://schemas.microsoft.com/office/drawing/2014/main" id="{9938B6F8-C11A-41DC-953E-0D451B1E02A7}"/>
              </a:ext>
            </a:extLst>
          </p:cNvPr>
          <p:cNvPicPr>
            <a:picLocks noChangeAspect="1"/>
          </p:cNvPicPr>
          <p:nvPr/>
        </p:nvPicPr>
        <p:blipFill>
          <a:blip r:embed="rId3"/>
          <a:stretch>
            <a:fillRect/>
          </a:stretch>
        </p:blipFill>
        <p:spPr>
          <a:xfrm>
            <a:off x="7106622" y="3166383"/>
            <a:ext cx="2457450" cy="2876550"/>
          </a:xfrm>
          <a:prstGeom prst="rect">
            <a:avLst/>
          </a:prstGeom>
        </p:spPr>
      </p:pic>
    </p:spTree>
    <p:extLst>
      <p:ext uri="{BB962C8B-B14F-4D97-AF65-F5344CB8AC3E}">
        <p14:creationId xmlns:p14="http://schemas.microsoft.com/office/powerpoint/2010/main" val="1884267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5E93-93E7-4B11-AC63-0D4B00FAA496}"/>
              </a:ext>
            </a:extLst>
          </p:cNvPr>
          <p:cNvSpPr>
            <a:spLocks noGrp="1"/>
          </p:cNvSpPr>
          <p:nvPr>
            <p:ph type="title"/>
          </p:nvPr>
        </p:nvSpPr>
        <p:spPr/>
        <p:txBody>
          <a:bodyPr/>
          <a:lstStyle/>
          <a:p>
            <a:r>
              <a:rPr lang="en-MY" dirty="0" err="1"/>
              <a:t>Nand</a:t>
            </a:r>
            <a:r>
              <a:rPr lang="en-MY" dirty="0"/>
              <a:t> gate</a:t>
            </a:r>
          </a:p>
        </p:txBody>
      </p:sp>
      <p:sp>
        <p:nvSpPr>
          <p:cNvPr id="3" name="Content Placeholder 2">
            <a:extLst>
              <a:ext uri="{FF2B5EF4-FFF2-40B4-BE49-F238E27FC236}">
                <a16:creationId xmlns:a16="http://schemas.microsoft.com/office/drawing/2014/main" id="{A5906EA0-8CFE-4826-9659-C5F3438DD075}"/>
              </a:ext>
            </a:extLst>
          </p:cNvPr>
          <p:cNvSpPr>
            <a:spLocks noGrp="1"/>
          </p:cNvSpPr>
          <p:nvPr>
            <p:ph idx="1"/>
          </p:nvPr>
        </p:nvSpPr>
        <p:spPr/>
        <p:txBody>
          <a:bodyPr/>
          <a:lstStyle/>
          <a:p>
            <a:pPr algn="just">
              <a:lnSpc>
                <a:spcPct val="100000"/>
              </a:lnSpc>
            </a:pPr>
            <a:r>
              <a:rPr lang="en-MY" dirty="0"/>
              <a:t>The NAND gate is equivalent to an AND gate followed by an inverter. </a:t>
            </a:r>
          </a:p>
          <a:p>
            <a:pPr algn="just">
              <a:lnSpc>
                <a:spcPct val="100000"/>
              </a:lnSpc>
            </a:pPr>
            <a:r>
              <a:rPr lang="en-MY" dirty="0"/>
              <a:t>Notice that the symbol is the same as for an AND gate, with a bubble at the output terminal to indicate that the output has been inverted after the AND operation. </a:t>
            </a:r>
          </a:p>
        </p:txBody>
      </p:sp>
      <p:sp>
        <p:nvSpPr>
          <p:cNvPr id="5" name="Slide Number Placeholder 4">
            <a:extLst>
              <a:ext uri="{FF2B5EF4-FFF2-40B4-BE49-F238E27FC236}">
                <a16:creationId xmlns:a16="http://schemas.microsoft.com/office/drawing/2014/main" id="{87528DC6-4668-4786-9CBB-AF28132937C3}"/>
              </a:ext>
            </a:extLst>
          </p:cNvPr>
          <p:cNvSpPr>
            <a:spLocks noGrp="1"/>
          </p:cNvSpPr>
          <p:nvPr>
            <p:ph type="sldNum" sz="quarter" idx="12"/>
          </p:nvPr>
        </p:nvSpPr>
        <p:spPr/>
        <p:txBody>
          <a:bodyPr/>
          <a:lstStyle/>
          <a:p>
            <a:fld id="{1DE98518-C1CF-410D-8A71-B5D14FDF677E}" type="slidenum">
              <a:rPr lang="en-MY" smtClean="0"/>
              <a:t>26</a:t>
            </a:fld>
            <a:endParaRPr lang="en-MY" dirty="0"/>
          </a:p>
        </p:txBody>
      </p:sp>
      <mc:AlternateContent xmlns:mc="http://schemas.openxmlformats.org/markup-compatibility/2006">
        <mc:Choice xmlns:a14="http://schemas.microsoft.com/office/drawing/2010/main" Requires="a14">
          <p:graphicFrame>
            <p:nvGraphicFramePr>
              <p:cNvPr id="7" name="Table 7">
                <a:extLst>
                  <a:ext uri="{FF2B5EF4-FFF2-40B4-BE49-F238E27FC236}">
                    <a16:creationId xmlns:a16="http://schemas.microsoft.com/office/drawing/2014/main" id="{F770CCDF-A5E2-45D2-A35C-0A7384506E2D}"/>
                  </a:ext>
                </a:extLst>
              </p:cNvPr>
              <p:cNvGraphicFramePr>
                <a:graphicFrameLocks noGrp="1"/>
              </p:cNvGraphicFramePr>
              <p:nvPr/>
            </p:nvGraphicFramePr>
            <p:xfrm>
              <a:off x="6096000" y="3705549"/>
              <a:ext cx="5026152" cy="1854200"/>
            </p:xfrm>
            <a:graphic>
              <a:graphicData uri="http://schemas.openxmlformats.org/drawingml/2006/table">
                <a:tbl>
                  <a:tblPr firstRow="1" bandRow="1">
                    <a:tableStyleId>{5C22544A-7EE6-4342-B048-85BDC9FD1C3A}</a:tableStyleId>
                  </a:tblPr>
                  <a:tblGrid>
                    <a:gridCol w="771331">
                      <a:extLst>
                        <a:ext uri="{9D8B030D-6E8A-4147-A177-3AD203B41FA5}">
                          <a16:colId xmlns:a16="http://schemas.microsoft.com/office/drawing/2014/main" val="4224163700"/>
                        </a:ext>
                      </a:extLst>
                    </a:gridCol>
                    <a:gridCol w="802432">
                      <a:extLst>
                        <a:ext uri="{9D8B030D-6E8A-4147-A177-3AD203B41FA5}">
                          <a16:colId xmlns:a16="http://schemas.microsoft.com/office/drawing/2014/main" val="3106219767"/>
                        </a:ext>
                      </a:extLst>
                    </a:gridCol>
                    <a:gridCol w="1408923">
                      <a:extLst>
                        <a:ext uri="{9D8B030D-6E8A-4147-A177-3AD203B41FA5}">
                          <a16:colId xmlns:a16="http://schemas.microsoft.com/office/drawing/2014/main" val="3538616529"/>
                        </a:ext>
                      </a:extLst>
                    </a:gridCol>
                    <a:gridCol w="2043466">
                      <a:extLst>
                        <a:ext uri="{9D8B030D-6E8A-4147-A177-3AD203B41FA5}">
                          <a16:colId xmlns:a16="http://schemas.microsoft.com/office/drawing/2014/main" val="2058465024"/>
                        </a:ext>
                      </a:extLst>
                    </a:gridCol>
                  </a:tblGrid>
                  <a:tr h="370840">
                    <a:tc>
                      <a:txBody>
                        <a:bodyPr/>
                        <a:lstStyle/>
                        <a:p>
                          <a:pPr algn="ctr"/>
                          <a:r>
                            <a:rPr lang="en-MY" dirty="0"/>
                            <a:t>A</a:t>
                          </a:r>
                        </a:p>
                      </a:txBody>
                      <a:tcPr/>
                    </a:tc>
                    <a:tc>
                      <a:txBody>
                        <a:bodyPr/>
                        <a:lstStyle/>
                        <a:p>
                          <a:pPr algn="ctr"/>
                          <a:r>
                            <a:rPr lang="en-MY" dirty="0"/>
                            <a:t>B</a:t>
                          </a:r>
                        </a:p>
                      </a:txBody>
                      <a:tcPr/>
                    </a:tc>
                    <a:tc>
                      <a:txBody>
                        <a:bodyPr/>
                        <a:lstStyle/>
                        <a:p>
                          <a:pPr algn="ctr"/>
                          <a:r>
                            <a:rPr lang="en-MY" dirty="0"/>
                            <a:t>AND (AB)</a:t>
                          </a:r>
                        </a:p>
                      </a:txBody>
                      <a:tcPr/>
                    </a:tc>
                    <a:tc>
                      <a:txBody>
                        <a:bodyPr/>
                        <a:lstStyle/>
                        <a:p>
                          <a:pPr algn="ctr"/>
                          <a:r>
                            <a:rPr lang="en-MY" dirty="0"/>
                            <a:t>NAND (</a:t>
                          </a:r>
                          <a14:m>
                            <m:oMath xmlns:m="http://schemas.openxmlformats.org/officeDocument/2006/math">
                              <m:acc>
                                <m:accPr>
                                  <m:chr m:val="̅"/>
                                  <m:ctrlPr>
                                    <a:rPr lang="en-MY" i="1" smtClean="0">
                                      <a:latin typeface="Cambria Math" panose="02040503050406030204" pitchFamily="18" charset="0"/>
                                    </a:rPr>
                                  </m:ctrlPr>
                                </m:accPr>
                                <m:e>
                                  <m:r>
                                    <a:rPr lang="en-US" b="1" i="1" smtClean="0">
                                      <a:latin typeface="Cambria Math" panose="02040503050406030204" pitchFamily="18" charset="0"/>
                                    </a:rPr>
                                    <m:t>𝑨𝑩</m:t>
                                  </m:r>
                                </m:e>
                              </m:acc>
                            </m:oMath>
                          </a14:m>
                          <a:r>
                            <a:rPr lang="en-MY" dirty="0"/>
                            <a:t>)</a:t>
                          </a:r>
                        </a:p>
                      </a:txBody>
                      <a:tcPr/>
                    </a:tc>
                    <a:extLst>
                      <a:ext uri="{0D108BD9-81ED-4DB2-BD59-A6C34878D82A}">
                        <a16:rowId xmlns:a16="http://schemas.microsoft.com/office/drawing/2014/main" val="200876433"/>
                      </a:ext>
                    </a:extLst>
                  </a:tr>
                  <a:tr h="370840">
                    <a:tc>
                      <a:txBody>
                        <a:bodyPr/>
                        <a:lstStyle/>
                        <a:p>
                          <a:pPr algn="ctr"/>
                          <a:r>
                            <a:rPr lang="en-MY" dirty="0"/>
                            <a:t>0</a:t>
                          </a:r>
                        </a:p>
                      </a:txBody>
                      <a:tcPr/>
                    </a:tc>
                    <a:tc>
                      <a:txBody>
                        <a:bodyPr/>
                        <a:lstStyle/>
                        <a:p>
                          <a:pPr algn="ctr"/>
                          <a:r>
                            <a:rPr lang="en-MY" dirty="0"/>
                            <a:t>0</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804579732"/>
                      </a:ext>
                    </a:extLst>
                  </a:tr>
                  <a:tr h="370840">
                    <a:tc>
                      <a:txBody>
                        <a:bodyPr/>
                        <a:lstStyle/>
                        <a:p>
                          <a:pPr algn="ctr"/>
                          <a:r>
                            <a:rPr lang="en-MY" dirty="0"/>
                            <a:t>0</a:t>
                          </a:r>
                        </a:p>
                      </a:txBody>
                      <a:tcPr/>
                    </a:tc>
                    <a:tc>
                      <a:txBody>
                        <a:bodyPr/>
                        <a:lstStyle/>
                        <a:p>
                          <a:pPr algn="ctr"/>
                          <a:r>
                            <a:rPr lang="en-MY" dirty="0"/>
                            <a:t>1</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1840543685"/>
                      </a:ext>
                    </a:extLst>
                  </a:tr>
                  <a:tr h="370840">
                    <a:tc>
                      <a:txBody>
                        <a:bodyPr/>
                        <a:lstStyle/>
                        <a:p>
                          <a:pPr algn="ctr"/>
                          <a:r>
                            <a:rPr lang="en-MY" dirty="0"/>
                            <a:t>1</a:t>
                          </a:r>
                        </a:p>
                      </a:txBody>
                      <a:tcPr/>
                    </a:tc>
                    <a:tc>
                      <a:txBody>
                        <a:bodyPr/>
                        <a:lstStyle/>
                        <a:p>
                          <a:pPr algn="ctr"/>
                          <a:r>
                            <a:rPr lang="en-MY" dirty="0"/>
                            <a:t>0</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3477995546"/>
                      </a:ext>
                    </a:extLst>
                  </a:tr>
                  <a:tr h="370840">
                    <a:tc>
                      <a:txBody>
                        <a:bodyPr/>
                        <a:lstStyle/>
                        <a:p>
                          <a:pPr algn="ctr"/>
                          <a:r>
                            <a:rPr lang="en-MY" dirty="0"/>
                            <a:t>1</a:t>
                          </a:r>
                        </a:p>
                      </a:txBody>
                      <a:tcPr/>
                    </a:tc>
                    <a:tc>
                      <a:txBody>
                        <a:bodyPr/>
                        <a:lstStyle/>
                        <a:p>
                          <a:pPr algn="ctr"/>
                          <a:r>
                            <a:rPr lang="en-MY" dirty="0"/>
                            <a:t>1</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501803710"/>
                      </a:ext>
                    </a:extLst>
                  </a:tr>
                </a:tbl>
              </a:graphicData>
            </a:graphic>
          </p:graphicFrame>
        </mc:Choice>
        <mc:Fallback>
          <p:graphicFrame>
            <p:nvGraphicFramePr>
              <p:cNvPr id="7" name="Table 7">
                <a:extLst>
                  <a:ext uri="{FF2B5EF4-FFF2-40B4-BE49-F238E27FC236}">
                    <a16:creationId xmlns:a16="http://schemas.microsoft.com/office/drawing/2014/main" id="{F770CCDF-A5E2-45D2-A35C-0A7384506E2D}"/>
                  </a:ext>
                </a:extLst>
              </p:cNvPr>
              <p:cNvGraphicFramePr>
                <a:graphicFrameLocks noGrp="1"/>
              </p:cNvGraphicFramePr>
              <p:nvPr/>
            </p:nvGraphicFramePr>
            <p:xfrm>
              <a:off x="6096000" y="3705549"/>
              <a:ext cx="5026152" cy="1854200"/>
            </p:xfrm>
            <a:graphic>
              <a:graphicData uri="http://schemas.openxmlformats.org/drawingml/2006/table">
                <a:tbl>
                  <a:tblPr firstRow="1" bandRow="1">
                    <a:tableStyleId>{5C22544A-7EE6-4342-B048-85BDC9FD1C3A}</a:tableStyleId>
                  </a:tblPr>
                  <a:tblGrid>
                    <a:gridCol w="771331">
                      <a:extLst>
                        <a:ext uri="{9D8B030D-6E8A-4147-A177-3AD203B41FA5}">
                          <a16:colId xmlns:a16="http://schemas.microsoft.com/office/drawing/2014/main" val="4224163700"/>
                        </a:ext>
                      </a:extLst>
                    </a:gridCol>
                    <a:gridCol w="802432">
                      <a:extLst>
                        <a:ext uri="{9D8B030D-6E8A-4147-A177-3AD203B41FA5}">
                          <a16:colId xmlns:a16="http://schemas.microsoft.com/office/drawing/2014/main" val="3106219767"/>
                        </a:ext>
                      </a:extLst>
                    </a:gridCol>
                    <a:gridCol w="1408923">
                      <a:extLst>
                        <a:ext uri="{9D8B030D-6E8A-4147-A177-3AD203B41FA5}">
                          <a16:colId xmlns:a16="http://schemas.microsoft.com/office/drawing/2014/main" val="3538616529"/>
                        </a:ext>
                      </a:extLst>
                    </a:gridCol>
                    <a:gridCol w="2043466">
                      <a:extLst>
                        <a:ext uri="{9D8B030D-6E8A-4147-A177-3AD203B41FA5}">
                          <a16:colId xmlns:a16="http://schemas.microsoft.com/office/drawing/2014/main" val="2058465024"/>
                        </a:ext>
                      </a:extLst>
                    </a:gridCol>
                  </a:tblGrid>
                  <a:tr h="370840">
                    <a:tc>
                      <a:txBody>
                        <a:bodyPr/>
                        <a:lstStyle/>
                        <a:p>
                          <a:pPr algn="ctr"/>
                          <a:r>
                            <a:rPr lang="en-MY" dirty="0"/>
                            <a:t>A</a:t>
                          </a:r>
                        </a:p>
                      </a:txBody>
                      <a:tcPr/>
                    </a:tc>
                    <a:tc>
                      <a:txBody>
                        <a:bodyPr/>
                        <a:lstStyle/>
                        <a:p>
                          <a:pPr algn="ctr"/>
                          <a:r>
                            <a:rPr lang="en-MY" dirty="0"/>
                            <a:t>B</a:t>
                          </a:r>
                        </a:p>
                      </a:txBody>
                      <a:tcPr/>
                    </a:tc>
                    <a:tc>
                      <a:txBody>
                        <a:bodyPr/>
                        <a:lstStyle/>
                        <a:p>
                          <a:pPr algn="ctr"/>
                          <a:r>
                            <a:rPr lang="en-MY" dirty="0"/>
                            <a:t>AND (AB)</a:t>
                          </a:r>
                        </a:p>
                      </a:txBody>
                      <a:tcPr/>
                    </a:tc>
                    <a:tc>
                      <a:txBody>
                        <a:bodyPr/>
                        <a:lstStyle/>
                        <a:p>
                          <a:endParaRPr lang="en-US"/>
                        </a:p>
                      </a:txBody>
                      <a:tcPr>
                        <a:blipFill>
                          <a:blip r:embed="rId2"/>
                          <a:stretch>
                            <a:fillRect l="-146866" t="-8197" r="-1194" b="-424590"/>
                          </a:stretch>
                        </a:blipFill>
                      </a:tcPr>
                    </a:tc>
                    <a:extLst>
                      <a:ext uri="{0D108BD9-81ED-4DB2-BD59-A6C34878D82A}">
                        <a16:rowId xmlns:a16="http://schemas.microsoft.com/office/drawing/2014/main" val="200876433"/>
                      </a:ext>
                    </a:extLst>
                  </a:tr>
                  <a:tr h="370840">
                    <a:tc>
                      <a:txBody>
                        <a:bodyPr/>
                        <a:lstStyle/>
                        <a:p>
                          <a:pPr algn="ctr"/>
                          <a:r>
                            <a:rPr lang="en-MY" dirty="0"/>
                            <a:t>0</a:t>
                          </a:r>
                        </a:p>
                      </a:txBody>
                      <a:tcPr/>
                    </a:tc>
                    <a:tc>
                      <a:txBody>
                        <a:bodyPr/>
                        <a:lstStyle/>
                        <a:p>
                          <a:pPr algn="ctr"/>
                          <a:r>
                            <a:rPr lang="en-MY" dirty="0"/>
                            <a:t>0</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804579732"/>
                      </a:ext>
                    </a:extLst>
                  </a:tr>
                  <a:tr h="370840">
                    <a:tc>
                      <a:txBody>
                        <a:bodyPr/>
                        <a:lstStyle/>
                        <a:p>
                          <a:pPr algn="ctr"/>
                          <a:r>
                            <a:rPr lang="en-MY" dirty="0"/>
                            <a:t>0</a:t>
                          </a:r>
                        </a:p>
                      </a:txBody>
                      <a:tcPr/>
                    </a:tc>
                    <a:tc>
                      <a:txBody>
                        <a:bodyPr/>
                        <a:lstStyle/>
                        <a:p>
                          <a:pPr algn="ctr"/>
                          <a:r>
                            <a:rPr lang="en-MY" dirty="0"/>
                            <a:t>1</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1840543685"/>
                      </a:ext>
                    </a:extLst>
                  </a:tr>
                  <a:tr h="370840">
                    <a:tc>
                      <a:txBody>
                        <a:bodyPr/>
                        <a:lstStyle/>
                        <a:p>
                          <a:pPr algn="ctr"/>
                          <a:r>
                            <a:rPr lang="en-MY" dirty="0"/>
                            <a:t>1</a:t>
                          </a:r>
                        </a:p>
                      </a:txBody>
                      <a:tcPr/>
                    </a:tc>
                    <a:tc>
                      <a:txBody>
                        <a:bodyPr/>
                        <a:lstStyle/>
                        <a:p>
                          <a:pPr algn="ctr"/>
                          <a:r>
                            <a:rPr lang="en-MY" dirty="0"/>
                            <a:t>0</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3477995546"/>
                      </a:ext>
                    </a:extLst>
                  </a:tr>
                  <a:tr h="370840">
                    <a:tc>
                      <a:txBody>
                        <a:bodyPr/>
                        <a:lstStyle/>
                        <a:p>
                          <a:pPr algn="ctr"/>
                          <a:r>
                            <a:rPr lang="en-MY" dirty="0"/>
                            <a:t>1</a:t>
                          </a:r>
                        </a:p>
                      </a:txBody>
                      <a:tcPr/>
                    </a:tc>
                    <a:tc>
                      <a:txBody>
                        <a:bodyPr/>
                        <a:lstStyle/>
                        <a:p>
                          <a:pPr algn="ctr"/>
                          <a:r>
                            <a:rPr lang="en-MY" dirty="0"/>
                            <a:t>1</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501803710"/>
                      </a:ext>
                    </a:extLst>
                  </a:tr>
                </a:tbl>
              </a:graphicData>
            </a:graphic>
          </p:graphicFrame>
        </mc:Fallback>
      </mc:AlternateContent>
      <p:pic>
        <p:nvPicPr>
          <p:cNvPr id="8" name="Picture 7">
            <a:extLst>
              <a:ext uri="{FF2B5EF4-FFF2-40B4-BE49-F238E27FC236}">
                <a16:creationId xmlns:a16="http://schemas.microsoft.com/office/drawing/2014/main" id="{9A90F76C-9705-46F3-AE66-E39AF3A8A4F5}"/>
              </a:ext>
            </a:extLst>
          </p:cNvPr>
          <p:cNvPicPr>
            <a:picLocks noChangeAspect="1"/>
          </p:cNvPicPr>
          <p:nvPr/>
        </p:nvPicPr>
        <p:blipFill>
          <a:blip r:embed="rId3"/>
          <a:stretch>
            <a:fillRect/>
          </a:stretch>
        </p:blipFill>
        <p:spPr>
          <a:xfrm>
            <a:off x="1388900" y="4008761"/>
            <a:ext cx="2266950" cy="1247775"/>
          </a:xfrm>
          <a:prstGeom prst="rect">
            <a:avLst/>
          </a:prstGeom>
        </p:spPr>
      </p:pic>
    </p:spTree>
    <p:extLst>
      <p:ext uri="{BB962C8B-B14F-4D97-AF65-F5344CB8AC3E}">
        <p14:creationId xmlns:p14="http://schemas.microsoft.com/office/powerpoint/2010/main" val="2878526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0B1D9-1594-4F57-A76E-EA1FED9C7C48}"/>
              </a:ext>
            </a:extLst>
          </p:cNvPr>
          <p:cNvSpPr>
            <a:spLocks noGrp="1"/>
          </p:cNvSpPr>
          <p:nvPr>
            <p:ph type="title"/>
          </p:nvPr>
        </p:nvSpPr>
        <p:spPr/>
        <p:txBody>
          <a:bodyPr/>
          <a:lstStyle/>
          <a:p>
            <a:r>
              <a:rPr lang="en-MY" dirty="0"/>
              <a:t>Nor gate</a:t>
            </a:r>
          </a:p>
        </p:txBody>
      </p:sp>
      <p:sp>
        <p:nvSpPr>
          <p:cNvPr id="3" name="Content Placeholder 2">
            <a:extLst>
              <a:ext uri="{FF2B5EF4-FFF2-40B4-BE49-F238E27FC236}">
                <a16:creationId xmlns:a16="http://schemas.microsoft.com/office/drawing/2014/main" id="{C79E69FF-ACFA-450A-8E24-F1E35AA8EE8A}"/>
              </a:ext>
            </a:extLst>
          </p:cNvPr>
          <p:cNvSpPr>
            <a:spLocks noGrp="1"/>
          </p:cNvSpPr>
          <p:nvPr>
            <p:ph idx="1"/>
          </p:nvPr>
        </p:nvSpPr>
        <p:spPr/>
        <p:txBody>
          <a:bodyPr/>
          <a:lstStyle/>
          <a:p>
            <a:r>
              <a:rPr lang="en-MY" dirty="0"/>
              <a:t>Similarly, the NOR gate is equivalent to an OR gate followed by an inverter.</a:t>
            </a:r>
          </a:p>
        </p:txBody>
      </p:sp>
      <p:sp>
        <p:nvSpPr>
          <p:cNvPr id="5" name="Slide Number Placeholder 4">
            <a:extLst>
              <a:ext uri="{FF2B5EF4-FFF2-40B4-BE49-F238E27FC236}">
                <a16:creationId xmlns:a16="http://schemas.microsoft.com/office/drawing/2014/main" id="{5056DC8A-C248-428F-8E85-9F16B37C4BF6}"/>
              </a:ext>
            </a:extLst>
          </p:cNvPr>
          <p:cNvSpPr>
            <a:spLocks noGrp="1"/>
          </p:cNvSpPr>
          <p:nvPr>
            <p:ph type="sldNum" sz="quarter" idx="12"/>
          </p:nvPr>
        </p:nvSpPr>
        <p:spPr/>
        <p:txBody>
          <a:bodyPr/>
          <a:lstStyle/>
          <a:p>
            <a:fld id="{1DE98518-C1CF-410D-8A71-B5D14FDF677E}" type="slidenum">
              <a:rPr lang="en-MY" smtClean="0"/>
              <a:t>27</a:t>
            </a:fld>
            <a:endParaRPr lang="en-MY" dirty="0"/>
          </a:p>
        </p:txBody>
      </p:sp>
      <mc:AlternateContent xmlns:mc="http://schemas.openxmlformats.org/markup-compatibility/2006">
        <mc:Choice xmlns:a14="http://schemas.microsoft.com/office/drawing/2010/main" Requires="a14">
          <p:graphicFrame>
            <p:nvGraphicFramePr>
              <p:cNvPr id="7" name="Table 7">
                <a:extLst>
                  <a:ext uri="{FF2B5EF4-FFF2-40B4-BE49-F238E27FC236}">
                    <a16:creationId xmlns:a16="http://schemas.microsoft.com/office/drawing/2014/main" id="{83C4E142-0C2C-4D79-9065-C1E0791F8F87}"/>
                  </a:ext>
                </a:extLst>
              </p:cNvPr>
              <p:cNvGraphicFramePr>
                <a:graphicFrameLocks noGrp="1"/>
              </p:cNvGraphicFramePr>
              <p:nvPr/>
            </p:nvGraphicFramePr>
            <p:xfrm>
              <a:off x="5760098" y="3705549"/>
              <a:ext cx="5026152" cy="1854200"/>
            </p:xfrm>
            <a:graphic>
              <a:graphicData uri="http://schemas.openxmlformats.org/drawingml/2006/table">
                <a:tbl>
                  <a:tblPr firstRow="1" bandRow="1">
                    <a:tableStyleId>{5C22544A-7EE6-4342-B048-85BDC9FD1C3A}</a:tableStyleId>
                  </a:tblPr>
                  <a:tblGrid>
                    <a:gridCol w="771331">
                      <a:extLst>
                        <a:ext uri="{9D8B030D-6E8A-4147-A177-3AD203B41FA5}">
                          <a16:colId xmlns:a16="http://schemas.microsoft.com/office/drawing/2014/main" val="4224163700"/>
                        </a:ext>
                      </a:extLst>
                    </a:gridCol>
                    <a:gridCol w="802432">
                      <a:extLst>
                        <a:ext uri="{9D8B030D-6E8A-4147-A177-3AD203B41FA5}">
                          <a16:colId xmlns:a16="http://schemas.microsoft.com/office/drawing/2014/main" val="3106219767"/>
                        </a:ext>
                      </a:extLst>
                    </a:gridCol>
                    <a:gridCol w="1408923">
                      <a:extLst>
                        <a:ext uri="{9D8B030D-6E8A-4147-A177-3AD203B41FA5}">
                          <a16:colId xmlns:a16="http://schemas.microsoft.com/office/drawing/2014/main" val="3538616529"/>
                        </a:ext>
                      </a:extLst>
                    </a:gridCol>
                    <a:gridCol w="2043466">
                      <a:extLst>
                        <a:ext uri="{9D8B030D-6E8A-4147-A177-3AD203B41FA5}">
                          <a16:colId xmlns:a16="http://schemas.microsoft.com/office/drawing/2014/main" val="2058465024"/>
                        </a:ext>
                      </a:extLst>
                    </a:gridCol>
                  </a:tblGrid>
                  <a:tr h="370840">
                    <a:tc>
                      <a:txBody>
                        <a:bodyPr/>
                        <a:lstStyle/>
                        <a:p>
                          <a:pPr algn="ctr"/>
                          <a:r>
                            <a:rPr lang="en-MY" dirty="0"/>
                            <a:t>A</a:t>
                          </a:r>
                        </a:p>
                      </a:txBody>
                      <a:tcPr/>
                    </a:tc>
                    <a:tc>
                      <a:txBody>
                        <a:bodyPr/>
                        <a:lstStyle/>
                        <a:p>
                          <a:pPr algn="ctr"/>
                          <a:r>
                            <a:rPr lang="en-MY" dirty="0"/>
                            <a:t>B</a:t>
                          </a:r>
                        </a:p>
                      </a:txBody>
                      <a:tcPr/>
                    </a:tc>
                    <a:tc>
                      <a:txBody>
                        <a:bodyPr/>
                        <a:lstStyle/>
                        <a:p>
                          <a:pPr algn="ctr"/>
                          <a:r>
                            <a:rPr lang="en-MY" dirty="0"/>
                            <a:t>OR (A+B)</a:t>
                          </a:r>
                        </a:p>
                      </a:txBody>
                      <a:tcPr/>
                    </a:tc>
                    <a:tc>
                      <a:txBody>
                        <a:bodyPr/>
                        <a:lstStyle/>
                        <a:p>
                          <a:pPr algn="ctr"/>
                          <a:r>
                            <a:rPr lang="en-MY" dirty="0"/>
                            <a:t>NOR (</a:t>
                          </a:r>
                          <a14:m>
                            <m:oMath xmlns:m="http://schemas.openxmlformats.org/officeDocument/2006/math">
                              <m:acc>
                                <m:accPr>
                                  <m:chr m:val="̅"/>
                                  <m:ctrlPr>
                                    <a:rPr lang="en-MY" i="1" smtClean="0">
                                      <a:latin typeface="Cambria Math" panose="02040503050406030204" pitchFamily="18" charset="0"/>
                                    </a:rPr>
                                  </m:ctrlPr>
                                </m:accPr>
                                <m:e>
                                  <m:r>
                                    <a:rPr lang="en-US" b="1" i="1" smtClean="0">
                                      <a:latin typeface="Cambria Math" panose="02040503050406030204" pitchFamily="18" charset="0"/>
                                    </a:rPr>
                                    <m:t>𝑨</m:t>
                                  </m:r>
                                  <m:r>
                                    <a:rPr lang="en-US" b="1" i="1" smtClean="0">
                                      <a:latin typeface="Cambria Math" panose="02040503050406030204" pitchFamily="18" charset="0"/>
                                    </a:rPr>
                                    <m:t>+</m:t>
                                  </m:r>
                                  <m:r>
                                    <a:rPr lang="en-US" b="1" i="1" smtClean="0">
                                      <a:latin typeface="Cambria Math" panose="02040503050406030204" pitchFamily="18" charset="0"/>
                                    </a:rPr>
                                    <m:t>𝑩</m:t>
                                  </m:r>
                                </m:e>
                              </m:acc>
                            </m:oMath>
                          </a14:m>
                          <a:r>
                            <a:rPr lang="en-MY" dirty="0"/>
                            <a:t>)</a:t>
                          </a:r>
                        </a:p>
                      </a:txBody>
                      <a:tcPr/>
                    </a:tc>
                    <a:extLst>
                      <a:ext uri="{0D108BD9-81ED-4DB2-BD59-A6C34878D82A}">
                        <a16:rowId xmlns:a16="http://schemas.microsoft.com/office/drawing/2014/main" val="200876433"/>
                      </a:ext>
                    </a:extLst>
                  </a:tr>
                  <a:tr h="370840">
                    <a:tc>
                      <a:txBody>
                        <a:bodyPr/>
                        <a:lstStyle/>
                        <a:p>
                          <a:pPr algn="ctr"/>
                          <a:r>
                            <a:rPr lang="en-MY" dirty="0"/>
                            <a:t>0</a:t>
                          </a:r>
                        </a:p>
                      </a:txBody>
                      <a:tcPr/>
                    </a:tc>
                    <a:tc>
                      <a:txBody>
                        <a:bodyPr/>
                        <a:lstStyle/>
                        <a:p>
                          <a:pPr algn="ctr"/>
                          <a:r>
                            <a:rPr lang="en-MY" dirty="0"/>
                            <a:t>0</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804579732"/>
                      </a:ext>
                    </a:extLst>
                  </a:tr>
                  <a:tr h="370840">
                    <a:tc>
                      <a:txBody>
                        <a:bodyPr/>
                        <a:lstStyle/>
                        <a:p>
                          <a:pPr algn="ctr"/>
                          <a:r>
                            <a:rPr lang="en-MY" dirty="0"/>
                            <a:t>0</a:t>
                          </a:r>
                        </a:p>
                      </a:txBody>
                      <a:tcPr/>
                    </a:tc>
                    <a:tc>
                      <a:txBody>
                        <a:bodyPr/>
                        <a:lstStyle/>
                        <a:p>
                          <a:pPr algn="ctr"/>
                          <a:r>
                            <a:rPr lang="en-MY" dirty="0"/>
                            <a:t>1</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1840543685"/>
                      </a:ext>
                    </a:extLst>
                  </a:tr>
                  <a:tr h="370840">
                    <a:tc>
                      <a:txBody>
                        <a:bodyPr/>
                        <a:lstStyle/>
                        <a:p>
                          <a:pPr algn="ctr"/>
                          <a:r>
                            <a:rPr lang="en-MY" dirty="0"/>
                            <a:t>1</a:t>
                          </a:r>
                        </a:p>
                      </a:txBody>
                      <a:tcPr/>
                    </a:tc>
                    <a:tc>
                      <a:txBody>
                        <a:bodyPr/>
                        <a:lstStyle/>
                        <a:p>
                          <a:pPr algn="ctr"/>
                          <a:r>
                            <a:rPr lang="en-MY" dirty="0"/>
                            <a:t>0</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3477995546"/>
                      </a:ext>
                    </a:extLst>
                  </a:tr>
                  <a:tr h="370840">
                    <a:tc>
                      <a:txBody>
                        <a:bodyPr/>
                        <a:lstStyle/>
                        <a:p>
                          <a:pPr algn="ctr"/>
                          <a:r>
                            <a:rPr lang="en-MY" dirty="0"/>
                            <a:t>1</a:t>
                          </a:r>
                        </a:p>
                      </a:txBody>
                      <a:tcPr/>
                    </a:tc>
                    <a:tc>
                      <a:txBody>
                        <a:bodyPr/>
                        <a:lstStyle/>
                        <a:p>
                          <a:pPr algn="ctr"/>
                          <a:r>
                            <a:rPr lang="en-MY" dirty="0"/>
                            <a:t>1</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501803710"/>
                      </a:ext>
                    </a:extLst>
                  </a:tr>
                </a:tbl>
              </a:graphicData>
            </a:graphic>
          </p:graphicFrame>
        </mc:Choice>
        <mc:Fallback>
          <p:graphicFrame>
            <p:nvGraphicFramePr>
              <p:cNvPr id="7" name="Table 7">
                <a:extLst>
                  <a:ext uri="{FF2B5EF4-FFF2-40B4-BE49-F238E27FC236}">
                    <a16:creationId xmlns:a16="http://schemas.microsoft.com/office/drawing/2014/main" id="{83C4E142-0C2C-4D79-9065-C1E0791F8F87}"/>
                  </a:ext>
                </a:extLst>
              </p:cNvPr>
              <p:cNvGraphicFramePr>
                <a:graphicFrameLocks noGrp="1"/>
              </p:cNvGraphicFramePr>
              <p:nvPr/>
            </p:nvGraphicFramePr>
            <p:xfrm>
              <a:off x="5760098" y="3705549"/>
              <a:ext cx="5026152" cy="1854200"/>
            </p:xfrm>
            <a:graphic>
              <a:graphicData uri="http://schemas.openxmlformats.org/drawingml/2006/table">
                <a:tbl>
                  <a:tblPr firstRow="1" bandRow="1">
                    <a:tableStyleId>{5C22544A-7EE6-4342-B048-85BDC9FD1C3A}</a:tableStyleId>
                  </a:tblPr>
                  <a:tblGrid>
                    <a:gridCol w="771331">
                      <a:extLst>
                        <a:ext uri="{9D8B030D-6E8A-4147-A177-3AD203B41FA5}">
                          <a16:colId xmlns:a16="http://schemas.microsoft.com/office/drawing/2014/main" val="4224163700"/>
                        </a:ext>
                      </a:extLst>
                    </a:gridCol>
                    <a:gridCol w="802432">
                      <a:extLst>
                        <a:ext uri="{9D8B030D-6E8A-4147-A177-3AD203B41FA5}">
                          <a16:colId xmlns:a16="http://schemas.microsoft.com/office/drawing/2014/main" val="3106219767"/>
                        </a:ext>
                      </a:extLst>
                    </a:gridCol>
                    <a:gridCol w="1408923">
                      <a:extLst>
                        <a:ext uri="{9D8B030D-6E8A-4147-A177-3AD203B41FA5}">
                          <a16:colId xmlns:a16="http://schemas.microsoft.com/office/drawing/2014/main" val="3538616529"/>
                        </a:ext>
                      </a:extLst>
                    </a:gridCol>
                    <a:gridCol w="2043466">
                      <a:extLst>
                        <a:ext uri="{9D8B030D-6E8A-4147-A177-3AD203B41FA5}">
                          <a16:colId xmlns:a16="http://schemas.microsoft.com/office/drawing/2014/main" val="2058465024"/>
                        </a:ext>
                      </a:extLst>
                    </a:gridCol>
                  </a:tblGrid>
                  <a:tr h="370840">
                    <a:tc>
                      <a:txBody>
                        <a:bodyPr/>
                        <a:lstStyle/>
                        <a:p>
                          <a:pPr algn="ctr"/>
                          <a:r>
                            <a:rPr lang="en-MY" dirty="0"/>
                            <a:t>A</a:t>
                          </a:r>
                        </a:p>
                      </a:txBody>
                      <a:tcPr/>
                    </a:tc>
                    <a:tc>
                      <a:txBody>
                        <a:bodyPr/>
                        <a:lstStyle/>
                        <a:p>
                          <a:pPr algn="ctr"/>
                          <a:r>
                            <a:rPr lang="en-MY" dirty="0"/>
                            <a:t>B</a:t>
                          </a:r>
                        </a:p>
                      </a:txBody>
                      <a:tcPr/>
                    </a:tc>
                    <a:tc>
                      <a:txBody>
                        <a:bodyPr/>
                        <a:lstStyle/>
                        <a:p>
                          <a:pPr algn="ctr"/>
                          <a:r>
                            <a:rPr lang="en-MY" dirty="0"/>
                            <a:t>OR (A+B)</a:t>
                          </a:r>
                        </a:p>
                      </a:txBody>
                      <a:tcPr/>
                    </a:tc>
                    <a:tc>
                      <a:txBody>
                        <a:bodyPr/>
                        <a:lstStyle/>
                        <a:p>
                          <a:endParaRPr lang="en-US"/>
                        </a:p>
                      </a:txBody>
                      <a:tcPr>
                        <a:blipFill>
                          <a:blip r:embed="rId2"/>
                          <a:stretch>
                            <a:fillRect l="-146131" t="-8197" r="-1190" b="-424590"/>
                          </a:stretch>
                        </a:blipFill>
                      </a:tcPr>
                    </a:tc>
                    <a:extLst>
                      <a:ext uri="{0D108BD9-81ED-4DB2-BD59-A6C34878D82A}">
                        <a16:rowId xmlns:a16="http://schemas.microsoft.com/office/drawing/2014/main" val="200876433"/>
                      </a:ext>
                    </a:extLst>
                  </a:tr>
                  <a:tr h="370840">
                    <a:tc>
                      <a:txBody>
                        <a:bodyPr/>
                        <a:lstStyle/>
                        <a:p>
                          <a:pPr algn="ctr"/>
                          <a:r>
                            <a:rPr lang="en-MY" dirty="0"/>
                            <a:t>0</a:t>
                          </a:r>
                        </a:p>
                      </a:txBody>
                      <a:tcPr/>
                    </a:tc>
                    <a:tc>
                      <a:txBody>
                        <a:bodyPr/>
                        <a:lstStyle/>
                        <a:p>
                          <a:pPr algn="ctr"/>
                          <a:r>
                            <a:rPr lang="en-MY" dirty="0"/>
                            <a:t>0</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804579732"/>
                      </a:ext>
                    </a:extLst>
                  </a:tr>
                  <a:tr h="370840">
                    <a:tc>
                      <a:txBody>
                        <a:bodyPr/>
                        <a:lstStyle/>
                        <a:p>
                          <a:pPr algn="ctr"/>
                          <a:r>
                            <a:rPr lang="en-MY" dirty="0"/>
                            <a:t>0</a:t>
                          </a:r>
                        </a:p>
                      </a:txBody>
                      <a:tcPr/>
                    </a:tc>
                    <a:tc>
                      <a:txBody>
                        <a:bodyPr/>
                        <a:lstStyle/>
                        <a:p>
                          <a:pPr algn="ctr"/>
                          <a:r>
                            <a:rPr lang="en-MY" dirty="0"/>
                            <a:t>1</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1840543685"/>
                      </a:ext>
                    </a:extLst>
                  </a:tr>
                  <a:tr h="370840">
                    <a:tc>
                      <a:txBody>
                        <a:bodyPr/>
                        <a:lstStyle/>
                        <a:p>
                          <a:pPr algn="ctr"/>
                          <a:r>
                            <a:rPr lang="en-MY" dirty="0"/>
                            <a:t>1</a:t>
                          </a:r>
                        </a:p>
                      </a:txBody>
                      <a:tcPr/>
                    </a:tc>
                    <a:tc>
                      <a:txBody>
                        <a:bodyPr/>
                        <a:lstStyle/>
                        <a:p>
                          <a:pPr algn="ctr"/>
                          <a:r>
                            <a:rPr lang="en-MY" dirty="0"/>
                            <a:t>0</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3477995546"/>
                      </a:ext>
                    </a:extLst>
                  </a:tr>
                  <a:tr h="370840">
                    <a:tc>
                      <a:txBody>
                        <a:bodyPr/>
                        <a:lstStyle/>
                        <a:p>
                          <a:pPr algn="ctr"/>
                          <a:r>
                            <a:rPr lang="en-MY" dirty="0"/>
                            <a:t>1</a:t>
                          </a:r>
                        </a:p>
                      </a:txBody>
                      <a:tcPr/>
                    </a:tc>
                    <a:tc>
                      <a:txBody>
                        <a:bodyPr/>
                        <a:lstStyle/>
                        <a:p>
                          <a:pPr algn="ctr"/>
                          <a:r>
                            <a:rPr lang="en-MY" dirty="0"/>
                            <a:t>1</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501803710"/>
                      </a:ext>
                    </a:extLst>
                  </a:tr>
                </a:tbl>
              </a:graphicData>
            </a:graphic>
          </p:graphicFrame>
        </mc:Fallback>
      </mc:AlternateContent>
      <p:pic>
        <p:nvPicPr>
          <p:cNvPr id="8" name="Picture 7">
            <a:extLst>
              <a:ext uri="{FF2B5EF4-FFF2-40B4-BE49-F238E27FC236}">
                <a16:creationId xmlns:a16="http://schemas.microsoft.com/office/drawing/2014/main" id="{C8E2C9E4-61BA-49A2-B8F6-84FB2831A908}"/>
              </a:ext>
            </a:extLst>
          </p:cNvPr>
          <p:cNvPicPr>
            <a:picLocks noChangeAspect="1"/>
          </p:cNvPicPr>
          <p:nvPr/>
        </p:nvPicPr>
        <p:blipFill>
          <a:blip r:embed="rId3"/>
          <a:stretch>
            <a:fillRect/>
          </a:stretch>
        </p:blipFill>
        <p:spPr>
          <a:xfrm>
            <a:off x="1455513" y="4032574"/>
            <a:ext cx="2581275" cy="1200150"/>
          </a:xfrm>
          <a:prstGeom prst="rect">
            <a:avLst/>
          </a:prstGeom>
        </p:spPr>
      </p:pic>
    </p:spTree>
    <p:extLst>
      <p:ext uri="{BB962C8B-B14F-4D97-AF65-F5344CB8AC3E}">
        <p14:creationId xmlns:p14="http://schemas.microsoft.com/office/powerpoint/2010/main" val="1622818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5450-F63D-4CE1-90CD-FD40D7B9B0A8}"/>
              </a:ext>
            </a:extLst>
          </p:cNvPr>
          <p:cNvSpPr>
            <a:spLocks noGrp="1"/>
          </p:cNvSpPr>
          <p:nvPr>
            <p:ph type="title"/>
          </p:nvPr>
        </p:nvSpPr>
        <p:spPr/>
        <p:txBody>
          <a:bodyPr/>
          <a:lstStyle/>
          <a:p>
            <a:r>
              <a:rPr lang="en-MY" dirty="0" err="1"/>
              <a:t>Xor</a:t>
            </a:r>
            <a:r>
              <a:rPr lang="en-MY" dirty="0"/>
              <a:t> gate</a:t>
            </a:r>
          </a:p>
        </p:txBody>
      </p:sp>
      <p:sp>
        <p:nvSpPr>
          <p:cNvPr id="3" name="Content Placeholder 2">
            <a:extLst>
              <a:ext uri="{FF2B5EF4-FFF2-40B4-BE49-F238E27FC236}">
                <a16:creationId xmlns:a16="http://schemas.microsoft.com/office/drawing/2014/main" id="{1593DEC3-9099-46EC-8A94-05D8A7F307F5}"/>
              </a:ext>
            </a:extLst>
          </p:cNvPr>
          <p:cNvSpPr>
            <a:spLocks noGrp="1"/>
          </p:cNvSpPr>
          <p:nvPr>
            <p:ph idx="1"/>
          </p:nvPr>
        </p:nvSpPr>
        <p:spPr>
          <a:xfrm>
            <a:off x="1069848" y="2121408"/>
            <a:ext cx="5965434" cy="4050792"/>
          </a:xfrm>
        </p:spPr>
        <p:txBody>
          <a:bodyPr>
            <a:normAutofit lnSpcReduction="10000"/>
          </a:bodyPr>
          <a:lstStyle/>
          <a:p>
            <a:pPr>
              <a:lnSpc>
                <a:spcPct val="100000"/>
              </a:lnSpc>
            </a:pPr>
            <a:r>
              <a:rPr lang="en-MY" dirty="0"/>
              <a:t>The exclusive-OR (XOR) operation for two logic variables A and B is represented by A ⊕ B and is defined by</a:t>
            </a:r>
          </a:p>
          <a:p>
            <a:pPr marL="0" indent="0" algn="ctr">
              <a:lnSpc>
                <a:spcPct val="100000"/>
              </a:lnSpc>
              <a:buNone/>
            </a:pPr>
            <a:r>
              <a:rPr lang="en-MY" sz="1800" b="0" i="0" dirty="0">
                <a:solidFill>
                  <a:srgbClr val="231F20"/>
                </a:solidFill>
                <a:effectLst/>
                <a:latin typeface="TimesTen-Roman"/>
              </a:rPr>
              <a:t>0 </a:t>
            </a:r>
            <a:r>
              <a:rPr lang="en-MY" sz="1800" b="0" i="0" dirty="0">
                <a:solidFill>
                  <a:srgbClr val="231F20"/>
                </a:solidFill>
                <a:effectLst/>
                <a:latin typeface="MTSYN"/>
              </a:rPr>
              <a:t>⊕ </a:t>
            </a:r>
            <a:r>
              <a:rPr lang="en-MY" sz="1800" b="0" i="0" dirty="0">
                <a:solidFill>
                  <a:srgbClr val="231F20"/>
                </a:solidFill>
                <a:effectLst/>
                <a:latin typeface="TimesTen-Roman"/>
              </a:rPr>
              <a:t>0 </a:t>
            </a:r>
            <a:r>
              <a:rPr lang="en-MY" sz="1800" b="0" i="0" dirty="0">
                <a:solidFill>
                  <a:srgbClr val="231F20"/>
                </a:solidFill>
                <a:effectLst/>
                <a:latin typeface="MTSYN"/>
              </a:rPr>
              <a:t>= </a:t>
            </a:r>
            <a:r>
              <a:rPr lang="en-MY" sz="1800" b="0" i="0" dirty="0">
                <a:solidFill>
                  <a:srgbClr val="231F20"/>
                </a:solidFill>
                <a:effectLst/>
                <a:latin typeface="TimesTen-Roman"/>
              </a:rPr>
              <a:t>0</a:t>
            </a:r>
          </a:p>
          <a:p>
            <a:pPr marL="0" indent="0" algn="ctr">
              <a:lnSpc>
                <a:spcPct val="100000"/>
              </a:lnSpc>
              <a:buNone/>
            </a:pPr>
            <a:r>
              <a:rPr lang="en-MY" sz="1800" b="0" i="0" dirty="0">
                <a:solidFill>
                  <a:srgbClr val="231F20"/>
                </a:solidFill>
                <a:effectLst/>
                <a:latin typeface="TimesTen-Roman"/>
              </a:rPr>
              <a:t>1 </a:t>
            </a:r>
            <a:r>
              <a:rPr lang="en-MY" sz="1800" b="0" i="0" dirty="0">
                <a:solidFill>
                  <a:srgbClr val="231F20"/>
                </a:solidFill>
                <a:effectLst/>
                <a:latin typeface="MTSYN"/>
              </a:rPr>
              <a:t>⊕ </a:t>
            </a:r>
            <a:r>
              <a:rPr lang="en-MY" sz="1800" b="0" i="0" dirty="0">
                <a:solidFill>
                  <a:srgbClr val="231F20"/>
                </a:solidFill>
                <a:effectLst/>
                <a:latin typeface="TimesTen-Roman"/>
              </a:rPr>
              <a:t>0 </a:t>
            </a:r>
            <a:r>
              <a:rPr lang="en-MY" sz="1800" b="0" i="0" dirty="0">
                <a:solidFill>
                  <a:srgbClr val="231F20"/>
                </a:solidFill>
                <a:effectLst/>
                <a:latin typeface="MTSYN"/>
              </a:rPr>
              <a:t>= </a:t>
            </a:r>
            <a:r>
              <a:rPr lang="en-MY" sz="1800" b="0" i="0" dirty="0">
                <a:solidFill>
                  <a:srgbClr val="231F20"/>
                </a:solidFill>
                <a:effectLst/>
                <a:latin typeface="TimesTen-Roman"/>
              </a:rPr>
              <a:t>1</a:t>
            </a:r>
          </a:p>
          <a:p>
            <a:pPr marL="0" indent="0" algn="ctr">
              <a:lnSpc>
                <a:spcPct val="100000"/>
              </a:lnSpc>
              <a:buNone/>
            </a:pPr>
            <a:r>
              <a:rPr lang="en-MY" sz="1800" b="0" i="0" dirty="0">
                <a:solidFill>
                  <a:srgbClr val="231F20"/>
                </a:solidFill>
                <a:effectLst/>
                <a:latin typeface="TimesTen-Roman"/>
              </a:rPr>
              <a:t>0 </a:t>
            </a:r>
            <a:r>
              <a:rPr lang="en-MY" sz="1800" b="0" i="0" dirty="0">
                <a:solidFill>
                  <a:srgbClr val="231F20"/>
                </a:solidFill>
                <a:effectLst/>
                <a:latin typeface="MTSYN"/>
              </a:rPr>
              <a:t>⊕ </a:t>
            </a:r>
            <a:r>
              <a:rPr lang="en-MY" sz="1800" b="0" i="0" dirty="0">
                <a:solidFill>
                  <a:srgbClr val="231F20"/>
                </a:solidFill>
                <a:effectLst/>
                <a:latin typeface="TimesTen-Roman"/>
              </a:rPr>
              <a:t>1 </a:t>
            </a:r>
            <a:r>
              <a:rPr lang="en-MY" sz="1800" b="0" i="0" dirty="0">
                <a:solidFill>
                  <a:srgbClr val="231F20"/>
                </a:solidFill>
                <a:effectLst/>
                <a:latin typeface="MTSYN"/>
              </a:rPr>
              <a:t>= </a:t>
            </a:r>
            <a:r>
              <a:rPr lang="en-MY" sz="1800" b="0" i="0" dirty="0">
                <a:solidFill>
                  <a:srgbClr val="231F20"/>
                </a:solidFill>
                <a:effectLst/>
                <a:latin typeface="TimesTen-Roman"/>
              </a:rPr>
              <a:t>1</a:t>
            </a:r>
          </a:p>
          <a:p>
            <a:pPr marL="0" indent="0" algn="ctr">
              <a:lnSpc>
                <a:spcPct val="100000"/>
              </a:lnSpc>
              <a:buNone/>
            </a:pPr>
            <a:r>
              <a:rPr lang="en-MY" sz="1800" b="0" i="0" dirty="0">
                <a:solidFill>
                  <a:srgbClr val="231F20"/>
                </a:solidFill>
                <a:effectLst/>
                <a:latin typeface="TimesTen-Roman"/>
              </a:rPr>
              <a:t>1 </a:t>
            </a:r>
            <a:r>
              <a:rPr lang="en-MY" sz="1800" b="0" i="0" dirty="0">
                <a:solidFill>
                  <a:srgbClr val="231F20"/>
                </a:solidFill>
                <a:effectLst/>
                <a:latin typeface="MTSYN"/>
              </a:rPr>
              <a:t>⊕ </a:t>
            </a:r>
            <a:r>
              <a:rPr lang="en-MY" sz="1800" b="0" i="0" dirty="0">
                <a:solidFill>
                  <a:srgbClr val="231F20"/>
                </a:solidFill>
                <a:effectLst/>
                <a:latin typeface="TimesTen-Roman"/>
              </a:rPr>
              <a:t>1 </a:t>
            </a:r>
            <a:r>
              <a:rPr lang="en-MY" sz="1800" b="0" i="0" dirty="0">
                <a:solidFill>
                  <a:srgbClr val="231F20"/>
                </a:solidFill>
                <a:effectLst/>
                <a:latin typeface="MTSYN"/>
              </a:rPr>
              <a:t>= </a:t>
            </a:r>
            <a:r>
              <a:rPr lang="en-MY" sz="1800" b="0" i="0" dirty="0">
                <a:solidFill>
                  <a:srgbClr val="231F20"/>
                </a:solidFill>
                <a:effectLst/>
                <a:latin typeface="TimesTen-Roman"/>
              </a:rPr>
              <a:t>0</a:t>
            </a:r>
            <a:r>
              <a:rPr lang="en-MY" dirty="0"/>
              <a:t> </a:t>
            </a:r>
          </a:p>
          <a:p>
            <a:pPr algn="just">
              <a:lnSpc>
                <a:spcPct val="100000"/>
              </a:lnSpc>
            </a:pPr>
            <a:r>
              <a:rPr lang="en-MY" dirty="0"/>
              <a:t>Notice that the XOR operation yields 1 if A is 1 or if B is 1, but yields 0 if both A and B are 1. The XOR operation is also known as </a:t>
            </a:r>
            <a:r>
              <a:rPr lang="en-MY" b="1" dirty="0"/>
              <a:t>modulo-two addition.</a:t>
            </a:r>
          </a:p>
        </p:txBody>
      </p:sp>
      <p:sp>
        <p:nvSpPr>
          <p:cNvPr id="5" name="Slide Number Placeholder 4">
            <a:extLst>
              <a:ext uri="{FF2B5EF4-FFF2-40B4-BE49-F238E27FC236}">
                <a16:creationId xmlns:a16="http://schemas.microsoft.com/office/drawing/2014/main" id="{621D1089-2E9E-4742-B6CD-CA586543A9CA}"/>
              </a:ext>
            </a:extLst>
          </p:cNvPr>
          <p:cNvSpPr>
            <a:spLocks noGrp="1"/>
          </p:cNvSpPr>
          <p:nvPr>
            <p:ph type="sldNum" sz="quarter" idx="12"/>
          </p:nvPr>
        </p:nvSpPr>
        <p:spPr/>
        <p:txBody>
          <a:bodyPr/>
          <a:lstStyle/>
          <a:p>
            <a:fld id="{1DE98518-C1CF-410D-8A71-B5D14FDF677E}" type="slidenum">
              <a:rPr lang="en-MY" smtClean="0"/>
              <a:t>28</a:t>
            </a:fld>
            <a:endParaRPr lang="en-MY" dirty="0"/>
          </a:p>
        </p:txBody>
      </p:sp>
      <p:pic>
        <p:nvPicPr>
          <p:cNvPr id="6" name="Picture 5">
            <a:extLst>
              <a:ext uri="{FF2B5EF4-FFF2-40B4-BE49-F238E27FC236}">
                <a16:creationId xmlns:a16="http://schemas.microsoft.com/office/drawing/2014/main" id="{731AB4B5-A484-4BE0-8920-03AAC7FCA53B}"/>
              </a:ext>
            </a:extLst>
          </p:cNvPr>
          <p:cNvPicPr>
            <a:picLocks noChangeAspect="1"/>
          </p:cNvPicPr>
          <p:nvPr/>
        </p:nvPicPr>
        <p:blipFill>
          <a:blip r:embed="rId2"/>
          <a:stretch>
            <a:fillRect/>
          </a:stretch>
        </p:blipFill>
        <p:spPr>
          <a:xfrm>
            <a:off x="8457075" y="2121408"/>
            <a:ext cx="2369114" cy="1175651"/>
          </a:xfrm>
          <a:prstGeom prst="rect">
            <a:avLst/>
          </a:prstGeom>
        </p:spPr>
      </p:pic>
      <p:graphicFrame>
        <p:nvGraphicFramePr>
          <p:cNvPr id="8" name="Table 7">
            <a:extLst>
              <a:ext uri="{FF2B5EF4-FFF2-40B4-BE49-F238E27FC236}">
                <a16:creationId xmlns:a16="http://schemas.microsoft.com/office/drawing/2014/main" id="{F0D4242A-2990-46B1-B247-EAE223A7649C}"/>
              </a:ext>
            </a:extLst>
          </p:cNvPr>
          <p:cNvGraphicFramePr>
            <a:graphicFrameLocks noGrp="1"/>
          </p:cNvGraphicFramePr>
          <p:nvPr/>
        </p:nvGraphicFramePr>
        <p:xfrm>
          <a:off x="7833018" y="3836925"/>
          <a:ext cx="3617229" cy="1854200"/>
        </p:xfrm>
        <a:graphic>
          <a:graphicData uri="http://schemas.openxmlformats.org/drawingml/2006/table">
            <a:tbl>
              <a:tblPr firstRow="1" bandRow="1">
                <a:tableStyleId>{5C22544A-7EE6-4342-B048-85BDC9FD1C3A}</a:tableStyleId>
              </a:tblPr>
              <a:tblGrid>
                <a:gridCol w="771331">
                  <a:extLst>
                    <a:ext uri="{9D8B030D-6E8A-4147-A177-3AD203B41FA5}">
                      <a16:colId xmlns:a16="http://schemas.microsoft.com/office/drawing/2014/main" val="4224163700"/>
                    </a:ext>
                  </a:extLst>
                </a:gridCol>
                <a:gridCol w="802432">
                  <a:extLst>
                    <a:ext uri="{9D8B030D-6E8A-4147-A177-3AD203B41FA5}">
                      <a16:colId xmlns:a16="http://schemas.microsoft.com/office/drawing/2014/main" val="3106219767"/>
                    </a:ext>
                  </a:extLst>
                </a:gridCol>
                <a:gridCol w="2043466">
                  <a:extLst>
                    <a:ext uri="{9D8B030D-6E8A-4147-A177-3AD203B41FA5}">
                      <a16:colId xmlns:a16="http://schemas.microsoft.com/office/drawing/2014/main" val="2058465024"/>
                    </a:ext>
                  </a:extLst>
                </a:gridCol>
              </a:tblGrid>
              <a:tr h="370840">
                <a:tc>
                  <a:txBody>
                    <a:bodyPr/>
                    <a:lstStyle/>
                    <a:p>
                      <a:pPr algn="ctr"/>
                      <a:r>
                        <a:rPr lang="en-MY" dirty="0"/>
                        <a:t>A</a:t>
                      </a:r>
                    </a:p>
                  </a:txBody>
                  <a:tcPr/>
                </a:tc>
                <a:tc>
                  <a:txBody>
                    <a:bodyPr/>
                    <a:lstStyle/>
                    <a:p>
                      <a:pPr algn="ctr"/>
                      <a:r>
                        <a:rPr lang="en-MY" dirty="0"/>
                        <a:t>B</a:t>
                      </a:r>
                    </a:p>
                  </a:txBody>
                  <a:tcPr/>
                </a:tc>
                <a:tc>
                  <a:txBody>
                    <a:bodyPr/>
                    <a:lstStyle/>
                    <a:p>
                      <a:pPr algn="ctr"/>
                      <a:r>
                        <a:rPr lang="en-MY" dirty="0"/>
                        <a:t>XOR</a:t>
                      </a:r>
                    </a:p>
                  </a:txBody>
                  <a:tcPr/>
                </a:tc>
                <a:extLst>
                  <a:ext uri="{0D108BD9-81ED-4DB2-BD59-A6C34878D82A}">
                    <a16:rowId xmlns:a16="http://schemas.microsoft.com/office/drawing/2014/main" val="200876433"/>
                  </a:ext>
                </a:extLst>
              </a:tr>
              <a:tr h="370840">
                <a:tc>
                  <a:txBody>
                    <a:bodyPr/>
                    <a:lstStyle/>
                    <a:p>
                      <a:pPr algn="ctr"/>
                      <a:r>
                        <a:rPr lang="en-MY" dirty="0"/>
                        <a:t>0</a:t>
                      </a:r>
                    </a:p>
                  </a:txBody>
                  <a:tcPr/>
                </a:tc>
                <a:tc>
                  <a:txBody>
                    <a:bodyPr/>
                    <a:lstStyle/>
                    <a:p>
                      <a:pPr algn="ctr"/>
                      <a:r>
                        <a:rPr lang="en-MY" dirty="0"/>
                        <a:t>0</a:t>
                      </a:r>
                    </a:p>
                  </a:txBody>
                  <a:tcPr/>
                </a:tc>
                <a:tc>
                  <a:txBody>
                    <a:bodyPr/>
                    <a:lstStyle/>
                    <a:p>
                      <a:pPr algn="ctr"/>
                      <a:r>
                        <a:rPr lang="en-MY" dirty="0"/>
                        <a:t>0</a:t>
                      </a:r>
                    </a:p>
                  </a:txBody>
                  <a:tcPr/>
                </a:tc>
                <a:extLst>
                  <a:ext uri="{0D108BD9-81ED-4DB2-BD59-A6C34878D82A}">
                    <a16:rowId xmlns:a16="http://schemas.microsoft.com/office/drawing/2014/main" val="804579732"/>
                  </a:ext>
                </a:extLst>
              </a:tr>
              <a:tr h="370840">
                <a:tc>
                  <a:txBody>
                    <a:bodyPr/>
                    <a:lstStyle/>
                    <a:p>
                      <a:pPr algn="ctr"/>
                      <a:r>
                        <a:rPr lang="en-MY" dirty="0"/>
                        <a:t>0</a:t>
                      </a:r>
                    </a:p>
                  </a:txBody>
                  <a:tcPr/>
                </a:tc>
                <a:tc>
                  <a:txBody>
                    <a:bodyPr/>
                    <a:lstStyle/>
                    <a:p>
                      <a:pPr algn="ctr"/>
                      <a:r>
                        <a:rPr lang="en-MY" dirty="0"/>
                        <a:t>1</a:t>
                      </a:r>
                    </a:p>
                  </a:txBody>
                  <a:tcPr/>
                </a:tc>
                <a:tc>
                  <a:txBody>
                    <a:bodyPr/>
                    <a:lstStyle/>
                    <a:p>
                      <a:pPr algn="ctr"/>
                      <a:r>
                        <a:rPr lang="en-MY" dirty="0"/>
                        <a:t>1</a:t>
                      </a:r>
                    </a:p>
                  </a:txBody>
                  <a:tcPr/>
                </a:tc>
                <a:extLst>
                  <a:ext uri="{0D108BD9-81ED-4DB2-BD59-A6C34878D82A}">
                    <a16:rowId xmlns:a16="http://schemas.microsoft.com/office/drawing/2014/main" val="1840543685"/>
                  </a:ext>
                </a:extLst>
              </a:tr>
              <a:tr h="370840">
                <a:tc>
                  <a:txBody>
                    <a:bodyPr/>
                    <a:lstStyle/>
                    <a:p>
                      <a:pPr algn="ctr"/>
                      <a:r>
                        <a:rPr lang="en-MY" dirty="0"/>
                        <a:t>1</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3477995546"/>
                  </a:ext>
                </a:extLst>
              </a:tr>
              <a:tr h="370840">
                <a:tc>
                  <a:txBody>
                    <a:bodyPr/>
                    <a:lstStyle/>
                    <a:p>
                      <a:pPr algn="ctr"/>
                      <a:r>
                        <a:rPr lang="en-MY" dirty="0"/>
                        <a:t>1</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501803710"/>
                  </a:ext>
                </a:extLst>
              </a:tr>
            </a:tbl>
          </a:graphicData>
        </a:graphic>
      </p:graphicFrame>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4F38D8E-E12D-4A16-89E6-325A9BFDF314}"/>
                  </a:ext>
                </a:extLst>
              </p:cNvPr>
              <p:cNvSpPr txBox="1"/>
              <p:nvPr/>
            </p:nvSpPr>
            <p:spPr>
              <a:xfrm>
                <a:off x="10178015" y="1936453"/>
                <a:ext cx="1661129" cy="369909"/>
              </a:xfrm>
              <a:prstGeom prst="rect">
                <a:avLst/>
              </a:prstGeom>
              <a:noFill/>
            </p:spPr>
            <p:txBody>
              <a:bodyPr wrap="square">
                <a:spAutoFit/>
              </a:bodyPr>
              <a:lstStyle/>
              <a:p>
                <a:r>
                  <a:rPr lang="en-MY" sz="1800" dirty="0">
                    <a:solidFill>
                      <a:srgbClr val="231F20"/>
                    </a:solidFill>
                    <a:effectLst/>
                    <a:latin typeface="MTSYN"/>
                  </a:rPr>
                  <a:t>A⊕B = A</a:t>
                </a:r>
                <a14:m>
                  <m:oMath xmlns:m="http://schemas.openxmlformats.org/officeDocument/2006/math">
                    <m:acc>
                      <m:accPr>
                        <m:chr m:val="̅"/>
                        <m:ctrlPr>
                          <a:rPr lang="en-MY" sz="1800" i="1" smtClean="0">
                            <a:solidFill>
                              <a:srgbClr val="231F20"/>
                            </a:solidFill>
                            <a:effectLst/>
                            <a:latin typeface="Cambria Math" panose="02040503050406030204" pitchFamily="18" charset="0"/>
                          </a:rPr>
                        </m:ctrlPr>
                      </m:accPr>
                      <m:e>
                        <m:r>
                          <m:rPr>
                            <m:sty m:val="p"/>
                          </m:rPr>
                          <a:rPr lang="en-US" sz="1800" b="0" i="0" smtClean="0">
                            <a:solidFill>
                              <a:srgbClr val="231F20"/>
                            </a:solidFill>
                            <a:effectLst/>
                            <a:latin typeface="Cambria Math" panose="02040503050406030204" pitchFamily="18" charset="0"/>
                          </a:rPr>
                          <m:t>B</m:t>
                        </m:r>
                      </m:e>
                    </m:acc>
                  </m:oMath>
                </a14:m>
                <a:r>
                  <a:rPr lang="en-MY" sz="1800" dirty="0">
                    <a:solidFill>
                      <a:srgbClr val="231F20"/>
                    </a:solidFill>
                    <a:effectLst/>
                    <a:latin typeface="MTSYN"/>
                  </a:rPr>
                  <a:t>+</a:t>
                </a:r>
                <a14:m>
                  <m:oMath xmlns:m="http://schemas.openxmlformats.org/officeDocument/2006/math">
                    <m:acc>
                      <m:accPr>
                        <m:chr m:val="̅"/>
                        <m:ctrlPr>
                          <a:rPr lang="en-MY" sz="1800" i="1" smtClean="0">
                            <a:solidFill>
                              <a:srgbClr val="231F20"/>
                            </a:solidFill>
                            <a:effectLst/>
                            <a:latin typeface="Cambria Math" panose="02040503050406030204" pitchFamily="18" charset="0"/>
                          </a:rPr>
                        </m:ctrlPr>
                      </m:accPr>
                      <m:e>
                        <m:r>
                          <m:rPr>
                            <m:sty m:val="p"/>
                          </m:rPr>
                          <a:rPr lang="en-US" sz="1800" b="0" i="0" smtClean="0">
                            <a:solidFill>
                              <a:srgbClr val="231F20"/>
                            </a:solidFill>
                            <a:effectLst/>
                            <a:latin typeface="Cambria Math" panose="02040503050406030204" pitchFamily="18" charset="0"/>
                          </a:rPr>
                          <m:t>A</m:t>
                        </m:r>
                      </m:e>
                    </m:acc>
                  </m:oMath>
                </a14:m>
                <a:r>
                  <a:rPr lang="en-MY" dirty="0"/>
                  <a:t>B</a:t>
                </a:r>
              </a:p>
            </p:txBody>
          </p:sp>
        </mc:Choice>
        <mc:Fallback>
          <p:sp>
            <p:nvSpPr>
              <p:cNvPr id="9" name="TextBox 8">
                <a:extLst>
                  <a:ext uri="{FF2B5EF4-FFF2-40B4-BE49-F238E27FC236}">
                    <a16:creationId xmlns:a16="http://schemas.microsoft.com/office/drawing/2014/main" id="{04F38D8E-E12D-4A16-89E6-325A9BFDF314}"/>
                  </a:ext>
                </a:extLst>
              </p:cNvPr>
              <p:cNvSpPr txBox="1">
                <a:spLocks noRot="1" noChangeAspect="1" noMove="1" noResize="1" noEditPoints="1" noAdjustHandles="1" noChangeArrowheads="1" noChangeShapeType="1" noTextEdit="1"/>
              </p:cNvSpPr>
              <p:nvPr/>
            </p:nvSpPr>
            <p:spPr>
              <a:xfrm>
                <a:off x="10178015" y="1936453"/>
                <a:ext cx="1661129" cy="369909"/>
              </a:xfrm>
              <a:prstGeom prst="rect">
                <a:avLst/>
              </a:prstGeom>
              <a:blipFill>
                <a:blip r:embed="rId3"/>
                <a:stretch>
                  <a:fillRect l="-3309" t="-11667" r="-5515" b="-28333"/>
                </a:stretch>
              </a:blipFill>
            </p:spPr>
            <p:txBody>
              <a:bodyPr/>
              <a:lstStyle/>
              <a:p>
                <a:r>
                  <a:rPr lang="en-MY">
                    <a:noFill/>
                  </a:rPr>
                  <a:t> </a:t>
                </a:r>
              </a:p>
            </p:txBody>
          </p:sp>
        </mc:Fallback>
      </mc:AlternateContent>
    </p:spTree>
    <p:extLst>
      <p:ext uri="{BB962C8B-B14F-4D97-AF65-F5344CB8AC3E}">
        <p14:creationId xmlns:p14="http://schemas.microsoft.com/office/powerpoint/2010/main" val="3888577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EBAB-384C-4F73-A246-683CE2D152E7}"/>
              </a:ext>
            </a:extLst>
          </p:cNvPr>
          <p:cNvSpPr>
            <a:spLocks noGrp="1"/>
          </p:cNvSpPr>
          <p:nvPr>
            <p:ph type="title"/>
          </p:nvPr>
        </p:nvSpPr>
        <p:spPr/>
        <p:txBody>
          <a:bodyPr/>
          <a:lstStyle/>
          <a:p>
            <a:r>
              <a:rPr lang="en-MY" dirty="0"/>
              <a:t>Logic IC’s</a:t>
            </a:r>
          </a:p>
        </p:txBody>
      </p:sp>
      <p:pic>
        <p:nvPicPr>
          <p:cNvPr id="7" name="Content Placeholder 6" descr="A close up of a sign&#10;&#10;Description automatically generated">
            <a:extLst>
              <a:ext uri="{FF2B5EF4-FFF2-40B4-BE49-F238E27FC236}">
                <a16:creationId xmlns:a16="http://schemas.microsoft.com/office/drawing/2014/main" id="{A2872804-F234-4705-BFA3-3170205F20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017" y="2533384"/>
            <a:ext cx="4423181" cy="3299991"/>
          </a:xfrm>
        </p:spPr>
      </p:pic>
      <p:sp>
        <p:nvSpPr>
          <p:cNvPr id="5" name="Slide Number Placeholder 4">
            <a:extLst>
              <a:ext uri="{FF2B5EF4-FFF2-40B4-BE49-F238E27FC236}">
                <a16:creationId xmlns:a16="http://schemas.microsoft.com/office/drawing/2014/main" id="{A2EE9F0E-9552-473E-873B-7489C4A32E03}"/>
              </a:ext>
            </a:extLst>
          </p:cNvPr>
          <p:cNvSpPr>
            <a:spLocks noGrp="1"/>
          </p:cNvSpPr>
          <p:nvPr>
            <p:ph type="sldNum" sz="quarter" idx="12"/>
          </p:nvPr>
        </p:nvSpPr>
        <p:spPr/>
        <p:txBody>
          <a:bodyPr/>
          <a:lstStyle/>
          <a:p>
            <a:fld id="{1DE98518-C1CF-410D-8A71-B5D14FDF677E}" type="slidenum">
              <a:rPr lang="en-MY" smtClean="0"/>
              <a:t>29</a:t>
            </a:fld>
            <a:endParaRPr lang="en-MY" dirty="0"/>
          </a:p>
        </p:txBody>
      </p:sp>
      <p:pic>
        <p:nvPicPr>
          <p:cNvPr id="10" name="Picture 9">
            <a:extLst>
              <a:ext uri="{FF2B5EF4-FFF2-40B4-BE49-F238E27FC236}">
                <a16:creationId xmlns:a16="http://schemas.microsoft.com/office/drawing/2014/main" id="{45296417-1123-4A78-B72E-29DAD58218CE}"/>
              </a:ext>
            </a:extLst>
          </p:cNvPr>
          <p:cNvPicPr>
            <a:picLocks noChangeAspect="1"/>
          </p:cNvPicPr>
          <p:nvPr/>
        </p:nvPicPr>
        <p:blipFill>
          <a:blip r:embed="rId3"/>
          <a:stretch>
            <a:fillRect/>
          </a:stretch>
        </p:blipFill>
        <p:spPr>
          <a:xfrm>
            <a:off x="6897110" y="304800"/>
            <a:ext cx="4154863" cy="6248400"/>
          </a:xfrm>
          <a:prstGeom prst="rect">
            <a:avLst/>
          </a:prstGeom>
        </p:spPr>
      </p:pic>
    </p:spTree>
    <p:extLst>
      <p:ext uri="{BB962C8B-B14F-4D97-AF65-F5344CB8AC3E}">
        <p14:creationId xmlns:p14="http://schemas.microsoft.com/office/powerpoint/2010/main" val="295851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8196-92C1-45A2-90B4-8DE8ED3A43C8}"/>
              </a:ext>
            </a:extLst>
          </p:cNvPr>
          <p:cNvSpPr>
            <a:spLocks noGrp="1"/>
          </p:cNvSpPr>
          <p:nvPr>
            <p:ph type="title"/>
          </p:nvPr>
        </p:nvSpPr>
        <p:spPr/>
        <p:txBody>
          <a:bodyPr/>
          <a:lstStyle/>
          <a:p>
            <a:r>
              <a:rPr lang="en-MY" dirty="0"/>
              <a:t>Number system</a:t>
            </a:r>
          </a:p>
        </p:txBody>
      </p:sp>
      <p:sp>
        <p:nvSpPr>
          <p:cNvPr id="3" name="Content Placeholder 2">
            <a:extLst>
              <a:ext uri="{FF2B5EF4-FFF2-40B4-BE49-F238E27FC236}">
                <a16:creationId xmlns:a16="http://schemas.microsoft.com/office/drawing/2014/main" id="{BDBEC4CF-5007-4F89-9C3C-1BB2AAFC5FDE}"/>
              </a:ext>
            </a:extLst>
          </p:cNvPr>
          <p:cNvSpPr>
            <a:spLocks noGrp="1"/>
          </p:cNvSpPr>
          <p:nvPr>
            <p:ph idx="1"/>
          </p:nvPr>
        </p:nvSpPr>
        <p:spPr/>
        <p:txBody>
          <a:bodyPr/>
          <a:lstStyle/>
          <a:p>
            <a:pPr algn="just">
              <a:lnSpc>
                <a:spcPct val="100000"/>
              </a:lnSpc>
            </a:pPr>
            <a:r>
              <a:rPr lang="en-MY" dirty="0"/>
              <a:t>In digital electronics, the number system is used for representing the information. </a:t>
            </a:r>
          </a:p>
          <a:p>
            <a:pPr algn="just">
              <a:lnSpc>
                <a:spcPct val="100000"/>
              </a:lnSpc>
            </a:pPr>
            <a:r>
              <a:rPr lang="en-MY" dirty="0"/>
              <a:t>The number system has different bases and the most common of them are the decimal, binary, octal, and hexadecimal. </a:t>
            </a:r>
          </a:p>
          <a:p>
            <a:pPr algn="just">
              <a:lnSpc>
                <a:spcPct val="100000"/>
              </a:lnSpc>
            </a:pPr>
            <a:r>
              <a:rPr lang="en-MY" dirty="0"/>
              <a:t>The base of the number system is the total number of the digit used in the number system. </a:t>
            </a:r>
          </a:p>
          <a:p>
            <a:pPr algn="just">
              <a:lnSpc>
                <a:spcPct val="100000"/>
              </a:lnSpc>
            </a:pPr>
            <a:r>
              <a:rPr lang="en-MY" dirty="0"/>
              <a:t>Suppose if the number system representing the digit from 0 – 9 then the base of the system is the 10.</a:t>
            </a:r>
          </a:p>
        </p:txBody>
      </p:sp>
      <p:sp>
        <p:nvSpPr>
          <p:cNvPr id="5" name="Slide Number Placeholder 4">
            <a:extLst>
              <a:ext uri="{FF2B5EF4-FFF2-40B4-BE49-F238E27FC236}">
                <a16:creationId xmlns:a16="http://schemas.microsoft.com/office/drawing/2014/main" id="{8B92B589-C6A1-4875-B510-AF8D84E8B177}"/>
              </a:ext>
            </a:extLst>
          </p:cNvPr>
          <p:cNvSpPr>
            <a:spLocks noGrp="1"/>
          </p:cNvSpPr>
          <p:nvPr>
            <p:ph type="sldNum" sz="quarter" idx="12"/>
          </p:nvPr>
        </p:nvSpPr>
        <p:spPr/>
        <p:txBody>
          <a:bodyPr/>
          <a:lstStyle/>
          <a:p>
            <a:fld id="{1DE98518-C1CF-410D-8A71-B5D14FDF677E}" type="slidenum">
              <a:rPr lang="en-MY" smtClean="0"/>
              <a:t>3</a:t>
            </a:fld>
            <a:endParaRPr lang="en-MY" dirty="0"/>
          </a:p>
        </p:txBody>
      </p:sp>
    </p:spTree>
    <p:extLst>
      <p:ext uri="{BB962C8B-B14F-4D97-AF65-F5344CB8AC3E}">
        <p14:creationId xmlns:p14="http://schemas.microsoft.com/office/powerpoint/2010/main" val="2374748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46DD-7674-402B-B784-431013222541}"/>
              </a:ext>
            </a:extLst>
          </p:cNvPr>
          <p:cNvSpPr>
            <a:spLocks noGrp="1"/>
          </p:cNvSpPr>
          <p:nvPr>
            <p:ph type="title"/>
          </p:nvPr>
        </p:nvSpPr>
        <p:spPr/>
        <p:txBody>
          <a:bodyPr/>
          <a:lstStyle/>
          <a:p>
            <a:r>
              <a:rPr lang="en-MY" dirty="0"/>
              <a:t>Example 1</a:t>
            </a:r>
          </a:p>
        </p:txBody>
      </p:sp>
      <p:sp>
        <p:nvSpPr>
          <p:cNvPr id="3" name="Content Placeholder 2">
            <a:extLst>
              <a:ext uri="{FF2B5EF4-FFF2-40B4-BE49-F238E27FC236}">
                <a16:creationId xmlns:a16="http://schemas.microsoft.com/office/drawing/2014/main" id="{32350E8A-FF1D-4E2B-B634-90DE422342F1}"/>
              </a:ext>
            </a:extLst>
          </p:cNvPr>
          <p:cNvSpPr>
            <a:spLocks noGrp="1"/>
          </p:cNvSpPr>
          <p:nvPr>
            <p:ph idx="1"/>
          </p:nvPr>
        </p:nvSpPr>
        <p:spPr/>
        <p:txBody>
          <a:bodyPr/>
          <a:lstStyle/>
          <a:p>
            <a:r>
              <a:rPr lang="en-MY" dirty="0"/>
              <a:t>Write a Boolean expression for the output of the logic circuit</a:t>
            </a:r>
          </a:p>
        </p:txBody>
      </p:sp>
      <p:sp>
        <p:nvSpPr>
          <p:cNvPr id="5" name="Slide Number Placeholder 4">
            <a:extLst>
              <a:ext uri="{FF2B5EF4-FFF2-40B4-BE49-F238E27FC236}">
                <a16:creationId xmlns:a16="http://schemas.microsoft.com/office/drawing/2014/main" id="{5E13B4EA-3387-4A8A-A7DD-875FA8DCD5C3}"/>
              </a:ext>
            </a:extLst>
          </p:cNvPr>
          <p:cNvSpPr>
            <a:spLocks noGrp="1"/>
          </p:cNvSpPr>
          <p:nvPr>
            <p:ph type="sldNum" sz="quarter" idx="12"/>
          </p:nvPr>
        </p:nvSpPr>
        <p:spPr/>
        <p:txBody>
          <a:bodyPr/>
          <a:lstStyle/>
          <a:p>
            <a:fld id="{1DE98518-C1CF-410D-8A71-B5D14FDF677E}" type="slidenum">
              <a:rPr lang="en-MY" smtClean="0"/>
              <a:t>30</a:t>
            </a:fld>
            <a:endParaRPr lang="en-MY" dirty="0"/>
          </a:p>
        </p:txBody>
      </p:sp>
      <p:pic>
        <p:nvPicPr>
          <p:cNvPr id="6" name="Picture 5">
            <a:extLst>
              <a:ext uri="{FF2B5EF4-FFF2-40B4-BE49-F238E27FC236}">
                <a16:creationId xmlns:a16="http://schemas.microsoft.com/office/drawing/2014/main" id="{1D428CFE-85BD-4A88-93B6-96D0CDDDF68F}"/>
              </a:ext>
            </a:extLst>
          </p:cNvPr>
          <p:cNvPicPr>
            <a:picLocks noChangeAspect="1"/>
          </p:cNvPicPr>
          <p:nvPr/>
        </p:nvPicPr>
        <p:blipFill>
          <a:blip r:embed="rId2"/>
          <a:stretch>
            <a:fillRect/>
          </a:stretch>
        </p:blipFill>
        <p:spPr>
          <a:xfrm>
            <a:off x="7243953" y="3089529"/>
            <a:ext cx="4067175" cy="2114550"/>
          </a:xfrm>
          <a:prstGeom prst="rect">
            <a:avLst/>
          </a:prstGeom>
        </p:spPr>
      </p:pic>
    </p:spTree>
    <p:extLst>
      <p:ext uri="{BB962C8B-B14F-4D97-AF65-F5344CB8AC3E}">
        <p14:creationId xmlns:p14="http://schemas.microsoft.com/office/powerpoint/2010/main" val="2423143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46DD-7674-402B-B784-431013222541}"/>
              </a:ext>
            </a:extLst>
          </p:cNvPr>
          <p:cNvSpPr>
            <a:spLocks noGrp="1"/>
          </p:cNvSpPr>
          <p:nvPr>
            <p:ph type="title"/>
          </p:nvPr>
        </p:nvSpPr>
        <p:spPr/>
        <p:txBody>
          <a:bodyPr/>
          <a:lstStyle/>
          <a:p>
            <a:r>
              <a:rPr lang="en-MY" dirty="0"/>
              <a:t>Example 2</a:t>
            </a:r>
          </a:p>
        </p:txBody>
      </p:sp>
      <p:sp>
        <p:nvSpPr>
          <p:cNvPr id="3" name="Content Placeholder 2">
            <a:extLst>
              <a:ext uri="{FF2B5EF4-FFF2-40B4-BE49-F238E27FC236}">
                <a16:creationId xmlns:a16="http://schemas.microsoft.com/office/drawing/2014/main" id="{32350E8A-FF1D-4E2B-B634-90DE422342F1}"/>
              </a:ext>
            </a:extLst>
          </p:cNvPr>
          <p:cNvSpPr>
            <a:spLocks noGrp="1"/>
          </p:cNvSpPr>
          <p:nvPr>
            <p:ph idx="1"/>
          </p:nvPr>
        </p:nvSpPr>
        <p:spPr/>
        <p:txBody>
          <a:bodyPr/>
          <a:lstStyle/>
          <a:p>
            <a:r>
              <a:rPr lang="en-MY" dirty="0"/>
              <a:t>Write a Boolean expression for the output of the logic circuit</a:t>
            </a:r>
          </a:p>
        </p:txBody>
      </p:sp>
      <p:sp>
        <p:nvSpPr>
          <p:cNvPr id="5" name="Slide Number Placeholder 4">
            <a:extLst>
              <a:ext uri="{FF2B5EF4-FFF2-40B4-BE49-F238E27FC236}">
                <a16:creationId xmlns:a16="http://schemas.microsoft.com/office/drawing/2014/main" id="{5E13B4EA-3387-4A8A-A7DD-875FA8DCD5C3}"/>
              </a:ext>
            </a:extLst>
          </p:cNvPr>
          <p:cNvSpPr>
            <a:spLocks noGrp="1"/>
          </p:cNvSpPr>
          <p:nvPr>
            <p:ph type="sldNum" sz="quarter" idx="12"/>
          </p:nvPr>
        </p:nvSpPr>
        <p:spPr/>
        <p:txBody>
          <a:bodyPr/>
          <a:lstStyle/>
          <a:p>
            <a:fld id="{1DE98518-C1CF-410D-8A71-B5D14FDF677E}" type="slidenum">
              <a:rPr lang="en-MY" smtClean="0"/>
              <a:t>31</a:t>
            </a:fld>
            <a:endParaRPr lang="en-MY" dirty="0"/>
          </a:p>
        </p:txBody>
      </p:sp>
      <p:pic>
        <p:nvPicPr>
          <p:cNvPr id="7" name="Picture 6">
            <a:extLst>
              <a:ext uri="{FF2B5EF4-FFF2-40B4-BE49-F238E27FC236}">
                <a16:creationId xmlns:a16="http://schemas.microsoft.com/office/drawing/2014/main" id="{0F670352-8691-410F-BF42-52976D7D3D61}"/>
              </a:ext>
            </a:extLst>
          </p:cNvPr>
          <p:cNvPicPr>
            <a:picLocks noChangeAspect="1"/>
          </p:cNvPicPr>
          <p:nvPr/>
        </p:nvPicPr>
        <p:blipFill>
          <a:blip r:embed="rId2"/>
          <a:stretch>
            <a:fillRect/>
          </a:stretch>
        </p:blipFill>
        <p:spPr>
          <a:xfrm>
            <a:off x="7276999" y="3065716"/>
            <a:ext cx="3971925" cy="2162175"/>
          </a:xfrm>
          <a:prstGeom prst="rect">
            <a:avLst/>
          </a:prstGeom>
        </p:spPr>
      </p:pic>
    </p:spTree>
    <p:extLst>
      <p:ext uri="{BB962C8B-B14F-4D97-AF65-F5344CB8AC3E}">
        <p14:creationId xmlns:p14="http://schemas.microsoft.com/office/powerpoint/2010/main" val="3244963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46DD-7674-402B-B784-431013222541}"/>
              </a:ext>
            </a:extLst>
          </p:cNvPr>
          <p:cNvSpPr>
            <a:spLocks noGrp="1"/>
          </p:cNvSpPr>
          <p:nvPr>
            <p:ph type="title"/>
          </p:nvPr>
        </p:nvSpPr>
        <p:spPr/>
        <p:txBody>
          <a:bodyPr/>
          <a:lstStyle/>
          <a:p>
            <a:r>
              <a:rPr lang="en-MY" dirty="0"/>
              <a:t>Example 3</a:t>
            </a:r>
          </a:p>
        </p:txBody>
      </p:sp>
      <p:sp>
        <p:nvSpPr>
          <p:cNvPr id="3" name="Content Placeholder 2">
            <a:extLst>
              <a:ext uri="{FF2B5EF4-FFF2-40B4-BE49-F238E27FC236}">
                <a16:creationId xmlns:a16="http://schemas.microsoft.com/office/drawing/2014/main" id="{32350E8A-FF1D-4E2B-B634-90DE422342F1}"/>
              </a:ext>
            </a:extLst>
          </p:cNvPr>
          <p:cNvSpPr>
            <a:spLocks noGrp="1"/>
          </p:cNvSpPr>
          <p:nvPr>
            <p:ph idx="1"/>
          </p:nvPr>
        </p:nvSpPr>
        <p:spPr/>
        <p:txBody>
          <a:bodyPr/>
          <a:lstStyle/>
          <a:p>
            <a:r>
              <a:rPr lang="en-MY" dirty="0"/>
              <a:t>Write a Boolean expression for the output of the logic circuit</a:t>
            </a:r>
          </a:p>
        </p:txBody>
      </p:sp>
      <p:sp>
        <p:nvSpPr>
          <p:cNvPr id="5" name="Slide Number Placeholder 4">
            <a:extLst>
              <a:ext uri="{FF2B5EF4-FFF2-40B4-BE49-F238E27FC236}">
                <a16:creationId xmlns:a16="http://schemas.microsoft.com/office/drawing/2014/main" id="{5E13B4EA-3387-4A8A-A7DD-875FA8DCD5C3}"/>
              </a:ext>
            </a:extLst>
          </p:cNvPr>
          <p:cNvSpPr>
            <a:spLocks noGrp="1"/>
          </p:cNvSpPr>
          <p:nvPr>
            <p:ph type="sldNum" sz="quarter" idx="12"/>
          </p:nvPr>
        </p:nvSpPr>
        <p:spPr/>
        <p:txBody>
          <a:bodyPr/>
          <a:lstStyle/>
          <a:p>
            <a:fld id="{1DE98518-C1CF-410D-8A71-B5D14FDF677E}" type="slidenum">
              <a:rPr lang="en-MY" smtClean="0"/>
              <a:t>32</a:t>
            </a:fld>
            <a:endParaRPr lang="en-MY" dirty="0"/>
          </a:p>
        </p:txBody>
      </p:sp>
      <p:pic>
        <p:nvPicPr>
          <p:cNvPr id="6" name="Picture 5">
            <a:extLst>
              <a:ext uri="{FF2B5EF4-FFF2-40B4-BE49-F238E27FC236}">
                <a16:creationId xmlns:a16="http://schemas.microsoft.com/office/drawing/2014/main" id="{3951E6C8-9322-4949-8652-49AABD2F9F5A}"/>
              </a:ext>
            </a:extLst>
          </p:cNvPr>
          <p:cNvPicPr>
            <a:picLocks noChangeAspect="1"/>
          </p:cNvPicPr>
          <p:nvPr/>
        </p:nvPicPr>
        <p:blipFill>
          <a:blip r:embed="rId2"/>
          <a:stretch>
            <a:fillRect/>
          </a:stretch>
        </p:blipFill>
        <p:spPr>
          <a:xfrm>
            <a:off x="6577203" y="2989516"/>
            <a:ext cx="4733925" cy="2314575"/>
          </a:xfrm>
          <a:prstGeom prst="rect">
            <a:avLst/>
          </a:prstGeom>
        </p:spPr>
      </p:pic>
    </p:spTree>
    <p:extLst>
      <p:ext uri="{BB962C8B-B14F-4D97-AF65-F5344CB8AC3E}">
        <p14:creationId xmlns:p14="http://schemas.microsoft.com/office/powerpoint/2010/main" val="1701874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46DD-7674-402B-B784-431013222541}"/>
              </a:ext>
            </a:extLst>
          </p:cNvPr>
          <p:cNvSpPr>
            <a:spLocks noGrp="1"/>
          </p:cNvSpPr>
          <p:nvPr>
            <p:ph type="title"/>
          </p:nvPr>
        </p:nvSpPr>
        <p:spPr/>
        <p:txBody>
          <a:bodyPr/>
          <a:lstStyle/>
          <a:p>
            <a:r>
              <a:rPr lang="en-MY" dirty="0"/>
              <a:t>Example 4</a:t>
            </a:r>
          </a:p>
        </p:txBody>
      </p:sp>
      <p:sp>
        <p:nvSpPr>
          <p:cNvPr id="3" name="Content Placeholder 2">
            <a:extLst>
              <a:ext uri="{FF2B5EF4-FFF2-40B4-BE49-F238E27FC236}">
                <a16:creationId xmlns:a16="http://schemas.microsoft.com/office/drawing/2014/main" id="{32350E8A-FF1D-4E2B-B634-90DE422342F1}"/>
              </a:ext>
            </a:extLst>
          </p:cNvPr>
          <p:cNvSpPr>
            <a:spLocks noGrp="1"/>
          </p:cNvSpPr>
          <p:nvPr>
            <p:ph idx="1"/>
          </p:nvPr>
        </p:nvSpPr>
        <p:spPr/>
        <p:txBody>
          <a:bodyPr/>
          <a:lstStyle/>
          <a:p>
            <a:r>
              <a:rPr lang="en-MY" dirty="0"/>
              <a:t>Write a Boolean expression for the output of the logic circuit</a:t>
            </a:r>
          </a:p>
        </p:txBody>
      </p:sp>
      <p:sp>
        <p:nvSpPr>
          <p:cNvPr id="5" name="Slide Number Placeholder 4">
            <a:extLst>
              <a:ext uri="{FF2B5EF4-FFF2-40B4-BE49-F238E27FC236}">
                <a16:creationId xmlns:a16="http://schemas.microsoft.com/office/drawing/2014/main" id="{5E13B4EA-3387-4A8A-A7DD-875FA8DCD5C3}"/>
              </a:ext>
            </a:extLst>
          </p:cNvPr>
          <p:cNvSpPr>
            <a:spLocks noGrp="1"/>
          </p:cNvSpPr>
          <p:nvPr>
            <p:ph type="sldNum" sz="quarter" idx="12"/>
          </p:nvPr>
        </p:nvSpPr>
        <p:spPr/>
        <p:txBody>
          <a:bodyPr/>
          <a:lstStyle/>
          <a:p>
            <a:fld id="{1DE98518-C1CF-410D-8A71-B5D14FDF677E}" type="slidenum">
              <a:rPr lang="en-MY" smtClean="0"/>
              <a:t>33</a:t>
            </a:fld>
            <a:endParaRPr lang="en-MY" dirty="0"/>
          </a:p>
        </p:txBody>
      </p:sp>
      <p:pic>
        <p:nvPicPr>
          <p:cNvPr id="7" name="Picture 6">
            <a:extLst>
              <a:ext uri="{FF2B5EF4-FFF2-40B4-BE49-F238E27FC236}">
                <a16:creationId xmlns:a16="http://schemas.microsoft.com/office/drawing/2014/main" id="{A5DB7BAB-1AA9-4DB3-A6F4-3D431EB32267}"/>
              </a:ext>
            </a:extLst>
          </p:cNvPr>
          <p:cNvPicPr>
            <a:picLocks noChangeAspect="1"/>
          </p:cNvPicPr>
          <p:nvPr/>
        </p:nvPicPr>
        <p:blipFill>
          <a:blip r:embed="rId2"/>
          <a:stretch>
            <a:fillRect/>
          </a:stretch>
        </p:blipFill>
        <p:spPr>
          <a:xfrm>
            <a:off x="5750052" y="2879855"/>
            <a:ext cx="5372100" cy="1695450"/>
          </a:xfrm>
          <a:prstGeom prst="rect">
            <a:avLst/>
          </a:prstGeom>
        </p:spPr>
      </p:pic>
    </p:spTree>
    <p:extLst>
      <p:ext uri="{BB962C8B-B14F-4D97-AF65-F5344CB8AC3E}">
        <p14:creationId xmlns:p14="http://schemas.microsoft.com/office/powerpoint/2010/main" val="573912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46DD-7674-402B-B784-431013222541}"/>
              </a:ext>
            </a:extLst>
          </p:cNvPr>
          <p:cNvSpPr>
            <a:spLocks noGrp="1"/>
          </p:cNvSpPr>
          <p:nvPr>
            <p:ph type="title"/>
          </p:nvPr>
        </p:nvSpPr>
        <p:spPr/>
        <p:txBody>
          <a:bodyPr/>
          <a:lstStyle/>
          <a:p>
            <a:r>
              <a:rPr lang="en-MY" dirty="0"/>
              <a:t>Example 5</a:t>
            </a:r>
          </a:p>
        </p:txBody>
      </p:sp>
      <p:sp>
        <p:nvSpPr>
          <p:cNvPr id="3" name="Content Placeholder 2">
            <a:extLst>
              <a:ext uri="{FF2B5EF4-FFF2-40B4-BE49-F238E27FC236}">
                <a16:creationId xmlns:a16="http://schemas.microsoft.com/office/drawing/2014/main" id="{32350E8A-FF1D-4E2B-B634-90DE422342F1}"/>
              </a:ext>
            </a:extLst>
          </p:cNvPr>
          <p:cNvSpPr>
            <a:spLocks noGrp="1"/>
          </p:cNvSpPr>
          <p:nvPr>
            <p:ph idx="1"/>
          </p:nvPr>
        </p:nvSpPr>
        <p:spPr/>
        <p:txBody>
          <a:bodyPr/>
          <a:lstStyle/>
          <a:p>
            <a:r>
              <a:rPr lang="en-MY" dirty="0"/>
              <a:t>Write a Boolean expression for the output of the logic circuit </a:t>
            </a:r>
          </a:p>
          <a:p>
            <a:r>
              <a:rPr lang="en-MY" dirty="0"/>
              <a:t>Also give the truth table for the circuit</a:t>
            </a:r>
          </a:p>
        </p:txBody>
      </p:sp>
      <p:sp>
        <p:nvSpPr>
          <p:cNvPr id="5" name="Slide Number Placeholder 4">
            <a:extLst>
              <a:ext uri="{FF2B5EF4-FFF2-40B4-BE49-F238E27FC236}">
                <a16:creationId xmlns:a16="http://schemas.microsoft.com/office/drawing/2014/main" id="{5E13B4EA-3387-4A8A-A7DD-875FA8DCD5C3}"/>
              </a:ext>
            </a:extLst>
          </p:cNvPr>
          <p:cNvSpPr>
            <a:spLocks noGrp="1"/>
          </p:cNvSpPr>
          <p:nvPr>
            <p:ph type="sldNum" sz="quarter" idx="12"/>
          </p:nvPr>
        </p:nvSpPr>
        <p:spPr/>
        <p:txBody>
          <a:bodyPr/>
          <a:lstStyle/>
          <a:p>
            <a:fld id="{1DE98518-C1CF-410D-8A71-B5D14FDF677E}" type="slidenum">
              <a:rPr lang="en-MY" smtClean="0"/>
              <a:t>34</a:t>
            </a:fld>
            <a:endParaRPr lang="en-MY" dirty="0"/>
          </a:p>
        </p:txBody>
      </p:sp>
      <p:pic>
        <p:nvPicPr>
          <p:cNvPr id="8" name="Picture 7">
            <a:extLst>
              <a:ext uri="{FF2B5EF4-FFF2-40B4-BE49-F238E27FC236}">
                <a16:creationId xmlns:a16="http://schemas.microsoft.com/office/drawing/2014/main" id="{4CD249F8-F9A8-4D90-9BB5-6EBA198EDC88}"/>
              </a:ext>
            </a:extLst>
          </p:cNvPr>
          <p:cNvPicPr>
            <a:picLocks noChangeAspect="1"/>
          </p:cNvPicPr>
          <p:nvPr/>
        </p:nvPicPr>
        <p:blipFill>
          <a:blip r:embed="rId2"/>
          <a:stretch>
            <a:fillRect/>
          </a:stretch>
        </p:blipFill>
        <p:spPr>
          <a:xfrm>
            <a:off x="3445715" y="3285038"/>
            <a:ext cx="7772400" cy="2486025"/>
          </a:xfrm>
          <a:prstGeom prst="rect">
            <a:avLst/>
          </a:prstGeom>
        </p:spPr>
      </p:pic>
    </p:spTree>
    <p:extLst>
      <p:ext uri="{BB962C8B-B14F-4D97-AF65-F5344CB8AC3E}">
        <p14:creationId xmlns:p14="http://schemas.microsoft.com/office/powerpoint/2010/main" val="2726354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46DD-7674-402B-B784-431013222541}"/>
              </a:ext>
            </a:extLst>
          </p:cNvPr>
          <p:cNvSpPr>
            <a:spLocks noGrp="1"/>
          </p:cNvSpPr>
          <p:nvPr>
            <p:ph type="title"/>
          </p:nvPr>
        </p:nvSpPr>
        <p:spPr/>
        <p:txBody>
          <a:bodyPr/>
          <a:lstStyle/>
          <a:p>
            <a:r>
              <a:rPr lang="en-MY" dirty="0"/>
              <a:t>Example 6</a:t>
            </a:r>
          </a:p>
        </p:txBody>
      </p:sp>
      <p:sp>
        <p:nvSpPr>
          <p:cNvPr id="3" name="Content Placeholder 2">
            <a:extLst>
              <a:ext uri="{FF2B5EF4-FFF2-40B4-BE49-F238E27FC236}">
                <a16:creationId xmlns:a16="http://schemas.microsoft.com/office/drawing/2014/main" id="{32350E8A-FF1D-4E2B-B634-90DE422342F1}"/>
              </a:ext>
            </a:extLst>
          </p:cNvPr>
          <p:cNvSpPr>
            <a:spLocks noGrp="1"/>
          </p:cNvSpPr>
          <p:nvPr>
            <p:ph idx="1"/>
          </p:nvPr>
        </p:nvSpPr>
        <p:spPr/>
        <p:txBody>
          <a:bodyPr/>
          <a:lstStyle/>
          <a:p>
            <a:r>
              <a:rPr lang="en-MY" dirty="0"/>
              <a:t>Write a Boolean expression for the output of the logic circuit </a:t>
            </a:r>
          </a:p>
          <a:p>
            <a:r>
              <a:rPr lang="en-MY" dirty="0"/>
              <a:t>Also give the truth table for the circuit</a:t>
            </a:r>
          </a:p>
        </p:txBody>
      </p:sp>
      <p:sp>
        <p:nvSpPr>
          <p:cNvPr id="5" name="Slide Number Placeholder 4">
            <a:extLst>
              <a:ext uri="{FF2B5EF4-FFF2-40B4-BE49-F238E27FC236}">
                <a16:creationId xmlns:a16="http://schemas.microsoft.com/office/drawing/2014/main" id="{5E13B4EA-3387-4A8A-A7DD-875FA8DCD5C3}"/>
              </a:ext>
            </a:extLst>
          </p:cNvPr>
          <p:cNvSpPr>
            <a:spLocks noGrp="1"/>
          </p:cNvSpPr>
          <p:nvPr>
            <p:ph type="sldNum" sz="quarter" idx="12"/>
          </p:nvPr>
        </p:nvSpPr>
        <p:spPr/>
        <p:txBody>
          <a:bodyPr/>
          <a:lstStyle/>
          <a:p>
            <a:fld id="{1DE98518-C1CF-410D-8A71-B5D14FDF677E}" type="slidenum">
              <a:rPr lang="en-MY" smtClean="0"/>
              <a:t>35</a:t>
            </a:fld>
            <a:endParaRPr lang="en-MY" dirty="0"/>
          </a:p>
        </p:txBody>
      </p:sp>
      <p:pic>
        <p:nvPicPr>
          <p:cNvPr id="7" name="Picture 6">
            <a:extLst>
              <a:ext uri="{FF2B5EF4-FFF2-40B4-BE49-F238E27FC236}">
                <a16:creationId xmlns:a16="http://schemas.microsoft.com/office/drawing/2014/main" id="{DA7A163F-AEE2-475A-B464-45C297C216D1}"/>
              </a:ext>
            </a:extLst>
          </p:cNvPr>
          <p:cNvPicPr>
            <a:picLocks noChangeAspect="1"/>
          </p:cNvPicPr>
          <p:nvPr/>
        </p:nvPicPr>
        <p:blipFill>
          <a:blip r:embed="rId2"/>
          <a:stretch>
            <a:fillRect/>
          </a:stretch>
        </p:blipFill>
        <p:spPr>
          <a:xfrm>
            <a:off x="5262753" y="3311201"/>
            <a:ext cx="6048375" cy="2400300"/>
          </a:xfrm>
          <a:prstGeom prst="rect">
            <a:avLst/>
          </a:prstGeom>
        </p:spPr>
      </p:pic>
    </p:spTree>
    <p:extLst>
      <p:ext uri="{BB962C8B-B14F-4D97-AF65-F5344CB8AC3E}">
        <p14:creationId xmlns:p14="http://schemas.microsoft.com/office/powerpoint/2010/main" val="1779424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F0335-F950-4E77-A973-4D3926CCA484}"/>
              </a:ext>
            </a:extLst>
          </p:cNvPr>
          <p:cNvSpPr>
            <a:spLocks noGrp="1"/>
          </p:cNvSpPr>
          <p:nvPr>
            <p:ph type="ctrTitle"/>
          </p:nvPr>
        </p:nvSpPr>
        <p:spPr>
          <a:xfrm>
            <a:off x="1051560" y="942975"/>
            <a:ext cx="9966960" cy="3525056"/>
          </a:xfrm>
        </p:spPr>
        <p:txBody>
          <a:bodyPr vert="horz" lIns="91440" tIns="45720" rIns="91440" bIns="45720" rtlCol="0" anchor="b">
            <a:normAutofit/>
          </a:bodyPr>
          <a:lstStyle/>
          <a:p>
            <a:pPr algn="ctr"/>
            <a:r>
              <a:rPr lang="en-US">
                <a:solidFill>
                  <a:srgbClr val="FFFFFF"/>
                </a:solidFill>
              </a:rPr>
              <a:t>3. Boolean Algebra</a:t>
            </a:r>
          </a:p>
        </p:txBody>
      </p:sp>
      <p:sp>
        <p:nvSpPr>
          <p:cNvPr id="6" name="Subtitle 5">
            <a:extLst>
              <a:ext uri="{FF2B5EF4-FFF2-40B4-BE49-F238E27FC236}">
                <a16:creationId xmlns:a16="http://schemas.microsoft.com/office/drawing/2014/main" id="{263DA2A8-F723-405C-B9E6-52F2A3986348}"/>
              </a:ext>
            </a:extLst>
          </p:cNvPr>
          <p:cNvSpPr>
            <a:spLocks noGrp="1"/>
          </p:cNvSpPr>
          <p:nvPr>
            <p:ph type="subTitle" idx="1"/>
          </p:nvPr>
        </p:nvSpPr>
        <p:spPr>
          <a:xfrm>
            <a:off x="1069848" y="4649148"/>
            <a:ext cx="9948672" cy="1486158"/>
          </a:xfrm>
        </p:spPr>
        <p:txBody>
          <a:bodyPr>
            <a:normAutofit/>
          </a:bodyPr>
          <a:lstStyle/>
          <a:p>
            <a:pPr algn="ctr"/>
            <a:r>
              <a:rPr lang="en-MY" dirty="0">
                <a:solidFill>
                  <a:srgbClr val="FFFFFF">
                    <a:alpha val="60000"/>
                  </a:srgbClr>
                </a:solidFill>
              </a:rPr>
              <a:t>Postulates and Theorems</a:t>
            </a:r>
          </a:p>
        </p:txBody>
      </p:sp>
      <p:cxnSp>
        <p:nvCxnSpPr>
          <p:cNvPr id="13" name="Straight Connector 12">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F1E23B4A-547B-4C65-9D6D-CA74B276043A}"/>
              </a:ext>
            </a:extLst>
          </p:cNvPr>
          <p:cNvSpPr>
            <a:spLocks noGrp="1"/>
          </p:cNvSpPr>
          <p:nvPr>
            <p:ph type="sldNum" sz="quarter" idx="12"/>
          </p:nvPr>
        </p:nvSpPr>
        <p:spPr>
          <a:xfrm>
            <a:off x="11269404" y="6135306"/>
            <a:ext cx="749319" cy="640080"/>
          </a:xfrm>
        </p:spPr>
        <p:txBody>
          <a:bodyPr vert="horz" lIns="91440" tIns="45720" rIns="91440" bIns="45720" rtlCol="0">
            <a:normAutofit/>
          </a:bodyPr>
          <a:lstStyle/>
          <a:p>
            <a:pPr algn="l" defTabSz="457200">
              <a:spcAft>
                <a:spcPts val="600"/>
              </a:spcAft>
            </a:pPr>
            <a:fld id="{1DE98518-C1CF-410D-8A71-B5D14FDF677E}" type="slidenum">
              <a:rPr lang="en-US" b="1" kern="1200">
                <a:solidFill>
                  <a:srgbClr val="FFFFFF">
                    <a:alpha val="95000"/>
                  </a:srgbClr>
                </a:solidFill>
                <a:latin typeface="+mj-lt"/>
                <a:ea typeface="+mn-ea"/>
                <a:cs typeface="+mn-cs"/>
              </a:rPr>
              <a:pPr algn="l" defTabSz="457200">
                <a:spcAft>
                  <a:spcPts val="600"/>
                </a:spcAft>
              </a:pPr>
              <a:t>36</a:t>
            </a:fld>
            <a:endParaRPr lang="en-US"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577784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4DEB5-759A-40F9-AFEC-77331DF88F9E}"/>
              </a:ext>
            </a:extLst>
          </p:cNvPr>
          <p:cNvSpPr>
            <a:spLocks noGrp="1"/>
          </p:cNvSpPr>
          <p:nvPr>
            <p:ph type="title"/>
          </p:nvPr>
        </p:nvSpPr>
        <p:spPr/>
        <p:txBody>
          <a:bodyPr/>
          <a:lstStyle/>
          <a:p>
            <a:r>
              <a:rPr lang="en-MY" dirty="0"/>
              <a:t>Postulates</a:t>
            </a:r>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1E2EF070-5335-4DC2-BCB6-C4DEB10D4BAF}"/>
                  </a:ext>
                </a:extLst>
              </p:cNvPr>
              <p:cNvSpPr>
                <a:spLocks noGrp="1"/>
              </p:cNvSpPr>
              <p:nvPr>
                <p:ph idx="1"/>
              </p:nvPr>
            </p:nvSpPr>
            <p:spPr/>
            <p:txBody>
              <a:bodyPr/>
              <a:lstStyle/>
              <a:p>
                <a:pPr algn="just">
                  <a:lnSpc>
                    <a:spcPct val="100000"/>
                  </a:lnSpc>
                </a:pPr>
                <a:r>
                  <a:rPr lang="en-MY" dirty="0"/>
                  <a:t>Assume A, B, and C are logical states that can have the values 0 (false) and 1 (true).</a:t>
                </a:r>
              </a:p>
              <a:p>
                <a:pPr algn="just">
                  <a:lnSpc>
                    <a:spcPct val="100000"/>
                  </a:lnSpc>
                </a:pPr>
                <a:r>
                  <a:rPr lang="en-MY" dirty="0"/>
                  <a:t>"+" means OR, "·" means AND, and [</a:t>
                </a:r>
                <a14:m>
                  <m:oMath xmlns:m="http://schemas.openxmlformats.org/officeDocument/2006/math">
                    <m:acc>
                      <m:accPr>
                        <m:chr m:val="̅"/>
                        <m:ctrlPr>
                          <a:rPr lang="en-MY" i="1" smtClean="0">
                            <a:latin typeface="Cambria Math" panose="02040503050406030204" pitchFamily="18" charset="0"/>
                          </a:rPr>
                        </m:ctrlPr>
                      </m:accPr>
                      <m:e>
                        <m:r>
                          <a:rPr lang="en-US" b="0" i="1" smtClean="0">
                            <a:latin typeface="Cambria Math" panose="02040503050406030204" pitchFamily="18" charset="0"/>
                          </a:rPr>
                          <m:t>𝐴</m:t>
                        </m:r>
                      </m:e>
                    </m:acc>
                  </m:oMath>
                </a14:m>
                <a:r>
                  <a:rPr lang="en-MY" dirty="0"/>
                  <a:t>] means NOT A.</a:t>
                </a:r>
              </a:p>
            </p:txBody>
          </p:sp>
        </mc:Choice>
        <mc:Fallback>
          <p:sp>
            <p:nvSpPr>
              <p:cNvPr id="10" name="Content Placeholder 9">
                <a:extLst>
                  <a:ext uri="{FF2B5EF4-FFF2-40B4-BE49-F238E27FC236}">
                    <a16:creationId xmlns:a16="http://schemas.microsoft.com/office/drawing/2014/main" id="{1E2EF070-5335-4DC2-BCB6-C4DEB10D4BAF}"/>
                  </a:ext>
                </a:extLst>
              </p:cNvPr>
              <p:cNvSpPr>
                <a:spLocks noGrp="1" noRot="1" noChangeAspect="1" noMove="1" noResize="1" noEditPoints="1" noAdjustHandles="1" noChangeArrowheads="1" noChangeShapeType="1" noTextEdit="1"/>
              </p:cNvSpPr>
              <p:nvPr>
                <p:ph idx="1"/>
              </p:nvPr>
            </p:nvSpPr>
            <p:spPr>
              <a:blipFill>
                <a:blip r:embed="rId2"/>
                <a:stretch>
                  <a:fillRect l="-303" t="-752"/>
                </a:stretch>
              </a:blipFill>
            </p:spPr>
            <p:txBody>
              <a:bodyPr/>
              <a:lstStyle/>
              <a:p>
                <a:r>
                  <a:rPr lang="en-MY">
                    <a:noFill/>
                  </a:rPr>
                  <a:t> </a:t>
                </a:r>
              </a:p>
            </p:txBody>
          </p:sp>
        </mc:Fallback>
      </mc:AlternateContent>
      <p:sp>
        <p:nvSpPr>
          <p:cNvPr id="5" name="Slide Number Placeholder 4">
            <a:extLst>
              <a:ext uri="{FF2B5EF4-FFF2-40B4-BE49-F238E27FC236}">
                <a16:creationId xmlns:a16="http://schemas.microsoft.com/office/drawing/2014/main" id="{DBB81F83-E7DF-4CD2-A3E6-A59DE9BA9368}"/>
              </a:ext>
            </a:extLst>
          </p:cNvPr>
          <p:cNvSpPr>
            <a:spLocks noGrp="1"/>
          </p:cNvSpPr>
          <p:nvPr>
            <p:ph type="sldNum" sz="quarter" idx="12"/>
          </p:nvPr>
        </p:nvSpPr>
        <p:spPr/>
        <p:txBody>
          <a:bodyPr/>
          <a:lstStyle/>
          <a:p>
            <a:fld id="{1DE98518-C1CF-410D-8A71-B5D14FDF677E}" type="slidenum">
              <a:rPr lang="en-MY" smtClean="0"/>
              <a:t>37</a:t>
            </a:fld>
            <a:endParaRPr lang="en-MY" dirty="0"/>
          </a:p>
        </p:txBody>
      </p:sp>
      <mc:AlternateContent xmlns:mc="http://schemas.openxmlformats.org/markup-compatibility/2006">
        <mc:Choice xmlns:a14="http://schemas.microsoft.com/office/drawing/2010/main" Requires="a14">
          <p:graphicFrame>
            <p:nvGraphicFramePr>
              <p:cNvPr id="9" name="Table 9">
                <a:extLst>
                  <a:ext uri="{FF2B5EF4-FFF2-40B4-BE49-F238E27FC236}">
                    <a16:creationId xmlns:a16="http://schemas.microsoft.com/office/drawing/2014/main" id="{079061C3-2888-4FD7-8B8B-CBD122947C53}"/>
                  </a:ext>
                </a:extLst>
              </p:cNvPr>
              <p:cNvGraphicFramePr>
                <a:graphicFrameLocks noGrp="1"/>
              </p:cNvGraphicFramePr>
              <p:nvPr/>
            </p:nvGraphicFramePr>
            <p:xfrm>
              <a:off x="1088136" y="3429000"/>
              <a:ext cx="10058400" cy="221488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4120413951"/>
                        </a:ext>
                      </a:extLst>
                    </a:gridCol>
                    <a:gridCol w="3352800">
                      <a:extLst>
                        <a:ext uri="{9D8B030D-6E8A-4147-A177-3AD203B41FA5}">
                          <a16:colId xmlns:a16="http://schemas.microsoft.com/office/drawing/2014/main" val="1236341097"/>
                        </a:ext>
                      </a:extLst>
                    </a:gridCol>
                    <a:gridCol w="3352800">
                      <a:extLst>
                        <a:ext uri="{9D8B030D-6E8A-4147-A177-3AD203B41FA5}">
                          <a16:colId xmlns:a16="http://schemas.microsoft.com/office/drawing/2014/main" val="1455237720"/>
                        </a:ext>
                      </a:extLst>
                    </a:gridCol>
                  </a:tblGrid>
                  <a:tr h="370840">
                    <a:tc>
                      <a:txBody>
                        <a:bodyPr/>
                        <a:lstStyle/>
                        <a:p>
                          <a:pPr algn="ctr"/>
                          <a:r>
                            <a:rPr lang="en-MY" dirty="0"/>
                            <a:t>OR Operation</a:t>
                          </a:r>
                        </a:p>
                      </a:txBody>
                      <a:tcPr/>
                    </a:tc>
                    <a:tc>
                      <a:txBody>
                        <a:bodyPr/>
                        <a:lstStyle/>
                        <a:p>
                          <a:pPr algn="ctr"/>
                          <a:r>
                            <a:rPr lang="en-MY" dirty="0"/>
                            <a:t>AND Operation</a:t>
                          </a:r>
                        </a:p>
                      </a:txBody>
                      <a:tcPr/>
                    </a:tc>
                    <a:tc>
                      <a:txBody>
                        <a:bodyPr/>
                        <a:lstStyle/>
                        <a:p>
                          <a:pPr algn="ctr"/>
                          <a:r>
                            <a:rPr lang="en-MY" dirty="0"/>
                            <a:t>Law</a:t>
                          </a:r>
                        </a:p>
                      </a:txBody>
                      <a:tcPr/>
                    </a:tc>
                    <a:extLst>
                      <a:ext uri="{0D108BD9-81ED-4DB2-BD59-A6C34878D82A}">
                        <a16:rowId xmlns:a16="http://schemas.microsoft.com/office/drawing/2014/main" val="2405338517"/>
                      </a:ext>
                    </a:extLst>
                  </a:tr>
                  <a:tr h="370840">
                    <a:tc>
                      <a:txBody>
                        <a:bodyPr/>
                        <a:lstStyle/>
                        <a:p>
                          <a:pPr algn="ctr"/>
                          <a:r>
                            <a:rPr lang="pt-BR" dirty="0"/>
                            <a:t>A + 0 = A</a:t>
                          </a:r>
                          <a:endParaRPr lang="en-MY" dirty="0"/>
                        </a:p>
                      </a:txBody>
                      <a:tcPr/>
                    </a:tc>
                    <a:tc>
                      <a:txBody>
                        <a:bodyPr/>
                        <a:lstStyle/>
                        <a:p>
                          <a:pPr algn="ctr"/>
                          <a:r>
                            <a:rPr lang="pt-BR" dirty="0"/>
                            <a:t>A · 1 = A	</a:t>
                          </a:r>
                          <a:endParaRPr lang="en-MY" dirty="0"/>
                        </a:p>
                      </a:txBody>
                      <a:tcPr/>
                    </a:tc>
                    <a:tc>
                      <a:txBody>
                        <a:bodyPr/>
                        <a:lstStyle/>
                        <a:p>
                          <a:pPr algn="ctr"/>
                          <a:r>
                            <a:rPr lang="pt-BR" dirty="0"/>
                            <a:t>Identity</a:t>
                          </a:r>
                          <a:endParaRPr lang="en-MY" dirty="0"/>
                        </a:p>
                      </a:txBody>
                      <a:tcPr/>
                    </a:tc>
                    <a:extLst>
                      <a:ext uri="{0D108BD9-81ED-4DB2-BD59-A6C34878D82A}">
                        <a16:rowId xmlns:a16="http://schemas.microsoft.com/office/drawing/2014/main" val="1566257091"/>
                      </a:ext>
                    </a:extLst>
                  </a:tr>
                  <a:tr h="370840">
                    <a:tc>
                      <a:txBody>
                        <a:bodyPr/>
                        <a:lstStyle/>
                        <a:p>
                          <a:pPr algn="ctr"/>
                          <a:r>
                            <a:rPr lang="en-MY" dirty="0"/>
                            <a:t>A + </a:t>
                          </a:r>
                          <a14:m>
                            <m:oMath xmlns:m="http://schemas.openxmlformats.org/officeDocument/2006/math">
                              <m:acc>
                                <m:accPr>
                                  <m:chr m:val="̅"/>
                                  <m:ctrlPr>
                                    <a:rPr lang="en-MY" i="1" smtClean="0">
                                      <a:latin typeface="Cambria Math" panose="02040503050406030204" pitchFamily="18" charset="0"/>
                                    </a:rPr>
                                  </m:ctrlPr>
                                </m:accPr>
                                <m:e>
                                  <m:r>
                                    <a:rPr lang="en-US" b="0" i="1" smtClean="0">
                                      <a:latin typeface="Cambria Math" panose="02040503050406030204" pitchFamily="18" charset="0"/>
                                    </a:rPr>
                                    <m:t>𝐴</m:t>
                                  </m:r>
                                </m:e>
                              </m:acc>
                            </m:oMath>
                          </a14:m>
                          <a:r>
                            <a:rPr lang="en-MY" dirty="0"/>
                            <a:t> = 1</a:t>
                          </a:r>
                        </a:p>
                      </a:txBody>
                      <a:tcPr/>
                    </a:tc>
                    <a:tc>
                      <a:txBody>
                        <a:bodyPr/>
                        <a:lstStyle/>
                        <a:p>
                          <a:pPr algn="ctr"/>
                          <a:r>
                            <a:rPr lang="en-MY" dirty="0"/>
                            <a:t> A · </a:t>
                          </a:r>
                          <a14:m>
                            <m:oMath xmlns:m="http://schemas.openxmlformats.org/officeDocument/2006/math">
                              <m:acc>
                                <m:accPr>
                                  <m:chr m:val="̅"/>
                                  <m:ctrlPr>
                                    <a:rPr lang="en-MY" i="1" smtClean="0">
                                      <a:latin typeface="Cambria Math" panose="02040503050406030204" pitchFamily="18" charset="0"/>
                                    </a:rPr>
                                  </m:ctrlPr>
                                </m:accPr>
                                <m:e>
                                  <m:r>
                                    <a:rPr lang="en-US" b="0" i="1" smtClean="0">
                                      <a:latin typeface="Cambria Math" panose="02040503050406030204" pitchFamily="18" charset="0"/>
                                    </a:rPr>
                                    <m:t>𝐴</m:t>
                                  </m:r>
                                </m:e>
                              </m:acc>
                            </m:oMath>
                          </a14:m>
                          <a:r>
                            <a:rPr lang="en-MY" dirty="0"/>
                            <a:t> = 0</a:t>
                          </a:r>
                        </a:p>
                      </a:txBody>
                      <a:tcPr/>
                    </a:tc>
                    <a:tc>
                      <a:txBody>
                        <a:bodyPr/>
                        <a:lstStyle/>
                        <a:p>
                          <a:pPr algn="ctr"/>
                          <a:r>
                            <a:rPr lang="en-MY" dirty="0"/>
                            <a:t>Complement</a:t>
                          </a:r>
                        </a:p>
                      </a:txBody>
                      <a:tcPr/>
                    </a:tc>
                    <a:extLst>
                      <a:ext uri="{0D108BD9-81ED-4DB2-BD59-A6C34878D82A}">
                        <a16:rowId xmlns:a16="http://schemas.microsoft.com/office/drawing/2014/main" val="537539197"/>
                      </a:ext>
                    </a:extLst>
                  </a:tr>
                  <a:tr h="370840">
                    <a:tc>
                      <a:txBody>
                        <a:bodyPr/>
                        <a:lstStyle/>
                        <a:p>
                          <a:pPr algn="ctr"/>
                          <a:r>
                            <a:rPr lang="en-MY" dirty="0"/>
                            <a:t>A + B = B + A</a:t>
                          </a:r>
                        </a:p>
                      </a:txBody>
                      <a:tcPr/>
                    </a:tc>
                    <a:tc>
                      <a:txBody>
                        <a:bodyPr/>
                        <a:lstStyle/>
                        <a:p>
                          <a:pPr algn="ctr"/>
                          <a:r>
                            <a:rPr lang="en-MY" dirty="0"/>
                            <a:t>A · B = B · A</a:t>
                          </a:r>
                        </a:p>
                      </a:txBody>
                      <a:tcPr/>
                    </a:tc>
                    <a:tc>
                      <a:txBody>
                        <a:bodyPr/>
                        <a:lstStyle/>
                        <a:p>
                          <a:pPr algn="ctr"/>
                          <a:r>
                            <a:rPr lang="en-MY" dirty="0"/>
                            <a:t>Commutative Law</a:t>
                          </a:r>
                        </a:p>
                      </a:txBody>
                      <a:tcPr/>
                    </a:tc>
                    <a:extLst>
                      <a:ext uri="{0D108BD9-81ED-4DB2-BD59-A6C34878D82A}">
                        <a16:rowId xmlns:a16="http://schemas.microsoft.com/office/drawing/2014/main" val="1561270965"/>
                      </a:ext>
                    </a:extLst>
                  </a:tr>
                  <a:tr h="285537">
                    <a:tc>
                      <a:txBody>
                        <a:bodyPr/>
                        <a:lstStyle/>
                        <a:p>
                          <a:pPr algn="ctr"/>
                          <a:r>
                            <a:rPr lang="pt-BR" dirty="0"/>
                            <a:t>A + (B + C) = (A + B) + C</a:t>
                          </a:r>
                          <a:endParaRPr lang="en-MY" dirty="0"/>
                        </a:p>
                      </a:txBody>
                      <a:tcPr/>
                    </a:tc>
                    <a:tc>
                      <a:txBody>
                        <a:bodyPr/>
                        <a:lstStyle/>
                        <a:p>
                          <a:pPr algn="ctr"/>
                          <a:r>
                            <a:rPr lang="pt-BR" dirty="0"/>
                            <a:t>A · (B · C) = (A · B) · C</a:t>
                          </a:r>
                          <a:endParaRPr lang="en-MY"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MY" dirty="0"/>
                            <a:t>Associative Law</a:t>
                          </a:r>
                        </a:p>
                      </a:txBody>
                      <a:tcPr/>
                    </a:tc>
                    <a:extLst>
                      <a:ext uri="{0D108BD9-81ED-4DB2-BD59-A6C34878D82A}">
                        <a16:rowId xmlns:a16="http://schemas.microsoft.com/office/drawing/2014/main" val="2379620440"/>
                      </a:ext>
                    </a:extLst>
                  </a:tr>
                  <a:tr h="285537">
                    <a:tc>
                      <a:txBody>
                        <a:bodyPr/>
                        <a:lstStyle/>
                        <a:p>
                          <a:pPr algn="ctr"/>
                          <a:r>
                            <a:rPr lang="pt-BR" dirty="0"/>
                            <a:t>A + (B · C) = (A + B) · (A + C)</a:t>
                          </a:r>
                          <a:endParaRPr lang="en-MY" dirty="0"/>
                        </a:p>
                      </a:txBody>
                      <a:tcPr/>
                    </a:tc>
                    <a:tc>
                      <a:txBody>
                        <a:bodyPr/>
                        <a:lstStyle/>
                        <a:p>
                          <a:pPr algn="ctr"/>
                          <a:r>
                            <a:rPr lang="pt-BR" dirty="0"/>
                            <a:t>A · (B + C) = (A · B) + (A · C)</a:t>
                          </a:r>
                          <a:endParaRPr lang="en-MY" dirty="0"/>
                        </a:p>
                      </a:txBody>
                      <a:tcPr/>
                    </a:tc>
                    <a:tc>
                      <a:txBody>
                        <a:bodyPr/>
                        <a:lstStyle/>
                        <a:p>
                          <a:pPr algn="ctr"/>
                          <a:r>
                            <a:rPr lang="en-MY" dirty="0"/>
                            <a:t>Distributive Law</a:t>
                          </a:r>
                        </a:p>
                      </a:txBody>
                      <a:tcPr/>
                    </a:tc>
                    <a:extLst>
                      <a:ext uri="{0D108BD9-81ED-4DB2-BD59-A6C34878D82A}">
                        <a16:rowId xmlns:a16="http://schemas.microsoft.com/office/drawing/2014/main" val="3973575743"/>
                      </a:ext>
                    </a:extLst>
                  </a:tr>
                </a:tbl>
              </a:graphicData>
            </a:graphic>
          </p:graphicFrame>
        </mc:Choice>
        <mc:Fallback>
          <p:graphicFrame>
            <p:nvGraphicFramePr>
              <p:cNvPr id="9" name="Table 9">
                <a:extLst>
                  <a:ext uri="{FF2B5EF4-FFF2-40B4-BE49-F238E27FC236}">
                    <a16:creationId xmlns:a16="http://schemas.microsoft.com/office/drawing/2014/main" id="{079061C3-2888-4FD7-8B8B-CBD122947C53}"/>
                  </a:ext>
                </a:extLst>
              </p:cNvPr>
              <p:cNvGraphicFramePr>
                <a:graphicFrameLocks noGrp="1"/>
              </p:cNvGraphicFramePr>
              <p:nvPr/>
            </p:nvGraphicFramePr>
            <p:xfrm>
              <a:off x="1088136" y="3429000"/>
              <a:ext cx="10058400" cy="221488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4120413951"/>
                        </a:ext>
                      </a:extLst>
                    </a:gridCol>
                    <a:gridCol w="3352800">
                      <a:extLst>
                        <a:ext uri="{9D8B030D-6E8A-4147-A177-3AD203B41FA5}">
                          <a16:colId xmlns:a16="http://schemas.microsoft.com/office/drawing/2014/main" val="1236341097"/>
                        </a:ext>
                      </a:extLst>
                    </a:gridCol>
                    <a:gridCol w="3352800">
                      <a:extLst>
                        <a:ext uri="{9D8B030D-6E8A-4147-A177-3AD203B41FA5}">
                          <a16:colId xmlns:a16="http://schemas.microsoft.com/office/drawing/2014/main" val="1455237720"/>
                        </a:ext>
                      </a:extLst>
                    </a:gridCol>
                  </a:tblGrid>
                  <a:tr h="370840">
                    <a:tc>
                      <a:txBody>
                        <a:bodyPr/>
                        <a:lstStyle/>
                        <a:p>
                          <a:pPr algn="ctr"/>
                          <a:r>
                            <a:rPr lang="en-MY" dirty="0"/>
                            <a:t>OR Operation</a:t>
                          </a:r>
                        </a:p>
                      </a:txBody>
                      <a:tcPr/>
                    </a:tc>
                    <a:tc>
                      <a:txBody>
                        <a:bodyPr/>
                        <a:lstStyle/>
                        <a:p>
                          <a:pPr algn="ctr"/>
                          <a:r>
                            <a:rPr lang="en-MY" dirty="0"/>
                            <a:t>AND Operation</a:t>
                          </a:r>
                        </a:p>
                      </a:txBody>
                      <a:tcPr/>
                    </a:tc>
                    <a:tc>
                      <a:txBody>
                        <a:bodyPr/>
                        <a:lstStyle/>
                        <a:p>
                          <a:pPr algn="ctr"/>
                          <a:r>
                            <a:rPr lang="en-MY" dirty="0"/>
                            <a:t>Law</a:t>
                          </a:r>
                        </a:p>
                      </a:txBody>
                      <a:tcPr/>
                    </a:tc>
                    <a:extLst>
                      <a:ext uri="{0D108BD9-81ED-4DB2-BD59-A6C34878D82A}">
                        <a16:rowId xmlns:a16="http://schemas.microsoft.com/office/drawing/2014/main" val="2405338517"/>
                      </a:ext>
                    </a:extLst>
                  </a:tr>
                  <a:tr h="370840">
                    <a:tc>
                      <a:txBody>
                        <a:bodyPr/>
                        <a:lstStyle/>
                        <a:p>
                          <a:pPr algn="ctr"/>
                          <a:r>
                            <a:rPr lang="pt-BR" dirty="0"/>
                            <a:t>A + 0 = A</a:t>
                          </a:r>
                          <a:endParaRPr lang="en-MY" dirty="0"/>
                        </a:p>
                      </a:txBody>
                      <a:tcPr/>
                    </a:tc>
                    <a:tc>
                      <a:txBody>
                        <a:bodyPr/>
                        <a:lstStyle/>
                        <a:p>
                          <a:pPr algn="ctr"/>
                          <a:r>
                            <a:rPr lang="pt-BR" dirty="0"/>
                            <a:t>A · 1 = A	</a:t>
                          </a:r>
                          <a:endParaRPr lang="en-MY" dirty="0"/>
                        </a:p>
                      </a:txBody>
                      <a:tcPr/>
                    </a:tc>
                    <a:tc>
                      <a:txBody>
                        <a:bodyPr/>
                        <a:lstStyle/>
                        <a:p>
                          <a:pPr algn="ctr"/>
                          <a:r>
                            <a:rPr lang="pt-BR" dirty="0"/>
                            <a:t>Identity</a:t>
                          </a:r>
                          <a:endParaRPr lang="en-MY" dirty="0"/>
                        </a:p>
                      </a:txBody>
                      <a:tcPr/>
                    </a:tc>
                    <a:extLst>
                      <a:ext uri="{0D108BD9-81ED-4DB2-BD59-A6C34878D82A}">
                        <a16:rowId xmlns:a16="http://schemas.microsoft.com/office/drawing/2014/main" val="1566257091"/>
                      </a:ext>
                    </a:extLst>
                  </a:tr>
                  <a:tr h="370840">
                    <a:tc>
                      <a:txBody>
                        <a:bodyPr/>
                        <a:lstStyle/>
                        <a:p>
                          <a:endParaRPr lang="en-US"/>
                        </a:p>
                      </a:txBody>
                      <a:tcPr>
                        <a:blipFill>
                          <a:blip r:embed="rId3"/>
                          <a:stretch>
                            <a:fillRect l="-182" t="-208197" r="-200909" b="-322951"/>
                          </a:stretch>
                        </a:blipFill>
                      </a:tcPr>
                    </a:tc>
                    <a:tc>
                      <a:txBody>
                        <a:bodyPr/>
                        <a:lstStyle/>
                        <a:p>
                          <a:endParaRPr lang="en-US"/>
                        </a:p>
                      </a:txBody>
                      <a:tcPr>
                        <a:blipFill>
                          <a:blip r:embed="rId3"/>
                          <a:stretch>
                            <a:fillRect l="-100000" t="-208197" r="-100544" b="-322951"/>
                          </a:stretch>
                        </a:blipFill>
                      </a:tcPr>
                    </a:tc>
                    <a:tc>
                      <a:txBody>
                        <a:bodyPr/>
                        <a:lstStyle/>
                        <a:p>
                          <a:pPr algn="ctr"/>
                          <a:r>
                            <a:rPr lang="en-MY" dirty="0"/>
                            <a:t>Complement</a:t>
                          </a:r>
                        </a:p>
                      </a:txBody>
                      <a:tcPr/>
                    </a:tc>
                    <a:extLst>
                      <a:ext uri="{0D108BD9-81ED-4DB2-BD59-A6C34878D82A}">
                        <a16:rowId xmlns:a16="http://schemas.microsoft.com/office/drawing/2014/main" val="537539197"/>
                      </a:ext>
                    </a:extLst>
                  </a:tr>
                  <a:tr h="370840">
                    <a:tc>
                      <a:txBody>
                        <a:bodyPr/>
                        <a:lstStyle/>
                        <a:p>
                          <a:pPr algn="ctr"/>
                          <a:r>
                            <a:rPr lang="en-MY" dirty="0"/>
                            <a:t>A + B = B + A</a:t>
                          </a:r>
                        </a:p>
                      </a:txBody>
                      <a:tcPr/>
                    </a:tc>
                    <a:tc>
                      <a:txBody>
                        <a:bodyPr/>
                        <a:lstStyle/>
                        <a:p>
                          <a:pPr algn="ctr"/>
                          <a:r>
                            <a:rPr lang="en-MY" dirty="0"/>
                            <a:t>A · B = B · A</a:t>
                          </a:r>
                        </a:p>
                      </a:txBody>
                      <a:tcPr/>
                    </a:tc>
                    <a:tc>
                      <a:txBody>
                        <a:bodyPr/>
                        <a:lstStyle/>
                        <a:p>
                          <a:pPr algn="ctr"/>
                          <a:r>
                            <a:rPr lang="en-MY" dirty="0"/>
                            <a:t>Commutative Law</a:t>
                          </a:r>
                        </a:p>
                      </a:txBody>
                      <a:tcPr/>
                    </a:tc>
                    <a:extLst>
                      <a:ext uri="{0D108BD9-81ED-4DB2-BD59-A6C34878D82A}">
                        <a16:rowId xmlns:a16="http://schemas.microsoft.com/office/drawing/2014/main" val="1561270965"/>
                      </a:ext>
                    </a:extLst>
                  </a:tr>
                  <a:tr h="365760">
                    <a:tc>
                      <a:txBody>
                        <a:bodyPr/>
                        <a:lstStyle/>
                        <a:p>
                          <a:pPr algn="ctr"/>
                          <a:r>
                            <a:rPr lang="pt-BR" dirty="0"/>
                            <a:t>A + (B + C) = (A + B) + C</a:t>
                          </a:r>
                          <a:endParaRPr lang="en-MY" dirty="0"/>
                        </a:p>
                      </a:txBody>
                      <a:tcPr/>
                    </a:tc>
                    <a:tc>
                      <a:txBody>
                        <a:bodyPr/>
                        <a:lstStyle/>
                        <a:p>
                          <a:pPr algn="ctr"/>
                          <a:r>
                            <a:rPr lang="pt-BR" dirty="0"/>
                            <a:t>A · (B · C) = (A · B) · C</a:t>
                          </a:r>
                          <a:endParaRPr lang="en-MY"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MY" dirty="0"/>
                            <a:t>Associative Law</a:t>
                          </a:r>
                        </a:p>
                      </a:txBody>
                      <a:tcPr/>
                    </a:tc>
                    <a:extLst>
                      <a:ext uri="{0D108BD9-81ED-4DB2-BD59-A6C34878D82A}">
                        <a16:rowId xmlns:a16="http://schemas.microsoft.com/office/drawing/2014/main" val="2379620440"/>
                      </a:ext>
                    </a:extLst>
                  </a:tr>
                  <a:tr h="365760">
                    <a:tc>
                      <a:txBody>
                        <a:bodyPr/>
                        <a:lstStyle/>
                        <a:p>
                          <a:pPr algn="ctr"/>
                          <a:r>
                            <a:rPr lang="pt-BR" dirty="0"/>
                            <a:t>A + (B · C) = (A + B) · (A + C)</a:t>
                          </a:r>
                          <a:endParaRPr lang="en-MY" dirty="0"/>
                        </a:p>
                      </a:txBody>
                      <a:tcPr/>
                    </a:tc>
                    <a:tc>
                      <a:txBody>
                        <a:bodyPr/>
                        <a:lstStyle/>
                        <a:p>
                          <a:pPr algn="ctr"/>
                          <a:r>
                            <a:rPr lang="pt-BR" dirty="0"/>
                            <a:t>A · (B + C) = (A · B) + (A · C)</a:t>
                          </a:r>
                          <a:endParaRPr lang="en-MY" dirty="0"/>
                        </a:p>
                      </a:txBody>
                      <a:tcPr/>
                    </a:tc>
                    <a:tc>
                      <a:txBody>
                        <a:bodyPr/>
                        <a:lstStyle/>
                        <a:p>
                          <a:pPr algn="ctr"/>
                          <a:r>
                            <a:rPr lang="en-MY" dirty="0"/>
                            <a:t>Distributive Law</a:t>
                          </a:r>
                        </a:p>
                      </a:txBody>
                      <a:tcPr/>
                    </a:tc>
                    <a:extLst>
                      <a:ext uri="{0D108BD9-81ED-4DB2-BD59-A6C34878D82A}">
                        <a16:rowId xmlns:a16="http://schemas.microsoft.com/office/drawing/2014/main" val="3973575743"/>
                      </a:ext>
                    </a:extLst>
                  </a:tr>
                </a:tbl>
              </a:graphicData>
            </a:graphic>
          </p:graphicFrame>
        </mc:Fallback>
      </mc:AlternateContent>
    </p:spTree>
    <p:extLst>
      <p:ext uri="{BB962C8B-B14F-4D97-AF65-F5344CB8AC3E}">
        <p14:creationId xmlns:p14="http://schemas.microsoft.com/office/powerpoint/2010/main" val="25081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3027-06F5-413D-B04B-8EDA87D30548}"/>
              </a:ext>
            </a:extLst>
          </p:cNvPr>
          <p:cNvSpPr>
            <a:spLocks noGrp="1"/>
          </p:cNvSpPr>
          <p:nvPr>
            <p:ph type="title"/>
          </p:nvPr>
        </p:nvSpPr>
        <p:spPr/>
        <p:txBody>
          <a:bodyPr/>
          <a:lstStyle/>
          <a:p>
            <a:r>
              <a:rPr lang="en-MY" dirty="0"/>
              <a:t>Theorems</a:t>
            </a:r>
          </a:p>
        </p:txBody>
      </p:sp>
      <p:sp>
        <p:nvSpPr>
          <p:cNvPr id="5" name="Slide Number Placeholder 4">
            <a:extLst>
              <a:ext uri="{FF2B5EF4-FFF2-40B4-BE49-F238E27FC236}">
                <a16:creationId xmlns:a16="http://schemas.microsoft.com/office/drawing/2014/main" id="{09EEAC79-33B2-4343-AF7E-0EEDBB13CC33}"/>
              </a:ext>
            </a:extLst>
          </p:cNvPr>
          <p:cNvSpPr>
            <a:spLocks noGrp="1"/>
          </p:cNvSpPr>
          <p:nvPr>
            <p:ph type="sldNum" sz="quarter" idx="12"/>
          </p:nvPr>
        </p:nvSpPr>
        <p:spPr/>
        <p:txBody>
          <a:bodyPr/>
          <a:lstStyle/>
          <a:p>
            <a:fld id="{1DE98518-C1CF-410D-8A71-B5D14FDF677E}" type="slidenum">
              <a:rPr lang="en-MY" smtClean="0"/>
              <a:t>38</a:t>
            </a:fld>
            <a:endParaRPr lang="en-MY" dirty="0"/>
          </a:p>
        </p:txBody>
      </p:sp>
      <mc:AlternateContent xmlns:mc="http://schemas.openxmlformats.org/markup-compatibility/2006">
        <mc:Choice xmlns:a14="http://schemas.microsoft.com/office/drawing/2010/main" Requires="a14">
          <p:graphicFrame>
            <p:nvGraphicFramePr>
              <p:cNvPr id="7" name="Table 9">
                <a:extLst>
                  <a:ext uri="{FF2B5EF4-FFF2-40B4-BE49-F238E27FC236}">
                    <a16:creationId xmlns:a16="http://schemas.microsoft.com/office/drawing/2014/main" id="{2D16A9F1-F47E-49FE-B224-C1D44B829495}"/>
                  </a:ext>
                </a:extLst>
              </p:cNvPr>
              <p:cNvGraphicFramePr>
                <a:graphicFrameLocks noGrp="1"/>
              </p:cNvGraphicFramePr>
              <p:nvPr/>
            </p:nvGraphicFramePr>
            <p:xfrm>
              <a:off x="1088136" y="2321560"/>
              <a:ext cx="10058400" cy="2856104"/>
            </p:xfrm>
            <a:graphic>
              <a:graphicData uri="http://schemas.openxmlformats.org/drawingml/2006/table">
                <a:tbl>
                  <a:tblPr firstRow="1" bandRow="1">
                    <a:tableStyleId>{5C22544A-7EE6-4342-B048-85BDC9FD1C3A}</a:tableStyleId>
                  </a:tblPr>
                  <a:tblGrid>
                    <a:gridCol w="4640860">
                      <a:extLst>
                        <a:ext uri="{9D8B030D-6E8A-4147-A177-3AD203B41FA5}">
                          <a16:colId xmlns:a16="http://schemas.microsoft.com/office/drawing/2014/main" val="4120413951"/>
                        </a:ext>
                      </a:extLst>
                    </a:gridCol>
                    <a:gridCol w="3163077">
                      <a:extLst>
                        <a:ext uri="{9D8B030D-6E8A-4147-A177-3AD203B41FA5}">
                          <a16:colId xmlns:a16="http://schemas.microsoft.com/office/drawing/2014/main" val="1236341097"/>
                        </a:ext>
                      </a:extLst>
                    </a:gridCol>
                    <a:gridCol w="2254463">
                      <a:extLst>
                        <a:ext uri="{9D8B030D-6E8A-4147-A177-3AD203B41FA5}">
                          <a16:colId xmlns:a16="http://schemas.microsoft.com/office/drawing/2014/main" val="1455237720"/>
                        </a:ext>
                      </a:extLst>
                    </a:gridCol>
                  </a:tblGrid>
                  <a:tr h="370840">
                    <a:tc>
                      <a:txBody>
                        <a:bodyPr/>
                        <a:lstStyle/>
                        <a:p>
                          <a:pPr algn="ctr"/>
                          <a:r>
                            <a:rPr lang="en-MY" dirty="0"/>
                            <a:t>OR Operation</a:t>
                          </a:r>
                        </a:p>
                      </a:txBody>
                      <a:tcPr/>
                    </a:tc>
                    <a:tc>
                      <a:txBody>
                        <a:bodyPr/>
                        <a:lstStyle/>
                        <a:p>
                          <a:pPr algn="ctr"/>
                          <a:r>
                            <a:rPr lang="en-MY" dirty="0"/>
                            <a:t>AND Operation</a:t>
                          </a:r>
                        </a:p>
                      </a:txBody>
                      <a:tcPr/>
                    </a:tc>
                    <a:tc>
                      <a:txBody>
                        <a:bodyPr/>
                        <a:lstStyle/>
                        <a:p>
                          <a:pPr algn="ctr"/>
                          <a:r>
                            <a:rPr lang="en-MY" dirty="0"/>
                            <a:t>Theorem</a:t>
                          </a:r>
                        </a:p>
                      </a:txBody>
                      <a:tcPr/>
                    </a:tc>
                    <a:extLst>
                      <a:ext uri="{0D108BD9-81ED-4DB2-BD59-A6C34878D82A}">
                        <a16:rowId xmlns:a16="http://schemas.microsoft.com/office/drawing/2014/main" val="2405338517"/>
                      </a:ext>
                    </a:extLst>
                  </a:tr>
                  <a:tr h="370840">
                    <a:tc>
                      <a:txBody>
                        <a:bodyPr/>
                        <a:lstStyle/>
                        <a:p>
                          <a:pPr algn="ctr"/>
                          <a:r>
                            <a:rPr lang="en-MY" dirty="0"/>
                            <a:t>A + A = A</a:t>
                          </a:r>
                        </a:p>
                      </a:txBody>
                      <a:tcPr/>
                    </a:tc>
                    <a:tc>
                      <a:txBody>
                        <a:bodyPr/>
                        <a:lstStyle/>
                        <a:p>
                          <a:pPr algn="ctr"/>
                          <a:r>
                            <a:rPr lang="en-MY" dirty="0"/>
                            <a:t>A · A = A</a:t>
                          </a:r>
                        </a:p>
                      </a:txBody>
                      <a:tcPr/>
                    </a:tc>
                    <a:tc>
                      <a:txBody>
                        <a:bodyPr/>
                        <a:lstStyle/>
                        <a:p>
                          <a:pPr algn="ctr"/>
                          <a:r>
                            <a:rPr lang="en-MY" dirty="0"/>
                            <a:t>Idempotent Law</a:t>
                          </a:r>
                        </a:p>
                      </a:txBody>
                      <a:tcPr/>
                    </a:tc>
                    <a:extLst>
                      <a:ext uri="{0D108BD9-81ED-4DB2-BD59-A6C34878D82A}">
                        <a16:rowId xmlns:a16="http://schemas.microsoft.com/office/drawing/2014/main" val="1566257091"/>
                      </a:ext>
                    </a:extLst>
                  </a:tr>
                  <a:tr h="370840">
                    <a:tc>
                      <a:txBody>
                        <a:bodyPr/>
                        <a:lstStyle/>
                        <a:p>
                          <a:pPr algn="ctr"/>
                          <a:r>
                            <a:rPr lang="en-MY" dirty="0"/>
                            <a:t>A + 1 = 1</a:t>
                          </a:r>
                        </a:p>
                      </a:txBody>
                      <a:tcPr/>
                    </a:tc>
                    <a:tc>
                      <a:txBody>
                        <a:bodyPr/>
                        <a:lstStyle/>
                        <a:p>
                          <a:pPr algn="ctr"/>
                          <a:r>
                            <a:rPr lang="en-MY" dirty="0"/>
                            <a:t>A · 0 = 0</a:t>
                          </a:r>
                        </a:p>
                      </a:txBody>
                      <a:tcPr/>
                    </a:tc>
                    <a:tc>
                      <a:txBody>
                        <a:bodyPr/>
                        <a:lstStyle/>
                        <a:p>
                          <a:pPr algn="ctr"/>
                          <a:r>
                            <a:rPr lang="en-MY" dirty="0"/>
                            <a:t>Annulment Law</a:t>
                          </a:r>
                        </a:p>
                      </a:txBody>
                      <a:tcPr/>
                    </a:tc>
                    <a:extLst>
                      <a:ext uri="{0D108BD9-81ED-4DB2-BD59-A6C34878D82A}">
                        <a16:rowId xmlns:a16="http://schemas.microsoft.com/office/drawing/2014/main" val="537539197"/>
                      </a:ext>
                    </a:extLst>
                  </a:tr>
                  <a:tr h="370840">
                    <a:tc>
                      <a:txBody>
                        <a:bodyPr/>
                        <a:lstStyle/>
                        <a:p>
                          <a:pPr algn="ctr"/>
                          <a:r>
                            <a:rPr lang="en-MY" dirty="0"/>
                            <a:t>A + (A · B) = A</a:t>
                          </a:r>
                        </a:p>
                      </a:txBody>
                      <a:tcPr/>
                    </a:tc>
                    <a:tc>
                      <a:txBody>
                        <a:bodyPr/>
                        <a:lstStyle/>
                        <a:p>
                          <a:pPr algn="ctr"/>
                          <a:r>
                            <a:rPr lang="en-MY" dirty="0"/>
                            <a:t>A · ( A + B) = A</a:t>
                          </a:r>
                        </a:p>
                      </a:txBody>
                      <a:tcPr/>
                    </a:tc>
                    <a:tc>
                      <a:txBody>
                        <a:bodyPr/>
                        <a:lstStyle/>
                        <a:p>
                          <a:pPr algn="ctr"/>
                          <a:r>
                            <a:rPr lang="en-MY" dirty="0"/>
                            <a:t>Absorption law</a:t>
                          </a:r>
                        </a:p>
                      </a:txBody>
                      <a:tcPr/>
                    </a:tc>
                    <a:extLst>
                      <a:ext uri="{0D108BD9-81ED-4DB2-BD59-A6C34878D82A}">
                        <a16:rowId xmlns:a16="http://schemas.microsoft.com/office/drawing/2014/main" val="1561270965"/>
                      </a:ext>
                    </a:extLst>
                  </a:tr>
                  <a:tr h="285537">
                    <a:tc>
                      <a:txBody>
                        <a:bodyPr/>
                        <a:lstStyle/>
                        <a:p>
                          <a:pPr algn="ctr"/>
                          <a:r>
                            <a:rPr lang="en-MY" dirty="0"/>
                            <a:t> A + (</a:t>
                          </a:r>
                          <a14:m>
                            <m:oMath xmlns:m="http://schemas.openxmlformats.org/officeDocument/2006/math">
                              <m:acc>
                                <m:accPr>
                                  <m:chr m:val="̅"/>
                                  <m:ctrlPr>
                                    <a:rPr lang="en-MY" i="1" smtClean="0">
                                      <a:latin typeface="Cambria Math" panose="02040503050406030204" pitchFamily="18" charset="0"/>
                                    </a:rPr>
                                  </m:ctrlPr>
                                </m:accPr>
                                <m:e>
                                  <m:r>
                                    <a:rPr lang="en-US" b="0" i="1" smtClean="0">
                                      <a:latin typeface="Cambria Math" panose="02040503050406030204" pitchFamily="18" charset="0"/>
                                    </a:rPr>
                                    <m:t>𝐴</m:t>
                                  </m:r>
                                </m:e>
                              </m:acc>
                            </m:oMath>
                          </a14:m>
                          <a:r>
                            <a:rPr lang="en-MY" dirty="0"/>
                            <a:t> · B) = A + B</a:t>
                          </a:r>
                        </a:p>
                      </a:txBody>
                      <a:tcPr/>
                    </a:tc>
                    <a:tc>
                      <a:txBody>
                        <a:bodyPr/>
                        <a:lstStyle/>
                        <a:p>
                          <a:pPr algn="ctr"/>
                          <a:r>
                            <a:rPr lang="en-MY" dirty="0"/>
                            <a:t>A · (</a:t>
                          </a:r>
                          <a14:m>
                            <m:oMath xmlns:m="http://schemas.openxmlformats.org/officeDocument/2006/math">
                              <m:acc>
                                <m:accPr>
                                  <m:chr m:val="̅"/>
                                  <m:ctrlPr>
                                    <a:rPr lang="en-MY" i="1" smtClean="0">
                                      <a:latin typeface="Cambria Math" panose="02040503050406030204" pitchFamily="18" charset="0"/>
                                    </a:rPr>
                                  </m:ctrlPr>
                                </m:accPr>
                                <m:e>
                                  <m:r>
                                    <a:rPr lang="en-US" b="0" i="1" smtClean="0">
                                      <a:latin typeface="Cambria Math" panose="02040503050406030204" pitchFamily="18" charset="0"/>
                                    </a:rPr>
                                    <m:t>𝐴</m:t>
                                  </m:r>
                                </m:e>
                              </m:acc>
                            </m:oMath>
                          </a14:m>
                          <a:r>
                            <a:rPr lang="en-MY" dirty="0"/>
                            <a:t> + B) = A · 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MY" dirty="0"/>
                            <a:t>Redundancy Law</a:t>
                          </a:r>
                        </a:p>
                      </a:txBody>
                      <a:tcPr/>
                    </a:tc>
                    <a:extLst>
                      <a:ext uri="{0D108BD9-81ED-4DB2-BD59-A6C34878D82A}">
                        <a16:rowId xmlns:a16="http://schemas.microsoft.com/office/drawing/2014/main" val="2379620440"/>
                      </a:ext>
                    </a:extLst>
                  </a:tr>
                  <a:tr h="285537">
                    <a:tc>
                      <a:txBody>
                        <a:bodyPr/>
                        <a:lstStyle/>
                        <a:p>
                          <a:pPr algn="ctr"/>
                          <a:r>
                            <a:rPr lang="en-MY" dirty="0"/>
                            <a:t> (A · B) + (</a:t>
                          </a:r>
                          <a14:m>
                            <m:oMath xmlns:m="http://schemas.openxmlformats.org/officeDocument/2006/math">
                              <m:acc>
                                <m:accPr>
                                  <m:chr m:val="̅"/>
                                  <m:ctrlPr>
                                    <a:rPr lang="en-MY" i="1" smtClean="0">
                                      <a:latin typeface="Cambria Math" panose="02040503050406030204" pitchFamily="18" charset="0"/>
                                    </a:rPr>
                                  </m:ctrlPr>
                                </m:accPr>
                                <m:e>
                                  <m:r>
                                    <a:rPr lang="en-US" b="0" i="1" smtClean="0">
                                      <a:latin typeface="Cambria Math" panose="02040503050406030204" pitchFamily="18" charset="0"/>
                                    </a:rPr>
                                    <m:t>𝐴</m:t>
                                  </m:r>
                                </m:e>
                              </m:acc>
                            </m:oMath>
                          </a14:m>
                          <a:r>
                            <a:rPr lang="en-MY" dirty="0"/>
                            <a:t> · C) + (B · C) = (A · B) + (</a:t>
                          </a:r>
                          <a14:m>
                            <m:oMath xmlns:m="http://schemas.openxmlformats.org/officeDocument/2006/math">
                              <m:acc>
                                <m:accPr>
                                  <m:chr m:val="̅"/>
                                  <m:ctrlPr>
                                    <a:rPr lang="en-MY" i="1" smtClean="0">
                                      <a:latin typeface="Cambria Math" panose="02040503050406030204" pitchFamily="18" charset="0"/>
                                    </a:rPr>
                                  </m:ctrlPr>
                                </m:accPr>
                                <m:e>
                                  <m:r>
                                    <a:rPr lang="en-US" b="0" i="1" smtClean="0">
                                      <a:latin typeface="Cambria Math" panose="02040503050406030204" pitchFamily="18" charset="0"/>
                                    </a:rPr>
                                    <m:t>𝐴</m:t>
                                  </m:r>
                                </m:e>
                              </m:acc>
                            </m:oMath>
                          </a14:m>
                          <a:r>
                            <a:rPr lang="en-MY" dirty="0"/>
                            <a:t> · C)</a:t>
                          </a:r>
                        </a:p>
                      </a:txBody>
                      <a:tcPr/>
                    </a:tc>
                    <a:tc>
                      <a:txBody>
                        <a:bodyPr/>
                        <a:lstStyle/>
                        <a:p>
                          <a:pPr algn="ctr"/>
                          <a:r>
                            <a:rPr lang="pt-BR" dirty="0"/>
                            <a:t>A · (B + C) = (A · B) + (A · C)</a:t>
                          </a:r>
                          <a:endParaRPr lang="en-MY" dirty="0"/>
                        </a:p>
                      </a:txBody>
                      <a:tcPr/>
                    </a:tc>
                    <a:tc>
                      <a:txBody>
                        <a:bodyPr/>
                        <a:lstStyle/>
                        <a:p>
                          <a:pPr algn="ctr"/>
                          <a:r>
                            <a:rPr lang="en-MY" dirty="0"/>
                            <a:t>Consensus Law</a:t>
                          </a:r>
                        </a:p>
                      </a:txBody>
                      <a:tcPr/>
                    </a:tc>
                    <a:extLst>
                      <a:ext uri="{0D108BD9-81ED-4DB2-BD59-A6C34878D82A}">
                        <a16:rowId xmlns:a16="http://schemas.microsoft.com/office/drawing/2014/main" val="3973575743"/>
                      </a:ext>
                    </a:extLst>
                  </a:tr>
                  <a:tr h="285537">
                    <a:tc>
                      <a:txBody>
                        <a:bodyPr/>
                        <a:lstStyle/>
                        <a:p>
                          <a:pPr algn="ctr"/>
                          <a14:m>
                            <m:oMath xmlns:m="http://schemas.openxmlformats.org/officeDocument/2006/math">
                              <m:acc>
                                <m:accPr>
                                  <m:chr m:val="̅"/>
                                  <m:ctrlPr>
                                    <a:rPr lang="en-MY" i="1" smtClean="0">
                                      <a:latin typeface="Cambria Math" panose="02040503050406030204" pitchFamily="18" charset="0"/>
                                    </a:rPr>
                                  </m:ctrlPr>
                                </m:accPr>
                                <m:e>
                                  <m:acc>
                                    <m:accPr>
                                      <m:chr m:val="̅"/>
                                      <m:ctrlPr>
                                        <a:rPr lang="en-MY" i="1" smtClean="0">
                                          <a:latin typeface="Cambria Math" panose="02040503050406030204" pitchFamily="18" charset="0"/>
                                        </a:rPr>
                                      </m:ctrlPr>
                                    </m:accPr>
                                    <m:e>
                                      <m:r>
                                        <a:rPr lang="en-US" b="0" i="1" smtClean="0">
                                          <a:latin typeface="Cambria Math" panose="02040503050406030204" pitchFamily="18" charset="0"/>
                                        </a:rPr>
                                        <m:t>𝐴</m:t>
                                      </m:r>
                                    </m:e>
                                  </m:acc>
                                  <m:r>
                                    <m:rPr>
                                      <m:nor/>
                                    </m:rPr>
                                    <a:rPr lang="en-MY" dirty="0"/>
                                    <m:t> + </m:t>
                                  </m:r>
                                  <m:acc>
                                    <m:accPr>
                                      <m:chr m:val="̅"/>
                                      <m:ctrlPr>
                                        <a:rPr lang="en-MY" i="1" smtClean="0">
                                          <a:latin typeface="Cambria Math" panose="02040503050406030204" pitchFamily="18" charset="0"/>
                                        </a:rPr>
                                      </m:ctrlPr>
                                    </m:accPr>
                                    <m:e>
                                      <m:r>
                                        <a:rPr lang="en-US" b="0" i="1" smtClean="0">
                                          <a:latin typeface="Cambria Math" panose="02040503050406030204" pitchFamily="18" charset="0"/>
                                        </a:rPr>
                                        <m:t>𝐵</m:t>
                                      </m:r>
                                    </m:e>
                                  </m:acc>
                                </m:e>
                              </m:acc>
                            </m:oMath>
                          </a14:m>
                          <a:r>
                            <a:rPr lang="en-MY" dirty="0"/>
                            <a:t>= </a:t>
                          </a:r>
                          <a14:m>
                            <m:oMath xmlns:m="http://schemas.openxmlformats.org/officeDocument/2006/math">
                              <m:r>
                                <a:rPr lang="en-US" i="1" smtClean="0">
                                  <a:latin typeface="Cambria Math" panose="02040503050406030204" pitchFamily="18" charset="0"/>
                                </a:rPr>
                                <m:t>𝐴</m:t>
                              </m:r>
                            </m:oMath>
                          </a14:m>
                          <a:r>
                            <a:rPr lang="en-MY" dirty="0"/>
                            <a:t> · </a:t>
                          </a:r>
                          <a14:m>
                            <m:oMath xmlns:m="http://schemas.openxmlformats.org/officeDocument/2006/math">
                              <m:r>
                                <a:rPr lang="en-US" i="1" smtClean="0">
                                  <a:latin typeface="Cambria Math" panose="02040503050406030204" pitchFamily="18" charset="0"/>
                                </a:rPr>
                                <m:t>𝐵</m:t>
                              </m:r>
                            </m:oMath>
                          </a14:m>
                          <a:endParaRPr lang="en-MY" dirty="0"/>
                        </a:p>
                      </a:txBody>
                      <a:tcPr/>
                    </a:tc>
                    <a:tc>
                      <a:txBody>
                        <a:bodyPr/>
                        <a:lstStyle/>
                        <a:p>
                          <a:pPr algn="ctr"/>
                          <a:r>
                            <a:rPr lang="en-MY" dirty="0"/>
                            <a:t>A+B = </a:t>
                          </a:r>
                          <a14:m>
                            <m:oMath xmlns:m="http://schemas.openxmlformats.org/officeDocument/2006/math">
                              <m:acc>
                                <m:accPr>
                                  <m:chr m:val="̅"/>
                                  <m:ctrlPr>
                                    <a:rPr lang="en-MY" i="1" smtClean="0">
                                      <a:latin typeface="Cambria Math" panose="02040503050406030204" pitchFamily="18" charset="0"/>
                                    </a:rPr>
                                  </m:ctrlPr>
                                </m:accPr>
                                <m:e>
                                  <m:acc>
                                    <m:accPr>
                                      <m:chr m:val="̅"/>
                                      <m:ctrlPr>
                                        <a:rPr lang="en-MY" i="1" smtClean="0">
                                          <a:latin typeface="Cambria Math" panose="02040503050406030204" pitchFamily="18" charset="0"/>
                                        </a:rPr>
                                      </m:ctrlPr>
                                    </m:accPr>
                                    <m:e>
                                      <m:r>
                                        <a:rPr lang="en-US" b="0" i="1" smtClean="0">
                                          <a:latin typeface="Cambria Math" panose="02040503050406030204" pitchFamily="18" charset="0"/>
                                        </a:rPr>
                                        <m:t>𝐴</m:t>
                                      </m:r>
                                    </m:e>
                                  </m:acc>
                                  <m:acc>
                                    <m:accPr>
                                      <m:chr m:val="̅"/>
                                      <m:ctrlPr>
                                        <a:rPr lang="en-MY" i="1" smtClean="0">
                                          <a:latin typeface="Cambria Math" panose="02040503050406030204" pitchFamily="18" charset="0"/>
                                        </a:rPr>
                                      </m:ctrlPr>
                                    </m:accPr>
                                    <m:e>
                                      <m:r>
                                        <a:rPr lang="en-US" b="0" i="1" smtClean="0">
                                          <a:latin typeface="Cambria Math" panose="02040503050406030204" pitchFamily="18" charset="0"/>
                                        </a:rPr>
                                        <m:t>𝐵</m:t>
                                      </m:r>
                                    </m:e>
                                  </m:acc>
                                </m:e>
                              </m:acc>
                            </m:oMath>
                          </a14:m>
                          <a:endParaRPr lang="en-MY" dirty="0"/>
                        </a:p>
                      </a:txBody>
                      <a:tcPr/>
                    </a:tc>
                    <a:tc>
                      <a:txBody>
                        <a:bodyPr/>
                        <a:lstStyle/>
                        <a:p>
                          <a:pPr algn="ctr"/>
                          <a:r>
                            <a:rPr lang="en-MY" dirty="0"/>
                            <a:t>de Morgan's theorem</a:t>
                          </a:r>
                        </a:p>
                      </a:txBody>
                      <a:tcPr/>
                    </a:tc>
                    <a:extLst>
                      <a:ext uri="{0D108BD9-81ED-4DB2-BD59-A6C34878D82A}">
                        <a16:rowId xmlns:a16="http://schemas.microsoft.com/office/drawing/2014/main" val="2564079905"/>
                      </a:ext>
                    </a:extLst>
                  </a:tr>
                </a:tbl>
              </a:graphicData>
            </a:graphic>
          </p:graphicFrame>
        </mc:Choice>
        <mc:Fallback>
          <p:graphicFrame>
            <p:nvGraphicFramePr>
              <p:cNvPr id="7" name="Table 9">
                <a:extLst>
                  <a:ext uri="{FF2B5EF4-FFF2-40B4-BE49-F238E27FC236}">
                    <a16:creationId xmlns:a16="http://schemas.microsoft.com/office/drawing/2014/main" id="{2D16A9F1-F47E-49FE-B224-C1D44B829495}"/>
                  </a:ext>
                </a:extLst>
              </p:cNvPr>
              <p:cNvGraphicFramePr>
                <a:graphicFrameLocks noGrp="1"/>
              </p:cNvGraphicFramePr>
              <p:nvPr/>
            </p:nvGraphicFramePr>
            <p:xfrm>
              <a:off x="1088136" y="2321560"/>
              <a:ext cx="10058400" cy="2856104"/>
            </p:xfrm>
            <a:graphic>
              <a:graphicData uri="http://schemas.openxmlformats.org/drawingml/2006/table">
                <a:tbl>
                  <a:tblPr firstRow="1" bandRow="1">
                    <a:tableStyleId>{5C22544A-7EE6-4342-B048-85BDC9FD1C3A}</a:tableStyleId>
                  </a:tblPr>
                  <a:tblGrid>
                    <a:gridCol w="4640860">
                      <a:extLst>
                        <a:ext uri="{9D8B030D-6E8A-4147-A177-3AD203B41FA5}">
                          <a16:colId xmlns:a16="http://schemas.microsoft.com/office/drawing/2014/main" val="4120413951"/>
                        </a:ext>
                      </a:extLst>
                    </a:gridCol>
                    <a:gridCol w="3163077">
                      <a:extLst>
                        <a:ext uri="{9D8B030D-6E8A-4147-A177-3AD203B41FA5}">
                          <a16:colId xmlns:a16="http://schemas.microsoft.com/office/drawing/2014/main" val="1236341097"/>
                        </a:ext>
                      </a:extLst>
                    </a:gridCol>
                    <a:gridCol w="2254463">
                      <a:extLst>
                        <a:ext uri="{9D8B030D-6E8A-4147-A177-3AD203B41FA5}">
                          <a16:colId xmlns:a16="http://schemas.microsoft.com/office/drawing/2014/main" val="1455237720"/>
                        </a:ext>
                      </a:extLst>
                    </a:gridCol>
                  </a:tblGrid>
                  <a:tr h="370840">
                    <a:tc>
                      <a:txBody>
                        <a:bodyPr/>
                        <a:lstStyle/>
                        <a:p>
                          <a:pPr algn="ctr"/>
                          <a:r>
                            <a:rPr lang="en-MY" dirty="0"/>
                            <a:t>OR Operation</a:t>
                          </a:r>
                        </a:p>
                      </a:txBody>
                      <a:tcPr/>
                    </a:tc>
                    <a:tc>
                      <a:txBody>
                        <a:bodyPr/>
                        <a:lstStyle/>
                        <a:p>
                          <a:pPr algn="ctr"/>
                          <a:r>
                            <a:rPr lang="en-MY" dirty="0"/>
                            <a:t>AND Operation</a:t>
                          </a:r>
                        </a:p>
                      </a:txBody>
                      <a:tcPr/>
                    </a:tc>
                    <a:tc>
                      <a:txBody>
                        <a:bodyPr/>
                        <a:lstStyle/>
                        <a:p>
                          <a:pPr algn="ctr"/>
                          <a:r>
                            <a:rPr lang="en-MY" dirty="0"/>
                            <a:t>Theorem</a:t>
                          </a:r>
                        </a:p>
                      </a:txBody>
                      <a:tcPr/>
                    </a:tc>
                    <a:extLst>
                      <a:ext uri="{0D108BD9-81ED-4DB2-BD59-A6C34878D82A}">
                        <a16:rowId xmlns:a16="http://schemas.microsoft.com/office/drawing/2014/main" val="2405338517"/>
                      </a:ext>
                    </a:extLst>
                  </a:tr>
                  <a:tr h="370840">
                    <a:tc>
                      <a:txBody>
                        <a:bodyPr/>
                        <a:lstStyle/>
                        <a:p>
                          <a:pPr algn="ctr"/>
                          <a:r>
                            <a:rPr lang="en-MY" dirty="0"/>
                            <a:t>A + A = A</a:t>
                          </a:r>
                        </a:p>
                      </a:txBody>
                      <a:tcPr/>
                    </a:tc>
                    <a:tc>
                      <a:txBody>
                        <a:bodyPr/>
                        <a:lstStyle/>
                        <a:p>
                          <a:pPr algn="ctr"/>
                          <a:r>
                            <a:rPr lang="en-MY" dirty="0"/>
                            <a:t>A · A = A</a:t>
                          </a:r>
                        </a:p>
                      </a:txBody>
                      <a:tcPr/>
                    </a:tc>
                    <a:tc>
                      <a:txBody>
                        <a:bodyPr/>
                        <a:lstStyle/>
                        <a:p>
                          <a:pPr algn="ctr"/>
                          <a:r>
                            <a:rPr lang="en-MY" dirty="0"/>
                            <a:t>Idempotent Law</a:t>
                          </a:r>
                        </a:p>
                      </a:txBody>
                      <a:tcPr/>
                    </a:tc>
                    <a:extLst>
                      <a:ext uri="{0D108BD9-81ED-4DB2-BD59-A6C34878D82A}">
                        <a16:rowId xmlns:a16="http://schemas.microsoft.com/office/drawing/2014/main" val="1566257091"/>
                      </a:ext>
                    </a:extLst>
                  </a:tr>
                  <a:tr h="370840">
                    <a:tc>
                      <a:txBody>
                        <a:bodyPr/>
                        <a:lstStyle/>
                        <a:p>
                          <a:pPr algn="ctr"/>
                          <a:r>
                            <a:rPr lang="en-MY" dirty="0"/>
                            <a:t>A + 1 = 1</a:t>
                          </a:r>
                        </a:p>
                      </a:txBody>
                      <a:tcPr/>
                    </a:tc>
                    <a:tc>
                      <a:txBody>
                        <a:bodyPr/>
                        <a:lstStyle/>
                        <a:p>
                          <a:pPr algn="ctr"/>
                          <a:r>
                            <a:rPr lang="en-MY" dirty="0"/>
                            <a:t>A · 0 = 0</a:t>
                          </a:r>
                        </a:p>
                      </a:txBody>
                      <a:tcPr/>
                    </a:tc>
                    <a:tc>
                      <a:txBody>
                        <a:bodyPr/>
                        <a:lstStyle/>
                        <a:p>
                          <a:pPr algn="ctr"/>
                          <a:r>
                            <a:rPr lang="en-MY" dirty="0"/>
                            <a:t>Annulment Law</a:t>
                          </a:r>
                        </a:p>
                      </a:txBody>
                      <a:tcPr/>
                    </a:tc>
                    <a:extLst>
                      <a:ext uri="{0D108BD9-81ED-4DB2-BD59-A6C34878D82A}">
                        <a16:rowId xmlns:a16="http://schemas.microsoft.com/office/drawing/2014/main" val="537539197"/>
                      </a:ext>
                    </a:extLst>
                  </a:tr>
                  <a:tr h="370840">
                    <a:tc>
                      <a:txBody>
                        <a:bodyPr/>
                        <a:lstStyle/>
                        <a:p>
                          <a:pPr algn="ctr"/>
                          <a:r>
                            <a:rPr lang="en-MY" dirty="0"/>
                            <a:t>A + (A · B) = A</a:t>
                          </a:r>
                        </a:p>
                      </a:txBody>
                      <a:tcPr/>
                    </a:tc>
                    <a:tc>
                      <a:txBody>
                        <a:bodyPr/>
                        <a:lstStyle/>
                        <a:p>
                          <a:pPr algn="ctr"/>
                          <a:r>
                            <a:rPr lang="en-MY" dirty="0"/>
                            <a:t>A · ( A + B) = A</a:t>
                          </a:r>
                        </a:p>
                      </a:txBody>
                      <a:tcPr/>
                    </a:tc>
                    <a:tc>
                      <a:txBody>
                        <a:bodyPr/>
                        <a:lstStyle/>
                        <a:p>
                          <a:pPr algn="ctr"/>
                          <a:r>
                            <a:rPr lang="en-MY" dirty="0"/>
                            <a:t>Absorption law</a:t>
                          </a:r>
                        </a:p>
                      </a:txBody>
                      <a:tcPr/>
                    </a:tc>
                    <a:extLst>
                      <a:ext uri="{0D108BD9-81ED-4DB2-BD59-A6C34878D82A}">
                        <a16:rowId xmlns:a16="http://schemas.microsoft.com/office/drawing/2014/main" val="1561270965"/>
                      </a:ext>
                    </a:extLst>
                  </a:tr>
                  <a:tr h="366332">
                    <a:tc>
                      <a:txBody>
                        <a:bodyPr/>
                        <a:lstStyle/>
                        <a:p>
                          <a:endParaRPr lang="en-US"/>
                        </a:p>
                      </a:txBody>
                      <a:tcPr>
                        <a:blipFill>
                          <a:blip r:embed="rId2"/>
                          <a:stretch>
                            <a:fillRect l="-131" t="-415000" r="-117192" b="-301667"/>
                          </a:stretch>
                        </a:blipFill>
                      </a:tcPr>
                    </a:tc>
                    <a:tc>
                      <a:txBody>
                        <a:bodyPr/>
                        <a:lstStyle/>
                        <a:p>
                          <a:endParaRPr lang="en-US"/>
                        </a:p>
                      </a:txBody>
                      <a:tcPr>
                        <a:blipFill>
                          <a:blip r:embed="rId2"/>
                          <a:stretch>
                            <a:fillRect l="-147013" t="-415000" r="-72062" b="-301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MY" dirty="0"/>
                            <a:t>Redundancy Law</a:t>
                          </a:r>
                        </a:p>
                      </a:txBody>
                      <a:tcPr/>
                    </a:tc>
                    <a:extLst>
                      <a:ext uri="{0D108BD9-81ED-4DB2-BD59-A6C34878D82A}">
                        <a16:rowId xmlns:a16="http://schemas.microsoft.com/office/drawing/2014/main" val="2379620440"/>
                      </a:ext>
                    </a:extLst>
                  </a:tr>
                  <a:tr h="366332">
                    <a:tc>
                      <a:txBody>
                        <a:bodyPr/>
                        <a:lstStyle/>
                        <a:p>
                          <a:endParaRPr lang="en-US"/>
                        </a:p>
                      </a:txBody>
                      <a:tcPr>
                        <a:blipFill>
                          <a:blip r:embed="rId2"/>
                          <a:stretch>
                            <a:fillRect l="-131" t="-506557" r="-117192" b="-196721"/>
                          </a:stretch>
                        </a:blipFill>
                      </a:tcPr>
                    </a:tc>
                    <a:tc>
                      <a:txBody>
                        <a:bodyPr/>
                        <a:lstStyle/>
                        <a:p>
                          <a:pPr algn="ctr"/>
                          <a:r>
                            <a:rPr lang="pt-BR" dirty="0"/>
                            <a:t>A · (B + C) = (A · B) + (A · C)</a:t>
                          </a:r>
                          <a:endParaRPr lang="en-MY" dirty="0"/>
                        </a:p>
                      </a:txBody>
                      <a:tcPr/>
                    </a:tc>
                    <a:tc>
                      <a:txBody>
                        <a:bodyPr/>
                        <a:lstStyle/>
                        <a:p>
                          <a:pPr algn="ctr"/>
                          <a:r>
                            <a:rPr lang="en-MY" dirty="0"/>
                            <a:t>Consensus Law</a:t>
                          </a:r>
                        </a:p>
                      </a:txBody>
                      <a:tcPr/>
                    </a:tc>
                    <a:extLst>
                      <a:ext uri="{0D108BD9-81ED-4DB2-BD59-A6C34878D82A}">
                        <a16:rowId xmlns:a16="http://schemas.microsoft.com/office/drawing/2014/main" val="3973575743"/>
                      </a:ext>
                    </a:extLst>
                  </a:tr>
                  <a:tr h="640080">
                    <a:tc>
                      <a:txBody>
                        <a:bodyPr/>
                        <a:lstStyle/>
                        <a:p>
                          <a:endParaRPr lang="en-US"/>
                        </a:p>
                      </a:txBody>
                      <a:tcPr>
                        <a:blipFill>
                          <a:blip r:embed="rId2"/>
                          <a:stretch>
                            <a:fillRect l="-131" t="-352381" r="-117192" b="-14286"/>
                          </a:stretch>
                        </a:blipFill>
                      </a:tcPr>
                    </a:tc>
                    <a:tc>
                      <a:txBody>
                        <a:bodyPr/>
                        <a:lstStyle/>
                        <a:p>
                          <a:endParaRPr lang="en-US"/>
                        </a:p>
                      </a:txBody>
                      <a:tcPr>
                        <a:blipFill>
                          <a:blip r:embed="rId2"/>
                          <a:stretch>
                            <a:fillRect l="-147013" t="-352381" r="-72062" b="-14286"/>
                          </a:stretch>
                        </a:blipFill>
                      </a:tcPr>
                    </a:tc>
                    <a:tc>
                      <a:txBody>
                        <a:bodyPr/>
                        <a:lstStyle/>
                        <a:p>
                          <a:pPr algn="ctr"/>
                          <a:r>
                            <a:rPr lang="en-MY" dirty="0"/>
                            <a:t>de Morgan's theorem</a:t>
                          </a:r>
                        </a:p>
                      </a:txBody>
                      <a:tcPr/>
                    </a:tc>
                    <a:extLst>
                      <a:ext uri="{0D108BD9-81ED-4DB2-BD59-A6C34878D82A}">
                        <a16:rowId xmlns:a16="http://schemas.microsoft.com/office/drawing/2014/main" val="2564079905"/>
                      </a:ext>
                    </a:extLst>
                  </a:tr>
                </a:tbl>
              </a:graphicData>
            </a:graphic>
          </p:graphicFrame>
        </mc:Fallback>
      </mc:AlternateContent>
    </p:spTree>
    <p:extLst>
      <p:ext uri="{BB962C8B-B14F-4D97-AF65-F5344CB8AC3E}">
        <p14:creationId xmlns:p14="http://schemas.microsoft.com/office/powerpoint/2010/main" val="2965946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B85F0-F290-4F00-ACEF-608984FE2D6F}"/>
              </a:ext>
            </a:extLst>
          </p:cNvPr>
          <p:cNvSpPr>
            <a:spLocks noGrp="1"/>
          </p:cNvSpPr>
          <p:nvPr>
            <p:ph type="title"/>
          </p:nvPr>
        </p:nvSpPr>
        <p:spPr/>
        <p:txBody>
          <a:bodyPr>
            <a:normAutofit/>
          </a:bodyPr>
          <a:lstStyle/>
          <a:p>
            <a:r>
              <a:rPr lang="en-MY" sz="3600" dirty="0"/>
              <a:t>Using a Truth Table to Prove a Boolean Expression</a:t>
            </a:r>
          </a:p>
        </p:txBody>
      </p:sp>
      <p:sp>
        <p:nvSpPr>
          <p:cNvPr id="3" name="Content Placeholder 2">
            <a:extLst>
              <a:ext uri="{FF2B5EF4-FFF2-40B4-BE49-F238E27FC236}">
                <a16:creationId xmlns:a16="http://schemas.microsoft.com/office/drawing/2014/main" id="{A0E41475-6A61-4E39-830F-364DB395DBF8}"/>
              </a:ext>
            </a:extLst>
          </p:cNvPr>
          <p:cNvSpPr>
            <a:spLocks noGrp="1"/>
          </p:cNvSpPr>
          <p:nvPr>
            <p:ph idx="1"/>
          </p:nvPr>
        </p:nvSpPr>
        <p:spPr/>
        <p:txBody>
          <a:bodyPr/>
          <a:lstStyle/>
          <a:p>
            <a:r>
              <a:rPr lang="en-MY" b="1" dirty="0">
                <a:solidFill>
                  <a:srgbClr val="FF0000"/>
                </a:solidFill>
              </a:rPr>
              <a:t>Example 1: </a:t>
            </a:r>
            <a:r>
              <a:rPr lang="en-MY" dirty="0"/>
              <a:t>Prove the associative law for the OR operation , which states that</a:t>
            </a:r>
          </a:p>
          <a:p>
            <a:pPr marL="0" indent="0" algn="ctr">
              <a:buNone/>
            </a:pPr>
            <a:r>
              <a:rPr lang="en-MY" dirty="0"/>
              <a:t>(A + B) + C = A + (B + C)</a:t>
            </a:r>
          </a:p>
          <a:p>
            <a:pPr marL="0" indent="0" algn="ctr">
              <a:buNone/>
            </a:pPr>
            <a:endParaRPr lang="en-MY" dirty="0"/>
          </a:p>
          <a:p>
            <a:pPr algn="just"/>
            <a:r>
              <a:rPr lang="en-MY" b="1" dirty="0">
                <a:solidFill>
                  <a:srgbClr val="FF0000"/>
                </a:solidFill>
              </a:rPr>
              <a:t>Example 2: </a:t>
            </a:r>
            <a:r>
              <a:rPr lang="en-MY" dirty="0"/>
              <a:t>Use truth tables to prove the following operations</a:t>
            </a:r>
          </a:p>
          <a:p>
            <a:pPr marL="0" indent="0" algn="ctr">
              <a:buNone/>
            </a:pPr>
            <a:r>
              <a:rPr lang="pl-PL" dirty="0"/>
              <a:t>A(BC) = (AB)C = ABC</a:t>
            </a:r>
            <a:endParaRPr lang="en-US" dirty="0"/>
          </a:p>
          <a:p>
            <a:pPr marL="0" indent="0" algn="ctr">
              <a:buNone/>
            </a:pPr>
            <a:r>
              <a:rPr lang="en-MY" dirty="0"/>
              <a:t>A(B + C) = AB + AC</a:t>
            </a:r>
          </a:p>
          <a:p>
            <a:pPr algn="just"/>
            <a:r>
              <a:rPr lang="en-MY" b="1" dirty="0">
                <a:solidFill>
                  <a:srgbClr val="FF0000"/>
                </a:solidFill>
              </a:rPr>
              <a:t>Example 3: </a:t>
            </a:r>
            <a:r>
              <a:rPr lang="en-MY" dirty="0"/>
              <a:t>Prepare a truth table for the logic expression </a:t>
            </a:r>
          </a:p>
          <a:p>
            <a:pPr marL="0" indent="0" algn="ctr">
              <a:buNone/>
            </a:pPr>
            <a:r>
              <a:rPr lang="en-MY" dirty="0"/>
              <a:t>D = AB + C</a:t>
            </a:r>
          </a:p>
        </p:txBody>
      </p:sp>
      <p:sp>
        <p:nvSpPr>
          <p:cNvPr id="5" name="Slide Number Placeholder 4">
            <a:extLst>
              <a:ext uri="{FF2B5EF4-FFF2-40B4-BE49-F238E27FC236}">
                <a16:creationId xmlns:a16="http://schemas.microsoft.com/office/drawing/2014/main" id="{ACE87E25-DA2D-4AD6-8325-283BF05A058D}"/>
              </a:ext>
            </a:extLst>
          </p:cNvPr>
          <p:cNvSpPr>
            <a:spLocks noGrp="1"/>
          </p:cNvSpPr>
          <p:nvPr>
            <p:ph type="sldNum" sz="quarter" idx="12"/>
          </p:nvPr>
        </p:nvSpPr>
        <p:spPr/>
        <p:txBody>
          <a:bodyPr/>
          <a:lstStyle/>
          <a:p>
            <a:fld id="{1DE98518-C1CF-410D-8A71-B5D14FDF677E}" type="slidenum">
              <a:rPr lang="en-MY" smtClean="0"/>
              <a:t>39</a:t>
            </a:fld>
            <a:endParaRPr lang="en-MY" dirty="0"/>
          </a:p>
        </p:txBody>
      </p:sp>
    </p:spTree>
    <p:extLst>
      <p:ext uri="{BB962C8B-B14F-4D97-AF65-F5344CB8AC3E}">
        <p14:creationId xmlns:p14="http://schemas.microsoft.com/office/powerpoint/2010/main" val="2739725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3491-DB1E-4FD4-B09C-02815D88E88F}"/>
              </a:ext>
            </a:extLst>
          </p:cNvPr>
          <p:cNvSpPr>
            <a:spLocks noGrp="1"/>
          </p:cNvSpPr>
          <p:nvPr>
            <p:ph type="title"/>
          </p:nvPr>
        </p:nvSpPr>
        <p:spPr/>
        <p:txBody>
          <a:bodyPr/>
          <a:lstStyle/>
          <a:p>
            <a:r>
              <a:rPr lang="en-MY" dirty="0"/>
              <a:t>Types of Number Systems</a:t>
            </a:r>
          </a:p>
        </p:txBody>
      </p:sp>
      <p:sp>
        <p:nvSpPr>
          <p:cNvPr id="3" name="Content Placeholder 2">
            <a:extLst>
              <a:ext uri="{FF2B5EF4-FFF2-40B4-BE49-F238E27FC236}">
                <a16:creationId xmlns:a16="http://schemas.microsoft.com/office/drawing/2014/main" id="{12BD192D-D679-47E8-9FA6-2A6E1E76A030}"/>
              </a:ext>
            </a:extLst>
          </p:cNvPr>
          <p:cNvSpPr>
            <a:spLocks noGrp="1"/>
          </p:cNvSpPr>
          <p:nvPr>
            <p:ph idx="1"/>
          </p:nvPr>
        </p:nvSpPr>
        <p:spPr/>
        <p:txBody>
          <a:bodyPr/>
          <a:lstStyle/>
          <a:p>
            <a:pPr marL="0" indent="0">
              <a:buNone/>
            </a:pPr>
            <a:r>
              <a:rPr lang="en-MY" dirty="0"/>
              <a:t>Some of the important types of number system are</a:t>
            </a:r>
          </a:p>
          <a:p>
            <a:endParaRPr lang="en-MY" dirty="0"/>
          </a:p>
          <a:p>
            <a:pPr marL="457200" indent="-457200">
              <a:buFont typeface="+mj-lt"/>
              <a:buAutoNum type="arabicPeriod"/>
            </a:pPr>
            <a:r>
              <a:rPr lang="en-MY" dirty="0"/>
              <a:t>Decimal Number System</a:t>
            </a:r>
          </a:p>
          <a:p>
            <a:pPr marL="457200" indent="-457200">
              <a:buFont typeface="+mj-lt"/>
              <a:buAutoNum type="arabicPeriod"/>
            </a:pPr>
            <a:r>
              <a:rPr lang="en-MY" dirty="0"/>
              <a:t>Binary Number System</a:t>
            </a:r>
          </a:p>
          <a:p>
            <a:pPr marL="457200" indent="-457200">
              <a:buFont typeface="+mj-lt"/>
              <a:buAutoNum type="arabicPeriod"/>
            </a:pPr>
            <a:r>
              <a:rPr lang="en-MY" dirty="0"/>
              <a:t>Octal Number System</a:t>
            </a:r>
          </a:p>
          <a:p>
            <a:pPr marL="457200" indent="-457200">
              <a:buFont typeface="+mj-lt"/>
              <a:buAutoNum type="arabicPeriod"/>
            </a:pPr>
            <a:r>
              <a:rPr lang="en-MY" dirty="0"/>
              <a:t>Hexadecimal Number System</a:t>
            </a:r>
          </a:p>
        </p:txBody>
      </p:sp>
      <p:sp>
        <p:nvSpPr>
          <p:cNvPr id="5" name="Slide Number Placeholder 4">
            <a:extLst>
              <a:ext uri="{FF2B5EF4-FFF2-40B4-BE49-F238E27FC236}">
                <a16:creationId xmlns:a16="http://schemas.microsoft.com/office/drawing/2014/main" id="{65132C7B-613D-4B16-A827-B0E7847FB05F}"/>
              </a:ext>
            </a:extLst>
          </p:cNvPr>
          <p:cNvSpPr>
            <a:spLocks noGrp="1"/>
          </p:cNvSpPr>
          <p:nvPr>
            <p:ph type="sldNum" sz="quarter" idx="12"/>
          </p:nvPr>
        </p:nvSpPr>
        <p:spPr/>
        <p:txBody>
          <a:bodyPr/>
          <a:lstStyle/>
          <a:p>
            <a:fld id="{1DE98518-C1CF-410D-8A71-B5D14FDF677E}" type="slidenum">
              <a:rPr lang="en-MY" smtClean="0"/>
              <a:t>4</a:t>
            </a:fld>
            <a:endParaRPr lang="en-MY" dirty="0"/>
          </a:p>
        </p:txBody>
      </p:sp>
      <p:pic>
        <p:nvPicPr>
          <p:cNvPr id="2050" name="Picture 2" descr="block-diagram-of-number-system">
            <a:extLst>
              <a:ext uri="{FF2B5EF4-FFF2-40B4-BE49-F238E27FC236}">
                <a16:creationId xmlns:a16="http://schemas.microsoft.com/office/drawing/2014/main" id="{78691794-81ED-47EC-8E34-F78D429F6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6060" y="2640395"/>
            <a:ext cx="6365108" cy="301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535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F9A0-F8FE-4906-91CB-E92EF8B02471}"/>
              </a:ext>
            </a:extLst>
          </p:cNvPr>
          <p:cNvSpPr>
            <a:spLocks noGrp="1"/>
          </p:cNvSpPr>
          <p:nvPr>
            <p:ph type="title"/>
          </p:nvPr>
        </p:nvSpPr>
        <p:spPr/>
        <p:txBody>
          <a:bodyPr/>
          <a:lstStyle/>
          <a:p>
            <a:r>
              <a:rPr lang="en-MY" dirty="0"/>
              <a:t>MCQ 1</a:t>
            </a:r>
          </a:p>
        </p:txBody>
      </p:sp>
      <p:sp>
        <p:nvSpPr>
          <p:cNvPr id="3" name="Content Placeholder 2">
            <a:extLst>
              <a:ext uri="{FF2B5EF4-FFF2-40B4-BE49-F238E27FC236}">
                <a16:creationId xmlns:a16="http://schemas.microsoft.com/office/drawing/2014/main" id="{B00C5361-7C17-4918-8175-9445495AC016}"/>
              </a:ext>
            </a:extLst>
          </p:cNvPr>
          <p:cNvSpPr>
            <a:spLocks noGrp="1"/>
          </p:cNvSpPr>
          <p:nvPr>
            <p:ph idx="1"/>
          </p:nvPr>
        </p:nvSpPr>
        <p:spPr/>
        <p:txBody>
          <a:bodyPr/>
          <a:lstStyle/>
          <a:p>
            <a:pPr marL="0" indent="0">
              <a:buNone/>
            </a:pPr>
            <a:r>
              <a:rPr lang="en-MY" dirty="0"/>
              <a:t>The expression for Absorption law is given by _________</a:t>
            </a:r>
          </a:p>
          <a:p>
            <a:pPr marL="0" indent="0">
              <a:buNone/>
            </a:pPr>
            <a:r>
              <a:rPr lang="en-MY" dirty="0"/>
              <a:t>a) A + AB = A</a:t>
            </a:r>
          </a:p>
          <a:p>
            <a:pPr marL="0" indent="0">
              <a:buNone/>
            </a:pPr>
            <a:r>
              <a:rPr lang="en-MY" dirty="0"/>
              <a:t>b) A + AB = B</a:t>
            </a:r>
          </a:p>
          <a:p>
            <a:pPr marL="0" indent="0">
              <a:buNone/>
            </a:pPr>
            <a:r>
              <a:rPr lang="en-MY" dirty="0"/>
              <a:t>c) AB + AA’ = A</a:t>
            </a:r>
          </a:p>
          <a:p>
            <a:pPr marL="0" indent="0">
              <a:buNone/>
            </a:pPr>
            <a:r>
              <a:rPr lang="en-MY" dirty="0"/>
              <a:t>d) A + B = B + A</a:t>
            </a:r>
          </a:p>
        </p:txBody>
      </p:sp>
      <p:sp>
        <p:nvSpPr>
          <p:cNvPr id="5" name="Slide Number Placeholder 4">
            <a:extLst>
              <a:ext uri="{FF2B5EF4-FFF2-40B4-BE49-F238E27FC236}">
                <a16:creationId xmlns:a16="http://schemas.microsoft.com/office/drawing/2014/main" id="{FC98535A-26BD-4071-8F1B-77B852F6D572}"/>
              </a:ext>
            </a:extLst>
          </p:cNvPr>
          <p:cNvSpPr>
            <a:spLocks noGrp="1"/>
          </p:cNvSpPr>
          <p:nvPr>
            <p:ph type="sldNum" sz="quarter" idx="12"/>
          </p:nvPr>
        </p:nvSpPr>
        <p:spPr/>
        <p:txBody>
          <a:bodyPr/>
          <a:lstStyle/>
          <a:p>
            <a:fld id="{1DE98518-C1CF-410D-8A71-B5D14FDF677E}" type="slidenum">
              <a:rPr lang="en-MY" smtClean="0"/>
              <a:t>40</a:t>
            </a:fld>
            <a:endParaRPr lang="en-MY" dirty="0"/>
          </a:p>
        </p:txBody>
      </p:sp>
      <p:sp>
        <p:nvSpPr>
          <p:cNvPr id="6" name="Rectangle 5">
            <a:extLst>
              <a:ext uri="{FF2B5EF4-FFF2-40B4-BE49-F238E27FC236}">
                <a16:creationId xmlns:a16="http://schemas.microsoft.com/office/drawing/2014/main" id="{83720057-EDC1-40AB-85E4-9E57B907CFAE}"/>
              </a:ext>
            </a:extLst>
          </p:cNvPr>
          <p:cNvSpPr/>
          <p:nvPr/>
        </p:nvSpPr>
        <p:spPr>
          <a:xfrm>
            <a:off x="10642355" y="5450038"/>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a:t>
            </a:r>
          </a:p>
        </p:txBody>
      </p:sp>
    </p:spTree>
    <p:extLst>
      <p:ext uri="{BB962C8B-B14F-4D97-AF65-F5344CB8AC3E}">
        <p14:creationId xmlns:p14="http://schemas.microsoft.com/office/powerpoint/2010/main" val="244729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F9A0-F8FE-4906-91CB-E92EF8B02471}"/>
              </a:ext>
            </a:extLst>
          </p:cNvPr>
          <p:cNvSpPr>
            <a:spLocks noGrp="1"/>
          </p:cNvSpPr>
          <p:nvPr>
            <p:ph type="title"/>
          </p:nvPr>
        </p:nvSpPr>
        <p:spPr/>
        <p:txBody>
          <a:bodyPr/>
          <a:lstStyle/>
          <a:p>
            <a:r>
              <a:rPr lang="en-MY" dirty="0"/>
              <a:t>MCQ 2 </a:t>
            </a:r>
          </a:p>
        </p:txBody>
      </p:sp>
      <p:sp>
        <p:nvSpPr>
          <p:cNvPr id="3" name="Content Placeholder 2">
            <a:extLst>
              <a:ext uri="{FF2B5EF4-FFF2-40B4-BE49-F238E27FC236}">
                <a16:creationId xmlns:a16="http://schemas.microsoft.com/office/drawing/2014/main" id="{B00C5361-7C17-4918-8175-9445495AC016}"/>
              </a:ext>
            </a:extLst>
          </p:cNvPr>
          <p:cNvSpPr>
            <a:spLocks noGrp="1"/>
          </p:cNvSpPr>
          <p:nvPr>
            <p:ph idx="1"/>
          </p:nvPr>
        </p:nvSpPr>
        <p:spPr/>
        <p:txBody>
          <a:bodyPr/>
          <a:lstStyle/>
          <a:p>
            <a:pPr marL="0" indent="0">
              <a:buNone/>
            </a:pPr>
            <a:r>
              <a:rPr lang="en-MY" dirty="0"/>
              <a:t>According to Boolean law: A + 1 = ?</a:t>
            </a:r>
          </a:p>
          <a:p>
            <a:pPr marL="0" indent="0">
              <a:buNone/>
            </a:pPr>
            <a:r>
              <a:rPr lang="en-MY" dirty="0"/>
              <a:t>a) 1</a:t>
            </a:r>
          </a:p>
          <a:p>
            <a:pPr marL="0" indent="0">
              <a:buNone/>
            </a:pPr>
            <a:r>
              <a:rPr lang="en-MY" dirty="0"/>
              <a:t>b) A</a:t>
            </a:r>
          </a:p>
          <a:p>
            <a:pPr marL="0" indent="0">
              <a:buNone/>
            </a:pPr>
            <a:r>
              <a:rPr lang="en-MY" dirty="0"/>
              <a:t>c) 0</a:t>
            </a:r>
          </a:p>
          <a:p>
            <a:pPr marL="0" indent="0">
              <a:buNone/>
            </a:pPr>
            <a:r>
              <a:rPr lang="en-MY" dirty="0"/>
              <a:t>d) A’</a:t>
            </a:r>
          </a:p>
        </p:txBody>
      </p:sp>
      <p:sp>
        <p:nvSpPr>
          <p:cNvPr id="5" name="Slide Number Placeholder 4">
            <a:extLst>
              <a:ext uri="{FF2B5EF4-FFF2-40B4-BE49-F238E27FC236}">
                <a16:creationId xmlns:a16="http://schemas.microsoft.com/office/drawing/2014/main" id="{FC98535A-26BD-4071-8F1B-77B852F6D572}"/>
              </a:ext>
            </a:extLst>
          </p:cNvPr>
          <p:cNvSpPr>
            <a:spLocks noGrp="1"/>
          </p:cNvSpPr>
          <p:nvPr>
            <p:ph type="sldNum" sz="quarter" idx="12"/>
          </p:nvPr>
        </p:nvSpPr>
        <p:spPr/>
        <p:txBody>
          <a:bodyPr/>
          <a:lstStyle/>
          <a:p>
            <a:fld id="{1DE98518-C1CF-410D-8A71-B5D14FDF677E}" type="slidenum">
              <a:rPr lang="en-MY" smtClean="0"/>
              <a:t>41</a:t>
            </a:fld>
            <a:endParaRPr lang="en-MY" dirty="0"/>
          </a:p>
        </p:txBody>
      </p:sp>
      <p:sp>
        <p:nvSpPr>
          <p:cNvPr id="6" name="Rectangle 5">
            <a:extLst>
              <a:ext uri="{FF2B5EF4-FFF2-40B4-BE49-F238E27FC236}">
                <a16:creationId xmlns:a16="http://schemas.microsoft.com/office/drawing/2014/main" id="{83720057-EDC1-40AB-85E4-9E57B907CFAE}"/>
              </a:ext>
            </a:extLst>
          </p:cNvPr>
          <p:cNvSpPr/>
          <p:nvPr/>
        </p:nvSpPr>
        <p:spPr>
          <a:xfrm>
            <a:off x="10642355" y="5450038"/>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a:t>
            </a:r>
          </a:p>
        </p:txBody>
      </p:sp>
    </p:spTree>
    <p:extLst>
      <p:ext uri="{BB962C8B-B14F-4D97-AF65-F5344CB8AC3E}">
        <p14:creationId xmlns:p14="http://schemas.microsoft.com/office/powerpoint/2010/main" val="335645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F9A0-F8FE-4906-91CB-E92EF8B02471}"/>
              </a:ext>
            </a:extLst>
          </p:cNvPr>
          <p:cNvSpPr>
            <a:spLocks noGrp="1"/>
          </p:cNvSpPr>
          <p:nvPr>
            <p:ph type="title"/>
          </p:nvPr>
        </p:nvSpPr>
        <p:spPr/>
        <p:txBody>
          <a:bodyPr/>
          <a:lstStyle/>
          <a:p>
            <a:r>
              <a:rPr lang="en-MY" dirty="0"/>
              <a:t>MCQ 3 </a:t>
            </a:r>
          </a:p>
        </p:txBody>
      </p:sp>
      <p:sp>
        <p:nvSpPr>
          <p:cNvPr id="3" name="Content Placeholder 2">
            <a:extLst>
              <a:ext uri="{FF2B5EF4-FFF2-40B4-BE49-F238E27FC236}">
                <a16:creationId xmlns:a16="http://schemas.microsoft.com/office/drawing/2014/main" id="{B00C5361-7C17-4918-8175-9445495AC016}"/>
              </a:ext>
            </a:extLst>
          </p:cNvPr>
          <p:cNvSpPr>
            <a:spLocks noGrp="1"/>
          </p:cNvSpPr>
          <p:nvPr>
            <p:ph idx="1"/>
          </p:nvPr>
        </p:nvSpPr>
        <p:spPr/>
        <p:txBody>
          <a:bodyPr/>
          <a:lstStyle/>
          <a:p>
            <a:pPr marL="0" indent="0">
              <a:buNone/>
            </a:pPr>
            <a:r>
              <a:rPr lang="pt-BR" dirty="0"/>
              <a:t>A(A + B) = ?</a:t>
            </a:r>
          </a:p>
          <a:p>
            <a:pPr marL="0" indent="0">
              <a:buNone/>
            </a:pPr>
            <a:r>
              <a:rPr lang="pt-BR" dirty="0"/>
              <a:t>a) AB</a:t>
            </a:r>
          </a:p>
          <a:p>
            <a:pPr marL="0" indent="0">
              <a:buNone/>
            </a:pPr>
            <a:r>
              <a:rPr lang="pt-BR" dirty="0"/>
              <a:t>b) 1</a:t>
            </a:r>
          </a:p>
          <a:p>
            <a:pPr marL="0" indent="0">
              <a:buNone/>
            </a:pPr>
            <a:r>
              <a:rPr lang="pt-BR" dirty="0"/>
              <a:t>c) (1 + AB)</a:t>
            </a:r>
          </a:p>
          <a:p>
            <a:pPr marL="0" indent="0">
              <a:buNone/>
            </a:pPr>
            <a:r>
              <a:rPr lang="pt-BR" dirty="0"/>
              <a:t>d) A</a:t>
            </a:r>
            <a:endParaRPr lang="en-MY" dirty="0"/>
          </a:p>
        </p:txBody>
      </p:sp>
      <p:sp>
        <p:nvSpPr>
          <p:cNvPr id="5" name="Slide Number Placeholder 4">
            <a:extLst>
              <a:ext uri="{FF2B5EF4-FFF2-40B4-BE49-F238E27FC236}">
                <a16:creationId xmlns:a16="http://schemas.microsoft.com/office/drawing/2014/main" id="{FC98535A-26BD-4071-8F1B-77B852F6D572}"/>
              </a:ext>
            </a:extLst>
          </p:cNvPr>
          <p:cNvSpPr>
            <a:spLocks noGrp="1"/>
          </p:cNvSpPr>
          <p:nvPr>
            <p:ph type="sldNum" sz="quarter" idx="12"/>
          </p:nvPr>
        </p:nvSpPr>
        <p:spPr/>
        <p:txBody>
          <a:bodyPr/>
          <a:lstStyle/>
          <a:p>
            <a:fld id="{1DE98518-C1CF-410D-8A71-B5D14FDF677E}" type="slidenum">
              <a:rPr lang="en-MY" smtClean="0"/>
              <a:t>42</a:t>
            </a:fld>
            <a:endParaRPr lang="en-MY" dirty="0"/>
          </a:p>
        </p:txBody>
      </p:sp>
      <p:sp>
        <p:nvSpPr>
          <p:cNvPr id="6" name="Rectangle 5">
            <a:extLst>
              <a:ext uri="{FF2B5EF4-FFF2-40B4-BE49-F238E27FC236}">
                <a16:creationId xmlns:a16="http://schemas.microsoft.com/office/drawing/2014/main" id="{83720057-EDC1-40AB-85E4-9E57B907CFAE}"/>
              </a:ext>
            </a:extLst>
          </p:cNvPr>
          <p:cNvSpPr/>
          <p:nvPr/>
        </p:nvSpPr>
        <p:spPr>
          <a:xfrm>
            <a:off x="10607089" y="5450038"/>
            <a:ext cx="7393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a:t>
            </a:r>
          </a:p>
        </p:txBody>
      </p:sp>
    </p:spTree>
    <p:extLst>
      <p:ext uri="{BB962C8B-B14F-4D97-AF65-F5344CB8AC3E}">
        <p14:creationId xmlns:p14="http://schemas.microsoft.com/office/powerpoint/2010/main" val="363627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F9A0-F8FE-4906-91CB-E92EF8B02471}"/>
              </a:ext>
            </a:extLst>
          </p:cNvPr>
          <p:cNvSpPr>
            <a:spLocks noGrp="1"/>
          </p:cNvSpPr>
          <p:nvPr>
            <p:ph type="title"/>
          </p:nvPr>
        </p:nvSpPr>
        <p:spPr/>
        <p:txBody>
          <a:bodyPr/>
          <a:lstStyle/>
          <a:p>
            <a:r>
              <a:rPr lang="en-MY" dirty="0"/>
              <a:t>MCQ 4 </a:t>
            </a:r>
          </a:p>
        </p:txBody>
      </p:sp>
      <p:sp>
        <p:nvSpPr>
          <p:cNvPr id="3" name="Content Placeholder 2">
            <a:extLst>
              <a:ext uri="{FF2B5EF4-FFF2-40B4-BE49-F238E27FC236}">
                <a16:creationId xmlns:a16="http://schemas.microsoft.com/office/drawing/2014/main" id="{B00C5361-7C17-4918-8175-9445495AC016}"/>
              </a:ext>
            </a:extLst>
          </p:cNvPr>
          <p:cNvSpPr>
            <a:spLocks noGrp="1"/>
          </p:cNvSpPr>
          <p:nvPr>
            <p:ph idx="1"/>
          </p:nvPr>
        </p:nvSpPr>
        <p:spPr/>
        <p:txBody>
          <a:bodyPr/>
          <a:lstStyle/>
          <a:p>
            <a:pPr marL="0" indent="0">
              <a:buNone/>
            </a:pPr>
            <a:r>
              <a:rPr lang="en-MY" dirty="0"/>
              <a:t>DeMorgan’s theorem states that _________</a:t>
            </a:r>
          </a:p>
          <a:p>
            <a:pPr marL="0" indent="0">
              <a:buNone/>
            </a:pPr>
            <a:r>
              <a:rPr lang="en-MY" dirty="0"/>
              <a:t>a) (AB)’ = A’ + B’</a:t>
            </a:r>
          </a:p>
          <a:p>
            <a:pPr marL="0" indent="0">
              <a:buNone/>
            </a:pPr>
            <a:r>
              <a:rPr lang="en-MY" dirty="0"/>
              <a:t>b) (A + B)’ = A’ * B</a:t>
            </a:r>
          </a:p>
          <a:p>
            <a:pPr marL="0" indent="0">
              <a:buNone/>
            </a:pPr>
            <a:r>
              <a:rPr lang="en-MY" dirty="0"/>
              <a:t>c) A’ + B’ = A’B’</a:t>
            </a:r>
          </a:p>
          <a:p>
            <a:pPr marL="0" indent="0">
              <a:buNone/>
            </a:pPr>
            <a:r>
              <a:rPr lang="en-MY" dirty="0"/>
              <a:t>d) (AB)’ = A’ + B</a:t>
            </a:r>
          </a:p>
        </p:txBody>
      </p:sp>
      <p:sp>
        <p:nvSpPr>
          <p:cNvPr id="5" name="Slide Number Placeholder 4">
            <a:extLst>
              <a:ext uri="{FF2B5EF4-FFF2-40B4-BE49-F238E27FC236}">
                <a16:creationId xmlns:a16="http://schemas.microsoft.com/office/drawing/2014/main" id="{FC98535A-26BD-4071-8F1B-77B852F6D572}"/>
              </a:ext>
            </a:extLst>
          </p:cNvPr>
          <p:cNvSpPr>
            <a:spLocks noGrp="1"/>
          </p:cNvSpPr>
          <p:nvPr>
            <p:ph type="sldNum" sz="quarter" idx="12"/>
          </p:nvPr>
        </p:nvSpPr>
        <p:spPr/>
        <p:txBody>
          <a:bodyPr/>
          <a:lstStyle/>
          <a:p>
            <a:fld id="{1DE98518-C1CF-410D-8A71-B5D14FDF677E}" type="slidenum">
              <a:rPr lang="en-MY" smtClean="0"/>
              <a:t>43</a:t>
            </a:fld>
            <a:endParaRPr lang="en-MY" dirty="0"/>
          </a:p>
        </p:txBody>
      </p:sp>
      <p:sp>
        <p:nvSpPr>
          <p:cNvPr id="6" name="Rectangle 5">
            <a:extLst>
              <a:ext uri="{FF2B5EF4-FFF2-40B4-BE49-F238E27FC236}">
                <a16:creationId xmlns:a16="http://schemas.microsoft.com/office/drawing/2014/main" id="{83720057-EDC1-40AB-85E4-9E57B907CFAE}"/>
              </a:ext>
            </a:extLst>
          </p:cNvPr>
          <p:cNvSpPr/>
          <p:nvPr/>
        </p:nvSpPr>
        <p:spPr>
          <a:xfrm>
            <a:off x="10642355" y="5450038"/>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a:t>
            </a:r>
          </a:p>
        </p:txBody>
      </p:sp>
    </p:spTree>
    <p:extLst>
      <p:ext uri="{BB962C8B-B14F-4D97-AF65-F5344CB8AC3E}">
        <p14:creationId xmlns:p14="http://schemas.microsoft.com/office/powerpoint/2010/main" val="419012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F9A0-F8FE-4906-91CB-E92EF8B02471}"/>
              </a:ext>
            </a:extLst>
          </p:cNvPr>
          <p:cNvSpPr>
            <a:spLocks noGrp="1"/>
          </p:cNvSpPr>
          <p:nvPr>
            <p:ph type="title"/>
          </p:nvPr>
        </p:nvSpPr>
        <p:spPr/>
        <p:txBody>
          <a:bodyPr/>
          <a:lstStyle/>
          <a:p>
            <a:r>
              <a:rPr lang="en-MY" dirty="0"/>
              <a:t>MCQ 5 </a:t>
            </a:r>
          </a:p>
        </p:txBody>
      </p:sp>
      <p:sp>
        <p:nvSpPr>
          <p:cNvPr id="3" name="Content Placeholder 2">
            <a:extLst>
              <a:ext uri="{FF2B5EF4-FFF2-40B4-BE49-F238E27FC236}">
                <a16:creationId xmlns:a16="http://schemas.microsoft.com/office/drawing/2014/main" id="{B00C5361-7C17-4918-8175-9445495AC016}"/>
              </a:ext>
            </a:extLst>
          </p:cNvPr>
          <p:cNvSpPr>
            <a:spLocks noGrp="1"/>
          </p:cNvSpPr>
          <p:nvPr>
            <p:ph idx="1"/>
          </p:nvPr>
        </p:nvSpPr>
        <p:spPr/>
        <p:txBody>
          <a:bodyPr/>
          <a:lstStyle/>
          <a:p>
            <a:pPr marL="0" indent="0">
              <a:buNone/>
            </a:pPr>
            <a:r>
              <a:rPr lang="en-MY" dirty="0"/>
              <a:t>The </a:t>
            </a:r>
            <a:r>
              <a:rPr lang="en-MY" dirty="0" err="1"/>
              <a:t>boolean</a:t>
            </a:r>
            <a:r>
              <a:rPr lang="en-MY" dirty="0"/>
              <a:t> function A + BC is a reduced form of ____________</a:t>
            </a:r>
          </a:p>
          <a:p>
            <a:pPr marL="0" indent="0">
              <a:buNone/>
            </a:pPr>
            <a:r>
              <a:rPr lang="en-MY" dirty="0"/>
              <a:t>a) AB + BC</a:t>
            </a:r>
          </a:p>
          <a:p>
            <a:pPr marL="0" indent="0">
              <a:buNone/>
            </a:pPr>
            <a:r>
              <a:rPr lang="en-MY" dirty="0"/>
              <a:t>b) (A + B)(A + C)</a:t>
            </a:r>
          </a:p>
          <a:p>
            <a:pPr marL="0" indent="0">
              <a:buNone/>
            </a:pPr>
            <a:r>
              <a:rPr lang="en-MY" dirty="0"/>
              <a:t>c) A’B + AB’C</a:t>
            </a:r>
          </a:p>
          <a:p>
            <a:pPr marL="0" indent="0">
              <a:buNone/>
            </a:pPr>
            <a:r>
              <a:rPr lang="en-MY" dirty="0"/>
              <a:t>d) (A + C)B</a:t>
            </a:r>
          </a:p>
        </p:txBody>
      </p:sp>
      <p:sp>
        <p:nvSpPr>
          <p:cNvPr id="5" name="Slide Number Placeholder 4">
            <a:extLst>
              <a:ext uri="{FF2B5EF4-FFF2-40B4-BE49-F238E27FC236}">
                <a16:creationId xmlns:a16="http://schemas.microsoft.com/office/drawing/2014/main" id="{FC98535A-26BD-4071-8F1B-77B852F6D572}"/>
              </a:ext>
            </a:extLst>
          </p:cNvPr>
          <p:cNvSpPr>
            <a:spLocks noGrp="1"/>
          </p:cNvSpPr>
          <p:nvPr>
            <p:ph type="sldNum" sz="quarter" idx="12"/>
          </p:nvPr>
        </p:nvSpPr>
        <p:spPr/>
        <p:txBody>
          <a:bodyPr/>
          <a:lstStyle/>
          <a:p>
            <a:fld id="{1DE98518-C1CF-410D-8A71-B5D14FDF677E}" type="slidenum">
              <a:rPr lang="en-MY" smtClean="0"/>
              <a:t>44</a:t>
            </a:fld>
            <a:endParaRPr lang="en-MY" dirty="0"/>
          </a:p>
        </p:txBody>
      </p:sp>
      <p:sp>
        <p:nvSpPr>
          <p:cNvPr id="6" name="Rectangle 5">
            <a:extLst>
              <a:ext uri="{FF2B5EF4-FFF2-40B4-BE49-F238E27FC236}">
                <a16:creationId xmlns:a16="http://schemas.microsoft.com/office/drawing/2014/main" id="{83720057-EDC1-40AB-85E4-9E57B907CFAE}"/>
              </a:ext>
            </a:extLst>
          </p:cNvPr>
          <p:cNvSpPr/>
          <p:nvPr/>
        </p:nvSpPr>
        <p:spPr>
          <a:xfrm>
            <a:off x="10642355" y="5450038"/>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a:t>
            </a:r>
          </a:p>
        </p:txBody>
      </p:sp>
    </p:spTree>
    <p:extLst>
      <p:ext uri="{BB962C8B-B14F-4D97-AF65-F5344CB8AC3E}">
        <p14:creationId xmlns:p14="http://schemas.microsoft.com/office/powerpoint/2010/main" val="110879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F9A0-F8FE-4906-91CB-E92EF8B02471}"/>
              </a:ext>
            </a:extLst>
          </p:cNvPr>
          <p:cNvSpPr>
            <a:spLocks noGrp="1"/>
          </p:cNvSpPr>
          <p:nvPr>
            <p:ph type="title"/>
          </p:nvPr>
        </p:nvSpPr>
        <p:spPr/>
        <p:txBody>
          <a:bodyPr/>
          <a:lstStyle/>
          <a:p>
            <a:r>
              <a:rPr lang="en-MY" dirty="0"/>
              <a:t>MCQ 6 </a:t>
            </a:r>
          </a:p>
        </p:txBody>
      </p:sp>
      <p:sp>
        <p:nvSpPr>
          <p:cNvPr id="3" name="Content Placeholder 2">
            <a:extLst>
              <a:ext uri="{FF2B5EF4-FFF2-40B4-BE49-F238E27FC236}">
                <a16:creationId xmlns:a16="http://schemas.microsoft.com/office/drawing/2014/main" id="{B00C5361-7C17-4918-8175-9445495AC016}"/>
              </a:ext>
            </a:extLst>
          </p:cNvPr>
          <p:cNvSpPr>
            <a:spLocks noGrp="1"/>
          </p:cNvSpPr>
          <p:nvPr>
            <p:ph idx="1"/>
          </p:nvPr>
        </p:nvSpPr>
        <p:spPr/>
        <p:txBody>
          <a:bodyPr/>
          <a:lstStyle/>
          <a:p>
            <a:pPr marL="0" indent="0">
              <a:buNone/>
            </a:pPr>
            <a:r>
              <a:rPr lang="en-MY" dirty="0"/>
              <a:t>How many truth table entries are necessary for a four-input circuit?</a:t>
            </a:r>
          </a:p>
          <a:p>
            <a:pPr marL="0" indent="0">
              <a:buNone/>
            </a:pPr>
            <a:r>
              <a:rPr lang="en-MY" dirty="0"/>
              <a:t>a) 4</a:t>
            </a:r>
          </a:p>
          <a:p>
            <a:pPr marL="0" indent="0">
              <a:buNone/>
            </a:pPr>
            <a:r>
              <a:rPr lang="en-MY" dirty="0"/>
              <a:t>b) 8</a:t>
            </a:r>
          </a:p>
          <a:p>
            <a:pPr marL="0" indent="0">
              <a:buNone/>
            </a:pPr>
            <a:r>
              <a:rPr lang="en-MY" dirty="0"/>
              <a:t>c) 12</a:t>
            </a:r>
          </a:p>
          <a:p>
            <a:pPr marL="0" indent="0">
              <a:buNone/>
            </a:pPr>
            <a:r>
              <a:rPr lang="en-MY" dirty="0"/>
              <a:t>d) 16</a:t>
            </a:r>
          </a:p>
        </p:txBody>
      </p:sp>
      <p:sp>
        <p:nvSpPr>
          <p:cNvPr id="5" name="Slide Number Placeholder 4">
            <a:extLst>
              <a:ext uri="{FF2B5EF4-FFF2-40B4-BE49-F238E27FC236}">
                <a16:creationId xmlns:a16="http://schemas.microsoft.com/office/drawing/2014/main" id="{FC98535A-26BD-4071-8F1B-77B852F6D572}"/>
              </a:ext>
            </a:extLst>
          </p:cNvPr>
          <p:cNvSpPr>
            <a:spLocks noGrp="1"/>
          </p:cNvSpPr>
          <p:nvPr>
            <p:ph type="sldNum" sz="quarter" idx="12"/>
          </p:nvPr>
        </p:nvSpPr>
        <p:spPr/>
        <p:txBody>
          <a:bodyPr/>
          <a:lstStyle/>
          <a:p>
            <a:fld id="{1DE98518-C1CF-410D-8A71-B5D14FDF677E}" type="slidenum">
              <a:rPr lang="en-MY" smtClean="0"/>
              <a:t>45</a:t>
            </a:fld>
            <a:endParaRPr lang="en-MY" dirty="0"/>
          </a:p>
        </p:txBody>
      </p:sp>
      <p:sp>
        <p:nvSpPr>
          <p:cNvPr id="6" name="Rectangle 5">
            <a:extLst>
              <a:ext uri="{FF2B5EF4-FFF2-40B4-BE49-F238E27FC236}">
                <a16:creationId xmlns:a16="http://schemas.microsoft.com/office/drawing/2014/main" id="{83720057-EDC1-40AB-85E4-9E57B907CFAE}"/>
              </a:ext>
            </a:extLst>
          </p:cNvPr>
          <p:cNvSpPr/>
          <p:nvPr/>
        </p:nvSpPr>
        <p:spPr>
          <a:xfrm>
            <a:off x="10607089" y="5450038"/>
            <a:ext cx="7393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a:t>
            </a:r>
          </a:p>
        </p:txBody>
      </p:sp>
    </p:spTree>
    <p:extLst>
      <p:ext uri="{BB962C8B-B14F-4D97-AF65-F5344CB8AC3E}">
        <p14:creationId xmlns:p14="http://schemas.microsoft.com/office/powerpoint/2010/main" val="264572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F9A0-F8FE-4906-91CB-E92EF8B02471}"/>
              </a:ext>
            </a:extLst>
          </p:cNvPr>
          <p:cNvSpPr>
            <a:spLocks noGrp="1"/>
          </p:cNvSpPr>
          <p:nvPr>
            <p:ph type="title"/>
          </p:nvPr>
        </p:nvSpPr>
        <p:spPr/>
        <p:txBody>
          <a:bodyPr/>
          <a:lstStyle/>
          <a:p>
            <a:r>
              <a:rPr lang="en-MY" dirty="0"/>
              <a:t>MCQ 7 </a:t>
            </a:r>
          </a:p>
        </p:txBody>
      </p:sp>
      <p:sp>
        <p:nvSpPr>
          <p:cNvPr id="3" name="Content Placeholder 2">
            <a:extLst>
              <a:ext uri="{FF2B5EF4-FFF2-40B4-BE49-F238E27FC236}">
                <a16:creationId xmlns:a16="http://schemas.microsoft.com/office/drawing/2014/main" id="{B00C5361-7C17-4918-8175-9445495AC016}"/>
              </a:ext>
            </a:extLst>
          </p:cNvPr>
          <p:cNvSpPr>
            <a:spLocks noGrp="1"/>
          </p:cNvSpPr>
          <p:nvPr>
            <p:ph idx="1"/>
          </p:nvPr>
        </p:nvSpPr>
        <p:spPr/>
        <p:txBody>
          <a:bodyPr/>
          <a:lstStyle/>
          <a:p>
            <a:pPr marL="0" indent="0">
              <a:buNone/>
            </a:pPr>
            <a:r>
              <a:rPr lang="en-MY" dirty="0"/>
              <a:t>Which input values will cause an AND logic gate to produce a HIGH output?</a:t>
            </a:r>
          </a:p>
          <a:p>
            <a:pPr marL="0" indent="0">
              <a:buNone/>
            </a:pPr>
            <a:r>
              <a:rPr lang="en-MY" dirty="0"/>
              <a:t>a) At least one input is HIGH</a:t>
            </a:r>
          </a:p>
          <a:p>
            <a:pPr marL="0" indent="0">
              <a:buNone/>
            </a:pPr>
            <a:r>
              <a:rPr lang="en-MY" dirty="0"/>
              <a:t>b) At least one input is LOW</a:t>
            </a:r>
          </a:p>
          <a:p>
            <a:pPr marL="0" indent="0">
              <a:buNone/>
            </a:pPr>
            <a:r>
              <a:rPr lang="en-MY" dirty="0"/>
              <a:t>c) All inputs are HIGH</a:t>
            </a:r>
          </a:p>
          <a:p>
            <a:pPr marL="0" indent="0">
              <a:buNone/>
            </a:pPr>
            <a:r>
              <a:rPr lang="en-MY" dirty="0"/>
              <a:t>d) All inputs are LOW</a:t>
            </a:r>
          </a:p>
        </p:txBody>
      </p:sp>
      <p:sp>
        <p:nvSpPr>
          <p:cNvPr id="5" name="Slide Number Placeholder 4">
            <a:extLst>
              <a:ext uri="{FF2B5EF4-FFF2-40B4-BE49-F238E27FC236}">
                <a16:creationId xmlns:a16="http://schemas.microsoft.com/office/drawing/2014/main" id="{FC98535A-26BD-4071-8F1B-77B852F6D572}"/>
              </a:ext>
            </a:extLst>
          </p:cNvPr>
          <p:cNvSpPr>
            <a:spLocks noGrp="1"/>
          </p:cNvSpPr>
          <p:nvPr>
            <p:ph type="sldNum" sz="quarter" idx="12"/>
          </p:nvPr>
        </p:nvSpPr>
        <p:spPr/>
        <p:txBody>
          <a:bodyPr/>
          <a:lstStyle/>
          <a:p>
            <a:fld id="{1DE98518-C1CF-410D-8A71-B5D14FDF677E}" type="slidenum">
              <a:rPr lang="en-MY" smtClean="0"/>
              <a:t>46</a:t>
            </a:fld>
            <a:endParaRPr lang="en-MY" dirty="0"/>
          </a:p>
        </p:txBody>
      </p:sp>
      <p:sp>
        <p:nvSpPr>
          <p:cNvPr id="6" name="Rectangle 5">
            <a:extLst>
              <a:ext uri="{FF2B5EF4-FFF2-40B4-BE49-F238E27FC236}">
                <a16:creationId xmlns:a16="http://schemas.microsoft.com/office/drawing/2014/main" id="{83720057-EDC1-40AB-85E4-9E57B907CFAE}"/>
              </a:ext>
            </a:extLst>
          </p:cNvPr>
          <p:cNvSpPr/>
          <p:nvPr/>
        </p:nvSpPr>
        <p:spPr>
          <a:xfrm>
            <a:off x="10607089" y="5450038"/>
            <a:ext cx="7393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C</a:t>
            </a:r>
          </a:p>
        </p:txBody>
      </p:sp>
    </p:spTree>
    <p:extLst>
      <p:ext uri="{BB962C8B-B14F-4D97-AF65-F5344CB8AC3E}">
        <p14:creationId xmlns:p14="http://schemas.microsoft.com/office/powerpoint/2010/main" val="203634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F9A0-F8FE-4906-91CB-E92EF8B02471}"/>
              </a:ext>
            </a:extLst>
          </p:cNvPr>
          <p:cNvSpPr>
            <a:spLocks noGrp="1"/>
          </p:cNvSpPr>
          <p:nvPr>
            <p:ph type="title"/>
          </p:nvPr>
        </p:nvSpPr>
        <p:spPr/>
        <p:txBody>
          <a:bodyPr/>
          <a:lstStyle/>
          <a:p>
            <a:r>
              <a:rPr lang="en-MY" dirty="0"/>
              <a:t>MCQ 8 </a:t>
            </a:r>
          </a:p>
        </p:txBody>
      </p:sp>
      <p:sp>
        <p:nvSpPr>
          <p:cNvPr id="3" name="Content Placeholder 2">
            <a:extLst>
              <a:ext uri="{FF2B5EF4-FFF2-40B4-BE49-F238E27FC236}">
                <a16:creationId xmlns:a16="http://schemas.microsoft.com/office/drawing/2014/main" id="{B00C5361-7C17-4918-8175-9445495AC016}"/>
              </a:ext>
            </a:extLst>
          </p:cNvPr>
          <p:cNvSpPr>
            <a:spLocks noGrp="1"/>
          </p:cNvSpPr>
          <p:nvPr>
            <p:ph idx="1"/>
          </p:nvPr>
        </p:nvSpPr>
        <p:spPr/>
        <p:txBody>
          <a:bodyPr/>
          <a:lstStyle/>
          <a:p>
            <a:pPr marL="0" indent="0">
              <a:buNone/>
            </a:pPr>
            <a:r>
              <a:rPr lang="en-MY" dirty="0"/>
              <a:t>The basic logic gate whose output is the complement of the input is the ___________</a:t>
            </a:r>
          </a:p>
          <a:p>
            <a:pPr marL="0" indent="0">
              <a:buNone/>
            </a:pPr>
            <a:r>
              <a:rPr lang="en-MY" dirty="0"/>
              <a:t>a) OR gate</a:t>
            </a:r>
          </a:p>
          <a:p>
            <a:pPr marL="0" indent="0">
              <a:buNone/>
            </a:pPr>
            <a:r>
              <a:rPr lang="en-MY" dirty="0"/>
              <a:t>b) AND gate</a:t>
            </a:r>
          </a:p>
          <a:p>
            <a:pPr marL="0" indent="0">
              <a:buNone/>
            </a:pPr>
            <a:r>
              <a:rPr lang="en-MY" dirty="0"/>
              <a:t>c) INVERTER gate</a:t>
            </a:r>
          </a:p>
          <a:p>
            <a:pPr marL="0" indent="0">
              <a:buNone/>
            </a:pPr>
            <a:r>
              <a:rPr lang="en-MY" dirty="0"/>
              <a:t>d) XOR gate</a:t>
            </a:r>
          </a:p>
        </p:txBody>
      </p:sp>
      <p:sp>
        <p:nvSpPr>
          <p:cNvPr id="5" name="Slide Number Placeholder 4">
            <a:extLst>
              <a:ext uri="{FF2B5EF4-FFF2-40B4-BE49-F238E27FC236}">
                <a16:creationId xmlns:a16="http://schemas.microsoft.com/office/drawing/2014/main" id="{FC98535A-26BD-4071-8F1B-77B852F6D572}"/>
              </a:ext>
            </a:extLst>
          </p:cNvPr>
          <p:cNvSpPr>
            <a:spLocks noGrp="1"/>
          </p:cNvSpPr>
          <p:nvPr>
            <p:ph type="sldNum" sz="quarter" idx="12"/>
          </p:nvPr>
        </p:nvSpPr>
        <p:spPr/>
        <p:txBody>
          <a:bodyPr/>
          <a:lstStyle/>
          <a:p>
            <a:fld id="{1DE98518-C1CF-410D-8A71-B5D14FDF677E}" type="slidenum">
              <a:rPr lang="en-MY" smtClean="0"/>
              <a:t>47</a:t>
            </a:fld>
            <a:endParaRPr lang="en-MY" dirty="0"/>
          </a:p>
        </p:txBody>
      </p:sp>
      <p:sp>
        <p:nvSpPr>
          <p:cNvPr id="6" name="Rectangle 5">
            <a:extLst>
              <a:ext uri="{FF2B5EF4-FFF2-40B4-BE49-F238E27FC236}">
                <a16:creationId xmlns:a16="http://schemas.microsoft.com/office/drawing/2014/main" id="{83720057-EDC1-40AB-85E4-9E57B907CFAE}"/>
              </a:ext>
            </a:extLst>
          </p:cNvPr>
          <p:cNvSpPr/>
          <p:nvPr/>
        </p:nvSpPr>
        <p:spPr>
          <a:xfrm>
            <a:off x="10607089" y="5450038"/>
            <a:ext cx="7393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C</a:t>
            </a:r>
          </a:p>
        </p:txBody>
      </p:sp>
    </p:spTree>
    <p:extLst>
      <p:ext uri="{BB962C8B-B14F-4D97-AF65-F5344CB8AC3E}">
        <p14:creationId xmlns:p14="http://schemas.microsoft.com/office/powerpoint/2010/main" val="163886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F9A0-F8FE-4906-91CB-E92EF8B02471}"/>
              </a:ext>
            </a:extLst>
          </p:cNvPr>
          <p:cNvSpPr>
            <a:spLocks noGrp="1"/>
          </p:cNvSpPr>
          <p:nvPr>
            <p:ph type="title"/>
          </p:nvPr>
        </p:nvSpPr>
        <p:spPr/>
        <p:txBody>
          <a:bodyPr/>
          <a:lstStyle/>
          <a:p>
            <a:r>
              <a:rPr lang="en-MY" dirty="0"/>
              <a:t>MCQ 9 </a:t>
            </a:r>
          </a:p>
        </p:txBody>
      </p:sp>
      <p:sp>
        <p:nvSpPr>
          <p:cNvPr id="3" name="Content Placeholder 2">
            <a:extLst>
              <a:ext uri="{FF2B5EF4-FFF2-40B4-BE49-F238E27FC236}">
                <a16:creationId xmlns:a16="http://schemas.microsoft.com/office/drawing/2014/main" id="{B00C5361-7C17-4918-8175-9445495AC016}"/>
              </a:ext>
            </a:extLst>
          </p:cNvPr>
          <p:cNvSpPr>
            <a:spLocks noGrp="1"/>
          </p:cNvSpPr>
          <p:nvPr>
            <p:ph idx="1"/>
          </p:nvPr>
        </p:nvSpPr>
        <p:spPr/>
        <p:txBody>
          <a:bodyPr/>
          <a:lstStyle/>
          <a:p>
            <a:pPr marL="0" indent="0">
              <a:buNone/>
            </a:pPr>
            <a:r>
              <a:rPr lang="en-MY" dirty="0"/>
              <a:t>In Boolean algebra, the OR operation is performed by which properties?</a:t>
            </a:r>
          </a:p>
          <a:p>
            <a:pPr marL="0" indent="0">
              <a:buNone/>
            </a:pPr>
            <a:r>
              <a:rPr lang="en-MY" dirty="0"/>
              <a:t>a) Associative properties</a:t>
            </a:r>
          </a:p>
          <a:p>
            <a:pPr marL="0" indent="0">
              <a:buNone/>
            </a:pPr>
            <a:r>
              <a:rPr lang="en-MY" dirty="0"/>
              <a:t>b) Commutative properties</a:t>
            </a:r>
          </a:p>
          <a:p>
            <a:pPr marL="0" indent="0">
              <a:buNone/>
            </a:pPr>
            <a:r>
              <a:rPr lang="en-MY" dirty="0"/>
              <a:t>c) Distributive properties</a:t>
            </a:r>
          </a:p>
          <a:p>
            <a:pPr marL="0" indent="0">
              <a:buNone/>
            </a:pPr>
            <a:r>
              <a:rPr lang="en-MY" dirty="0"/>
              <a:t>d) All of the Mentioned</a:t>
            </a:r>
          </a:p>
        </p:txBody>
      </p:sp>
      <p:sp>
        <p:nvSpPr>
          <p:cNvPr id="5" name="Slide Number Placeholder 4">
            <a:extLst>
              <a:ext uri="{FF2B5EF4-FFF2-40B4-BE49-F238E27FC236}">
                <a16:creationId xmlns:a16="http://schemas.microsoft.com/office/drawing/2014/main" id="{FC98535A-26BD-4071-8F1B-77B852F6D572}"/>
              </a:ext>
            </a:extLst>
          </p:cNvPr>
          <p:cNvSpPr>
            <a:spLocks noGrp="1"/>
          </p:cNvSpPr>
          <p:nvPr>
            <p:ph type="sldNum" sz="quarter" idx="12"/>
          </p:nvPr>
        </p:nvSpPr>
        <p:spPr/>
        <p:txBody>
          <a:bodyPr/>
          <a:lstStyle/>
          <a:p>
            <a:fld id="{1DE98518-C1CF-410D-8A71-B5D14FDF677E}" type="slidenum">
              <a:rPr lang="en-MY" smtClean="0"/>
              <a:t>48</a:t>
            </a:fld>
            <a:endParaRPr lang="en-MY" dirty="0"/>
          </a:p>
        </p:txBody>
      </p:sp>
      <p:sp>
        <p:nvSpPr>
          <p:cNvPr id="6" name="Rectangle 5">
            <a:extLst>
              <a:ext uri="{FF2B5EF4-FFF2-40B4-BE49-F238E27FC236}">
                <a16:creationId xmlns:a16="http://schemas.microsoft.com/office/drawing/2014/main" id="{83720057-EDC1-40AB-85E4-9E57B907CFAE}"/>
              </a:ext>
            </a:extLst>
          </p:cNvPr>
          <p:cNvSpPr/>
          <p:nvPr/>
        </p:nvSpPr>
        <p:spPr>
          <a:xfrm>
            <a:off x="10607089" y="5450038"/>
            <a:ext cx="7393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a:t>
            </a:r>
          </a:p>
        </p:txBody>
      </p:sp>
    </p:spTree>
    <p:extLst>
      <p:ext uri="{BB962C8B-B14F-4D97-AF65-F5344CB8AC3E}">
        <p14:creationId xmlns:p14="http://schemas.microsoft.com/office/powerpoint/2010/main" val="107904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F9A0-F8FE-4906-91CB-E92EF8B02471}"/>
              </a:ext>
            </a:extLst>
          </p:cNvPr>
          <p:cNvSpPr>
            <a:spLocks noGrp="1"/>
          </p:cNvSpPr>
          <p:nvPr>
            <p:ph type="title"/>
          </p:nvPr>
        </p:nvSpPr>
        <p:spPr/>
        <p:txBody>
          <a:bodyPr/>
          <a:lstStyle/>
          <a:p>
            <a:r>
              <a:rPr lang="en-MY" dirty="0"/>
              <a:t>MCQ 10 </a:t>
            </a:r>
          </a:p>
        </p:txBody>
      </p:sp>
      <p:sp>
        <p:nvSpPr>
          <p:cNvPr id="3" name="Content Placeholder 2">
            <a:extLst>
              <a:ext uri="{FF2B5EF4-FFF2-40B4-BE49-F238E27FC236}">
                <a16:creationId xmlns:a16="http://schemas.microsoft.com/office/drawing/2014/main" id="{B00C5361-7C17-4918-8175-9445495AC016}"/>
              </a:ext>
            </a:extLst>
          </p:cNvPr>
          <p:cNvSpPr>
            <a:spLocks noGrp="1"/>
          </p:cNvSpPr>
          <p:nvPr>
            <p:ph idx="1"/>
          </p:nvPr>
        </p:nvSpPr>
        <p:spPr/>
        <p:txBody>
          <a:bodyPr/>
          <a:lstStyle/>
          <a:p>
            <a:pPr marL="0" indent="0">
              <a:buNone/>
            </a:pPr>
            <a:r>
              <a:rPr lang="en-MY" dirty="0"/>
              <a:t>In which of the following gates the output is 1 if and only if at least one input is 1?</a:t>
            </a:r>
          </a:p>
          <a:p>
            <a:pPr marL="0" indent="0">
              <a:buNone/>
            </a:pPr>
            <a:r>
              <a:rPr lang="en-MY" dirty="0"/>
              <a:t>a) AND</a:t>
            </a:r>
          </a:p>
          <a:p>
            <a:pPr marL="0" indent="0">
              <a:buNone/>
            </a:pPr>
            <a:r>
              <a:rPr lang="en-MY" dirty="0"/>
              <a:t>b) NOR</a:t>
            </a:r>
          </a:p>
          <a:p>
            <a:pPr marL="0" indent="0">
              <a:buNone/>
            </a:pPr>
            <a:r>
              <a:rPr lang="en-MY" dirty="0"/>
              <a:t>c) NAND</a:t>
            </a:r>
          </a:p>
          <a:p>
            <a:pPr marL="0" indent="0">
              <a:buNone/>
            </a:pPr>
            <a:r>
              <a:rPr lang="en-MY" dirty="0"/>
              <a:t>d) OR</a:t>
            </a:r>
          </a:p>
        </p:txBody>
      </p:sp>
      <p:sp>
        <p:nvSpPr>
          <p:cNvPr id="5" name="Slide Number Placeholder 4">
            <a:extLst>
              <a:ext uri="{FF2B5EF4-FFF2-40B4-BE49-F238E27FC236}">
                <a16:creationId xmlns:a16="http://schemas.microsoft.com/office/drawing/2014/main" id="{FC98535A-26BD-4071-8F1B-77B852F6D572}"/>
              </a:ext>
            </a:extLst>
          </p:cNvPr>
          <p:cNvSpPr>
            <a:spLocks noGrp="1"/>
          </p:cNvSpPr>
          <p:nvPr>
            <p:ph type="sldNum" sz="quarter" idx="12"/>
          </p:nvPr>
        </p:nvSpPr>
        <p:spPr/>
        <p:txBody>
          <a:bodyPr/>
          <a:lstStyle/>
          <a:p>
            <a:fld id="{1DE98518-C1CF-410D-8A71-B5D14FDF677E}" type="slidenum">
              <a:rPr lang="en-MY" smtClean="0"/>
              <a:t>49</a:t>
            </a:fld>
            <a:endParaRPr lang="en-MY" dirty="0"/>
          </a:p>
        </p:txBody>
      </p:sp>
      <p:sp>
        <p:nvSpPr>
          <p:cNvPr id="6" name="Rectangle 5">
            <a:extLst>
              <a:ext uri="{FF2B5EF4-FFF2-40B4-BE49-F238E27FC236}">
                <a16:creationId xmlns:a16="http://schemas.microsoft.com/office/drawing/2014/main" id="{83720057-EDC1-40AB-85E4-9E57B907CFAE}"/>
              </a:ext>
            </a:extLst>
          </p:cNvPr>
          <p:cNvSpPr/>
          <p:nvPr/>
        </p:nvSpPr>
        <p:spPr>
          <a:xfrm>
            <a:off x="10607089" y="5450038"/>
            <a:ext cx="7393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a:t>
            </a:r>
          </a:p>
        </p:txBody>
      </p:sp>
    </p:spTree>
    <p:extLst>
      <p:ext uri="{BB962C8B-B14F-4D97-AF65-F5344CB8AC3E}">
        <p14:creationId xmlns:p14="http://schemas.microsoft.com/office/powerpoint/2010/main" val="92559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7ED-E9E8-4E5B-8215-1E8B28D1CE03}"/>
              </a:ext>
            </a:extLst>
          </p:cNvPr>
          <p:cNvSpPr>
            <a:spLocks noGrp="1"/>
          </p:cNvSpPr>
          <p:nvPr>
            <p:ph type="title"/>
          </p:nvPr>
        </p:nvSpPr>
        <p:spPr/>
        <p:txBody>
          <a:bodyPr/>
          <a:lstStyle/>
          <a:p>
            <a:r>
              <a:rPr lang="en-MY" dirty="0"/>
              <a:t>Decimal Number Systems</a:t>
            </a:r>
          </a:p>
        </p:txBody>
      </p:sp>
      <p:sp>
        <p:nvSpPr>
          <p:cNvPr id="3" name="Content Placeholder 2">
            <a:extLst>
              <a:ext uri="{FF2B5EF4-FFF2-40B4-BE49-F238E27FC236}">
                <a16:creationId xmlns:a16="http://schemas.microsoft.com/office/drawing/2014/main" id="{27259D39-BC9B-4388-AB88-26B033E04129}"/>
              </a:ext>
            </a:extLst>
          </p:cNvPr>
          <p:cNvSpPr>
            <a:spLocks noGrp="1"/>
          </p:cNvSpPr>
          <p:nvPr>
            <p:ph idx="1"/>
          </p:nvPr>
        </p:nvSpPr>
        <p:spPr/>
        <p:txBody>
          <a:bodyPr/>
          <a:lstStyle/>
          <a:p>
            <a:pPr algn="just">
              <a:lnSpc>
                <a:spcPct val="100000"/>
              </a:lnSpc>
            </a:pPr>
            <a:r>
              <a:rPr lang="en-MY" dirty="0"/>
              <a:t>The number system is having digit 0, 1, 2, 3, 4, 5, 6, 7, 8, 9; this number system is known as a decimal number system because total ten digits are involved.</a:t>
            </a:r>
          </a:p>
          <a:p>
            <a:pPr algn="just">
              <a:lnSpc>
                <a:spcPct val="100000"/>
              </a:lnSpc>
            </a:pPr>
            <a:r>
              <a:rPr lang="en-MY" dirty="0"/>
              <a:t>The base of the decimal number system is 10.</a:t>
            </a:r>
          </a:p>
        </p:txBody>
      </p:sp>
      <p:sp>
        <p:nvSpPr>
          <p:cNvPr id="5" name="Slide Number Placeholder 4">
            <a:extLst>
              <a:ext uri="{FF2B5EF4-FFF2-40B4-BE49-F238E27FC236}">
                <a16:creationId xmlns:a16="http://schemas.microsoft.com/office/drawing/2014/main" id="{C6A27A7E-F355-40DA-82D6-4DFADA889E6F}"/>
              </a:ext>
            </a:extLst>
          </p:cNvPr>
          <p:cNvSpPr>
            <a:spLocks noGrp="1"/>
          </p:cNvSpPr>
          <p:nvPr>
            <p:ph type="sldNum" sz="quarter" idx="12"/>
          </p:nvPr>
        </p:nvSpPr>
        <p:spPr/>
        <p:txBody>
          <a:bodyPr/>
          <a:lstStyle/>
          <a:p>
            <a:fld id="{1DE98518-C1CF-410D-8A71-B5D14FDF677E}" type="slidenum">
              <a:rPr lang="en-MY" smtClean="0"/>
              <a:t>5</a:t>
            </a:fld>
            <a:endParaRPr lang="en-MY" dirty="0"/>
          </a:p>
        </p:txBody>
      </p:sp>
    </p:spTree>
    <p:extLst>
      <p:ext uri="{BB962C8B-B14F-4D97-AF65-F5344CB8AC3E}">
        <p14:creationId xmlns:p14="http://schemas.microsoft.com/office/powerpoint/2010/main" val="22967755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0AAC9-C7FB-4CB0-925D-46D2E626ED83}"/>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7200" dirty="0">
                <a:solidFill>
                  <a:srgbClr val="FFFFFF"/>
                </a:solidFill>
              </a:rPr>
              <a:t>4. Half adder &amp; full adder</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BC0626BF-8DCE-49D1-AE98-7E859B04E64C}"/>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50</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28030498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50CE-DE6E-43E4-9510-20482F896155}"/>
              </a:ext>
            </a:extLst>
          </p:cNvPr>
          <p:cNvSpPr>
            <a:spLocks noGrp="1"/>
          </p:cNvSpPr>
          <p:nvPr>
            <p:ph type="title"/>
          </p:nvPr>
        </p:nvSpPr>
        <p:spPr/>
        <p:txBody>
          <a:bodyPr/>
          <a:lstStyle/>
          <a:p>
            <a:r>
              <a:rPr lang="en-MY" dirty="0"/>
              <a:t>Half adder &amp; full adder Circuits</a:t>
            </a:r>
          </a:p>
        </p:txBody>
      </p:sp>
      <p:sp>
        <p:nvSpPr>
          <p:cNvPr id="3" name="Content Placeholder 2">
            <a:extLst>
              <a:ext uri="{FF2B5EF4-FFF2-40B4-BE49-F238E27FC236}">
                <a16:creationId xmlns:a16="http://schemas.microsoft.com/office/drawing/2014/main" id="{9B4E692B-E1B7-46F4-A5D8-1A46D2422891}"/>
              </a:ext>
            </a:extLst>
          </p:cNvPr>
          <p:cNvSpPr>
            <a:spLocks noGrp="1"/>
          </p:cNvSpPr>
          <p:nvPr>
            <p:ph idx="1"/>
          </p:nvPr>
        </p:nvSpPr>
        <p:spPr/>
        <p:txBody>
          <a:bodyPr/>
          <a:lstStyle/>
          <a:p>
            <a:pPr algn="just">
              <a:lnSpc>
                <a:spcPct val="100000"/>
              </a:lnSpc>
            </a:pPr>
            <a:r>
              <a:rPr lang="en-MY" dirty="0"/>
              <a:t>An Adder is a device that can add two binary digits.</a:t>
            </a:r>
          </a:p>
          <a:p>
            <a:pPr algn="just">
              <a:lnSpc>
                <a:spcPct val="100000"/>
              </a:lnSpc>
            </a:pPr>
            <a:r>
              <a:rPr lang="en-MY" dirty="0"/>
              <a:t>It is a type of digital circuit that performs the operation of additions of two number.</a:t>
            </a:r>
          </a:p>
          <a:p>
            <a:pPr algn="just">
              <a:lnSpc>
                <a:spcPct val="100000"/>
              </a:lnSpc>
            </a:pPr>
            <a:r>
              <a:rPr lang="en-MY" dirty="0"/>
              <a:t>It is mainly designed for the addition of binary number, but they can be used in various other applications like binary code decimal, address decoding, table index calculation, etc. </a:t>
            </a:r>
          </a:p>
          <a:p>
            <a:pPr algn="just">
              <a:lnSpc>
                <a:spcPct val="100000"/>
              </a:lnSpc>
            </a:pPr>
            <a:r>
              <a:rPr lang="en-MY" dirty="0"/>
              <a:t>There are two types of Adder. </a:t>
            </a:r>
          </a:p>
          <a:p>
            <a:pPr algn="just">
              <a:lnSpc>
                <a:spcPct val="100000"/>
              </a:lnSpc>
            </a:pPr>
            <a:r>
              <a:rPr lang="en-MY" dirty="0"/>
              <a:t>One is </a:t>
            </a:r>
            <a:r>
              <a:rPr lang="en-MY" b="1" dirty="0"/>
              <a:t>Half Adder</a:t>
            </a:r>
            <a:r>
              <a:rPr lang="en-MY" dirty="0"/>
              <a:t>, and another one is known as </a:t>
            </a:r>
            <a:r>
              <a:rPr lang="en-MY" b="1" dirty="0"/>
              <a:t>Full Adder</a:t>
            </a:r>
            <a:r>
              <a:rPr lang="en-MY" dirty="0"/>
              <a:t>.</a:t>
            </a:r>
          </a:p>
        </p:txBody>
      </p:sp>
      <p:sp>
        <p:nvSpPr>
          <p:cNvPr id="5" name="Slide Number Placeholder 4">
            <a:extLst>
              <a:ext uri="{FF2B5EF4-FFF2-40B4-BE49-F238E27FC236}">
                <a16:creationId xmlns:a16="http://schemas.microsoft.com/office/drawing/2014/main" id="{7F032CA2-E768-4B33-BE17-5A9362C09B10}"/>
              </a:ext>
            </a:extLst>
          </p:cNvPr>
          <p:cNvSpPr>
            <a:spLocks noGrp="1"/>
          </p:cNvSpPr>
          <p:nvPr>
            <p:ph type="sldNum" sz="quarter" idx="12"/>
          </p:nvPr>
        </p:nvSpPr>
        <p:spPr/>
        <p:txBody>
          <a:bodyPr/>
          <a:lstStyle/>
          <a:p>
            <a:fld id="{1DE98518-C1CF-410D-8A71-B5D14FDF677E}" type="slidenum">
              <a:rPr lang="en-MY" smtClean="0"/>
              <a:t>51</a:t>
            </a:fld>
            <a:endParaRPr lang="en-MY" dirty="0"/>
          </a:p>
        </p:txBody>
      </p:sp>
    </p:spTree>
    <p:extLst>
      <p:ext uri="{BB962C8B-B14F-4D97-AF65-F5344CB8AC3E}">
        <p14:creationId xmlns:p14="http://schemas.microsoft.com/office/powerpoint/2010/main" val="5320266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732BD-3DF9-4A67-8EF3-2A42EA0AE33B}"/>
              </a:ext>
            </a:extLst>
          </p:cNvPr>
          <p:cNvSpPr>
            <a:spLocks noGrp="1"/>
          </p:cNvSpPr>
          <p:nvPr>
            <p:ph type="title"/>
          </p:nvPr>
        </p:nvSpPr>
        <p:spPr/>
        <p:txBody>
          <a:bodyPr/>
          <a:lstStyle/>
          <a:p>
            <a:r>
              <a:rPr lang="en-MY" dirty="0"/>
              <a:t>Half adder</a:t>
            </a:r>
          </a:p>
        </p:txBody>
      </p:sp>
      <p:sp>
        <p:nvSpPr>
          <p:cNvPr id="3" name="Content Placeholder 2">
            <a:extLst>
              <a:ext uri="{FF2B5EF4-FFF2-40B4-BE49-F238E27FC236}">
                <a16:creationId xmlns:a16="http://schemas.microsoft.com/office/drawing/2014/main" id="{F320AF14-F42B-4601-96C3-BA78BF800828}"/>
              </a:ext>
            </a:extLst>
          </p:cNvPr>
          <p:cNvSpPr>
            <a:spLocks noGrp="1"/>
          </p:cNvSpPr>
          <p:nvPr>
            <p:ph idx="1"/>
          </p:nvPr>
        </p:nvSpPr>
        <p:spPr/>
        <p:txBody>
          <a:bodyPr>
            <a:normAutofit fontScale="92500" lnSpcReduction="10000"/>
          </a:bodyPr>
          <a:lstStyle/>
          <a:p>
            <a:pPr algn="just">
              <a:lnSpc>
                <a:spcPct val="100000"/>
              </a:lnSpc>
            </a:pPr>
            <a:r>
              <a:rPr lang="en-MY" dirty="0"/>
              <a:t>There are two inputs and two outputs in a Half Adder. </a:t>
            </a:r>
          </a:p>
          <a:p>
            <a:pPr algn="just">
              <a:lnSpc>
                <a:spcPct val="100000"/>
              </a:lnSpc>
            </a:pPr>
            <a:r>
              <a:rPr lang="en-MY" dirty="0"/>
              <a:t>Inputs are named as A and B, and the outputs are named as Sum (S) and Carry (C). </a:t>
            </a:r>
          </a:p>
          <a:p>
            <a:pPr algn="just">
              <a:lnSpc>
                <a:spcPct val="100000"/>
              </a:lnSpc>
            </a:pPr>
            <a:r>
              <a:rPr lang="en-MY" dirty="0"/>
              <a:t>The Sum is X-OR of the input A and B. Carry is AND of the input A and B. </a:t>
            </a:r>
          </a:p>
          <a:p>
            <a:pPr algn="just">
              <a:lnSpc>
                <a:spcPct val="100000"/>
              </a:lnSpc>
            </a:pPr>
            <a:r>
              <a:rPr lang="en-MY" dirty="0"/>
              <a:t>With the help of half adder, one can design a circuit that is capable of performing simple addition with the help of logic gates. </a:t>
            </a:r>
          </a:p>
          <a:p>
            <a:pPr algn="just">
              <a:lnSpc>
                <a:spcPct val="100000"/>
              </a:lnSpc>
            </a:pPr>
            <a:r>
              <a:rPr lang="en-MY" dirty="0"/>
              <a:t>Let us first take a look at the addition of single bits.</a:t>
            </a:r>
          </a:p>
          <a:p>
            <a:pPr marL="0" indent="0" algn="ctr">
              <a:lnSpc>
                <a:spcPct val="100000"/>
              </a:lnSpc>
              <a:buNone/>
            </a:pPr>
            <a:r>
              <a:rPr lang="en-MY" dirty="0"/>
              <a:t>0 + 0 = 0</a:t>
            </a:r>
          </a:p>
          <a:p>
            <a:pPr marL="0" indent="0" algn="ctr">
              <a:lnSpc>
                <a:spcPct val="100000"/>
              </a:lnSpc>
              <a:buNone/>
            </a:pPr>
            <a:r>
              <a:rPr lang="en-MY" dirty="0"/>
              <a:t>0 + 1 = 1</a:t>
            </a:r>
          </a:p>
          <a:p>
            <a:pPr marL="0" indent="0" algn="ctr">
              <a:lnSpc>
                <a:spcPct val="100000"/>
              </a:lnSpc>
              <a:buNone/>
            </a:pPr>
            <a:r>
              <a:rPr lang="en-MY" dirty="0"/>
              <a:t>1 + 0 = 1</a:t>
            </a:r>
          </a:p>
          <a:p>
            <a:pPr marL="0" indent="0" algn="ctr">
              <a:lnSpc>
                <a:spcPct val="100000"/>
              </a:lnSpc>
              <a:buNone/>
            </a:pPr>
            <a:r>
              <a:rPr lang="en-MY" dirty="0"/>
              <a:t>1 + 1 = 10</a:t>
            </a:r>
          </a:p>
        </p:txBody>
      </p:sp>
      <p:sp>
        <p:nvSpPr>
          <p:cNvPr id="5" name="Slide Number Placeholder 4">
            <a:extLst>
              <a:ext uri="{FF2B5EF4-FFF2-40B4-BE49-F238E27FC236}">
                <a16:creationId xmlns:a16="http://schemas.microsoft.com/office/drawing/2014/main" id="{FF7C832F-96EE-4C78-82C5-027DC5F12974}"/>
              </a:ext>
            </a:extLst>
          </p:cNvPr>
          <p:cNvSpPr>
            <a:spLocks noGrp="1"/>
          </p:cNvSpPr>
          <p:nvPr>
            <p:ph type="sldNum" sz="quarter" idx="12"/>
          </p:nvPr>
        </p:nvSpPr>
        <p:spPr/>
        <p:txBody>
          <a:bodyPr/>
          <a:lstStyle/>
          <a:p>
            <a:fld id="{1DE98518-C1CF-410D-8A71-B5D14FDF677E}" type="slidenum">
              <a:rPr lang="en-MY" smtClean="0"/>
              <a:t>52</a:t>
            </a:fld>
            <a:endParaRPr lang="en-MY" dirty="0"/>
          </a:p>
        </p:txBody>
      </p:sp>
    </p:spTree>
    <p:extLst>
      <p:ext uri="{BB962C8B-B14F-4D97-AF65-F5344CB8AC3E}">
        <p14:creationId xmlns:p14="http://schemas.microsoft.com/office/powerpoint/2010/main" val="3398041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64FA-3148-4F37-8CEC-35AAA200B6AE}"/>
              </a:ext>
            </a:extLst>
          </p:cNvPr>
          <p:cNvSpPr>
            <a:spLocks noGrp="1"/>
          </p:cNvSpPr>
          <p:nvPr>
            <p:ph type="title"/>
          </p:nvPr>
        </p:nvSpPr>
        <p:spPr/>
        <p:txBody>
          <a:bodyPr/>
          <a:lstStyle/>
          <a:p>
            <a:r>
              <a:rPr lang="en-MY" dirty="0"/>
              <a:t>Half adder</a:t>
            </a:r>
          </a:p>
        </p:txBody>
      </p:sp>
      <p:sp>
        <p:nvSpPr>
          <p:cNvPr id="3" name="Content Placeholder 2">
            <a:extLst>
              <a:ext uri="{FF2B5EF4-FFF2-40B4-BE49-F238E27FC236}">
                <a16:creationId xmlns:a16="http://schemas.microsoft.com/office/drawing/2014/main" id="{01062E3E-F793-4D9D-A0B9-1F9BBE13E599}"/>
              </a:ext>
            </a:extLst>
          </p:cNvPr>
          <p:cNvSpPr>
            <a:spLocks noGrp="1"/>
          </p:cNvSpPr>
          <p:nvPr>
            <p:ph idx="1"/>
          </p:nvPr>
        </p:nvSpPr>
        <p:spPr/>
        <p:txBody>
          <a:bodyPr>
            <a:normAutofit fontScale="92500" lnSpcReduction="20000"/>
          </a:bodyPr>
          <a:lstStyle/>
          <a:p>
            <a:pPr algn="just">
              <a:lnSpc>
                <a:spcPct val="100000"/>
              </a:lnSpc>
            </a:pPr>
            <a:r>
              <a:rPr lang="en-MY" dirty="0"/>
              <a:t>These are the least possible single bit combinations. </a:t>
            </a:r>
          </a:p>
          <a:p>
            <a:pPr algn="just">
              <a:lnSpc>
                <a:spcPct val="100000"/>
              </a:lnSpc>
            </a:pPr>
            <a:r>
              <a:rPr lang="en-MY" dirty="0"/>
              <a:t>But the result for 1 + 1 =10. </a:t>
            </a:r>
          </a:p>
          <a:p>
            <a:pPr algn="just">
              <a:lnSpc>
                <a:spcPct val="100000"/>
              </a:lnSpc>
            </a:pPr>
            <a:r>
              <a:rPr lang="en-MY" dirty="0"/>
              <a:t>This problem can be solved with the help of an XOR gate. </a:t>
            </a:r>
          </a:p>
          <a:p>
            <a:pPr algn="just">
              <a:lnSpc>
                <a:spcPct val="100000"/>
              </a:lnSpc>
            </a:pPr>
            <a:r>
              <a:rPr lang="en-MY" dirty="0"/>
              <a:t>The sum results can be re-written as a 2-bit output. </a:t>
            </a:r>
          </a:p>
          <a:p>
            <a:pPr algn="just">
              <a:lnSpc>
                <a:spcPct val="100000"/>
              </a:lnSpc>
            </a:pPr>
            <a:r>
              <a:rPr lang="en-MY" dirty="0"/>
              <a:t>Thus, the above combination can be written as</a:t>
            </a:r>
          </a:p>
          <a:p>
            <a:pPr marL="0" indent="0" algn="ctr">
              <a:lnSpc>
                <a:spcPct val="100000"/>
              </a:lnSpc>
              <a:buNone/>
            </a:pPr>
            <a:r>
              <a:rPr lang="en-MY" dirty="0"/>
              <a:t>0 + 0 = 00</a:t>
            </a:r>
          </a:p>
          <a:p>
            <a:pPr marL="0" indent="0" algn="ctr">
              <a:lnSpc>
                <a:spcPct val="100000"/>
              </a:lnSpc>
              <a:buNone/>
            </a:pPr>
            <a:r>
              <a:rPr lang="en-MY" dirty="0"/>
              <a:t>0 + 1 = 01</a:t>
            </a:r>
          </a:p>
          <a:p>
            <a:pPr marL="0" indent="0" algn="ctr">
              <a:lnSpc>
                <a:spcPct val="100000"/>
              </a:lnSpc>
              <a:buNone/>
            </a:pPr>
            <a:r>
              <a:rPr lang="en-MY" dirty="0"/>
              <a:t>1 + 0 = 01</a:t>
            </a:r>
          </a:p>
          <a:p>
            <a:pPr marL="0" indent="0" algn="ctr">
              <a:lnSpc>
                <a:spcPct val="100000"/>
              </a:lnSpc>
              <a:buNone/>
            </a:pPr>
            <a:r>
              <a:rPr lang="en-MY" dirty="0"/>
              <a:t>1 + 1 = 10</a:t>
            </a:r>
          </a:p>
          <a:p>
            <a:pPr algn="just">
              <a:lnSpc>
                <a:spcPct val="100000"/>
              </a:lnSpc>
            </a:pPr>
            <a:r>
              <a:rPr lang="en-MY" dirty="0"/>
              <a:t>Here the output “1” of “10” becomes the carry-out. SUM is the normal output and the CARRY is the carry-out.</a:t>
            </a:r>
          </a:p>
        </p:txBody>
      </p:sp>
      <p:sp>
        <p:nvSpPr>
          <p:cNvPr id="5" name="Slide Number Placeholder 4">
            <a:extLst>
              <a:ext uri="{FF2B5EF4-FFF2-40B4-BE49-F238E27FC236}">
                <a16:creationId xmlns:a16="http://schemas.microsoft.com/office/drawing/2014/main" id="{FE33DFF1-91E3-4DB4-B581-906BD98B4656}"/>
              </a:ext>
            </a:extLst>
          </p:cNvPr>
          <p:cNvSpPr>
            <a:spLocks noGrp="1"/>
          </p:cNvSpPr>
          <p:nvPr>
            <p:ph type="sldNum" sz="quarter" idx="12"/>
          </p:nvPr>
        </p:nvSpPr>
        <p:spPr/>
        <p:txBody>
          <a:bodyPr/>
          <a:lstStyle/>
          <a:p>
            <a:fld id="{1DE98518-C1CF-410D-8A71-B5D14FDF677E}" type="slidenum">
              <a:rPr lang="en-MY" smtClean="0"/>
              <a:t>53</a:t>
            </a:fld>
            <a:endParaRPr lang="en-MY" dirty="0"/>
          </a:p>
        </p:txBody>
      </p:sp>
    </p:spTree>
    <p:extLst>
      <p:ext uri="{BB962C8B-B14F-4D97-AF65-F5344CB8AC3E}">
        <p14:creationId xmlns:p14="http://schemas.microsoft.com/office/powerpoint/2010/main" val="18216730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E960-D6DB-4832-9AF1-12949AAA29BB}"/>
              </a:ext>
            </a:extLst>
          </p:cNvPr>
          <p:cNvSpPr>
            <a:spLocks noGrp="1"/>
          </p:cNvSpPr>
          <p:nvPr>
            <p:ph type="title"/>
          </p:nvPr>
        </p:nvSpPr>
        <p:spPr/>
        <p:txBody>
          <a:bodyPr/>
          <a:lstStyle/>
          <a:p>
            <a:r>
              <a:rPr lang="en-MY" dirty="0"/>
              <a:t>Half adder</a:t>
            </a:r>
          </a:p>
        </p:txBody>
      </p:sp>
      <p:sp>
        <p:nvSpPr>
          <p:cNvPr id="3" name="Content Placeholder 2">
            <a:extLst>
              <a:ext uri="{FF2B5EF4-FFF2-40B4-BE49-F238E27FC236}">
                <a16:creationId xmlns:a16="http://schemas.microsoft.com/office/drawing/2014/main" id="{E9A00421-03D0-427E-B01A-539B4364732F}"/>
              </a:ext>
            </a:extLst>
          </p:cNvPr>
          <p:cNvSpPr>
            <a:spLocks noGrp="1"/>
          </p:cNvSpPr>
          <p:nvPr>
            <p:ph idx="1"/>
          </p:nvPr>
        </p:nvSpPr>
        <p:spPr/>
        <p:txBody>
          <a:bodyPr>
            <a:normAutofit fontScale="92500" lnSpcReduction="10000"/>
          </a:bodyPr>
          <a:lstStyle/>
          <a:p>
            <a:r>
              <a:rPr lang="en-MY" dirty="0"/>
              <a:t>The truth table of the half adder is as follows:</a:t>
            </a:r>
          </a:p>
          <a:p>
            <a:endParaRPr lang="en-MY" dirty="0"/>
          </a:p>
          <a:p>
            <a:endParaRPr lang="en-MY" dirty="0"/>
          </a:p>
          <a:p>
            <a:endParaRPr lang="en-MY" dirty="0"/>
          </a:p>
          <a:p>
            <a:endParaRPr lang="en-MY" dirty="0"/>
          </a:p>
          <a:p>
            <a:endParaRPr lang="en-MY" dirty="0"/>
          </a:p>
          <a:p>
            <a:endParaRPr lang="en-MY" dirty="0"/>
          </a:p>
          <a:p>
            <a:endParaRPr lang="en-MY" dirty="0"/>
          </a:p>
          <a:p>
            <a:pPr algn="just">
              <a:lnSpc>
                <a:spcPct val="110000"/>
              </a:lnSpc>
            </a:pPr>
            <a:r>
              <a:rPr lang="en-MY" dirty="0"/>
              <a:t>The main disadvantage of this circuit is that it can only add two inputs and if there is any carry it is neglected. Thus, the process is incomplete. To overcome this difficulty Full Adder is designed. </a:t>
            </a:r>
          </a:p>
        </p:txBody>
      </p:sp>
      <p:sp>
        <p:nvSpPr>
          <p:cNvPr id="5" name="Slide Number Placeholder 4">
            <a:extLst>
              <a:ext uri="{FF2B5EF4-FFF2-40B4-BE49-F238E27FC236}">
                <a16:creationId xmlns:a16="http://schemas.microsoft.com/office/drawing/2014/main" id="{A6D4BCB2-BA6D-4107-A8BA-C4F2715E13D5}"/>
              </a:ext>
            </a:extLst>
          </p:cNvPr>
          <p:cNvSpPr>
            <a:spLocks noGrp="1"/>
          </p:cNvSpPr>
          <p:nvPr>
            <p:ph type="sldNum" sz="quarter" idx="12"/>
          </p:nvPr>
        </p:nvSpPr>
        <p:spPr/>
        <p:txBody>
          <a:bodyPr/>
          <a:lstStyle/>
          <a:p>
            <a:fld id="{1DE98518-C1CF-410D-8A71-B5D14FDF677E}" type="slidenum">
              <a:rPr lang="en-MY" smtClean="0"/>
              <a:t>54</a:t>
            </a:fld>
            <a:endParaRPr lang="en-MY" dirty="0"/>
          </a:p>
        </p:txBody>
      </p:sp>
      <p:graphicFrame>
        <p:nvGraphicFramePr>
          <p:cNvPr id="6" name="Table 5">
            <a:extLst>
              <a:ext uri="{FF2B5EF4-FFF2-40B4-BE49-F238E27FC236}">
                <a16:creationId xmlns:a16="http://schemas.microsoft.com/office/drawing/2014/main" id="{CB8ADD16-A5E4-44BA-83F1-CDC8C17C3C8A}"/>
              </a:ext>
            </a:extLst>
          </p:cNvPr>
          <p:cNvGraphicFramePr>
            <a:graphicFrameLocks noGrp="1"/>
          </p:cNvGraphicFramePr>
          <p:nvPr/>
        </p:nvGraphicFramePr>
        <p:xfrm>
          <a:off x="1524000" y="2519172"/>
          <a:ext cx="4572000" cy="2651760"/>
        </p:xfrm>
        <a:graphic>
          <a:graphicData uri="http://schemas.openxmlformats.org/drawingml/2006/table">
            <a:tbl>
              <a:tblPr>
                <a:tableStyleId>{BC89EF96-8CEA-46FF-86C4-4CE0E7609802}</a:tableStyleId>
              </a:tblPr>
              <a:tblGrid>
                <a:gridCol w="1143000">
                  <a:extLst>
                    <a:ext uri="{9D8B030D-6E8A-4147-A177-3AD203B41FA5}">
                      <a16:colId xmlns:a16="http://schemas.microsoft.com/office/drawing/2014/main" val="1143795036"/>
                    </a:ext>
                  </a:extLst>
                </a:gridCol>
                <a:gridCol w="1143000">
                  <a:extLst>
                    <a:ext uri="{9D8B030D-6E8A-4147-A177-3AD203B41FA5}">
                      <a16:colId xmlns:a16="http://schemas.microsoft.com/office/drawing/2014/main" val="2007453003"/>
                    </a:ext>
                  </a:extLst>
                </a:gridCol>
                <a:gridCol w="1143000">
                  <a:extLst>
                    <a:ext uri="{9D8B030D-6E8A-4147-A177-3AD203B41FA5}">
                      <a16:colId xmlns:a16="http://schemas.microsoft.com/office/drawing/2014/main" val="2665924820"/>
                    </a:ext>
                  </a:extLst>
                </a:gridCol>
                <a:gridCol w="1143000">
                  <a:extLst>
                    <a:ext uri="{9D8B030D-6E8A-4147-A177-3AD203B41FA5}">
                      <a16:colId xmlns:a16="http://schemas.microsoft.com/office/drawing/2014/main" val="1872234991"/>
                    </a:ext>
                  </a:extLst>
                </a:gridCol>
              </a:tblGrid>
              <a:tr h="0">
                <a:tc gridSpan="2">
                  <a:txBody>
                    <a:bodyPr/>
                    <a:lstStyle/>
                    <a:p>
                      <a:pPr algn="ctr" fontAlgn="ctr"/>
                      <a:r>
                        <a:rPr lang="en-MY" b="1" dirty="0">
                          <a:effectLst/>
                        </a:rPr>
                        <a:t>Inputs</a:t>
                      </a:r>
                    </a:p>
                  </a:txBody>
                  <a:tcPr marL="60960" marR="60960" marT="60960" marB="60960" anchor="ctr"/>
                </a:tc>
                <a:tc hMerge="1">
                  <a:txBody>
                    <a:bodyPr/>
                    <a:lstStyle/>
                    <a:p>
                      <a:endParaRPr lang="en-MY"/>
                    </a:p>
                  </a:txBody>
                  <a:tcPr/>
                </a:tc>
                <a:tc gridSpan="2">
                  <a:txBody>
                    <a:bodyPr/>
                    <a:lstStyle/>
                    <a:p>
                      <a:pPr algn="ctr" fontAlgn="ctr"/>
                      <a:r>
                        <a:rPr lang="en-MY" b="1" dirty="0">
                          <a:effectLst/>
                        </a:rPr>
                        <a:t>Outputs</a:t>
                      </a:r>
                    </a:p>
                  </a:txBody>
                  <a:tcPr marL="60960" marR="60960" marT="60960" marB="60960" anchor="ctr"/>
                </a:tc>
                <a:tc hMerge="1">
                  <a:txBody>
                    <a:bodyPr/>
                    <a:lstStyle/>
                    <a:p>
                      <a:endParaRPr lang="en-MY"/>
                    </a:p>
                  </a:txBody>
                  <a:tcPr/>
                </a:tc>
                <a:extLst>
                  <a:ext uri="{0D108BD9-81ED-4DB2-BD59-A6C34878D82A}">
                    <a16:rowId xmlns:a16="http://schemas.microsoft.com/office/drawing/2014/main" val="2791360444"/>
                  </a:ext>
                </a:extLst>
              </a:tr>
              <a:tr h="0">
                <a:tc>
                  <a:txBody>
                    <a:bodyPr/>
                    <a:lstStyle/>
                    <a:p>
                      <a:pPr algn="ctr" fontAlgn="t"/>
                      <a:r>
                        <a:rPr lang="en-MY" dirty="0">
                          <a:effectLst/>
                        </a:rPr>
                        <a:t>A</a:t>
                      </a:r>
                    </a:p>
                  </a:txBody>
                  <a:tcPr marL="60960" marR="60960" marT="60960" marB="60960"/>
                </a:tc>
                <a:tc>
                  <a:txBody>
                    <a:bodyPr/>
                    <a:lstStyle/>
                    <a:p>
                      <a:pPr algn="ctr" fontAlgn="t"/>
                      <a:r>
                        <a:rPr lang="en-MY">
                          <a:effectLst/>
                        </a:rPr>
                        <a:t>B</a:t>
                      </a:r>
                    </a:p>
                  </a:txBody>
                  <a:tcPr marL="60960" marR="60960" marT="60960" marB="60960"/>
                </a:tc>
                <a:tc>
                  <a:txBody>
                    <a:bodyPr/>
                    <a:lstStyle/>
                    <a:p>
                      <a:pPr algn="ctr" fontAlgn="t"/>
                      <a:r>
                        <a:rPr lang="en-MY" dirty="0">
                          <a:effectLst/>
                        </a:rPr>
                        <a:t>Sum (A</a:t>
                      </a:r>
                      <a:r>
                        <a:rPr lang="en-MY" sz="1800" b="0" i="0" dirty="0">
                          <a:solidFill>
                            <a:srgbClr val="231F20"/>
                          </a:solidFill>
                          <a:effectLst/>
                          <a:latin typeface="MTSYN"/>
                        </a:rPr>
                        <a:t>⊕B</a:t>
                      </a:r>
                      <a:r>
                        <a:rPr lang="en-MY" dirty="0">
                          <a:effectLst/>
                        </a:rPr>
                        <a:t>)</a:t>
                      </a:r>
                    </a:p>
                  </a:txBody>
                  <a:tcPr marL="60960" marR="60960" marT="60960" marB="60960"/>
                </a:tc>
                <a:tc>
                  <a:txBody>
                    <a:bodyPr/>
                    <a:lstStyle/>
                    <a:p>
                      <a:pPr algn="ctr" fontAlgn="t"/>
                      <a:r>
                        <a:rPr lang="en-MY" dirty="0">
                          <a:effectLst/>
                        </a:rPr>
                        <a:t>Carry (AB)</a:t>
                      </a:r>
                    </a:p>
                  </a:txBody>
                  <a:tcPr marL="60960" marR="60960" marT="60960" marB="60960"/>
                </a:tc>
                <a:extLst>
                  <a:ext uri="{0D108BD9-81ED-4DB2-BD59-A6C34878D82A}">
                    <a16:rowId xmlns:a16="http://schemas.microsoft.com/office/drawing/2014/main" val="989706280"/>
                  </a:ext>
                </a:extLst>
              </a:tr>
              <a:tr h="0">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extLst>
                  <a:ext uri="{0D108BD9-81ED-4DB2-BD59-A6C34878D82A}">
                    <a16:rowId xmlns:a16="http://schemas.microsoft.com/office/drawing/2014/main" val="214567299"/>
                  </a:ext>
                </a:extLst>
              </a:tr>
              <a:tr h="0">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extLst>
                  <a:ext uri="{0D108BD9-81ED-4DB2-BD59-A6C34878D82A}">
                    <a16:rowId xmlns:a16="http://schemas.microsoft.com/office/drawing/2014/main" val="839040225"/>
                  </a:ext>
                </a:extLst>
              </a:tr>
              <a:tr h="0">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extLst>
                  <a:ext uri="{0D108BD9-81ED-4DB2-BD59-A6C34878D82A}">
                    <a16:rowId xmlns:a16="http://schemas.microsoft.com/office/drawing/2014/main" val="4013270398"/>
                  </a:ext>
                </a:extLst>
              </a:tr>
              <a:tr h="0">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dirty="0">
                          <a:effectLst/>
                        </a:rPr>
                        <a:t>1</a:t>
                      </a:r>
                    </a:p>
                  </a:txBody>
                  <a:tcPr marL="60960" marR="60960" marT="60960" marB="60960"/>
                </a:tc>
                <a:extLst>
                  <a:ext uri="{0D108BD9-81ED-4DB2-BD59-A6C34878D82A}">
                    <a16:rowId xmlns:a16="http://schemas.microsoft.com/office/drawing/2014/main" val="4209126748"/>
                  </a:ext>
                </a:extLst>
              </a:tr>
            </a:tbl>
          </a:graphicData>
        </a:graphic>
      </p:graphicFrame>
      <p:pic>
        <p:nvPicPr>
          <p:cNvPr id="2050" name="Picture 2" descr="HALF-ADDER-FULL-ADDER-FIG-1">
            <a:extLst>
              <a:ext uri="{FF2B5EF4-FFF2-40B4-BE49-F238E27FC236}">
                <a16:creationId xmlns:a16="http://schemas.microsoft.com/office/drawing/2014/main" id="{C1741960-C639-4889-A3DE-E7E6FC5002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137"/>
          <a:stretch/>
        </p:blipFill>
        <p:spPr bwMode="auto">
          <a:xfrm>
            <a:off x="6521707" y="2587304"/>
            <a:ext cx="5060693" cy="2515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5509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95233-9F2C-46C6-A0E0-4241D49B99DF}"/>
              </a:ext>
            </a:extLst>
          </p:cNvPr>
          <p:cNvSpPr>
            <a:spLocks noGrp="1"/>
          </p:cNvSpPr>
          <p:nvPr>
            <p:ph type="title"/>
          </p:nvPr>
        </p:nvSpPr>
        <p:spPr/>
        <p:txBody>
          <a:bodyPr/>
          <a:lstStyle/>
          <a:p>
            <a:r>
              <a:rPr lang="en-MY" dirty="0"/>
              <a:t>Full adder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A4425E-508D-415F-9E5A-0CA92CE84A93}"/>
                  </a:ext>
                </a:extLst>
              </p:cNvPr>
              <p:cNvSpPr>
                <a:spLocks noGrp="1"/>
              </p:cNvSpPr>
              <p:nvPr>
                <p:ph idx="1"/>
              </p:nvPr>
            </p:nvSpPr>
            <p:spPr>
              <a:xfrm>
                <a:off x="1069848" y="2121408"/>
                <a:ext cx="4136634" cy="4050792"/>
              </a:xfrm>
            </p:spPr>
            <p:txBody>
              <a:bodyPr/>
              <a:lstStyle/>
              <a:p>
                <a:pPr algn="just">
                  <a:lnSpc>
                    <a:spcPct val="100000"/>
                  </a:lnSpc>
                </a:pPr>
                <a:r>
                  <a:rPr lang="en-MY" dirty="0"/>
                  <a:t>The main difference between a half adder and a full adder is that the full adder has three inputs and two outputs. </a:t>
                </a:r>
              </a:p>
              <a:p>
                <a:pPr algn="just">
                  <a:lnSpc>
                    <a:spcPct val="100000"/>
                  </a:lnSpc>
                </a:pPr>
                <a:r>
                  <a:rPr lang="en-MY" dirty="0"/>
                  <a:t>The two inputs are A and B, and the third input is a carry input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𝐼𝑁</m:t>
                        </m:r>
                      </m:sub>
                    </m:sSub>
                  </m:oMath>
                </a14:m>
                <a:r>
                  <a:rPr lang="en-MY" dirty="0"/>
                  <a:t>. </a:t>
                </a:r>
              </a:p>
              <a:p>
                <a:pPr algn="just">
                  <a:lnSpc>
                    <a:spcPct val="100000"/>
                  </a:lnSpc>
                </a:pPr>
                <a:r>
                  <a:rPr lang="en-MY" dirty="0"/>
                  <a:t>The output carry is designated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𝑂𝑈𝑇</m:t>
                        </m:r>
                      </m:sub>
                    </m:sSub>
                  </m:oMath>
                </a14:m>
                <a:r>
                  <a:rPr lang="en-MY" dirty="0"/>
                  <a:t>, and the normal output is designated as S.</a:t>
                </a:r>
              </a:p>
            </p:txBody>
          </p:sp>
        </mc:Choice>
        <mc:Fallback>
          <p:sp>
            <p:nvSpPr>
              <p:cNvPr id="3" name="Content Placeholder 2">
                <a:extLst>
                  <a:ext uri="{FF2B5EF4-FFF2-40B4-BE49-F238E27FC236}">
                    <a16:creationId xmlns:a16="http://schemas.microsoft.com/office/drawing/2014/main" id="{A3A4425E-508D-415F-9E5A-0CA92CE84A93}"/>
                  </a:ext>
                </a:extLst>
              </p:cNvPr>
              <p:cNvSpPr>
                <a:spLocks noGrp="1" noRot="1" noChangeAspect="1" noMove="1" noResize="1" noEditPoints="1" noAdjustHandles="1" noChangeArrowheads="1" noChangeShapeType="1" noTextEdit="1"/>
              </p:cNvSpPr>
              <p:nvPr>
                <p:ph idx="1"/>
              </p:nvPr>
            </p:nvSpPr>
            <p:spPr>
              <a:xfrm>
                <a:off x="1069848" y="2121408"/>
                <a:ext cx="4136634" cy="4050792"/>
              </a:xfrm>
              <a:blipFill>
                <a:blip r:embed="rId2"/>
                <a:stretch>
                  <a:fillRect l="-737" t="-752" r="-1475"/>
                </a:stretch>
              </a:blipFill>
            </p:spPr>
            <p:txBody>
              <a:bodyPr/>
              <a:lstStyle/>
              <a:p>
                <a:r>
                  <a:rPr lang="en-MY">
                    <a:noFill/>
                  </a:rPr>
                  <a:t> </a:t>
                </a:r>
              </a:p>
            </p:txBody>
          </p:sp>
        </mc:Fallback>
      </mc:AlternateContent>
      <p:sp>
        <p:nvSpPr>
          <p:cNvPr id="5" name="Slide Number Placeholder 4">
            <a:extLst>
              <a:ext uri="{FF2B5EF4-FFF2-40B4-BE49-F238E27FC236}">
                <a16:creationId xmlns:a16="http://schemas.microsoft.com/office/drawing/2014/main" id="{1E36F679-92C8-4CB3-8830-FA7795C2E6C0}"/>
              </a:ext>
            </a:extLst>
          </p:cNvPr>
          <p:cNvSpPr>
            <a:spLocks noGrp="1"/>
          </p:cNvSpPr>
          <p:nvPr>
            <p:ph type="sldNum" sz="quarter" idx="12"/>
          </p:nvPr>
        </p:nvSpPr>
        <p:spPr/>
        <p:txBody>
          <a:bodyPr/>
          <a:lstStyle/>
          <a:p>
            <a:fld id="{1DE98518-C1CF-410D-8A71-B5D14FDF677E}" type="slidenum">
              <a:rPr lang="en-MY" smtClean="0"/>
              <a:t>55</a:t>
            </a:fld>
            <a:endParaRPr lang="en-MY" dirty="0"/>
          </a:p>
        </p:txBody>
      </p:sp>
      <p:graphicFrame>
        <p:nvGraphicFramePr>
          <p:cNvPr id="6" name="Table 5">
            <a:extLst>
              <a:ext uri="{FF2B5EF4-FFF2-40B4-BE49-F238E27FC236}">
                <a16:creationId xmlns:a16="http://schemas.microsoft.com/office/drawing/2014/main" id="{7ECA2B26-AB7C-4325-82B4-798AB70CC5BE}"/>
              </a:ext>
            </a:extLst>
          </p:cNvPr>
          <p:cNvGraphicFramePr>
            <a:graphicFrameLocks noGrp="1"/>
          </p:cNvGraphicFramePr>
          <p:nvPr/>
        </p:nvGraphicFramePr>
        <p:xfrm>
          <a:off x="5775958" y="1289304"/>
          <a:ext cx="5855210" cy="4236720"/>
        </p:xfrm>
        <a:graphic>
          <a:graphicData uri="http://schemas.openxmlformats.org/drawingml/2006/table">
            <a:tbl>
              <a:tblPr>
                <a:tableStyleId>{5DA37D80-6434-44D0-A028-1B22A696006F}</a:tableStyleId>
              </a:tblPr>
              <a:tblGrid>
                <a:gridCol w="783462">
                  <a:extLst>
                    <a:ext uri="{9D8B030D-6E8A-4147-A177-3AD203B41FA5}">
                      <a16:colId xmlns:a16="http://schemas.microsoft.com/office/drawing/2014/main" val="1728447983"/>
                    </a:ext>
                  </a:extLst>
                </a:gridCol>
                <a:gridCol w="681135">
                  <a:extLst>
                    <a:ext uri="{9D8B030D-6E8A-4147-A177-3AD203B41FA5}">
                      <a16:colId xmlns:a16="http://schemas.microsoft.com/office/drawing/2014/main" val="3426284650"/>
                    </a:ext>
                  </a:extLst>
                </a:gridCol>
                <a:gridCol w="671804">
                  <a:extLst>
                    <a:ext uri="{9D8B030D-6E8A-4147-A177-3AD203B41FA5}">
                      <a16:colId xmlns:a16="http://schemas.microsoft.com/office/drawing/2014/main" val="3080856236"/>
                    </a:ext>
                  </a:extLst>
                </a:gridCol>
                <a:gridCol w="2090057">
                  <a:extLst>
                    <a:ext uri="{9D8B030D-6E8A-4147-A177-3AD203B41FA5}">
                      <a16:colId xmlns:a16="http://schemas.microsoft.com/office/drawing/2014/main" val="2215002784"/>
                    </a:ext>
                  </a:extLst>
                </a:gridCol>
                <a:gridCol w="1628752">
                  <a:extLst>
                    <a:ext uri="{9D8B030D-6E8A-4147-A177-3AD203B41FA5}">
                      <a16:colId xmlns:a16="http://schemas.microsoft.com/office/drawing/2014/main" val="539366462"/>
                    </a:ext>
                  </a:extLst>
                </a:gridCol>
              </a:tblGrid>
              <a:tr h="0">
                <a:tc gridSpan="3">
                  <a:txBody>
                    <a:bodyPr/>
                    <a:lstStyle/>
                    <a:p>
                      <a:pPr algn="ctr" fontAlgn="ctr"/>
                      <a:r>
                        <a:rPr lang="en-MY" b="1">
                          <a:effectLst/>
                        </a:rPr>
                        <a:t>Inputs</a:t>
                      </a:r>
                    </a:p>
                  </a:txBody>
                  <a:tcPr marL="60960" marR="60960" marT="60960" marB="60960" anchor="ctr"/>
                </a:tc>
                <a:tc hMerge="1">
                  <a:txBody>
                    <a:bodyPr/>
                    <a:lstStyle/>
                    <a:p>
                      <a:endParaRPr lang="en-MY"/>
                    </a:p>
                  </a:txBody>
                  <a:tcPr/>
                </a:tc>
                <a:tc hMerge="1">
                  <a:txBody>
                    <a:bodyPr/>
                    <a:lstStyle/>
                    <a:p>
                      <a:endParaRPr lang="en-MY"/>
                    </a:p>
                  </a:txBody>
                  <a:tcPr/>
                </a:tc>
                <a:tc gridSpan="2">
                  <a:txBody>
                    <a:bodyPr/>
                    <a:lstStyle/>
                    <a:p>
                      <a:pPr algn="ctr" fontAlgn="ctr"/>
                      <a:r>
                        <a:rPr lang="en-MY" b="1">
                          <a:effectLst/>
                        </a:rPr>
                        <a:t>Outputs</a:t>
                      </a:r>
                    </a:p>
                  </a:txBody>
                  <a:tcPr marL="60960" marR="60960" marT="60960" marB="60960" anchor="ctr"/>
                </a:tc>
                <a:tc hMerge="1">
                  <a:txBody>
                    <a:bodyPr/>
                    <a:lstStyle/>
                    <a:p>
                      <a:endParaRPr lang="en-MY"/>
                    </a:p>
                  </a:txBody>
                  <a:tcPr/>
                </a:tc>
                <a:extLst>
                  <a:ext uri="{0D108BD9-81ED-4DB2-BD59-A6C34878D82A}">
                    <a16:rowId xmlns:a16="http://schemas.microsoft.com/office/drawing/2014/main" val="463740307"/>
                  </a:ext>
                </a:extLst>
              </a:tr>
              <a:tr h="0">
                <a:tc>
                  <a:txBody>
                    <a:bodyPr/>
                    <a:lstStyle/>
                    <a:p>
                      <a:pPr algn="ctr" fontAlgn="t"/>
                      <a:r>
                        <a:rPr lang="en-MY">
                          <a:effectLst/>
                        </a:rPr>
                        <a:t>A</a:t>
                      </a:r>
                    </a:p>
                  </a:txBody>
                  <a:tcPr marL="60960" marR="60960" marT="60960" marB="60960" anchor="ctr"/>
                </a:tc>
                <a:tc>
                  <a:txBody>
                    <a:bodyPr/>
                    <a:lstStyle/>
                    <a:p>
                      <a:pPr algn="ctr" fontAlgn="t"/>
                      <a:r>
                        <a:rPr lang="en-MY">
                          <a:effectLst/>
                        </a:rPr>
                        <a:t>B</a:t>
                      </a:r>
                    </a:p>
                  </a:txBody>
                  <a:tcPr marL="60960" marR="60960" marT="60960" marB="60960" anchor="ctr"/>
                </a:tc>
                <a:tc>
                  <a:txBody>
                    <a:bodyPr/>
                    <a:lstStyle/>
                    <a:p>
                      <a:pPr algn="ctr" fontAlgn="t"/>
                      <a:r>
                        <a:rPr lang="en-MY" dirty="0">
                          <a:effectLst/>
                        </a:rPr>
                        <a:t>C</a:t>
                      </a:r>
                    </a:p>
                  </a:txBody>
                  <a:tcPr marL="60960" marR="60960" marT="60960" marB="60960" anchor="ctr"/>
                </a:tc>
                <a:tc>
                  <a:txBody>
                    <a:bodyPr/>
                    <a:lstStyle/>
                    <a:p>
                      <a:pPr algn="ctr" fontAlgn="t"/>
                      <a:r>
                        <a:rPr lang="en-MY" dirty="0">
                          <a:effectLst/>
                        </a:rPr>
                        <a:t>COUT</a:t>
                      </a:r>
                    </a:p>
                    <a:p>
                      <a:pPr algn="ctr" fontAlgn="t"/>
                      <a:r>
                        <a:rPr lang="en-MY" dirty="0">
                          <a:effectLst/>
                        </a:rPr>
                        <a:t>(AB+BC+CA)</a:t>
                      </a:r>
                    </a:p>
                  </a:txBody>
                  <a:tcPr marL="60960" marR="60960" marT="60960" marB="60960" anchor="ctr"/>
                </a:tc>
                <a:tc>
                  <a:txBody>
                    <a:bodyPr/>
                    <a:lstStyle/>
                    <a:p>
                      <a:pPr algn="ctr" fontAlgn="t"/>
                      <a:r>
                        <a:rPr lang="en-MY" dirty="0">
                          <a:effectLst/>
                        </a:rPr>
                        <a:t>S </a:t>
                      </a:r>
                    </a:p>
                    <a:p>
                      <a:pPr algn="ctr" fontAlgn="t"/>
                      <a:r>
                        <a:rPr lang="en-MY" dirty="0">
                          <a:effectLst/>
                        </a:rPr>
                        <a:t>(A</a:t>
                      </a:r>
                      <a:r>
                        <a:rPr lang="en-MY" sz="1800" b="0" i="0" dirty="0">
                          <a:solidFill>
                            <a:srgbClr val="231F20"/>
                          </a:solidFill>
                          <a:effectLst/>
                          <a:latin typeface="MTSYN"/>
                        </a:rPr>
                        <a:t>⊕B⊕C</a:t>
                      </a:r>
                      <a:r>
                        <a:rPr lang="en-MY" dirty="0">
                          <a:effectLst/>
                        </a:rPr>
                        <a:t>)</a:t>
                      </a:r>
                    </a:p>
                  </a:txBody>
                  <a:tcPr marL="60960" marR="60960" marT="60960" marB="60960" anchor="ctr"/>
                </a:tc>
                <a:extLst>
                  <a:ext uri="{0D108BD9-81ED-4DB2-BD59-A6C34878D82A}">
                    <a16:rowId xmlns:a16="http://schemas.microsoft.com/office/drawing/2014/main" val="2003751503"/>
                  </a:ext>
                </a:extLst>
              </a:tr>
              <a:tr h="0">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dirty="0">
                          <a:effectLst/>
                        </a:rPr>
                        <a:t>0</a:t>
                      </a:r>
                    </a:p>
                  </a:txBody>
                  <a:tcPr marL="60960" marR="60960" marT="60960" marB="60960"/>
                </a:tc>
                <a:tc>
                  <a:txBody>
                    <a:bodyPr/>
                    <a:lstStyle/>
                    <a:p>
                      <a:pPr algn="ctr" fontAlgn="t"/>
                      <a:r>
                        <a:rPr lang="en-MY" dirty="0">
                          <a:effectLst/>
                        </a:rPr>
                        <a:t>0</a:t>
                      </a:r>
                    </a:p>
                  </a:txBody>
                  <a:tcPr marL="60960" marR="60960" marT="60960" marB="60960"/>
                </a:tc>
                <a:extLst>
                  <a:ext uri="{0D108BD9-81ED-4DB2-BD59-A6C34878D82A}">
                    <a16:rowId xmlns:a16="http://schemas.microsoft.com/office/drawing/2014/main" val="3677545468"/>
                  </a:ext>
                </a:extLst>
              </a:tr>
              <a:tr h="0">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extLst>
                  <a:ext uri="{0D108BD9-81ED-4DB2-BD59-A6C34878D82A}">
                    <a16:rowId xmlns:a16="http://schemas.microsoft.com/office/drawing/2014/main" val="1382601428"/>
                  </a:ext>
                </a:extLst>
              </a:tr>
              <a:tr h="0">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extLst>
                  <a:ext uri="{0D108BD9-81ED-4DB2-BD59-A6C34878D82A}">
                    <a16:rowId xmlns:a16="http://schemas.microsoft.com/office/drawing/2014/main" val="3505374750"/>
                  </a:ext>
                </a:extLst>
              </a:tr>
              <a:tr h="0">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extLst>
                  <a:ext uri="{0D108BD9-81ED-4DB2-BD59-A6C34878D82A}">
                    <a16:rowId xmlns:a16="http://schemas.microsoft.com/office/drawing/2014/main" val="978324851"/>
                  </a:ext>
                </a:extLst>
              </a:tr>
              <a:tr h="0">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extLst>
                  <a:ext uri="{0D108BD9-81ED-4DB2-BD59-A6C34878D82A}">
                    <a16:rowId xmlns:a16="http://schemas.microsoft.com/office/drawing/2014/main" val="1228227791"/>
                  </a:ext>
                </a:extLst>
              </a:tr>
              <a:tr h="0">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extLst>
                  <a:ext uri="{0D108BD9-81ED-4DB2-BD59-A6C34878D82A}">
                    <a16:rowId xmlns:a16="http://schemas.microsoft.com/office/drawing/2014/main" val="2009559017"/>
                  </a:ext>
                </a:extLst>
              </a:tr>
              <a:tr h="0">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extLst>
                  <a:ext uri="{0D108BD9-81ED-4DB2-BD59-A6C34878D82A}">
                    <a16:rowId xmlns:a16="http://schemas.microsoft.com/office/drawing/2014/main" val="3935361703"/>
                  </a:ext>
                </a:extLst>
              </a:tr>
              <a:tr h="0">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dirty="0">
                          <a:effectLst/>
                        </a:rPr>
                        <a:t>1</a:t>
                      </a:r>
                    </a:p>
                  </a:txBody>
                  <a:tcPr marL="60960" marR="60960" marT="60960" marB="60960"/>
                </a:tc>
                <a:extLst>
                  <a:ext uri="{0D108BD9-81ED-4DB2-BD59-A6C34878D82A}">
                    <a16:rowId xmlns:a16="http://schemas.microsoft.com/office/drawing/2014/main" val="402012356"/>
                  </a:ext>
                </a:extLst>
              </a:tr>
            </a:tbl>
          </a:graphicData>
        </a:graphic>
      </p:graphicFrame>
    </p:spTree>
    <p:extLst>
      <p:ext uri="{BB962C8B-B14F-4D97-AF65-F5344CB8AC3E}">
        <p14:creationId xmlns:p14="http://schemas.microsoft.com/office/powerpoint/2010/main" val="38837752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C2A7-A0F7-4849-AEEF-FAA5A229A228}"/>
              </a:ext>
            </a:extLst>
          </p:cNvPr>
          <p:cNvSpPr>
            <a:spLocks noGrp="1"/>
          </p:cNvSpPr>
          <p:nvPr>
            <p:ph type="title"/>
          </p:nvPr>
        </p:nvSpPr>
        <p:spPr/>
        <p:txBody>
          <a:bodyPr/>
          <a:lstStyle/>
          <a:p>
            <a:r>
              <a:rPr lang="en-MY" dirty="0"/>
              <a:t>Full adder circuit</a:t>
            </a:r>
          </a:p>
        </p:txBody>
      </p:sp>
      <p:sp>
        <p:nvSpPr>
          <p:cNvPr id="3" name="Content Placeholder 2">
            <a:extLst>
              <a:ext uri="{FF2B5EF4-FFF2-40B4-BE49-F238E27FC236}">
                <a16:creationId xmlns:a16="http://schemas.microsoft.com/office/drawing/2014/main" id="{E8124EA6-8075-423E-80CB-01C49AE1F361}"/>
              </a:ext>
            </a:extLst>
          </p:cNvPr>
          <p:cNvSpPr>
            <a:spLocks noGrp="1"/>
          </p:cNvSpPr>
          <p:nvPr>
            <p:ph idx="1"/>
          </p:nvPr>
        </p:nvSpPr>
        <p:spPr>
          <a:xfrm>
            <a:off x="1069848" y="2121408"/>
            <a:ext cx="4211279" cy="4050792"/>
          </a:xfrm>
        </p:spPr>
        <p:txBody>
          <a:bodyPr/>
          <a:lstStyle/>
          <a:p>
            <a:pPr algn="just">
              <a:lnSpc>
                <a:spcPct val="100000"/>
              </a:lnSpc>
            </a:pPr>
            <a:r>
              <a:rPr lang="en-MY" dirty="0"/>
              <a:t>Thus, a full adder circuit can be implemented with the help of two half adder circuits. </a:t>
            </a:r>
          </a:p>
          <a:p>
            <a:pPr algn="just">
              <a:lnSpc>
                <a:spcPct val="100000"/>
              </a:lnSpc>
            </a:pPr>
            <a:r>
              <a:rPr lang="en-MY" dirty="0"/>
              <a:t>The first half adder circuit will be used to add A and B to produce a partial sum. </a:t>
            </a:r>
          </a:p>
          <a:p>
            <a:pPr algn="just">
              <a:lnSpc>
                <a:spcPct val="100000"/>
              </a:lnSpc>
            </a:pPr>
            <a:r>
              <a:rPr lang="en-MY" dirty="0"/>
              <a:t>The second half adder logic can be used to add C</a:t>
            </a:r>
            <a:r>
              <a:rPr lang="en-MY" sz="1200" dirty="0"/>
              <a:t>IN</a:t>
            </a:r>
            <a:r>
              <a:rPr lang="en-MY" dirty="0"/>
              <a:t> to the sum produced by the first half adder circuit. </a:t>
            </a:r>
          </a:p>
          <a:p>
            <a:pPr algn="just">
              <a:lnSpc>
                <a:spcPct val="100000"/>
              </a:lnSpc>
            </a:pPr>
            <a:r>
              <a:rPr lang="en-MY" dirty="0"/>
              <a:t>Finally, the output S is obtained.</a:t>
            </a:r>
          </a:p>
        </p:txBody>
      </p:sp>
      <p:sp>
        <p:nvSpPr>
          <p:cNvPr id="5" name="Slide Number Placeholder 4">
            <a:extLst>
              <a:ext uri="{FF2B5EF4-FFF2-40B4-BE49-F238E27FC236}">
                <a16:creationId xmlns:a16="http://schemas.microsoft.com/office/drawing/2014/main" id="{A43C4877-7296-4751-B934-9C26140325AF}"/>
              </a:ext>
            </a:extLst>
          </p:cNvPr>
          <p:cNvSpPr>
            <a:spLocks noGrp="1"/>
          </p:cNvSpPr>
          <p:nvPr>
            <p:ph type="sldNum" sz="quarter" idx="12"/>
          </p:nvPr>
        </p:nvSpPr>
        <p:spPr/>
        <p:txBody>
          <a:bodyPr/>
          <a:lstStyle/>
          <a:p>
            <a:fld id="{1DE98518-C1CF-410D-8A71-B5D14FDF677E}" type="slidenum">
              <a:rPr lang="en-MY" smtClean="0"/>
              <a:t>56</a:t>
            </a:fld>
            <a:endParaRPr lang="en-MY" dirty="0"/>
          </a:p>
        </p:txBody>
      </p:sp>
      <p:pic>
        <p:nvPicPr>
          <p:cNvPr id="4098" name="Picture 2" descr="HALF-ADDER-FULL-ADDER-FIG-2">
            <a:extLst>
              <a:ext uri="{FF2B5EF4-FFF2-40B4-BE49-F238E27FC236}">
                <a16:creationId xmlns:a16="http://schemas.microsoft.com/office/drawing/2014/main" id="{782509E1-D84A-4837-90DF-AF3539210A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61" b="8110"/>
          <a:stretch/>
        </p:blipFill>
        <p:spPr bwMode="auto">
          <a:xfrm>
            <a:off x="5281127" y="2093976"/>
            <a:ext cx="6461516" cy="2580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867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482C-7924-4ABA-BAE8-A92603223983}"/>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4AED329A-CA41-4ABF-9FAA-AF5EA54CD251}"/>
              </a:ext>
            </a:extLst>
          </p:cNvPr>
          <p:cNvSpPr>
            <a:spLocks noGrp="1"/>
          </p:cNvSpPr>
          <p:nvPr>
            <p:ph idx="1"/>
          </p:nvPr>
        </p:nvSpPr>
        <p:spPr/>
        <p:txBody>
          <a:bodyPr/>
          <a:lstStyle/>
          <a:p>
            <a:r>
              <a:rPr lang="en-MY" dirty="0"/>
              <a:t>Total number of inputs in a half adder is __________</a:t>
            </a:r>
          </a:p>
          <a:p>
            <a:pPr marL="0" indent="0">
              <a:buNone/>
            </a:pPr>
            <a:r>
              <a:rPr lang="en-MY" dirty="0"/>
              <a:t>a) 2</a:t>
            </a:r>
          </a:p>
          <a:p>
            <a:pPr marL="0" indent="0">
              <a:buNone/>
            </a:pPr>
            <a:r>
              <a:rPr lang="en-MY" dirty="0"/>
              <a:t>b) 3</a:t>
            </a:r>
          </a:p>
          <a:p>
            <a:pPr marL="0" indent="0">
              <a:buNone/>
            </a:pPr>
            <a:r>
              <a:rPr lang="en-MY" dirty="0"/>
              <a:t>c) 4</a:t>
            </a:r>
          </a:p>
          <a:p>
            <a:pPr marL="0" indent="0">
              <a:buNone/>
            </a:pPr>
            <a:r>
              <a:rPr lang="en-MY" dirty="0"/>
              <a:t>d) 1</a:t>
            </a:r>
          </a:p>
        </p:txBody>
      </p:sp>
      <p:sp>
        <p:nvSpPr>
          <p:cNvPr id="5" name="Slide Number Placeholder 4">
            <a:extLst>
              <a:ext uri="{FF2B5EF4-FFF2-40B4-BE49-F238E27FC236}">
                <a16:creationId xmlns:a16="http://schemas.microsoft.com/office/drawing/2014/main" id="{CA569856-BAC3-4EA8-817B-1654D745414F}"/>
              </a:ext>
            </a:extLst>
          </p:cNvPr>
          <p:cNvSpPr>
            <a:spLocks noGrp="1"/>
          </p:cNvSpPr>
          <p:nvPr>
            <p:ph type="sldNum" sz="quarter" idx="12"/>
          </p:nvPr>
        </p:nvSpPr>
        <p:spPr/>
        <p:txBody>
          <a:bodyPr/>
          <a:lstStyle/>
          <a:p>
            <a:fld id="{1DE98518-C1CF-410D-8A71-B5D14FDF677E}" type="slidenum">
              <a:rPr lang="en-MY" smtClean="0"/>
              <a:t>57</a:t>
            </a:fld>
            <a:endParaRPr lang="en-MY" dirty="0"/>
          </a:p>
        </p:txBody>
      </p:sp>
    </p:spTree>
    <p:extLst>
      <p:ext uri="{BB962C8B-B14F-4D97-AF65-F5344CB8AC3E}">
        <p14:creationId xmlns:p14="http://schemas.microsoft.com/office/powerpoint/2010/main" val="6951931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482C-7924-4ABA-BAE8-A92603223983}"/>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4AED329A-CA41-4ABF-9FAA-AF5EA54CD251}"/>
              </a:ext>
            </a:extLst>
          </p:cNvPr>
          <p:cNvSpPr>
            <a:spLocks noGrp="1"/>
          </p:cNvSpPr>
          <p:nvPr>
            <p:ph idx="1"/>
          </p:nvPr>
        </p:nvSpPr>
        <p:spPr/>
        <p:txBody>
          <a:bodyPr/>
          <a:lstStyle/>
          <a:p>
            <a:r>
              <a:rPr lang="en-MY" dirty="0"/>
              <a:t>If A and B are the inputs of a half adder, the sum is given by __________</a:t>
            </a:r>
          </a:p>
          <a:p>
            <a:pPr marL="0" indent="0">
              <a:buNone/>
            </a:pPr>
            <a:r>
              <a:rPr lang="en-MY" dirty="0"/>
              <a:t>a) A AND B</a:t>
            </a:r>
          </a:p>
          <a:p>
            <a:pPr marL="0" indent="0">
              <a:buNone/>
            </a:pPr>
            <a:r>
              <a:rPr lang="en-MY" dirty="0"/>
              <a:t>b) A OR B</a:t>
            </a:r>
          </a:p>
          <a:p>
            <a:pPr marL="0" indent="0">
              <a:buNone/>
            </a:pPr>
            <a:r>
              <a:rPr lang="en-MY" dirty="0"/>
              <a:t>c) A XOR B</a:t>
            </a:r>
          </a:p>
          <a:p>
            <a:pPr marL="0" indent="0">
              <a:buNone/>
            </a:pPr>
            <a:r>
              <a:rPr lang="en-MY" dirty="0"/>
              <a:t>d) A EX-NOR B</a:t>
            </a:r>
          </a:p>
        </p:txBody>
      </p:sp>
      <p:sp>
        <p:nvSpPr>
          <p:cNvPr id="5" name="Slide Number Placeholder 4">
            <a:extLst>
              <a:ext uri="{FF2B5EF4-FFF2-40B4-BE49-F238E27FC236}">
                <a16:creationId xmlns:a16="http://schemas.microsoft.com/office/drawing/2014/main" id="{CA569856-BAC3-4EA8-817B-1654D745414F}"/>
              </a:ext>
            </a:extLst>
          </p:cNvPr>
          <p:cNvSpPr>
            <a:spLocks noGrp="1"/>
          </p:cNvSpPr>
          <p:nvPr>
            <p:ph type="sldNum" sz="quarter" idx="12"/>
          </p:nvPr>
        </p:nvSpPr>
        <p:spPr/>
        <p:txBody>
          <a:bodyPr/>
          <a:lstStyle/>
          <a:p>
            <a:fld id="{1DE98518-C1CF-410D-8A71-B5D14FDF677E}" type="slidenum">
              <a:rPr lang="en-MY" smtClean="0"/>
              <a:t>58</a:t>
            </a:fld>
            <a:endParaRPr lang="en-MY" dirty="0"/>
          </a:p>
        </p:txBody>
      </p:sp>
    </p:spTree>
    <p:extLst>
      <p:ext uri="{BB962C8B-B14F-4D97-AF65-F5344CB8AC3E}">
        <p14:creationId xmlns:p14="http://schemas.microsoft.com/office/powerpoint/2010/main" val="12849103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482C-7924-4ABA-BAE8-A92603223983}"/>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4AED329A-CA41-4ABF-9FAA-AF5EA54CD251}"/>
              </a:ext>
            </a:extLst>
          </p:cNvPr>
          <p:cNvSpPr>
            <a:spLocks noGrp="1"/>
          </p:cNvSpPr>
          <p:nvPr>
            <p:ph idx="1"/>
          </p:nvPr>
        </p:nvSpPr>
        <p:spPr/>
        <p:txBody>
          <a:bodyPr/>
          <a:lstStyle/>
          <a:p>
            <a:r>
              <a:rPr lang="en-MY" dirty="0"/>
              <a:t>If A and B are the inputs of a half adder, the carry is given by __________</a:t>
            </a:r>
          </a:p>
          <a:p>
            <a:pPr marL="0" indent="0">
              <a:buNone/>
            </a:pPr>
            <a:r>
              <a:rPr lang="en-MY" dirty="0"/>
              <a:t>a) A AND B</a:t>
            </a:r>
          </a:p>
          <a:p>
            <a:pPr marL="0" indent="0">
              <a:buNone/>
            </a:pPr>
            <a:r>
              <a:rPr lang="en-MY" dirty="0"/>
              <a:t>b) A OR B</a:t>
            </a:r>
          </a:p>
          <a:p>
            <a:pPr marL="0" indent="0">
              <a:buNone/>
            </a:pPr>
            <a:r>
              <a:rPr lang="en-MY" dirty="0"/>
              <a:t>c) A XOR B</a:t>
            </a:r>
          </a:p>
          <a:p>
            <a:pPr marL="0" indent="0">
              <a:buNone/>
            </a:pPr>
            <a:r>
              <a:rPr lang="en-MY" dirty="0"/>
              <a:t>d) A EX-NOR B</a:t>
            </a:r>
          </a:p>
        </p:txBody>
      </p:sp>
      <p:sp>
        <p:nvSpPr>
          <p:cNvPr id="5" name="Slide Number Placeholder 4">
            <a:extLst>
              <a:ext uri="{FF2B5EF4-FFF2-40B4-BE49-F238E27FC236}">
                <a16:creationId xmlns:a16="http://schemas.microsoft.com/office/drawing/2014/main" id="{CA569856-BAC3-4EA8-817B-1654D745414F}"/>
              </a:ext>
            </a:extLst>
          </p:cNvPr>
          <p:cNvSpPr>
            <a:spLocks noGrp="1"/>
          </p:cNvSpPr>
          <p:nvPr>
            <p:ph type="sldNum" sz="quarter" idx="12"/>
          </p:nvPr>
        </p:nvSpPr>
        <p:spPr/>
        <p:txBody>
          <a:bodyPr/>
          <a:lstStyle/>
          <a:p>
            <a:fld id="{1DE98518-C1CF-410D-8A71-B5D14FDF677E}" type="slidenum">
              <a:rPr lang="en-MY" smtClean="0"/>
              <a:t>59</a:t>
            </a:fld>
            <a:endParaRPr lang="en-MY" dirty="0"/>
          </a:p>
        </p:txBody>
      </p:sp>
    </p:spTree>
    <p:extLst>
      <p:ext uri="{BB962C8B-B14F-4D97-AF65-F5344CB8AC3E}">
        <p14:creationId xmlns:p14="http://schemas.microsoft.com/office/powerpoint/2010/main" val="182134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AB59-7882-4F45-96AD-BDEA55C961CC}"/>
              </a:ext>
            </a:extLst>
          </p:cNvPr>
          <p:cNvSpPr>
            <a:spLocks noGrp="1"/>
          </p:cNvSpPr>
          <p:nvPr>
            <p:ph type="title"/>
          </p:nvPr>
        </p:nvSpPr>
        <p:spPr/>
        <p:txBody>
          <a:bodyPr/>
          <a:lstStyle/>
          <a:p>
            <a:r>
              <a:rPr lang="en-MY" dirty="0"/>
              <a:t>Binary Number Systems</a:t>
            </a:r>
          </a:p>
        </p:txBody>
      </p:sp>
      <p:sp>
        <p:nvSpPr>
          <p:cNvPr id="3" name="Content Placeholder 2">
            <a:extLst>
              <a:ext uri="{FF2B5EF4-FFF2-40B4-BE49-F238E27FC236}">
                <a16:creationId xmlns:a16="http://schemas.microsoft.com/office/drawing/2014/main" id="{1109E5DD-303D-4548-A6D6-1F1F3C4A5C63}"/>
              </a:ext>
            </a:extLst>
          </p:cNvPr>
          <p:cNvSpPr>
            <a:spLocks noGrp="1"/>
          </p:cNvSpPr>
          <p:nvPr>
            <p:ph idx="1"/>
          </p:nvPr>
        </p:nvSpPr>
        <p:spPr>
          <a:xfrm>
            <a:off x="1069848" y="2121408"/>
            <a:ext cx="5452250" cy="4050792"/>
          </a:xfrm>
        </p:spPr>
        <p:txBody>
          <a:bodyPr/>
          <a:lstStyle/>
          <a:p>
            <a:pPr algn="just">
              <a:lnSpc>
                <a:spcPct val="100000"/>
              </a:lnSpc>
            </a:pPr>
            <a:r>
              <a:rPr lang="en-MY" dirty="0"/>
              <a:t>The modern computers do not process decimal number; they work with another number system known as a binary number system which uses only two digits 0 and 1.</a:t>
            </a:r>
          </a:p>
          <a:p>
            <a:pPr algn="just">
              <a:lnSpc>
                <a:spcPct val="100000"/>
              </a:lnSpc>
            </a:pPr>
            <a:r>
              <a:rPr lang="en-MY" dirty="0"/>
              <a:t>The base of binary number system is 2 because it has only two digit 0 and 1.</a:t>
            </a:r>
          </a:p>
          <a:p>
            <a:pPr algn="just">
              <a:lnSpc>
                <a:spcPct val="100000"/>
              </a:lnSpc>
            </a:pPr>
            <a:r>
              <a:rPr lang="en-MY" dirty="0"/>
              <a:t>The digital electronic equipment's are works on the binary number system and hence the decimal number system is converted into binary system.</a:t>
            </a:r>
          </a:p>
        </p:txBody>
      </p:sp>
      <p:sp>
        <p:nvSpPr>
          <p:cNvPr id="5" name="Slide Number Placeholder 4">
            <a:extLst>
              <a:ext uri="{FF2B5EF4-FFF2-40B4-BE49-F238E27FC236}">
                <a16:creationId xmlns:a16="http://schemas.microsoft.com/office/drawing/2014/main" id="{2CE7F08D-49EA-4CA8-8917-9613B33A30A4}"/>
              </a:ext>
            </a:extLst>
          </p:cNvPr>
          <p:cNvSpPr>
            <a:spLocks noGrp="1"/>
          </p:cNvSpPr>
          <p:nvPr>
            <p:ph type="sldNum" sz="quarter" idx="12"/>
          </p:nvPr>
        </p:nvSpPr>
        <p:spPr/>
        <p:txBody>
          <a:bodyPr/>
          <a:lstStyle/>
          <a:p>
            <a:fld id="{1DE98518-C1CF-410D-8A71-B5D14FDF677E}" type="slidenum">
              <a:rPr lang="en-MY" smtClean="0"/>
              <a:t>6</a:t>
            </a:fld>
            <a:endParaRPr lang="en-MY" dirty="0"/>
          </a:p>
        </p:txBody>
      </p:sp>
      <p:graphicFrame>
        <p:nvGraphicFramePr>
          <p:cNvPr id="6" name="Table 6">
            <a:extLst>
              <a:ext uri="{FF2B5EF4-FFF2-40B4-BE49-F238E27FC236}">
                <a16:creationId xmlns:a16="http://schemas.microsoft.com/office/drawing/2014/main" id="{408186D3-317B-469A-AD5E-4CF7062F96E9}"/>
              </a:ext>
            </a:extLst>
          </p:cNvPr>
          <p:cNvGraphicFramePr>
            <a:graphicFrameLocks noGrp="1"/>
          </p:cNvGraphicFramePr>
          <p:nvPr/>
        </p:nvGraphicFramePr>
        <p:xfrm>
          <a:off x="8013411" y="274506"/>
          <a:ext cx="2800770" cy="6304280"/>
        </p:xfrm>
        <a:graphic>
          <a:graphicData uri="http://schemas.openxmlformats.org/drawingml/2006/table">
            <a:tbl>
              <a:tblPr firstRow="1" bandRow="1">
                <a:tableStyleId>{5C22544A-7EE6-4342-B048-85BDC9FD1C3A}</a:tableStyleId>
              </a:tblPr>
              <a:tblGrid>
                <a:gridCol w="1438500">
                  <a:extLst>
                    <a:ext uri="{9D8B030D-6E8A-4147-A177-3AD203B41FA5}">
                      <a16:colId xmlns:a16="http://schemas.microsoft.com/office/drawing/2014/main" val="2096866956"/>
                    </a:ext>
                  </a:extLst>
                </a:gridCol>
                <a:gridCol w="1362270">
                  <a:extLst>
                    <a:ext uri="{9D8B030D-6E8A-4147-A177-3AD203B41FA5}">
                      <a16:colId xmlns:a16="http://schemas.microsoft.com/office/drawing/2014/main" val="3843355804"/>
                    </a:ext>
                  </a:extLst>
                </a:gridCol>
              </a:tblGrid>
              <a:tr h="370840">
                <a:tc>
                  <a:txBody>
                    <a:bodyPr/>
                    <a:lstStyle/>
                    <a:p>
                      <a:pPr algn="ctr"/>
                      <a:r>
                        <a:rPr lang="en-MY" dirty="0"/>
                        <a:t>Decimal</a:t>
                      </a:r>
                    </a:p>
                  </a:txBody>
                  <a:tcPr/>
                </a:tc>
                <a:tc>
                  <a:txBody>
                    <a:bodyPr/>
                    <a:lstStyle/>
                    <a:p>
                      <a:pPr algn="ctr"/>
                      <a:r>
                        <a:rPr lang="en-MY" dirty="0"/>
                        <a:t>Binary</a:t>
                      </a:r>
                    </a:p>
                  </a:txBody>
                  <a:tcPr/>
                </a:tc>
                <a:extLst>
                  <a:ext uri="{0D108BD9-81ED-4DB2-BD59-A6C34878D82A}">
                    <a16:rowId xmlns:a16="http://schemas.microsoft.com/office/drawing/2014/main" val="4182933289"/>
                  </a:ext>
                </a:extLst>
              </a:tr>
              <a:tr h="370840">
                <a:tc>
                  <a:txBody>
                    <a:bodyPr/>
                    <a:lstStyle/>
                    <a:p>
                      <a:pPr algn="ctr"/>
                      <a:r>
                        <a:rPr lang="en-MY" dirty="0"/>
                        <a:t>0</a:t>
                      </a:r>
                    </a:p>
                  </a:txBody>
                  <a:tcPr/>
                </a:tc>
                <a:tc>
                  <a:txBody>
                    <a:bodyPr/>
                    <a:lstStyle/>
                    <a:p>
                      <a:pPr algn="ctr"/>
                      <a:r>
                        <a:rPr lang="en-MY" dirty="0"/>
                        <a:t>0000</a:t>
                      </a:r>
                    </a:p>
                  </a:txBody>
                  <a:tcPr/>
                </a:tc>
                <a:extLst>
                  <a:ext uri="{0D108BD9-81ED-4DB2-BD59-A6C34878D82A}">
                    <a16:rowId xmlns:a16="http://schemas.microsoft.com/office/drawing/2014/main" val="63441441"/>
                  </a:ext>
                </a:extLst>
              </a:tr>
              <a:tr h="370840">
                <a:tc>
                  <a:txBody>
                    <a:bodyPr/>
                    <a:lstStyle/>
                    <a:p>
                      <a:pPr algn="ctr"/>
                      <a:r>
                        <a:rPr lang="en-MY" dirty="0"/>
                        <a:t>1</a:t>
                      </a:r>
                    </a:p>
                  </a:txBody>
                  <a:tcPr/>
                </a:tc>
                <a:tc>
                  <a:txBody>
                    <a:bodyPr/>
                    <a:lstStyle/>
                    <a:p>
                      <a:pPr algn="ctr"/>
                      <a:r>
                        <a:rPr lang="en-MY" dirty="0"/>
                        <a:t>0001</a:t>
                      </a:r>
                    </a:p>
                  </a:txBody>
                  <a:tcPr/>
                </a:tc>
                <a:extLst>
                  <a:ext uri="{0D108BD9-81ED-4DB2-BD59-A6C34878D82A}">
                    <a16:rowId xmlns:a16="http://schemas.microsoft.com/office/drawing/2014/main" val="1541225135"/>
                  </a:ext>
                </a:extLst>
              </a:tr>
              <a:tr h="370840">
                <a:tc>
                  <a:txBody>
                    <a:bodyPr/>
                    <a:lstStyle/>
                    <a:p>
                      <a:pPr algn="ctr"/>
                      <a:r>
                        <a:rPr lang="en-MY" dirty="0"/>
                        <a:t>2</a:t>
                      </a:r>
                    </a:p>
                  </a:txBody>
                  <a:tcPr/>
                </a:tc>
                <a:tc>
                  <a:txBody>
                    <a:bodyPr/>
                    <a:lstStyle/>
                    <a:p>
                      <a:pPr algn="ctr"/>
                      <a:r>
                        <a:rPr lang="en-MY" dirty="0"/>
                        <a:t>0010</a:t>
                      </a:r>
                    </a:p>
                  </a:txBody>
                  <a:tcPr/>
                </a:tc>
                <a:extLst>
                  <a:ext uri="{0D108BD9-81ED-4DB2-BD59-A6C34878D82A}">
                    <a16:rowId xmlns:a16="http://schemas.microsoft.com/office/drawing/2014/main" val="2601461782"/>
                  </a:ext>
                </a:extLst>
              </a:tr>
              <a:tr h="370840">
                <a:tc>
                  <a:txBody>
                    <a:bodyPr/>
                    <a:lstStyle/>
                    <a:p>
                      <a:pPr algn="ctr"/>
                      <a:r>
                        <a:rPr lang="en-MY" dirty="0"/>
                        <a:t>3</a:t>
                      </a:r>
                    </a:p>
                  </a:txBody>
                  <a:tcPr/>
                </a:tc>
                <a:tc>
                  <a:txBody>
                    <a:bodyPr/>
                    <a:lstStyle/>
                    <a:p>
                      <a:pPr algn="ctr"/>
                      <a:r>
                        <a:rPr lang="en-MY" dirty="0"/>
                        <a:t>0011</a:t>
                      </a:r>
                    </a:p>
                  </a:txBody>
                  <a:tcPr/>
                </a:tc>
                <a:extLst>
                  <a:ext uri="{0D108BD9-81ED-4DB2-BD59-A6C34878D82A}">
                    <a16:rowId xmlns:a16="http://schemas.microsoft.com/office/drawing/2014/main" val="3524953741"/>
                  </a:ext>
                </a:extLst>
              </a:tr>
              <a:tr h="370840">
                <a:tc>
                  <a:txBody>
                    <a:bodyPr/>
                    <a:lstStyle/>
                    <a:p>
                      <a:pPr algn="ctr"/>
                      <a:r>
                        <a:rPr lang="en-MY" dirty="0"/>
                        <a:t>4</a:t>
                      </a:r>
                    </a:p>
                  </a:txBody>
                  <a:tcPr/>
                </a:tc>
                <a:tc>
                  <a:txBody>
                    <a:bodyPr/>
                    <a:lstStyle/>
                    <a:p>
                      <a:pPr algn="ctr"/>
                      <a:r>
                        <a:rPr lang="en-MY" dirty="0"/>
                        <a:t>0100</a:t>
                      </a:r>
                    </a:p>
                  </a:txBody>
                  <a:tcPr/>
                </a:tc>
                <a:extLst>
                  <a:ext uri="{0D108BD9-81ED-4DB2-BD59-A6C34878D82A}">
                    <a16:rowId xmlns:a16="http://schemas.microsoft.com/office/drawing/2014/main" val="2306301887"/>
                  </a:ext>
                </a:extLst>
              </a:tr>
              <a:tr h="370840">
                <a:tc>
                  <a:txBody>
                    <a:bodyPr/>
                    <a:lstStyle/>
                    <a:p>
                      <a:pPr algn="ctr"/>
                      <a:r>
                        <a:rPr lang="en-MY" dirty="0"/>
                        <a:t>5</a:t>
                      </a:r>
                    </a:p>
                  </a:txBody>
                  <a:tcPr/>
                </a:tc>
                <a:tc>
                  <a:txBody>
                    <a:bodyPr/>
                    <a:lstStyle/>
                    <a:p>
                      <a:pPr algn="ctr"/>
                      <a:r>
                        <a:rPr lang="en-MY" dirty="0"/>
                        <a:t>0101</a:t>
                      </a:r>
                    </a:p>
                  </a:txBody>
                  <a:tcPr/>
                </a:tc>
                <a:extLst>
                  <a:ext uri="{0D108BD9-81ED-4DB2-BD59-A6C34878D82A}">
                    <a16:rowId xmlns:a16="http://schemas.microsoft.com/office/drawing/2014/main" val="4067238482"/>
                  </a:ext>
                </a:extLst>
              </a:tr>
              <a:tr h="370840">
                <a:tc>
                  <a:txBody>
                    <a:bodyPr/>
                    <a:lstStyle/>
                    <a:p>
                      <a:pPr algn="ctr"/>
                      <a:r>
                        <a:rPr lang="en-MY" dirty="0"/>
                        <a:t>6</a:t>
                      </a:r>
                    </a:p>
                  </a:txBody>
                  <a:tcPr/>
                </a:tc>
                <a:tc>
                  <a:txBody>
                    <a:bodyPr/>
                    <a:lstStyle/>
                    <a:p>
                      <a:pPr algn="ctr"/>
                      <a:r>
                        <a:rPr lang="en-MY" dirty="0"/>
                        <a:t>0110</a:t>
                      </a:r>
                    </a:p>
                  </a:txBody>
                  <a:tcPr/>
                </a:tc>
                <a:extLst>
                  <a:ext uri="{0D108BD9-81ED-4DB2-BD59-A6C34878D82A}">
                    <a16:rowId xmlns:a16="http://schemas.microsoft.com/office/drawing/2014/main" val="3693285607"/>
                  </a:ext>
                </a:extLst>
              </a:tr>
              <a:tr h="370840">
                <a:tc>
                  <a:txBody>
                    <a:bodyPr/>
                    <a:lstStyle/>
                    <a:p>
                      <a:pPr algn="ctr"/>
                      <a:r>
                        <a:rPr lang="en-MY" dirty="0"/>
                        <a:t>7</a:t>
                      </a:r>
                    </a:p>
                  </a:txBody>
                  <a:tcPr/>
                </a:tc>
                <a:tc>
                  <a:txBody>
                    <a:bodyPr/>
                    <a:lstStyle/>
                    <a:p>
                      <a:pPr algn="ctr"/>
                      <a:r>
                        <a:rPr lang="en-MY" dirty="0"/>
                        <a:t>0111</a:t>
                      </a:r>
                    </a:p>
                  </a:txBody>
                  <a:tcPr/>
                </a:tc>
                <a:extLst>
                  <a:ext uri="{0D108BD9-81ED-4DB2-BD59-A6C34878D82A}">
                    <a16:rowId xmlns:a16="http://schemas.microsoft.com/office/drawing/2014/main" val="2925229865"/>
                  </a:ext>
                </a:extLst>
              </a:tr>
              <a:tr h="370840">
                <a:tc>
                  <a:txBody>
                    <a:bodyPr/>
                    <a:lstStyle/>
                    <a:p>
                      <a:pPr algn="ctr"/>
                      <a:r>
                        <a:rPr lang="en-MY" dirty="0"/>
                        <a:t>8</a:t>
                      </a:r>
                    </a:p>
                  </a:txBody>
                  <a:tcPr/>
                </a:tc>
                <a:tc>
                  <a:txBody>
                    <a:bodyPr/>
                    <a:lstStyle/>
                    <a:p>
                      <a:pPr algn="ctr"/>
                      <a:r>
                        <a:rPr lang="en-MY" dirty="0"/>
                        <a:t>1000</a:t>
                      </a:r>
                    </a:p>
                  </a:txBody>
                  <a:tcPr/>
                </a:tc>
                <a:extLst>
                  <a:ext uri="{0D108BD9-81ED-4DB2-BD59-A6C34878D82A}">
                    <a16:rowId xmlns:a16="http://schemas.microsoft.com/office/drawing/2014/main" val="4196223585"/>
                  </a:ext>
                </a:extLst>
              </a:tr>
              <a:tr h="370840">
                <a:tc>
                  <a:txBody>
                    <a:bodyPr/>
                    <a:lstStyle/>
                    <a:p>
                      <a:pPr algn="ctr"/>
                      <a:r>
                        <a:rPr lang="en-MY" dirty="0"/>
                        <a:t>9</a:t>
                      </a:r>
                    </a:p>
                  </a:txBody>
                  <a:tcPr/>
                </a:tc>
                <a:tc>
                  <a:txBody>
                    <a:bodyPr/>
                    <a:lstStyle/>
                    <a:p>
                      <a:pPr algn="ctr"/>
                      <a:r>
                        <a:rPr lang="en-MY" dirty="0"/>
                        <a:t>1001</a:t>
                      </a:r>
                    </a:p>
                  </a:txBody>
                  <a:tcPr/>
                </a:tc>
                <a:extLst>
                  <a:ext uri="{0D108BD9-81ED-4DB2-BD59-A6C34878D82A}">
                    <a16:rowId xmlns:a16="http://schemas.microsoft.com/office/drawing/2014/main" val="106583331"/>
                  </a:ext>
                </a:extLst>
              </a:tr>
              <a:tr h="370840">
                <a:tc>
                  <a:txBody>
                    <a:bodyPr/>
                    <a:lstStyle/>
                    <a:p>
                      <a:pPr algn="ctr"/>
                      <a:r>
                        <a:rPr lang="en-MY" dirty="0"/>
                        <a:t>10</a:t>
                      </a:r>
                    </a:p>
                  </a:txBody>
                  <a:tcPr/>
                </a:tc>
                <a:tc>
                  <a:txBody>
                    <a:bodyPr/>
                    <a:lstStyle/>
                    <a:p>
                      <a:pPr algn="ctr"/>
                      <a:r>
                        <a:rPr lang="en-MY" dirty="0"/>
                        <a:t>1010</a:t>
                      </a:r>
                    </a:p>
                  </a:txBody>
                  <a:tcPr/>
                </a:tc>
                <a:extLst>
                  <a:ext uri="{0D108BD9-81ED-4DB2-BD59-A6C34878D82A}">
                    <a16:rowId xmlns:a16="http://schemas.microsoft.com/office/drawing/2014/main" val="2678276944"/>
                  </a:ext>
                </a:extLst>
              </a:tr>
              <a:tr h="370840">
                <a:tc>
                  <a:txBody>
                    <a:bodyPr/>
                    <a:lstStyle/>
                    <a:p>
                      <a:pPr algn="ctr"/>
                      <a:r>
                        <a:rPr lang="en-MY" dirty="0"/>
                        <a:t>11</a:t>
                      </a:r>
                    </a:p>
                  </a:txBody>
                  <a:tcPr/>
                </a:tc>
                <a:tc>
                  <a:txBody>
                    <a:bodyPr/>
                    <a:lstStyle/>
                    <a:p>
                      <a:pPr algn="ctr"/>
                      <a:r>
                        <a:rPr lang="en-MY" dirty="0"/>
                        <a:t>1011</a:t>
                      </a:r>
                    </a:p>
                  </a:txBody>
                  <a:tcPr/>
                </a:tc>
                <a:extLst>
                  <a:ext uri="{0D108BD9-81ED-4DB2-BD59-A6C34878D82A}">
                    <a16:rowId xmlns:a16="http://schemas.microsoft.com/office/drawing/2014/main" val="3390441032"/>
                  </a:ext>
                </a:extLst>
              </a:tr>
              <a:tr h="370840">
                <a:tc>
                  <a:txBody>
                    <a:bodyPr/>
                    <a:lstStyle/>
                    <a:p>
                      <a:pPr algn="ctr"/>
                      <a:r>
                        <a:rPr lang="en-MY" dirty="0"/>
                        <a:t>12</a:t>
                      </a:r>
                    </a:p>
                  </a:txBody>
                  <a:tcPr/>
                </a:tc>
                <a:tc>
                  <a:txBody>
                    <a:bodyPr/>
                    <a:lstStyle/>
                    <a:p>
                      <a:pPr algn="ctr"/>
                      <a:r>
                        <a:rPr lang="en-MY" dirty="0"/>
                        <a:t>1100</a:t>
                      </a:r>
                    </a:p>
                  </a:txBody>
                  <a:tcPr/>
                </a:tc>
                <a:extLst>
                  <a:ext uri="{0D108BD9-81ED-4DB2-BD59-A6C34878D82A}">
                    <a16:rowId xmlns:a16="http://schemas.microsoft.com/office/drawing/2014/main" val="3188921388"/>
                  </a:ext>
                </a:extLst>
              </a:tr>
              <a:tr h="370840">
                <a:tc>
                  <a:txBody>
                    <a:bodyPr/>
                    <a:lstStyle/>
                    <a:p>
                      <a:pPr algn="ctr"/>
                      <a:r>
                        <a:rPr lang="en-MY" dirty="0"/>
                        <a:t>13</a:t>
                      </a:r>
                    </a:p>
                  </a:txBody>
                  <a:tcPr/>
                </a:tc>
                <a:tc>
                  <a:txBody>
                    <a:bodyPr/>
                    <a:lstStyle/>
                    <a:p>
                      <a:pPr algn="ctr"/>
                      <a:r>
                        <a:rPr lang="en-MY" dirty="0"/>
                        <a:t>1101</a:t>
                      </a:r>
                    </a:p>
                  </a:txBody>
                  <a:tcPr/>
                </a:tc>
                <a:extLst>
                  <a:ext uri="{0D108BD9-81ED-4DB2-BD59-A6C34878D82A}">
                    <a16:rowId xmlns:a16="http://schemas.microsoft.com/office/drawing/2014/main" val="58936159"/>
                  </a:ext>
                </a:extLst>
              </a:tr>
              <a:tr h="370840">
                <a:tc>
                  <a:txBody>
                    <a:bodyPr/>
                    <a:lstStyle/>
                    <a:p>
                      <a:pPr algn="ctr"/>
                      <a:r>
                        <a:rPr lang="en-MY" dirty="0"/>
                        <a:t>14</a:t>
                      </a:r>
                    </a:p>
                  </a:txBody>
                  <a:tcPr/>
                </a:tc>
                <a:tc>
                  <a:txBody>
                    <a:bodyPr/>
                    <a:lstStyle/>
                    <a:p>
                      <a:pPr algn="ctr"/>
                      <a:r>
                        <a:rPr lang="en-MY" dirty="0"/>
                        <a:t>1110</a:t>
                      </a:r>
                    </a:p>
                  </a:txBody>
                  <a:tcPr/>
                </a:tc>
                <a:extLst>
                  <a:ext uri="{0D108BD9-81ED-4DB2-BD59-A6C34878D82A}">
                    <a16:rowId xmlns:a16="http://schemas.microsoft.com/office/drawing/2014/main" val="739806843"/>
                  </a:ext>
                </a:extLst>
              </a:tr>
              <a:tr h="370840">
                <a:tc>
                  <a:txBody>
                    <a:bodyPr/>
                    <a:lstStyle/>
                    <a:p>
                      <a:pPr algn="ctr"/>
                      <a:r>
                        <a:rPr lang="en-MY" dirty="0"/>
                        <a:t>15</a:t>
                      </a:r>
                    </a:p>
                  </a:txBody>
                  <a:tcPr/>
                </a:tc>
                <a:tc>
                  <a:txBody>
                    <a:bodyPr/>
                    <a:lstStyle/>
                    <a:p>
                      <a:pPr algn="ctr"/>
                      <a:r>
                        <a:rPr lang="en-MY" dirty="0"/>
                        <a:t>1111</a:t>
                      </a:r>
                    </a:p>
                  </a:txBody>
                  <a:tcPr/>
                </a:tc>
                <a:extLst>
                  <a:ext uri="{0D108BD9-81ED-4DB2-BD59-A6C34878D82A}">
                    <a16:rowId xmlns:a16="http://schemas.microsoft.com/office/drawing/2014/main" val="3690954490"/>
                  </a:ext>
                </a:extLst>
              </a:tr>
            </a:tbl>
          </a:graphicData>
        </a:graphic>
      </p:graphicFrame>
    </p:spTree>
    <p:extLst>
      <p:ext uri="{BB962C8B-B14F-4D97-AF65-F5344CB8AC3E}">
        <p14:creationId xmlns:p14="http://schemas.microsoft.com/office/powerpoint/2010/main" val="29280163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482C-7924-4ABA-BAE8-A92603223983}"/>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4AED329A-CA41-4ABF-9FAA-AF5EA54CD251}"/>
              </a:ext>
            </a:extLst>
          </p:cNvPr>
          <p:cNvSpPr>
            <a:spLocks noGrp="1"/>
          </p:cNvSpPr>
          <p:nvPr>
            <p:ph idx="1"/>
          </p:nvPr>
        </p:nvSpPr>
        <p:spPr/>
        <p:txBody>
          <a:bodyPr/>
          <a:lstStyle/>
          <a:p>
            <a:r>
              <a:rPr lang="en-MY" dirty="0"/>
              <a:t>The difference between half adder and full adder is __________</a:t>
            </a:r>
          </a:p>
          <a:p>
            <a:pPr marL="0" indent="0">
              <a:buNone/>
            </a:pPr>
            <a:r>
              <a:rPr lang="en-MY" dirty="0"/>
              <a:t>a) Half adder has two inputs while full adder has four inputs</a:t>
            </a:r>
          </a:p>
          <a:p>
            <a:pPr marL="0" indent="0">
              <a:buNone/>
            </a:pPr>
            <a:r>
              <a:rPr lang="en-MY" dirty="0"/>
              <a:t>b) Half adder has one output while full adder has two outputs</a:t>
            </a:r>
          </a:p>
          <a:p>
            <a:pPr marL="0" indent="0">
              <a:buNone/>
            </a:pPr>
            <a:r>
              <a:rPr lang="en-MY" dirty="0"/>
              <a:t>c) Half adder has two inputs while full adder has three inputs</a:t>
            </a:r>
          </a:p>
          <a:p>
            <a:pPr marL="0" indent="0">
              <a:buNone/>
            </a:pPr>
            <a:r>
              <a:rPr lang="en-MY" dirty="0"/>
              <a:t>d) All of the Mentioned</a:t>
            </a:r>
          </a:p>
        </p:txBody>
      </p:sp>
      <p:sp>
        <p:nvSpPr>
          <p:cNvPr id="5" name="Slide Number Placeholder 4">
            <a:extLst>
              <a:ext uri="{FF2B5EF4-FFF2-40B4-BE49-F238E27FC236}">
                <a16:creationId xmlns:a16="http://schemas.microsoft.com/office/drawing/2014/main" id="{CA569856-BAC3-4EA8-817B-1654D745414F}"/>
              </a:ext>
            </a:extLst>
          </p:cNvPr>
          <p:cNvSpPr>
            <a:spLocks noGrp="1"/>
          </p:cNvSpPr>
          <p:nvPr>
            <p:ph type="sldNum" sz="quarter" idx="12"/>
          </p:nvPr>
        </p:nvSpPr>
        <p:spPr/>
        <p:txBody>
          <a:bodyPr/>
          <a:lstStyle/>
          <a:p>
            <a:fld id="{1DE98518-C1CF-410D-8A71-B5D14FDF677E}" type="slidenum">
              <a:rPr lang="en-MY" smtClean="0"/>
              <a:t>60</a:t>
            </a:fld>
            <a:endParaRPr lang="en-MY" dirty="0"/>
          </a:p>
        </p:txBody>
      </p:sp>
    </p:spTree>
    <p:extLst>
      <p:ext uri="{BB962C8B-B14F-4D97-AF65-F5344CB8AC3E}">
        <p14:creationId xmlns:p14="http://schemas.microsoft.com/office/powerpoint/2010/main" val="30023081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482C-7924-4ABA-BAE8-A92603223983}"/>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4AED329A-CA41-4ABF-9FAA-AF5EA54CD251}"/>
              </a:ext>
            </a:extLst>
          </p:cNvPr>
          <p:cNvSpPr>
            <a:spLocks noGrp="1"/>
          </p:cNvSpPr>
          <p:nvPr>
            <p:ph idx="1"/>
          </p:nvPr>
        </p:nvSpPr>
        <p:spPr/>
        <p:txBody>
          <a:bodyPr/>
          <a:lstStyle/>
          <a:p>
            <a:r>
              <a:rPr lang="en-MY" dirty="0"/>
              <a:t>If A, B and C are the inputs of a full adder then the sum is given by __________</a:t>
            </a:r>
          </a:p>
          <a:p>
            <a:pPr marL="0" indent="0">
              <a:buNone/>
            </a:pPr>
            <a:r>
              <a:rPr lang="en-MY" dirty="0"/>
              <a:t>a) A AND B AND C</a:t>
            </a:r>
          </a:p>
          <a:p>
            <a:pPr marL="0" indent="0">
              <a:buNone/>
            </a:pPr>
            <a:r>
              <a:rPr lang="en-MY" dirty="0"/>
              <a:t>b) A OR B AND C</a:t>
            </a:r>
          </a:p>
          <a:p>
            <a:pPr marL="0" indent="0">
              <a:buNone/>
            </a:pPr>
            <a:r>
              <a:rPr lang="en-MY" dirty="0"/>
              <a:t>c) A XOR B XOR C</a:t>
            </a:r>
          </a:p>
          <a:p>
            <a:pPr marL="0" indent="0">
              <a:buNone/>
            </a:pPr>
            <a:r>
              <a:rPr lang="en-MY" dirty="0"/>
              <a:t>d) A OR B OR C</a:t>
            </a:r>
          </a:p>
        </p:txBody>
      </p:sp>
      <p:sp>
        <p:nvSpPr>
          <p:cNvPr id="5" name="Slide Number Placeholder 4">
            <a:extLst>
              <a:ext uri="{FF2B5EF4-FFF2-40B4-BE49-F238E27FC236}">
                <a16:creationId xmlns:a16="http://schemas.microsoft.com/office/drawing/2014/main" id="{CA569856-BAC3-4EA8-817B-1654D745414F}"/>
              </a:ext>
            </a:extLst>
          </p:cNvPr>
          <p:cNvSpPr>
            <a:spLocks noGrp="1"/>
          </p:cNvSpPr>
          <p:nvPr>
            <p:ph type="sldNum" sz="quarter" idx="12"/>
          </p:nvPr>
        </p:nvSpPr>
        <p:spPr/>
        <p:txBody>
          <a:bodyPr/>
          <a:lstStyle/>
          <a:p>
            <a:fld id="{1DE98518-C1CF-410D-8A71-B5D14FDF677E}" type="slidenum">
              <a:rPr lang="en-MY" smtClean="0"/>
              <a:t>61</a:t>
            </a:fld>
            <a:endParaRPr lang="en-MY" dirty="0"/>
          </a:p>
        </p:txBody>
      </p:sp>
    </p:spTree>
    <p:extLst>
      <p:ext uri="{BB962C8B-B14F-4D97-AF65-F5344CB8AC3E}">
        <p14:creationId xmlns:p14="http://schemas.microsoft.com/office/powerpoint/2010/main" val="26440095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482C-7924-4ABA-BAE8-A92603223983}"/>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4AED329A-CA41-4ABF-9FAA-AF5EA54CD251}"/>
              </a:ext>
            </a:extLst>
          </p:cNvPr>
          <p:cNvSpPr>
            <a:spLocks noGrp="1"/>
          </p:cNvSpPr>
          <p:nvPr>
            <p:ph idx="1"/>
          </p:nvPr>
        </p:nvSpPr>
        <p:spPr/>
        <p:txBody>
          <a:bodyPr/>
          <a:lstStyle/>
          <a:p>
            <a:r>
              <a:rPr lang="en-MY" dirty="0"/>
              <a:t>If A, B and C are the inputs of a full adder then the carry is given by __________</a:t>
            </a:r>
          </a:p>
          <a:p>
            <a:pPr marL="0" indent="0">
              <a:buNone/>
            </a:pPr>
            <a:r>
              <a:rPr lang="en-MY" dirty="0"/>
              <a:t>a) A AND B OR (A OR B) AND C</a:t>
            </a:r>
          </a:p>
          <a:p>
            <a:pPr marL="0" indent="0">
              <a:buNone/>
            </a:pPr>
            <a:r>
              <a:rPr lang="en-MY" dirty="0"/>
              <a:t>b) A OR B OR (A AND B) C</a:t>
            </a:r>
          </a:p>
          <a:p>
            <a:pPr marL="0" indent="0">
              <a:buNone/>
            </a:pPr>
            <a:r>
              <a:rPr lang="en-MY" dirty="0"/>
              <a:t>c) (A AND B) OR (A AND B)C</a:t>
            </a:r>
          </a:p>
          <a:p>
            <a:pPr marL="0" indent="0">
              <a:buNone/>
            </a:pPr>
            <a:r>
              <a:rPr lang="en-MY" dirty="0"/>
              <a:t>d) A XOR B XOR (A XOR B) AND C</a:t>
            </a:r>
          </a:p>
        </p:txBody>
      </p:sp>
      <p:sp>
        <p:nvSpPr>
          <p:cNvPr id="5" name="Slide Number Placeholder 4">
            <a:extLst>
              <a:ext uri="{FF2B5EF4-FFF2-40B4-BE49-F238E27FC236}">
                <a16:creationId xmlns:a16="http://schemas.microsoft.com/office/drawing/2014/main" id="{CA569856-BAC3-4EA8-817B-1654D745414F}"/>
              </a:ext>
            </a:extLst>
          </p:cNvPr>
          <p:cNvSpPr>
            <a:spLocks noGrp="1"/>
          </p:cNvSpPr>
          <p:nvPr>
            <p:ph type="sldNum" sz="quarter" idx="12"/>
          </p:nvPr>
        </p:nvSpPr>
        <p:spPr/>
        <p:txBody>
          <a:bodyPr/>
          <a:lstStyle/>
          <a:p>
            <a:fld id="{1DE98518-C1CF-410D-8A71-B5D14FDF677E}" type="slidenum">
              <a:rPr lang="en-MY" smtClean="0"/>
              <a:t>62</a:t>
            </a:fld>
            <a:endParaRPr lang="en-MY" dirty="0"/>
          </a:p>
        </p:txBody>
      </p:sp>
    </p:spTree>
    <p:extLst>
      <p:ext uri="{BB962C8B-B14F-4D97-AF65-F5344CB8AC3E}">
        <p14:creationId xmlns:p14="http://schemas.microsoft.com/office/powerpoint/2010/main" val="32863784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482C-7924-4ABA-BAE8-A92603223983}"/>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4AED329A-CA41-4ABF-9FAA-AF5EA54CD251}"/>
              </a:ext>
            </a:extLst>
          </p:cNvPr>
          <p:cNvSpPr>
            <a:spLocks noGrp="1"/>
          </p:cNvSpPr>
          <p:nvPr>
            <p:ph idx="1"/>
          </p:nvPr>
        </p:nvSpPr>
        <p:spPr/>
        <p:txBody>
          <a:bodyPr/>
          <a:lstStyle/>
          <a:p>
            <a:r>
              <a:rPr lang="en-MY" dirty="0"/>
              <a:t>How many AND, OR and XOR gates are required for the configuration of full adder?</a:t>
            </a:r>
          </a:p>
          <a:p>
            <a:pPr marL="0" indent="0">
              <a:buNone/>
            </a:pPr>
            <a:r>
              <a:rPr lang="en-MY" dirty="0"/>
              <a:t>a) 1, 2, 2</a:t>
            </a:r>
          </a:p>
          <a:p>
            <a:pPr marL="0" indent="0">
              <a:buNone/>
            </a:pPr>
            <a:r>
              <a:rPr lang="en-MY" dirty="0"/>
              <a:t>b) 2, 1, 2</a:t>
            </a:r>
          </a:p>
          <a:p>
            <a:pPr marL="0" indent="0">
              <a:buNone/>
            </a:pPr>
            <a:r>
              <a:rPr lang="en-MY" dirty="0"/>
              <a:t>c) 3, 1, 2</a:t>
            </a:r>
          </a:p>
          <a:p>
            <a:pPr marL="0" indent="0">
              <a:buNone/>
            </a:pPr>
            <a:r>
              <a:rPr lang="en-MY" dirty="0"/>
              <a:t>d) 4, 0, 1</a:t>
            </a:r>
          </a:p>
        </p:txBody>
      </p:sp>
      <p:sp>
        <p:nvSpPr>
          <p:cNvPr id="5" name="Slide Number Placeholder 4">
            <a:extLst>
              <a:ext uri="{FF2B5EF4-FFF2-40B4-BE49-F238E27FC236}">
                <a16:creationId xmlns:a16="http://schemas.microsoft.com/office/drawing/2014/main" id="{CA569856-BAC3-4EA8-817B-1654D745414F}"/>
              </a:ext>
            </a:extLst>
          </p:cNvPr>
          <p:cNvSpPr>
            <a:spLocks noGrp="1"/>
          </p:cNvSpPr>
          <p:nvPr>
            <p:ph type="sldNum" sz="quarter" idx="12"/>
          </p:nvPr>
        </p:nvSpPr>
        <p:spPr/>
        <p:txBody>
          <a:bodyPr/>
          <a:lstStyle/>
          <a:p>
            <a:fld id="{1DE98518-C1CF-410D-8A71-B5D14FDF677E}" type="slidenum">
              <a:rPr lang="en-MY" smtClean="0"/>
              <a:t>63</a:t>
            </a:fld>
            <a:endParaRPr lang="en-MY" dirty="0"/>
          </a:p>
        </p:txBody>
      </p:sp>
    </p:spTree>
    <p:extLst>
      <p:ext uri="{BB962C8B-B14F-4D97-AF65-F5344CB8AC3E}">
        <p14:creationId xmlns:p14="http://schemas.microsoft.com/office/powerpoint/2010/main" val="8780997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AEEB4-518F-489C-A571-5333C73953BA}"/>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dirty="0">
                <a:solidFill>
                  <a:srgbClr val="FFFFFF"/>
                </a:solidFill>
              </a:rPr>
              <a:t>5. Multiplexer &amp; demultiplexer</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0B63CA9-1463-4191-B680-0A4480FB91FB}"/>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64</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22278981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D404-439D-4CBA-B0E7-D307E9FD41B8}"/>
              </a:ext>
            </a:extLst>
          </p:cNvPr>
          <p:cNvSpPr>
            <a:spLocks noGrp="1"/>
          </p:cNvSpPr>
          <p:nvPr>
            <p:ph type="title"/>
          </p:nvPr>
        </p:nvSpPr>
        <p:spPr/>
        <p:txBody>
          <a:bodyPr/>
          <a:lstStyle/>
          <a:p>
            <a:r>
              <a:rPr lang="en-MY" dirty="0"/>
              <a:t>Multiplexer &amp; demultiplexer</a:t>
            </a:r>
          </a:p>
        </p:txBody>
      </p:sp>
      <p:sp>
        <p:nvSpPr>
          <p:cNvPr id="3" name="Content Placeholder 2">
            <a:extLst>
              <a:ext uri="{FF2B5EF4-FFF2-40B4-BE49-F238E27FC236}">
                <a16:creationId xmlns:a16="http://schemas.microsoft.com/office/drawing/2014/main" id="{7B343741-4BE0-44C7-91F6-C4E7570BF7CC}"/>
              </a:ext>
            </a:extLst>
          </p:cNvPr>
          <p:cNvSpPr>
            <a:spLocks noGrp="1"/>
          </p:cNvSpPr>
          <p:nvPr>
            <p:ph idx="1"/>
          </p:nvPr>
        </p:nvSpPr>
        <p:spPr/>
        <p:txBody>
          <a:bodyPr/>
          <a:lstStyle/>
          <a:p>
            <a:pPr algn="just">
              <a:lnSpc>
                <a:spcPct val="100000"/>
              </a:lnSpc>
            </a:pPr>
            <a:r>
              <a:rPr lang="en-MY" dirty="0"/>
              <a:t>A multiplexer is a circuit that accept many input but give only one output. </a:t>
            </a:r>
          </a:p>
          <a:p>
            <a:pPr algn="just">
              <a:lnSpc>
                <a:spcPct val="100000"/>
              </a:lnSpc>
            </a:pPr>
            <a:r>
              <a:rPr lang="en-MY" dirty="0"/>
              <a:t>A demultiplexer function exactly in the reverse of  a multiplexer, that is a demultiplexer accepts only one input and gives many outputs. </a:t>
            </a:r>
          </a:p>
          <a:p>
            <a:pPr algn="just">
              <a:lnSpc>
                <a:spcPct val="100000"/>
              </a:lnSpc>
            </a:pPr>
            <a:r>
              <a:rPr lang="en-MY" dirty="0"/>
              <a:t>Generally multiplexer and demultiplexer are used together, because of the communication systems are bi directional.</a:t>
            </a:r>
          </a:p>
        </p:txBody>
      </p:sp>
      <p:sp>
        <p:nvSpPr>
          <p:cNvPr id="5" name="Slide Number Placeholder 4">
            <a:extLst>
              <a:ext uri="{FF2B5EF4-FFF2-40B4-BE49-F238E27FC236}">
                <a16:creationId xmlns:a16="http://schemas.microsoft.com/office/drawing/2014/main" id="{D3D2F607-B7E2-4406-B552-69BFEB564405}"/>
              </a:ext>
            </a:extLst>
          </p:cNvPr>
          <p:cNvSpPr>
            <a:spLocks noGrp="1"/>
          </p:cNvSpPr>
          <p:nvPr>
            <p:ph type="sldNum" sz="quarter" idx="12"/>
          </p:nvPr>
        </p:nvSpPr>
        <p:spPr/>
        <p:txBody>
          <a:bodyPr/>
          <a:lstStyle/>
          <a:p>
            <a:fld id="{1DE98518-C1CF-410D-8A71-B5D14FDF677E}" type="slidenum">
              <a:rPr lang="en-MY" smtClean="0"/>
              <a:t>65</a:t>
            </a:fld>
            <a:endParaRPr lang="en-MY" dirty="0"/>
          </a:p>
        </p:txBody>
      </p:sp>
    </p:spTree>
    <p:extLst>
      <p:ext uri="{BB962C8B-B14F-4D97-AF65-F5344CB8AC3E}">
        <p14:creationId xmlns:p14="http://schemas.microsoft.com/office/powerpoint/2010/main" val="17753302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46638-87A0-4B05-95AF-9F28DC1AB4F3}"/>
              </a:ext>
            </a:extLst>
          </p:cNvPr>
          <p:cNvSpPr>
            <a:spLocks noGrp="1"/>
          </p:cNvSpPr>
          <p:nvPr>
            <p:ph type="title"/>
          </p:nvPr>
        </p:nvSpPr>
        <p:spPr/>
        <p:txBody>
          <a:bodyPr/>
          <a:lstStyle/>
          <a:p>
            <a:r>
              <a:rPr lang="en-MY" dirty="0"/>
              <a:t>Multiplexer</a:t>
            </a:r>
          </a:p>
        </p:txBody>
      </p:sp>
      <p:sp>
        <p:nvSpPr>
          <p:cNvPr id="3" name="Content Placeholder 2">
            <a:extLst>
              <a:ext uri="{FF2B5EF4-FFF2-40B4-BE49-F238E27FC236}">
                <a16:creationId xmlns:a16="http://schemas.microsoft.com/office/drawing/2014/main" id="{B5E70BAD-5BFD-4CF9-96EC-18876E2FAB14}"/>
              </a:ext>
            </a:extLst>
          </p:cNvPr>
          <p:cNvSpPr>
            <a:spLocks noGrp="1"/>
          </p:cNvSpPr>
          <p:nvPr>
            <p:ph idx="1"/>
          </p:nvPr>
        </p:nvSpPr>
        <p:spPr/>
        <p:txBody>
          <a:bodyPr>
            <a:normAutofit lnSpcReduction="10000"/>
          </a:bodyPr>
          <a:lstStyle/>
          <a:p>
            <a:pPr algn="just">
              <a:lnSpc>
                <a:spcPct val="100000"/>
              </a:lnSpc>
            </a:pPr>
            <a:r>
              <a:rPr lang="en-MY" dirty="0"/>
              <a:t>Multiplexer means many into one. </a:t>
            </a:r>
          </a:p>
          <a:p>
            <a:pPr algn="just">
              <a:lnSpc>
                <a:spcPct val="100000"/>
              </a:lnSpc>
            </a:pPr>
            <a:r>
              <a:rPr lang="en-MY" dirty="0"/>
              <a:t>A multiplexer is a circuit used to select and route any one of the several input signals to a signal output. </a:t>
            </a:r>
          </a:p>
          <a:p>
            <a:pPr algn="just">
              <a:lnSpc>
                <a:spcPct val="100000"/>
              </a:lnSpc>
            </a:pPr>
            <a:r>
              <a:rPr lang="en-MY" dirty="0"/>
              <a:t>An simple example of an non electronic circuit of a multiplexer is a single pole multi-position switch.</a:t>
            </a:r>
          </a:p>
          <a:p>
            <a:pPr algn="just">
              <a:lnSpc>
                <a:spcPct val="100000"/>
              </a:lnSpc>
            </a:pPr>
            <a:r>
              <a:rPr lang="en-MY" dirty="0"/>
              <a:t>Multi-position switches are widely used in many electronics circuits. </a:t>
            </a:r>
          </a:p>
          <a:p>
            <a:pPr algn="just">
              <a:lnSpc>
                <a:spcPct val="100000"/>
              </a:lnSpc>
            </a:pPr>
            <a:r>
              <a:rPr lang="en-MY" dirty="0"/>
              <a:t>However circuits that operate at high speed require the multiplexer to be automatically selected. </a:t>
            </a:r>
          </a:p>
          <a:p>
            <a:pPr algn="just">
              <a:lnSpc>
                <a:spcPct val="100000"/>
              </a:lnSpc>
            </a:pPr>
            <a:r>
              <a:rPr lang="en-MY" dirty="0"/>
              <a:t>A mechanical switch cannot perform this task satisfactorily. </a:t>
            </a:r>
          </a:p>
          <a:p>
            <a:pPr algn="just">
              <a:lnSpc>
                <a:spcPct val="100000"/>
              </a:lnSpc>
            </a:pPr>
            <a:r>
              <a:rPr lang="en-MY" dirty="0"/>
              <a:t>Therefore, multiplexer used to perform high speed switching are constructed of electronic components.</a:t>
            </a:r>
          </a:p>
        </p:txBody>
      </p:sp>
      <p:sp>
        <p:nvSpPr>
          <p:cNvPr id="5" name="Slide Number Placeholder 4">
            <a:extLst>
              <a:ext uri="{FF2B5EF4-FFF2-40B4-BE49-F238E27FC236}">
                <a16:creationId xmlns:a16="http://schemas.microsoft.com/office/drawing/2014/main" id="{478778F8-72BA-4997-9F33-06A611E5C945}"/>
              </a:ext>
            </a:extLst>
          </p:cNvPr>
          <p:cNvSpPr>
            <a:spLocks noGrp="1"/>
          </p:cNvSpPr>
          <p:nvPr>
            <p:ph type="sldNum" sz="quarter" idx="12"/>
          </p:nvPr>
        </p:nvSpPr>
        <p:spPr/>
        <p:txBody>
          <a:bodyPr/>
          <a:lstStyle/>
          <a:p>
            <a:fld id="{1DE98518-C1CF-410D-8A71-B5D14FDF677E}" type="slidenum">
              <a:rPr lang="en-MY" smtClean="0"/>
              <a:t>66</a:t>
            </a:fld>
            <a:endParaRPr lang="en-MY" dirty="0"/>
          </a:p>
        </p:txBody>
      </p:sp>
    </p:spTree>
    <p:extLst>
      <p:ext uri="{BB962C8B-B14F-4D97-AF65-F5344CB8AC3E}">
        <p14:creationId xmlns:p14="http://schemas.microsoft.com/office/powerpoint/2010/main" val="15377888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46638-87A0-4B05-95AF-9F28DC1AB4F3}"/>
              </a:ext>
            </a:extLst>
          </p:cNvPr>
          <p:cNvSpPr>
            <a:spLocks noGrp="1"/>
          </p:cNvSpPr>
          <p:nvPr>
            <p:ph type="title"/>
          </p:nvPr>
        </p:nvSpPr>
        <p:spPr/>
        <p:txBody>
          <a:bodyPr/>
          <a:lstStyle/>
          <a:p>
            <a:r>
              <a:rPr lang="en-MY" dirty="0"/>
              <a:t>Multiplexer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5E70BAD-5BFD-4CF9-96EC-18876E2FAB14}"/>
                  </a:ext>
                </a:extLst>
              </p:cNvPr>
              <p:cNvSpPr>
                <a:spLocks noGrp="1"/>
              </p:cNvSpPr>
              <p:nvPr>
                <p:ph idx="1"/>
              </p:nvPr>
            </p:nvSpPr>
            <p:spPr/>
            <p:txBody>
              <a:bodyPr>
                <a:normAutofit/>
              </a:bodyPr>
              <a:lstStyle/>
              <a:p>
                <a:pPr algn="just">
                  <a:lnSpc>
                    <a:spcPct val="100000"/>
                  </a:lnSpc>
                </a:pPr>
                <a:r>
                  <a:rPr lang="en-MY" dirty="0"/>
                  <a:t>Multiplexer handle two type of data that is analog and digital. </a:t>
                </a:r>
              </a:p>
              <a:p>
                <a:pPr algn="just">
                  <a:lnSpc>
                    <a:spcPct val="100000"/>
                  </a:lnSpc>
                </a:pPr>
                <a:r>
                  <a:rPr lang="en-MY" dirty="0"/>
                  <a:t>For analog application, multiplexer are built of relays and transistor switches. </a:t>
                </a:r>
              </a:p>
              <a:p>
                <a:pPr algn="just">
                  <a:lnSpc>
                    <a:spcPct val="100000"/>
                  </a:lnSpc>
                </a:pPr>
                <a:r>
                  <a:rPr lang="en-MY" dirty="0"/>
                  <a:t>For digital application, they are built from standard logic gates.</a:t>
                </a:r>
              </a:p>
              <a:p>
                <a:pPr algn="just">
                  <a:lnSpc>
                    <a:spcPct val="100000"/>
                  </a:lnSpc>
                </a:pPr>
                <a:r>
                  <a:rPr lang="en-MY" dirty="0"/>
                  <a:t>The multiplexer used for digital applications, also called digital multiplexer, is a circuit with many input but only one output.</a:t>
                </a:r>
              </a:p>
              <a:p>
                <a:pPr marL="269875" indent="-269875" algn="just">
                  <a:lnSpc>
                    <a:spcPct val="100000"/>
                  </a:lnSpc>
                  <a:buFont typeface="Wingdings" panose="05000000000000000000" pitchFamily="2" charset="2"/>
                  <a:buChar char="Ø"/>
                </a:pPr>
                <a:r>
                  <a:rPr lang="en-MY" dirty="0"/>
                  <a:t>Data selector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MY" dirty="0"/>
                  <a:t>:1 MUX).</a:t>
                </a:r>
              </a:p>
              <a:p>
                <a:pPr marL="269875" indent="-269875" algn="just">
                  <a:lnSpc>
                    <a:spcPct val="100000"/>
                  </a:lnSpc>
                  <a:buFont typeface="Wingdings" panose="05000000000000000000" pitchFamily="2" charset="2"/>
                  <a:buChar char="Ø"/>
                </a:pPr>
                <a:r>
                  <a:rPr lang="en-MY" dirty="0"/>
                  <a:t>Inputs: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0" smtClean="0">
                        <a:latin typeface="Cambria Math" panose="02040503050406030204" pitchFamily="18" charset="0"/>
                      </a:rPr>
                      <m:t> </m:t>
                    </m:r>
                  </m:oMath>
                </a14:m>
                <a:r>
                  <a:rPr lang="en-MY" dirty="0"/>
                  <a:t>data inputs, n select lines.</a:t>
                </a:r>
              </a:p>
              <a:p>
                <a:pPr marL="269875" indent="-269875" algn="just">
                  <a:lnSpc>
                    <a:spcPct val="100000"/>
                  </a:lnSpc>
                  <a:buFont typeface="Wingdings" panose="05000000000000000000" pitchFamily="2" charset="2"/>
                  <a:buChar char="Ø"/>
                </a:pPr>
                <a:r>
                  <a:rPr lang="en-MY" dirty="0"/>
                  <a:t>Output: 1 data output line</a:t>
                </a:r>
              </a:p>
              <a:p>
                <a:pPr algn="just">
                  <a:lnSpc>
                    <a:spcPct val="100000"/>
                  </a:lnSpc>
                </a:pPr>
                <a:r>
                  <a:rPr lang="en-MY" dirty="0"/>
                  <a:t>Few types of multiplexer are 2-to-1, 4-to-1, 8-to-1, 16-to-1 multiplexer.</a:t>
                </a:r>
              </a:p>
            </p:txBody>
          </p:sp>
        </mc:Choice>
        <mc:Fallback>
          <p:sp>
            <p:nvSpPr>
              <p:cNvPr id="3" name="Content Placeholder 2">
                <a:extLst>
                  <a:ext uri="{FF2B5EF4-FFF2-40B4-BE49-F238E27FC236}">
                    <a16:creationId xmlns:a16="http://schemas.microsoft.com/office/drawing/2014/main" id="{B5E70BAD-5BFD-4CF9-96EC-18876E2FAB14}"/>
                  </a:ext>
                </a:extLst>
              </p:cNvPr>
              <p:cNvSpPr>
                <a:spLocks noGrp="1" noRot="1" noChangeAspect="1" noMove="1" noResize="1" noEditPoints="1" noAdjustHandles="1" noChangeArrowheads="1" noChangeShapeType="1" noTextEdit="1"/>
              </p:cNvSpPr>
              <p:nvPr>
                <p:ph idx="1"/>
              </p:nvPr>
            </p:nvSpPr>
            <p:spPr>
              <a:blipFill>
                <a:blip r:embed="rId2"/>
                <a:stretch>
                  <a:fillRect l="-303" t="-752" r="-606"/>
                </a:stretch>
              </a:blipFill>
            </p:spPr>
            <p:txBody>
              <a:bodyPr/>
              <a:lstStyle/>
              <a:p>
                <a:r>
                  <a:rPr lang="en-MY">
                    <a:noFill/>
                  </a:rPr>
                  <a:t> </a:t>
                </a:r>
              </a:p>
            </p:txBody>
          </p:sp>
        </mc:Fallback>
      </mc:AlternateContent>
      <p:sp>
        <p:nvSpPr>
          <p:cNvPr id="5" name="Slide Number Placeholder 4">
            <a:extLst>
              <a:ext uri="{FF2B5EF4-FFF2-40B4-BE49-F238E27FC236}">
                <a16:creationId xmlns:a16="http://schemas.microsoft.com/office/drawing/2014/main" id="{478778F8-72BA-4997-9F33-06A611E5C945}"/>
              </a:ext>
            </a:extLst>
          </p:cNvPr>
          <p:cNvSpPr>
            <a:spLocks noGrp="1"/>
          </p:cNvSpPr>
          <p:nvPr>
            <p:ph type="sldNum" sz="quarter" idx="12"/>
          </p:nvPr>
        </p:nvSpPr>
        <p:spPr/>
        <p:txBody>
          <a:bodyPr/>
          <a:lstStyle/>
          <a:p>
            <a:fld id="{1DE98518-C1CF-410D-8A71-B5D14FDF677E}" type="slidenum">
              <a:rPr lang="en-MY" smtClean="0"/>
              <a:t>67</a:t>
            </a:fld>
            <a:endParaRPr lang="en-MY" dirty="0"/>
          </a:p>
        </p:txBody>
      </p:sp>
    </p:spTree>
    <p:extLst>
      <p:ext uri="{BB962C8B-B14F-4D97-AF65-F5344CB8AC3E}">
        <p14:creationId xmlns:p14="http://schemas.microsoft.com/office/powerpoint/2010/main" val="12784583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F2AB-C472-4C03-AD2C-31D7A8C2D90C}"/>
              </a:ext>
            </a:extLst>
          </p:cNvPr>
          <p:cNvSpPr>
            <a:spLocks noGrp="1"/>
          </p:cNvSpPr>
          <p:nvPr>
            <p:ph type="title"/>
          </p:nvPr>
        </p:nvSpPr>
        <p:spPr/>
        <p:txBody>
          <a:bodyPr/>
          <a:lstStyle/>
          <a:p>
            <a:r>
              <a:rPr lang="en-MY" dirty="0"/>
              <a:t>multiplexer</a:t>
            </a:r>
          </a:p>
        </p:txBody>
      </p:sp>
      <p:pic>
        <p:nvPicPr>
          <p:cNvPr id="6" name="Content Placeholder 5">
            <a:extLst>
              <a:ext uri="{FF2B5EF4-FFF2-40B4-BE49-F238E27FC236}">
                <a16:creationId xmlns:a16="http://schemas.microsoft.com/office/drawing/2014/main" id="{A3492FF7-3ABF-4C96-96CF-C73D123C0BE7}"/>
              </a:ext>
            </a:extLst>
          </p:cNvPr>
          <p:cNvPicPr>
            <a:picLocks noGrp="1" noChangeAspect="1"/>
          </p:cNvPicPr>
          <p:nvPr>
            <p:ph idx="1"/>
          </p:nvPr>
        </p:nvPicPr>
        <p:blipFill>
          <a:blip r:embed="rId2"/>
          <a:stretch>
            <a:fillRect/>
          </a:stretch>
        </p:blipFill>
        <p:spPr>
          <a:xfrm>
            <a:off x="2350991" y="2238376"/>
            <a:ext cx="3390900" cy="2657475"/>
          </a:xfrm>
          <a:prstGeom prst="rect">
            <a:avLst/>
          </a:prstGeom>
        </p:spPr>
      </p:pic>
      <p:sp>
        <p:nvSpPr>
          <p:cNvPr id="5" name="Slide Number Placeholder 4">
            <a:extLst>
              <a:ext uri="{FF2B5EF4-FFF2-40B4-BE49-F238E27FC236}">
                <a16:creationId xmlns:a16="http://schemas.microsoft.com/office/drawing/2014/main" id="{6E31BA5E-7130-4659-A1F9-B85FF2189E64}"/>
              </a:ext>
            </a:extLst>
          </p:cNvPr>
          <p:cNvSpPr>
            <a:spLocks noGrp="1"/>
          </p:cNvSpPr>
          <p:nvPr>
            <p:ph type="sldNum" sz="quarter" idx="12"/>
          </p:nvPr>
        </p:nvSpPr>
        <p:spPr/>
        <p:txBody>
          <a:bodyPr/>
          <a:lstStyle/>
          <a:p>
            <a:fld id="{1DE98518-C1CF-410D-8A71-B5D14FDF677E}" type="slidenum">
              <a:rPr lang="en-MY" smtClean="0"/>
              <a:t>68</a:t>
            </a:fld>
            <a:endParaRPr lang="en-MY" dirty="0"/>
          </a:p>
        </p:txBody>
      </p:sp>
      <p:pic>
        <p:nvPicPr>
          <p:cNvPr id="7" name="Picture 6">
            <a:extLst>
              <a:ext uri="{FF2B5EF4-FFF2-40B4-BE49-F238E27FC236}">
                <a16:creationId xmlns:a16="http://schemas.microsoft.com/office/drawing/2014/main" id="{A1EA0AAF-146E-4327-857B-F38997F178D2}"/>
              </a:ext>
            </a:extLst>
          </p:cNvPr>
          <p:cNvPicPr>
            <a:picLocks noChangeAspect="1"/>
          </p:cNvPicPr>
          <p:nvPr/>
        </p:nvPicPr>
        <p:blipFill>
          <a:blip r:embed="rId3"/>
          <a:stretch>
            <a:fillRect/>
          </a:stretch>
        </p:blipFill>
        <p:spPr>
          <a:xfrm>
            <a:off x="6889285" y="2093976"/>
            <a:ext cx="2676525" cy="2933700"/>
          </a:xfrm>
          <a:prstGeom prst="rect">
            <a:avLst/>
          </a:prstGeom>
        </p:spPr>
      </p:pic>
      <p:sp>
        <p:nvSpPr>
          <p:cNvPr id="3" name="TextBox 2">
            <a:extLst>
              <a:ext uri="{FF2B5EF4-FFF2-40B4-BE49-F238E27FC236}">
                <a16:creationId xmlns:a16="http://schemas.microsoft.com/office/drawing/2014/main" id="{EAF215D0-68EF-418B-AFDB-F7C510AA0F05}"/>
              </a:ext>
            </a:extLst>
          </p:cNvPr>
          <p:cNvSpPr txBox="1"/>
          <p:nvPr/>
        </p:nvSpPr>
        <p:spPr>
          <a:xfrm>
            <a:off x="3169363" y="5346811"/>
            <a:ext cx="1754155" cy="369332"/>
          </a:xfrm>
          <a:prstGeom prst="rect">
            <a:avLst/>
          </a:prstGeom>
          <a:noFill/>
        </p:spPr>
        <p:txBody>
          <a:bodyPr wrap="square" rtlCol="0">
            <a:spAutoFit/>
          </a:bodyPr>
          <a:lstStyle/>
          <a:p>
            <a:r>
              <a:rPr lang="en-MY" dirty="0"/>
              <a:t>Rotary Switch</a:t>
            </a:r>
          </a:p>
        </p:txBody>
      </p:sp>
    </p:spTree>
    <p:extLst>
      <p:ext uri="{BB962C8B-B14F-4D97-AF65-F5344CB8AC3E}">
        <p14:creationId xmlns:p14="http://schemas.microsoft.com/office/powerpoint/2010/main" val="39144670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E381-1DEB-40C3-BD78-E4AB66DF070C}"/>
              </a:ext>
            </a:extLst>
          </p:cNvPr>
          <p:cNvSpPr>
            <a:spLocks noGrp="1"/>
          </p:cNvSpPr>
          <p:nvPr>
            <p:ph type="title"/>
          </p:nvPr>
        </p:nvSpPr>
        <p:spPr/>
        <p:txBody>
          <a:bodyPr/>
          <a:lstStyle/>
          <a:p>
            <a:r>
              <a:rPr lang="en-MY" dirty="0"/>
              <a:t>2:1 Mux</a:t>
            </a:r>
          </a:p>
        </p:txBody>
      </p:sp>
      <p:sp>
        <p:nvSpPr>
          <p:cNvPr id="5" name="Slide Number Placeholder 4">
            <a:extLst>
              <a:ext uri="{FF2B5EF4-FFF2-40B4-BE49-F238E27FC236}">
                <a16:creationId xmlns:a16="http://schemas.microsoft.com/office/drawing/2014/main" id="{19645E3E-4DEC-4812-8B4C-5CE71280B18D}"/>
              </a:ext>
            </a:extLst>
          </p:cNvPr>
          <p:cNvSpPr>
            <a:spLocks noGrp="1"/>
          </p:cNvSpPr>
          <p:nvPr>
            <p:ph type="sldNum" sz="quarter" idx="12"/>
          </p:nvPr>
        </p:nvSpPr>
        <p:spPr/>
        <p:txBody>
          <a:bodyPr/>
          <a:lstStyle/>
          <a:p>
            <a:fld id="{1DE98518-C1CF-410D-8A71-B5D14FDF677E}" type="slidenum">
              <a:rPr lang="en-MY" smtClean="0"/>
              <a:t>69</a:t>
            </a:fld>
            <a:endParaRPr lang="en-MY" dirty="0"/>
          </a:p>
        </p:txBody>
      </p:sp>
      <p:pic>
        <p:nvPicPr>
          <p:cNvPr id="6" name="Picture 5">
            <a:extLst>
              <a:ext uri="{FF2B5EF4-FFF2-40B4-BE49-F238E27FC236}">
                <a16:creationId xmlns:a16="http://schemas.microsoft.com/office/drawing/2014/main" id="{9EC490F6-F729-4457-B4EE-886C265C4482}"/>
              </a:ext>
            </a:extLst>
          </p:cNvPr>
          <p:cNvPicPr>
            <a:picLocks noChangeAspect="1"/>
          </p:cNvPicPr>
          <p:nvPr/>
        </p:nvPicPr>
        <p:blipFill>
          <a:blip r:embed="rId2"/>
          <a:stretch>
            <a:fillRect/>
          </a:stretch>
        </p:blipFill>
        <p:spPr>
          <a:xfrm>
            <a:off x="3657772" y="790216"/>
            <a:ext cx="7446092" cy="5482568"/>
          </a:xfrm>
          <a:prstGeom prst="rect">
            <a:avLst/>
          </a:prstGeom>
        </p:spPr>
      </p:pic>
      <mc:AlternateContent xmlns:mc="http://schemas.openxmlformats.org/markup-compatibility/2006">
        <mc:Choice xmlns:p14="http://schemas.microsoft.com/office/powerpoint/2010/main" Requires="p14">
          <p:contentPart p14:bwMode="auto" r:id="rId3">
            <p14:nvContentPartPr>
              <p14:cNvPr id="14" name="Ink 13">
                <a:extLst>
                  <a:ext uri="{FF2B5EF4-FFF2-40B4-BE49-F238E27FC236}">
                    <a16:creationId xmlns:a16="http://schemas.microsoft.com/office/drawing/2014/main" id="{659E40F8-5BC4-45C8-8E7C-ADA990DA1CDB}"/>
                  </a:ext>
                </a:extLst>
              </p14:cNvPr>
              <p14:cNvContentPartPr/>
              <p14:nvPr/>
            </p14:nvContentPartPr>
            <p14:xfrm>
              <a:off x="6030338" y="2139921"/>
              <a:ext cx="433080" cy="39960"/>
            </p14:xfrm>
          </p:contentPart>
        </mc:Choice>
        <mc:Fallback>
          <p:pic>
            <p:nvPicPr>
              <p:cNvPr id="14" name="Ink 13">
                <a:extLst>
                  <a:ext uri="{FF2B5EF4-FFF2-40B4-BE49-F238E27FC236}">
                    <a16:creationId xmlns:a16="http://schemas.microsoft.com/office/drawing/2014/main" id="{659E40F8-5BC4-45C8-8E7C-ADA990DA1CDB}"/>
                  </a:ext>
                </a:extLst>
              </p:cNvPr>
              <p:cNvPicPr/>
              <p:nvPr/>
            </p:nvPicPr>
            <p:blipFill>
              <a:blip r:embed="rId4"/>
              <a:stretch>
                <a:fillRect/>
              </a:stretch>
            </p:blipFill>
            <p:spPr>
              <a:xfrm>
                <a:off x="6012323" y="2121921"/>
                <a:ext cx="468750" cy="75600"/>
              </a:xfrm>
              <a:prstGeom prst="rect">
                <a:avLst/>
              </a:prstGeom>
            </p:spPr>
          </p:pic>
        </mc:Fallback>
      </mc:AlternateContent>
    </p:spTree>
    <p:extLst>
      <p:ext uri="{BB962C8B-B14F-4D97-AF65-F5344CB8AC3E}">
        <p14:creationId xmlns:p14="http://schemas.microsoft.com/office/powerpoint/2010/main" val="847576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B660-FB4D-458E-85E8-23FFBC669438}"/>
              </a:ext>
            </a:extLst>
          </p:cNvPr>
          <p:cNvSpPr>
            <a:spLocks noGrp="1"/>
          </p:cNvSpPr>
          <p:nvPr>
            <p:ph type="title"/>
          </p:nvPr>
        </p:nvSpPr>
        <p:spPr/>
        <p:txBody>
          <a:bodyPr>
            <a:normAutofit/>
          </a:bodyPr>
          <a:lstStyle/>
          <a:p>
            <a:r>
              <a:rPr lang="en-MY" sz="4000" dirty="0"/>
              <a:t>Conversion of Decimal number to Binary 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A74F8BE-A5B1-474C-A2C8-2BDDDCF9804B}"/>
                  </a:ext>
                </a:extLst>
              </p:cNvPr>
              <p:cNvSpPr>
                <a:spLocks noGrp="1"/>
              </p:cNvSpPr>
              <p:nvPr>
                <p:ph idx="1"/>
              </p:nvPr>
            </p:nvSpPr>
            <p:spPr/>
            <p:txBody>
              <a:bodyPr>
                <a:normAutofit lnSpcReduction="10000"/>
              </a:bodyPr>
              <a:lstStyle/>
              <a:p>
                <a:pPr algn="just">
                  <a:lnSpc>
                    <a:spcPct val="100000"/>
                  </a:lnSpc>
                </a:pPr>
                <a:r>
                  <a:rPr lang="en-MY" dirty="0"/>
                  <a:t>To convert a decimal number to binary, we repeatedly divide by two until the quotient is zero.</a:t>
                </a:r>
              </a:p>
              <a:p>
                <a:pPr algn="just">
                  <a:lnSpc>
                    <a:spcPct val="100000"/>
                  </a:lnSpc>
                </a:pPr>
                <a:r>
                  <a:rPr lang="en-MY" dirty="0"/>
                  <a:t>Then, the remainders read in reverse order give the binary form of the number.</a:t>
                </a:r>
              </a:p>
              <a:p>
                <a:pPr algn="just">
                  <a:lnSpc>
                    <a:spcPct val="100000"/>
                  </a:lnSpc>
                </a:pPr>
                <a:endParaRPr lang="en-MY" dirty="0"/>
              </a:p>
              <a:p>
                <a:pPr algn="just">
                  <a:lnSpc>
                    <a:spcPct val="100000"/>
                  </a:lnSpc>
                </a:pPr>
                <a:r>
                  <a:rPr lang="en-MY" b="1" dirty="0">
                    <a:solidFill>
                      <a:srgbClr val="FF0000"/>
                    </a:solidFill>
                  </a:rPr>
                  <a:t>Example 1: </a:t>
                </a:r>
                <a:r>
                  <a:rPr lang="en-MY" dirty="0"/>
                  <a:t>Convert the decimal number </a:t>
                </a:r>
                <a14:m>
                  <m:oMath xmlns:m="http://schemas.openxmlformats.org/officeDocument/2006/math">
                    <m:sSub>
                      <m:sSubPr>
                        <m:ctrlPr>
                          <a:rPr lang="en-MY" i="1" smtClean="0">
                            <a:latin typeface="Cambria Math" panose="02040503050406030204" pitchFamily="18" charset="0"/>
                          </a:rPr>
                        </m:ctrlPr>
                      </m:sSubPr>
                      <m:e>
                        <m:r>
                          <a:rPr lang="en-US" b="0" i="1" smtClean="0">
                            <a:latin typeface="Cambria Math" panose="02040503050406030204" pitchFamily="18" charset="0"/>
                          </a:rPr>
                          <m:t>15</m:t>
                        </m:r>
                      </m:e>
                      <m:sub>
                        <m:r>
                          <a:rPr lang="en-US" b="0" i="1" smtClean="0">
                            <a:latin typeface="Cambria Math" panose="02040503050406030204" pitchFamily="18" charset="0"/>
                          </a:rPr>
                          <m:t>10</m:t>
                        </m:r>
                      </m:sub>
                    </m:sSub>
                  </m:oMath>
                </a14:m>
                <a:r>
                  <a:rPr lang="en-MY" dirty="0"/>
                  <a:t> to binary.</a:t>
                </a:r>
                <a:endParaRPr lang="en-MY" b="1" dirty="0">
                  <a:solidFill>
                    <a:srgbClr val="FF0000"/>
                  </a:solidFill>
                </a:endParaRPr>
              </a:p>
              <a:p>
                <a:pPr algn="just">
                  <a:lnSpc>
                    <a:spcPct val="100000"/>
                  </a:lnSpc>
                </a:pPr>
                <a:r>
                  <a:rPr lang="en-MY" b="1" dirty="0">
                    <a:solidFill>
                      <a:srgbClr val="FF0000"/>
                    </a:solidFill>
                  </a:rPr>
                  <a:t>Example 2: </a:t>
                </a:r>
                <a:r>
                  <a:rPr lang="en-MY" dirty="0"/>
                  <a:t>Convert the decimal number </a:t>
                </a:r>
                <a14:m>
                  <m:oMath xmlns:m="http://schemas.openxmlformats.org/officeDocument/2006/math">
                    <m:sSub>
                      <m:sSubPr>
                        <m:ctrlPr>
                          <a:rPr lang="en-MY" i="1" smtClean="0">
                            <a:latin typeface="Cambria Math" panose="02040503050406030204" pitchFamily="18" charset="0"/>
                          </a:rPr>
                        </m:ctrlPr>
                      </m:sSubPr>
                      <m:e>
                        <m:r>
                          <a:rPr lang="en-US" b="0" i="1" smtClean="0">
                            <a:latin typeface="Cambria Math" panose="02040503050406030204" pitchFamily="18" charset="0"/>
                          </a:rPr>
                          <m:t>343</m:t>
                        </m:r>
                      </m:e>
                      <m:sub>
                        <m:r>
                          <a:rPr lang="en-US" b="0" i="1" smtClean="0">
                            <a:latin typeface="Cambria Math" panose="02040503050406030204" pitchFamily="18" charset="0"/>
                          </a:rPr>
                          <m:t>10</m:t>
                        </m:r>
                      </m:sub>
                    </m:sSub>
                  </m:oMath>
                </a14:m>
                <a:r>
                  <a:rPr lang="en-MY" dirty="0"/>
                  <a:t> to binary.</a:t>
                </a:r>
              </a:p>
              <a:p>
                <a:pPr algn="just">
                  <a:lnSpc>
                    <a:spcPct val="100000"/>
                  </a:lnSpc>
                </a:pPr>
                <a:endParaRPr lang="en-MY" dirty="0"/>
              </a:p>
              <a:p>
                <a:pPr algn="just">
                  <a:lnSpc>
                    <a:spcPct val="100000"/>
                  </a:lnSpc>
                </a:pPr>
                <a:r>
                  <a:rPr lang="en-MY" b="1" i="1" dirty="0"/>
                  <a:t>Note: </a:t>
                </a:r>
                <a:r>
                  <a:rPr lang="en-MY" dirty="0"/>
                  <a:t>The decimal number is repeatedly divided by two. When the quotient reaches zero, we stop. Then, the binary equivalent is read as the remainders in reverse order</a:t>
                </a:r>
              </a:p>
            </p:txBody>
          </p:sp>
        </mc:Choice>
        <mc:Fallback>
          <p:sp>
            <p:nvSpPr>
              <p:cNvPr id="3" name="Content Placeholder 2">
                <a:extLst>
                  <a:ext uri="{FF2B5EF4-FFF2-40B4-BE49-F238E27FC236}">
                    <a16:creationId xmlns:a16="http://schemas.microsoft.com/office/drawing/2014/main" id="{DA74F8BE-A5B1-474C-A2C8-2BDDDCF9804B}"/>
                  </a:ext>
                </a:extLst>
              </p:cNvPr>
              <p:cNvSpPr>
                <a:spLocks noGrp="1" noRot="1" noChangeAspect="1" noMove="1" noResize="1" noEditPoints="1" noAdjustHandles="1" noChangeArrowheads="1" noChangeShapeType="1" noTextEdit="1"/>
              </p:cNvSpPr>
              <p:nvPr>
                <p:ph idx="1"/>
              </p:nvPr>
            </p:nvSpPr>
            <p:spPr>
              <a:blipFill>
                <a:blip r:embed="rId2"/>
                <a:stretch>
                  <a:fillRect l="-303" t="-1504" r="-606"/>
                </a:stretch>
              </a:blipFill>
            </p:spPr>
            <p:txBody>
              <a:bodyPr/>
              <a:lstStyle/>
              <a:p>
                <a:r>
                  <a:rPr lang="en-MY">
                    <a:noFill/>
                  </a:rPr>
                  <a:t> </a:t>
                </a:r>
              </a:p>
            </p:txBody>
          </p:sp>
        </mc:Fallback>
      </mc:AlternateContent>
      <p:sp>
        <p:nvSpPr>
          <p:cNvPr id="5" name="Slide Number Placeholder 4">
            <a:extLst>
              <a:ext uri="{FF2B5EF4-FFF2-40B4-BE49-F238E27FC236}">
                <a16:creationId xmlns:a16="http://schemas.microsoft.com/office/drawing/2014/main" id="{2D1E1D3E-FB42-45AD-AFDF-4A13A4333F0C}"/>
              </a:ext>
            </a:extLst>
          </p:cNvPr>
          <p:cNvSpPr>
            <a:spLocks noGrp="1"/>
          </p:cNvSpPr>
          <p:nvPr>
            <p:ph type="sldNum" sz="quarter" idx="12"/>
          </p:nvPr>
        </p:nvSpPr>
        <p:spPr/>
        <p:txBody>
          <a:bodyPr/>
          <a:lstStyle/>
          <a:p>
            <a:fld id="{1DE98518-C1CF-410D-8A71-B5D14FDF677E}" type="slidenum">
              <a:rPr lang="en-MY" smtClean="0"/>
              <a:t>7</a:t>
            </a:fld>
            <a:endParaRPr lang="en-MY" dirty="0"/>
          </a:p>
        </p:txBody>
      </p:sp>
    </p:spTree>
    <p:extLst>
      <p:ext uri="{BB962C8B-B14F-4D97-AF65-F5344CB8AC3E}">
        <p14:creationId xmlns:p14="http://schemas.microsoft.com/office/powerpoint/2010/main" val="3440580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1C63-FD30-4BD2-82B7-1194D5E6C7D0}"/>
              </a:ext>
            </a:extLst>
          </p:cNvPr>
          <p:cNvSpPr>
            <a:spLocks noGrp="1"/>
          </p:cNvSpPr>
          <p:nvPr>
            <p:ph type="title"/>
          </p:nvPr>
        </p:nvSpPr>
        <p:spPr/>
        <p:txBody>
          <a:bodyPr/>
          <a:lstStyle/>
          <a:p>
            <a:r>
              <a:rPr lang="en-MY" dirty="0"/>
              <a:t>4-to-1 Mux</a:t>
            </a:r>
          </a:p>
        </p:txBody>
      </p:sp>
      <p:sp>
        <p:nvSpPr>
          <p:cNvPr id="3" name="Content Placeholder 2">
            <a:extLst>
              <a:ext uri="{FF2B5EF4-FFF2-40B4-BE49-F238E27FC236}">
                <a16:creationId xmlns:a16="http://schemas.microsoft.com/office/drawing/2014/main" id="{83C81EFE-87C3-431E-9A9F-FEC60297E1AA}"/>
              </a:ext>
            </a:extLst>
          </p:cNvPr>
          <p:cNvSpPr>
            <a:spLocks noGrp="1"/>
          </p:cNvSpPr>
          <p:nvPr>
            <p:ph idx="1"/>
          </p:nvPr>
        </p:nvSpPr>
        <p:spPr>
          <a:xfrm>
            <a:off x="1069848" y="2121408"/>
            <a:ext cx="5864306" cy="4050792"/>
          </a:xfrm>
        </p:spPr>
        <p:txBody>
          <a:bodyPr>
            <a:normAutofit fontScale="85000" lnSpcReduction="20000"/>
          </a:bodyPr>
          <a:lstStyle/>
          <a:p>
            <a:pPr algn="just">
              <a:lnSpc>
                <a:spcPct val="120000"/>
              </a:lnSpc>
            </a:pPr>
            <a:r>
              <a:rPr lang="en-MY" dirty="0"/>
              <a:t>The 4-to-1 multiplexer has 4 input bit, 2 control bits, and 1 output bit. </a:t>
            </a:r>
          </a:p>
          <a:p>
            <a:pPr algn="just">
              <a:lnSpc>
                <a:spcPct val="120000"/>
              </a:lnSpc>
            </a:pPr>
            <a:r>
              <a:rPr lang="en-MY" dirty="0"/>
              <a:t>The four input bits are D0,D1,D2 and D3. only one of this is transmitted to the output y. </a:t>
            </a:r>
          </a:p>
          <a:p>
            <a:pPr algn="just">
              <a:lnSpc>
                <a:spcPct val="120000"/>
              </a:lnSpc>
            </a:pPr>
            <a:r>
              <a:rPr lang="en-MY" dirty="0"/>
              <a:t>The output depends on the value of AB which is the control input. </a:t>
            </a:r>
          </a:p>
          <a:p>
            <a:pPr algn="just">
              <a:lnSpc>
                <a:spcPct val="120000"/>
              </a:lnSpc>
            </a:pPr>
            <a:r>
              <a:rPr lang="en-MY" dirty="0"/>
              <a:t>The control input determines which of the input data bit is transmitted to the output.</a:t>
            </a:r>
          </a:p>
          <a:p>
            <a:pPr algn="just">
              <a:lnSpc>
                <a:spcPct val="120000"/>
              </a:lnSpc>
            </a:pPr>
            <a:r>
              <a:rPr lang="en-MY" dirty="0"/>
              <a:t>For instance, as shown in fig. when AB = 00, the upper AND gate is enabled while all other AND gates are disabled. Therefore, data bit D0 is transmitted to the output, giving Y = Do.</a:t>
            </a:r>
          </a:p>
        </p:txBody>
      </p:sp>
      <p:sp>
        <p:nvSpPr>
          <p:cNvPr id="5" name="Slide Number Placeholder 4">
            <a:extLst>
              <a:ext uri="{FF2B5EF4-FFF2-40B4-BE49-F238E27FC236}">
                <a16:creationId xmlns:a16="http://schemas.microsoft.com/office/drawing/2014/main" id="{35BD18CE-DC2C-4599-BB1E-4530FCFCC64C}"/>
              </a:ext>
            </a:extLst>
          </p:cNvPr>
          <p:cNvSpPr>
            <a:spLocks noGrp="1"/>
          </p:cNvSpPr>
          <p:nvPr>
            <p:ph type="sldNum" sz="quarter" idx="12"/>
          </p:nvPr>
        </p:nvSpPr>
        <p:spPr/>
        <p:txBody>
          <a:bodyPr/>
          <a:lstStyle/>
          <a:p>
            <a:fld id="{1DE98518-C1CF-410D-8A71-B5D14FDF677E}" type="slidenum">
              <a:rPr lang="en-MY" smtClean="0"/>
              <a:t>70</a:t>
            </a:fld>
            <a:endParaRPr lang="en-MY" dirty="0"/>
          </a:p>
        </p:txBody>
      </p:sp>
      <p:pic>
        <p:nvPicPr>
          <p:cNvPr id="5122" name="Picture 2" descr="4 to 1 Multiplexer Circuit Diagram">
            <a:extLst>
              <a:ext uri="{FF2B5EF4-FFF2-40B4-BE49-F238E27FC236}">
                <a16:creationId xmlns:a16="http://schemas.microsoft.com/office/drawing/2014/main" id="{2BB98726-411A-43A1-A47D-B4AB0C132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5784" y="451117"/>
            <a:ext cx="4458524" cy="36956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C6CDD4D9-0E7F-4D45-9116-FD81E442F6A1}"/>
              </a:ext>
            </a:extLst>
          </p:cNvPr>
          <p:cNvGraphicFramePr>
            <a:graphicFrameLocks noGrp="1"/>
          </p:cNvGraphicFramePr>
          <p:nvPr/>
        </p:nvGraphicFramePr>
        <p:xfrm>
          <a:off x="7887519" y="4318689"/>
          <a:ext cx="3743649" cy="1854200"/>
        </p:xfrm>
        <a:graphic>
          <a:graphicData uri="http://schemas.openxmlformats.org/drawingml/2006/table">
            <a:tbl>
              <a:tblPr firstRow="1" bandRow="1">
                <a:tableStyleId>{5C22544A-7EE6-4342-B048-85BDC9FD1C3A}</a:tableStyleId>
              </a:tblPr>
              <a:tblGrid>
                <a:gridCol w="1247883">
                  <a:extLst>
                    <a:ext uri="{9D8B030D-6E8A-4147-A177-3AD203B41FA5}">
                      <a16:colId xmlns:a16="http://schemas.microsoft.com/office/drawing/2014/main" val="3191088480"/>
                    </a:ext>
                  </a:extLst>
                </a:gridCol>
                <a:gridCol w="1247883">
                  <a:extLst>
                    <a:ext uri="{9D8B030D-6E8A-4147-A177-3AD203B41FA5}">
                      <a16:colId xmlns:a16="http://schemas.microsoft.com/office/drawing/2014/main" val="742394537"/>
                    </a:ext>
                  </a:extLst>
                </a:gridCol>
                <a:gridCol w="1247883">
                  <a:extLst>
                    <a:ext uri="{9D8B030D-6E8A-4147-A177-3AD203B41FA5}">
                      <a16:colId xmlns:a16="http://schemas.microsoft.com/office/drawing/2014/main" val="1765177865"/>
                    </a:ext>
                  </a:extLst>
                </a:gridCol>
              </a:tblGrid>
              <a:tr h="370840">
                <a:tc>
                  <a:txBody>
                    <a:bodyPr/>
                    <a:lstStyle/>
                    <a:p>
                      <a:pPr algn="ctr"/>
                      <a:r>
                        <a:rPr lang="en-MY" dirty="0"/>
                        <a:t>A</a:t>
                      </a:r>
                    </a:p>
                  </a:txBody>
                  <a:tcPr/>
                </a:tc>
                <a:tc>
                  <a:txBody>
                    <a:bodyPr/>
                    <a:lstStyle/>
                    <a:p>
                      <a:pPr algn="ctr"/>
                      <a:r>
                        <a:rPr lang="en-MY" dirty="0"/>
                        <a:t>B</a:t>
                      </a:r>
                    </a:p>
                  </a:txBody>
                  <a:tcPr/>
                </a:tc>
                <a:tc>
                  <a:txBody>
                    <a:bodyPr/>
                    <a:lstStyle/>
                    <a:p>
                      <a:pPr algn="ctr"/>
                      <a:r>
                        <a:rPr lang="en-MY" dirty="0"/>
                        <a:t>Y</a:t>
                      </a:r>
                    </a:p>
                  </a:txBody>
                  <a:tcPr/>
                </a:tc>
                <a:extLst>
                  <a:ext uri="{0D108BD9-81ED-4DB2-BD59-A6C34878D82A}">
                    <a16:rowId xmlns:a16="http://schemas.microsoft.com/office/drawing/2014/main" val="3662656279"/>
                  </a:ext>
                </a:extLst>
              </a:tr>
              <a:tr h="370840">
                <a:tc>
                  <a:txBody>
                    <a:bodyPr/>
                    <a:lstStyle/>
                    <a:p>
                      <a:pPr algn="ctr"/>
                      <a:r>
                        <a:rPr lang="en-MY" dirty="0"/>
                        <a:t>0</a:t>
                      </a:r>
                    </a:p>
                  </a:txBody>
                  <a:tcPr/>
                </a:tc>
                <a:tc>
                  <a:txBody>
                    <a:bodyPr/>
                    <a:lstStyle/>
                    <a:p>
                      <a:pPr algn="ctr"/>
                      <a:r>
                        <a:rPr lang="en-MY" dirty="0"/>
                        <a:t>0</a:t>
                      </a:r>
                    </a:p>
                  </a:txBody>
                  <a:tcPr/>
                </a:tc>
                <a:tc>
                  <a:txBody>
                    <a:bodyPr/>
                    <a:lstStyle/>
                    <a:p>
                      <a:pPr algn="ctr"/>
                      <a:r>
                        <a:rPr lang="en-MY" dirty="0"/>
                        <a:t>D0</a:t>
                      </a:r>
                    </a:p>
                  </a:txBody>
                  <a:tcPr/>
                </a:tc>
                <a:extLst>
                  <a:ext uri="{0D108BD9-81ED-4DB2-BD59-A6C34878D82A}">
                    <a16:rowId xmlns:a16="http://schemas.microsoft.com/office/drawing/2014/main" val="2872300094"/>
                  </a:ext>
                </a:extLst>
              </a:tr>
              <a:tr h="370840">
                <a:tc>
                  <a:txBody>
                    <a:bodyPr/>
                    <a:lstStyle/>
                    <a:p>
                      <a:pPr algn="ctr"/>
                      <a:r>
                        <a:rPr lang="en-MY" dirty="0"/>
                        <a:t>0</a:t>
                      </a:r>
                    </a:p>
                  </a:txBody>
                  <a:tcPr/>
                </a:tc>
                <a:tc>
                  <a:txBody>
                    <a:bodyPr/>
                    <a:lstStyle/>
                    <a:p>
                      <a:pPr algn="ctr"/>
                      <a:r>
                        <a:rPr lang="en-MY" dirty="0"/>
                        <a:t>1</a:t>
                      </a:r>
                    </a:p>
                  </a:txBody>
                  <a:tcPr/>
                </a:tc>
                <a:tc>
                  <a:txBody>
                    <a:bodyPr/>
                    <a:lstStyle/>
                    <a:p>
                      <a:pPr algn="ctr"/>
                      <a:r>
                        <a:rPr lang="en-MY" dirty="0"/>
                        <a:t>D1</a:t>
                      </a:r>
                    </a:p>
                  </a:txBody>
                  <a:tcPr/>
                </a:tc>
                <a:extLst>
                  <a:ext uri="{0D108BD9-81ED-4DB2-BD59-A6C34878D82A}">
                    <a16:rowId xmlns:a16="http://schemas.microsoft.com/office/drawing/2014/main" val="2025101696"/>
                  </a:ext>
                </a:extLst>
              </a:tr>
              <a:tr h="370840">
                <a:tc>
                  <a:txBody>
                    <a:bodyPr/>
                    <a:lstStyle/>
                    <a:p>
                      <a:pPr algn="ctr"/>
                      <a:r>
                        <a:rPr lang="en-MY" dirty="0"/>
                        <a:t>1</a:t>
                      </a:r>
                    </a:p>
                  </a:txBody>
                  <a:tcPr/>
                </a:tc>
                <a:tc>
                  <a:txBody>
                    <a:bodyPr/>
                    <a:lstStyle/>
                    <a:p>
                      <a:pPr algn="ctr"/>
                      <a:r>
                        <a:rPr lang="en-MY" dirty="0"/>
                        <a:t>0</a:t>
                      </a:r>
                    </a:p>
                  </a:txBody>
                  <a:tcPr/>
                </a:tc>
                <a:tc>
                  <a:txBody>
                    <a:bodyPr/>
                    <a:lstStyle/>
                    <a:p>
                      <a:pPr algn="ctr"/>
                      <a:r>
                        <a:rPr lang="en-MY" dirty="0"/>
                        <a:t>D2</a:t>
                      </a:r>
                    </a:p>
                  </a:txBody>
                  <a:tcPr/>
                </a:tc>
                <a:extLst>
                  <a:ext uri="{0D108BD9-81ED-4DB2-BD59-A6C34878D82A}">
                    <a16:rowId xmlns:a16="http://schemas.microsoft.com/office/drawing/2014/main" val="2035663295"/>
                  </a:ext>
                </a:extLst>
              </a:tr>
              <a:tr h="370840">
                <a:tc>
                  <a:txBody>
                    <a:bodyPr/>
                    <a:lstStyle/>
                    <a:p>
                      <a:pPr algn="ctr"/>
                      <a:r>
                        <a:rPr lang="en-MY" dirty="0"/>
                        <a:t>1</a:t>
                      </a:r>
                    </a:p>
                  </a:txBody>
                  <a:tcPr/>
                </a:tc>
                <a:tc>
                  <a:txBody>
                    <a:bodyPr/>
                    <a:lstStyle/>
                    <a:p>
                      <a:pPr algn="ctr"/>
                      <a:r>
                        <a:rPr lang="en-MY" dirty="0"/>
                        <a:t>1</a:t>
                      </a:r>
                    </a:p>
                  </a:txBody>
                  <a:tcPr/>
                </a:tc>
                <a:tc>
                  <a:txBody>
                    <a:bodyPr/>
                    <a:lstStyle/>
                    <a:p>
                      <a:pPr algn="ctr"/>
                      <a:r>
                        <a:rPr lang="en-MY" dirty="0"/>
                        <a:t>D3</a:t>
                      </a:r>
                    </a:p>
                  </a:txBody>
                  <a:tcPr/>
                </a:tc>
                <a:extLst>
                  <a:ext uri="{0D108BD9-81ED-4DB2-BD59-A6C34878D82A}">
                    <a16:rowId xmlns:a16="http://schemas.microsoft.com/office/drawing/2014/main" val="4202462940"/>
                  </a:ext>
                </a:extLst>
              </a:tr>
            </a:tbl>
          </a:graphicData>
        </a:graphic>
      </p:graphicFrame>
    </p:spTree>
    <p:extLst>
      <p:ext uri="{BB962C8B-B14F-4D97-AF65-F5344CB8AC3E}">
        <p14:creationId xmlns:p14="http://schemas.microsoft.com/office/powerpoint/2010/main" val="29001374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0576-2B86-4E26-8F57-0E6AB0F1CD90}"/>
              </a:ext>
            </a:extLst>
          </p:cNvPr>
          <p:cNvSpPr>
            <a:spLocks noGrp="1"/>
          </p:cNvSpPr>
          <p:nvPr>
            <p:ph type="title"/>
          </p:nvPr>
        </p:nvSpPr>
        <p:spPr/>
        <p:txBody>
          <a:bodyPr/>
          <a:lstStyle/>
          <a:p>
            <a:r>
              <a:rPr lang="en-MY" dirty="0"/>
              <a:t>Demultiplexer</a:t>
            </a:r>
          </a:p>
        </p:txBody>
      </p:sp>
      <p:sp>
        <p:nvSpPr>
          <p:cNvPr id="3" name="Content Placeholder 2">
            <a:extLst>
              <a:ext uri="{FF2B5EF4-FFF2-40B4-BE49-F238E27FC236}">
                <a16:creationId xmlns:a16="http://schemas.microsoft.com/office/drawing/2014/main" id="{7D6B7666-BEAA-45ED-84DF-1F1569170C41}"/>
              </a:ext>
            </a:extLst>
          </p:cNvPr>
          <p:cNvSpPr>
            <a:spLocks noGrp="1"/>
          </p:cNvSpPr>
          <p:nvPr>
            <p:ph idx="1"/>
          </p:nvPr>
        </p:nvSpPr>
        <p:spPr/>
        <p:txBody>
          <a:bodyPr/>
          <a:lstStyle/>
          <a:p>
            <a:pPr algn="just">
              <a:lnSpc>
                <a:spcPct val="100000"/>
              </a:lnSpc>
            </a:pPr>
            <a:r>
              <a:rPr lang="en-MY" dirty="0"/>
              <a:t>Demultiplexer means one to many. </a:t>
            </a:r>
          </a:p>
          <a:p>
            <a:pPr algn="just">
              <a:lnSpc>
                <a:spcPct val="100000"/>
              </a:lnSpc>
            </a:pPr>
            <a:r>
              <a:rPr lang="en-MY" dirty="0"/>
              <a:t>A demultiplexer is a circuit with one input and many output. </a:t>
            </a:r>
          </a:p>
          <a:p>
            <a:pPr algn="just">
              <a:lnSpc>
                <a:spcPct val="100000"/>
              </a:lnSpc>
            </a:pPr>
            <a:r>
              <a:rPr lang="en-MY" dirty="0"/>
              <a:t>By applying control signal, we can steer any input to the output. </a:t>
            </a:r>
          </a:p>
          <a:p>
            <a:pPr algn="just">
              <a:lnSpc>
                <a:spcPct val="100000"/>
              </a:lnSpc>
            </a:pPr>
            <a:r>
              <a:rPr lang="en-MY" dirty="0"/>
              <a:t>Few types of demultiplexer are 1-to 2, 1-to-4, 1-to-8 and 1-to 16 demultiplexer.</a:t>
            </a:r>
          </a:p>
        </p:txBody>
      </p:sp>
      <p:sp>
        <p:nvSpPr>
          <p:cNvPr id="5" name="Slide Number Placeholder 4">
            <a:extLst>
              <a:ext uri="{FF2B5EF4-FFF2-40B4-BE49-F238E27FC236}">
                <a16:creationId xmlns:a16="http://schemas.microsoft.com/office/drawing/2014/main" id="{E828E5EC-E502-489E-AD3A-39C5940ED99A}"/>
              </a:ext>
            </a:extLst>
          </p:cNvPr>
          <p:cNvSpPr>
            <a:spLocks noGrp="1"/>
          </p:cNvSpPr>
          <p:nvPr>
            <p:ph type="sldNum" sz="quarter" idx="12"/>
          </p:nvPr>
        </p:nvSpPr>
        <p:spPr/>
        <p:txBody>
          <a:bodyPr/>
          <a:lstStyle/>
          <a:p>
            <a:fld id="{1DE98518-C1CF-410D-8A71-B5D14FDF677E}" type="slidenum">
              <a:rPr lang="en-MY" smtClean="0"/>
              <a:t>71</a:t>
            </a:fld>
            <a:endParaRPr lang="en-MY" dirty="0"/>
          </a:p>
        </p:txBody>
      </p:sp>
    </p:spTree>
    <p:extLst>
      <p:ext uri="{BB962C8B-B14F-4D97-AF65-F5344CB8AC3E}">
        <p14:creationId xmlns:p14="http://schemas.microsoft.com/office/powerpoint/2010/main" val="14193734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59A9-8B91-4765-B392-628A237BA860}"/>
              </a:ext>
            </a:extLst>
          </p:cNvPr>
          <p:cNvSpPr>
            <a:spLocks noGrp="1"/>
          </p:cNvSpPr>
          <p:nvPr>
            <p:ph type="title"/>
          </p:nvPr>
        </p:nvSpPr>
        <p:spPr/>
        <p:txBody>
          <a:bodyPr/>
          <a:lstStyle/>
          <a:p>
            <a:r>
              <a:rPr lang="en-MY" dirty="0"/>
              <a:t>1-to-2 Demultiplexer</a:t>
            </a:r>
          </a:p>
        </p:txBody>
      </p:sp>
      <p:sp>
        <p:nvSpPr>
          <p:cNvPr id="3" name="Content Placeholder 2">
            <a:extLst>
              <a:ext uri="{FF2B5EF4-FFF2-40B4-BE49-F238E27FC236}">
                <a16:creationId xmlns:a16="http://schemas.microsoft.com/office/drawing/2014/main" id="{B2DE60CF-6F88-4677-8C36-FFCE8DB02815}"/>
              </a:ext>
            </a:extLst>
          </p:cNvPr>
          <p:cNvSpPr>
            <a:spLocks noGrp="1"/>
          </p:cNvSpPr>
          <p:nvPr>
            <p:ph idx="1"/>
          </p:nvPr>
        </p:nvSpPr>
        <p:spPr>
          <a:xfrm>
            <a:off x="1069849" y="2121408"/>
            <a:ext cx="4236456" cy="4050792"/>
          </a:xfrm>
        </p:spPr>
        <p:txBody>
          <a:bodyPr/>
          <a:lstStyle/>
          <a:p>
            <a:pPr algn="just">
              <a:lnSpc>
                <a:spcPct val="100000"/>
              </a:lnSpc>
            </a:pPr>
            <a:r>
              <a:rPr lang="en-MY" dirty="0"/>
              <a:t>A 1-to-2 demultiplexer consists of one input line, two output lines and one select line. </a:t>
            </a:r>
          </a:p>
          <a:p>
            <a:pPr algn="just">
              <a:lnSpc>
                <a:spcPct val="100000"/>
              </a:lnSpc>
            </a:pPr>
            <a:r>
              <a:rPr lang="en-MY" dirty="0"/>
              <a:t>The signal on the select line helps to switch the input to one of the two outputs.</a:t>
            </a:r>
          </a:p>
        </p:txBody>
      </p:sp>
      <p:sp>
        <p:nvSpPr>
          <p:cNvPr id="5" name="Slide Number Placeholder 4">
            <a:extLst>
              <a:ext uri="{FF2B5EF4-FFF2-40B4-BE49-F238E27FC236}">
                <a16:creationId xmlns:a16="http://schemas.microsoft.com/office/drawing/2014/main" id="{14206AA5-419A-4C31-A8F6-27EEAC454E9A}"/>
              </a:ext>
            </a:extLst>
          </p:cNvPr>
          <p:cNvSpPr>
            <a:spLocks noGrp="1"/>
          </p:cNvSpPr>
          <p:nvPr>
            <p:ph type="sldNum" sz="quarter" idx="12"/>
          </p:nvPr>
        </p:nvSpPr>
        <p:spPr/>
        <p:txBody>
          <a:bodyPr/>
          <a:lstStyle/>
          <a:p>
            <a:fld id="{1DE98518-C1CF-410D-8A71-B5D14FDF677E}" type="slidenum">
              <a:rPr lang="en-MY" smtClean="0"/>
              <a:t>72</a:t>
            </a:fld>
            <a:endParaRPr lang="en-MY" dirty="0"/>
          </a:p>
        </p:txBody>
      </p:sp>
      <p:pic>
        <p:nvPicPr>
          <p:cNvPr id="7172" name="Picture 4" descr="Figure 2 from A molecular 1 : 2 demultiplexer. | Semantic Scholar">
            <a:extLst>
              <a:ext uri="{FF2B5EF4-FFF2-40B4-BE49-F238E27FC236}">
                <a16:creationId xmlns:a16="http://schemas.microsoft.com/office/drawing/2014/main" id="{DAF49353-1C96-4767-B09B-6E773E883D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80"/>
          <a:stretch/>
        </p:blipFill>
        <p:spPr bwMode="auto">
          <a:xfrm>
            <a:off x="5483601" y="1882840"/>
            <a:ext cx="5467350" cy="417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4862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88A7-FFA8-4B8A-A4CE-4FEBADC27FAC}"/>
              </a:ext>
            </a:extLst>
          </p:cNvPr>
          <p:cNvSpPr>
            <a:spLocks noGrp="1"/>
          </p:cNvSpPr>
          <p:nvPr>
            <p:ph type="title"/>
          </p:nvPr>
        </p:nvSpPr>
        <p:spPr/>
        <p:txBody>
          <a:bodyPr/>
          <a:lstStyle/>
          <a:p>
            <a:r>
              <a:rPr lang="en-MY" dirty="0"/>
              <a:t>1-to-4 Demultiplexer</a:t>
            </a:r>
          </a:p>
        </p:txBody>
      </p:sp>
      <p:sp>
        <p:nvSpPr>
          <p:cNvPr id="6" name="Content Placeholder 5">
            <a:extLst>
              <a:ext uri="{FF2B5EF4-FFF2-40B4-BE49-F238E27FC236}">
                <a16:creationId xmlns:a16="http://schemas.microsoft.com/office/drawing/2014/main" id="{488A1885-F8EC-471E-923A-2EA9B1C27911}"/>
              </a:ext>
            </a:extLst>
          </p:cNvPr>
          <p:cNvSpPr>
            <a:spLocks noGrp="1"/>
          </p:cNvSpPr>
          <p:nvPr>
            <p:ph idx="1"/>
          </p:nvPr>
        </p:nvSpPr>
        <p:spPr>
          <a:xfrm>
            <a:off x="1069848" y="2121408"/>
            <a:ext cx="6131052" cy="4050792"/>
          </a:xfrm>
        </p:spPr>
        <p:txBody>
          <a:bodyPr/>
          <a:lstStyle/>
          <a:p>
            <a:r>
              <a:rPr lang="en-MY" dirty="0"/>
              <a:t>The 1-to-4 demultiplexer has 1 input bit, 2 control bit, and 4 output bits.</a:t>
            </a:r>
          </a:p>
        </p:txBody>
      </p:sp>
      <p:sp>
        <p:nvSpPr>
          <p:cNvPr id="5" name="Slide Number Placeholder 4">
            <a:extLst>
              <a:ext uri="{FF2B5EF4-FFF2-40B4-BE49-F238E27FC236}">
                <a16:creationId xmlns:a16="http://schemas.microsoft.com/office/drawing/2014/main" id="{E4DCB253-33E7-4174-B020-A7FAF840FD1E}"/>
              </a:ext>
            </a:extLst>
          </p:cNvPr>
          <p:cNvSpPr>
            <a:spLocks noGrp="1"/>
          </p:cNvSpPr>
          <p:nvPr>
            <p:ph type="sldNum" sz="quarter" idx="12"/>
          </p:nvPr>
        </p:nvSpPr>
        <p:spPr/>
        <p:txBody>
          <a:bodyPr/>
          <a:lstStyle/>
          <a:p>
            <a:fld id="{1DE98518-C1CF-410D-8A71-B5D14FDF677E}" type="slidenum">
              <a:rPr lang="en-MY" smtClean="0"/>
              <a:t>73</a:t>
            </a:fld>
            <a:endParaRPr lang="en-MY" dirty="0"/>
          </a:p>
        </p:txBody>
      </p:sp>
      <p:pic>
        <p:nvPicPr>
          <p:cNvPr id="6146" name="Picture 2" descr="1 to 4 Dempultiplexer Circuit Diagram">
            <a:extLst>
              <a:ext uri="{FF2B5EF4-FFF2-40B4-BE49-F238E27FC236}">
                <a16:creationId xmlns:a16="http://schemas.microsoft.com/office/drawing/2014/main" id="{3AC891F3-563B-4359-8FD8-D5D0FF9B9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5784" y="1289304"/>
            <a:ext cx="4506861" cy="449869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emultiplexers | Combinational logic circuits | Electronics Tutorial">
            <a:extLst>
              <a:ext uri="{FF2B5EF4-FFF2-40B4-BE49-F238E27FC236}">
                <a16:creationId xmlns:a16="http://schemas.microsoft.com/office/drawing/2014/main" id="{DD3DA82B-9300-45F1-8E50-88BEDE5DF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39159"/>
            <a:ext cx="7200900"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1388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D4CC-AB75-4BE3-9C51-BADBC34D2893}"/>
              </a:ext>
            </a:extLst>
          </p:cNvPr>
          <p:cNvSpPr>
            <a:spLocks noGrp="1"/>
          </p:cNvSpPr>
          <p:nvPr>
            <p:ph type="title"/>
          </p:nvPr>
        </p:nvSpPr>
        <p:spPr/>
        <p:txBody>
          <a:bodyPr/>
          <a:lstStyle/>
          <a:p>
            <a:r>
              <a:rPr lang="en-MY" dirty="0" err="1"/>
              <a:t>Mcq</a:t>
            </a:r>
            <a:r>
              <a:rPr lang="en-MY" dirty="0"/>
              <a:t> 1</a:t>
            </a:r>
          </a:p>
        </p:txBody>
      </p:sp>
      <p:sp>
        <p:nvSpPr>
          <p:cNvPr id="3" name="Content Placeholder 2">
            <a:extLst>
              <a:ext uri="{FF2B5EF4-FFF2-40B4-BE49-F238E27FC236}">
                <a16:creationId xmlns:a16="http://schemas.microsoft.com/office/drawing/2014/main" id="{87FC7854-DA1C-415B-82E6-C82C4ABF62E3}"/>
              </a:ext>
            </a:extLst>
          </p:cNvPr>
          <p:cNvSpPr>
            <a:spLocks noGrp="1"/>
          </p:cNvSpPr>
          <p:nvPr>
            <p:ph idx="1"/>
          </p:nvPr>
        </p:nvSpPr>
        <p:spPr/>
        <p:txBody>
          <a:bodyPr/>
          <a:lstStyle/>
          <a:p>
            <a:pPr marL="0" indent="0">
              <a:buNone/>
            </a:pPr>
            <a:r>
              <a:rPr lang="en-MY" dirty="0"/>
              <a:t>What is a multiplexer ?</a:t>
            </a:r>
          </a:p>
          <a:p>
            <a:pPr marL="0" indent="0">
              <a:buNone/>
            </a:pPr>
            <a:endParaRPr lang="en-MY" dirty="0"/>
          </a:p>
          <a:p>
            <a:pPr marL="0" indent="0">
              <a:buNone/>
            </a:pPr>
            <a:r>
              <a:rPr lang="en-MY" dirty="0"/>
              <a:t>a) It is a type of decoder which decodes several inputs and gives one output</a:t>
            </a:r>
          </a:p>
          <a:p>
            <a:pPr marL="0" indent="0">
              <a:buNone/>
            </a:pPr>
            <a:r>
              <a:rPr lang="en-MY" dirty="0"/>
              <a:t>b) A multiplexer is a device which converts many signals into one</a:t>
            </a:r>
          </a:p>
          <a:p>
            <a:pPr marL="0" indent="0">
              <a:buNone/>
            </a:pPr>
            <a:r>
              <a:rPr lang="en-MY" dirty="0"/>
              <a:t>c) It takes one input and results into many output</a:t>
            </a:r>
          </a:p>
          <a:p>
            <a:pPr marL="0" indent="0">
              <a:buNone/>
            </a:pPr>
            <a:r>
              <a:rPr lang="en-MY" dirty="0"/>
              <a:t>d) It is a type of encoder which decodes several inputs and gives one output</a:t>
            </a:r>
          </a:p>
        </p:txBody>
      </p:sp>
      <p:sp>
        <p:nvSpPr>
          <p:cNvPr id="5" name="Slide Number Placeholder 4">
            <a:extLst>
              <a:ext uri="{FF2B5EF4-FFF2-40B4-BE49-F238E27FC236}">
                <a16:creationId xmlns:a16="http://schemas.microsoft.com/office/drawing/2014/main" id="{78784C76-58CD-4EAD-AE9C-CC8D725F6E64}"/>
              </a:ext>
            </a:extLst>
          </p:cNvPr>
          <p:cNvSpPr>
            <a:spLocks noGrp="1"/>
          </p:cNvSpPr>
          <p:nvPr>
            <p:ph type="sldNum" sz="quarter" idx="12"/>
          </p:nvPr>
        </p:nvSpPr>
        <p:spPr/>
        <p:txBody>
          <a:bodyPr/>
          <a:lstStyle/>
          <a:p>
            <a:fld id="{1DE98518-C1CF-410D-8A71-B5D14FDF677E}" type="slidenum">
              <a:rPr lang="en-MY" smtClean="0"/>
              <a:t>74</a:t>
            </a:fld>
            <a:endParaRPr lang="en-MY" dirty="0"/>
          </a:p>
        </p:txBody>
      </p:sp>
      <p:sp>
        <p:nvSpPr>
          <p:cNvPr id="9" name="Rectangle 8">
            <a:extLst>
              <a:ext uri="{FF2B5EF4-FFF2-40B4-BE49-F238E27FC236}">
                <a16:creationId xmlns:a16="http://schemas.microsoft.com/office/drawing/2014/main" id="{BD11EB3D-621E-413F-B52B-8410F6313BD1}"/>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a:t>
            </a:r>
          </a:p>
        </p:txBody>
      </p:sp>
    </p:spTree>
    <p:extLst>
      <p:ext uri="{BB962C8B-B14F-4D97-AF65-F5344CB8AC3E}">
        <p14:creationId xmlns:p14="http://schemas.microsoft.com/office/powerpoint/2010/main" val="94463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82237-A39B-4DA6-9C69-0E59CB5C409F}"/>
              </a:ext>
            </a:extLst>
          </p:cNvPr>
          <p:cNvSpPr>
            <a:spLocks noGrp="1"/>
          </p:cNvSpPr>
          <p:nvPr>
            <p:ph type="title"/>
          </p:nvPr>
        </p:nvSpPr>
        <p:spPr/>
        <p:txBody>
          <a:bodyPr/>
          <a:lstStyle/>
          <a:p>
            <a:r>
              <a:rPr lang="en-MY" dirty="0" err="1"/>
              <a:t>Mcq</a:t>
            </a:r>
            <a:r>
              <a:rPr lang="en-MY" dirty="0"/>
              <a:t> 2</a:t>
            </a:r>
          </a:p>
        </p:txBody>
      </p:sp>
      <p:sp>
        <p:nvSpPr>
          <p:cNvPr id="3" name="Content Placeholder 2">
            <a:extLst>
              <a:ext uri="{FF2B5EF4-FFF2-40B4-BE49-F238E27FC236}">
                <a16:creationId xmlns:a16="http://schemas.microsoft.com/office/drawing/2014/main" id="{51F7A3DF-31A0-4BA6-B3A6-C0258322D0FE}"/>
              </a:ext>
            </a:extLst>
          </p:cNvPr>
          <p:cNvSpPr>
            <a:spLocks noGrp="1"/>
          </p:cNvSpPr>
          <p:nvPr>
            <p:ph idx="1"/>
          </p:nvPr>
        </p:nvSpPr>
        <p:spPr/>
        <p:txBody>
          <a:bodyPr/>
          <a:lstStyle/>
          <a:p>
            <a:pPr marL="0" indent="0">
              <a:buNone/>
            </a:pPr>
            <a:r>
              <a:rPr lang="en-MY" dirty="0"/>
              <a:t>Which combinational circuit is renowned for selecting a single input from multiple inputs &amp; directing the binary information to output line?</a:t>
            </a:r>
          </a:p>
          <a:p>
            <a:pPr marL="0" indent="0">
              <a:buNone/>
            </a:pPr>
            <a:r>
              <a:rPr lang="en-MY" dirty="0"/>
              <a:t>a) Data Selector</a:t>
            </a:r>
          </a:p>
          <a:p>
            <a:pPr marL="0" indent="0">
              <a:buNone/>
            </a:pPr>
            <a:r>
              <a:rPr lang="en-MY" dirty="0"/>
              <a:t>b) Data distributor</a:t>
            </a:r>
          </a:p>
          <a:p>
            <a:pPr marL="0" indent="0">
              <a:buNone/>
            </a:pPr>
            <a:r>
              <a:rPr lang="en-MY" dirty="0"/>
              <a:t>c) Both data selector and data distributor</a:t>
            </a:r>
          </a:p>
          <a:p>
            <a:pPr marL="0" indent="0">
              <a:buNone/>
            </a:pPr>
            <a:r>
              <a:rPr lang="en-MY" dirty="0"/>
              <a:t>d) </a:t>
            </a:r>
            <a:r>
              <a:rPr lang="en-MY" dirty="0" err="1"/>
              <a:t>DeMultiplexer</a:t>
            </a:r>
            <a:endParaRPr lang="en-MY" dirty="0"/>
          </a:p>
        </p:txBody>
      </p:sp>
      <p:sp>
        <p:nvSpPr>
          <p:cNvPr id="5" name="Slide Number Placeholder 4">
            <a:extLst>
              <a:ext uri="{FF2B5EF4-FFF2-40B4-BE49-F238E27FC236}">
                <a16:creationId xmlns:a16="http://schemas.microsoft.com/office/drawing/2014/main" id="{E6C25410-C039-4495-8993-17F83D648E72}"/>
              </a:ext>
            </a:extLst>
          </p:cNvPr>
          <p:cNvSpPr>
            <a:spLocks noGrp="1"/>
          </p:cNvSpPr>
          <p:nvPr>
            <p:ph type="sldNum" sz="quarter" idx="12"/>
          </p:nvPr>
        </p:nvSpPr>
        <p:spPr/>
        <p:txBody>
          <a:bodyPr/>
          <a:lstStyle/>
          <a:p>
            <a:fld id="{1DE98518-C1CF-410D-8A71-B5D14FDF677E}" type="slidenum">
              <a:rPr lang="en-MY" smtClean="0"/>
              <a:t>75</a:t>
            </a:fld>
            <a:endParaRPr lang="en-MY" dirty="0"/>
          </a:p>
        </p:txBody>
      </p:sp>
      <p:sp>
        <p:nvSpPr>
          <p:cNvPr id="6" name="Rectangle 5">
            <a:extLst>
              <a:ext uri="{FF2B5EF4-FFF2-40B4-BE49-F238E27FC236}">
                <a16:creationId xmlns:a16="http://schemas.microsoft.com/office/drawing/2014/main" id="{BF6E5198-433E-454D-8C2E-A65ED874247D}"/>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a:t>
            </a:r>
          </a:p>
        </p:txBody>
      </p:sp>
    </p:spTree>
    <p:extLst>
      <p:ext uri="{BB962C8B-B14F-4D97-AF65-F5344CB8AC3E}">
        <p14:creationId xmlns:p14="http://schemas.microsoft.com/office/powerpoint/2010/main" val="231639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13A0-1F2D-4EA1-89B2-66480C3EED80}"/>
              </a:ext>
            </a:extLst>
          </p:cNvPr>
          <p:cNvSpPr>
            <a:spLocks noGrp="1"/>
          </p:cNvSpPr>
          <p:nvPr>
            <p:ph type="title"/>
          </p:nvPr>
        </p:nvSpPr>
        <p:spPr/>
        <p:txBody>
          <a:bodyPr/>
          <a:lstStyle/>
          <a:p>
            <a:r>
              <a:rPr lang="en-MY" dirty="0"/>
              <a:t>MCQ 3</a:t>
            </a:r>
          </a:p>
        </p:txBody>
      </p:sp>
      <p:sp>
        <p:nvSpPr>
          <p:cNvPr id="3" name="Content Placeholder 2">
            <a:extLst>
              <a:ext uri="{FF2B5EF4-FFF2-40B4-BE49-F238E27FC236}">
                <a16:creationId xmlns:a16="http://schemas.microsoft.com/office/drawing/2014/main" id="{1261CFEF-CC94-4B0D-9742-051E728CF332}"/>
              </a:ext>
            </a:extLst>
          </p:cNvPr>
          <p:cNvSpPr>
            <a:spLocks noGrp="1"/>
          </p:cNvSpPr>
          <p:nvPr>
            <p:ph idx="1"/>
          </p:nvPr>
        </p:nvSpPr>
        <p:spPr/>
        <p:txBody>
          <a:bodyPr/>
          <a:lstStyle/>
          <a:p>
            <a:pPr marL="0" indent="0">
              <a:buNone/>
            </a:pPr>
            <a:r>
              <a:rPr lang="en-MY" dirty="0"/>
              <a:t>In a multiplexer, the selection of a particular input line is controlled by ___________</a:t>
            </a:r>
          </a:p>
          <a:p>
            <a:pPr marL="0" indent="0">
              <a:buNone/>
            </a:pPr>
            <a:r>
              <a:rPr lang="en-MY" dirty="0"/>
              <a:t>a) Data controller</a:t>
            </a:r>
          </a:p>
          <a:p>
            <a:pPr marL="0" indent="0">
              <a:buNone/>
            </a:pPr>
            <a:r>
              <a:rPr lang="en-MY" dirty="0"/>
              <a:t>b) Selected lines</a:t>
            </a:r>
          </a:p>
          <a:p>
            <a:pPr marL="0" indent="0">
              <a:buNone/>
            </a:pPr>
            <a:r>
              <a:rPr lang="en-MY" dirty="0"/>
              <a:t>c) Logic gates</a:t>
            </a:r>
          </a:p>
          <a:p>
            <a:pPr marL="0" indent="0">
              <a:buNone/>
            </a:pPr>
            <a:r>
              <a:rPr lang="en-MY" dirty="0"/>
              <a:t>d) Both data controller and selected lines</a:t>
            </a:r>
          </a:p>
        </p:txBody>
      </p:sp>
      <p:sp>
        <p:nvSpPr>
          <p:cNvPr id="5" name="Slide Number Placeholder 4">
            <a:extLst>
              <a:ext uri="{FF2B5EF4-FFF2-40B4-BE49-F238E27FC236}">
                <a16:creationId xmlns:a16="http://schemas.microsoft.com/office/drawing/2014/main" id="{F553E1A0-412C-453E-AB80-AB02A9FB8FB2}"/>
              </a:ext>
            </a:extLst>
          </p:cNvPr>
          <p:cNvSpPr>
            <a:spLocks noGrp="1"/>
          </p:cNvSpPr>
          <p:nvPr>
            <p:ph type="sldNum" sz="quarter" idx="12"/>
          </p:nvPr>
        </p:nvSpPr>
        <p:spPr/>
        <p:txBody>
          <a:bodyPr/>
          <a:lstStyle/>
          <a:p>
            <a:fld id="{1DE98518-C1CF-410D-8A71-B5D14FDF677E}" type="slidenum">
              <a:rPr lang="en-MY" smtClean="0"/>
              <a:t>76</a:t>
            </a:fld>
            <a:endParaRPr lang="en-MY" dirty="0"/>
          </a:p>
        </p:txBody>
      </p:sp>
      <p:sp>
        <p:nvSpPr>
          <p:cNvPr id="6" name="Rectangle 5">
            <a:extLst>
              <a:ext uri="{FF2B5EF4-FFF2-40B4-BE49-F238E27FC236}">
                <a16:creationId xmlns:a16="http://schemas.microsoft.com/office/drawing/2014/main" id="{4EEB56EF-F9E5-439A-A336-CB8E9DCC0F88}"/>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a:t>
            </a:r>
          </a:p>
        </p:txBody>
      </p:sp>
    </p:spTree>
    <p:extLst>
      <p:ext uri="{BB962C8B-B14F-4D97-AF65-F5344CB8AC3E}">
        <p14:creationId xmlns:p14="http://schemas.microsoft.com/office/powerpoint/2010/main" val="44285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B774-C7CB-4BF6-959C-7708BF450254}"/>
              </a:ext>
            </a:extLst>
          </p:cNvPr>
          <p:cNvSpPr>
            <a:spLocks noGrp="1"/>
          </p:cNvSpPr>
          <p:nvPr>
            <p:ph type="title"/>
          </p:nvPr>
        </p:nvSpPr>
        <p:spPr/>
        <p:txBody>
          <a:bodyPr/>
          <a:lstStyle/>
          <a:p>
            <a:r>
              <a:rPr lang="en-MY" dirty="0"/>
              <a:t>MCQ 4</a:t>
            </a:r>
          </a:p>
        </p:txBody>
      </p:sp>
      <p:sp>
        <p:nvSpPr>
          <p:cNvPr id="3" name="Content Placeholder 2">
            <a:extLst>
              <a:ext uri="{FF2B5EF4-FFF2-40B4-BE49-F238E27FC236}">
                <a16:creationId xmlns:a16="http://schemas.microsoft.com/office/drawing/2014/main" id="{ED3177F0-2E4A-4E91-B28A-AE80980B4208}"/>
              </a:ext>
            </a:extLst>
          </p:cNvPr>
          <p:cNvSpPr>
            <a:spLocks noGrp="1"/>
          </p:cNvSpPr>
          <p:nvPr>
            <p:ph idx="1"/>
          </p:nvPr>
        </p:nvSpPr>
        <p:spPr/>
        <p:txBody>
          <a:bodyPr/>
          <a:lstStyle/>
          <a:p>
            <a:pPr marL="0" indent="0">
              <a:buNone/>
            </a:pPr>
            <a:r>
              <a:rPr lang="en-MY" dirty="0"/>
              <a:t>If the number of n selected input lines is equal to 2^m then it requires _____ select lines.</a:t>
            </a:r>
          </a:p>
          <a:p>
            <a:pPr marL="0" indent="0">
              <a:buNone/>
            </a:pPr>
            <a:r>
              <a:rPr lang="en-MY" dirty="0"/>
              <a:t>a) 2</a:t>
            </a:r>
          </a:p>
          <a:p>
            <a:pPr marL="0" indent="0">
              <a:buNone/>
            </a:pPr>
            <a:r>
              <a:rPr lang="en-MY" dirty="0"/>
              <a:t>b) m</a:t>
            </a:r>
          </a:p>
          <a:p>
            <a:pPr marL="0" indent="0">
              <a:buNone/>
            </a:pPr>
            <a:r>
              <a:rPr lang="en-MY" dirty="0"/>
              <a:t>c) n</a:t>
            </a:r>
          </a:p>
          <a:p>
            <a:pPr marL="0" indent="0">
              <a:buNone/>
            </a:pPr>
            <a:r>
              <a:rPr lang="en-MY" dirty="0"/>
              <a:t>d) 2^n</a:t>
            </a:r>
          </a:p>
        </p:txBody>
      </p:sp>
      <p:sp>
        <p:nvSpPr>
          <p:cNvPr id="5" name="Slide Number Placeholder 4">
            <a:extLst>
              <a:ext uri="{FF2B5EF4-FFF2-40B4-BE49-F238E27FC236}">
                <a16:creationId xmlns:a16="http://schemas.microsoft.com/office/drawing/2014/main" id="{16E711C7-3048-4FC7-802B-BCE499961213}"/>
              </a:ext>
            </a:extLst>
          </p:cNvPr>
          <p:cNvSpPr>
            <a:spLocks noGrp="1"/>
          </p:cNvSpPr>
          <p:nvPr>
            <p:ph type="sldNum" sz="quarter" idx="12"/>
          </p:nvPr>
        </p:nvSpPr>
        <p:spPr/>
        <p:txBody>
          <a:bodyPr/>
          <a:lstStyle/>
          <a:p>
            <a:fld id="{1DE98518-C1CF-410D-8A71-B5D14FDF677E}" type="slidenum">
              <a:rPr lang="en-MY" smtClean="0"/>
              <a:t>77</a:t>
            </a:fld>
            <a:endParaRPr lang="en-MY" dirty="0"/>
          </a:p>
        </p:txBody>
      </p:sp>
      <p:sp>
        <p:nvSpPr>
          <p:cNvPr id="6" name="Rectangle 5">
            <a:extLst>
              <a:ext uri="{FF2B5EF4-FFF2-40B4-BE49-F238E27FC236}">
                <a16:creationId xmlns:a16="http://schemas.microsoft.com/office/drawing/2014/main" id="{9F7FAF46-EABF-4D61-B838-D1A8A6906E39}"/>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a:t>
            </a:r>
          </a:p>
        </p:txBody>
      </p:sp>
    </p:spTree>
    <p:extLst>
      <p:ext uri="{BB962C8B-B14F-4D97-AF65-F5344CB8AC3E}">
        <p14:creationId xmlns:p14="http://schemas.microsoft.com/office/powerpoint/2010/main" val="132760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6806-7F4F-4B2E-86C2-B599C980BE4A}"/>
              </a:ext>
            </a:extLst>
          </p:cNvPr>
          <p:cNvSpPr>
            <a:spLocks noGrp="1"/>
          </p:cNvSpPr>
          <p:nvPr>
            <p:ph type="title"/>
          </p:nvPr>
        </p:nvSpPr>
        <p:spPr/>
        <p:txBody>
          <a:bodyPr/>
          <a:lstStyle/>
          <a:p>
            <a:r>
              <a:rPr lang="en-MY" dirty="0"/>
              <a:t>MCQ 5</a:t>
            </a:r>
          </a:p>
        </p:txBody>
      </p:sp>
      <p:sp>
        <p:nvSpPr>
          <p:cNvPr id="3" name="Content Placeholder 2">
            <a:extLst>
              <a:ext uri="{FF2B5EF4-FFF2-40B4-BE49-F238E27FC236}">
                <a16:creationId xmlns:a16="http://schemas.microsoft.com/office/drawing/2014/main" id="{D087ACCB-0785-4520-AEEC-543603D3FF55}"/>
              </a:ext>
            </a:extLst>
          </p:cNvPr>
          <p:cNvSpPr>
            <a:spLocks noGrp="1"/>
          </p:cNvSpPr>
          <p:nvPr>
            <p:ph idx="1"/>
          </p:nvPr>
        </p:nvSpPr>
        <p:spPr/>
        <p:txBody>
          <a:bodyPr/>
          <a:lstStyle/>
          <a:p>
            <a:pPr marL="0" indent="0">
              <a:buNone/>
            </a:pPr>
            <a:r>
              <a:rPr lang="en-MY" dirty="0"/>
              <a:t>How many select lines would be required for an 8-line-to-1-line multiplexer?</a:t>
            </a:r>
          </a:p>
          <a:p>
            <a:pPr marL="0" indent="0">
              <a:buNone/>
            </a:pPr>
            <a:r>
              <a:rPr lang="en-MY" dirty="0"/>
              <a:t>a) 2</a:t>
            </a:r>
          </a:p>
          <a:p>
            <a:pPr marL="0" indent="0">
              <a:buNone/>
            </a:pPr>
            <a:r>
              <a:rPr lang="en-MY" dirty="0"/>
              <a:t>b) 4</a:t>
            </a:r>
          </a:p>
          <a:p>
            <a:pPr marL="0" indent="0">
              <a:buNone/>
            </a:pPr>
            <a:r>
              <a:rPr lang="en-MY" dirty="0"/>
              <a:t>c) 8</a:t>
            </a:r>
          </a:p>
          <a:p>
            <a:pPr marL="0" indent="0">
              <a:buNone/>
            </a:pPr>
            <a:r>
              <a:rPr lang="en-MY" dirty="0"/>
              <a:t>d) 3</a:t>
            </a:r>
          </a:p>
        </p:txBody>
      </p:sp>
      <p:sp>
        <p:nvSpPr>
          <p:cNvPr id="5" name="Slide Number Placeholder 4">
            <a:extLst>
              <a:ext uri="{FF2B5EF4-FFF2-40B4-BE49-F238E27FC236}">
                <a16:creationId xmlns:a16="http://schemas.microsoft.com/office/drawing/2014/main" id="{B547D20F-8949-4662-9ADB-34272D721C34}"/>
              </a:ext>
            </a:extLst>
          </p:cNvPr>
          <p:cNvSpPr>
            <a:spLocks noGrp="1"/>
          </p:cNvSpPr>
          <p:nvPr>
            <p:ph type="sldNum" sz="quarter" idx="12"/>
          </p:nvPr>
        </p:nvSpPr>
        <p:spPr/>
        <p:txBody>
          <a:bodyPr/>
          <a:lstStyle/>
          <a:p>
            <a:fld id="{1DE98518-C1CF-410D-8A71-B5D14FDF677E}" type="slidenum">
              <a:rPr lang="en-MY" smtClean="0"/>
              <a:t>78</a:t>
            </a:fld>
            <a:endParaRPr lang="en-MY" dirty="0"/>
          </a:p>
        </p:txBody>
      </p:sp>
      <p:sp>
        <p:nvSpPr>
          <p:cNvPr id="9" name="TextBox 8">
            <a:extLst>
              <a:ext uri="{FF2B5EF4-FFF2-40B4-BE49-F238E27FC236}">
                <a16:creationId xmlns:a16="http://schemas.microsoft.com/office/drawing/2014/main" id="{4EE5F363-6A5E-4FB0-915D-9D2B6BFAA825}"/>
              </a:ext>
            </a:extLst>
          </p:cNvPr>
          <p:cNvSpPr txBox="1"/>
          <p:nvPr/>
        </p:nvSpPr>
        <p:spPr>
          <a:xfrm>
            <a:off x="1088136" y="5022163"/>
            <a:ext cx="10034016" cy="923330"/>
          </a:xfrm>
          <a:prstGeom prst="rect">
            <a:avLst/>
          </a:prstGeom>
          <a:noFill/>
        </p:spPr>
        <p:txBody>
          <a:bodyPr wrap="square">
            <a:spAutoFit/>
          </a:bodyPr>
          <a:lstStyle/>
          <a:p>
            <a:r>
              <a:rPr lang="en-MY" dirty="0"/>
              <a:t>2^n input lines, n control lines and 1 output line available for MUX. Here, 8 input lines mean 2^3 inputs. So, 3 control lines are possible. Depending on the status of the select lines, the input is selected and fed to the output.</a:t>
            </a:r>
          </a:p>
        </p:txBody>
      </p:sp>
      <p:sp>
        <p:nvSpPr>
          <p:cNvPr id="10" name="Rectangle 9">
            <a:extLst>
              <a:ext uri="{FF2B5EF4-FFF2-40B4-BE49-F238E27FC236}">
                <a16:creationId xmlns:a16="http://schemas.microsoft.com/office/drawing/2014/main" id="{AB055E6A-F4AE-48C1-872A-98F9A6AC51F9}"/>
              </a:ext>
            </a:extLst>
          </p:cNvPr>
          <p:cNvSpPr/>
          <p:nvPr/>
        </p:nvSpPr>
        <p:spPr>
          <a:xfrm>
            <a:off x="10016243" y="5710535"/>
            <a:ext cx="7393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a:t>
            </a:r>
          </a:p>
        </p:txBody>
      </p:sp>
    </p:spTree>
    <p:extLst>
      <p:ext uri="{BB962C8B-B14F-4D97-AF65-F5344CB8AC3E}">
        <p14:creationId xmlns:p14="http://schemas.microsoft.com/office/powerpoint/2010/main" val="118720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1889-7C5B-4273-9608-2BDC1D74B4C6}"/>
              </a:ext>
            </a:extLst>
          </p:cNvPr>
          <p:cNvSpPr>
            <a:spLocks noGrp="1"/>
          </p:cNvSpPr>
          <p:nvPr>
            <p:ph type="title"/>
          </p:nvPr>
        </p:nvSpPr>
        <p:spPr/>
        <p:txBody>
          <a:bodyPr/>
          <a:lstStyle/>
          <a:p>
            <a:r>
              <a:rPr lang="en-MY" dirty="0"/>
              <a:t>MCQ 6</a:t>
            </a:r>
          </a:p>
        </p:txBody>
      </p:sp>
      <p:sp>
        <p:nvSpPr>
          <p:cNvPr id="3" name="Content Placeholder 2">
            <a:extLst>
              <a:ext uri="{FF2B5EF4-FFF2-40B4-BE49-F238E27FC236}">
                <a16:creationId xmlns:a16="http://schemas.microsoft.com/office/drawing/2014/main" id="{CAD260F5-CC25-4427-A3A6-6911DE14102C}"/>
              </a:ext>
            </a:extLst>
          </p:cNvPr>
          <p:cNvSpPr>
            <a:spLocks noGrp="1"/>
          </p:cNvSpPr>
          <p:nvPr>
            <p:ph idx="1"/>
          </p:nvPr>
        </p:nvSpPr>
        <p:spPr/>
        <p:txBody>
          <a:bodyPr/>
          <a:lstStyle/>
          <a:p>
            <a:pPr marL="0" indent="0">
              <a:buNone/>
            </a:pPr>
            <a:r>
              <a:rPr lang="en-MY" dirty="0"/>
              <a:t>A basic multiplexer principle can be demonstrated through the use of a ___________</a:t>
            </a:r>
          </a:p>
          <a:p>
            <a:pPr marL="0" indent="0">
              <a:buNone/>
            </a:pPr>
            <a:r>
              <a:rPr lang="en-MY" dirty="0"/>
              <a:t>a) Single-pole relay</a:t>
            </a:r>
          </a:p>
          <a:p>
            <a:pPr marL="0" indent="0">
              <a:buNone/>
            </a:pPr>
            <a:r>
              <a:rPr lang="en-MY" dirty="0"/>
              <a:t>b) DPDT switch</a:t>
            </a:r>
          </a:p>
          <a:p>
            <a:pPr marL="0" indent="0">
              <a:buNone/>
            </a:pPr>
            <a:r>
              <a:rPr lang="en-MY" dirty="0"/>
              <a:t>c) Rotary switch</a:t>
            </a:r>
          </a:p>
          <a:p>
            <a:pPr marL="0" indent="0">
              <a:buNone/>
            </a:pPr>
            <a:r>
              <a:rPr lang="en-MY" dirty="0"/>
              <a:t>d) Linear stepper</a:t>
            </a:r>
          </a:p>
        </p:txBody>
      </p:sp>
      <p:sp>
        <p:nvSpPr>
          <p:cNvPr id="5" name="Slide Number Placeholder 4">
            <a:extLst>
              <a:ext uri="{FF2B5EF4-FFF2-40B4-BE49-F238E27FC236}">
                <a16:creationId xmlns:a16="http://schemas.microsoft.com/office/drawing/2014/main" id="{14DC95B3-C5B4-4CBB-AB7E-B68E8F66B522}"/>
              </a:ext>
            </a:extLst>
          </p:cNvPr>
          <p:cNvSpPr>
            <a:spLocks noGrp="1"/>
          </p:cNvSpPr>
          <p:nvPr>
            <p:ph type="sldNum" sz="quarter" idx="12"/>
          </p:nvPr>
        </p:nvSpPr>
        <p:spPr/>
        <p:txBody>
          <a:bodyPr/>
          <a:lstStyle/>
          <a:p>
            <a:fld id="{1DE98518-C1CF-410D-8A71-B5D14FDF677E}" type="slidenum">
              <a:rPr lang="en-MY" smtClean="0"/>
              <a:t>79</a:t>
            </a:fld>
            <a:endParaRPr lang="en-MY" dirty="0"/>
          </a:p>
        </p:txBody>
      </p:sp>
      <p:sp>
        <p:nvSpPr>
          <p:cNvPr id="6" name="Rectangle 5">
            <a:extLst>
              <a:ext uri="{FF2B5EF4-FFF2-40B4-BE49-F238E27FC236}">
                <a16:creationId xmlns:a16="http://schemas.microsoft.com/office/drawing/2014/main" id="{8C179776-043D-46AB-90E6-253E84687920}"/>
              </a:ext>
            </a:extLst>
          </p:cNvPr>
          <p:cNvSpPr/>
          <p:nvPr/>
        </p:nvSpPr>
        <p:spPr>
          <a:xfrm>
            <a:off x="10425327" y="5349454"/>
            <a:ext cx="724878"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C</a:t>
            </a:r>
          </a:p>
        </p:txBody>
      </p:sp>
    </p:spTree>
    <p:extLst>
      <p:ext uri="{BB962C8B-B14F-4D97-AF65-F5344CB8AC3E}">
        <p14:creationId xmlns:p14="http://schemas.microsoft.com/office/powerpoint/2010/main" val="400973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59467-E464-4A86-B4A4-60EFF76C0566}"/>
              </a:ext>
            </a:extLst>
          </p:cNvPr>
          <p:cNvSpPr>
            <a:spLocks noGrp="1"/>
          </p:cNvSpPr>
          <p:nvPr>
            <p:ph type="title"/>
          </p:nvPr>
        </p:nvSpPr>
        <p:spPr/>
        <p:txBody>
          <a:bodyPr>
            <a:normAutofit/>
          </a:bodyPr>
          <a:lstStyle/>
          <a:p>
            <a:r>
              <a:rPr lang="en-MY" sz="4400" dirty="0"/>
              <a:t>Conversion of Binary to decimal 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EECB34-4983-49FE-BAEC-7115AD4F5B45}"/>
                  </a:ext>
                </a:extLst>
              </p:cNvPr>
              <p:cNvSpPr>
                <a:spLocks noGrp="1"/>
              </p:cNvSpPr>
              <p:nvPr>
                <p:ph idx="1"/>
              </p:nvPr>
            </p:nvSpPr>
            <p:spPr/>
            <p:txBody>
              <a:bodyPr/>
              <a:lstStyle/>
              <a:p>
                <a:r>
                  <a:rPr lang="en-MY" b="1" dirty="0">
                    <a:solidFill>
                      <a:srgbClr val="FF0000"/>
                    </a:solidFill>
                  </a:rPr>
                  <a:t>Example 3: </a:t>
                </a:r>
                <a:r>
                  <a:rPr lang="en-MY" dirty="0">
                    <a:solidFill>
                      <a:schemeClr val="tx1">
                        <a:lumMod val="95000"/>
                        <a:lumOff val="5000"/>
                      </a:schemeClr>
                    </a:solidFill>
                  </a:rPr>
                  <a:t>Convert the binary number </a:t>
                </a:r>
                <a14:m>
                  <m:oMath xmlns:m="http://schemas.openxmlformats.org/officeDocument/2006/math">
                    <m:sSub>
                      <m:sSubPr>
                        <m:ctrlPr>
                          <a:rPr lang="en-MY" i="1" smtClean="0">
                            <a:solidFill>
                              <a:schemeClr val="tx1">
                                <a:lumMod val="95000"/>
                                <a:lumOff val="5000"/>
                              </a:schemeClr>
                            </a:solidFill>
                            <a:latin typeface="Cambria Math" panose="02040503050406030204" pitchFamily="18" charset="0"/>
                          </a:rPr>
                        </m:ctrlPr>
                      </m:sSubPr>
                      <m:e>
                        <m:r>
                          <a:rPr lang="en-US" b="0" i="1" smtClean="0">
                            <a:solidFill>
                              <a:schemeClr val="tx1">
                                <a:lumMod val="95000"/>
                                <a:lumOff val="5000"/>
                              </a:schemeClr>
                            </a:solidFill>
                            <a:latin typeface="Cambria Math" panose="02040503050406030204" pitchFamily="18" charset="0"/>
                          </a:rPr>
                          <m:t>1101</m:t>
                        </m:r>
                      </m:e>
                      <m:sub>
                        <m:r>
                          <a:rPr lang="en-US" b="0" i="1" smtClean="0">
                            <a:solidFill>
                              <a:schemeClr val="tx1">
                                <a:lumMod val="95000"/>
                                <a:lumOff val="5000"/>
                              </a:schemeClr>
                            </a:solidFill>
                            <a:latin typeface="Cambria Math" panose="02040503050406030204" pitchFamily="18" charset="0"/>
                          </a:rPr>
                          <m:t>2</m:t>
                        </m:r>
                      </m:sub>
                    </m:sSub>
                  </m:oMath>
                </a14:m>
                <a:r>
                  <a:rPr lang="en-MY" dirty="0">
                    <a:solidFill>
                      <a:schemeClr val="tx1">
                        <a:lumMod val="95000"/>
                        <a:lumOff val="5000"/>
                      </a:schemeClr>
                    </a:solidFill>
                  </a:rPr>
                  <a:t> in the decimal form</a:t>
                </a:r>
                <a:endParaRPr lang="en-MY" b="1" dirty="0">
                  <a:solidFill>
                    <a:schemeClr val="tx1">
                      <a:lumMod val="95000"/>
                      <a:lumOff val="5000"/>
                    </a:schemeClr>
                  </a:solidFill>
                </a:endParaRPr>
              </a:p>
            </p:txBody>
          </p:sp>
        </mc:Choice>
        <mc:Fallback>
          <p:sp>
            <p:nvSpPr>
              <p:cNvPr id="3" name="Content Placeholder 2">
                <a:extLst>
                  <a:ext uri="{FF2B5EF4-FFF2-40B4-BE49-F238E27FC236}">
                    <a16:creationId xmlns:a16="http://schemas.microsoft.com/office/drawing/2014/main" id="{5DEECB34-4983-49FE-BAEC-7115AD4F5B45}"/>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MY">
                    <a:noFill/>
                  </a:rPr>
                  <a:t> </a:t>
                </a:r>
              </a:p>
            </p:txBody>
          </p:sp>
        </mc:Fallback>
      </mc:AlternateContent>
      <p:sp>
        <p:nvSpPr>
          <p:cNvPr id="5" name="Slide Number Placeholder 4">
            <a:extLst>
              <a:ext uri="{FF2B5EF4-FFF2-40B4-BE49-F238E27FC236}">
                <a16:creationId xmlns:a16="http://schemas.microsoft.com/office/drawing/2014/main" id="{0C7E87FE-C937-4F1B-A2DB-449850F2248E}"/>
              </a:ext>
            </a:extLst>
          </p:cNvPr>
          <p:cNvSpPr>
            <a:spLocks noGrp="1"/>
          </p:cNvSpPr>
          <p:nvPr>
            <p:ph type="sldNum" sz="quarter" idx="12"/>
          </p:nvPr>
        </p:nvSpPr>
        <p:spPr/>
        <p:txBody>
          <a:bodyPr/>
          <a:lstStyle/>
          <a:p>
            <a:fld id="{1DE98518-C1CF-410D-8A71-B5D14FDF677E}" type="slidenum">
              <a:rPr lang="en-MY" smtClean="0"/>
              <a:t>8</a:t>
            </a:fld>
            <a:endParaRPr lang="en-MY" dirty="0"/>
          </a:p>
        </p:txBody>
      </p:sp>
    </p:spTree>
    <p:extLst>
      <p:ext uri="{BB962C8B-B14F-4D97-AF65-F5344CB8AC3E}">
        <p14:creationId xmlns:p14="http://schemas.microsoft.com/office/powerpoint/2010/main" val="27057298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C0A8-50DE-4054-8E88-F83B1ED2AB50}"/>
              </a:ext>
            </a:extLst>
          </p:cNvPr>
          <p:cNvSpPr>
            <a:spLocks noGrp="1"/>
          </p:cNvSpPr>
          <p:nvPr>
            <p:ph type="title"/>
          </p:nvPr>
        </p:nvSpPr>
        <p:spPr/>
        <p:txBody>
          <a:bodyPr/>
          <a:lstStyle/>
          <a:p>
            <a:r>
              <a:rPr lang="en-MY" dirty="0"/>
              <a:t>MCQ 7</a:t>
            </a:r>
          </a:p>
        </p:txBody>
      </p:sp>
      <p:sp>
        <p:nvSpPr>
          <p:cNvPr id="3" name="Content Placeholder 2">
            <a:extLst>
              <a:ext uri="{FF2B5EF4-FFF2-40B4-BE49-F238E27FC236}">
                <a16:creationId xmlns:a16="http://schemas.microsoft.com/office/drawing/2014/main" id="{BE352EC0-2D40-4D12-AA3F-D41C07284240}"/>
              </a:ext>
            </a:extLst>
          </p:cNvPr>
          <p:cNvSpPr>
            <a:spLocks noGrp="1"/>
          </p:cNvSpPr>
          <p:nvPr>
            <p:ph idx="1"/>
          </p:nvPr>
        </p:nvSpPr>
        <p:spPr/>
        <p:txBody>
          <a:bodyPr/>
          <a:lstStyle/>
          <a:p>
            <a:pPr marL="0" indent="0">
              <a:buNone/>
            </a:pPr>
            <a:r>
              <a:rPr lang="en-MY" dirty="0"/>
              <a:t>How many NOT gates are required for the construction of a 4-to-1 multiplexer?</a:t>
            </a:r>
          </a:p>
          <a:p>
            <a:pPr marL="0" indent="0">
              <a:buNone/>
            </a:pPr>
            <a:r>
              <a:rPr lang="en-MY" dirty="0"/>
              <a:t>a) 3</a:t>
            </a:r>
          </a:p>
          <a:p>
            <a:pPr marL="0" indent="0">
              <a:buNone/>
            </a:pPr>
            <a:r>
              <a:rPr lang="en-MY" dirty="0"/>
              <a:t>b) 4</a:t>
            </a:r>
          </a:p>
          <a:p>
            <a:pPr marL="0" indent="0">
              <a:buNone/>
            </a:pPr>
            <a:r>
              <a:rPr lang="en-MY" dirty="0"/>
              <a:t>c) 2</a:t>
            </a:r>
          </a:p>
          <a:p>
            <a:pPr marL="0" indent="0">
              <a:buNone/>
            </a:pPr>
            <a:r>
              <a:rPr lang="en-MY" dirty="0"/>
              <a:t>d) 5</a:t>
            </a:r>
          </a:p>
        </p:txBody>
      </p:sp>
      <p:sp>
        <p:nvSpPr>
          <p:cNvPr id="5" name="Slide Number Placeholder 4">
            <a:extLst>
              <a:ext uri="{FF2B5EF4-FFF2-40B4-BE49-F238E27FC236}">
                <a16:creationId xmlns:a16="http://schemas.microsoft.com/office/drawing/2014/main" id="{AA697CE8-A9B2-4148-89D5-628FD94F64CB}"/>
              </a:ext>
            </a:extLst>
          </p:cNvPr>
          <p:cNvSpPr>
            <a:spLocks noGrp="1"/>
          </p:cNvSpPr>
          <p:nvPr>
            <p:ph type="sldNum" sz="quarter" idx="12"/>
          </p:nvPr>
        </p:nvSpPr>
        <p:spPr/>
        <p:txBody>
          <a:bodyPr/>
          <a:lstStyle/>
          <a:p>
            <a:fld id="{1DE98518-C1CF-410D-8A71-B5D14FDF677E}" type="slidenum">
              <a:rPr lang="en-MY" smtClean="0"/>
              <a:t>80</a:t>
            </a:fld>
            <a:endParaRPr lang="en-MY" dirty="0"/>
          </a:p>
        </p:txBody>
      </p:sp>
      <p:sp>
        <p:nvSpPr>
          <p:cNvPr id="6" name="Rectangle 5">
            <a:extLst>
              <a:ext uri="{FF2B5EF4-FFF2-40B4-BE49-F238E27FC236}">
                <a16:creationId xmlns:a16="http://schemas.microsoft.com/office/drawing/2014/main" id="{423B0FA1-282A-48EC-8493-CB1F9FA521B9}"/>
              </a:ext>
            </a:extLst>
          </p:cNvPr>
          <p:cNvSpPr/>
          <p:nvPr/>
        </p:nvSpPr>
        <p:spPr>
          <a:xfrm>
            <a:off x="10425327" y="5349454"/>
            <a:ext cx="724878"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C</a:t>
            </a:r>
          </a:p>
        </p:txBody>
      </p:sp>
    </p:spTree>
    <p:extLst>
      <p:ext uri="{BB962C8B-B14F-4D97-AF65-F5344CB8AC3E}">
        <p14:creationId xmlns:p14="http://schemas.microsoft.com/office/powerpoint/2010/main" val="197774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CB57-B7B3-4609-94C3-0380213D2BDC}"/>
              </a:ext>
            </a:extLst>
          </p:cNvPr>
          <p:cNvSpPr>
            <a:spLocks noGrp="1"/>
          </p:cNvSpPr>
          <p:nvPr>
            <p:ph type="title"/>
          </p:nvPr>
        </p:nvSpPr>
        <p:spPr/>
        <p:txBody>
          <a:bodyPr/>
          <a:lstStyle/>
          <a:p>
            <a:r>
              <a:rPr lang="en-MY" dirty="0"/>
              <a:t>MCQ 8</a:t>
            </a:r>
          </a:p>
        </p:txBody>
      </p:sp>
      <p:sp>
        <p:nvSpPr>
          <p:cNvPr id="3" name="Content Placeholder 2">
            <a:extLst>
              <a:ext uri="{FF2B5EF4-FFF2-40B4-BE49-F238E27FC236}">
                <a16:creationId xmlns:a16="http://schemas.microsoft.com/office/drawing/2014/main" id="{2594EBB2-4878-4C38-B5BE-9DE7683BAB89}"/>
              </a:ext>
            </a:extLst>
          </p:cNvPr>
          <p:cNvSpPr>
            <a:spLocks noGrp="1"/>
          </p:cNvSpPr>
          <p:nvPr>
            <p:ph idx="1"/>
          </p:nvPr>
        </p:nvSpPr>
        <p:spPr/>
        <p:txBody>
          <a:bodyPr/>
          <a:lstStyle/>
          <a:p>
            <a:pPr marL="0" indent="0">
              <a:buNone/>
            </a:pPr>
            <a:r>
              <a:rPr lang="en-MY" dirty="0"/>
              <a:t>In the given 4-to-1 multiplexer, if c1 = 0 and c0 = 1 then the output M is ___________</a:t>
            </a:r>
          </a:p>
          <a:p>
            <a:pPr marL="0" indent="0">
              <a:buNone/>
            </a:pPr>
            <a:endParaRPr lang="en-MY" dirty="0"/>
          </a:p>
          <a:p>
            <a:pPr marL="0" indent="0">
              <a:buNone/>
            </a:pPr>
            <a:r>
              <a:rPr lang="pt-BR" dirty="0"/>
              <a:t>a) X0</a:t>
            </a:r>
          </a:p>
          <a:p>
            <a:pPr marL="0" indent="0">
              <a:buNone/>
            </a:pPr>
            <a:r>
              <a:rPr lang="pt-BR" dirty="0"/>
              <a:t>b) X1</a:t>
            </a:r>
          </a:p>
          <a:p>
            <a:pPr marL="0" indent="0">
              <a:buNone/>
            </a:pPr>
            <a:r>
              <a:rPr lang="pt-BR" dirty="0"/>
              <a:t>c) X2</a:t>
            </a:r>
          </a:p>
          <a:p>
            <a:pPr marL="0" indent="0">
              <a:buNone/>
            </a:pPr>
            <a:r>
              <a:rPr lang="pt-BR" dirty="0"/>
              <a:t>d) X3</a:t>
            </a:r>
            <a:endParaRPr lang="en-MY" dirty="0"/>
          </a:p>
        </p:txBody>
      </p:sp>
      <p:sp>
        <p:nvSpPr>
          <p:cNvPr id="5" name="Slide Number Placeholder 4">
            <a:extLst>
              <a:ext uri="{FF2B5EF4-FFF2-40B4-BE49-F238E27FC236}">
                <a16:creationId xmlns:a16="http://schemas.microsoft.com/office/drawing/2014/main" id="{92A3B7EB-37DB-489D-91BB-2B9F0AB58A7A}"/>
              </a:ext>
            </a:extLst>
          </p:cNvPr>
          <p:cNvSpPr>
            <a:spLocks noGrp="1"/>
          </p:cNvSpPr>
          <p:nvPr>
            <p:ph type="sldNum" sz="quarter" idx="12"/>
          </p:nvPr>
        </p:nvSpPr>
        <p:spPr/>
        <p:txBody>
          <a:bodyPr/>
          <a:lstStyle/>
          <a:p>
            <a:fld id="{1DE98518-C1CF-410D-8A71-B5D14FDF677E}" type="slidenum">
              <a:rPr lang="en-MY" smtClean="0"/>
              <a:t>81</a:t>
            </a:fld>
            <a:endParaRPr lang="en-MY" dirty="0"/>
          </a:p>
        </p:txBody>
      </p:sp>
      <p:pic>
        <p:nvPicPr>
          <p:cNvPr id="1026" name="Picture 2">
            <a:extLst>
              <a:ext uri="{FF2B5EF4-FFF2-40B4-BE49-F238E27FC236}">
                <a16:creationId xmlns:a16="http://schemas.microsoft.com/office/drawing/2014/main" id="{383148F6-1AA4-4EAC-9FD5-5734869F1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613" y="2717833"/>
            <a:ext cx="4316897" cy="29024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7BD920D-52B3-4F9F-9FF7-4B2AC6066FA1}"/>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a:t>
            </a:r>
          </a:p>
        </p:txBody>
      </p:sp>
    </p:spTree>
    <p:extLst>
      <p:ext uri="{BB962C8B-B14F-4D97-AF65-F5344CB8AC3E}">
        <p14:creationId xmlns:p14="http://schemas.microsoft.com/office/powerpoint/2010/main" val="363592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19DA-A07D-41FB-AA72-A4475DA78240}"/>
              </a:ext>
            </a:extLst>
          </p:cNvPr>
          <p:cNvSpPr>
            <a:spLocks noGrp="1"/>
          </p:cNvSpPr>
          <p:nvPr>
            <p:ph type="title"/>
          </p:nvPr>
        </p:nvSpPr>
        <p:spPr/>
        <p:txBody>
          <a:bodyPr/>
          <a:lstStyle/>
          <a:p>
            <a:r>
              <a:rPr lang="en-MY" dirty="0"/>
              <a:t>MCQ 9</a:t>
            </a:r>
          </a:p>
        </p:txBody>
      </p:sp>
      <p:sp>
        <p:nvSpPr>
          <p:cNvPr id="3" name="Content Placeholder 2">
            <a:extLst>
              <a:ext uri="{FF2B5EF4-FFF2-40B4-BE49-F238E27FC236}">
                <a16:creationId xmlns:a16="http://schemas.microsoft.com/office/drawing/2014/main" id="{58101BC0-1353-4F58-9400-CF5409EDFA23}"/>
              </a:ext>
            </a:extLst>
          </p:cNvPr>
          <p:cNvSpPr>
            <a:spLocks noGrp="1"/>
          </p:cNvSpPr>
          <p:nvPr>
            <p:ph idx="1"/>
          </p:nvPr>
        </p:nvSpPr>
        <p:spPr/>
        <p:txBody>
          <a:bodyPr/>
          <a:lstStyle/>
          <a:p>
            <a:pPr marL="0" indent="0">
              <a:buNone/>
            </a:pPr>
            <a:r>
              <a:rPr lang="en-MY" dirty="0"/>
              <a:t>4 to 1 MUX would have ____________</a:t>
            </a:r>
          </a:p>
          <a:p>
            <a:pPr marL="0" indent="0">
              <a:buNone/>
            </a:pPr>
            <a:r>
              <a:rPr lang="en-MY" dirty="0"/>
              <a:t>a) 2 inputs</a:t>
            </a:r>
          </a:p>
          <a:p>
            <a:pPr marL="0" indent="0">
              <a:buNone/>
            </a:pPr>
            <a:r>
              <a:rPr lang="en-MY" dirty="0"/>
              <a:t>b) 3 inputs</a:t>
            </a:r>
          </a:p>
          <a:p>
            <a:pPr marL="0" indent="0">
              <a:buNone/>
            </a:pPr>
            <a:r>
              <a:rPr lang="en-MY" dirty="0"/>
              <a:t>c) 4 inputs</a:t>
            </a:r>
          </a:p>
          <a:p>
            <a:pPr marL="0" indent="0">
              <a:buNone/>
            </a:pPr>
            <a:r>
              <a:rPr lang="en-MY" dirty="0"/>
              <a:t>d) 5 inputs</a:t>
            </a:r>
          </a:p>
        </p:txBody>
      </p:sp>
      <p:sp>
        <p:nvSpPr>
          <p:cNvPr id="5" name="Slide Number Placeholder 4">
            <a:extLst>
              <a:ext uri="{FF2B5EF4-FFF2-40B4-BE49-F238E27FC236}">
                <a16:creationId xmlns:a16="http://schemas.microsoft.com/office/drawing/2014/main" id="{D9CB6C9B-FA5C-4F04-B395-5B7B0DC43661}"/>
              </a:ext>
            </a:extLst>
          </p:cNvPr>
          <p:cNvSpPr>
            <a:spLocks noGrp="1"/>
          </p:cNvSpPr>
          <p:nvPr>
            <p:ph type="sldNum" sz="quarter" idx="12"/>
          </p:nvPr>
        </p:nvSpPr>
        <p:spPr/>
        <p:txBody>
          <a:bodyPr/>
          <a:lstStyle/>
          <a:p>
            <a:fld id="{1DE98518-C1CF-410D-8A71-B5D14FDF677E}" type="slidenum">
              <a:rPr lang="en-MY" smtClean="0"/>
              <a:t>82</a:t>
            </a:fld>
            <a:endParaRPr lang="en-MY" dirty="0"/>
          </a:p>
        </p:txBody>
      </p:sp>
      <p:sp>
        <p:nvSpPr>
          <p:cNvPr id="6" name="Rectangle 5">
            <a:extLst>
              <a:ext uri="{FF2B5EF4-FFF2-40B4-BE49-F238E27FC236}">
                <a16:creationId xmlns:a16="http://schemas.microsoft.com/office/drawing/2014/main" id="{DC7A0C5C-9D4C-4A5C-811D-67A75D3F2065}"/>
              </a:ext>
            </a:extLst>
          </p:cNvPr>
          <p:cNvSpPr/>
          <p:nvPr/>
        </p:nvSpPr>
        <p:spPr>
          <a:xfrm>
            <a:off x="10425327" y="5349454"/>
            <a:ext cx="724878"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C</a:t>
            </a:r>
          </a:p>
        </p:txBody>
      </p:sp>
    </p:spTree>
    <p:extLst>
      <p:ext uri="{BB962C8B-B14F-4D97-AF65-F5344CB8AC3E}">
        <p14:creationId xmlns:p14="http://schemas.microsoft.com/office/powerpoint/2010/main" val="110626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63578-E3CE-4B2F-B278-C009A431F2C4}"/>
              </a:ext>
            </a:extLst>
          </p:cNvPr>
          <p:cNvSpPr>
            <a:spLocks noGrp="1"/>
          </p:cNvSpPr>
          <p:nvPr>
            <p:ph type="title"/>
          </p:nvPr>
        </p:nvSpPr>
        <p:spPr/>
        <p:txBody>
          <a:bodyPr/>
          <a:lstStyle/>
          <a:p>
            <a:r>
              <a:rPr lang="en-MY" dirty="0"/>
              <a:t>MCQ 10</a:t>
            </a:r>
          </a:p>
        </p:txBody>
      </p:sp>
      <p:sp>
        <p:nvSpPr>
          <p:cNvPr id="3" name="Content Placeholder 2">
            <a:extLst>
              <a:ext uri="{FF2B5EF4-FFF2-40B4-BE49-F238E27FC236}">
                <a16:creationId xmlns:a16="http://schemas.microsoft.com/office/drawing/2014/main" id="{4989F694-4CF0-4BC8-9E81-548325188D24}"/>
              </a:ext>
            </a:extLst>
          </p:cNvPr>
          <p:cNvSpPr>
            <a:spLocks noGrp="1"/>
          </p:cNvSpPr>
          <p:nvPr>
            <p:ph idx="1"/>
          </p:nvPr>
        </p:nvSpPr>
        <p:spPr/>
        <p:txBody>
          <a:bodyPr>
            <a:normAutofit/>
          </a:bodyPr>
          <a:lstStyle/>
          <a:p>
            <a:pPr marL="0" indent="0">
              <a:buNone/>
            </a:pPr>
            <a:r>
              <a:rPr lang="en-MY" dirty="0"/>
              <a:t>The two input MUX would have ____________</a:t>
            </a:r>
          </a:p>
          <a:p>
            <a:pPr marL="0" indent="0">
              <a:buNone/>
            </a:pPr>
            <a:r>
              <a:rPr lang="en-MY" dirty="0"/>
              <a:t>a) 1 select line</a:t>
            </a:r>
          </a:p>
          <a:p>
            <a:pPr marL="0" indent="0">
              <a:buNone/>
            </a:pPr>
            <a:r>
              <a:rPr lang="en-MY" dirty="0"/>
              <a:t>b) 2 select lines</a:t>
            </a:r>
          </a:p>
          <a:p>
            <a:pPr marL="0" indent="0">
              <a:buNone/>
            </a:pPr>
            <a:r>
              <a:rPr lang="en-MY" dirty="0"/>
              <a:t>c) 4 select lines</a:t>
            </a:r>
          </a:p>
          <a:p>
            <a:pPr marL="0" indent="0">
              <a:buNone/>
            </a:pPr>
            <a:r>
              <a:rPr lang="en-MY" dirty="0"/>
              <a:t>d) 3 select lines</a:t>
            </a:r>
          </a:p>
          <a:p>
            <a:pPr marL="0" indent="0">
              <a:buNone/>
            </a:pPr>
            <a:endParaRPr lang="en-MY" dirty="0"/>
          </a:p>
        </p:txBody>
      </p:sp>
      <p:sp>
        <p:nvSpPr>
          <p:cNvPr id="5" name="Slide Number Placeholder 4">
            <a:extLst>
              <a:ext uri="{FF2B5EF4-FFF2-40B4-BE49-F238E27FC236}">
                <a16:creationId xmlns:a16="http://schemas.microsoft.com/office/drawing/2014/main" id="{7E655144-324A-4FA5-A4D0-5D5347AB8252}"/>
              </a:ext>
            </a:extLst>
          </p:cNvPr>
          <p:cNvSpPr>
            <a:spLocks noGrp="1"/>
          </p:cNvSpPr>
          <p:nvPr>
            <p:ph type="sldNum" sz="quarter" idx="12"/>
          </p:nvPr>
        </p:nvSpPr>
        <p:spPr/>
        <p:txBody>
          <a:bodyPr/>
          <a:lstStyle/>
          <a:p>
            <a:fld id="{1DE98518-C1CF-410D-8A71-B5D14FDF677E}" type="slidenum">
              <a:rPr lang="en-MY" smtClean="0"/>
              <a:t>83</a:t>
            </a:fld>
            <a:endParaRPr lang="en-MY" dirty="0"/>
          </a:p>
        </p:txBody>
      </p:sp>
      <p:sp>
        <p:nvSpPr>
          <p:cNvPr id="7" name="TextBox 6">
            <a:extLst>
              <a:ext uri="{FF2B5EF4-FFF2-40B4-BE49-F238E27FC236}">
                <a16:creationId xmlns:a16="http://schemas.microsoft.com/office/drawing/2014/main" id="{4E92FB34-D855-4876-906A-A6078BFD97CD}"/>
              </a:ext>
            </a:extLst>
          </p:cNvPr>
          <p:cNvSpPr txBox="1"/>
          <p:nvPr/>
        </p:nvSpPr>
        <p:spPr>
          <a:xfrm>
            <a:off x="1088136" y="5276302"/>
            <a:ext cx="7858708" cy="923330"/>
          </a:xfrm>
          <a:prstGeom prst="rect">
            <a:avLst/>
          </a:prstGeom>
          <a:noFill/>
        </p:spPr>
        <p:txBody>
          <a:bodyPr wrap="square">
            <a:spAutoFit/>
          </a:bodyPr>
          <a:lstStyle/>
          <a:p>
            <a:pPr marL="0" indent="0">
              <a:buNone/>
            </a:pPr>
            <a:r>
              <a:rPr lang="en-MY" dirty="0"/>
              <a:t>The two input multiplexer would have n select lines in 2^n. </a:t>
            </a:r>
          </a:p>
          <a:p>
            <a:pPr marL="0" indent="0">
              <a:buNone/>
            </a:pPr>
            <a:r>
              <a:rPr lang="en-MY" dirty="0"/>
              <a:t>Thus n =1. </a:t>
            </a:r>
          </a:p>
          <a:p>
            <a:pPr marL="0" indent="0">
              <a:buNone/>
            </a:pPr>
            <a:r>
              <a:rPr lang="en-MY" dirty="0"/>
              <a:t>Therefore, it has 1 select line.</a:t>
            </a:r>
          </a:p>
        </p:txBody>
      </p:sp>
      <p:sp>
        <p:nvSpPr>
          <p:cNvPr id="8" name="Rectangle 7">
            <a:extLst>
              <a:ext uri="{FF2B5EF4-FFF2-40B4-BE49-F238E27FC236}">
                <a16:creationId xmlns:a16="http://schemas.microsoft.com/office/drawing/2014/main" id="{849611F0-EC7D-4EDE-980B-7A2736D5AB02}"/>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a:t>
            </a:r>
          </a:p>
        </p:txBody>
      </p:sp>
    </p:spTree>
    <p:extLst>
      <p:ext uri="{BB962C8B-B14F-4D97-AF65-F5344CB8AC3E}">
        <p14:creationId xmlns:p14="http://schemas.microsoft.com/office/powerpoint/2010/main" val="13601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54F6-1389-44F0-9C20-773897A636A5}"/>
              </a:ext>
            </a:extLst>
          </p:cNvPr>
          <p:cNvSpPr>
            <a:spLocks noGrp="1"/>
          </p:cNvSpPr>
          <p:nvPr>
            <p:ph type="title"/>
          </p:nvPr>
        </p:nvSpPr>
        <p:spPr/>
        <p:txBody>
          <a:bodyPr/>
          <a:lstStyle/>
          <a:p>
            <a:r>
              <a:rPr lang="en-MY" dirty="0"/>
              <a:t>MCQ 11</a:t>
            </a:r>
          </a:p>
        </p:txBody>
      </p:sp>
      <p:sp>
        <p:nvSpPr>
          <p:cNvPr id="3" name="Content Placeholder 2">
            <a:extLst>
              <a:ext uri="{FF2B5EF4-FFF2-40B4-BE49-F238E27FC236}">
                <a16:creationId xmlns:a16="http://schemas.microsoft.com/office/drawing/2014/main" id="{499A6D10-A8BC-4B0C-B3D8-9D78AAD37274}"/>
              </a:ext>
            </a:extLst>
          </p:cNvPr>
          <p:cNvSpPr>
            <a:spLocks noGrp="1"/>
          </p:cNvSpPr>
          <p:nvPr>
            <p:ph idx="1"/>
          </p:nvPr>
        </p:nvSpPr>
        <p:spPr/>
        <p:txBody>
          <a:bodyPr/>
          <a:lstStyle/>
          <a:p>
            <a:pPr marL="0" indent="0">
              <a:buNone/>
            </a:pPr>
            <a:r>
              <a:rPr lang="en-MY" dirty="0"/>
              <a:t>A combinational circuit that selects one from many inputs are ____________</a:t>
            </a:r>
          </a:p>
          <a:p>
            <a:pPr marL="0" indent="0">
              <a:buNone/>
            </a:pPr>
            <a:r>
              <a:rPr lang="en-MY" dirty="0"/>
              <a:t>a) Encoder</a:t>
            </a:r>
          </a:p>
          <a:p>
            <a:pPr marL="0" indent="0">
              <a:buNone/>
            </a:pPr>
            <a:r>
              <a:rPr lang="en-MY" dirty="0"/>
              <a:t>b) Decoder</a:t>
            </a:r>
          </a:p>
          <a:p>
            <a:pPr marL="0" indent="0">
              <a:buNone/>
            </a:pPr>
            <a:r>
              <a:rPr lang="en-MY" dirty="0"/>
              <a:t>c) Demultiplexer</a:t>
            </a:r>
          </a:p>
          <a:p>
            <a:pPr marL="0" indent="0">
              <a:buNone/>
            </a:pPr>
            <a:r>
              <a:rPr lang="en-MY" dirty="0"/>
              <a:t>d) Multiplexer</a:t>
            </a:r>
          </a:p>
        </p:txBody>
      </p:sp>
      <p:sp>
        <p:nvSpPr>
          <p:cNvPr id="5" name="Slide Number Placeholder 4">
            <a:extLst>
              <a:ext uri="{FF2B5EF4-FFF2-40B4-BE49-F238E27FC236}">
                <a16:creationId xmlns:a16="http://schemas.microsoft.com/office/drawing/2014/main" id="{AA3C4AF2-0A4B-4541-99BD-6680999398E1}"/>
              </a:ext>
            </a:extLst>
          </p:cNvPr>
          <p:cNvSpPr>
            <a:spLocks noGrp="1"/>
          </p:cNvSpPr>
          <p:nvPr>
            <p:ph type="sldNum" sz="quarter" idx="12"/>
          </p:nvPr>
        </p:nvSpPr>
        <p:spPr/>
        <p:txBody>
          <a:bodyPr/>
          <a:lstStyle/>
          <a:p>
            <a:fld id="{1DE98518-C1CF-410D-8A71-B5D14FDF677E}" type="slidenum">
              <a:rPr lang="en-MY" smtClean="0"/>
              <a:t>84</a:t>
            </a:fld>
            <a:endParaRPr lang="en-MY" dirty="0"/>
          </a:p>
        </p:txBody>
      </p:sp>
      <p:sp>
        <p:nvSpPr>
          <p:cNvPr id="6" name="Rectangle 5">
            <a:extLst>
              <a:ext uri="{FF2B5EF4-FFF2-40B4-BE49-F238E27FC236}">
                <a16:creationId xmlns:a16="http://schemas.microsoft.com/office/drawing/2014/main" id="{C6300C9D-8941-4F0A-8045-FC1ECC2465B4}"/>
              </a:ext>
            </a:extLst>
          </p:cNvPr>
          <p:cNvSpPr/>
          <p:nvPr/>
        </p:nvSpPr>
        <p:spPr>
          <a:xfrm>
            <a:off x="10418113" y="5349454"/>
            <a:ext cx="7393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a:t>
            </a:r>
          </a:p>
        </p:txBody>
      </p:sp>
    </p:spTree>
    <p:extLst>
      <p:ext uri="{BB962C8B-B14F-4D97-AF65-F5344CB8AC3E}">
        <p14:creationId xmlns:p14="http://schemas.microsoft.com/office/powerpoint/2010/main" val="85535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C653-74CE-48B3-BAFF-8FB796E275E8}"/>
              </a:ext>
            </a:extLst>
          </p:cNvPr>
          <p:cNvSpPr>
            <a:spLocks noGrp="1"/>
          </p:cNvSpPr>
          <p:nvPr>
            <p:ph type="title"/>
          </p:nvPr>
        </p:nvSpPr>
        <p:spPr/>
        <p:txBody>
          <a:bodyPr/>
          <a:lstStyle/>
          <a:p>
            <a:r>
              <a:rPr lang="en-MY" dirty="0"/>
              <a:t>MCQ 12</a:t>
            </a:r>
          </a:p>
        </p:txBody>
      </p:sp>
      <p:sp>
        <p:nvSpPr>
          <p:cNvPr id="3" name="Content Placeholder 2">
            <a:extLst>
              <a:ext uri="{FF2B5EF4-FFF2-40B4-BE49-F238E27FC236}">
                <a16:creationId xmlns:a16="http://schemas.microsoft.com/office/drawing/2014/main" id="{8EF8356D-DA55-4061-924E-B3D5D79C7BF9}"/>
              </a:ext>
            </a:extLst>
          </p:cNvPr>
          <p:cNvSpPr>
            <a:spLocks noGrp="1"/>
          </p:cNvSpPr>
          <p:nvPr>
            <p:ph idx="1"/>
          </p:nvPr>
        </p:nvSpPr>
        <p:spPr/>
        <p:txBody>
          <a:bodyPr/>
          <a:lstStyle/>
          <a:p>
            <a:pPr marL="0" indent="0">
              <a:buNone/>
            </a:pPr>
            <a:r>
              <a:rPr lang="en-MY" dirty="0"/>
              <a:t>4 to 1 MUX would have ____________</a:t>
            </a:r>
          </a:p>
          <a:p>
            <a:pPr marL="0" indent="0">
              <a:buNone/>
            </a:pPr>
            <a:r>
              <a:rPr lang="en-MY" dirty="0"/>
              <a:t>a) 1 output</a:t>
            </a:r>
          </a:p>
          <a:p>
            <a:pPr marL="0" indent="0">
              <a:buNone/>
            </a:pPr>
            <a:r>
              <a:rPr lang="en-MY" dirty="0"/>
              <a:t>b) 2 outputs</a:t>
            </a:r>
          </a:p>
          <a:p>
            <a:pPr marL="0" indent="0">
              <a:buNone/>
            </a:pPr>
            <a:r>
              <a:rPr lang="en-MY" dirty="0"/>
              <a:t>c) 3 outputs</a:t>
            </a:r>
          </a:p>
          <a:p>
            <a:pPr marL="0" indent="0">
              <a:buNone/>
            </a:pPr>
            <a:r>
              <a:rPr lang="en-MY" dirty="0"/>
              <a:t>d) 4 outputs</a:t>
            </a:r>
          </a:p>
        </p:txBody>
      </p:sp>
      <p:sp>
        <p:nvSpPr>
          <p:cNvPr id="5" name="Slide Number Placeholder 4">
            <a:extLst>
              <a:ext uri="{FF2B5EF4-FFF2-40B4-BE49-F238E27FC236}">
                <a16:creationId xmlns:a16="http://schemas.microsoft.com/office/drawing/2014/main" id="{293697BA-31DC-4A67-8A94-19F6B9A451CB}"/>
              </a:ext>
            </a:extLst>
          </p:cNvPr>
          <p:cNvSpPr>
            <a:spLocks noGrp="1"/>
          </p:cNvSpPr>
          <p:nvPr>
            <p:ph type="sldNum" sz="quarter" idx="12"/>
          </p:nvPr>
        </p:nvSpPr>
        <p:spPr/>
        <p:txBody>
          <a:bodyPr/>
          <a:lstStyle/>
          <a:p>
            <a:fld id="{1DE98518-C1CF-410D-8A71-B5D14FDF677E}" type="slidenum">
              <a:rPr lang="en-MY" smtClean="0"/>
              <a:t>85</a:t>
            </a:fld>
            <a:endParaRPr lang="en-MY" dirty="0"/>
          </a:p>
        </p:txBody>
      </p:sp>
      <p:sp>
        <p:nvSpPr>
          <p:cNvPr id="6" name="Rectangle 5">
            <a:extLst>
              <a:ext uri="{FF2B5EF4-FFF2-40B4-BE49-F238E27FC236}">
                <a16:creationId xmlns:a16="http://schemas.microsoft.com/office/drawing/2014/main" id="{09B17351-502B-4169-86C1-C70FA1591944}"/>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a:t>
            </a:r>
          </a:p>
        </p:txBody>
      </p:sp>
    </p:spTree>
    <p:extLst>
      <p:ext uri="{BB962C8B-B14F-4D97-AF65-F5344CB8AC3E}">
        <p14:creationId xmlns:p14="http://schemas.microsoft.com/office/powerpoint/2010/main" val="71590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1CDA-50A7-4BA6-9D48-61A32FB7C2B3}"/>
              </a:ext>
            </a:extLst>
          </p:cNvPr>
          <p:cNvSpPr>
            <a:spLocks noGrp="1"/>
          </p:cNvSpPr>
          <p:nvPr>
            <p:ph type="title"/>
          </p:nvPr>
        </p:nvSpPr>
        <p:spPr/>
        <p:txBody>
          <a:bodyPr/>
          <a:lstStyle/>
          <a:p>
            <a:r>
              <a:rPr lang="en-MY" dirty="0" err="1"/>
              <a:t>Mcq</a:t>
            </a:r>
            <a:r>
              <a:rPr lang="en-MY" dirty="0"/>
              <a:t> 13</a:t>
            </a:r>
          </a:p>
        </p:txBody>
      </p:sp>
      <p:sp>
        <p:nvSpPr>
          <p:cNvPr id="3" name="Content Placeholder 2">
            <a:extLst>
              <a:ext uri="{FF2B5EF4-FFF2-40B4-BE49-F238E27FC236}">
                <a16:creationId xmlns:a16="http://schemas.microsoft.com/office/drawing/2014/main" id="{5E0AFA9D-099C-40E4-9BC1-7308EB01B538}"/>
              </a:ext>
            </a:extLst>
          </p:cNvPr>
          <p:cNvSpPr>
            <a:spLocks noGrp="1"/>
          </p:cNvSpPr>
          <p:nvPr>
            <p:ph idx="1"/>
          </p:nvPr>
        </p:nvSpPr>
        <p:spPr/>
        <p:txBody>
          <a:bodyPr/>
          <a:lstStyle/>
          <a:p>
            <a:pPr marL="0" indent="0">
              <a:buNone/>
            </a:pPr>
            <a:r>
              <a:rPr lang="en-MY" dirty="0"/>
              <a:t>The word demultiplex means ___________</a:t>
            </a:r>
          </a:p>
          <a:p>
            <a:pPr marL="0" indent="0">
              <a:buNone/>
            </a:pPr>
            <a:r>
              <a:rPr lang="en-MY" dirty="0"/>
              <a:t>a) One into many</a:t>
            </a:r>
          </a:p>
          <a:p>
            <a:pPr marL="0" indent="0">
              <a:buNone/>
            </a:pPr>
            <a:r>
              <a:rPr lang="en-MY" dirty="0"/>
              <a:t>b) Many into one</a:t>
            </a:r>
          </a:p>
          <a:p>
            <a:pPr marL="0" indent="0">
              <a:buNone/>
            </a:pPr>
            <a:r>
              <a:rPr lang="en-MY" dirty="0"/>
              <a:t>c) Distributor</a:t>
            </a:r>
          </a:p>
          <a:p>
            <a:pPr marL="0" indent="0">
              <a:buNone/>
            </a:pPr>
            <a:r>
              <a:rPr lang="en-MY" dirty="0"/>
              <a:t>d) One into many as well as Distributor</a:t>
            </a:r>
          </a:p>
        </p:txBody>
      </p:sp>
      <p:sp>
        <p:nvSpPr>
          <p:cNvPr id="5" name="Slide Number Placeholder 4">
            <a:extLst>
              <a:ext uri="{FF2B5EF4-FFF2-40B4-BE49-F238E27FC236}">
                <a16:creationId xmlns:a16="http://schemas.microsoft.com/office/drawing/2014/main" id="{7BF1642E-8DC8-47E7-8253-F75FC4E3AA44}"/>
              </a:ext>
            </a:extLst>
          </p:cNvPr>
          <p:cNvSpPr>
            <a:spLocks noGrp="1"/>
          </p:cNvSpPr>
          <p:nvPr>
            <p:ph type="sldNum" sz="quarter" idx="12"/>
          </p:nvPr>
        </p:nvSpPr>
        <p:spPr/>
        <p:txBody>
          <a:bodyPr/>
          <a:lstStyle/>
          <a:p>
            <a:fld id="{1DE98518-C1CF-410D-8A71-B5D14FDF677E}" type="slidenum">
              <a:rPr lang="en-MY" smtClean="0"/>
              <a:t>86</a:t>
            </a:fld>
            <a:endParaRPr lang="en-MY" dirty="0"/>
          </a:p>
        </p:txBody>
      </p:sp>
      <p:sp>
        <p:nvSpPr>
          <p:cNvPr id="6" name="Rectangle 5">
            <a:extLst>
              <a:ext uri="{FF2B5EF4-FFF2-40B4-BE49-F238E27FC236}">
                <a16:creationId xmlns:a16="http://schemas.microsoft.com/office/drawing/2014/main" id="{55899229-7AE9-462B-B066-B598461D24E0}"/>
              </a:ext>
            </a:extLst>
          </p:cNvPr>
          <p:cNvSpPr/>
          <p:nvPr/>
        </p:nvSpPr>
        <p:spPr>
          <a:xfrm>
            <a:off x="10418113" y="5349454"/>
            <a:ext cx="7393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a:t>
            </a:r>
          </a:p>
        </p:txBody>
      </p:sp>
    </p:spTree>
    <p:extLst>
      <p:ext uri="{BB962C8B-B14F-4D97-AF65-F5344CB8AC3E}">
        <p14:creationId xmlns:p14="http://schemas.microsoft.com/office/powerpoint/2010/main" val="413854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AB4F-12BE-408F-BE61-5EA642CDB7CC}"/>
              </a:ext>
            </a:extLst>
          </p:cNvPr>
          <p:cNvSpPr>
            <a:spLocks noGrp="1"/>
          </p:cNvSpPr>
          <p:nvPr>
            <p:ph type="title"/>
          </p:nvPr>
        </p:nvSpPr>
        <p:spPr/>
        <p:txBody>
          <a:bodyPr/>
          <a:lstStyle/>
          <a:p>
            <a:r>
              <a:rPr lang="en-MY" dirty="0" err="1"/>
              <a:t>Mcq</a:t>
            </a:r>
            <a:r>
              <a:rPr lang="en-MY" dirty="0"/>
              <a:t> 14</a:t>
            </a:r>
          </a:p>
        </p:txBody>
      </p:sp>
      <p:sp>
        <p:nvSpPr>
          <p:cNvPr id="3" name="Content Placeholder 2">
            <a:extLst>
              <a:ext uri="{FF2B5EF4-FFF2-40B4-BE49-F238E27FC236}">
                <a16:creationId xmlns:a16="http://schemas.microsoft.com/office/drawing/2014/main" id="{C544A87C-F28F-4F93-AF58-392D78154D82}"/>
              </a:ext>
            </a:extLst>
          </p:cNvPr>
          <p:cNvSpPr>
            <a:spLocks noGrp="1"/>
          </p:cNvSpPr>
          <p:nvPr>
            <p:ph idx="1"/>
          </p:nvPr>
        </p:nvSpPr>
        <p:spPr/>
        <p:txBody>
          <a:bodyPr/>
          <a:lstStyle/>
          <a:p>
            <a:pPr marL="0" indent="0">
              <a:buNone/>
            </a:pPr>
            <a:r>
              <a:rPr lang="en-MY" dirty="0"/>
              <a:t>Why is a demultiplexer called a data distributor?</a:t>
            </a:r>
          </a:p>
          <a:p>
            <a:pPr marL="0" indent="0">
              <a:buNone/>
            </a:pPr>
            <a:r>
              <a:rPr lang="en-MY" dirty="0"/>
              <a:t>a) The input will be distributed to one of the outputs</a:t>
            </a:r>
          </a:p>
          <a:p>
            <a:pPr marL="0" indent="0">
              <a:buNone/>
            </a:pPr>
            <a:r>
              <a:rPr lang="en-MY" dirty="0"/>
              <a:t>b) One of the inputs will be selected for the output</a:t>
            </a:r>
          </a:p>
          <a:p>
            <a:pPr marL="0" indent="0">
              <a:buNone/>
            </a:pPr>
            <a:r>
              <a:rPr lang="en-MY" dirty="0"/>
              <a:t>c) The output will be distributed to one of the inputs</a:t>
            </a:r>
          </a:p>
          <a:p>
            <a:pPr marL="0" indent="0">
              <a:buNone/>
            </a:pPr>
            <a:r>
              <a:rPr lang="en-MY" dirty="0"/>
              <a:t>d) Single input to Single Output</a:t>
            </a:r>
          </a:p>
        </p:txBody>
      </p:sp>
      <p:sp>
        <p:nvSpPr>
          <p:cNvPr id="5" name="Slide Number Placeholder 4">
            <a:extLst>
              <a:ext uri="{FF2B5EF4-FFF2-40B4-BE49-F238E27FC236}">
                <a16:creationId xmlns:a16="http://schemas.microsoft.com/office/drawing/2014/main" id="{2BC6F4A0-F1D0-4EB4-BF71-32A34F095469}"/>
              </a:ext>
            </a:extLst>
          </p:cNvPr>
          <p:cNvSpPr>
            <a:spLocks noGrp="1"/>
          </p:cNvSpPr>
          <p:nvPr>
            <p:ph type="sldNum" sz="quarter" idx="12"/>
          </p:nvPr>
        </p:nvSpPr>
        <p:spPr/>
        <p:txBody>
          <a:bodyPr/>
          <a:lstStyle/>
          <a:p>
            <a:fld id="{1DE98518-C1CF-410D-8A71-B5D14FDF677E}" type="slidenum">
              <a:rPr lang="en-MY" smtClean="0"/>
              <a:t>87</a:t>
            </a:fld>
            <a:endParaRPr lang="en-MY" dirty="0"/>
          </a:p>
        </p:txBody>
      </p:sp>
      <p:sp>
        <p:nvSpPr>
          <p:cNvPr id="6" name="Rectangle 5">
            <a:extLst>
              <a:ext uri="{FF2B5EF4-FFF2-40B4-BE49-F238E27FC236}">
                <a16:creationId xmlns:a16="http://schemas.microsoft.com/office/drawing/2014/main" id="{F0FF81C7-8B89-440E-8A8C-D1B966555B21}"/>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a:t>
            </a:r>
          </a:p>
        </p:txBody>
      </p:sp>
    </p:spTree>
    <p:extLst>
      <p:ext uri="{BB962C8B-B14F-4D97-AF65-F5344CB8AC3E}">
        <p14:creationId xmlns:p14="http://schemas.microsoft.com/office/powerpoint/2010/main" val="137900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58A6-B72B-4033-A26A-4C898A08F756}"/>
              </a:ext>
            </a:extLst>
          </p:cNvPr>
          <p:cNvSpPr>
            <a:spLocks noGrp="1"/>
          </p:cNvSpPr>
          <p:nvPr>
            <p:ph type="title"/>
          </p:nvPr>
        </p:nvSpPr>
        <p:spPr/>
        <p:txBody>
          <a:bodyPr/>
          <a:lstStyle/>
          <a:p>
            <a:r>
              <a:rPr lang="en-MY" dirty="0" err="1"/>
              <a:t>Mcq</a:t>
            </a:r>
            <a:r>
              <a:rPr lang="en-MY" dirty="0"/>
              <a:t> 15</a:t>
            </a:r>
          </a:p>
        </p:txBody>
      </p:sp>
      <p:sp>
        <p:nvSpPr>
          <p:cNvPr id="3" name="Content Placeholder 2">
            <a:extLst>
              <a:ext uri="{FF2B5EF4-FFF2-40B4-BE49-F238E27FC236}">
                <a16:creationId xmlns:a16="http://schemas.microsoft.com/office/drawing/2014/main" id="{4C0F54FE-D632-40D7-B8C5-07E783472B03}"/>
              </a:ext>
            </a:extLst>
          </p:cNvPr>
          <p:cNvSpPr>
            <a:spLocks noGrp="1"/>
          </p:cNvSpPr>
          <p:nvPr>
            <p:ph idx="1"/>
          </p:nvPr>
        </p:nvSpPr>
        <p:spPr/>
        <p:txBody>
          <a:bodyPr/>
          <a:lstStyle/>
          <a:p>
            <a:pPr marL="0" indent="0">
              <a:buNone/>
            </a:pPr>
            <a:r>
              <a:rPr lang="en-MY" dirty="0"/>
              <a:t>In 1-to-4 demultiplexer, how many select lines are required?</a:t>
            </a:r>
          </a:p>
          <a:p>
            <a:pPr marL="0" indent="0">
              <a:buNone/>
            </a:pPr>
            <a:r>
              <a:rPr lang="en-MY" dirty="0"/>
              <a:t>a) 2</a:t>
            </a:r>
          </a:p>
          <a:p>
            <a:pPr marL="0" indent="0">
              <a:buNone/>
            </a:pPr>
            <a:r>
              <a:rPr lang="en-MY" dirty="0"/>
              <a:t>b) 3</a:t>
            </a:r>
          </a:p>
          <a:p>
            <a:pPr marL="0" indent="0">
              <a:buNone/>
            </a:pPr>
            <a:r>
              <a:rPr lang="en-MY" dirty="0"/>
              <a:t>c) 4</a:t>
            </a:r>
          </a:p>
          <a:p>
            <a:pPr marL="0" indent="0">
              <a:buNone/>
            </a:pPr>
            <a:r>
              <a:rPr lang="en-MY" dirty="0"/>
              <a:t>d) 5</a:t>
            </a:r>
          </a:p>
        </p:txBody>
      </p:sp>
      <p:sp>
        <p:nvSpPr>
          <p:cNvPr id="5" name="Slide Number Placeholder 4">
            <a:extLst>
              <a:ext uri="{FF2B5EF4-FFF2-40B4-BE49-F238E27FC236}">
                <a16:creationId xmlns:a16="http://schemas.microsoft.com/office/drawing/2014/main" id="{1C8AC044-57B7-4C7A-81D5-DE4DC4717FDA}"/>
              </a:ext>
            </a:extLst>
          </p:cNvPr>
          <p:cNvSpPr>
            <a:spLocks noGrp="1"/>
          </p:cNvSpPr>
          <p:nvPr>
            <p:ph type="sldNum" sz="quarter" idx="12"/>
          </p:nvPr>
        </p:nvSpPr>
        <p:spPr/>
        <p:txBody>
          <a:bodyPr/>
          <a:lstStyle/>
          <a:p>
            <a:fld id="{1DE98518-C1CF-410D-8A71-B5D14FDF677E}" type="slidenum">
              <a:rPr lang="en-MY" smtClean="0"/>
              <a:t>88</a:t>
            </a:fld>
            <a:endParaRPr lang="en-MY" dirty="0"/>
          </a:p>
        </p:txBody>
      </p:sp>
      <p:sp>
        <p:nvSpPr>
          <p:cNvPr id="6" name="Rectangle 5">
            <a:extLst>
              <a:ext uri="{FF2B5EF4-FFF2-40B4-BE49-F238E27FC236}">
                <a16:creationId xmlns:a16="http://schemas.microsoft.com/office/drawing/2014/main" id="{6839C891-719B-48A9-B6EC-3EB4B7127815}"/>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a:t>
            </a:r>
          </a:p>
        </p:txBody>
      </p:sp>
      <p:sp>
        <p:nvSpPr>
          <p:cNvPr id="10" name="TextBox 9">
            <a:extLst>
              <a:ext uri="{FF2B5EF4-FFF2-40B4-BE49-F238E27FC236}">
                <a16:creationId xmlns:a16="http://schemas.microsoft.com/office/drawing/2014/main" id="{BBD02197-BEAF-43A4-AFC3-8340311FF92A}"/>
              </a:ext>
            </a:extLst>
          </p:cNvPr>
          <p:cNvSpPr txBox="1"/>
          <p:nvPr/>
        </p:nvSpPr>
        <p:spPr>
          <a:xfrm>
            <a:off x="986712" y="5487953"/>
            <a:ext cx="9127672" cy="646331"/>
          </a:xfrm>
          <a:prstGeom prst="rect">
            <a:avLst/>
          </a:prstGeom>
          <a:noFill/>
        </p:spPr>
        <p:txBody>
          <a:bodyPr wrap="square">
            <a:spAutoFit/>
          </a:bodyPr>
          <a:lstStyle/>
          <a:p>
            <a:r>
              <a:rPr lang="en-MY" dirty="0"/>
              <a:t>The formula for total no. of outputs is given by 2^n, where n is the no. of select lines. Therefore, for 1:4 demultiplexer, 2 select lines are required.</a:t>
            </a:r>
          </a:p>
        </p:txBody>
      </p:sp>
    </p:spTree>
    <p:extLst>
      <p:ext uri="{BB962C8B-B14F-4D97-AF65-F5344CB8AC3E}">
        <p14:creationId xmlns:p14="http://schemas.microsoft.com/office/powerpoint/2010/main" val="167404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256B-C2AD-4DCA-AE1D-871C2A18726C}"/>
              </a:ext>
            </a:extLst>
          </p:cNvPr>
          <p:cNvSpPr>
            <a:spLocks noGrp="1"/>
          </p:cNvSpPr>
          <p:nvPr>
            <p:ph type="title"/>
          </p:nvPr>
        </p:nvSpPr>
        <p:spPr/>
        <p:txBody>
          <a:bodyPr/>
          <a:lstStyle/>
          <a:p>
            <a:r>
              <a:rPr lang="en-MY" dirty="0" err="1"/>
              <a:t>Mcq</a:t>
            </a:r>
            <a:r>
              <a:rPr lang="en-MY" dirty="0"/>
              <a:t> 16</a:t>
            </a:r>
          </a:p>
        </p:txBody>
      </p:sp>
      <p:sp>
        <p:nvSpPr>
          <p:cNvPr id="3" name="Content Placeholder 2">
            <a:extLst>
              <a:ext uri="{FF2B5EF4-FFF2-40B4-BE49-F238E27FC236}">
                <a16:creationId xmlns:a16="http://schemas.microsoft.com/office/drawing/2014/main" id="{B1A96B82-78F8-4DAF-8611-A0A015F66ADB}"/>
              </a:ext>
            </a:extLst>
          </p:cNvPr>
          <p:cNvSpPr>
            <a:spLocks noGrp="1"/>
          </p:cNvSpPr>
          <p:nvPr>
            <p:ph idx="1"/>
          </p:nvPr>
        </p:nvSpPr>
        <p:spPr/>
        <p:txBody>
          <a:bodyPr/>
          <a:lstStyle/>
          <a:p>
            <a:pPr marL="0" indent="0">
              <a:buNone/>
            </a:pPr>
            <a:r>
              <a:rPr lang="en-MY" dirty="0"/>
              <a:t>In 1-to-4 multiplexer, if C1 = 0 &amp; C2 = 1, then the output will be ___________</a:t>
            </a:r>
          </a:p>
          <a:p>
            <a:pPr marL="0" indent="0">
              <a:buNone/>
            </a:pPr>
            <a:r>
              <a:rPr lang="en-MY" dirty="0"/>
              <a:t>a) Y0</a:t>
            </a:r>
          </a:p>
          <a:p>
            <a:pPr marL="0" indent="0">
              <a:buNone/>
            </a:pPr>
            <a:r>
              <a:rPr lang="en-MY" dirty="0"/>
              <a:t>b) Y1</a:t>
            </a:r>
          </a:p>
          <a:p>
            <a:pPr marL="0" indent="0">
              <a:buNone/>
            </a:pPr>
            <a:r>
              <a:rPr lang="en-MY" dirty="0"/>
              <a:t>c) Y2</a:t>
            </a:r>
          </a:p>
          <a:p>
            <a:pPr marL="0" indent="0">
              <a:buNone/>
            </a:pPr>
            <a:r>
              <a:rPr lang="en-MY" dirty="0"/>
              <a:t>d) Y3</a:t>
            </a:r>
          </a:p>
        </p:txBody>
      </p:sp>
      <p:sp>
        <p:nvSpPr>
          <p:cNvPr id="5" name="Slide Number Placeholder 4">
            <a:extLst>
              <a:ext uri="{FF2B5EF4-FFF2-40B4-BE49-F238E27FC236}">
                <a16:creationId xmlns:a16="http://schemas.microsoft.com/office/drawing/2014/main" id="{A19897A0-B081-46A2-B637-0C41B9DD9330}"/>
              </a:ext>
            </a:extLst>
          </p:cNvPr>
          <p:cNvSpPr>
            <a:spLocks noGrp="1"/>
          </p:cNvSpPr>
          <p:nvPr>
            <p:ph type="sldNum" sz="quarter" idx="12"/>
          </p:nvPr>
        </p:nvSpPr>
        <p:spPr/>
        <p:txBody>
          <a:bodyPr/>
          <a:lstStyle/>
          <a:p>
            <a:fld id="{1DE98518-C1CF-410D-8A71-B5D14FDF677E}" type="slidenum">
              <a:rPr lang="en-MY" smtClean="0"/>
              <a:t>89</a:t>
            </a:fld>
            <a:endParaRPr lang="en-MY" dirty="0"/>
          </a:p>
        </p:txBody>
      </p:sp>
      <p:sp>
        <p:nvSpPr>
          <p:cNvPr id="6" name="Rectangle 5">
            <a:extLst>
              <a:ext uri="{FF2B5EF4-FFF2-40B4-BE49-F238E27FC236}">
                <a16:creationId xmlns:a16="http://schemas.microsoft.com/office/drawing/2014/main" id="{D968365C-B7EC-4D52-B0B7-F7403A924274}"/>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a:t>
            </a:r>
          </a:p>
        </p:txBody>
      </p:sp>
      <p:pic>
        <p:nvPicPr>
          <p:cNvPr id="2050" name="Picture 2" descr="digital-circuits-questions-answers-demultiplexers-data-distributors-1-q6">
            <a:extLst>
              <a:ext uri="{FF2B5EF4-FFF2-40B4-BE49-F238E27FC236}">
                <a16:creationId xmlns:a16="http://schemas.microsoft.com/office/drawing/2014/main" id="{47DA8DD9-D98C-4062-AD14-2E2496A4F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900" y="2868969"/>
            <a:ext cx="312420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80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70A0-B3E4-4DB3-9A90-BB5D24639E1A}"/>
              </a:ext>
            </a:extLst>
          </p:cNvPr>
          <p:cNvSpPr>
            <a:spLocks noGrp="1"/>
          </p:cNvSpPr>
          <p:nvPr>
            <p:ph type="title"/>
          </p:nvPr>
        </p:nvSpPr>
        <p:spPr/>
        <p:txBody>
          <a:bodyPr/>
          <a:lstStyle/>
          <a:p>
            <a:r>
              <a:rPr lang="en-MY" dirty="0"/>
              <a:t>Octal Numbers</a:t>
            </a:r>
          </a:p>
        </p:txBody>
      </p:sp>
      <p:sp>
        <p:nvSpPr>
          <p:cNvPr id="3" name="Content Placeholder 2">
            <a:extLst>
              <a:ext uri="{FF2B5EF4-FFF2-40B4-BE49-F238E27FC236}">
                <a16:creationId xmlns:a16="http://schemas.microsoft.com/office/drawing/2014/main" id="{F097911A-F614-4DAB-BC1E-1B06636D0BD8}"/>
              </a:ext>
            </a:extLst>
          </p:cNvPr>
          <p:cNvSpPr>
            <a:spLocks noGrp="1"/>
          </p:cNvSpPr>
          <p:nvPr>
            <p:ph idx="1"/>
          </p:nvPr>
        </p:nvSpPr>
        <p:spPr>
          <a:xfrm>
            <a:off x="1069847" y="2121408"/>
            <a:ext cx="5592209" cy="4050792"/>
          </a:xfrm>
        </p:spPr>
        <p:txBody>
          <a:bodyPr>
            <a:normAutofit lnSpcReduction="10000"/>
          </a:bodyPr>
          <a:lstStyle/>
          <a:p>
            <a:pPr algn="just">
              <a:lnSpc>
                <a:spcPct val="100000"/>
              </a:lnSpc>
            </a:pPr>
            <a:r>
              <a:rPr lang="en-MY" dirty="0"/>
              <a:t>The base of a number system is equal to the number of digits used, i.e., for decimal number system the base is ten while for the binary system the base is two. </a:t>
            </a:r>
          </a:p>
          <a:p>
            <a:pPr algn="just">
              <a:lnSpc>
                <a:spcPct val="100000"/>
              </a:lnSpc>
            </a:pPr>
            <a:r>
              <a:rPr lang="en-MY" dirty="0"/>
              <a:t>The octal system has the base of eight as it uses eight digits 0, 1, 2, 3, 4, 5, 6, 7.</a:t>
            </a:r>
          </a:p>
          <a:p>
            <a:pPr algn="just">
              <a:lnSpc>
                <a:spcPct val="100000"/>
              </a:lnSpc>
            </a:pPr>
            <a:r>
              <a:rPr lang="en-MY" dirty="0"/>
              <a:t>All these digits from 0 to 7 have the same physical meaning as by decimal symbols, the next digit in the octal number is represented by 10, 11, 12, which are equivalent to decimal digits 8, 9, 10 respectively.</a:t>
            </a:r>
          </a:p>
        </p:txBody>
      </p:sp>
      <p:sp>
        <p:nvSpPr>
          <p:cNvPr id="5" name="Slide Number Placeholder 4">
            <a:extLst>
              <a:ext uri="{FF2B5EF4-FFF2-40B4-BE49-F238E27FC236}">
                <a16:creationId xmlns:a16="http://schemas.microsoft.com/office/drawing/2014/main" id="{452C4AA5-8FD4-4AEE-8E21-CA900FE90AEA}"/>
              </a:ext>
            </a:extLst>
          </p:cNvPr>
          <p:cNvSpPr>
            <a:spLocks noGrp="1"/>
          </p:cNvSpPr>
          <p:nvPr>
            <p:ph type="sldNum" sz="quarter" idx="12"/>
          </p:nvPr>
        </p:nvSpPr>
        <p:spPr/>
        <p:txBody>
          <a:bodyPr/>
          <a:lstStyle/>
          <a:p>
            <a:fld id="{1DE98518-C1CF-410D-8A71-B5D14FDF677E}" type="slidenum">
              <a:rPr lang="en-MY" smtClean="0"/>
              <a:t>9</a:t>
            </a:fld>
            <a:endParaRPr lang="en-MY" dirty="0"/>
          </a:p>
        </p:txBody>
      </p:sp>
      <p:graphicFrame>
        <p:nvGraphicFramePr>
          <p:cNvPr id="7" name="Table 6">
            <a:extLst>
              <a:ext uri="{FF2B5EF4-FFF2-40B4-BE49-F238E27FC236}">
                <a16:creationId xmlns:a16="http://schemas.microsoft.com/office/drawing/2014/main" id="{8DD54BB9-2644-42DE-8B13-C9A882BD9207}"/>
              </a:ext>
            </a:extLst>
          </p:cNvPr>
          <p:cNvGraphicFramePr>
            <a:graphicFrameLocks noGrp="1"/>
          </p:cNvGraphicFramePr>
          <p:nvPr/>
        </p:nvGraphicFramePr>
        <p:xfrm>
          <a:off x="7209342" y="276860"/>
          <a:ext cx="3348058" cy="6304280"/>
        </p:xfrm>
        <a:graphic>
          <a:graphicData uri="http://schemas.openxmlformats.org/drawingml/2006/table">
            <a:tbl>
              <a:tblPr firstRow="1" bandRow="1">
                <a:tableStyleId>{5C22544A-7EE6-4342-B048-85BDC9FD1C3A}</a:tableStyleId>
              </a:tblPr>
              <a:tblGrid>
                <a:gridCol w="1156890">
                  <a:extLst>
                    <a:ext uri="{9D8B030D-6E8A-4147-A177-3AD203B41FA5}">
                      <a16:colId xmlns:a16="http://schemas.microsoft.com/office/drawing/2014/main" val="2096866956"/>
                    </a:ext>
                  </a:extLst>
                </a:gridCol>
                <a:gridCol w="1095584">
                  <a:extLst>
                    <a:ext uri="{9D8B030D-6E8A-4147-A177-3AD203B41FA5}">
                      <a16:colId xmlns:a16="http://schemas.microsoft.com/office/drawing/2014/main" val="3843355804"/>
                    </a:ext>
                  </a:extLst>
                </a:gridCol>
                <a:gridCol w="1095584">
                  <a:extLst>
                    <a:ext uri="{9D8B030D-6E8A-4147-A177-3AD203B41FA5}">
                      <a16:colId xmlns:a16="http://schemas.microsoft.com/office/drawing/2014/main" val="4276715268"/>
                    </a:ext>
                  </a:extLst>
                </a:gridCol>
              </a:tblGrid>
              <a:tr h="370840">
                <a:tc>
                  <a:txBody>
                    <a:bodyPr/>
                    <a:lstStyle/>
                    <a:p>
                      <a:pPr algn="ctr"/>
                      <a:r>
                        <a:rPr lang="en-MY" dirty="0"/>
                        <a:t>Decimal</a:t>
                      </a:r>
                    </a:p>
                  </a:txBody>
                  <a:tcPr/>
                </a:tc>
                <a:tc>
                  <a:txBody>
                    <a:bodyPr/>
                    <a:lstStyle/>
                    <a:p>
                      <a:pPr algn="ctr"/>
                      <a:r>
                        <a:rPr lang="en-MY" dirty="0"/>
                        <a:t>Binary</a:t>
                      </a:r>
                    </a:p>
                  </a:txBody>
                  <a:tcPr/>
                </a:tc>
                <a:tc>
                  <a:txBody>
                    <a:bodyPr/>
                    <a:lstStyle/>
                    <a:p>
                      <a:pPr algn="ctr"/>
                      <a:r>
                        <a:rPr lang="en-MY" dirty="0"/>
                        <a:t>Octal</a:t>
                      </a:r>
                    </a:p>
                  </a:txBody>
                  <a:tcPr/>
                </a:tc>
                <a:extLst>
                  <a:ext uri="{0D108BD9-81ED-4DB2-BD59-A6C34878D82A}">
                    <a16:rowId xmlns:a16="http://schemas.microsoft.com/office/drawing/2014/main" val="4182933289"/>
                  </a:ext>
                </a:extLst>
              </a:tr>
              <a:tr h="370840">
                <a:tc>
                  <a:txBody>
                    <a:bodyPr/>
                    <a:lstStyle/>
                    <a:p>
                      <a:pPr algn="ctr"/>
                      <a:r>
                        <a:rPr lang="en-MY" dirty="0"/>
                        <a:t>0</a:t>
                      </a:r>
                    </a:p>
                  </a:txBody>
                  <a:tcPr/>
                </a:tc>
                <a:tc>
                  <a:txBody>
                    <a:bodyPr/>
                    <a:lstStyle/>
                    <a:p>
                      <a:pPr algn="ctr"/>
                      <a:r>
                        <a:rPr lang="en-MY" dirty="0"/>
                        <a:t>0000</a:t>
                      </a:r>
                    </a:p>
                  </a:txBody>
                  <a:tcPr/>
                </a:tc>
                <a:tc>
                  <a:txBody>
                    <a:bodyPr/>
                    <a:lstStyle/>
                    <a:p>
                      <a:pPr algn="ctr"/>
                      <a:r>
                        <a:rPr lang="en-MY" dirty="0"/>
                        <a:t>0</a:t>
                      </a:r>
                    </a:p>
                  </a:txBody>
                  <a:tcPr/>
                </a:tc>
                <a:extLst>
                  <a:ext uri="{0D108BD9-81ED-4DB2-BD59-A6C34878D82A}">
                    <a16:rowId xmlns:a16="http://schemas.microsoft.com/office/drawing/2014/main" val="63441441"/>
                  </a:ext>
                </a:extLst>
              </a:tr>
              <a:tr h="370840">
                <a:tc>
                  <a:txBody>
                    <a:bodyPr/>
                    <a:lstStyle/>
                    <a:p>
                      <a:pPr algn="ctr"/>
                      <a:r>
                        <a:rPr lang="en-MY" dirty="0"/>
                        <a:t>1</a:t>
                      </a:r>
                    </a:p>
                  </a:txBody>
                  <a:tcPr/>
                </a:tc>
                <a:tc>
                  <a:txBody>
                    <a:bodyPr/>
                    <a:lstStyle/>
                    <a:p>
                      <a:pPr algn="ctr"/>
                      <a:r>
                        <a:rPr lang="en-MY" dirty="0"/>
                        <a:t>0001</a:t>
                      </a:r>
                    </a:p>
                  </a:txBody>
                  <a:tcPr/>
                </a:tc>
                <a:tc>
                  <a:txBody>
                    <a:bodyPr/>
                    <a:lstStyle/>
                    <a:p>
                      <a:pPr algn="ctr"/>
                      <a:r>
                        <a:rPr lang="en-MY" dirty="0"/>
                        <a:t>1</a:t>
                      </a:r>
                    </a:p>
                  </a:txBody>
                  <a:tcPr/>
                </a:tc>
                <a:extLst>
                  <a:ext uri="{0D108BD9-81ED-4DB2-BD59-A6C34878D82A}">
                    <a16:rowId xmlns:a16="http://schemas.microsoft.com/office/drawing/2014/main" val="1541225135"/>
                  </a:ext>
                </a:extLst>
              </a:tr>
              <a:tr h="370840">
                <a:tc>
                  <a:txBody>
                    <a:bodyPr/>
                    <a:lstStyle/>
                    <a:p>
                      <a:pPr algn="ctr"/>
                      <a:r>
                        <a:rPr lang="en-MY" dirty="0"/>
                        <a:t>2</a:t>
                      </a:r>
                    </a:p>
                  </a:txBody>
                  <a:tcPr/>
                </a:tc>
                <a:tc>
                  <a:txBody>
                    <a:bodyPr/>
                    <a:lstStyle/>
                    <a:p>
                      <a:pPr algn="ctr"/>
                      <a:r>
                        <a:rPr lang="en-MY" dirty="0"/>
                        <a:t>0010</a:t>
                      </a:r>
                    </a:p>
                  </a:txBody>
                  <a:tcPr/>
                </a:tc>
                <a:tc>
                  <a:txBody>
                    <a:bodyPr/>
                    <a:lstStyle/>
                    <a:p>
                      <a:pPr algn="ctr"/>
                      <a:r>
                        <a:rPr lang="en-MY" dirty="0"/>
                        <a:t>2</a:t>
                      </a:r>
                    </a:p>
                  </a:txBody>
                  <a:tcPr/>
                </a:tc>
                <a:extLst>
                  <a:ext uri="{0D108BD9-81ED-4DB2-BD59-A6C34878D82A}">
                    <a16:rowId xmlns:a16="http://schemas.microsoft.com/office/drawing/2014/main" val="2601461782"/>
                  </a:ext>
                </a:extLst>
              </a:tr>
              <a:tr h="370840">
                <a:tc>
                  <a:txBody>
                    <a:bodyPr/>
                    <a:lstStyle/>
                    <a:p>
                      <a:pPr algn="ctr"/>
                      <a:r>
                        <a:rPr lang="en-MY" dirty="0"/>
                        <a:t>3</a:t>
                      </a:r>
                    </a:p>
                  </a:txBody>
                  <a:tcPr/>
                </a:tc>
                <a:tc>
                  <a:txBody>
                    <a:bodyPr/>
                    <a:lstStyle/>
                    <a:p>
                      <a:pPr algn="ctr"/>
                      <a:r>
                        <a:rPr lang="en-MY" dirty="0"/>
                        <a:t>0011</a:t>
                      </a:r>
                    </a:p>
                  </a:txBody>
                  <a:tcPr/>
                </a:tc>
                <a:tc>
                  <a:txBody>
                    <a:bodyPr/>
                    <a:lstStyle/>
                    <a:p>
                      <a:pPr algn="ctr"/>
                      <a:r>
                        <a:rPr lang="en-MY" dirty="0"/>
                        <a:t>3</a:t>
                      </a:r>
                    </a:p>
                  </a:txBody>
                  <a:tcPr/>
                </a:tc>
                <a:extLst>
                  <a:ext uri="{0D108BD9-81ED-4DB2-BD59-A6C34878D82A}">
                    <a16:rowId xmlns:a16="http://schemas.microsoft.com/office/drawing/2014/main" val="3524953741"/>
                  </a:ext>
                </a:extLst>
              </a:tr>
              <a:tr h="370840">
                <a:tc>
                  <a:txBody>
                    <a:bodyPr/>
                    <a:lstStyle/>
                    <a:p>
                      <a:pPr algn="ctr"/>
                      <a:r>
                        <a:rPr lang="en-MY" dirty="0"/>
                        <a:t>4</a:t>
                      </a:r>
                    </a:p>
                  </a:txBody>
                  <a:tcPr/>
                </a:tc>
                <a:tc>
                  <a:txBody>
                    <a:bodyPr/>
                    <a:lstStyle/>
                    <a:p>
                      <a:pPr algn="ctr"/>
                      <a:r>
                        <a:rPr lang="en-MY" dirty="0"/>
                        <a:t>0100</a:t>
                      </a:r>
                    </a:p>
                  </a:txBody>
                  <a:tcPr/>
                </a:tc>
                <a:tc>
                  <a:txBody>
                    <a:bodyPr/>
                    <a:lstStyle/>
                    <a:p>
                      <a:pPr algn="ctr"/>
                      <a:r>
                        <a:rPr lang="en-MY" dirty="0"/>
                        <a:t>4</a:t>
                      </a:r>
                    </a:p>
                  </a:txBody>
                  <a:tcPr/>
                </a:tc>
                <a:extLst>
                  <a:ext uri="{0D108BD9-81ED-4DB2-BD59-A6C34878D82A}">
                    <a16:rowId xmlns:a16="http://schemas.microsoft.com/office/drawing/2014/main" val="2306301887"/>
                  </a:ext>
                </a:extLst>
              </a:tr>
              <a:tr h="370840">
                <a:tc>
                  <a:txBody>
                    <a:bodyPr/>
                    <a:lstStyle/>
                    <a:p>
                      <a:pPr algn="ctr"/>
                      <a:r>
                        <a:rPr lang="en-MY" dirty="0"/>
                        <a:t>5</a:t>
                      </a:r>
                    </a:p>
                  </a:txBody>
                  <a:tcPr/>
                </a:tc>
                <a:tc>
                  <a:txBody>
                    <a:bodyPr/>
                    <a:lstStyle/>
                    <a:p>
                      <a:pPr algn="ctr"/>
                      <a:r>
                        <a:rPr lang="en-MY" dirty="0"/>
                        <a:t>0101</a:t>
                      </a:r>
                    </a:p>
                  </a:txBody>
                  <a:tcPr/>
                </a:tc>
                <a:tc>
                  <a:txBody>
                    <a:bodyPr/>
                    <a:lstStyle/>
                    <a:p>
                      <a:pPr algn="ctr"/>
                      <a:r>
                        <a:rPr lang="en-MY" dirty="0"/>
                        <a:t>5</a:t>
                      </a:r>
                    </a:p>
                  </a:txBody>
                  <a:tcPr/>
                </a:tc>
                <a:extLst>
                  <a:ext uri="{0D108BD9-81ED-4DB2-BD59-A6C34878D82A}">
                    <a16:rowId xmlns:a16="http://schemas.microsoft.com/office/drawing/2014/main" val="4067238482"/>
                  </a:ext>
                </a:extLst>
              </a:tr>
              <a:tr h="370840">
                <a:tc>
                  <a:txBody>
                    <a:bodyPr/>
                    <a:lstStyle/>
                    <a:p>
                      <a:pPr algn="ctr"/>
                      <a:r>
                        <a:rPr lang="en-MY" dirty="0"/>
                        <a:t>6</a:t>
                      </a:r>
                    </a:p>
                  </a:txBody>
                  <a:tcPr/>
                </a:tc>
                <a:tc>
                  <a:txBody>
                    <a:bodyPr/>
                    <a:lstStyle/>
                    <a:p>
                      <a:pPr algn="ctr"/>
                      <a:r>
                        <a:rPr lang="en-MY" dirty="0"/>
                        <a:t>0110</a:t>
                      </a:r>
                    </a:p>
                  </a:txBody>
                  <a:tcPr/>
                </a:tc>
                <a:tc>
                  <a:txBody>
                    <a:bodyPr/>
                    <a:lstStyle/>
                    <a:p>
                      <a:pPr algn="ctr"/>
                      <a:r>
                        <a:rPr lang="en-MY" dirty="0"/>
                        <a:t>6</a:t>
                      </a:r>
                    </a:p>
                  </a:txBody>
                  <a:tcPr/>
                </a:tc>
                <a:extLst>
                  <a:ext uri="{0D108BD9-81ED-4DB2-BD59-A6C34878D82A}">
                    <a16:rowId xmlns:a16="http://schemas.microsoft.com/office/drawing/2014/main" val="3693285607"/>
                  </a:ext>
                </a:extLst>
              </a:tr>
              <a:tr h="370840">
                <a:tc>
                  <a:txBody>
                    <a:bodyPr/>
                    <a:lstStyle/>
                    <a:p>
                      <a:pPr algn="ctr"/>
                      <a:r>
                        <a:rPr lang="en-MY" dirty="0"/>
                        <a:t>7</a:t>
                      </a:r>
                    </a:p>
                  </a:txBody>
                  <a:tcPr/>
                </a:tc>
                <a:tc>
                  <a:txBody>
                    <a:bodyPr/>
                    <a:lstStyle/>
                    <a:p>
                      <a:pPr algn="ctr"/>
                      <a:r>
                        <a:rPr lang="en-MY" dirty="0"/>
                        <a:t>0111</a:t>
                      </a:r>
                    </a:p>
                  </a:txBody>
                  <a:tcPr/>
                </a:tc>
                <a:tc>
                  <a:txBody>
                    <a:bodyPr/>
                    <a:lstStyle/>
                    <a:p>
                      <a:pPr algn="ctr"/>
                      <a:r>
                        <a:rPr lang="en-MY" dirty="0"/>
                        <a:t>7</a:t>
                      </a:r>
                    </a:p>
                  </a:txBody>
                  <a:tcPr/>
                </a:tc>
                <a:extLst>
                  <a:ext uri="{0D108BD9-81ED-4DB2-BD59-A6C34878D82A}">
                    <a16:rowId xmlns:a16="http://schemas.microsoft.com/office/drawing/2014/main" val="2925229865"/>
                  </a:ext>
                </a:extLst>
              </a:tr>
              <a:tr h="370840">
                <a:tc>
                  <a:txBody>
                    <a:bodyPr/>
                    <a:lstStyle/>
                    <a:p>
                      <a:pPr algn="ctr"/>
                      <a:r>
                        <a:rPr lang="en-MY" dirty="0"/>
                        <a:t>8</a:t>
                      </a:r>
                    </a:p>
                  </a:txBody>
                  <a:tcPr/>
                </a:tc>
                <a:tc>
                  <a:txBody>
                    <a:bodyPr/>
                    <a:lstStyle/>
                    <a:p>
                      <a:pPr algn="ctr"/>
                      <a:r>
                        <a:rPr lang="en-MY" dirty="0"/>
                        <a:t>1000</a:t>
                      </a:r>
                    </a:p>
                  </a:txBody>
                  <a:tcPr/>
                </a:tc>
                <a:tc>
                  <a:txBody>
                    <a:bodyPr/>
                    <a:lstStyle/>
                    <a:p>
                      <a:pPr algn="ctr"/>
                      <a:r>
                        <a:rPr lang="en-MY" dirty="0"/>
                        <a:t>10</a:t>
                      </a:r>
                    </a:p>
                  </a:txBody>
                  <a:tcPr/>
                </a:tc>
                <a:extLst>
                  <a:ext uri="{0D108BD9-81ED-4DB2-BD59-A6C34878D82A}">
                    <a16:rowId xmlns:a16="http://schemas.microsoft.com/office/drawing/2014/main" val="4196223585"/>
                  </a:ext>
                </a:extLst>
              </a:tr>
              <a:tr h="370840">
                <a:tc>
                  <a:txBody>
                    <a:bodyPr/>
                    <a:lstStyle/>
                    <a:p>
                      <a:pPr algn="ctr"/>
                      <a:r>
                        <a:rPr lang="en-MY" dirty="0"/>
                        <a:t>9</a:t>
                      </a:r>
                    </a:p>
                  </a:txBody>
                  <a:tcPr/>
                </a:tc>
                <a:tc>
                  <a:txBody>
                    <a:bodyPr/>
                    <a:lstStyle/>
                    <a:p>
                      <a:pPr algn="ctr"/>
                      <a:r>
                        <a:rPr lang="en-MY" dirty="0"/>
                        <a:t>1001</a:t>
                      </a:r>
                    </a:p>
                  </a:txBody>
                  <a:tcPr/>
                </a:tc>
                <a:tc>
                  <a:txBody>
                    <a:bodyPr/>
                    <a:lstStyle/>
                    <a:p>
                      <a:pPr algn="ctr"/>
                      <a:r>
                        <a:rPr lang="en-MY" dirty="0"/>
                        <a:t>11</a:t>
                      </a:r>
                    </a:p>
                  </a:txBody>
                  <a:tcPr/>
                </a:tc>
                <a:extLst>
                  <a:ext uri="{0D108BD9-81ED-4DB2-BD59-A6C34878D82A}">
                    <a16:rowId xmlns:a16="http://schemas.microsoft.com/office/drawing/2014/main" val="106583331"/>
                  </a:ext>
                </a:extLst>
              </a:tr>
              <a:tr h="370840">
                <a:tc>
                  <a:txBody>
                    <a:bodyPr/>
                    <a:lstStyle/>
                    <a:p>
                      <a:pPr algn="ctr"/>
                      <a:r>
                        <a:rPr lang="en-MY" dirty="0"/>
                        <a:t>10</a:t>
                      </a:r>
                    </a:p>
                  </a:txBody>
                  <a:tcPr/>
                </a:tc>
                <a:tc>
                  <a:txBody>
                    <a:bodyPr/>
                    <a:lstStyle/>
                    <a:p>
                      <a:pPr algn="ctr"/>
                      <a:r>
                        <a:rPr lang="en-MY" dirty="0"/>
                        <a:t>1010</a:t>
                      </a:r>
                    </a:p>
                  </a:txBody>
                  <a:tcPr/>
                </a:tc>
                <a:tc>
                  <a:txBody>
                    <a:bodyPr/>
                    <a:lstStyle/>
                    <a:p>
                      <a:pPr algn="ctr"/>
                      <a:r>
                        <a:rPr lang="en-MY" dirty="0"/>
                        <a:t>12</a:t>
                      </a:r>
                    </a:p>
                  </a:txBody>
                  <a:tcPr/>
                </a:tc>
                <a:extLst>
                  <a:ext uri="{0D108BD9-81ED-4DB2-BD59-A6C34878D82A}">
                    <a16:rowId xmlns:a16="http://schemas.microsoft.com/office/drawing/2014/main" val="2678276944"/>
                  </a:ext>
                </a:extLst>
              </a:tr>
              <a:tr h="370840">
                <a:tc>
                  <a:txBody>
                    <a:bodyPr/>
                    <a:lstStyle/>
                    <a:p>
                      <a:pPr algn="ctr"/>
                      <a:r>
                        <a:rPr lang="en-MY" dirty="0"/>
                        <a:t>11</a:t>
                      </a:r>
                    </a:p>
                  </a:txBody>
                  <a:tcPr/>
                </a:tc>
                <a:tc>
                  <a:txBody>
                    <a:bodyPr/>
                    <a:lstStyle/>
                    <a:p>
                      <a:pPr algn="ctr"/>
                      <a:r>
                        <a:rPr lang="en-MY" dirty="0"/>
                        <a:t>1011</a:t>
                      </a:r>
                    </a:p>
                  </a:txBody>
                  <a:tcPr/>
                </a:tc>
                <a:tc>
                  <a:txBody>
                    <a:bodyPr/>
                    <a:lstStyle/>
                    <a:p>
                      <a:pPr algn="ctr"/>
                      <a:r>
                        <a:rPr lang="en-MY" dirty="0"/>
                        <a:t>13</a:t>
                      </a:r>
                    </a:p>
                  </a:txBody>
                  <a:tcPr/>
                </a:tc>
                <a:extLst>
                  <a:ext uri="{0D108BD9-81ED-4DB2-BD59-A6C34878D82A}">
                    <a16:rowId xmlns:a16="http://schemas.microsoft.com/office/drawing/2014/main" val="3390441032"/>
                  </a:ext>
                </a:extLst>
              </a:tr>
              <a:tr h="370840">
                <a:tc>
                  <a:txBody>
                    <a:bodyPr/>
                    <a:lstStyle/>
                    <a:p>
                      <a:pPr algn="ctr"/>
                      <a:r>
                        <a:rPr lang="en-MY" dirty="0"/>
                        <a:t>12</a:t>
                      </a:r>
                    </a:p>
                  </a:txBody>
                  <a:tcPr/>
                </a:tc>
                <a:tc>
                  <a:txBody>
                    <a:bodyPr/>
                    <a:lstStyle/>
                    <a:p>
                      <a:pPr algn="ctr"/>
                      <a:r>
                        <a:rPr lang="en-MY" dirty="0"/>
                        <a:t>1100</a:t>
                      </a:r>
                    </a:p>
                  </a:txBody>
                  <a:tcPr/>
                </a:tc>
                <a:tc>
                  <a:txBody>
                    <a:bodyPr/>
                    <a:lstStyle/>
                    <a:p>
                      <a:pPr algn="ctr"/>
                      <a:r>
                        <a:rPr lang="en-MY" dirty="0"/>
                        <a:t>14</a:t>
                      </a:r>
                    </a:p>
                  </a:txBody>
                  <a:tcPr/>
                </a:tc>
                <a:extLst>
                  <a:ext uri="{0D108BD9-81ED-4DB2-BD59-A6C34878D82A}">
                    <a16:rowId xmlns:a16="http://schemas.microsoft.com/office/drawing/2014/main" val="3188921388"/>
                  </a:ext>
                </a:extLst>
              </a:tr>
              <a:tr h="370840">
                <a:tc>
                  <a:txBody>
                    <a:bodyPr/>
                    <a:lstStyle/>
                    <a:p>
                      <a:pPr algn="ctr"/>
                      <a:r>
                        <a:rPr lang="en-MY" dirty="0"/>
                        <a:t>13</a:t>
                      </a:r>
                    </a:p>
                  </a:txBody>
                  <a:tcPr/>
                </a:tc>
                <a:tc>
                  <a:txBody>
                    <a:bodyPr/>
                    <a:lstStyle/>
                    <a:p>
                      <a:pPr algn="ctr"/>
                      <a:r>
                        <a:rPr lang="en-MY" dirty="0"/>
                        <a:t>1101</a:t>
                      </a:r>
                    </a:p>
                  </a:txBody>
                  <a:tcPr/>
                </a:tc>
                <a:tc>
                  <a:txBody>
                    <a:bodyPr/>
                    <a:lstStyle/>
                    <a:p>
                      <a:pPr algn="ctr"/>
                      <a:r>
                        <a:rPr lang="en-MY" dirty="0"/>
                        <a:t>15</a:t>
                      </a:r>
                    </a:p>
                  </a:txBody>
                  <a:tcPr/>
                </a:tc>
                <a:extLst>
                  <a:ext uri="{0D108BD9-81ED-4DB2-BD59-A6C34878D82A}">
                    <a16:rowId xmlns:a16="http://schemas.microsoft.com/office/drawing/2014/main" val="58936159"/>
                  </a:ext>
                </a:extLst>
              </a:tr>
              <a:tr h="370840">
                <a:tc>
                  <a:txBody>
                    <a:bodyPr/>
                    <a:lstStyle/>
                    <a:p>
                      <a:pPr algn="ctr"/>
                      <a:r>
                        <a:rPr lang="en-MY" dirty="0"/>
                        <a:t>14</a:t>
                      </a:r>
                    </a:p>
                  </a:txBody>
                  <a:tcPr/>
                </a:tc>
                <a:tc>
                  <a:txBody>
                    <a:bodyPr/>
                    <a:lstStyle/>
                    <a:p>
                      <a:pPr algn="ctr"/>
                      <a:r>
                        <a:rPr lang="en-MY" dirty="0"/>
                        <a:t>1110</a:t>
                      </a:r>
                    </a:p>
                  </a:txBody>
                  <a:tcPr/>
                </a:tc>
                <a:tc>
                  <a:txBody>
                    <a:bodyPr/>
                    <a:lstStyle/>
                    <a:p>
                      <a:pPr algn="ctr"/>
                      <a:r>
                        <a:rPr lang="en-MY" dirty="0"/>
                        <a:t>16</a:t>
                      </a:r>
                    </a:p>
                  </a:txBody>
                  <a:tcPr/>
                </a:tc>
                <a:extLst>
                  <a:ext uri="{0D108BD9-81ED-4DB2-BD59-A6C34878D82A}">
                    <a16:rowId xmlns:a16="http://schemas.microsoft.com/office/drawing/2014/main" val="739806843"/>
                  </a:ext>
                </a:extLst>
              </a:tr>
              <a:tr h="370840">
                <a:tc>
                  <a:txBody>
                    <a:bodyPr/>
                    <a:lstStyle/>
                    <a:p>
                      <a:pPr algn="ctr"/>
                      <a:r>
                        <a:rPr lang="en-MY" dirty="0"/>
                        <a:t>15</a:t>
                      </a:r>
                    </a:p>
                  </a:txBody>
                  <a:tcPr/>
                </a:tc>
                <a:tc>
                  <a:txBody>
                    <a:bodyPr/>
                    <a:lstStyle/>
                    <a:p>
                      <a:pPr algn="ctr"/>
                      <a:r>
                        <a:rPr lang="en-MY" dirty="0"/>
                        <a:t>1111</a:t>
                      </a:r>
                    </a:p>
                  </a:txBody>
                  <a:tcPr/>
                </a:tc>
                <a:tc>
                  <a:txBody>
                    <a:bodyPr/>
                    <a:lstStyle/>
                    <a:p>
                      <a:pPr algn="ctr"/>
                      <a:r>
                        <a:rPr lang="en-MY" dirty="0"/>
                        <a:t>17</a:t>
                      </a:r>
                    </a:p>
                  </a:txBody>
                  <a:tcPr/>
                </a:tc>
                <a:extLst>
                  <a:ext uri="{0D108BD9-81ED-4DB2-BD59-A6C34878D82A}">
                    <a16:rowId xmlns:a16="http://schemas.microsoft.com/office/drawing/2014/main" val="3690954490"/>
                  </a:ext>
                </a:extLst>
              </a:tr>
            </a:tbl>
          </a:graphicData>
        </a:graphic>
      </p:graphicFrame>
    </p:spTree>
    <p:extLst>
      <p:ext uri="{BB962C8B-B14F-4D97-AF65-F5344CB8AC3E}">
        <p14:creationId xmlns:p14="http://schemas.microsoft.com/office/powerpoint/2010/main" val="16850223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5E3A-D585-4F16-B7ED-C6DB5BA1967C}"/>
              </a:ext>
            </a:extLst>
          </p:cNvPr>
          <p:cNvSpPr>
            <a:spLocks noGrp="1"/>
          </p:cNvSpPr>
          <p:nvPr>
            <p:ph type="title"/>
          </p:nvPr>
        </p:nvSpPr>
        <p:spPr/>
        <p:txBody>
          <a:bodyPr/>
          <a:lstStyle/>
          <a:p>
            <a:r>
              <a:rPr lang="en-MY" dirty="0" err="1"/>
              <a:t>Mcq</a:t>
            </a:r>
            <a:r>
              <a:rPr lang="en-MY" dirty="0"/>
              <a:t> 17</a:t>
            </a:r>
          </a:p>
        </p:txBody>
      </p:sp>
      <p:sp>
        <p:nvSpPr>
          <p:cNvPr id="3" name="Content Placeholder 2">
            <a:extLst>
              <a:ext uri="{FF2B5EF4-FFF2-40B4-BE49-F238E27FC236}">
                <a16:creationId xmlns:a16="http://schemas.microsoft.com/office/drawing/2014/main" id="{3760315E-B49F-4524-ABE8-2136BA40B7BD}"/>
              </a:ext>
            </a:extLst>
          </p:cNvPr>
          <p:cNvSpPr>
            <a:spLocks noGrp="1"/>
          </p:cNvSpPr>
          <p:nvPr>
            <p:ph idx="1"/>
          </p:nvPr>
        </p:nvSpPr>
        <p:spPr/>
        <p:txBody>
          <a:bodyPr/>
          <a:lstStyle/>
          <a:p>
            <a:pPr marL="0" indent="0">
              <a:buNone/>
            </a:pPr>
            <a:r>
              <a:rPr lang="en-MY" dirty="0"/>
              <a:t>In 1-to-4 multiplexer, if C1 = 1 &amp; C2 = 1, then the output will be ___________</a:t>
            </a:r>
          </a:p>
          <a:p>
            <a:pPr marL="0" indent="0">
              <a:buNone/>
            </a:pPr>
            <a:r>
              <a:rPr lang="en-MY" dirty="0"/>
              <a:t>a) Y0</a:t>
            </a:r>
          </a:p>
          <a:p>
            <a:pPr marL="0" indent="0">
              <a:buNone/>
            </a:pPr>
            <a:r>
              <a:rPr lang="en-MY" dirty="0"/>
              <a:t>b) Y1</a:t>
            </a:r>
          </a:p>
          <a:p>
            <a:pPr marL="0" indent="0">
              <a:buNone/>
            </a:pPr>
            <a:r>
              <a:rPr lang="en-MY" dirty="0"/>
              <a:t>c) Y2</a:t>
            </a:r>
          </a:p>
          <a:p>
            <a:pPr marL="0" indent="0">
              <a:buNone/>
            </a:pPr>
            <a:r>
              <a:rPr lang="en-MY" dirty="0"/>
              <a:t>d) Y3</a:t>
            </a:r>
          </a:p>
        </p:txBody>
      </p:sp>
      <p:sp>
        <p:nvSpPr>
          <p:cNvPr id="5" name="Slide Number Placeholder 4">
            <a:extLst>
              <a:ext uri="{FF2B5EF4-FFF2-40B4-BE49-F238E27FC236}">
                <a16:creationId xmlns:a16="http://schemas.microsoft.com/office/drawing/2014/main" id="{545C8CE7-B696-4F07-972B-36FF8E565CB0}"/>
              </a:ext>
            </a:extLst>
          </p:cNvPr>
          <p:cNvSpPr>
            <a:spLocks noGrp="1"/>
          </p:cNvSpPr>
          <p:nvPr>
            <p:ph type="sldNum" sz="quarter" idx="12"/>
          </p:nvPr>
        </p:nvSpPr>
        <p:spPr/>
        <p:txBody>
          <a:bodyPr/>
          <a:lstStyle/>
          <a:p>
            <a:fld id="{1DE98518-C1CF-410D-8A71-B5D14FDF677E}" type="slidenum">
              <a:rPr lang="en-MY" smtClean="0"/>
              <a:t>90</a:t>
            </a:fld>
            <a:endParaRPr lang="en-MY" dirty="0"/>
          </a:p>
        </p:txBody>
      </p:sp>
      <p:sp>
        <p:nvSpPr>
          <p:cNvPr id="6" name="Rectangle 5">
            <a:extLst>
              <a:ext uri="{FF2B5EF4-FFF2-40B4-BE49-F238E27FC236}">
                <a16:creationId xmlns:a16="http://schemas.microsoft.com/office/drawing/2014/main" id="{74419270-628D-4177-9CBD-373146BE53B8}"/>
              </a:ext>
            </a:extLst>
          </p:cNvPr>
          <p:cNvSpPr/>
          <p:nvPr/>
        </p:nvSpPr>
        <p:spPr>
          <a:xfrm>
            <a:off x="10418113" y="5349454"/>
            <a:ext cx="7393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a:t>
            </a:r>
          </a:p>
        </p:txBody>
      </p:sp>
    </p:spTree>
    <p:extLst>
      <p:ext uri="{BB962C8B-B14F-4D97-AF65-F5344CB8AC3E}">
        <p14:creationId xmlns:p14="http://schemas.microsoft.com/office/powerpoint/2010/main" val="376831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5E3A-D585-4F16-B7ED-C6DB5BA1967C}"/>
              </a:ext>
            </a:extLst>
          </p:cNvPr>
          <p:cNvSpPr>
            <a:spLocks noGrp="1"/>
          </p:cNvSpPr>
          <p:nvPr>
            <p:ph type="title"/>
          </p:nvPr>
        </p:nvSpPr>
        <p:spPr/>
        <p:txBody>
          <a:bodyPr/>
          <a:lstStyle/>
          <a:p>
            <a:r>
              <a:rPr lang="en-MY" dirty="0" err="1"/>
              <a:t>Mcq</a:t>
            </a:r>
            <a:r>
              <a:rPr lang="en-MY" dirty="0"/>
              <a:t> 18</a:t>
            </a:r>
          </a:p>
        </p:txBody>
      </p:sp>
      <p:sp>
        <p:nvSpPr>
          <p:cNvPr id="3" name="Content Placeholder 2">
            <a:extLst>
              <a:ext uri="{FF2B5EF4-FFF2-40B4-BE49-F238E27FC236}">
                <a16:creationId xmlns:a16="http://schemas.microsoft.com/office/drawing/2014/main" id="{3760315E-B49F-4524-ABE8-2136BA40B7BD}"/>
              </a:ext>
            </a:extLst>
          </p:cNvPr>
          <p:cNvSpPr>
            <a:spLocks noGrp="1"/>
          </p:cNvSpPr>
          <p:nvPr>
            <p:ph idx="1"/>
          </p:nvPr>
        </p:nvSpPr>
        <p:spPr/>
        <p:txBody>
          <a:bodyPr/>
          <a:lstStyle/>
          <a:p>
            <a:pPr marL="0" indent="0">
              <a:buNone/>
            </a:pPr>
            <a:r>
              <a:rPr lang="en-MY" dirty="0"/>
              <a:t>How many select lines are required for a 1-to-8 demultiplexer?</a:t>
            </a:r>
          </a:p>
          <a:p>
            <a:pPr marL="0" indent="0">
              <a:buNone/>
            </a:pPr>
            <a:r>
              <a:rPr lang="pt-BR" dirty="0"/>
              <a:t>a) 2</a:t>
            </a:r>
          </a:p>
          <a:p>
            <a:pPr marL="0" indent="0">
              <a:buNone/>
            </a:pPr>
            <a:r>
              <a:rPr lang="pt-BR" dirty="0"/>
              <a:t>b) 3</a:t>
            </a:r>
          </a:p>
          <a:p>
            <a:pPr marL="0" indent="0">
              <a:buNone/>
            </a:pPr>
            <a:r>
              <a:rPr lang="pt-BR" dirty="0"/>
              <a:t>c) 4</a:t>
            </a:r>
          </a:p>
          <a:p>
            <a:pPr marL="0" indent="0">
              <a:buNone/>
            </a:pPr>
            <a:r>
              <a:rPr lang="pt-BR" dirty="0"/>
              <a:t>d) 5</a:t>
            </a:r>
            <a:endParaRPr lang="en-MY" dirty="0"/>
          </a:p>
        </p:txBody>
      </p:sp>
      <p:sp>
        <p:nvSpPr>
          <p:cNvPr id="5" name="Slide Number Placeholder 4">
            <a:extLst>
              <a:ext uri="{FF2B5EF4-FFF2-40B4-BE49-F238E27FC236}">
                <a16:creationId xmlns:a16="http://schemas.microsoft.com/office/drawing/2014/main" id="{545C8CE7-B696-4F07-972B-36FF8E565CB0}"/>
              </a:ext>
            </a:extLst>
          </p:cNvPr>
          <p:cNvSpPr>
            <a:spLocks noGrp="1"/>
          </p:cNvSpPr>
          <p:nvPr>
            <p:ph type="sldNum" sz="quarter" idx="12"/>
          </p:nvPr>
        </p:nvSpPr>
        <p:spPr/>
        <p:txBody>
          <a:bodyPr/>
          <a:lstStyle/>
          <a:p>
            <a:fld id="{1DE98518-C1CF-410D-8A71-B5D14FDF677E}" type="slidenum">
              <a:rPr lang="en-MY" smtClean="0"/>
              <a:t>91</a:t>
            </a:fld>
            <a:endParaRPr lang="en-MY" dirty="0"/>
          </a:p>
        </p:txBody>
      </p:sp>
      <p:sp>
        <p:nvSpPr>
          <p:cNvPr id="6" name="Rectangle 5">
            <a:extLst>
              <a:ext uri="{FF2B5EF4-FFF2-40B4-BE49-F238E27FC236}">
                <a16:creationId xmlns:a16="http://schemas.microsoft.com/office/drawing/2014/main" id="{74419270-628D-4177-9CBD-373146BE53B8}"/>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a:t>
            </a:r>
          </a:p>
        </p:txBody>
      </p:sp>
    </p:spTree>
    <p:extLst>
      <p:ext uri="{BB962C8B-B14F-4D97-AF65-F5344CB8AC3E}">
        <p14:creationId xmlns:p14="http://schemas.microsoft.com/office/powerpoint/2010/main" val="17069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6AF3B-BDAB-4719-82F9-EA60F82D284D}"/>
              </a:ext>
            </a:extLst>
          </p:cNvPr>
          <p:cNvSpPr>
            <a:spLocks noGrp="1"/>
          </p:cNvSpPr>
          <p:nvPr>
            <p:ph type="title"/>
          </p:nvPr>
        </p:nvSpPr>
        <p:spPr/>
        <p:txBody>
          <a:bodyPr/>
          <a:lstStyle/>
          <a:p>
            <a:r>
              <a:rPr lang="en-MY" dirty="0" err="1"/>
              <a:t>Mcq</a:t>
            </a:r>
            <a:r>
              <a:rPr lang="en-MY" dirty="0"/>
              <a:t> 19</a:t>
            </a:r>
          </a:p>
        </p:txBody>
      </p:sp>
      <p:sp>
        <p:nvSpPr>
          <p:cNvPr id="3" name="Content Placeholder 2">
            <a:extLst>
              <a:ext uri="{FF2B5EF4-FFF2-40B4-BE49-F238E27FC236}">
                <a16:creationId xmlns:a16="http://schemas.microsoft.com/office/drawing/2014/main" id="{D0FF1821-91DC-41CE-BECA-B059D9EECE2F}"/>
              </a:ext>
            </a:extLst>
          </p:cNvPr>
          <p:cNvSpPr>
            <a:spLocks noGrp="1"/>
          </p:cNvSpPr>
          <p:nvPr>
            <p:ph idx="1"/>
          </p:nvPr>
        </p:nvSpPr>
        <p:spPr/>
        <p:txBody>
          <a:bodyPr/>
          <a:lstStyle/>
          <a:p>
            <a:pPr marL="0" indent="0">
              <a:buNone/>
            </a:pPr>
            <a:r>
              <a:rPr lang="en-MY" dirty="0"/>
              <a:t>How many AND gates are required for a 1-to-4 multiplexer?</a:t>
            </a:r>
          </a:p>
          <a:p>
            <a:pPr marL="0" indent="0">
              <a:buNone/>
            </a:pPr>
            <a:r>
              <a:rPr lang="en-MY" dirty="0"/>
              <a:t>a) 2</a:t>
            </a:r>
          </a:p>
          <a:p>
            <a:pPr marL="0" indent="0">
              <a:buNone/>
            </a:pPr>
            <a:r>
              <a:rPr lang="en-MY" dirty="0"/>
              <a:t>b) 6</a:t>
            </a:r>
          </a:p>
          <a:p>
            <a:pPr marL="0" indent="0">
              <a:buNone/>
            </a:pPr>
            <a:r>
              <a:rPr lang="en-MY" dirty="0"/>
              <a:t>c) 4</a:t>
            </a:r>
          </a:p>
          <a:p>
            <a:pPr marL="0" indent="0">
              <a:buNone/>
            </a:pPr>
            <a:r>
              <a:rPr lang="en-MY" dirty="0"/>
              <a:t>d) 5</a:t>
            </a:r>
          </a:p>
        </p:txBody>
      </p:sp>
      <p:sp>
        <p:nvSpPr>
          <p:cNvPr id="5" name="Slide Number Placeholder 4">
            <a:extLst>
              <a:ext uri="{FF2B5EF4-FFF2-40B4-BE49-F238E27FC236}">
                <a16:creationId xmlns:a16="http://schemas.microsoft.com/office/drawing/2014/main" id="{61F74B6C-247D-4E8C-A054-643BE6CDE937}"/>
              </a:ext>
            </a:extLst>
          </p:cNvPr>
          <p:cNvSpPr>
            <a:spLocks noGrp="1"/>
          </p:cNvSpPr>
          <p:nvPr>
            <p:ph type="sldNum" sz="quarter" idx="12"/>
          </p:nvPr>
        </p:nvSpPr>
        <p:spPr/>
        <p:txBody>
          <a:bodyPr/>
          <a:lstStyle/>
          <a:p>
            <a:fld id="{1DE98518-C1CF-410D-8A71-B5D14FDF677E}" type="slidenum">
              <a:rPr lang="en-MY" smtClean="0"/>
              <a:t>92</a:t>
            </a:fld>
            <a:endParaRPr lang="en-MY" dirty="0"/>
          </a:p>
        </p:txBody>
      </p:sp>
      <p:sp>
        <p:nvSpPr>
          <p:cNvPr id="6" name="Rectangle 5">
            <a:extLst>
              <a:ext uri="{FF2B5EF4-FFF2-40B4-BE49-F238E27FC236}">
                <a16:creationId xmlns:a16="http://schemas.microsoft.com/office/drawing/2014/main" id="{591BF93C-082D-486F-B1CF-52CC843DA6CA}"/>
              </a:ext>
            </a:extLst>
          </p:cNvPr>
          <p:cNvSpPr/>
          <p:nvPr/>
        </p:nvSpPr>
        <p:spPr>
          <a:xfrm>
            <a:off x="10425327" y="5349454"/>
            <a:ext cx="724878"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C</a:t>
            </a:r>
          </a:p>
        </p:txBody>
      </p:sp>
    </p:spTree>
    <p:extLst>
      <p:ext uri="{BB962C8B-B14F-4D97-AF65-F5344CB8AC3E}">
        <p14:creationId xmlns:p14="http://schemas.microsoft.com/office/powerpoint/2010/main" val="319307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024A-8905-45A4-9FC3-9053734148B1}"/>
              </a:ext>
            </a:extLst>
          </p:cNvPr>
          <p:cNvSpPr>
            <a:spLocks noGrp="1"/>
          </p:cNvSpPr>
          <p:nvPr>
            <p:ph type="title"/>
          </p:nvPr>
        </p:nvSpPr>
        <p:spPr/>
        <p:txBody>
          <a:bodyPr/>
          <a:lstStyle/>
          <a:p>
            <a:r>
              <a:rPr lang="en-MY" dirty="0"/>
              <a:t>MCQ 20</a:t>
            </a:r>
          </a:p>
        </p:txBody>
      </p:sp>
      <p:sp>
        <p:nvSpPr>
          <p:cNvPr id="3" name="Content Placeholder 2">
            <a:extLst>
              <a:ext uri="{FF2B5EF4-FFF2-40B4-BE49-F238E27FC236}">
                <a16:creationId xmlns:a16="http://schemas.microsoft.com/office/drawing/2014/main" id="{F16A6C57-CC20-4764-B17C-3424FD71A780}"/>
              </a:ext>
            </a:extLst>
          </p:cNvPr>
          <p:cNvSpPr>
            <a:spLocks noGrp="1"/>
          </p:cNvSpPr>
          <p:nvPr>
            <p:ph idx="1"/>
          </p:nvPr>
        </p:nvSpPr>
        <p:spPr/>
        <p:txBody>
          <a:bodyPr/>
          <a:lstStyle/>
          <a:p>
            <a:pPr marL="0" indent="0">
              <a:buNone/>
            </a:pPr>
            <a:r>
              <a:rPr lang="en-MY" dirty="0"/>
              <a:t>In 1-to-4 multiplexer, if C1 = 1 &amp; C2 = 1, then the output will be ____________</a:t>
            </a:r>
          </a:p>
          <a:p>
            <a:pPr marL="0" indent="0">
              <a:buNone/>
            </a:pPr>
            <a:r>
              <a:rPr lang="en-MY" dirty="0"/>
              <a:t>a) Y0</a:t>
            </a:r>
          </a:p>
          <a:p>
            <a:pPr marL="0" indent="0">
              <a:buNone/>
            </a:pPr>
            <a:r>
              <a:rPr lang="en-MY" dirty="0"/>
              <a:t>b) Y1</a:t>
            </a:r>
          </a:p>
          <a:p>
            <a:pPr marL="0" indent="0">
              <a:buNone/>
            </a:pPr>
            <a:r>
              <a:rPr lang="en-MY" dirty="0"/>
              <a:t>c) Y2</a:t>
            </a:r>
          </a:p>
          <a:p>
            <a:pPr marL="0" indent="0">
              <a:buNone/>
            </a:pPr>
            <a:r>
              <a:rPr lang="en-MY" dirty="0"/>
              <a:t>d) Y3</a:t>
            </a:r>
          </a:p>
        </p:txBody>
      </p:sp>
      <p:sp>
        <p:nvSpPr>
          <p:cNvPr id="5" name="Slide Number Placeholder 4">
            <a:extLst>
              <a:ext uri="{FF2B5EF4-FFF2-40B4-BE49-F238E27FC236}">
                <a16:creationId xmlns:a16="http://schemas.microsoft.com/office/drawing/2014/main" id="{5B02885E-C9EF-4C21-9657-2D1E25F8CAF9}"/>
              </a:ext>
            </a:extLst>
          </p:cNvPr>
          <p:cNvSpPr>
            <a:spLocks noGrp="1"/>
          </p:cNvSpPr>
          <p:nvPr>
            <p:ph type="sldNum" sz="quarter" idx="12"/>
          </p:nvPr>
        </p:nvSpPr>
        <p:spPr/>
        <p:txBody>
          <a:bodyPr/>
          <a:lstStyle/>
          <a:p>
            <a:fld id="{1DE98518-C1CF-410D-8A71-B5D14FDF677E}" type="slidenum">
              <a:rPr lang="en-MY" smtClean="0"/>
              <a:t>93</a:t>
            </a:fld>
            <a:endParaRPr lang="en-MY" dirty="0"/>
          </a:p>
        </p:txBody>
      </p:sp>
      <p:sp>
        <p:nvSpPr>
          <p:cNvPr id="6" name="Rectangle 5">
            <a:extLst>
              <a:ext uri="{FF2B5EF4-FFF2-40B4-BE49-F238E27FC236}">
                <a16:creationId xmlns:a16="http://schemas.microsoft.com/office/drawing/2014/main" id="{827B8CFB-FA5C-46C3-A49C-55953EF2C7EA}"/>
              </a:ext>
            </a:extLst>
          </p:cNvPr>
          <p:cNvSpPr/>
          <p:nvPr/>
        </p:nvSpPr>
        <p:spPr>
          <a:xfrm>
            <a:off x="10418114" y="5349454"/>
            <a:ext cx="7393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a:t>
            </a:r>
          </a:p>
        </p:txBody>
      </p:sp>
    </p:spTree>
    <p:extLst>
      <p:ext uri="{BB962C8B-B14F-4D97-AF65-F5344CB8AC3E}">
        <p14:creationId xmlns:p14="http://schemas.microsoft.com/office/powerpoint/2010/main" val="28911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A61A4-C90A-4602-B3B0-ABBE13FF2B79}"/>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dirty="0">
                <a:solidFill>
                  <a:srgbClr val="FFFFFF"/>
                </a:solidFill>
              </a:rPr>
              <a:t>6. flipflops</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80CE0560-8511-4039-A416-2264073414B8}"/>
              </a:ext>
            </a:extLst>
          </p:cNvPr>
          <p:cNvSpPr>
            <a:spLocks noGrp="1"/>
          </p:cNvSpPr>
          <p:nvPr>
            <p:ph type="ftr" sz="quarter" idx="11"/>
          </p:nvPr>
        </p:nvSpPr>
        <p:spPr>
          <a:xfrm>
            <a:off x="1088136" y="6272784"/>
            <a:ext cx="6327648" cy="365125"/>
          </a:xfrm>
        </p:spPr>
        <p:txBody>
          <a:bodyPr vert="horz" lIns="91440" tIns="45720" rIns="91440" bIns="45720" rtlCol="0" anchor="ctr">
            <a:normAutofit/>
          </a:bodyPr>
          <a:lstStyle/>
          <a:p>
            <a:pPr defTabSz="457200">
              <a:spcAft>
                <a:spcPts val="600"/>
              </a:spcAft>
            </a:pPr>
            <a:r>
              <a:rPr lang="en-US" kern="1200">
                <a:solidFill>
                  <a:srgbClr val="FFFFFF">
                    <a:alpha val="75000"/>
                  </a:srgbClr>
                </a:solidFill>
                <a:latin typeface="+mn-lt"/>
                <a:ea typeface="+mn-ea"/>
                <a:cs typeface="+mn-cs"/>
              </a:rPr>
              <a:t>EEE1024 Module 2 Fundamentals of AC Circuits</a:t>
            </a:r>
          </a:p>
        </p:txBody>
      </p:sp>
      <p:sp>
        <p:nvSpPr>
          <p:cNvPr id="5" name="Slide Number Placeholder 4">
            <a:extLst>
              <a:ext uri="{FF2B5EF4-FFF2-40B4-BE49-F238E27FC236}">
                <a16:creationId xmlns:a16="http://schemas.microsoft.com/office/drawing/2014/main" id="{E74BCC49-6EA4-4290-BBEA-EABFEDD6D2CC}"/>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94</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96454429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710A-F8FB-4A22-A87F-2AD0BE5714C0}"/>
              </a:ext>
            </a:extLst>
          </p:cNvPr>
          <p:cNvSpPr>
            <a:spLocks noGrp="1"/>
          </p:cNvSpPr>
          <p:nvPr>
            <p:ph type="title"/>
          </p:nvPr>
        </p:nvSpPr>
        <p:spPr/>
        <p:txBody>
          <a:bodyPr/>
          <a:lstStyle/>
          <a:p>
            <a:r>
              <a:rPr lang="en-MY" dirty="0"/>
              <a:t>Flipflop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625C7D-148D-4B53-93FB-4E374C93E20F}"/>
                  </a:ext>
                </a:extLst>
              </p:cNvPr>
              <p:cNvSpPr>
                <a:spLocks noGrp="1"/>
              </p:cNvSpPr>
              <p:nvPr>
                <p:ph idx="1"/>
              </p:nvPr>
            </p:nvSpPr>
            <p:spPr>
              <a:xfrm>
                <a:off x="1069848" y="2121408"/>
                <a:ext cx="8015291" cy="4050792"/>
              </a:xfrm>
            </p:spPr>
            <p:txBody>
              <a:bodyPr>
                <a:normAutofit fontScale="92500"/>
              </a:bodyPr>
              <a:lstStyle/>
              <a:p>
                <a:pPr algn="just">
                  <a:lnSpc>
                    <a:spcPct val="100000"/>
                  </a:lnSpc>
                </a:pPr>
                <a:r>
                  <a:rPr lang="en-MY" dirty="0"/>
                  <a:t>A flip-flop has two stable operating states; therefore, it can store one bit of information. </a:t>
                </a:r>
              </a:p>
              <a:p>
                <a:pPr algn="just">
                  <a:lnSpc>
                    <a:spcPct val="100000"/>
                  </a:lnSpc>
                </a:pPr>
                <a:r>
                  <a:rPr lang="en-MY" dirty="0"/>
                  <a:t>Many useful versions of flip-flops exist, differing in the manner that the clock signal and other input signals control the state of the flip-flop. </a:t>
                </a:r>
              </a:p>
              <a:p>
                <a:pPr algn="just">
                  <a:lnSpc>
                    <a:spcPct val="100000"/>
                  </a:lnSpc>
                </a:pPr>
                <a:r>
                  <a:rPr lang="en-MY" dirty="0"/>
                  <a:t>A simple flip-flop can be constructed by using two inverters, with the output of one connected to the input of the other, as shown in Figure</a:t>
                </a:r>
              </a:p>
              <a:p>
                <a:pPr algn="just">
                  <a:lnSpc>
                    <a:spcPct val="100000"/>
                  </a:lnSpc>
                </a:pPr>
                <a:r>
                  <a:rPr lang="en-MY" dirty="0"/>
                  <a:t>Two stable states are possible in the circuit. </a:t>
                </a:r>
              </a:p>
              <a:p>
                <a:pPr algn="just">
                  <a:lnSpc>
                    <a:spcPct val="100000"/>
                  </a:lnSpc>
                </a:pPr>
                <a:r>
                  <a:rPr lang="en-MY" dirty="0"/>
                  <a:t>First, the output Q of the top inverter can be high and then the output of the bottom inverter is low. </a:t>
                </a:r>
              </a:p>
              <a:p>
                <a:pPr algn="just">
                  <a:lnSpc>
                    <a:spcPct val="100000"/>
                  </a:lnSpc>
                </a:pPr>
                <a:r>
                  <a:rPr lang="en-MY" dirty="0"/>
                  <a:t>Thus, the output of the bottom inverter is labelled as </a:t>
                </a:r>
                <a14:m>
                  <m:oMath xmlns:m="http://schemas.openxmlformats.org/officeDocument/2006/math">
                    <m:acc>
                      <m:accPr>
                        <m:chr m:val="̅"/>
                        <m:ctrlPr>
                          <a:rPr lang="en-MY" b="1" i="1" smtClean="0">
                            <a:latin typeface="Cambria Math" panose="02040503050406030204" pitchFamily="18" charset="0"/>
                          </a:rPr>
                        </m:ctrlPr>
                      </m:accPr>
                      <m:e>
                        <m:r>
                          <a:rPr lang="en-US" b="1" i="1" smtClean="0">
                            <a:latin typeface="Cambria Math" panose="02040503050406030204" pitchFamily="18" charset="0"/>
                          </a:rPr>
                          <m:t>𝑸</m:t>
                        </m:r>
                      </m:e>
                    </m:acc>
                  </m:oMath>
                </a14:m>
                <a:r>
                  <a:rPr lang="en-MY" dirty="0"/>
                  <a:t>. </a:t>
                </a:r>
              </a:p>
            </p:txBody>
          </p:sp>
        </mc:Choice>
        <mc:Fallback>
          <p:sp>
            <p:nvSpPr>
              <p:cNvPr id="3" name="Content Placeholder 2">
                <a:extLst>
                  <a:ext uri="{FF2B5EF4-FFF2-40B4-BE49-F238E27FC236}">
                    <a16:creationId xmlns:a16="http://schemas.microsoft.com/office/drawing/2014/main" id="{A3625C7D-148D-4B53-93FB-4E374C93E20F}"/>
                  </a:ext>
                </a:extLst>
              </p:cNvPr>
              <p:cNvSpPr>
                <a:spLocks noGrp="1" noRot="1" noChangeAspect="1" noMove="1" noResize="1" noEditPoints="1" noAdjustHandles="1" noChangeArrowheads="1" noChangeShapeType="1" noTextEdit="1"/>
              </p:cNvSpPr>
              <p:nvPr>
                <p:ph idx="1"/>
              </p:nvPr>
            </p:nvSpPr>
            <p:spPr>
              <a:xfrm>
                <a:off x="1069848" y="2121408"/>
                <a:ext cx="8015291" cy="4050792"/>
              </a:xfrm>
              <a:blipFill>
                <a:blip r:embed="rId2"/>
                <a:stretch>
                  <a:fillRect l="-381" t="-902" r="-761" b="-2105"/>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639B25C0-DD53-439F-889F-6C3C81CF0B1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491473B-3BB2-4FCA-8FDB-9A9F07C75291}"/>
              </a:ext>
            </a:extLst>
          </p:cNvPr>
          <p:cNvSpPr>
            <a:spLocks noGrp="1"/>
          </p:cNvSpPr>
          <p:nvPr>
            <p:ph type="sldNum" sz="quarter" idx="12"/>
          </p:nvPr>
        </p:nvSpPr>
        <p:spPr/>
        <p:txBody>
          <a:bodyPr/>
          <a:lstStyle/>
          <a:p>
            <a:fld id="{1DE98518-C1CF-410D-8A71-B5D14FDF677E}" type="slidenum">
              <a:rPr lang="en-MY" smtClean="0"/>
              <a:t>95</a:t>
            </a:fld>
            <a:endParaRPr lang="en-MY" dirty="0"/>
          </a:p>
        </p:txBody>
      </p:sp>
      <p:pic>
        <p:nvPicPr>
          <p:cNvPr id="7" name="Picture 6">
            <a:extLst>
              <a:ext uri="{FF2B5EF4-FFF2-40B4-BE49-F238E27FC236}">
                <a16:creationId xmlns:a16="http://schemas.microsoft.com/office/drawing/2014/main" id="{0C8552FC-CC26-47A9-BB1F-CB313300D82B}"/>
              </a:ext>
            </a:extLst>
          </p:cNvPr>
          <p:cNvPicPr>
            <a:picLocks noChangeAspect="1"/>
          </p:cNvPicPr>
          <p:nvPr/>
        </p:nvPicPr>
        <p:blipFill>
          <a:blip r:embed="rId3"/>
          <a:stretch>
            <a:fillRect/>
          </a:stretch>
        </p:blipFill>
        <p:spPr>
          <a:xfrm>
            <a:off x="9085139" y="3072416"/>
            <a:ext cx="2546029" cy="2148776"/>
          </a:xfrm>
          <a:prstGeom prst="rect">
            <a:avLst/>
          </a:prstGeom>
        </p:spPr>
      </p:pic>
      <p:sp>
        <p:nvSpPr>
          <p:cNvPr id="8" name="Rectangle 7">
            <a:extLst>
              <a:ext uri="{FF2B5EF4-FFF2-40B4-BE49-F238E27FC236}">
                <a16:creationId xmlns:a16="http://schemas.microsoft.com/office/drawing/2014/main" id="{B5332371-B920-48A6-9BCF-09B2481110B7}"/>
              </a:ext>
            </a:extLst>
          </p:cNvPr>
          <p:cNvSpPr/>
          <p:nvPr/>
        </p:nvSpPr>
        <p:spPr>
          <a:xfrm>
            <a:off x="9769150" y="4870580"/>
            <a:ext cx="438539" cy="2239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6200499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8CBF0-959E-487E-884B-D3FDCE81DA19}"/>
              </a:ext>
            </a:extLst>
          </p:cNvPr>
          <p:cNvSpPr>
            <a:spLocks noGrp="1"/>
          </p:cNvSpPr>
          <p:nvPr>
            <p:ph type="title"/>
          </p:nvPr>
        </p:nvSpPr>
        <p:spPr/>
        <p:txBody>
          <a:bodyPr/>
          <a:lstStyle/>
          <a:p>
            <a:r>
              <a:rPr lang="en-MY" dirty="0"/>
              <a:t>SR Flip-Flop</a:t>
            </a:r>
          </a:p>
        </p:txBody>
      </p:sp>
      <p:sp>
        <p:nvSpPr>
          <p:cNvPr id="3" name="Content Placeholder 2">
            <a:extLst>
              <a:ext uri="{FF2B5EF4-FFF2-40B4-BE49-F238E27FC236}">
                <a16:creationId xmlns:a16="http://schemas.microsoft.com/office/drawing/2014/main" id="{9FDE3369-920E-45F7-AFF9-24FA57B971C1}"/>
              </a:ext>
            </a:extLst>
          </p:cNvPr>
          <p:cNvSpPr>
            <a:spLocks noGrp="1"/>
          </p:cNvSpPr>
          <p:nvPr>
            <p:ph idx="1"/>
          </p:nvPr>
        </p:nvSpPr>
        <p:spPr>
          <a:xfrm>
            <a:off x="1069847" y="2121408"/>
            <a:ext cx="9924590" cy="4050792"/>
          </a:xfrm>
        </p:spPr>
        <p:txBody>
          <a:bodyPr/>
          <a:lstStyle/>
          <a:p>
            <a:pPr algn="just"/>
            <a:r>
              <a:rPr lang="en-MY" dirty="0"/>
              <a:t>The simple two-inverter circuit of Figure is not very useful because no provision exists for controlling its state.</a:t>
            </a:r>
          </a:p>
          <a:p>
            <a:pPr algn="just"/>
            <a:r>
              <a:rPr lang="en-MY" dirty="0"/>
              <a:t>A more useful circuit is the set-reset (SR) flip-flop, consisting of two NOR gates, as shown in Figure. </a:t>
            </a:r>
          </a:p>
        </p:txBody>
      </p:sp>
      <p:sp>
        <p:nvSpPr>
          <p:cNvPr id="4" name="Footer Placeholder 3">
            <a:extLst>
              <a:ext uri="{FF2B5EF4-FFF2-40B4-BE49-F238E27FC236}">
                <a16:creationId xmlns:a16="http://schemas.microsoft.com/office/drawing/2014/main" id="{8E1D2E9C-5C16-4EA9-9063-C4C96CC45685}"/>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7BBD1929-99DC-49FE-8DD3-8C78721E5506}"/>
              </a:ext>
            </a:extLst>
          </p:cNvPr>
          <p:cNvSpPr>
            <a:spLocks noGrp="1"/>
          </p:cNvSpPr>
          <p:nvPr>
            <p:ph type="sldNum" sz="quarter" idx="12"/>
          </p:nvPr>
        </p:nvSpPr>
        <p:spPr/>
        <p:txBody>
          <a:bodyPr/>
          <a:lstStyle/>
          <a:p>
            <a:fld id="{1DE98518-C1CF-410D-8A71-B5D14FDF677E}" type="slidenum">
              <a:rPr lang="en-MY" smtClean="0"/>
              <a:t>96</a:t>
            </a:fld>
            <a:endParaRPr lang="en-MY" dirty="0"/>
          </a:p>
        </p:txBody>
      </p:sp>
      <p:pic>
        <p:nvPicPr>
          <p:cNvPr id="6" name="Picture 5">
            <a:extLst>
              <a:ext uri="{FF2B5EF4-FFF2-40B4-BE49-F238E27FC236}">
                <a16:creationId xmlns:a16="http://schemas.microsoft.com/office/drawing/2014/main" id="{D2C25618-3F53-440C-A5F1-C1A9F23C9740}"/>
              </a:ext>
            </a:extLst>
          </p:cNvPr>
          <p:cNvPicPr>
            <a:picLocks noChangeAspect="1"/>
          </p:cNvPicPr>
          <p:nvPr/>
        </p:nvPicPr>
        <p:blipFill>
          <a:blip r:embed="rId2"/>
          <a:stretch>
            <a:fillRect/>
          </a:stretch>
        </p:blipFill>
        <p:spPr>
          <a:xfrm>
            <a:off x="1197563" y="3993192"/>
            <a:ext cx="2728637" cy="1855915"/>
          </a:xfrm>
          <a:prstGeom prst="rect">
            <a:avLst/>
          </a:prstGeom>
        </p:spPr>
      </p:pic>
      <p:pic>
        <p:nvPicPr>
          <p:cNvPr id="7" name="Picture 6">
            <a:extLst>
              <a:ext uri="{FF2B5EF4-FFF2-40B4-BE49-F238E27FC236}">
                <a16:creationId xmlns:a16="http://schemas.microsoft.com/office/drawing/2014/main" id="{A80D5302-317B-4CAF-81CA-83C4B617662C}"/>
              </a:ext>
            </a:extLst>
          </p:cNvPr>
          <p:cNvPicPr>
            <a:picLocks noChangeAspect="1"/>
          </p:cNvPicPr>
          <p:nvPr/>
        </p:nvPicPr>
        <p:blipFill>
          <a:blip r:embed="rId3"/>
          <a:stretch>
            <a:fillRect/>
          </a:stretch>
        </p:blipFill>
        <p:spPr>
          <a:xfrm>
            <a:off x="8387419" y="4068660"/>
            <a:ext cx="2295525" cy="1704975"/>
          </a:xfrm>
          <a:prstGeom prst="rect">
            <a:avLst/>
          </a:prstGeom>
        </p:spPr>
      </p:pic>
      <p:pic>
        <p:nvPicPr>
          <p:cNvPr id="8" name="Picture 7">
            <a:extLst>
              <a:ext uri="{FF2B5EF4-FFF2-40B4-BE49-F238E27FC236}">
                <a16:creationId xmlns:a16="http://schemas.microsoft.com/office/drawing/2014/main" id="{F1A56666-B84A-448C-B65F-C8961FC0D528}"/>
              </a:ext>
            </a:extLst>
          </p:cNvPr>
          <p:cNvPicPr>
            <a:picLocks noChangeAspect="1"/>
          </p:cNvPicPr>
          <p:nvPr/>
        </p:nvPicPr>
        <p:blipFill>
          <a:blip r:embed="rId4"/>
          <a:stretch>
            <a:fillRect/>
          </a:stretch>
        </p:blipFill>
        <p:spPr>
          <a:xfrm>
            <a:off x="5170972" y="4421086"/>
            <a:ext cx="1971675" cy="1000125"/>
          </a:xfrm>
          <a:prstGeom prst="rect">
            <a:avLst/>
          </a:prstGeom>
        </p:spPr>
      </p:pic>
    </p:spTree>
    <p:extLst>
      <p:ext uri="{BB962C8B-B14F-4D97-AF65-F5344CB8AC3E}">
        <p14:creationId xmlns:p14="http://schemas.microsoft.com/office/powerpoint/2010/main" val="96901657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F508-C1D3-48BE-B42A-FF09A7E934AF}"/>
              </a:ext>
            </a:extLst>
          </p:cNvPr>
          <p:cNvSpPr>
            <a:spLocks noGrp="1"/>
          </p:cNvSpPr>
          <p:nvPr>
            <p:ph type="title"/>
          </p:nvPr>
        </p:nvSpPr>
        <p:spPr/>
        <p:txBody>
          <a:bodyPr/>
          <a:lstStyle/>
          <a:p>
            <a:r>
              <a:rPr lang="en-MY" dirty="0"/>
              <a:t>SR Flipflop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38C04DB-674B-4D24-95B4-A2A57D799133}"/>
                  </a:ext>
                </a:extLst>
              </p:cNvPr>
              <p:cNvSpPr>
                <a:spLocks noGrp="1"/>
              </p:cNvSpPr>
              <p:nvPr>
                <p:ph idx="1"/>
              </p:nvPr>
            </p:nvSpPr>
            <p:spPr>
              <a:xfrm>
                <a:off x="1069849" y="2121408"/>
                <a:ext cx="7700928" cy="4050792"/>
              </a:xfrm>
            </p:spPr>
            <p:txBody>
              <a:bodyPr>
                <a:normAutofit fontScale="92500" lnSpcReduction="20000"/>
              </a:bodyPr>
              <a:lstStyle/>
              <a:p>
                <a:pPr marL="457200" indent="-457200" algn="just">
                  <a:lnSpc>
                    <a:spcPct val="100000"/>
                  </a:lnSpc>
                  <a:buFont typeface="+mj-lt"/>
                  <a:buAutoNum type="arabicPeriod"/>
                </a:pPr>
                <a:r>
                  <a:rPr lang="en-MY" dirty="0"/>
                  <a:t>As long as the S and R inputs are low, the NOR gates act as inverters for the other input signal. Thus, with S and R both low, the SR flip-flop behaves just as the </a:t>
                </a:r>
                <a:r>
                  <a:rPr lang="en-MY" b="1" dirty="0"/>
                  <a:t>two-inverter circuit </a:t>
                </a:r>
                <a:r>
                  <a:rPr lang="en-MY" dirty="0"/>
                  <a:t>(simple Flipflop).</a:t>
                </a:r>
              </a:p>
              <a:p>
                <a:pPr marL="457200" indent="-457200" algn="just">
                  <a:lnSpc>
                    <a:spcPct val="100000"/>
                  </a:lnSpc>
                  <a:buFont typeface="+mj-lt"/>
                  <a:buAutoNum type="arabicPeriod"/>
                </a:pPr>
                <a:r>
                  <a:rPr lang="en-MY" dirty="0"/>
                  <a:t>If S is high and R is low, </a:t>
                </a:r>
                <a14:m>
                  <m:oMath xmlns:m="http://schemas.openxmlformats.org/officeDocument/2006/math">
                    <m:acc>
                      <m:accPr>
                        <m:chr m:val="̅"/>
                        <m:ctrlPr>
                          <a:rPr lang="en-MY" b="1" i="1" smtClean="0">
                            <a:latin typeface="Cambria Math" panose="02040503050406030204" pitchFamily="18" charset="0"/>
                          </a:rPr>
                        </m:ctrlPr>
                      </m:accPr>
                      <m:e>
                        <m:r>
                          <a:rPr lang="en-US" b="1" i="1" smtClean="0">
                            <a:latin typeface="Cambria Math" panose="02040503050406030204" pitchFamily="18" charset="0"/>
                          </a:rPr>
                          <m:t>𝑸</m:t>
                        </m:r>
                      </m:e>
                    </m:acc>
                  </m:oMath>
                </a14:m>
                <a:r>
                  <a:rPr lang="en-MY" dirty="0"/>
                  <a:t> is forced low and Q is high.</a:t>
                </a:r>
              </a:p>
              <a:p>
                <a:pPr marL="731520" lvl="1" indent="-457200" algn="just">
                  <a:lnSpc>
                    <a:spcPct val="100000"/>
                  </a:lnSpc>
                  <a:buFont typeface="+mj-lt"/>
                  <a:buAutoNum type="arabicPeriod"/>
                </a:pPr>
                <a:r>
                  <a:rPr lang="en-MY" dirty="0"/>
                  <a:t>When S returns low, the flip-flop remains in the </a:t>
                </a:r>
                <a:r>
                  <a:rPr lang="en-MY" b="1" dirty="0"/>
                  <a:t>set state </a:t>
                </a:r>
                <a:r>
                  <a:rPr lang="en-MY" dirty="0"/>
                  <a:t>(i.e., Q stays high).</a:t>
                </a:r>
              </a:p>
              <a:p>
                <a:pPr marL="457200" indent="-457200" algn="just">
                  <a:lnSpc>
                    <a:spcPct val="100000"/>
                  </a:lnSpc>
                  <a:buFont typeface="+mj-lt"/>
                  <a:buAutoNum type="arabicPeriod"/>
                </a:pPr>
                <a:r>
                  <a:rPr lang="en-MY" dirty="0"/>
                  <a:t>On the other hand, if R becomes high and S low, Q is forced low. </a:t>
                </a:r>
              </a:p>
              <a:p>
                <a:pPr marL="731520" lvl="1" indent="-457200" algn="just">
                  <a:lnSpc>
                    <a:spcPct val="100000"/>
                  </a:lnSpc>
                  <a:buFont typeface="+mj-lt"/>
                  <a:buAutoNum type="arabicPeriod"/>
                </a:pPr>
                <a:r>
                  <a:rPr lang="en-MY" dirty="0"/>
                  <a:t>When R returns low, the flip-flop remains in the </a:t>
                </a:r>
                <a:r>
                  <a:rPr lang="en-MY" b="1" dirty="0"/>
                  <a:t>reset state</a:t>
                </a:r>
                <a:r>
                  <a:rPr lang="en-MY" dirty="0"/>
                  <a:t> (i.e., Q stays low). </a:t>
                </a:r>
              </a:p>
              <a:p>
                <a:pPr marL="457200" indent="-457200" algn="just">
                  <a:lnSpc>
                    <a:spcPct val="100000"/>
                  </a:lnSpc>
                  <a:buFont typeface="+mj-lt"/>
                  <a:buAutoNum type="arabicPeriod"/>
                </a:pPr>
                <a:r>
                  <a:rPr lang="en-MY" dirty="0"/>
                  <a:t>In normal operation, R and S are not allowed to be high at the same time. </a:t>
                </a:r>
              </a:p>
              <a:p>
                <a:pPr marL="457200" indent="-457200" algn="just">
                  <a:lnSpc>
                    <a:spcPct val="100000"/>
                  </a:lnSpc>
                  <a:buFont typeface="+mj-lt"/>
                  <a:buAutoNum type="arabicPeriod"/>
                </a:pPr>
                <a:r>
                  <a:rPr lang="en-MY" dirty="0"/>
                  <a:t>Thus, with R and S low, the SR flip-flop remembers which input (R or S) was high most recently.</a:t>
                </a:r>
              </a:p>
            </p:txBody>
          </p:sp>
        </mc:Choice>
        <mc:Fallback>
          <p:sp>
            <p:nvSpPr>
              <p:cNvPr id="3" name="Content Placeholder 2">
                <a:extLst>
                  <a:ext uri="{FF2B5EF4-FFF2-40B4-BE49-F238E27FC236}">
                    <a16:creationId xmlns:a16="http://schemas.microsoft.com/office/drawing/2014/main" id="{C38C04DB-674B-4D24-95B4-A2A57D799133}"/>
                  </a:ext>
                </a:extLst>
              </p:cNvPr>
              <p:cNvSpPr>
                <a:spLocks noGrp="1" noRot="1" noChangeAspect="1" noMove="1" noResize="1" noEditPoints="1" noAdjustHandles="1" noChangeArrowheads="1" noChangeShapeType="1" noTextEdit="1"/>
              </p:cNvSpPr>
              <p:nvPr>
                <p:ph idx="1"/>
              </p:nvPr>
            </p:nvSpPr>
            <p:spPr>
              <a:xfrm>
                <a:off x="1069849" y="2121408"/>
                <a:ext cx="7700928" cy="4050792"/>
              </a:xfrm>
              <a:blipFill>
                <a:blip r:embed="rId2"/>
                <a:stretch>
                  <a:fillRect l="-475" t="-2256" r="-713" b="-1203"/>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FFFB0945-868C-456B-94F7-10B6BA5A937D}"/>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000796B-A7A8-457D-85BA-283DF46D02EC}"/>
              </a:ext>
            </a:extLst>
          </p:cNvPr>
          <p:cNvSpPr>
            <a:spLocks noGrp="1"/>
          </p:cNvSpPr>
          <p:nvPr>
            <p:ph type="sldNum" sz="quarter" idx="12"/>
          </p:nvPr>
        </p:nvSpPr>
        <p:spPr/>
        <p:txBody>
          <a:bodyPr/>
          <a:lstStyle/>
          <a:p>
            <a:fld id="{1DE98518-C1CF-410D-8A71-B5D14FDF677E}" type="slidenum">
              <a:rPr lang="en-MY" smtClean="0"/>
              <a:t>97</a:t>
            </a:fld>
            <a:endParaRPr lang="en-MY" dirty="0"/>
          </a:p>
        </p:txBody>
      </p:sp>
      <p:pic>
        <p:nvPicPr>
          <p:cNvPr id="9" name="Picture 8">
            <a:extLst>
              <a:ext uri="{FF2B5EF4-FFF2-40B4-BE49-F238E27FC236}">
                <a16:creationId xmlns:a16="http://schemas.microsoft.com/office/drawing/2014/main" id="{4994166A-4CCF-46EE-BF79-55D612D0952D}"/>
              </a:ext>
            </a:extLst>
          </p:cNvPr>
          <p:cNvPicPr>
            <a:picLocks noChangeAspect="1"/>
          </p:cNvPicPr>
          <p:nvPr/>
        </p:nvPicPr>
        <p:blipFill>
          <a:blip r:embed="rId3"/>
          <a:stretch>
            <a:fillRect/>
          </a:stretch>
        </p:blipFill>
        <p:spPr>
          <a:xfrm>
            <a:off x="9335643" y="3312978"/>
            <a:ext cx="2295525" cy="1704975"/>
          </a:xfrm>
          <a:prstGeom prst="rect">
            <a:avLst/>
          </a:prstGeom>
        </p:spPr>
      </p:pic>
    </p:spTree>
    <p:extLst>
      <p:ext uri="{BB962C8B-B14F-4D97-AF65-F5344CB8AC3E}">
        <p14:creationId xmlns:p14="http://schemas.microsoft.com/office/powerpoint/2010/main" val="40132761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8C49B-D282-414C-9970-6E6291913CC0}"/>
              </a:ext>
            </a:extLst>
          </p:cNvPr>
          <p:cNvSpPr>
            <a:spLocks noGrp="1"/>
          </p:cNvSpPr>
          <p:nvPr>
            <p:ph type="title"/>
          </p:nvPr>
        </p:nvSpPr>
        <p:spPr/>
        <p:txBody>
          <a:bodyPr/>
          <a:lstStyle/>
          <a:p>
            <a:r>
              <a:rPr lang="en-MY" dirty="0"/>
              <a:t>Example 1</a:t>
            </a:r>
          </a:p>
        </p:txBody>
      </p:sp>
      <p:sp>
        <p:nvSpPr>
          <p:cNvPr id="3" name="Content Placeholder 2">
            <a:extLst>
              <a:ext uri="{FF2B5EF4-FFF2-40B4-BE49-F238E27FC236}">
                <a16:creationId xmlns:a16="http://schemas.microsoft.com/office/drawing/2014/main" id="{34746DCD-0BBC-4B25-9143-B2E83699121E}"/>
              </a:ext>
            </a:extLst>
          </p:cNvPr>
          <p:cNvSpPr>
            <a:spLocks noGrp="1"/>
          </p:cNvSpPr>
          <p:nvPr>
            <p:ph idx="1"/>
          </p:nvPr>
        </p:nvSpPr>
        <p:spPr/>
        <p:txBody>
          <a:bodyPr/>
          <a:lstStyle/>
          <a:p>
            <a:pPr marL="0" indent="0">
              <a:buNone/>
            </a:pPr>
            <a:r>
              <a:rPr lang="en-MY" dirty="0"/>
              <a:t>The waveforms present at the input terminals of an SR flip-flop are shown in Figure</a:t>
            </a:r>
          </a:p>
        </p:txBody>
      </p:sp>
      <p:sp>
        <p:nvSpPr>
          <p:cNvPr id="4" name="Footer Placeholder 3">
            <a:extLst>
              <a:ext uri="{FF2B5EF4-FFF2-40B4-BE49-F238E27FC236}">
                <a16:creationId xmlns:a16="http://schemas.microsoft.com/office/drawing/2014/main" id="{EEB0D009-33F0-481C-A673-38F86A5CD410}"/>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A57DC5F5-7B20-4A78-B0D7-3B1B55D9CCBE}"/>
              </a:ext>
            </a:extLst>
          </p:cNvPr>
          <p:cNvSpPr>
            <a:spLocks noGrp="1"/>
          </p:cNvSpPr>
          <p:nvPr>
            <p:ph type="sldNum" sz="quarter" idx="12"/>
          </p:nvPr>
        </p:nvSpPr>
        <p:spPr/>
        <p:txBody>
          <a:bodyPr/>
          <a:lstStyle/>
          <a:p>
            <a:fld id="{1DE98518-C1CF-410D-8A71-B5D14FDF677E}" type="slidenum">
              <a:rPr lang="en-MY" smtClean="0"/>
              <a:t>98</a:t>
            </a:fld>
            <a:endParaRPr lang="en-MY" dirty="0"/>
          </a:p>
        </p:txBody>
      </p:sp>
      <p:pic>
        <p:nvPicPr>
          <p:cNvPr id="6" name="Picture 5">
            <a:extLst>
              <a:ext uri="{FF2B5EF4-FFF2-40B4-BE49-F238E27FC236}">
                <a16:creationId xmlns:a16="http://schemas.microsoft.com/office/drawing/2014/main" id="{209588B3-D170-49E5-832D-ADF71B0D06F0}"/>
              </a:ext>
            </a:extLst>
          </p:cNvPr>
          <p:cNvPicPr>
            <a:picLocks noChangeAspect="1"/>
          </p:cNvPicPr>
          <p:nvPr/>
        </p:nvPicPr>
        <p:blipFill>
          <a:blip r:embed="rId2"/>
          <a:stretch>
            <a:fillRect/>
          </a:stretch>
        </p:blipFill>
        <p:spPr>
          <a:xfrm>
            <a:off x="1171575" y="2768567"/>
            <a:ext cx="4924425" cy="3000375"/>
          </a:xfrm>
          <a:prstGeom prst="rect">
            <a:avLst/>
          </a:prstGeom>
        </p:spPr>
      </p:pic>
      <p:pic>
        <p:nvPicPr>
          <p:cNvPr id="7" name="Picture 6">
            <a:extLst>
              <a:ext uri="{FF2B5EF4-FFF2-40B4-BE49-F238E27FC236}">
                <a16:creationId xmlns:a16="http://schemas.microsoft.com/office/drawing/2014/main" id="{7F663DAE-F883-45F1-ACD0-EB45701C2AA9}"/>
              </a:ext>
            </a:extLst>
          </p:cNvPr>
          <p:cNvPicPr>
            <a:picLocks noChangeAspect="1"/>
          </p:cNvPicPr>
          <p:nvPr/>
        </p:nvPicPr>
        <p:blipFill>
          <a:blip r:embed="rId3"/>
          <a:stretch>
            <a:fillRect/>
          </a:stretch>
        </p:blipFill>
        <p:spPr>
          <a:xfrm>
            <a:off x="6362700" y="4146804"/>
            <a:ext cx="4657725" cy="1581150"/>
          </a:xfrm>
          <a:prstGeom prst="rect">
            <a:avLst/>
          </a:prstGeom>
        </p:spPr>
      </p:pic>
    </p:spTree>
    <p:extLst>
      <p:ext uri="{BB962C8B-B14F-4D97-AF65-F5344CB8AC3E}">
        <p14:creationId xmlns:p14="http://schemas.microsoft.com/office/powerpoint/2010/main" val="15168826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8203-4550-4894-A2F9-39117F7A9643}"/>
              </a:ext>
            </a:extLst>
          </p:cNvPr>
          <p:cNvSpPr>
            <a:spLocks noGrp="1"/>
          </p:cNvSpPr>
          <p:nvPr>
            <p:ph type="title"/>
          </p:nvPr>
        </p:nvSpPr>
        <p:spPr/>
        <p:txBody>
          <a:bodyPr/>
          <a:lstStyle/>
          <a:p>
            <a:r>
              <a:rPr lang="en-MY" dirty="0"/>
              <a:t>Edge-Triggered Flip-Flops</a:t>
            </a:r>
          </a:p>
        </p:txBody>
      </p:sp>
      <p:sp>
        <p:nvSpPr>
          <p:cNvPr id="3" name="Content Placeholder 2">
            <a:extLst>
              <a:ext uri="{FF2B5EF4-FFF2-40B4-BE49-F238E27FC236}">
                <a16:creationId xmlns:a16="http://schemas.microsoft.com/office/drawing/2014/main" id="{CB016092-280F-4847-93AD-9335187FF2BA}"/>
              </a:ext>
            </a:extLst>
          </p:cNvPr>
          <p:cNvSpPr>
            <a:spLocks noGrp="1"/>
          </p:cNvSpPr>
          <p:nvPr>
            <p:ph idx="1"/>
          </p:nvPr>
        </p:nvSpPr>
        <p:spPr/>
        <p:txBody>
          <a:bodyPr>
            <a:normAutofit fontScale="92500" lnSpcReduction="20000"/>
          </a:bodyPr>
          <a:lstStyle/>
          <a:p>
            <a:pPr algn="just">
              <a:lnSpc>
                <a:spcPct val="100000"/>
              </a:lnSpc>
            </a:pPr>
            <a:r>
              <a:rPr lang="en-MY" dirty="0"/>
              <a:t>The edge-triggered circuits respond to their inputs only at a transition in the clock signal.</a:t>
            </a:r>
          </a:p>
          <a:p>
            <a:pPr algn="just">
              <a:lnSpc>
                <a:spcPct val="100000"/>
              </a:lnSpc>
            </a:pPr>
            <a:r>
              <a:rPr lang="en-MY" dirty="0"/>
              <a:t>At the clock transition, the flip-flop responds to the inputs present just prior to the transition.</a:t>
            </a:r>
          </a:p>
          <a:p>
            <a:pPr algn="just">
              <a:lnSpc>
                <a:spcPct val="100000"/>
              </a:lnSpc>
            </a:pPr>
            <a:r>
              <a:rPr lang="en-MY" dirty="0"/>
              <a:t>If the clock signal is steady, either high or low, the inputs are disabled. </a:t>
            </a:r>
          </a:p>
          <a:p>
            <a:pPr algn="just">
              <a:lnSpc>
                <a:spcPct val="100000"/>
              </a:lnSpc>
            </a:pPr>
            <a:r>
              <a:rPr lang="en-MY" dirty="0"/>
              <a:t>At the clock transition, the flip-flop responds to the inputs present just prior to the transition.</a:t>
            </a:r>
          </a:p>
          <a:p>
            <a:pPr algn="just">
              <a:lnSpc>
                <a:spcPct val="100000"/>
              </a:lnSpc>
            </a:pPr>
            <a:r>
              <a:rPr lang="en-MY" dirty="0"/>
              <a:t>Positive-edge-triggered circuits respond when the clock signal switches from low to high.</a:t>
            </a:r>
          </a:p>
          <a:p>
            <a:pPr algn="just">
              <a:lnSpc>
                <a:spcPct val="100000"/>
              </a:lnSpc>
            </a:pPr>
            <a:r>
              <a:rPr lang="en-MY" dirty="0"/>
              <a:t>Negative-edge-triggered circuits respond on the transition from high to low. </a:t>
            </a:r>
          </a:p>
          <a:p>
            <a:pPr algn="just">
              <a:lnSpc>
                <a:spcPct val="100000"/>
              </a:lnSpc>
            </a:pPr>
            <a:r>
              <a:rPr lang="en-MY" dirty="0"/>
              <a:t>The positive-going edge of the clock is also called the </a:t>
            </a:r>
            <a:r>
              <a:rPr lang="en-MY" b="1" dirty="0"/>
              <a:t>leading edge</a:t>
            </a:r>
            <a:r>
              <a:rPr lang="en-MY" dirty="0"/>
              <a:t>, and the negative-going edge is called the </a:t>
            </a:r>
            <a:r>
              <a:rPr lang="en-MY" b="1" dirty="0"/>
              <a:t>trailing edge</a:t>
            </a:r>
            <a:r>
              <a:rPr lang="en-MY" dirty="0"/>
              <a:t>. </a:t>
            </a:r>
          </a:p>
        </p:txBody>
      </p:sp>
      <p:sp>
        <p:nvSpPr>
          <p:cNvPr id="4" name="Footer Placeholder 3">
            <a:extLst>
              <a:ext uri="{FF2B5EF4-FFF2-40B4-BE49-F238E27FC236}">
                <a16:creationId xmlns:a16="http://schemas.microsoft.com/office/drawing/2014/main" id="{0C66AE93-6D9C-4811-8A06-EB754ADA84F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FF9CABC-3EBE-4A78-B782-9F4EB6F69FE4}"/>
              </a:ext>
            </a:extLst>
          </p:cNvPr>
          <p:cNvSpPr>
            <a:spLocks noGrp="1"/>
          </p:cNvSpPr>
          <p:nvPr>
            <p:ph type="sldNum" sz="quarter" idx="12"/>
          </p:nvPr>
        </p:nvSpPr>
        <p:spPr/>
        <p:txBody>
          <a:bodyPr/>
          <a:lstStyle/>
          <a:p>
            <a:fld id="{1DE98518-C1CF-410D-8A71-B5D14FDF677E}" type="slidenum">
              <a:rPr lang="en-MY" smtClean="0"/>
              <a:t>99</a:t>
            </a:fld>
            <a:endParaRPr lang="en-MY" dirty="0"/>
          </a:p>
        </p:txBody>
      </p:sp>
    </p:spTree>
    <p:extLst>
      <p:ext uri="{BB962C8B-B14F-4D97-AF65-F5344CB8AC3E}">
        <p14:creationId xmlns:p14="http://schemas.microsoft.com/office/powerpoint/2010/main" val="207763591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4.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8819</Words>
  <Application>Microsoft Office PowerPoint</Application>
  <PresentationFormat>Widescreen</PresentationFormat>
  <Paragraphs>1542</Paragraphs>
  <Slides>161</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161</vt:i4>
      </vt:variant>
    </vt:vector>
  </HeadingPairs>
  <TitlesOfParts>
    <vt:vector size="174" baseType="lpstr">
      <vt:lpstr>Arial</vt:lpstr>
      <vt:lpstr>Calibri</vt:lpstr>
      <vt:lpstr>Calibri Light</vt:lpstr>
      <vt:lpstr>Cambria Math</vt:lpstr>
      <vt:lpstr>MTSYN</vt:lpstr>
      <vt:lpstr>Rockwell</vt:lpstr>
      <vt:lpstr>Rockwell Condensed</vt:lpstr>
      <vt:lpstr>TimesTen-Roman</vt:lpstr>
      <vt:lpstr>Wingdings</vt:lpstr>
      <vt:lpstr>Office Theme</vt:lpstr>
      <vt:lpstr>1_Wood Type</vt:lpstr>
      <vt:lpstr>1_Wood Type</vt:lpstr>
      <vt:lpstr>1_Wood Type</vt:lpstr>
      <vt:lpstr>Module 3: Digital Systems</vt:lpstr>
      <vt:lpstr>1. Number systems</vt:lpstr>
      <vt:lpstr>Number system</vt:lpstr>
      <vt:lpstr>Types of Number Systems</vt:lpstr>
      <vt:lpstr>Decimal Number Systems</vt:lpstr>
      <vt:lpstr>Binary Number Systems</vt:lpstr>
      <vt:lpstr>Conversion of Decimal number to Binary Form</vt:lpstr>
      <vt:lpstr>Conversion of Binary to decimal Form</vt:lpstr>
      <vt:lpstr>Octal Numbers</vt:lpstr>
      <vt:lpstr>Hexadecimal Numbers</vt:lpstr>
      <vt:lpstr>Converting Octal and Hexadecimal to Binary</vt:lpstr>
      <vt:lpstr>Converting Octal to Binary</vt:lpstr>
      <vt:lpstr>Convert Hexadecimal Numbers to Binary</vt:lpstr>
      <vt:lpstr>Converting Binary Numbers to Octal or Hexadecimal</vt:lpstr>
      <vt:lpstr>Assignment Q1</vt:lpstr>
      <vt:lpstr>Assignment Q2</vt:lpstr>
      <vt:lpstr>Assignment Q3</vt:lpstr>
      <vt:lpstr>Assignment Q4</vt:lpstr>
      <vt:lpstr>2. Logic gates</vt:lpstr>
      <vt:lpstr>logic gates – Symbols &amp; Truth Table</vt:lpstr>
      <vt:lpstr>AND Gate</vt:lpstr>
      <vt:lpstr>Three input and gate</vt:lpstr>
      <vt:lpstr>Or gate</vt:lpstr>
      <vt:lpstr>Three-input OR gate</vt:lpstr>
      <vt:lpstr>Not gate</vt:lpstr>
      <vt:lpstr>Nand gate</vt:lpstr>
      <vt:lpstr>Nor gate</vt:lpstr>
      <vt:lpstr>Xor gate</vt:lpstr>
      <vt:lpstr>Logic IC’s</vt:lpstr>
      <vt:lpstr>Example 1</vt:lpstr>
      <vt:lpstr>Example 2</vt:lpstr>
      <vt:lpstr>Example 3</vt:lpstr>
      <vt:lpstr>Example 4</vt:lpstr>
      <vt:lpstr>Example 5</vt:lpstr>
      <vt:lpstr>Example 6</vt:lpstr>
      <vt:lpstr>3. Boolean Algebra</vt:lpstr>
      <vt:lpstr>Postulates</vt:lpstr>
      <vt:lpstr>Theorems</vt:lpstr>
      <vt:lpstr>Using a Truth Table to Prove a Boolean Expression</vt:lpstr>
      <vt:lpstr>MCQ 1</vt:lpstr>
      <vt:lpstr>MCQ 2 </vt:lpstr>
      <vt:lpstr>MCQ 3 </vt:lpstr>
      <vt:lpstr>MCQ 4 </vt:lpstr>
      <vt:lpstr>MCQ 5 </vt:lpstr>
      <vt:lpstr>MCQ 6 </vt:lpstr>
      <vt:lpstr>MCQ 7 </vt:lpstr>
      <vt:lpstr>MCQ 8 </vt:lpstr>
      <vt:lpstr>MCQ 9 </vt:lpstr>
      <vt:lpstr>MCQ 10 </vt:lpstr>
      <vt:lpstr>4. Half adder &amp; full adder</vt:lpstr>
      <vt:lpstr>Half adder &amp; full adder Circuits</vt:lpstr>
      <vt:lpstr>Half adder</vt:lpstr>
      <vt:lpstr>Half adder</vt:lpstr>
      <vt:lpstr>Half adder</vt:lpstr>
      <vt:lpstr>Full adder</vt:lpstr>
      <vt:lpstr>Full adder circuit</vt:lpstr>
      <vt:lpstr>Quiz</vt:lpstr>
      <vt:lpstr>Quiz</vt:lpstr>
      <vt:lpstr>Quiz</vt:lpstr>
      <vt:lpstr>Quiz</vt:lpstr>
      <vt:lpstr>Quiz</vt:lpstr>
      <vt:lpstr>Quiz</vt:lpstr>
      <vt:lpstr>Quiz</vt:lpstr>
      <vt:lpstr>5. Multiplexer &amp; demultiplexer</vt:lpstr>
      <vt:lpstr>Multiplexer &amp; demultiplexer</vt:lpstr>
      <vt:lpstr>Multiplexer</vt:lpstr>
      <vt:lpstr>Multiplexer</vt:lpstr>
      <vt:lpstr>multiplexer</vt:lpstr>
      <vt:lpstr>2:1 Mux</vt:lpstr>
      <vt:lpstr>4-to-1 Mux</vt:lpstr>
      <vt:lpstr>Demultiplexer</vt:lpstr>
      <vt:lpstr>1-to-2 Demultiplexer</vt:lpstr>
      <vt:lpstr>1-to-4 Demultiplexer</vt:lpstr>
      <vt:lpstr>Mcq 1</vt:lpstr>
      <vt:lpstr>Mcq 2</vt:lpstr>
      <vt:lpstr>MCQ 3</vt:lpstr>
      <vt:lpstr>MCQ 4</vt:lpstr>
      <vt:lpstr>MCQ 5</vt:lpstr>
      <vt:lpstr>MCQ 6</vt:lpstr>
      <vt:lpstr>MCQ 7</vt:lpstr>
      <vt:lpstr>MCQ 8</vt:lpstr>
      <vt:lpstr>MCQ 9</vt:lpstr>
      <vt:lpstr>MCQ 10</vt:lpstr>
      <vt:lpstr>MCQ 11</vt:lpstr>
      <vt:lpstr>MCQ 12</vt:lpstr>
      <vt:lpstr>Mcq 13</vt:lpstr>
      <vt:lpstr>Mcq 14</vt:lpstr>
      <vt:lpstr>Mcq 15</vt:lpstr>
      <vt:lpstr>Mcq 16</vt:lpstr>
      <vt:lpstr>Mcq 17</vt:lpstr>
      <vt:lpstr>Mcq 18</vt:lpstr>
      <vt:lpstr>Mcq 19</vt:lpstr>
      <vt:lpstr>MCQ 20</vt:lpstr>
      <vt:lpstr>6. flipflops</vt:lpstr>
      <vt:lpstr>Flipflop</vt:lpstr>
      <vt:lpstr>SR Flip-Flop</vt:lpstr>
      <vt:lpstr>SR Flipflop</vt:lpstr>
      <vt:lpstr>Example 1</vt:lpstr>
      <vt:lpstr>Edge-Triggered Flip-Flops</vt:lpstr>
      <vt:lpstr>D flip-flop</vt:lpstr>
      <vt:lpstr>Example 2</vt:lpstr>
      <vt:lpstr>JK (Jack-Kilby) Flip-Flop</vt:lpstr>
      <vt:lpstr>T Flip-flop</vt:lpstr>
      <vt:lpstr>T flipflop</vt:lpstr>
      <vt:lpstr>MCQ1</vt:lpstr>
      <vt:lpstr>MCQ2</vt:lpstr>
      <vt:lpstr>MCQ3</vt:lpstr>
      <vt:lpstr>MCQ4</vt:lpstr>
      <vt:lpstr>MCQ5</vt:lpstr>
      <vt:lpstr>MCQ6</vt:lpstr>
      <vt:lpstr>MCQ7</vt:lpstr>
      <vt:lpstr>MCQ8</vt:lpstr>
      <vt:lpstr>MCQ9</vt:lpstr>
      <vt:lpstr>MCQ10</vt:lpstr>
      <vt:lpstr>MCQ11</vt:lpstr>
      <vt:lpstr>MCQ12</vt:lpstr>
      <vt:lpstr>MCQ 13</vt:lpstr>
      <vt:lpstr>MCQ 14</vt:lpstr>
      <vt:lpstr>MCQ 15</vt:lpstr>
      <vt:lpstr>MCQ 16</vt:lpstr>
      <vt:lpstr>MCQ 17</vt:lpstr>
      <vt:lpstr>MCQ 18</vt:lpstr>
      <vt:lpstr>MCQ 19</vt:lpstr>
      <vt:lpstr>MCQ 20</vt:lpstr>
      <vt:lpstr>7. Computer organization &amp; Memory types</vt:lpstr>
      <vt:lpstr>Computer Organization</vt:lpstr>
      <vt:lpstr>Arithmetic and logic Unit (ALU)</vt:lpstr>
      <vt:lpstr>Arithmetic and logic Unit (ALU)</vt:lpstr>
      <vt:lpstr>Block Diagram of the ALU</vt:lpstr>
      <vt:lpstr>Control unit</vt:lpstr>
      <vt:lpstr>Programs</vt:lpstr>
      <vt:lpstr>Buses</vt:lpstr>
      <vt:lpstr>Input - Output</vt:lpstr>
      <vt:lpstr>Memory types</vt:lpstr>
      <vt:lpstr>RAM</vt:lpstr>
      <vt:lpstr>Static and dynamic ram</vt:lpstr>
      <vt:lpstr>ROM</vt:lpstr>
      <vt:lpstr>ROM</vt:lpstr>
      <vt:lpstr>Mass Storage</vt:lpstr>
      <vt:lpstr>MCQ 1</vt:lpstr>
      <vt:lpstr>MCQ 2</vt:lpstr>
      <vt:lpstr>MCQ 3</vt:lpstr>
      <vt:lpstr>MCQ 4</vt:lpstr>
      <vt:lpstr>MCQ 5</vt:lpstr>
      <vt:lpstr>MCQ 6</vt:lpstr>
      <vt:lpstr>MCQ 7</vt:lpstr>
      <vt:lpstr>MCQ 8</vt:lpstr>
      <vt:lpstr>MCQ 9</vt:lpstr>
      <vt:lpstr>MCQ 10</vt:lpstr>
      <vt:lpstr>MCQ 11</vt:lpstr>
      <vt:lpstr>MCQ 12</vt:lpstr>
      <vt:lpstr>8. counters</vt:lpstr>
      <vt:lpstr>Counters</vt:lpstr>
      <vt:lpstr>Asynchronous Counter</vt:lpstr>
      <vt:lpstr>Synchronous Counter</vt:lpstr>
      <vt:lpstr>Synchronous Counter</vt:lpstr>
      <vt:lpstr>MCQ 1</vt:lpstr>
      <vt:lpstr>MCQ 2</vt:lpstr>
      <vt:lpstr>MCQ 3</vt:lpstr>
      <vt:lpstr>MCQ 4</vt:lpstr>
      <vt:lpstr>MCQ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Digital Systems</dc:title>
  <dc:creator>Kishore Bingi</dc:creator>
  <cp:lastModifiedBy>Kishore Bingi</cp:lastModifiedBy>
  <cp:revision>4</cp:revision>
  <dcterms:created xsi:type="dcterms:W3CDTF">2020-09-05T02:11:18Z</dcterms:created>
  <dcterms:modified xsi:type="dcterms:W3CDTF">2020-09-05T02:26:44Z</dcterms:modified>
</cp:coreProperties>
</file>