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30"/>
  </p:notesMasterIdLst>
  <p:sldIdLst>
    <p:sldId id="256" r:id="rId2"/>
    <p:sldId id="282" r:id="rId3"/>
    <p:sldId id="257" r:id="rId4"/>
    <p:sldId id="258" r:id="rId5"/>
    <p:sldId id="259" r:id="rId6"/>
    <p:sldId id="260" r:id="rId7"/>
    <p:sldId id="261" r:id="rId8"/>
    <p:sldId id="265" r:id="rId9"/>
    <p:sldId id="262" r:id="rId10"/>
    <p:sldId id="263" r:id="rId11"/>
    <p:sldId id="267" r:id="rId12"/>
    <p:sldId id="264" r:id="rId13"/>
    <p:sldId id="266" r:id="rId14"/>
    <p:sldId id="268" r:id="rId15"/>
    <p:sldId id="269" r:id="rId16"/>
    <p:sldId id="270" r:id="rId17"/>
    <p:sldId id="271" r:id="rId18"/>
    <p:sldId id="272" r:id="rId19"/>
    <p:sldId id="283" r:id="rId20"/>
    <p:sldId id="273" r:id="rId21"/>
    <p:sldId id="274" r:id="rId22"/>
    <p:sldId id="276" r:id="rId23"/>
    <p:sldId id="275" r:id="rId24"/>
    <p:sldId id="277" r:id="rId25"/>
    <p:sldId id="278" r:id="rId26"/>
    <p:sldId id="279" r:id="rId27"/>
    <p:sldId id="280"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BA21D-EB08-47F8-A35F-51B8ECBF7294}" type="datetimeFigureOut">
              <a:rPr lang="en-MY" smtClean="0"/>
              <a:t>24/8/2020</a:t>
            </a:fld>
            <a:endParaRPr lang="en-MY"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43871F-30FD-4F7C-8BF7-5F6E5A7C1F1E}" type="slidenum">
              <a:rPr lang="en-MY" smtClean="0"/>
              <a:t>‹#›</a:t>
            </a:fld>
            <a:endParaRPr lang="en-MY" dirty="0"/>
          </a:p>
        </p:txBody>
      </p:sp>
    </p:spTree>
    <p:extLst>
      <p:ext uri="{BB962C8B-B14F-4D97-AF65-F5344CB8AC3E}">
        <p14:creationId xmlns:p14="http://schemas.microsoft.com/office/powerpoint/2010/main" val="1975882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5A32A9-4E6A-42B6-A66E-03ADA0E4F305}" type="datetime1">
              <a:rPr lang="en-MY" smtClean="0"/>
              <a:t>24/8/2020</a:t>
            </a:fld>
            <a:endParaRPr lang="en-MY" dirty="0"/>
          </a:p>
        </p:txBody>
      </p:sp>
      <p:sp>
        <p:nvSpPr>
          <p:cNvPr id="5" name="Footer Placeholder 4"/>
          <p:cNvSpPr>
            <a:spLocks noGrp="1"/>
          </p:cNvSpPr>
          <p:nvPr>
            <p:ph type="ftr" sz="quarter" idx="11"/>
          </p:nvPr>
        </p:nvSpPr>
        <p:spPr/>
        <p:txBody>
          <a:bodyPr/>
          <a:lstStyle/>
          <a:p>
            <a:r>
              <a:rPr lang="en-MY" dirty="0"/>
              <a:t>EEE1024 Module 2 Fundamentals of AC Circuits</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1292917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7AD9D-9B75-47A0-9E8F-326BAAEA7685}" type="datetime1">
              <a:rPr lang="en-MY" smtClean="0"/>
              <a:t>24/8/2020</a:t>
            </a:fld>
            <a:endParaRPr lang="en-MY" dirty="0"/>
          </a:p>
        </p:txBody>
      </p:sp>
      <p:sp>
        <p:nvSpPr>
          <p:cNvPr id="5" name="Footer Placeholder 4"/>
          <p:cNvSpPr>
            <a:spLocks noGrp="1"/>
          </p:cNvSpPr>
          <p:nvPr>
            <p:ph type="ftr" sz="quarter" idx="11"/>
          </p:nvPr>
        </p:nvSpPr>
        <p:spPr/>
        <p:txBody>
          <a:bodyPr/>
          <a:lstStyle/>
          <a:p>
            <a:r>
              <a:rPr lang="en-MY" dirty="0"/>
              <a:t>EEE1024 Module 2 Fundamentals of AC Circuits</a:t>
            </a:r>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60408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F9C9AD-982D-403E-B2DC-7520DC120888}" type="datetime1">
              <a:rPr lang="en-MY" smtClean="0"/>
              <a:t>24/8/2020</a:t>
            </a:fld>
            <a:endParaRPr lang="en-MY" dirty="0"/>
          </a:p>
        </p:txBody>
      </p:sp>
      <p:sp>
        <p:nvSpPr>
          <p:cNvPr id="5" name="Footer Placeholder 4"/>
          <p:cNvSpPr>
            <a:spLocks noGrp="1"/>
          </p:cNvSpPr>
          <p:nvPr>
            <p:ph type="ftr" sz="quarter" idx="11"/>
          </p:nvPr>
        </p:nvSpPr>
        <p:spPr/>
        <p:txBody>
          <a:bodyPr/>
          <a:lstStyle/>
          <a:p>
            <a:r>
              <a:rPr lang="en-MY" dirty="0"/>
              <a:t>EEE1024 Module 2 Fundamentals of AC Circuits</a:t>
            </a:r>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449215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186C7-F8E2-4042-88F1-F530278EBD3B}" type="datetime1">
              <a:rPr lang="en-MY" smtClean="0"/>
              <a:t>24/8/2020</a:t>
            </a:fld>
            <a:endParaRPr lang="en-MY" dirty="0"/>
          </a:p>
        </p:txBody>
      </p:sp>
      <p:sp>
        <p:nvSpPr>
          <p:cNvPr id="5" name="Footer Placeholder 4"/>
          <p:cNvSpPr>
            <a:spLocks noGrp="1"/>
          </p:cNvSpPr>
          <p:nvPr>
            <p:ph type="ftr" sz="quarter" idx="11"/>
          </p:nvPr>
        </p:nvSpPr>
        <p:spPr/>
        <p:txBody>
          <a:bodyPr/>
          <a:lstStyle/>
          <a:p>
            <a:r>
              <a:rPr lang="en-MY" dirty="0"/>
              <a:t>EEE1024 Module 2 Fundamentals of AC Circuits</a:t>
            </a:r>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582815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25D5A00-6C6D-417B-84D2-47C0F51B5FB7}" type="datetime1">
              <a:rPr lang="en-MY" smtClean="0"/>
              <a:t>24/8/2020</a:t>
            </a:fld>
            <a:endParaRPr lang="en-MY" dirty="0"/>
          </a:p>
        </p:txBody>
      </p:sp>
      <p:sp>
        <p:nvSpPr>
          <p:cNvPr id="5" name="Footer Placeholder 4"/>
          <p:cNvSpPr>
            <a:spLocks noGrp="1"/>
          </p:cNvSpPr>
          <p:nvPr>
            <p:ph type="ftr" sz="quarter" idx="11"/>
          </p:nvPr>
        </p:nvSpPr>
        <p:spPr>
          <a:xfrm>
            <a:off x="2182708" y="6272784"/>
            <a:ext cx="6327648" cy="365125"/>
          </a:xfrm>
        </p:spPr>
        <p:txBody>
          <a:bodyPr/>
          <a:lstStyle/>
          <a:p>
            <a:r>
              <a:rPr lang="en-MY" dirty="0"/>
              <a:t>EEE1024 Module 2 Fundamentals of AC Circuits</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139908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812D8D-1C7B-4009-B760-9D9837002872}" type="datetime1">
              <a:rPr lang="en-MY" smtClean="0"/>
              <a:t>24/8/2020</a:t>
            </a:fld>
            <a:endParaRPr lang="en-MY" dirty="0"/>
          </a:p>
        </p:txBody>
      </p:sp>
      <p:sp>
        <p:nvSpPr>
          <p:cNvPr id="6" name="Footer Placeholder 5"/>
          <p:cNvSpPr>
            <a:spLocks noGrp="1"/>
          </p:cNvSpPr>
          <p:nvPr>
            <p:ph type="ftr" sz="quarter" idx="11"/>
          </p:nvPr>
        </p:nvSpPr>
        <p:spPr/>
        <p:txBody>
          <a:bodyPr/>
          <a:lstStyle/>
          <a:p>
            <a:r>
              <a:rPr lang="en-MY" dirty="0"/>
              <a:t>EEE1024 Module 2 Fundamentals of AC Circuits</a:t>
            </a:r>
          </a:p>
        </p:txBody>
      </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82987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8110B9-0F4A-4552-842F-D7A2253C72DB}" type="datetime1">
              <a:rPr lang="en-MY" smtClean="0"/>
              <a:t>24/8/2020</a:t>
            </a:fld>
            <a:endParaRPr lang="en-MY" dirty="0"/>
          </a:p>
        </p:txBody>
      </p:sp>
      <p:sp>
        <p:nvSpPr>
          <p:cNvPr id="8" name="Footer Placeholder 7"/>
          <p:cNvSpPr>
            <a:spLocks noGrp="1"/>
          </p:cNvSpPr>
          <p:nvPr>
            <p:ph type="ftr" sz="quarter" idx="11"/>
          </p:nvPr>
        </p:nvSpPr>
        <p:spPr/>
        <p:txBody>
          <a:bodyPr/>
          <a:lstStyle/>
          <a:p>
            <a:r>
              <a:rPr lang="en-MY" dirty="0"/>
              <a:t>EEE1024 Module 2 Fundamentals of AC Circuits</a:t>
            </a:r>
          </a:p>
        </p:txBody>
      </p:sp>
      <p:sp>
        <p:nvSpPr>
          <p:cNvPr id="9" name="Slide Number Placeholder 8"/>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677724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1E593C-BE03-47BA-B0BF-FA6C3F965830}" type="datetime1">
              <a:rPr lang="en-MY" smtClean="0"/>
              <a:t>24/8/2020</a:t>
            </a:fld>
            <a:endParaRPr lang="en-MY" dirty="0"/>
          </a:p>
        </p:txBody>
      </p:sp>
      <p:sp>
        <p:nvSpPr>
          <p:cNvPr id="4" name="Footer Placeholder 3"/>
          <p:cNvSpPr>
            <a:spLocks noGrp="1"/>
          </p:cNvSpPr>
          <p:nvPr>
            <p:ph type="ftr" sz="quarter" idx="11"/>
          </p:nvPr>
        </p:nvSpPr>
        <p:spPr/>
        <p:txBody>
          <a:bodyPr/>
          <a:lstStyle/>
          <a:p>
            <a:r>
              <a:rPr lang="en-MY" dirty="0"/>
              <a:t>EEE1024 Module 2 Fundamentals of AC Circuits</a:t>
            </a:r>
          </a:p>
        </p:txBody>
      </p:sp>
      <p:sp>
        <p:nvSpPr>
          <p:cNvPr id="5" name="Slide Number Placeholder 4"/>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92476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4EA53C-564F-4CAA-90AD-6F4906880643}" type="datetime1">
              <a:rPr lang="en-MY" smtClean="0"/>
              <a:t>24/8/2020</a:t>
            </a:fld>
            <a:endParaRPr lang="en-MY" dirty="0"/>
          </a:p>
        </p:txBody>
      </p:sp>
      <p:sp>
        <p:nvSpPr>
          <p:cNvPr id="3" name="Footer Placeholder 2"/>
          <p:cNvSpPr>
            <a:spLocks noGrp="1"/>
          </p:cNvSpPr>
          <p:nvPr>
            <p:ph type="ftr" sz="quarter" idx="11"/>
          </p:nvPr>
        </p:nvSpPr>
        <p:spPr/>
        <p:txBody>
          <a:bodyPr/>
          <a:lstStyle/>
          <a:p>
            <a:r>
              <a:rPr lang="en-MY" dirty="0"/>
              <a:t>EEE1024 Module 2 Fundamentals of AC Circuits</a:t>
            </a:r>
          </a:p>
        </p:txBody>
      </p:sp>
      <p:sp>
        <p:nvSpPr>
          <p:cNvPr id="4" name="Slide Number Placeholder 3"/>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270856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89320F-2828-4BB4-9EB3-B2E6B7B36C40}" type="datetime1">
              <a:rPr lang="en-MY" smtClean="0"/>
              <a:t>24/8/2020</a:t>
            </a:fld>
            <a:endParaRPr lang="en-MY" dirty="0"/>
          </a:p>
        </p:txBody>
      </p:sp>
      <p:sp>
        <p:nvSpPr>
          <p:cNvPr id="6" name="Footer Placeholder 5"/>
          <p:cNvSpPr>
            <a:spLocks noGrp="1"/>
          </p:cNvSpPr>
          <p:nvPr>
            <p:ph type="ftr" sz="quarter" idx="11"/>
          </p:nvPr>
        </p:nvSpPr>
        <p:spPr/>
        <p:txBody>
          <a:bodyPr/>
          <a:lstStyle/>
          <a:p>
            <a:r>
              <a:rPr lang="en-MY" dirty="0"/>
              <a:t>EEE1024 Module 2 Fundamentals of AC Circuits</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108808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CE8F42-2C0F-4E7D-9C61-C001C8C3D649}" type="datetime1">
              <a:rPr lang="en-MY" smtClean="0"/>
              <a:t>24/8/2020</a:t>
            </a:fld>
            <a:endParaRPr lang="en-MY"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440811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46776EC-9637-4801-BDC9-32482D2CF5FB}" type="datetime1">
              <a:rPr lang="en-MY" smtClean="0"/>
              <a:t>24/8/2020</a:t>
            </a:fld>
            <a:endParaRPr lang="en-MY"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MY" dirty="0"/>
              <a:t>EEE1024 Module 2 Fundamentals of AC Circuits</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96233742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36BB6-7A6F-4AB5-BB6D-96812DC59FAE}"/>
              </a:ext>
            </a:extLst>
          </p:cNvPr>
          <p:cNvSpPr>
            <a:spLocks noGrp="1"/>
          </p:cNvSpPr>
          <p:nvPr>
            <p:ph type="ctrTitle"/>
          </p:nvPr>
        </p:nvSpPr>
        <p:spPr/>
        <p:txBody>
          <a:bodyPr/>
          <a:lstStyle/>
          <a:p>
            <a:r>
              <a:rPr lang="en-MY" sz="6600" dirty="0"/>
              <a:t>Module 3: Digital Systems</a:t>
            </a:r>
          </a:p>
        </p:txBody>
      </p:sp>
      <p:sp>
        <p:nvSpPr>
          <p:cNvPr id="4" name="Footer Placeholder 3">
            <a:extLst>
              <a:ext uri="{FF2B5EF4-FFF2-40B4-BE49-F238E27FC236}">
                <a16:creationId xmlns:a16="http://schemas.microsoft.com/office/drawing/2014/main" id="{6B2188E7-37CF-4832-85D9-B6C1C6C7F4C9}"/>
              </a:ext>
            </a:extLst>
          </p:cNvPr>
          <p:cNvSpPr>
            <a:spLocks noGrp="1"/>
          </p:cNvSpPr>
          <p:nvPr>
            <p:ph type="ftr" sz="quarter" idx="11"/>
          </p:nvPr>
        </p:nvSpPr>
        <p:spPr/>
        <p:txBody>
          <a:bodyPr/>
          <a:lstStyle/>
          <a:p>
            <a:r>
              <a:rPr lang="en-MY" dirty="0"/>
              <a:t>EEE1024 Module 3 Digital Systems</a:t>
            </a:r>
          </a:p>
        </p:txBody>
      </p:sp>
      <p:sp>
        <p:nvSpPr>
          <p:cNvPr id="5" name="Slide Number Placeholder 4">
            <a:extLst>
              <a:ext uri="{FF2B5EF4-FFF2-40B4-BE49-F238E27FC236}">
                <a16:creationId xmlns:a16="http://schemas.microsoft.com/office/drawing/2014/main" id="{F812BBAA-A9E2-4601-9CF3-6DCF01263F78}"/>
              </a:ext>
            </a:extLst>
          </p:cNvPr>
          <p:cNvSpPr>
            <a:spLocks noGrp="1"/>
          </p:cNvSpPr>
          <p:nvPr>
            <p:ph type="sldNum" sz="quarter" idx="12"/>
          </p:nvPr>
        </p:nvSpPr>
        <p:spPr/>
        <p:txBody>
          <a:bodyPr/>
          <a:lstStyle/>
          <a:p>
            <a:fld id="{1DE98518-C1CF-410D-8A71-B5D14FDF677E}" type="slidenum">
              <a:rPr lang="en-MY" smtClean="0"/>
              <a:t>1</a:t>
            </a:fld>
            <a:endParaRPr lang="en-MY" dirty="0"/>
          </a:p>
        </p:txBody>
      </p:sp>
    </p:spTree>
    <p:extLst>
      <p:ext uri="{BB962C8B-B14F-4D97-AF65-F5344CB8AC3E}">
        <p14:creationId xmlns:p14="http://schemas.microsoft.com/office/powerpoint/2010/main" val="1868841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35DB5-4DF2-4E36-9122-4D71B5900F98}"/>
              </a:ext>
            </a:extLst>
          </p:cNvPr>
          <p:cNvSpPr>
            <a:spLocks noGrp="1"/>
          </p:cNvSpPr>
          <p:nvPr>
            <p:ph type="title"/>
          </p:nvPr>
        </p:nvSpPr>
        <p:spPr/>
        <p:txBody>
          <a:bodyPr/>
          <a:lstStyle/>
          <a:p>
            <a:r>
              <a:rPr lang="en-MY" dirty="0"/>
              <a:t>Hexadecimal Numbers</a:t>
            </a:r>
          </a:p>
        </p:txBody>
      </p:sp>
      <p:sp>
        <p:nvSpPr>
          <p:cNvPr id="3" name="Content Placeholder 2">
            <a:extLst>
              <a:ext uri="{FF2B5EF4-FFF2-40B4-BE49-F238E27FC236}">
                <a16:creationId xmlns:a16="http://schemas.microsoft.com/office/drawing/2014/main" id="{DC376F1F-6DEE-43A2-A078-4718D0722C89}"/>
              </a:ext>
            </a:extLst>
          </p:cNvPr>
          <p:cNvSpPr>
            <a:spLocks noGrp="1"/>
          </p:cNvSpPr>
          <p:nvPr>
            <p:ph idx="1"/>
          </p:nvPr>
        </p:nvSpPr>
        <p:spPr>
          <a:xfrm>
            <a:off x="1069848" y="2121408"/>
            <a:ext cx="4705801" cy="4050792"/>
          </a:xfrm>
        </p:spPr>
        <p:txBody>
          <a:bodyPr/>
          <a:lstStyle/>
          <a:p>
            <a:pPr algn="just">
              <a:lnSpc>
                <a:spcPct val="100000"/>
              </a:lnSpc>
            </a:pPr>
            <a:r>
              <a:rPr lang="en-MY" dirty="0"/>
              <a:t>These numbers are used extensively in microprocessor work.</a:t>
            </a:r>
          </a:p>
          <a:p>
            <a:pPr algn="just">
              <a:lnSpc>
                <a:spcPct val="100000"/>
              </a:lnSpc>
            </a:pPr>
            <a:r>
              <a:rPr lang="en-MY" dirty="0"/>
              <a:t>The hexadecimal number system has a base of 16, and hence it consists of the following sixteen number of digits.</a:t>
            </a:r>
          </a:p>
          <a:p>
            <a:pPr algn="just">
              <a:lnSpc>
                <a:spcPct val="100000"/>
              </a:lnSpc>
            </a:pPr>
            <a:r>
              <a:rPr lang="en-MY" dirty="0"/>
              <a:t>0, 1, 2, 3,  4, 5, 6, 7, 8, 9, A, B, C, D, E,  F.</a:t>
            </a:r>
          </a:p>
        </p:txBody>
      </p:sp>
      <p:sp>
        <p:nvSpPr>
          <p:cNvPr id="4" name="Footer Placeholder 3">
            <a:extLst>
              <a:ext uri="{FF2B5EF4-FFF2-40B4-BE49-F238E27FC236}">
                <a16:creationId xmlns:a16="http://schemas.microsoft.com/office/drawing/2014/main" id="{4911E8FA-B72B-42A7-987F-E48B7087DDCF}"/>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BF23DD5A-3EA3-4FB0-B062-13DF73A5F2A0}"/>
              </a:ext>
            </a:extLst>
          </p:cNvPr>
          <p:cNvSpPr>
            <a:spLocks noGrp="1"/>
          </p:cNvSpPr>
          <p:nvPr>
            <p:ph type="sldNum" sz="quarter" idx="12"/>
          </p:nvPr>
        </p:nvSpPr>
        <p:spPr/>
        <p:txBody>
          <a:bodyPr/>
          <a:lstStyle/>
          <a:p>
            <a:fld id="{1DE98518-C1CF-410D-8A71-B5D14FDF677E}" type="slidenum">
              <a:rPr lang="en-MY" smtClean="0"/>
              <a:t>10</a:t>
            </a:fld>
            <a:endParaRPr lang="en-MY" dirty="0"/>
          </a:p>
        </p:txBody>
      </p:sp>
      <p:graphicFrame>
        <p:nvGraphicFramePr>
          <p:cNvPr id="7" name="Table 6">
            <a:extLst>
              <a:ext uri="{FF2B5EF4-FFF2-40B4-BE49-F238E27FC236}">
                <a16:creationId xmlns:a16="http://schemas.microsoft.com/office/drawing/2014/main" id="{50707582-8AD1-416D-808D-BEDA06EC80F0}"/>
              </a:ext>
            </a:extLst>
          </p:cNvPr>
          <p:cNvGraphicFramePr>
            <a:graphicFrameLocks noGrp="1"/>
          </p:cNvGraphicFramePr>
          <p:nvPr>
            <p:extLst>
              <p:ext uri="{D42A27DB-BD31-4B8C-83A1-F6EECF244321}">
                <p14:modId xmlns:p14="http://schemas.microsoft.com/office/powerpoint/2010/main" val="1359141368"/>
              </p:ext>
            </p:extLst>
          </p:nvPr>
        </p:nvGraphicFramePr>
        <p:xfrm>
          <a:off x="6988629" y="276860"/>
          <a:ext cx="4534677" cy="6304280"/>
        </p:xfrm>
        <a:graphic>
          <a:graphicData uri="http://schemas.openxmlformats.org/drawingml/2006/table">
            <a:tbl>
              <a:tblPr firstRow="1" bandRow="1">
                <a:tableStyleId>{5C22544A-7EE6-4342-B048-85BDC9FD1C3A}</a:tableStyleId>
              </a:tblPr>
              <a:tblGrid>
                <a:gridCol w="1180590">
                  <a:extLst>
                    <a:ext uri="{9D8B030D-6E8A-4147-A177-3AD203B41FA5}">
                      <a16:colId xmlns:a16="http://schemas.microsoft.com/office/drawing/2014/main" val="2096866956"/>
                    </a:ext>
                  </a:extLst>
                </a:gridCol>
                <a:gridCol w="1118029">
                  <a:extLst>
                    <a:ext uri="{9D8B030D-6E8A-4147-A177-3AD203B41FA5}">
                      <a16:colId xmlns:a16="http://schemas.microsoft.com/office/drawing/2014/main" val="3843355804"/>
                    </a:ext>
                  </a:extLst>
                </a:gridCol>
                <a:gridCol w="1118029">
                  <a:extLst>
                    <a:ext uri="{9D8B030D-6E8A-4147-A177-3AD203B41FA5}">
                      <a16:colId xmlns:a16="http://schemas.microsoft.com/office/drawing/2014/main" val="4276715268"/>
                    </a:ext>
                  </a:extLst>
                </a:gridCol>
                <a:gridCol w="1118029">
                  <a:extLst>
                    <a:ext uri="{9D8B030D-6E8A-4147-A177-3AD203B41FA5}">
                      <a16:colId xmlns:a16="http://schemas.microsoft.com/office/drawing/2014/main" val="2042465935"/>
                    </a:ext>
                  </a:extLst>
                </a:gridCol>
              </a:tblGrid>
              <a:tr h="370840">
                <a:tc>
                  <a:txBody>
                    <a:bodyPr/>
                    <a:lstStyle/>
                    <a:p>
                      <a:pPr algn="ctr"/>
                      <a:r>
                        <a:rPr lang="en-MY" dirty="0"/>
                        <a:t>Decimal</a:t>
                      </a:r>
                    </a:p>
                  </a:txBody>
                  <a:tcPr anchor="ctr"/>
                </a:tc>
                <a:tc>
                  <a:txBody>
                    <a:bodyPr/>
                    <a:lstStyle/>
                    <a:p>
                      <a:pPr algn="ctr"/>
                      <a:r>
                        <a:rPr lang="en-MY" dirty="0"/>
                        <a:t>Binary</a:t>
                      </a:r>
                    </a:p>
                  </a:txBody>
                  <a:tcPr anchor="ctr"/>
                </a:tc>
                <a:tc>
                  <a:txBody>
                    <a:bodyPr/>
                    <a:lstStyle/>
                    <a:p>
                      <a:pPr algn="ctr"/>
                      <a:r>
                        <a:rPr lang="en-MY" dirty="0"/>
                        <a:t>Octal</a:t>
                      </a:r>
                    </a:p>
                  </a:txBody>
                  <a:tcPr anchor="ctr"/>
                </a:tc>
                <a:tc>
                  <a:txBody>
                    <a:bodyPr/>
                    <a:lstStyle/>
                    <a:p>
                      <a:pPr algn="ctr"/>
                      <a:r>
                        <a:rPr lang="en-MY" sz="1100" dirty="0"/>
                        <a:t>Hexadecimal</a:t>
                      </a:r>
                    </a:p>
                  </a:txBody>
                  <a:tcPr anchor="ctr"/>
                </a:tc>
                <a:extLst>
                  <a:ext uri="{0D108BD9-81ED-4DB2-BD59-A6C34878D82A}">
                    <a16:rowId xmlns:a16="http://schemas.microsoft.com/office/drawing/2014/main" val="4182933289"/>
                  </a:ext>
                </a:extLst>
              </a:tr>
              <a:tr h="370840">
                <a:tc>
                  <a:txBody>
                    <a:bodyPr/>
                    <a:lstStyle/>
                    <a:p>
                      <a:pPr algn="ctr"/>
                      <a:r>
                        <a:rPr lang="en-MY" dirty="0"/>
                        <a:t>0</a:t>
                      </a:r>
                    </a:p>
                  </a:txBody>
                  <a:tcPr/>
                </a:tc>
                <a:tc>
                  <a:txBody>
                    <a:bodyPr/>
                    <a:lstStyle/>
                    <a:p>
                      <a:pPr algn="ctr"/>
                      <a:r>
                        <a:rPr lang="en-MY" dirty="0"/>
                        <a:t>0000</a:t>
                      </a:r>
                    </a:p>
                  </a:txBody>
                  <a:tcPr/>
                </a:tc>
                <a:tc>
                  <a:txBody>
                    <a:bodyPr/>
                    <a:lstStyle/>
                    <a:p>
                      <a:pPr algn="ctr"/>
                      <a:r>
                        <a:rPr lang="en-MY" dirty="0"/>
                        <a:t>0</a:t>
                      </a:r>
                    </a:p>
                  </a:txBody>
                  <a:tcPr/>
                </a:tc>
                <a:tc>
                  <a:txBody>
                    <a:bodyPr/>
                    <a:lstStyle/>
                    <a:p>
                      <a:pPr algn="ctr"/>
                      <a:r>
                        <a:rPr lang="en-MY" dirty="0"/>
                        <a:t>0</a:t>
                      </a:r>
                    </a:p>
                  </a:txBody>
                  <a:tcPr/>
                </a:tc>
                <a:extLst>
                  <a:ext uri="{0D108BD9-81ED-4DB2-BD59-A6C34878D82A}">
                    <a16:rowId xmlns:a16="http://schemas.microsoft.com/office/drawing/2014/main" val="63441441"/>
                  </a:ext>
                </a:extLst>
              </a:tr>
              <a:tr h="370840">
                <a:tc>
                  <a:txBody>
                    <a:bodyPr/>
                    <a:lstStyle/>
                    <a:p>
                      <a:pPr algn="ctr"/>
                      <a:r>
                        <a:rPr lang="en-MY" dirty="0"/>
                        <a:t>1</a:t>
                      </a:r>
                    </a:p>
                  </a:txBody>
                  <a:tcPr/>
                </a:tc>
                <a:tc>
                  <a:txBody>
                    <a:bodyPr/>
                    <a:lstStyle/>
                    <a:p>
                      <a:pPr algn="ctr"/>
                      <a:r>
                        <a:rPr lang="en-MY" dirty="0"/>
                        <a:t>0001</a:t>
                      </a:r>
                    </a:p>
                  </a:txBody>
                  <a:tcPr/>
                </a:tc>
                <a:tc>
                  <a:txBody>
                    <a:bodyPr/>
                    <a:lstStyle/>
                    <a:p>
                      <a:pPr algn="ctr"/>
                      <a:r>
                        <a:rPr lang="en-MY" dirty="0"/>
                        <a:t>1</a:t>
                      </a:r>
                    </a:p>
                  </a:txBody>
                  <a:tcPr/>
                </a:tc>
                <a:tc>
                  <a:txBody>
                    <a:bodyPr/>
                    <a:lstStyle/>
                    <a:p>
                      <a:pPr algn="ctr"/>
                      <a:r>
                        <a:rPr lang="en-MY" dirty="0"/>
                        <a:t>1</a:t>
                      </a:r>
                    </a:p>
                  </a:txBody>
                  <a:tcPr/>
                </a:tc>
                <a:extLst>
                  <a:ext uri="{0D108BD9-81ED-4DB2-BD59-A6C34878D82A}">
                    <a16:rowId xmlns:a16="http://schemas.microsoft.com/office/drawing/2014/main" val="1541225135"/>
                  </a:ext>
                </a:extLst>
              </a:tr>
              <a:tr h="370840">
                <a:tc>
                  <a:txBody>
                    <a:bodyPr/>
                    <a:lstStyle/>
                    <a:p>
                      <a:pPr algn="ctr"/>
                      <a:r>
                        <a:rPr lang="en-MY" dirty="0"/>
                        <a:t>2</a:t>
                      </a:r>
                    </a:p>
                  </a:txBody>
                  <a:tcPr/>
                </a:tc>
                <a:tc>
                  <a:txBody>
                    <a:bodyPr/>
                    <a:lstStyle/>
                    <a:p>
                      <a:pPr algn="ctr"/>
                      <a:r>
                        <a:rPr lang="en-MY" dirty="0"/>
                        <a:t>0010</a:t>
                      </a:r>
                    </a:p>
                  </a:txBody>
                  <a:tcPr/>
                </a:tc>
                <a:tc>
                  <a:txBody>
                    <a:bodyPr/>
                    <a:lstStyle/>
                    <a:p>
                      <a:pPr algn="ctr"/>
                      <a:r>
                        <a:rPr lang="en-MY" dirty="0"/>
                        <a:t>2</a:t>
                      </a:r>
                    </a:p>
                  </a:txBody>
                  <a:tcPr/>
                </a:tc>
                <a:tc>
                  <a:txBody>
                    <a:bodyPr/>
                    <a:lstStyle/>
                    <a:p>
                      <a:pPr algn="ctr"/>
                      <a:r>
                        <a:rPr lang="en-MY" dirty="0"/>
                        <a:t>2</a:t>
                      </a:r>
                    </a:p>
                  </a:txBody>
                  <a:tcPr/>
                </a:tc>
                <a:extLst>
                  <a:ext uri="{0D108BD9-81ED-4DB2-BD59-A6C34878D82A}">
                    <a16:rowId xmlns:a16="http://schemas.microsoft.com/office/drawing/2014/main" val="2601461782"/>
                  </a:ext>
                </a:extLst>
              </a:tr>
              <a:tr h="370840">
                <a:tc>
                  <a:txBody>
                    <a:bodyPr/>
                    <a:lstStyle/>
                    <a:p>
                      <a:pPr algn="ctr"/>
                      <a:r>
                        <a:rPr lang="en-MY" dirty="0"/>
                        <a:t>3</a:t>
                      </a:r>
                    </a:p>
                  </a:txBody>
                  <a:tcPr/>
                </a:tc>
                <a:tc>
                  <a:txBody>
                    <a:bodyPr/>
                    <a:lstStyle/>
                    <a:p>
                      <a:pPr algn="ctr"/>
                      <a:r>
                        <a:rPr lang="en-MY" dirty="0"/>
                        <a:t>0011</a:t>
                      </a:r>
                    </a:p>
                  </a:txBody>
                  <a:tcPr/>
                </a:tc>
                <a:tc>
                  <a:txBody>
                    <a:bodyPr/>
                    <a:lstStyle/>
                    <a:p>
                      <a:pPr algn="ctr"/>
                      <a:r>
                        <a:rPr lang="en-MY" dirty="0"/>
                        <a:t>3</a:t>
                      </a:r>
                    </a:p>
                  </a:txBody>
                  <a:tcPr/>
                </a:tc>
                <a:tc>
                  <a:txBody>
                    <a:bodyPr/>
                    <a:lstStyle/>
                    <a:p>
                      <a:pPr algn="ctr"/>
                      <a:r>
                        <a:rPr lang="en-MY" dirty="0"/>
                        <a:t>3</a:t>
                      </a:r>
                    </a:p>
                  </a:txBody>
                  <a:tcPr/>
                </a:tc>
                <a:extLst>
                  <a:ext uri="{0D108BD9-81ED-4DB2-BD59-A6C34878D82A}">
                    <a16:rowId xmlns:a16="http://schemas.microsoft.com/office/drawing/2014/main" val="3524953741"/>
                  </a:ext>
                </a:extLst>
              </a:tr>
              <a:tr h="370840">
                <a:tc>
                  <a:txBody>
                    <a:bodyPr/>
                    <a:lstStyle/>
                    <a:p>
                      <a:pPr algn="ctr"/>
                      <a:r>
                        <a:rPr lang="en-MY" dirty="0"/>
                        <a:t>4</a:t>
                      </a:r>
                    </a:p>
                  </a:txBody>
                  <a:tcPr/>
                </a:tc>
                <a:tc>
                  <a:txBody>
                    <a:bodyPr/>
                    <a:lstStyle/>
                    <a:p>
                      <a:pPr algn="ctr"/>
                      <a:r>
                        <a:rPr lang="en-MY" dirty="0"/>
                        <a:t>0100</a:t>
                      </a:r>
                    </a:p>
                  </a:txBody>
                  <a:tcPr/>
                </a:tc>
                <a:tc>
                  <a:txBody>
                    <a:bodyPr/>
                    <a:lstStyle/>
                    <a:p>
                      <a:pPr algn="ctr"/>
                      <a:r>
                        <a:rPr lang="en-MY" dirty="0"/>
                        <a:t>4</a:t>
                      </a:r>
                    </a:p>
                  </a:txBody>
                  <a:tcPr/>
                </a:tc>
                <a:tc>
                  <a:txBody>
                    <a:bodyPr/>
                    <a:lstStyle/>
                    <a:p>
                      <a:pPr algn="ctr"/>
                      <a:r>
                        <a:rPr lang="en-MY" dirty="0"/>
                        <a:t>4</a:t>
                      </a:r>
                    </a:p>
                  </a:txBody>
                  <a:tcPr/>
                </a:tc>
                <a:extLst>
                  <a:ext uri="{0D108BD9-81ED-4DB2-BD59-A6C34878D82A}">
                    <a16:rowId xmlns:a16="http://schemas.microsoft.com/office/drawing/2014/main" val="2306301887"/>
                  </a:ext>
                </a:extLst>
              </a:tr>
              <a:tr h="370840">
                <a:tc>
                  <a:txBody>
                    <a:bodyPr/>
                    <a:lstStyle/>
                    <a:p>
                      <a:pPr algn="ctr"/>
                      <a:r>
                        <a:rPr lang="en-MY" dirty="0"/>
                        <a:t>5</a:t>
                      </a:r>
                    </a:p>
                  </a:txBody>
                  <a:tcPr/>
                </a:tc>
                <a:tc>
                  <a:txBody>
                    <a:bodyPr/>
                    <a:lstStyle/>
                    <a:p>
                      <a:pPr algn="ctr"/>
                      <a:r>
                        <a:rPr lang="en-MY" dirty="0"/>
                        <a:t>0101</a:t>
                      </a:r>
                    </a:p>
                  </a:txBody>
                  <a:tcPr/>
                </a:tc>
                <a:tc>
                  <a:txBody>
                    <a:bodyPr/>
                    <a:lstStyle/>
                    <a:p>
                      <a:pPr algn="ctr"/>
                      <a:r>
                        <a:rPr lang="en-MY" dirty="0"/>
                        <a:t>5</a:t>
                      </a:r>
                    </a:p>
                  </a:txBody>
                  <a:tcPr/>
                </a:tc>
                <a:tc>
                  <a:txBody>
                    <a:bodyPr/>
                    <a:lstStyle/>
                    <a:p>
                      <a:pPr algn="ctr"/>
                      <a:r>
                        <a:rPr lang="en-MY" dirty="0"/>
                        <a:t>5</a:t>
                      </a:r>
                    </a:p>
                  </a:txBody>
                  <a:tcPr/>
                </a:tc>
                <a:extLst>
                  <a:ext uri="{0D108BD9-81ED-4DB2-BD59-A6C34878D82A}">
                    <a16:rowId xmlns:a16="http://schemas.microsoft.com/office/drawing/2014/main" val="4067238482"/>
                  </a:ext>
                </a:extLst>
              </a:tr>
              <a:tr h="370840">
                <a:tc>
                  <a:txBody>
                    <a:bodyPr/>
                    <a:lstStyle/>
                    <a:p>
                      <a:pPr algn="ctr"/>
                      <a:r>
                        <a:rPr lang="en-MY" dirty="0"/>
                        <a:t>6</a:t>
                      </a:r>
                    </a:p>
                  </a:txBody>
                  <a:tcPr/>
                </a:tc>
                <a:tc>
                  <a:txBody>
                    <a:bodyPr/>
                    <a:lstStyle/>
                    <a:p>
                      <a:pPr algn="ctr"/>
                      <a:r>
                        <a:rPr lang="en-MY" dirty="0"/>
                        <a:t>0110</a:t>
                      </a:r>
                    </a:p>
                  </a:txBody>
                  <a:tcPr/>
                </a:tc>
                <a:tc>
                  <a:txBody>
                    <a:bodyPr/>
                    <a:lstStyle/>
                    <a:p>
                      <a:pPr algn="ctr"/>
                      <a:r>
                        <a:rPr lang="en-MY" dirty="0"/>
                        <a:t>6</a:t>
                      </a:r>
                    </a:p>
                  </a:txBody>
                  <a:tcPr/>
                </a:tc>
                <a:tc>
                  <a:txBody>
                    <a:bodyPr/>
                    <a:lstStyle/>
                    <a:p>
                      <a:pPr algn="ctr"/>
                      <a:r>
                        <a:rPr lang="en-MY" dirty="0"/>
                        <a:t>6</a:t>
                      </a:r>
                    </a:p>
                  </a:txBody>
                  <a:tcPr/>
                </a:tc>
                <a:extLst>
                  <a:ext uri="{0D108BD9-81ED-4DB2-BD59-A6C34878D82A}">
                    <a16:rowId xmlns:a16="http://schemas.microsoft.com/office/drawing/2014/main" val="3693285607"/>
                  </a:ext>
                </a:extLst>
              </a:tr>
              <a:tr h="370840">
                <a:tc>
                  <a:txBody>
                    <a:bodyPr/>
                    <a:lstStyle/>
                    <a:p>
                      <a:pPr algn="ctr"/>
                      <a:r>
                        <a:rPr lang="en-MY" dirty="0"/>
                        <a:t>7</a:t>
                      </a:r>
                    </a:p>
                  </a:txBody>
                  <a:tcPr/>
                </a:tc>
                <a:tc>
                  <a:txBody>
                    <a:bodyPr/>
                    <a:lstStyle/>
                    <a:p>
                      <a:pPr algn="ctr"/>
                      <a:r>
                        <a:rPr lang="en-MY" dirty="0"/>
                        <a:t>0111</a:t>
                      </a:r>
                    </a:p>
                  </a:txBody>
                  <a:tcPr/>
                </a:tc>
                <a:tc>
                  <a:txBody>
                    <a:bodyPr/>
                    <a:lstStyle/>
                    <a:p>
                      <a:pPr algn="ctr"/>
                      <a:r>
                        <a:rPr lang="en-MY" dirty="0"/>
                        <a:t>7</a:t>
                      </a:r>
                    </a:p>
                  </a:txBody>
                  <a:tcPr/>
                </a:tc>
                <a:tc>
                  <a:txBody>
                    <a:bodyPr/>
                    <a:lstStyle/>
                    <a:p>
                      <a:pPr algn="ctr"/>
                      <a:r>
                        <a:rPr lang="en-MY" dirty="0"/>
                        <a:t>7</a:t>
                      </a:r>
                    </a:p>
                  </a:txBody>
                  <a:tcPr/>
                </a:tc>
                <a:extLst>
                  <a:ext uri="{0D108BD9-81ED-4DB2-BD59-A6C34878D82A}">
                    <a16:rowId xmlns:a16="http://schemas.microsoft.com/office/drawing/2014/main" val="2925229865"/>
                  </a:ext>
                </a:extLst>
              </a:tr>
              <a:tr h="370840">
                <a:tc>
                  <a:txBody>
                    <a:bodyPr/>
                    <a:lstStyle/>
                    <a:p>
                      <a:pPr algn="ctr"/>
                      <a:r>
                        <a:rPr lang="en-MY" dirty="0"/>
                        <a:t>8</a:t>
                      </a:r>
                    </a:p>
                  </a:txBody>
                  <a:tcPr/>
                </a:tc>
                <a:tc>
                  <a:txBody>
                    <a:bodyPr/>
                    <a:lstStyle/>
                    <a:p>
                      <a:pPr algn="ctr"/>
                      <a:r>
                        <a:rPr lang="en-MY" dirty="0"/>
                        <a:t>1000</a:t>
                      </a:r>
                    </a:p>
                  </a:txBody>
                  <a:tcPr/>
                </a:tc>
                <a:tc>
                  <a:txBody>
                    <a:bodyPr/>
                    <a:lstStyle/>
                    <a:p>
                      <a:pPr algn="ctr"/>
                      <a:r>
                        <a:rPr lang="en-MY" dirty="0"/>
                        <a:t>10</a:t>
                      </a:r>
                    </a:p>
                  </a:txBody>
                  <a:tcPr/>
                </a:tc>
                <a:tc>
                  <a:txBody>
                    <a:bodyPr/>
                    <a:lstStyle/>
                    <a:p>
                      <a:pPr algn="ctr"/>
                      <a:r>
                        <a:rPr lang="en-MY" dirty="0"/>
                        <a:t>8</a:t>
                      </a:r>
                    </a:p>
                  </a:txBody>
                  <a:tcPr/>
                </a:tc>
                <a:extLst>
                  <a:ext uri="{0D108BD9-81ED-4DB2-BD59-A6C34878D82A}">
                    <a16:rowId xmlns:a16="http://schemas.microsoft.com/office/drawing/2014/main" val="4196223585"/>
                  </a:ext>
                </a:extLst>
              </a:tr>
              <a:tr h="370840">
                <a:tc>
                  <a:txBody>
                    <a:bodyPr/>
                    <a:lstStyle/>
                    <a:p>
                      <a:pPr algn="ctr"/>
                      <a:r>
                        <a:rPr lang="en-MY" dirty="0"/>
                        <a:t>9</a:t>
                      </a:r>
                    </a:p>
                  </a:txBody>
                  <a:tcPr/>
                </a:tc>
                <a:tc>
                  <a:txBody>
                    <a:bodyPr/>
                    <a:lstStyle/>
                    <a:p>
                      <a:pPr algn="ctr"/>
                      <a:r>
                        <a:rPr lang="en-MY" dirty="0"/>
                        <a:t>1001</a:t>
                      </a:r>
                    </a:p>
                  </a:txBody>
                  <a:tcPr/>
                </a:tc>
                <a:tc>
                  <a:txBody>
                    <a:bodyPr/>
                    <a:lstStyle/>
                    <a:p>
                      <a:pPr algn="ctr"/>
                      <a:r>
                        <a:rPr lang="en-MY" dirty="0"/>
                        <a:t>11</a:t>
                      </a:r>
                    </a:p>
                  </a:txBody>
                  <a:tcPr/>
                </a:tc>
                <a:tc>
                  <a:txBody>
                    <a:bodyPr/>
                    <a:lstStyle/>
                    <a:p>
                      <a:pPr algn="ctr"/>
                      <a:r>
                        <a:rPr lang="en-MY" dirty="0"/>
                        <a:t>9</a:t>
                      </a:r>
                    </a:p>
                  </a:txBody>
                  <a:tcPr/>
                </a:tc>
                <a:extLst>
                  <a:ext uri="{0D108BD9-81ED-4DB2-BD59-A6C34878D82A}">
                    <a16:rowId xmlns:a16="http://schemas.microsoft.com/office/drawing/2014/main" val="106583331"/>
                  </a:ext>
                </a:extLst>
              </a:tr>
              <a:tr h="370840">
                <a:tc>
                  <a:txBody>
                    <a:bodyPr/>
                    <a:lstStyle/>
                    <a:p>
                      <a:pPr algn="ctr"/>
                      <a:r>
                        <a:rPr lang="en-MY" dirty="0"/>
                        <a:t>10</a:t>
                      </a:r>
                    </a:p>
                  </a:txBody>
                  <a:tcPr/>
                </a:tc>
                <a:tc>
                  <a:txBody>
                    <a:bodyPr/>
                    <a:lstStyle/>
                    <a:p>
                      <a:pPr algn="ctr"/>
                      <a:r>
                        <a:rPr lang="en-MY" dirty="0"/>
                        <a:t>1010</a:t>
                      </a:r>
                    </a:p>
                  </a:txBody>
                  <a:tcPr/>
                </a:tc>
                <a:tc>
                  <a:txBody>
                    <a:bodyPr/>
                    <a:lstStyle/>
                    <a:p>
                      <a:pPr algn="ctr"/>
                      <a:r>
                        <a:rPr lang="en-MY" dirty="0"/>
                        <a:t>12</a:t>
                      </a:r>
                    </a:p>
                  </a:txBody>
                  <a:tcPr/>
                </a:tc>
                <a:tc>
                  <a:txBody>
                    <a:bodyPr/>
                    <a:lstStyle/>
                    <a:p>
                      <a:pPr algn="ctr"/>
                      <a:r>
                        <a:rPr lang="en-MY" dirty="0"/>
                        <a:t>A</a:t>
                      </a:r>
                    </a:p>
                  </a:txBody>
                  <a:tcPr/>
                </a:tc>
                <a:extLst>
                  <a:ext uri="{0D108BD9-81ED-4DB2-BD59-A6C34878D82A}">
                    <a16:rowId xmlns:a16="http://schemas.microsoft.com/office/drawing/2014/main" val="2678276944"/>
                  </a:ext>
                </a:extLst>
              </a:tr>
              <a:tr h="370840">
                <a:tc>
                  <a:txBody>
                    <a:bodyPr/>
                    <a:lstStyle/>
                    <a:p>
                      <a:pPr algn="ctr"/>
                      <a:r>
                        <a:rPr lang="en-MY" dirty="0"/>
                        <a:t>11</a:t>
                      </a:r>
                    </a:p>
                  </a:txBody>
                  <a:tcPr/>
                </a:tc>
                <a:tc>
                  <a:txBody>
                    <a:bodyPr/>
                    <a:lstStyle/>
                    <a:p>
                      <a:pPr algn="ctr"/>
                      <a:r>
                        <a:rPr lang="en-MY" dirty="0"/>
                        <a:t>1011</a:t>
                      </a:r>
                    </a:p>
                  </a:txBody>
                  <a:tcPr/>
                </a:tc>
                <a:tc>
                  <a:txBody>
                    <a:bodyPr/>
                    <a:lstStyle/>
                    <a:p>
                      <a:pPr algn="ctr"/>
                      <a:r>
                        <a:rPr lang="en-MY" dirty="0"/>
                        <a:t>13</a:t>
                      </a:r>
                    </a:p>
                  </a:txBody>
                  <a:tcPr/>
                </a:tc>
                <a:tc>
                  <a:txBody>
                    <a:bodyPr/>
                    <a:lstStyle/>
                    <a:p>
                      <a:pPr algn="ctr"/>
                      <a:r>
                        <a:rPr lang="en-MY" dirty="0"/>
                        <a:t>B</a:t>
                      </a:r>
                    </a:p>
                  </a:txBody>
                  <a:tcPr/>
                </a:tc>
                <a:extLst>
                  <a:ext uri="{0D108BD9-81ED-4DB2-BD59-A6C34878D82A}">
                    <a16:rowId xmlns:a16="http://schemas.microsoft.com/office/drawing/2014/main" val="3390441032"/>
                  </a:ext>
                </a:extLst>
              </a:tr>
              <a:tr h="370840">
                <a:tc>
                  <a:txBody>
                    <a:bodyPr/>
                    <a:lstStyle/>
                    <a:p>
                      <a:pPr algn="ctr"/>
                      <a:r>
                        <a:rPr lang="en-MY" dirty="0"/>
                        <a:t>12</a:t>
                      </a:r>
                    </a:p>
                  </a:txBody>
                  <a:tcPr/>
                </a:tc>
                <a:tc>
                  <a:txBody>
                    <a:bodyPr/>
                    <a:lstStyle/>
                    <a:p>
                      <a:pPr algn="ctr"/>
                      <a:r>
                        <a:rPr lang="en-MY" dirty="0"/>
                        <a:t>1100</a:t>
                      </a:r>
                    </a:p>
                  </a:txBody>
                  <a:tcPr/>
                </a:tc>
                <a:tc>
                  <a:txBody>
                    <a:bodyPr/>
                    <a:lstStyle/>
                    <a:p>
                      <a:pPr algn="ctr"/>
                      <a:r>
                        <a:rPr lang="en-MY" dirty="0"/>
                        <a:t>14</a:t>
                      </a:r>
                    </a:p>
                  </a:txBody>
                  <a:tcPr/>
                </a:tc>
                <a:tc>
                  <a:txBody>
                    <a:bodyPr/>
                    <a:lstStyle/>
                    <a:p>
                      <a:pPr algn="ctr"/>
                      <a:r>
                        <a:rPr lang="en-MY" dirty="0"/>
                        <a:t>C</a:t>
                      </a:r>
                    </a:p>
                  </a:txBody>
                  <a:tcPr/>
                </a:tc>
                <a:extLst>
                  <a:ext uri="{0D108BD9-81ED-4DB2-BD59-A6C34878D82A}">
                    <a16:rowId xmlns:a16="http://schemas.microsoft.com/office/drawing/2014/main" val="3188921388"/>
                  </a:ext>
                </a:extLst>
              </a:tr>
              <a:tr h="370840">
                <a:tc>
                  <a:txBody>
                    <a:bodyPr/>
                    <a:lstStyle/>
                    <a:p>
                      <a:pPr algn="ctr"/>
                      <a:r>
                        <a:rPr lang="en-MY" dirty="0"/>
                        <a:t>13</a:t>
                      </a:r>
                    </a:p>
                  </a:txBody>
                  <a:tcPr/>
                </a:tc>
                <a:tc>
                  <a:txBody>
                    <a:bodyPr/>
                    <a:lstStyle/>
                    <a:p>
                      <a:pPr algn="ctr"/>
                      <a:r>
                        <a:rPr lang="en-MY" dirty="0"/>
                        <a:t>1101</a:t>
                      </a:r>
                    </a:p>
                  </a:txBody>
                  <a:tcPr/>
                </a:tc>
                <a:tc>
                  <a:txBody>
                    <a:bodyPr/>
                    <a:lstStyle/>
                    <a:p>
                      <a:pPr algn="ctr"/>
                      <a:r>
                        <a:rPr lang="en-MY" dirty="0"/>
                        <a:t>15</a:t>
                      </a:r>
                    </a:p>
                  </a:txBody>
                  <a:tcPr/>
                </a:tc>
                <a:tc>
                  <a:txBody>
                    <a:bodyPr/>
                    <a:lstStyle/>
                    <a:p>
                      <a:pPr algn="ctr"/>
                      <a:r>
                        <a:rPr lang="en-MY" dirty="0"/>
                        <a:t>D</a:t>
                      </a:r>
                    </a:p>
                  </a:txBody>
                  <a:tcPr/>
                </a:tc>
                <a:extLst>
                  <a:ext uri="{0D108BD9-81ED-4DB2-BD59-A6C34878D82A}">
                    <a16:rowId xmlns:a16="http://schemas.microsoft.com/office/drawing/2014/main" val="58936159"/>
                  </a:ext>
                </a:extLst>
              </a:tr>
              <a:tr h="370840">
                <a:tc>
                  <a:txBody>
                    <a:bodyPr/>
                    <a:lstStyle/>
                    <a:p>
                      <a:pPr algn="ctr"/>
                      <a:r>
                        <a:rPr lang="en-MY" dirty="0"/>
                        <a:t>14</a:t>
                      </a:r>
                    </a:p>
                  </a:txBody>
                  <a:tcPr/>
                </a:tc>
                <a:tc>
                  <a:txBody>
                    <a:bodyPr/>
                    <a:lstStyle/>
                    <a:p>
                      <a:pPr algn="ctr"/>
                      <a:r>
                        <a:rPr lang="en-MY" dirty="0"/>
                        <a:t>1110</a:t>
                      </a:r>
                    </a:p>
                  </a:txBody>
                  <a:tcPr/>
                </a:tc>
                <a:tc>
                  <a:txBody>
                    <a:bodyPr/>
                    <a:lstStyle/>
                    <a:p>
                      <a:pPr algn="ctr"/>
                      <a:r>
                        <a:rPr lang="en-MY" dirty="0"/>
                        <a:t>16</a:t>
                      </a:r>
                    </a:p>
                  </a:txBody>
                  <a:tcPr/>
                </a:tc>
                <a:tc>
                  <a:txBody>
                    <a:bodyPr/>
                    <a:lstStyle/>
                    <a:p>
                      <a:pPr algn="ctr"/>
                      <a:r>
                        <a:rPr lang="en-MY" dirty="0"/>
                        <a:t>E</a:t>
                      </a:r>
                    </a:p>
                  </a:txBody>
                  <a:tcPr/>
                </a:tc>
                <a:extLst>
                  <a:ext uri="{0D108BD9-81ED-4DB2-BD59-A6C34878D82A}">
                    <a16:rowId xmlns:a16="http://schemas.microsoft.com/office/drawing/2014/main" val="739806843"/>
                  </a:ext>
                </a:extLst>
              </a:tr>
              <a:tr h="370840">
                <a:tc>
                  <a:txBody>
                    <a:bodyPr/>
                    <a:lstStyle/>
                    <a:p>
                      <a:pPr algn="ctr"/>
                      <a:r>
                        <a:rPr lang="en-MY" dirty="0"/>
                        <a:t>15</a:t>
                      </a:r>
                    </a:p>
                  </a:txBody>
                  <a:tcPr/>
                </a:tc>
                <a:tc>
                  <a:txBody>
                    <a:bodyPr/>
                    <a:lstStyle/>
                    <a:p>
                      <a:pPr algn="ctr"/>
                      <a:r>
                        <a:rPr lang="en-MY" dirty="0"/>
                        <a:t>1111</a:t>
                      </a:r>
                    </a:p>
                  </a:txBody>
                  <a:tcPr/>
                </a:tc>
                <a:tc>
                  <a:txBody>
                    <a:bodyPr/>
                    <a:lstStyle/>
                    <a:p>
                      <a:pPr algn="ctr"/>
                      <a:r>
                        <a:rPr lang="en-MY" dirty="0"/>
                        <a:t>17</a:t>
                      </a:r>
                    </a:p>
                  </a:txBody>
                  <a:tcPr/>
                </a:tc>
                <a:tc>
                  <a:txBody>
                    <a:bodyPr/>
                    <a:lstStyle/>
                    <a:p>
                      <a:pPr algn="ctr"/>
                      <a:r>
                        <a:rPr lang="en-MY" dirty="0"/>
                        <a:t>F</a:t>
                      </a:r>
                    </a:p>
                  </a:txBody>
                  <a:tcPr/>
                </a:tc>
                <a:extLst>
                  <a:ext uri="{0D108BD9-81ED-4DB2-BD59-A6C34878D82A}">
                    <a16:rowId xmlns:a16="http://schemas.microsoft.com/office/drawing/2014/main" val="3690954490"/>
                  </a:ext>
                </a:extLst>
              </a:tr>
            </a:tbl>
          </a:graphicData>
        </a:graphic>
      </p:graphicFrame>
    </p:spTree>
    <p:extLst>
      <p:ext uri="{BB962C8B-B14F-4D97-AF65-F5344CB8AC3E}">
        <p14:creationId xmlns:p14="http://schemas.microsoft.com/office/powerpoint/2010/main" val="1553323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85CFB-5B59-4C4A-A994-000A03CD44C6}"/>
              </a:ext>
            </a:extLst>
          </p:cNvPr>
          <p:cNvSpPr>
            <a:spLocks noGrp="1"/>
          </p:cNvSpPr>
          <p:nvPr>
            <p:ph type="title"/>
          </p:nvPr>
        </p:nvSpPr>
        <p:spPr>
          <a:xfrm>
            <a:off x="290555" y="276860"/>
            <a:ext cx="3497673" cy="992963"/>
          </a:xfrm>
        </p:spPr>
        <p:txBody>
          <a:bodyPr>
            <a:normAutofit/>
          </a:bodyPr>
          <a:lstStyle/>
          <a:p>
            <a:r>
              <a:rPr lang="en-MY" sz="2800" dirty="0"/>
              <a:t>Converting Octal and Hexadecimal to Binary</a:t>
            </a:r>
          </a:p>
        </p:txBody>
      </p:sp>
      <p:sp>
        <p:nvSpPr>
          <p:cNvPr id="4" name="Footer Placeholder 3">
            <a:extLst>
              <a:ext uri="{FF2B5EF4-FFF2-40B4-BE49-F238E27FC236}">
                <a16:creationId xmlns:a16="http://schemas.microsoft.com/office/drawing/2014/main" id="{FC64F36D-D341-4FDC-9996-658532288C99}"/>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A6C1EE83-E890-4CAE-8849-6D4BEDD88AE5}"/>
              </a:ext>
            </a:extLst>
          </p:cNvPr>
          <p:cNvSpPr>
            <a:spLocks noGrp="1"/>
          </p:cNvSpPr>
          <p:nvPr>
            <p:ph type="sldNum" sz="quarter" idx="12"/>
          </p:nvPr>
        </p:nvSpPr>
        <p:spPr/>
        <p:txBody>
          <a:bodyPr/>
          <a:lstStyle/>
          <a:p>
            <a:fld id="{1DE98518-C1CF-410D-8A71-B5D14FDF677E}" type="slidenum">
              <a:rPr lang="en-MY" smtClean="0"/>
              <a:t>11</a:t>
            </a:fld>
            <a:endParaRPr lang="en-MY" dirty="0"/>
          </a:p>
        </p:txBody>
      </p:sp>
      <p:graphicFrame>
        <p:nvGraphicFramePr>
          <p:cNvPr id="7" name="Table 6">
            <a:extLst>
              <a:ext uri="{FF2B5EF4-FFF2-40B4-BE49-F238E27FC236}">
                <a16:creationId xmlns:a16="http://schemas.microsoft.com/office/drawing/2014/main" id="{12491D34-A081-4598-8012-C142BCFD692F}"/>
              </a:ext>
            </a:extLst>
          </p:cNvPr>
          <p:cNvGraphicFramePr>
            <a:graphicFrameLocks noGrp="1"/>
          </p:cNvGraphicFramePr>
          <p:nvPr>
            <p:extLst>
              <p:ext uri="{D42A27DB-BD31-4B8C-83A1-F6EECF244321}">
                <p14:modId xmlns:p14="http://schemas.microsoft.com/office/powerpoint/2010/main" val="247429031"/>
              </p:ext>
            </p:extLst>
          </p:nvPr>
        </p:nvGraphicFramePr>
        <p:xfrm>
          <a:off x="3788228" y="264471"/>
          <a:ext cx="7208145" cy="6304280"/>
        </p:xfrm>
        <a:graphic>
          <a:graphicData uri="http://schemas.openxmlformats.org/drawingml/2006/table">
            <a:tbl>
              <a:tblPr firstRow="1" bandRow="1">
                <a:tableStyleId>{5C22544A-7EE6-4342-B048-85BDC9FD1C3A}</a:tableStyleId>
              </a:tblPr>
              <a:tblGrid>
                <a:gridCol w="1876620">
                  <a:extLst>
                    <a:ext uri="{9D8B030D-6E8A-4147-A177-3AD203B41FA5}">
                      <a16:colId xmlns:a16="http://schemas.microsoft.com/office/drawing/2014/main" val="2096866956"/>
                    </a:ext>
                  </a:extLst>
                </a:gridCol>
                <a:gridCol w="1777175">
                  <a:extLst>
                    <a:ext uri="{9D8B030D-6E8A-4147-A177-3AD203B41FA5}">
                      <a16:colId xmlns:a16="http://schemas.microsoft.com/office/drawing/2014/main" val="3843355804"/>
                    </a:ext>
                  </a:extLst>
                </a:gridCol>
                <a:gridCol w="1777175">
                  <a:extLst>
                    <a:ext uri="{9D8B030D-6E8A-4147-A177-3AD203B41FA5}">
                      <a16:colId xmlns:a16="http://schemas.microsoft.com/office/drawing/2014/main" val="4276715268"/>
                    </a:ext>
                  </a:extLst>
                </a:gridCol>
                <a:gridCol w="1777175">
                  <a:extLst>
                    <a:ext uri="{9D8B030D-6E8A-4147-A177-3AD203B41FA5}">
                      <a16:colId xmlns:a16="http://schemas.microsoft.com/office/drawing/2014/main" val="2042465935"/>
                    </a:ext>
                  </a:extLst>
                </a:gridCol>
              </a:tblGrid>
              <a:tr h="370840">
                <a:tc>
                  <a:txBody>
                    <a:bodyPr/>
                    <a:lstStyle/>
                    <a:p>
                      <a:pPr algn="ctr"/>
                      <a:r>
                        <a:rPr lang="en-MY" dirty="0"/>
                        <a:t>Decimal</a:t>
                      </a:r>
                    </a:p>
                  </a:txBody>
                  <a:tcPr anchor="ctr"/>
                </a:tc>
                <a:tc>
                  <a:txBody>
                    <a:bodyPr/>
                    <a:lstStyle/>
                    <a:p>
                      <a:pPr algn="ctr"/>
                      <a:r>
                        <a:rPr lang="en-MY" dirty="0"/>
                        <a:t>Binary</a:t>
                      </a:r>
                    </a:p>
                  </a:txBody>
                  <a:tcPr anchor="ctr"/>
                </a:tc>
                <a:tc>
                  <a:txBody>
                    <a:bodyPr/>
                    <a:lstStyle/>
                    <a:p>
                      <a:pPr algn="ctr"/>
                      <a:r>
                        <a:rPr lang="en-MY" dirty="0"/>
                        <a:t>Octal</a:t>
                      </a:r>
                    </a:p>
                  </a:txBody>
                  <a:tcPr anchor="ctr"/>
                </a:tc>
                <a:tc>
                  <a:txBody>
                    <a:bodyPr/>
                    <a:lstStyle/>
                    <a:p>
                      <a:pPr algn="ctr"/>
                      <a:r>
                        <a:rPr lang="en-MY" sz="1800" b="1" kern="1200" dirty="0">
                          <a:solidFill>
                            <a:schemeClr val="lt1"/>
                          </a:solidFill>
                          <a:latin typeface="+mn-lt"/>
                          <a:ea typeface="+mn-ea"/>
                          <a:cs typeface="+mn-cs"/>
                        </a:rPr>
                        <a:t>Hexadecimal</a:t>
                      </a:r>
                    </a:p>
                  </a:txBody>
                  <a:tcPr anchor="ctr"/>
                </a:tc>
                <a:extLst>
                  <a:ext uri="{0D108BD9-81ED-4DB2-BD59-A6C34878D82A}">
                    <a16:rowId xmlns:a16="http://schemas.microsoft.com/office/drawing/2014/main" val="4182933289"/>
                  </a:ext>
                </a:extLst>
              </a:tr>
              <a:tr h="370840">
                <a:tc>
                  <a:txBody>
                    <a:bodyPr/>
                    <a:lstStyle/>
                    <a:p>
                      <a:pPr algn="ctr"/>
                      <a:r>
                        <a:rPr lang="en-MY" dirty="0"/>
                        <a:t>0</a:t>
                      </a:r>
                    </a:p>
                  </a:txBody>
                  <a:tcPr/>
                </a:tc>
                <a:tc>
                  <a:txBody>
                    <a:bodyPr/>
                    <a:lstStyle/>
                    <a:p>
                      <a:pPr algn="ctr"/>
                      <a:r>
                        <a:rPr lang="en-MY" dirty="0"/>
                        <a:t>0000</a:t>
                      </a:r>
                    </a:p>
                  </a:txBody>
                  <a:tcPr/>
                </a:tc>
                <a:tc>
                  <a:txBody>
                    <a:bodyPr/>
                    <a:lstStyle/>
                    <a:p>
                      <a:pPr algn="ctr"/>
                      <a:r>
                        <a:rPr lang="en-MY" dirty="0"/>
                        <a:t>0 (000)</a:t>
                      </a:r>
                    </a:p>
                  </a:txBody>
                  <a:tcPr/>
                </a:tc>
                <a:tc>
                  <a:txBody>
                    <a:bodyPr/>
                    <a:lstStyle/>
                    <a:p>
                      <a:pPr algn="ctr"/>
                      <a:r>
                        <a:rPr lang="en-MY" dirty="0"/>
                        <a:t>0 (0000)</a:t>
                      </a:r>
                    </a:p>
                  </a:txBody>
                  <a:tcPr/>
                </a:tc>
                <a:extLst>
                  <a:ext uri="{0D108BD9-81ED-4DB2-BD59-A6C34878D82A}">
                    <a16:rowId xmlns:a16="http://schemas.microsoft.com/office/drawing/2014/main" val="63441441"/>
                  </a:ext>
                </a:extLst>
              </a:tr>
              <a:tr h="370840">
                <a:tc>
                  <a:txBody>
                    <a:bodyPr/>
                    <a:lstStyle/>
                    <a:p>
                      <a:pPr algn="ctr"/>
                      <a:r>
                        <a:rPr lang="en-MY" dirty="0"/>
                        <a:t>1</a:t>
                      </a:r>
                    </a:p>
                  </a:txBody>
                  <a:tcPr/>
                </a:tc>
                <a:tc>
                  <a:txBody>
                    <a:bodyPr/>
                    <a:lstStyle/>
                    <a:p>
                      <a:pPr algn="ctr"/>
                      <a:r>
                        <a:rPr lang="en-MY" dirty="0"/>
                        <a:t>0001</a:t>
                      </a:r>
                    </a:p>
                  </a:txBody>
                  <a:tcPr/>
                </a:tc>
                <a:tc>
                  <a:txBody>
                    <a:bodyPr/>
                    <a:lstStyle/>
                    <a:p>
                      <a:pPr algn="ctr"/>
                      <a:r>
                        <a:rPr lang="en-MY" dirty="0"/>
                        <a:t>1 (001)</a:t>
                      </a:r>
                    </a:p>
                  </a:txBody>
                  <a:tcPr/>
                </a:tc>
                <a:tc>
                  <a:txBody>
                    <a:bodyPr/>
                    <a:lstStyle/>
                    <a:p>
                      <a:pPr algn="ctr"/>
                      <a:r>
                        <a:rPr lang="en-MY" dirty="0"/>
                        <a:t>1 (0001)</a:t>
                      </a:r>
                    </a:p>
                  </a:txBody>
                  <a:tcPr/>
                </a:tc>
                <a:extLst>
                  <a:ext uri="{0D108BD9-81ED-4DB2-BD59-A6C34878D82A}">
                    <a16:rowId xmlns:a16="http://schemas.microsoft.com/office/drawing/2014/main" val="1541225135"/>
                  </a:ext>
                </a:extLst>
              </a:tr>
              <a:tr h="370840">
                <a:tc>
                  <a:txBody>
                    <a:bodyPr/>
                    <a:lstStyle/>
                    <a:p>
                      <a:pPr algn="ctr"/>
                      <a:r>
                        <a:rPr lang="en-MY" dirty="0"/>
                        <a:t>2</a:t>
                      </a:r>
                    </a:p>
                  </a:txBody>
                  <a:tcPr/>
                </a:tc>
                <a:tc>
                  <a:txBody>
                    <a:bodyPr/>
                    <a:lstStyle/>
                    <a:p>
                      <a:pPr algn="ctr"/>
                      <a:r>
                        <a:rPr lang="en-MY" dirty="0"/>
                        <a:t>0010</a:t>
                      </a:r>
                    </a:p>
                  </a:txBody>
                  <a:tcPr/>
                </a:tc>
                <a:tc>
                  <a:txBody>
                    <a:bodyPr/>
                    <a:lstStyle/>
                    <a:p>
                      <a:pPr algn="ctr"/>
                      <a:r>
                        <a:rPr lang="en-MY" dirty="0"/>
                        <a:t>2 (010)</a:t>
                      </a:r>
                    </a:p>
                  </a:txBody>
                  <a:tcPr/>
                </a:tc>
                <a:tc>
                  <a:txBody>
                    <a:bodyPr/>
                    <a:lstStyle/>
                    <a:p>
                      <a:pPr algn="ctr"/>
                      <a:r>
                        <a:rPr lang="en-MY" dirty="0"/>
                        <a:t>2 (0010)</a:t>
                      </a:r>
                    </a:p>
                  </a:txBody>
                  <a:tcPr/>
                </a:tc>
                <a:extLst>
                  <a:ext uri="{0D108BD9-81ED-4DB2-BD59-A6C34878D82A}">
                    <a16:rowId xmlns:a16="http://schemas.microsoft.com/office/drawing/2014/main" val="2601461782"/>
                  </a:ext>
                </a:extLst>
              </a:tr>
              <a:tr h="370840">
                <a:tc>
                  <a:txBody>
                    <a:bodyPr/>
                    <a:lstStyle/>
                    <a:p>
                      <a:pPr algn="ctr"/>
                      <a:r>
                        <a:rPr lang="en-MY" dirty="0"/>
                        <a:t>3</a:t>
                      </a:r>
                    </a:p>
                  </a:txBody>
                  <a:tcPr/>
                </a:tc>
                <a:tc>
                  <a:txBody>
                    <a:bodyPr/>
                    <a:lstStyle/>
                    <a:p>
                      <a:pPr algn="ctr"/>
                      <a:r>
                        <a:rPr lang="en-MY" dirty="0"/>
                        <a:t>0011</a:t>
                      </a:r>
                    </a:p>
                  </a:txBody>
                  <a:tcPr/>
                </a:tc>
                <a:tc>
                  <a:txBody>
                    <a:bodyPr/>
                    <a:lstStyle/>
                    <a:p>
                      <a:pPr algn="ctr"/>
                      <a:r>
                        <a:rPr lang="en-MY" dirty="0"/>
                        <a:t>3 (011)</a:t>
                      </a:r>
                    </a:p>
                  </a:txBody>
                  <a:tcPr/>
                </a:tc>
                <a:tc>
                  <a:txBody>
                    <a:bodyPr/>
                    <a:lstStyle/>
                    <a:p>
                      <a:pPr algn="ctr"/>
                      <a:r>
                        <a:rPr lang="en-MY" dirty="0"/>
                        <a:t>3 (0011)</a:t>
                      </a:r>
                    </a:p>
                  </a:txBody>
                  <a:tcPr/>
                </a:tc>
                <a:extLst>
                  <a:ext uri="{0D108BD9-81ED-4DB2-BD59-A6C34878D82A}">
                    <a16:rowId xmlns:a16="http://schemas.microsoft.com/office/drawing/2014/main" val="3524953741"/>
                  </a:ext>
                </a:extLst>
              </a:tr>
              <a:tr h="370840">
                <a:tc>
                  <a:txBody>
                    <a:bodyPr/>
                    <a:lstStyle/>
                    <a:p>
                      <a:pPr algn="ctr"/>
                      <a:r>
                        <a:rPr lang="en-MY" dirty="0"/>
                        <a:t>4</a:t>
                      </a:r>
                    </a:p>
                  </a:txBody>
                  <a:tcPr/>
                </a:tc>
                <a:tc>
                  <a:txBody>
                    <a:bodyPr/>
                    <a:lstStyle/>
                    <a:p>
                      <a:pPr algn="ctr"/>
                      <a:r>
                        <a:rPr lang="en-MY" dirty="0"/>
                        <a:t>0100</a:t>
                      </a:r>
                    </a:p>
                  </a:txBody>
                  <a:tcPr/>
                </a:tc>
                <a:tc>
                  <a:txBody>
                    <a:bodyPr/>
                    <a:lstStyle/>
                    <a:p>
                      <a:pPr algn="ctr"/>
                      <a:r>
                        <a:rPr lang="en-MY" dirty="0"/>
                        <a:t>4 (100)</a:t>
                      </a:r>
                    </a:p>
                  </a:txBody>
                  <a:tcPr/>
                </a:tc>
                <a:tc>
                  <a:txBody>
                    <a:bodyPr/>
                    <a:lstStyle/>
                    <a:p>
                      <a:pPr algn="ctr"/>
                      <a:r>
                        <a:rPr lang="en-MY" dirty="0"/>
                        <a:t>4 (0100)</a:t>
                      </a:r>
                    </a:p>
                  </a:txBody>
                  <a:tcPr/>
                </a:tc>
                <a:extLst>
                  <a:ext uri="{0D108BD9-81ED-4DB2-BD59-A6C34878D82A}">
                    <a16:rowId xmlns:a16="http://schemas.microsoft.com/office/drawing/2014/main" val="2306301887"/>
                  </a:ext>
                </a:extLst>
              </a:tr>
              <a:tr h="370840">
                <a:tc>
                  <a:txBody>
                    <a:bodyPr/>
                    <a:lstStyle/>
                    <a:p>
                      <a:pPr algn="ctr"/>
                      <a:r>
                        <a:rPr lang="en-MY" dirty="0"/>
                        <a:t>5</a:t>
                      </a:r>
                    </a:p>
                  </a:txBody>
                  <a:tcPr/>
                </a:tc>
                <a:tc>
                  <a:txBody>
                    <a:bodyPr/>
                    <a:lstStyle/>
                    <a:p>
                      <a:pPr algn="ctr"/>
                      <a:r>
                        <a:rPr lang="en-MY" dirty="0"/>
                        <a:t>0101</a:t>
                      </a:r>
                    </a:p>
                  </a:txBody>
                  <a:tcPr/>
                </a:tc>
                <a:tc>
                  <a:txBody>
                    <a:bodyPr/>
                    <a:lstStyle/>
                    <a:p>
                      <a:pPr algn="ctr"/>
                      <a:r>
                        <a:rPr lang="en-MY" dirty="0"/>
                        <a:t>5 (101)</a:t>
                      </a:r>
                    </a:p>
                  </a:txBody>
                  <a:tcPr/>
                </a:tc>
                <a:tc>
                  <a:txBody>
                    <a:bodyPr/>
                    <a:lstStyle/>
                    <a:p>
                      <a:pPr algn="ctr"/>
                      <a:r>
                        <a:rPr lang="en-MY" dirty="0"/>
                        <a:t>5 (0101)</a:t>
                      </a:r>
                    </a:p>
                  </a:txBody>
                  <a:tcPr/>
                </a:tc>
                <a:extLst>
                  <a:ext uri="{0D108BD9-81ED-4DB2-BD59-A6C34878D82A}">
                    <a16:rowId xmlns:a16="http://schemas.microsoft.com/office/drawing/2014/main" val="4067238482"/>
                  </a:ext>
                </a:extLst>
              </a:tr>
              <a:tr h="370840">
                <a:tc>
                  <a:txBody>
                    <a:bodyPr/>
                    <a:lstStyle/>
                    <a:p>
                      <a:pPr algn="ctr"/>
                      <a:r>
                        <a:rPr lang="en-MY" dirty="0"/>
                        <a:t>6</a:t>
                      </a:r>
                    </a:p>
                  </a:txBody>
                  <a:tcPr/>
                </a:tc>
                <a:tc>
                  <a:txBody>
                    <a:bodyPr/>
                    <a:lstStyle/>
                    <a:p>
                      <a:pPr algn="ctr"/>
                      <a:r>
                        <a:rPr lang="en-MY" dirty="0"/>
                        <a:t>0110</a:t>
                      </a:r>
                    </a:p>
                  </a:txBody>
                  <a:tcPr/>
                </a:tc>
                <a:tc>
                  <a:txBody>
                    <a:bodyPr/>
                    <a:lstStyle/>
                    <a:p>
                      <a:pPr algn="ctr"/>
                      <a:r>
                        <a:rPr lang="en-MY" dirty="0"/>
                        <a:t>6 (110)</a:t>
                      </a:r>
                    </a:p>
                  </a:txBody>
                  <a:tcPr/>
                </a:tc>
                <a:tc>
                  <a:txBody>
                    <a:bodyPr/>
                    <a:lstStyle/>
                    <a:p>
                      <a:pPr algn="ctr"/>
                      <a:r>
                        <a:rPr lang="en-MY" dirty="0"/>
                        <a:t>6 (0110)</a:t>
                      </a:r>
                    </a:p>
                  </a:txBody>
                  <a:tcPr/>
                </a:tc>
                <a:extLst>
                  <a:ext uri="{0D108BD9-81ED-4DB2-BD59-A6C34878D82A}">
                    <a16:rowId xmlns:a16="http://schemas.microsoft.com/office/drawing/2014/main" val="3693285607"/>
                  </a:ext>
                </a:extLst>
              </a:tr>
              <a:tr h="370840">
                <a:tc>
                  <a:txBody>
                    <a:bodyPr/>
                    <a:lstStyle/>
                    <a:p>
                      <a:pPr algn="ctr"/>
                      <a:r>
                        <a:rPr lang="en-MY" dirty="0"/>
                        <a:t>7</a:t>
                      </a:r>
                    </a:p>
                  </a:txBody>
                  <a:tcPr/>
                </a:tc>
                <a:tc>
                  <a:txBody>
                    <a:bodyPr/>
                    <a:lstStyle/>
                    <a:p>
                      <a:pPr algn="ctr"/>
                      <a:r>
                        <a:rPr lang="en-MY" dirty="0"/>
                        <a:t>0111</a:t>
                      </a:r>
                    </a:p>
                  </a:txBody>
                  <a:tcPr/>
                </a:tc>
                <a:tc>
                  <a:txBody>
                    <a:bodyPr/>
                    <a:lstStyle/>
                    <a:p>
                      <a:pPr algn="ctr"/>
                      <a:r>
                        <a:rPr lang="en-MY" dirty="0"/>
                        <a:t>7 (111)</a:t>
                      </a:r>
                    </a:p>
                  </a:txBody>
                  <a:tcPr/>
                </a:tc>
                <a:tc>
                  <a:txBody>
                    <a:bodyPr/>
                    <a:lstStyle/>
                    <a:p>
                      <a:pPr algn="ctr"/>
                      <a:r>
                        <a:rPr lang="en-MY" dirty="0"/>
                        <a:t>7 (0111)</a:t>
                      </a:r>
                    </a:p>
                  </a:txBody>
                  <a:tcPr/>
                </a:tc>
                <a:extLst>
                  <a:ext uri="{0D108BD9-81ED-4DB2-BD59-A6C34878D82A}">
                    <a16:rowId xmlns:a16="http://schemas.microsoft.com/office/drawing/2014/main" val="2925229865"/>
                  </a:ext>
                </a:extLst>
              </a:tr>
              <a:tr h="370840">
                <a:tc>
                  <a:txBody>
                    <a:bodyPr/>
                    <a:lstStyle/>
                    <a:p>
                      <a:pPr algn="ctr"/>
                      <a:r>
                        <a:rPr lang="en-MY" dirty="0"/>
                        <a:t>8</a:t>
                      </a:r>
                    </a:p>
                  </a:txBody>
                  <a:tcPr/>
                </a:tc>
                <a:tc>
                  <a:txBody>
                    <a:bodyPr/>
                    <a:lstStyle/>
                    <a:p>
                      <a:pPr algn="ctr"/>
                      <a:r>
                        <a:rPr lang="en-MY" dirty="0"/>
                        <a:t>1000</a:t>
                      </a:r>
                    </a:p>
                  </a:txBody>
                  <a:tcPr/>
                </a:tc>
                <a:tc>
                  <a:txBody>
                    <a:bodyPr/>
                    <a:lstStyle/>
                    <a:p>
                      <a:pPr algn="ctr"/>
                      <a:r>
                        <a:rPr lang="en-MY" dirty="0"/>
                        <a:t>10</a:t>
                      </a:r>
                    </a:p>
                  </a:txBody>
                  <a:tcPr/>
                </a:tc>
                <a:tc>
                  <a:txBody>
                    <a:bodyPr/>
                    <a:lstStyle/>
                    <a:p>
                      <a:pPr algn="ctr"/>
                      <a:r>
                        <a:rPr lang="en-MY" dirty="0"/>
                        <a:t>8 (1000)</a:t>
                      </a:r>
                    </a:p>
                  </a:txBody>
                  <a:tcPr/>
                </a:tc>
                <a:extLst>
                  <a:ext uri="{0D108BD9-81ED-4DB2-BD59-A6C34878D82A}">
                    <a16:rowId xmlns:a16="http://schemas.microsoft.com/office/drawing/2014/main" val="4196223585"/>
                  </a:ext>
                </a:extLst>
              </a:tr>
              <a:tr h="370840">
                <a:tc>
                  <a:txBody>
                    <a:bodyPr/>
                    <a:lstStyle/>
                    <a:p>
                      <a:pPr algn="ctr"/>
                      <a:r>
                        <a:rPr lang="en-MY" dirty="0"/>
                        <a:t>9</a:t>
                      </a:r>
                    </a:p>
                  </a:txBody>
                  <a:tcPr/>
                </a:tc>
                <a:tc>
                  <a:txBody>
                    <a:bodyPr/>
                    <a:lstStyle/>
                    <a:p>
                      <a:pPr algn="ctr"/>
                      <a:r>
                        <a:rPr lang="en-MY" dirty="0"/>
                        <a:t>1001</a:t>
                      </a:r>
                    </a:p>
                  </a:txBody>
                  <a:tcPr/>
                </a:tc>
                <a:tc>
                  <a:txBody>
                    <a:bodyPr/>
                    <a:lstStyle/>
                    <a:p>
                      <a:pPr algn="ctr"/>
                      <a:r>
                        <a:rPr lang="en-MY" dirty="0"/>
                        <a:t>11</a:t>
                      </a:r>
                    </a:p>
                  </a:txBody>
                  <a:tcPr/>
                </a:tc>
                <a:tc>
                  <a:txBody>
                    <a:bodyPr/>
                    <a:lstStyle/>
                    <a:p>
                      <a:pPr algn="ctr"/>
                      <a:r>
                        <a:rPr lang="en-MY" dirty="0"/>
                        <a:t>9 (1001)</a:t>
                      </a:r>
                    </a:p>
                  </a:txBody>
                  <a:tcPr/>
                </a:tc>
                <a:extLst>
                  <a:ext uri="{0D108BD9-81ED-4DB2-BD59-A6C34878D82A}">
                    <a16:rowId xmlns:a16="http://schemas.microsoft.com/office/drawing/2014/main" val="106583331"/>
                  </a:ext>
                </a:extLst>
              </a:tr>
              <a:tr h="370840">
                <a:tc>
                  <a:txBody>
                    <a:bodyPr/>
                    <a:lstStyle/>
                    <a:p>
                      <a:pPr algn="ctr"/>
                      <a:r>
                        <a:rPr lang="en-MY" dirty="0"/>
                        <a:t>10</a:t>
                      </a:r>
                    </a:p>
                  </a:txBody>
                  <a:tcPr/>
                </a:tc>
                <a:tc>
                  <a:txBody>
                    <a:bodyPr/>
                    <a:lstStyle/>
                    <a:p>
                      <a:pPr algn="ctr"/>
                      <a:r>
                        <a:rPr lang="en-MY" dirty="0"/>
                        <a:t>1010</a:t>
                      </a:r>
                    </a:p>
                  </a:txBody>
                  <a:tcPr/>
                </a:tc>
                <a:tc>
                  <a:txBody>
                    <a:bodyPr/>
                    <a:lstStyle/>
                    <a:p>
                      <a:pPr algn="ctr"/>
                      <a:r>
                        <a:rPr lang="en-MY" dirty="0"/>
                        <a:t>12</a:t>
                      </a:r>
                    </a:p>
                  </a:txBody>
                  <a:tcPr/>
                </a:tc>
                <a:tc>
                  <a:txBody>
                    <a:bodyPr/>
                    <a:lstStyle/>
                    <a:p>
                      <a:pPr algn="ctr"/>
                      <a:r>
                        <a:rPr lang="en-MY" dirty="0"/>
                        <a:t>A (1010)</a:t>
                      </a:r>
                    </a:p>
                  </a:txBody>
                  <a:tcPr/>
                </a:tc>
                <a:extLst>
                  <a:ext uri="{0D108BD9-81ED-4DB2-BD59-A6C34878D82A}">
                    <a16:rowId xmlns:a16="http://schemas.microsoft.com/office/drawing/2014/main" val="2678276944"/>
                  </a:ext>
                </a:extLst>
              </a:tr>
              <a:tr h="370840">
                <a:tc>
                  <a:txBody>
                    <a:bodyPr/>
                    <a:lstStyle/>
                    <a:p>
                      <a:pPr algn="ctr"/>
                      <a:r>
                        <a:rPr lang="en-MY" dirty="0"/>
                        <a:t>11</a:t>
                      </a:r>
                    </a:p>
                  </a:txBody>
                  <a:tcPr/>
                </a:tc>
                <a:tc>
                  <a:txBody>
                    <a:bodyPr/>
                    <a:lstStyle/>
                    <a:p>
                      <a:pPr algn="ctr"/>
                      <a:r>
                        <a:rPr lang="en-MY" dirty="0"/>
                        <a:t>1011</a:t>
                      </a:r>
                    </a:p>
                  </a:txBody>
                  <a:tcPr/>
                </a:tc>
                <a:tc>
                  <a:txBody>
                    <a:bodyPr/>
                    <a:lstStyle/>
                    <a:p>
                      <a:pPr algn="ctr"/>
                      <a:r>
                        <a:rPr lang="en-MY" dirty="0"/>
                        <a:t>13</a:t>
                      </a:r>
                    </a:p>
                  </a:txBody>
                  <a:tcPr/>
                </a:tc>
                <a:tc>
                  <a:txBody>
                    <a:bodyPr/>
                    <a:lstStyle/>
                    <a:p>
                      <a:pPr algn="ctr"/>
                      <a:r>
                        <a:rPr lang="en-MY" dirty="0"/>
                        <a:t>B (1011)</a:t>
                      </a:r>
                    </a:p>
                  </a:txBody>
                  <a:tcPr/>
                </a:tc>
                <a:extLst>
                  <a:ext uri="{0D108BD9-81ED-4DB2-BD59-A6C34878D82A}">
                    <a16:rowId xmlns:a16="http://schemas.microsoft.com/office/drawing/2014/main" val="3390441032"/>
                  </a:ext>
                </a:extLst>
              </a:tr>
              <a:tr h="370840">
                <a:tc>
                  <a:txBody>
                    <a:bodyPr/>
                    <a:lstStyle/>
                    <a:p>
                      <a:pPr algn="ctr"/>
                      <a:r>
                        <a:rPr lang="en-MY" dirty="0"/>
                        <a:t>12</a:t>
                      </a:r>
                    </a:p>
                  </a:txBody>
                  <a:tcPr/>
                </a:tc>
                <a:tc>
                  <a:txBody>
                    <a:bodyPr/>
                    <a:lstStyle/>
                    <a:p>
                      <a:pPr algn="ctr"/>
                      <a:r>
                        <a:rPr lang="en-MY" dirty="0"/>
                        <a:t>1100</a:t>
                      </a:r>
                    </a:p>
                  </a:txBody>
                  <a:tcPr/>
                </a:tc>
                <a:tc>
                  <a:txBody>
                    <a:bodyPr/>
                    <a:lstStyle/>
                    <a:p>
                      <a:pPr algn="ctr"/>
                      <a:r>
                        <a:rPr lang="en-MY" dirty="0"/>
                        <a:t>14</a:t>
                      </a:r>
                    </a:p>
                  </a:txBody>
                  <a:tcPr/>
                </a:tc>
                <a:tc>
                  <a:txBody>
                    <a:bodyPr/>
                    <a:lstStyle/>
                    <a:p>
                      <a:pPr algn="ctr"/>
                      <a:r>
                        <a:rPr lang="en-MY" dirty="0"/>
                        <a:t>C (1100)</a:t>
                      </a:r>
                    </a:p>
                  </a:txBody>
                  <a:tcPr/>
                </a:tc>
                <a:extLst>
                  <a:ext uri="{0D108BD9-81ED-4DB2-BD59-A6C34878D82A}">
                    <a16:rowId xmlns:a16="http://schemas.microsoft.com/office/drawing/2014/main" val="3188921388"/>
                  </a:ext>
                </a:extLst>
              </a:tr>
              <a:tr h="370840">
                <a:tc>
                  <a:txBody>
                    <a:bodyPr/>
                    <a:lstStyle/>
                    <a:p>
                      <a:pPr algn="ctr"/>
                      <a:r>
                        <a:rPr lang="en-MY" dirty="0"/>
                        <a:t>13</a:t>
                      </a:r>
                    </a:p>
                  </a:txBody>
                  <a:tcPr/>
                </a:tc>
                <a:tc>
                  <a:txBody>
                    <a:bodyPr/>
                    <a:lstStyle/>
                    <a:p>
                      <a:pPr algn="ctr"/>
                      <a:r>
                        <a:rPr lang="en-MY" dirty="0"/>
                        <a:t>1101</a:t>
                      </a:r>
                    </a:p>
                  </a:txBody>
                  <a:tcPr/>
                </a:tc>
                <a:tc>
                  <a:txBody>
                    <a:bodyPr/>
                    <a:lstStyle/>
                    <a:p>
                      <a:pPr algn="ctr"/>
                      <a:r>
                        <a:rPr lang="en-MY" dirty="0"/>
                        <a:t>15</a:t>
                      </a:r>
                    </a:p>
                  </a:txBody>
                  <a:tcPr/>
                </a:tc>
                <a:tc>
                  <a:txBody>
                    <a:bodyPr/>
                    <a:lstStyle/>
                    <a:p>
                      <a:pPr algn="ctr"/>
                      <a:r>
                        <a:rPr lang="en-MY" dirty="0"/>
                        <a:t>D (1101)</a:t>
                      </a:r>
                    </a:p>
                  </a:txBody>
                  <a:tcPr/>
                </a:tc>
                <a:extLst>
                  <a:ext uri="{0D108BD9-81ED-4DB2-BD59-A6C34878D82A}">
                    <a16:rowId xmlns:a16="http://schemas.microsoft.com/office/drawing/2014/main" val="58936159"/>
                  </a:ext>
                </a:extLst>
              </a:tr>
              <a:tr h="370840">
                <a:tc>
                  <a:txBody>
                    <a:bodyPr/>
                    <a:lstStyle/>
                    <a:p>
                      <a:pPr algn="ctr"/>
                      <a:r>
                        <a:rPr lang="en-MY" dirty="0"/>
                        <a:t>14</a:t>
                      </a:r>
                    </a:p>
                  </a:txBody>
                  <a:tcPr/>
                </a:tc>
                <a:tc>
                  <a:txBody>
                    <a:bodyPr/>
                    <a:lstStyle/>
                    <a:p>
                      <a:pPr algn="ctr"/>
                      <a:r>
                        <a:rPr lang="en-MY" dirty="0"/>
                        <a:t>1110</a:t>
                      </a:r>
                    </a:p>
                  </a:txBody>
                  <a:tcPr/>
                </a:tc>
                <a:tc>
                  <a:txBody>
                    <a:bodyPr/>
                    <a:lstStyle/>
                    <a:p>
                      <a:pPr algn="ctr"/>
                      <a:r>
                        <a:rPr lang="en-MY" dirty="0"/>
                        <a:t>16</a:t>
                      </a:r>
                    </a:p>
                  </a:txBody>
                  <a:tcPr/>
                </a:tc>
                <a:tc>
                  <a:txBody>
                    <a:bodyPr/>
                    <a:lstStyle/>
                    <a:p>
                      <a:pPr algn="ctr"/>
                      <a:r>
                        <a:rPr lang="en-MY" dirty="0"/>
                        <a:t>E (1110)</a:t>
                      </a:r>
                    </a:p>
                  </a:txBody>
                  <a:tcPr/>
                </a:tc>
                <a:extLst>
                  <a:ext uri="{0D108BD9-81ED-4DB2-BD59-A6C34878D82A}">
                    <a16:rowId xmlns:a16="http://schemas.microsoft.com/office/drawing/2014/main" val="739806843"/>
                  </a:ext>
                </a:extLst>
              </a:tr>
              <a:tr h="370840">
                <a:tc>
                  <a:txBody>
                    <a:bodyPr/>
                    <a:lstStyle/>
                    <a:p>
                      <a:pPr algn="ctr"/>
                      <a:r>
                        <a:rPr lang="en-MY" dirty="0"/>
                        <a:t>15</a:t>
                      </a:r>
                    </a:p>
                  </a:txBody>
                  <a:tcPr/>
                </a:tc>
                <a:tc>
                  <a:txBody>
                    <a:bodyPr/>
                    <a:lstStyle/>
                    <a:p>
                      <a:pPr algn="ctr"/>
                      <a:r>
                        <a:rPr lang="en-MY" dirty="0"/>
                        <a:t>1111</a:t>
                      </a:r>
                    </a:p>
                  </a:txBody>
                  <a:tcPr/>
                </a:tc>
                <a:tc>
                  <a:txBody>
                    <a:bodyPr/>
                    <a:lstStyle/>
                    <a:p>
                      <a:pPr algn="ctr"/>
                      <a:r>
                        <a:rPr lang="en-MY" dirty="0"/>
                        <a:t>17</a:t>
                      </a:r>
                    </a:p>
                  </a:txBody>
                  <a:tcPr/>
                </a:tc>
                <a:tc>
                  <a:txBody>
                    <a:bodyPr/>
                    <a:lstStyle/>
                    <a:p>
                      <a:pPr algn="ctr"/>
                      <a:r>
                        <a:rPr lang="en-MY" dirty="0"/>
                        <a:t>F (1111)</a:t>
                      </a:r>
                    </a:p>
                  </a:txBody>
                  <a:tcPr/>
                </a:tc>
                <a:extLst>
                  <a:ext uri="{0D108BD9-81ED-4DB2-BD59-A6C34878D82A}">
                    <a16:rowId xmlns:a16="http://schemas.microsoft.com/office/drawing/2014/main" val="3690954490"/>
                  </a:ext>
                </a:extLst>
              </a:tr>
            </a:tbl>
          </a:graphicData>
        </a:graphic>
      </p:graphicFrame>
    </p:spTree>
    <p:extLst>
      <p:ext uri="{BB962C8B-B14F-4D97-AF65-F5344CB8AC3E}">
        <p14:creationId xmlns:p14="http://schemas.microsoft.com/office/powerpoint/2010/main" val="2868203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D8A6-2CA8-4F74-81B6-22938946C035}"/>
              </a:ext>
            </a:extLst>
          </p:cNvPr>
          <p:cNvSpPr>
            <a:spLocks noGrp="1"/>
          </p:cNvSpPr>
          <p:nvPr>
            <p:ph type="title"/>
          </p:nvPr>
        </p:nvSpPr>
        <p:spPr/>
        <p:txBody>
          <a:bodyPr/>
          <a:lstStyle/>
          <a:p>
            <a:r>
              <a:rPr lang="en-MY" dirty="0"/>
              <a:t>Converting Octal to Binary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CBEC68-0804-419B-B5F6-7F50FA6F24C3}"/>
                  </a:ext>
                </a:extLst>
              </p:cNvPr>
              <p:cNvSpPr>
                <a:spLocks noGrp="1"/>
              </p:cNvSpPr>
              <p:nvPr>
                <p:ph idx="1"/>
              </p:nvPr>
            </p:nvSpPr>
            <p:spPr/>
            <p:txBody>
              <a:bodyPr/>
              <a:lstStyle/>
              <a:p>
                <a:r>
                  <a:rPr lang="en-MY" b="1" dirty="0">
                    <a:solidFill>
                      <a:srgbClr val="FF0000"/>
                    </a:solidFill>
                  </a:rPr>
                  <a:t>Example 4:</a:t>
                </a:r>
                <a:r>
                  <a:rPr lang="en-MY" dirty="0"/>
                  <a:t> Convert the octal number </a:t>
                </a:r>
                <a14:m>
                  <m:oMath xmlns:m="http://schemas.openxmlformats.org/officeDocument/2006/math">
                    <m:sSub>
                      <m:sSubPr>
                        <m:ctrlPr>
                          <a:rPr lang="en-MY" i="1" smtClean="0">
                            <a:latin typeface="Cambria Math" panose="02040503050406030204" pitchFamily="18" charset="0"/>
                          </a:rPr>
                        </m:ctrlPr>
                      </m:sSubPr>
                      <m:e>
                        <m:r>
                          <a:rPr lang="en-US" b="0" i="1" smtClean="0">
                            <a:latin typeface="Cambria Math" panose="02040503050406030204" pitchFamily="18" charset="0"/>
                          </a:rPr>
                          <m:t>317</m:t>
                        </m:r>
                      </m:e>
                      <m:sub>
                        <m:r>
                          <a:rPr lang="en-US" b="0" i="1" smtClean="0">
                            <a:latin typeface="Cambria Math" panose="02040503050406030204" pitchFamily="18" charset="0"/>
                          </a:rPr>
                          <m:t>8</m:t>
                        </m:r>
                      </m:sub>
                    </m:sSub>
                  </m:oMath>
                </a14:m>
                <a:r>
                  <a:rPr lang="en-MY" dirty="0"/>
                  <a:t> to binary.</a:t>
                </a:r>
              </a:p>
              <a:p>
                <a:endParaRPr lang="en-MY" b="1" dirty="0">
                  <a:solidFill>
                    <a:srgbClr val="FF0000"/>
                  </a:solidFill>
                </a:endParaRPr>
              </a:p>
              <a:p>
                <a:pPr algn="just">
                  <a:lnSpc>
                    <a:spcPct val="100000"/>
                  </a:lnSpc>
                </a:pPr>
                <a:r>
                  <a:rPr lang="en-MY" b="1" dirty="0"/>
                  <a:t>Note: </a:t>
                </a:r>
                <a:r>
                  <a:rPr lang="en-MY" dirty="0"/>
                  <a:t>In converting binary numbers to octal, we first arrange the bits in groups of three, starting from the binary point and working outward. If necessary, we insert leading or trailing zeros to complete the groups. Then, we convert each group of three bits to its octal equivalent.</a:t>
                </a:r>
              </a:p>
            </p:txBody>
          </p:sp>
        </mc:Choice>
        <mc:Fallback xmlns="">
          <p:sp>
            <p:nvSpPr>
              <p:cNvPr id="3" name="Content Placeholder 2">
                <a:extLst>
                  <a:ext uri="{FF2B5EF4-FFF2-40B4-BE49-F238E27FC236}">
                    <a16:creationId xmlns:a16="http://schemas.microsoft.com/office/drawing/2014/main" id="{13CBEC68-0804-419B-B5F6-7F50FA6F24C3}"/>
                  </a:ext>
                </a:extLst>
              </p:cNvPr>
              <p:cNvSpPr>
                <a:spLocks noGrp="1" noRot="1" noChangeAspect="1" noMove="1" noResize="1" noEditPoints="1" noAdjustHandles="1" noChangeArrowheads="1" noChangeShapeType="1" noTextEdit="1"/>
              </p:cNvSpPr>
              <p:nvPr>
                <p:ph idx="1"/>
              </p:nvPr>
            </p:nvSpPr>
            <p:spPr>
              <a:blipFill>
                <a:blip r:embed="rId2"/>
                <a:stretch>
                  <a:fillRect l="-303" t="-1504" r="-606"/>
                </a:stretch>
              </a:blipFill>
            </p:spPr>
            <p:txBody>
              <a:bodyPr/>
              <a:lstStyle/>
              <a:p>
                <a:r>
                  <a:rPr lang="en-MY">
                    <a:noFill/>
                  </a:rPr>
                  <a:t> </a:t>
                </a:r>
              </a:p>
            </p:txBody>
          </p:sp>
        </mc:Fallback>
      </mc:AlternateContent>
      <p:sp>
        <p:nvSpPr>
          <p:cNvPr id="4" name="Footer Placeholder 3">
            <a:extLst>
              <a:ext uri="{FF2B5EF4-FFF2-40B4-BE49-F238E27FC236}">
                <a16:creationId xmlns:a16="http://schemas.microsoft.com/office/drawing/2014/main" id="{846D4F3D-D7F3-47F1-8600-3B8DB7FE54E0}"/>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A399BC29-216F-4426-A3A2-AE6F55A30CF4}"/>
              </a:ext>
            </a:extLst>
          </p:cNvPr>
          <p:cNvSpPr>
            <a:spLocks noGrp="1"/>
          </p:cNvSpPr>
          <p:nvPr>
            <p:ph type="sldNum" sz="quarter" idx="12"/>
          </p:nvPr>
        </p:nvSpPr>
        <p:spPr/>
        <p:txBody>
          <a:bodyPr/>
          <a:lstStyle/>
          <a:p>
            <a:fld id="{1DE98518-C1CF-410D-8A71-B5D14FDF677E}" type="slidenum">
              <a:rPr lang="en-MY" smtClean="0"/>
              <a:t>12</a:t>
            </a:fld>
            <a:endParaRPr lang="en-MY" dirty="0"/>
          </a:p>
        </p:txBody>
      </p:sp>
    </p:spTree>
    <p:extLst>
      <p:ext uri="{BB962C8B-B14F-4D97-AF65-F5344CB8AC3E}">
        <p14:creationId xmlns:p14="http://schemas.microsoft.com/office/powerpoint/2010/main" val="384317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2554C-3F59-415B-9E9B-6F3B628BC1E4}"/>
              </a:ext>
            </a:extLst>
          </p:cNvPr>
          <p:cNvSpPr>
            <a:spLocks noGrp="1"/>
          </p:cNvSpPr>
          <p:nvPr>
            <p:ph type="title"/>
          </p:nvPr>
        </p:nvSpPr>
        <p:spPr/>
        <p:txBody>
          <a:bodyPr>
            <a:normAutofit/>
          </a:bodyPr>
          <a:lstStyle/>
          <a:p>
            <a:r>
              <a:rPr lang="en-MY" sz="4800" dirty="0"/>
              <a:t>Convert Hexadecimal Numbers to Binary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F5421B-A270-467A-BF15-DC19C77B98AD}"/>
                  </a:ext>
                </a:extLst>
              </p:cNvPr>
              <p:cNvSpPr>
                <a:spLocks noGrp="1"/>
              </p:cNvSpPr>
              <p:nvPr>
                <p:ph idx="1"/>
              </p:nvPr>
            </p:nvSpPr>
            <p:spPr/>
            <p:txBody>
              <a:bodyPr/>
              <a:lstStyle/>
              <a:p>
                <a:r>
                  <a:rPr lang="en-MY" b="1" dirty="0">
                    <a:solidFill>
                      <a:srgbClr val="FF0000"/>
                    </a:solidFill>
                  </a:rPr>
                  <a:t>Example 5: </a:t>
                </a:r>
                <a:r>
                  <a:rPr lang="en-MY" dirty="0"/>
                  <a:t>Convert the hexadecimal number </a:t>
                </a:r>
                <a14:m>
                  <m:oMath xmlns:m="http://schemas.openxmlformats.org/officeDocument/2006/math">
                    <m:sSub>
                      <m:sSubPr>
                        <m:ctrlPr>
                          <a:rPr lang="en-MY" i="1" smtClean="0">
                            <a:latin typeface="Cambria Math" panose="02040503050406030204" pitchFamily="18" charset="0"/>
                          </a:rPr>
                        </m:ctrlPr>
                      </m:sSubPr>
                      <m:e>
                        <m:r>
                          <m:rPr>
                            <m:sty m:val="p"/>
                          </m:rPr>
                          <a:rPr lang="en-US" b="0" i="0" smtClean="0">
                            <a:latin typeface="Cambria Math" panose="02040503050406030204" pitchFamily="18" charset="0"/>
                          </a:rPr>
                          <m:t>F</m:t>
                        </m:r>
                        <m:r>
                          <a:rPr lang="en-US" b="0" i="0" smtClean="0">
                            <a:latin typeface="Cambria Math" panose="02040503050406030204" pitchFamily="18" charset="0"/>
                          </a:rPr>
                          <m:t>3</m:t>
                        </m:r>
                        <m:r>
                          <m:rPr>
                            <m:sty m:val="p"/>
                          </m:rPr>
                          <a:rPr lang="en-US" b="0" i="0" smtClean="0">
                            <a:latin typeface="Cambria Math" panose="02040503050406030204" pitchFamily="18" charset="0"/>
                          </a:rPr>
                          <m:t>A</m:t>
                        </m:r>
                      </m:e>
                      <m:sub>
                        <m:r>
                          <a:rPr lang="en-US" b="0" i="1" smtClean="0">
                            <a:latin typeface="Cambria Math" panose="02040503050406030204" pitchFamily="18" charset="0"/>
                          </a:rPr>
                          <m:t>16</m:t>
                        </m:r>
                      </m:sub>
                    </m:sSub>
                  </m:oMath>
                </a14:m>
                <a:r>
                  <a:rPr lang="en-MY" b="1" dirty="0">
                    <a:solidFill>
                      <a:srgbClr val="FF0000"/>
                    </a:solidFill>
                  </a:rPr>
                  <a:t> </a:t>
                </a:r>
                <a:r>
                  <a:rPr lang="en-MY" dirty="0"/>
                  <a:t>to binary</a:t>
                </a:r>
              </a:p>
              <a:p>
                <a:endParaRPr lang="en-MY" dirty="0"/>
              </a:p>
              <a:p>
                <a:pPr algn="just">
                  <a:lnSpc>
                    <a:spcPct val="100000"/>
                  </a:lnSpc>
                </a:pPr>
                <a:r>
                  <a:rPr lang="en-MY" b="1" i="1" dirty="0"/>
                  <a:t>Note</a:t>
                </a:r>
                <a:r>
                  <a:rPr lang="en-MY" dirty="0"/>
                  <a:t>: Conversion to hexadecimal uses the same approach, except that the binary number is arranged in groups of four bits.</a:t>
                </a:r>
              </a:p>
            </p:txBody>
          </p:sp>
        </mc:Choice>
        <mc:Fallback xmlns="">
          <p:sp>
            <p:nvSpPr>
              <p:cNvPr id="3" name="Content Placeholder 2">
                <a:extLst>
                  <a:ext uri="{FF2B5EF4-FFF2-40B4-BE49-F238E27FC236}">
                    <a16:creationId xmlns:a16="http://schemas.microsoft.com/office/drawing/2014/main" id="{9AF5421B-A270-467A-BF15-DC19C77B98AD}"/>
                  </a:ext>
                </a:extLst>
              </p:cNvPr>
              <p:cNvSpPr>
                <a:spLocks noGrp="1" noRot="1" noChangeAspect="1" noMove="1" noResize="1" noEditPoints="1" noAdjustHandles="1" noChangeArrowheads="1" noChangeShapeType="1" noTextEdit="1"/>
              </p:cNvSpPr>
              <p:nvPr>
                <p:ph idx="1"/>
              </p:nvPr>
            </p:nvSpPr>
            <p:spPr>
              <a:blipFill>
                <a:blip r:embed="rId2"/>
                <a:stretch>
                  <a:fillRect l="-303" t="-1504" r="-606"/>
                </a:stretch>
              </a:blipFill>
            </p:spPr>
            <p:txBody>
              <a:bodyPr/>
              <a:lstStyle/>
              <a:p>
                <a:r>
                  <a:rPr lang="en-MY">
                    <a:noFill/>
                  </a:rPr>
                  <a:t> </a:t>
                </a:r>
              </a:p>
            </p:txBody>
          </p:sp>
        </mc:Fallback>
      </mc:AlternateContent>
      <p:sp>
        <p:nvSpPr>
          <p:cNvPr id="4" name="Footer Placeholder 3">
            <a:extLst>
              <a:ext uri="{FF2B5EF4-FFF2-40B4-BE49-F238E27FC236}">
                <a16:creationId xmlns:a16="http://schemas.microsoft.com/office/drawing/2014/main" id="{A6AB96C7-E76F-4390-BFE2-EBCF460C427A}"/>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E0693DD5-8F3F-4C73-81AA-C787F6430D57}"/>
              </a:ext>
            </a:extLst>
          </p:cNvPr>
          <p:cNvSpPr>
            <a:spLocks noGrp="1"/>
          </p:cNvSpPr>
          <p:nvPr>
            <p:ph type="sldNum" sz="quarter" idx="12"/>
          </p:nvPr>
        </p:nvSpPr>
        <p:spPr/>
        <p:txBody>
          <a:bodyPr/>
          <a:lstStyle/>
          <a:p>
            <a:fld id="{1DE98518-C1CF-410D-8A71-B5D14FDF677E}" type="slidenum">
              <a:rPr lang="en-MY" smtClean="0"/>
              <a:t>13</a:t>
            </a:fld>
            <a:endParaRPr lang="en-MY" dirty="0"/>
          </a:p>
        </p:txBody>
      </p:sp>
    </p:spTree>
    <p:extLst>
      <p:ext uri="{BB962C8B-B14F-4D97-AF65-F5344CB8AC3E}">
        <p14:creationId xmlns:p14="http://schemas.microsoft.com/office/powerpoint/2010/main" val="1926669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0F769-FD35-4F77-8287-FA257C112BC7}"/>
              </a:ext>
            </a:extLst>
          </p:cNvPr>
          <p:cNvSpPr>
            <a:spLocks noGrp="1"/>
          </p:cNvSpPr>
          <p:nvPr>
            <p:ph type="title"/>
          </p:nvPr>
        </p:nvSpPr>
        <p:spPr/>
        <p:txBody>
          <a:bodyPr>
            <a:normAutofit/>
          </a:bodyPr>
          <a:lstStyle/>
          <a:p>
            <a:r>
              <a:rPr lang="en-MY" sz="3600" dirty="0"/>
              <a:t>Converting Binary Numbers to Octal or Hexadecimal</a:t>
            </a:r>
          </a:p>
        </p:txBody>
      </p:sp>
      <p:sp>
        <p:nvSpPr>
          <p:cNvPr id="3" name="Content Placeholder 2">
            <a:extLst>
              <a:ext uri="{FF2B5EF4-FFF2-40B4-BE49-F238E27FC236}">
                <a16:creationId xmlns:a16="http://schemas.microsoft.com/office/drawing/2014/main" id="{596439CC-0579-461F-ACC6-744399277498}"/>
              </a:ext>
            </a:extLst>
          </p:cNvPr>
          <p:cNvSpPr>
            <a:spLocks noGrp="1"/>
          </p:cNvSpPr>
          <p:nvPr>
            <p:ph idx="1"/>
          </p:nvPr>
        </p:nvSpPr>
        <p:spPr/>
        <p:txBody>
          <a:bodyPr>
            <a:normAutofit/>
          </a:bodyPr>
          <a:lstStyle/>
          <a:p>
            <a:r>
              <a:rPr lang="en-MY" b="1" dirty="0">
                <a:solidFill>
                  <a:srgbClr val="FF0000"/>
                </a:solidFill>
              </a:rPr>
              <a:t>Example 6: </a:t>
            </a:r>
            <a:r>
              <a:rPr lang="en-MY" dirty="0"/>
              <a:t>Convert 11110110 to octal and to hexadecimal.</a:t>
            </a:r>
          </a:p>
          <a:p>
            <a:endParaRPr lang="en-MY" dirty="0"/>
          </a:p>
          <a:p>
            <a:pPr algn="just">
              <a:lnSpc>
                <a:spcPct val="100000"/>
              </a:lnSpc>
            </a:pPr>
            <a:r>
              <a:rPr lang="en-MY" dirty="0"/>
              <a:t>Note: For conversion to octal, we first form three-bit groups, working outward from the binary point. Notice that we have appended leading and trailing zeros so that each group contains three bits. Next, we write the octal digit for each group.</a:t>
            </a:r>
          </a:p>
          <a:p>
            <a:pPr algn="just">
              <a:lnSpc>
                <a:spcPct val="100000"/>
              </a:lnSpc>
            </a:pPr>
            <a:endParaRPr lang="en-MY" dirty="0"/>
          </a:p>
          <a:p>
            <a:pPr algn="just">
              <a:lnSpc>
                <a:spcPct val="100000"/>
              </a:lnSpc>
            </a:pPr>
            <a:r>
              <a:rPr lang="en-MY" dirty="0"/>
              <a:t>Note: For conversion to hexadecimal, we form four-bit groups appending leading and trailing zeros as needed. Then, we convert each group to its equivalent hexadecimal integer.</a:t>
            </a:r>
          </a:p>
          <a:p>
            <a:endParaRPr lang="en-MY" dirty="0"/>
          </a:p>
        </p:txBody>
      </p:sp>
      <p:sp>
        <p:nvSpPr>
          <p:cNvPr id="4" name="Footer Placeholder 3">
            <a:extLst>
              <a:ext uri="{FF2B5EF4-FFF2-40B4-BE49-F238E27FC236}">
                <a16:creationId xmlns:a16="http://schemas.microsoft.com/office/drawing/2014/main" id="{113865F1-5583-4911-9B52-00EB3006180C}"/>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74899F02-A76B-461A-A488-1C87425BE799}"/>
              </a:ext>
            </a:extLst>
          </p:cNvPr>
          <p:cNvSpPr>
            <a:spLocks noGrp="1"/>
          </p:cNvSpPr>
          <p:nvPr>
            <p:ph type="sldNum" sz="quarter" idx="12"/>
          </p:nvPr>
        </p:nvSpPr>
        <p:spPr/>
        <p:txBody>
          <a:bodyPr/>
          <a:lstStyle/>
          <a:p>
            <a:fld id="{1DE98518-C1CF-410D-8A71-B5D14FDF677E}" type="slidenum">
              <a:rPr lang="en-MY" smtClean="0"/>
              <a:t>14</a:t>
            </a:fld>
            <a:endParaRPr lang="en-MY" dirty="0"/>
          </a:p>
        </p:txBody>
      </p:sp>
    </p:spTree>
    <p:extLst>
      <p:ext uri="{BB962C8B-B14F-4D97-AF65-F5344CB8AC3E}">
        <p14:creationId xmlns:p14="http://schemas.microsoft.com/office/powerpoint/2010/main" val="4074414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45913-1EFD-495A-AC92-0DCF4B78C8DD}"/>
              </a:ext>
            </a:extLst>
          </p:cNvPr>
          <p:cNvSpPr>
            <a:spLocks noGrp="1"/>
          </p:cNvSpPr>
          <p:nvPr>
            <p:ph type="title"/>
          </p:nvPr>
        </p:nvSpPr>
        <p:spPr/>
        <p:txBody>
          <a:bodyPr/>
          <a:lstStyle/>
          <a:p>
            <a:r>
              <a:rPr lang="en-MY" dirty="0"/>
              <a:t>Assignment Q1</a:t>
            </a:r>
          </a:p>
        </p:txBody>
      </p:sp>
      <p:sp>
        <p:nvSpPr>
          <p:cNvPr id="3" name="Content Placeholder 2">
            <a:extLst>
              <a:ext uri="{FF2B5EF4-FFF2-40B4-BE49-F238E27FC236}">
                <a16:creationId xmlns:a16="http://schemas.microsoft.com/office/drawing/2014/main" id="{6E456260-92BD-45E6-99DD-C5CE1F70EB81}"/>
              </a:ext>
            </a:extLst>
          </p:cNvPr>
          <p:cNvSpPr>
            <a:spLocks noGrp="1"/>
          </p:cNvSpPr>
          <p:nvPr>
            <p:ph idx="1"/>
          </p:nvPr>
        </p:nvSpPr>
        <p:spPr/>
        <p:txBody>
          <a:bodyPr/>
          <a:lstStyle/>
          <a:p>
            <a:pPr marL="0" indent="0">
              <a:buNone/>
            </a:pPr>
            <a:r>
              <a:rPr lang="en-MY" dirty="0"/>
              <a:t>Convert the following binary numbers to decimal form</a:t>
            </a:r>
          </a:p>
          <a:p>
            <a:pPr marL="0" indent="0">
              <a:buNone/>
            </a:pPr>
            <a:r>
              <a:rPr lang="en-MY" dirty="0"/>
              <a:t> </a:t>
            </a:r>
          </a:p>
          <a:p>
            <a:pPr marL="457200" indent="-457200">
              <a:buFont typeface="+mj-lt"/>
              <a:buAutoNum type="alphaLcPeriod"/>
            </a:pPr>
            <a:r>
              <a:rPr lang="en-MY" dirty="0"/>
              <a:t>101 </a:t>
            </a:r>
          </a:p>
          <a:p>
            <a:pPr marL="457200" indent="-457200">
              <a:buFont typeface="+mj-lt"/>
              <a:buAutoNum type="alphaLcPeriod"/>
            </a:pPr>
            <a:r>
              <a:rPr lang="en-MY" dirty="0"/>
              <a:t>10101</a:t>
            </a:r>
          </a:p>
          <a:p>
            <a:pPr marL="457200" indent="-457200">
              <a:buFont typeface="+mj-lt"/>
              <a:buAutoNum type="alphaLcPeriod"/>
            </a:pPr>
            <a:r>
              <a:rPr lang="en-MY" dirty="0"/>
              <a:t>1110 </a:t>
            </a:r>
          </a:p>
          <a:p>
            <a:pPr marL="457200" indent="-457200">
              <a:buFont typeface="+mj-lt"/>
              <a:buAutoNum type="alphaLcPeriod"/>
            </a:pPr>
            <a:r>
              <a:rPr lang="en-MY" dirty="0"/>
              <a:t>1101</a:t>
            </a:r>
          </a:p>
          <a:p>
            <a:pPr marL="457200" indent="-457200">
              <a:buFont typeface="+mj-lt"/>
              <a:buAutoNum type="alphaLcPeriod"/>
            </a:pPr>
            <a:r>
              <a:rPr lang="en-MY" dirty="0"/>
              <a:t>1001</a:t>
            </a:r>
          </a:p>
          <a:p>
            <a:pPr marL="457200" indent="-457200">
              <a:buFont typeface="+mj-lt"/>
              <a:buAutoNum type="alphaLcPeriod"/>
            </a:pPr>
            <a:r>
              <a:rPr lang="en-MY" dirty="0"/>
              <a:t>1111</a:t>
            </a:r>
          </a:p>
        </p:txBody>
      </p:sp>
      <p:sp>
        <p:nvSpPr>
          <p:cNvPr id="4" name="Footer Placeholder 3">
            <a:extLst>
              <a:ext uri="{FF2B5EF4-FFF2-40B4-BE49-F238E27FC236}">
                <a16:creationId xmlns:a16="http://schemas.microsoft.com/office/drawing/2014/main" id="{20FCAEBD-7358-4E58-87E8-1C4B0DC3F19B}"/>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9F35FCE8-DE62-47AC-A0B7-2028BE926548}"/>
              </a:ext>
            </a:extLst>
          </p:cNvPr>
          <p:cNvSpPr>
            <a:spLocks noGrp="1"/>
          </p:cNvSpPr>
          <p:nvPr>
            <p:ph type="sldNum" sz="quarter" idx="12"/>
          </p:nvPr>
        </p:nvSpPr>
        <p:spPr/>
        <p:txBody>
          <a:bodyPr/>
          <a:lstStyle/>
          <a:p>
            <a:fld id="{1DE98518-C1CF-410D-8A71-B5D14FDF677E}" type="slidenum">
              <a:rPr lang="en-MY" smtClean="0"/>
              <a:t>15</a:t>
            </a:fld>
            <a:endParaRPr lang="en-MY" dirty="0"/>
          </a:p>
        </p:txBody>
      </p:sp>
    </p:spTree>
    <p:extLst>
      <p:ext uri="{BB962C8B-B14F-4D97-AF65-F5344CB8AC3E}">
        <p14:creationId xmlns:p14="http://schemas.microsoft.com/office/powerpoint/2010/main" val="3794908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45913-1EFD-495A-AC92-0DCF4B78C8DD}"/>
              </a:ext>
            </a:extLst>
          </p:cNvPr>
          <p:cNvSpPr>
            <a:spLocks noGrp="1"/>
          </p:cNvSpPr>
          <p:nvPr>
            <p:ph type="title"/>
          </p:nvPr>
        </p:nvSpPr>
        <p:spPr/>
        <p:txBody>
          <a:bodyPr/>
          <a:lstStyle/>
          <a:p>
            <a:r>
              <a:rPr lang="en-MY" dirty="0"/>
              <a:t>Assignment Q2</a:t>
            </a:r>
          </a:p>
        </p:txBody>
      </p:sp>
      <p:sp>
        <p:nvSpPr>
          <p:cNvPr id="3" name="Content Placeholder 2">
            <a:extLst>
              <a:ext uri="{FF2B5EF4-FFF2-40B4-BE49-F238E27FC236}">
                <a16:creationId xmlns:a16="http://schemas.microsoft.com/office/drawing/2014/main" id="{6E456260-92BD-45E6-99DD-C5CE1F70EB81}"/>
              </a:ext>
            </a:extLst>
          </p:cNvPr>
          <p:cNvSpPr>
            <a:spLocks noGrp="1"/>
          </p:cNvSpPr>
          <p:nvPr>
            <p:ph idx="1"/>
          </p:nvPr>
        </p:nvSpPr>
        <p:spPr/>
        <p:txBody>
          <a:bodyPr/>
          <a:lstStyle/>
          <a:p>
            <a:pPr marL="0" indent="0">
              <a:buNone/>
            </a:pPr>
            <a:r>
              <a:rPr lang="en-MY" dirty="0"/>
              <a:t>Express the following decimal numbers in binary form</a:t>
            </a:r>
          </a:p>
          <a:p>
            <a:pPr marL="0" indent="0">
              <a:buNone/>
            </a:pPr>
            <a:endParaRPr lang="en-MY" dirty="0"/>
          </a:p>
          <a:p>
            <a:pPr marL="457200" indent="-457200">
              <a:buFont typeface="+mj-lt"/>
              <a:buAutoNum type="alphaLcPeriod"/>
            </a:pPr>
            <a:r>
              <a:rPr lang="en-MY" dirty="0"/>
              <a:t>7</a:t>
            </a:r>
          </a:p>
          <a:p>
            <a:pPr marL="457200" indent="-457200">
              <a:buFont typeface="+mj-lt"/>
              <a:buAutoNum type="alphaLcPeriod"/>
            </a:pPr>
            <a:r>
              <a:rPr lang="en-MY" dirty="0"/>
              <a:t>9</a:t>
            </a:r>
          </a:p>
          <a:p>
            <a:pPr marL="457200" indent="-457200">
              <a:buFont typeface="+mj-lt"/>
              <a:buAutoNum type="alphaLcPeriod"/>
            </a:pPr>
            <a:r>
              <a:rPr lang="en-MY" dirty="0"/>
              <a:t>6 </a:t>
            </a:r>
          </a:p>
          <a:p>
            <a:pPr marL="457200" indent="-457200">
              <a:buFont typeface="+mj-lt"/>
              <a:buAutoNum type="alphaLcPeriod"/>
            </a:pPr>
            <a:r>
              <a:rPr lang="en-MY" dirty="0"/>
              <a:t>11</a:t>
            </a:r>
          </a:p>
          <a:p>
            <a:pPr marL="457200" indent="-457200">
              <a:buFont typeface="+mj-lt"/>
              <a:buAutoNum type="alphaLcPeriod"/>
            </a:pPr>
            <a:r>
              <a:rPr lang="en-MY" dirty="0"/>
              <a:t>63</a:t>
            </a:r>
          </a:p>
          <a:p>
            <a:pPr marL="457200" indent="-457200">
              <a:buFont typeface="+mj-lt"/>
              <a:buAutoNum type="alphaLcPeriod"/>
            </a:pPr>
            <a:r>
              <a:rPr lang="en-MY" dirty="0"/>
              <a:t>67</a:t>
            </a:r>
          </a:p>
        </p:txBody>
      </p:sp>
      <p:sp>
        <p:nvSpPr>
          <p:cNvPr id="4" name="Footer Placeholder 3">
            <a:extLst>
              <a:ext uri="{FF2B5EF4-FFF2-40B4-BE49-F238E27FC236}">
                <a16:creationId xmlns:a16="http://schemas.microsoft.com/office/drawing/2014/main" id="{20FCAEBD-7358-4E58-87E8-1C4B0DC3F19B}"/>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9F35FCE8-DE62-47AC-A0B7-2028BE926548}"/>
              </a:ext>
            </a:extLst>
          </p:cNvPr>
          <p:cNvSpPr>
            <a:spLocks noGrp="1"/>
          </p:cNvSpPr>
          <p:nvPr>
            <p:ph type="sldNum" sz="quarter" idx="12"/>
          </p:nvPr>
        </p:nvSpPr>
        <p:spPr/>
        <p:txBody>
          <a:bodyPr/>
          <a:lstStyle/>
          <a:p>
            <a:fld id="{1DE98518-C1CF-410D-8A71-B5D14FDF677E}" type="slidenum">
              <a:rPr lang="en-MY" smtClean="0"/>
              <a:t>16</a:t>
            </a:fld>
            <a:endParaRPr lang="en-MY" dirty="0"/>
          </a:p>
        </p:txBody>
      </p:sp>
    </p:spTree>
    <p:extLst>
      <p:ext uri="{BB962C8B-B14F-4D97-AF65-F5344CB8AC3E}">
        <p14:creationId xmlns:p14="http://schemas.microsoft.com/office/powerpoint/2010/main" val="889233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45913-1EFD-495A-AC92-0DCF4B78C8DD}"/>
              </a:ext>
            </a:extLst>
          </p:cNvPr>
          <p:cNvSpPr>
            <a:spLocks noGrp="1"/>
          </p:cNvSpPr>
          <p:nvPr>
            <p:ph type="title"/>
          </p:nvPr>
        </p:nvSpPr>
        <p:spPr/>
        <p:txBody>
          <a:bodyPr/>
          <a:lstStyle/>
          <a:p>
            <a:r>
              <a:rPr lang="en-MY" dirty="0"/>
              <a:t>Assignment Q3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456260-92BD-45E6-99DD-C5CE1F70EB81}"/>
                  </a:ext>
                </a:extLst>
              </p:cNvPr>
              <p:cNvSpPr>
                <a:spLocks noGrp="1"/>
              </p:cNvSpPr>
              <p:nvPr>
                <p:ph idx="1"/>
              </p:nvPr>
            </p:nvSpPr>
            <p:spPr/>
            <p:txBody>
              <a:bodyPr/>
              <a:lstStyle/>
              <a:p>
                <a:pPr marL="0" indent="0">
                  <a:buNone/>
                </a:pPr>
                <a:r>
                  <a:rPr lang="en-MY" dirty="0"/>
                  <a:t>Express each of the following octal numbers in binary, decimal, and hexadecimal forms</a:t>
                </a:r>
              </a:p>
              <a:p>
                <a:pPr marL="0" indent="0">
                  <a:buNone/>
                </a:pPr>
                <a:endParaRPr lang="en-MY" dirty="0"/>
              </a:p>
              <a:p>
                <a:pPr marL="457200" indent="-457200">
                  <a:buFont typeface="+mj-lt"/>
                  <a:buAutoNum type="alphaLcPeriod"/>
                </a:pPr>
                <a14:m>
                  <m:oMath xmlns:m="http://schemas.openxmlformats.org/officeDocument/2006/math">
                    <m:sSub>
                      <m:sSubPr>
                        <m:ctrlPr>
                          <a:rPr lang="en-MY" i="1" smtClean="0">
                            <a:latin typeface="Cambria Math" panose="02040503050406030204" pitchFamily="18" charset="0"/>
                          </a:rPr>
                        </m:ctrlPr>
                      </m:sSubPr>
                      <m:e>
                        <m:r>
                          <a:rPr lang="en-US" b="0" i="0" smtClean="0">
                            <a:latin typeface="Cambria Math" panose="02040503050406030204" pitchFamily="18" charset="0"/>
                          </a:rPr>
                          <m:t>77</m:t>
                        </m:r>
                      </m:e>
                      <m:sub>
                        <m:r>
                          <a:rPr lang="en-US" b="0" i="0" smtClean="0">
                            <a:latin typeface="Cambria Math" panose="02040503050406030204" pitchFamily="18" charset="0"/>
                          </a:rPr>
                          <m:t>8</m:t>
                        </m:r>
                      </m:sub>
                    </m:sSub>
                  </m:oMath>
                </a14:m>
                <a:endParaRPr lang="en-MY" dirty="0"/>
              </a:p>
              <a:p>
                <a:pPr marL="457200" indent="-457200">
                  <a:buFont typeface="+mj-lt"/>
                  <a:buAutoNum type="alphaLcPeriod"/>
                </a:pPr>
                <a14:m>
                  <m:oMath xmlns:m="http://schemas.openxmlformats.org/officeDocument/2006/math">
                    <m:sSub>
                      <m:sSubPr>
                        <m:ctrlPr>
                          <a:rPr lang="en-MY" i="1" smtClean="0">
                            <a:latin typeface="Cambria Math" panose="02040503050406030204" pitchFamily="18" charset="0"/>
                          </a:rPr>
                        </m:ctrlPr>
                      </m:sSubPr>
                      <m:e>
                        <m:r>
                          <a:rPr lang="en-US" b="0" i="0" smtClean="0">
                            <a:latin typeface="Cambria Math" panose="02040503050406030204" pitchFamily="18" charset="0"/>
                          </a:rPr>
                          <m:t>36</m:t>
                        </m:r>
                      </m:e>
                      <m:sub>
                        <m:r>
                          <a:rPr lang="en-US" b="0" i="0" smtClean="0">
                            <a:latin typeface="Cambria Math" panose="02040503050406030204" pitchFamily="18" charset="0"/>
                          </a:rPr>
                          <m:t>8</m:t>
                        </m:r>
                      </m:sub>
                    </m:sSub>
                  </m:oMath>
                </a14:m>
                <a:endParaRPr lang="en-MY" dirty="0"/>
              </a:p>
              <a:p>
                <a:pPr marL="457200" indent="-457200">
                  <a:buFont typeface="+mj-lt"/>
                  <a:buAutoNum type="alphaLcPeriod"/>
                </a:pPr>
                <a14:m>
                  <m:oMath xmlns:m="http://schemas.openxmlformats.org/officeDocument/2006/math">
                    <m:sSub>
                      <m:sSubPr>
                        <m:ctrlPr>
                          <a:rPr lang="en-MY" i="1" smtClean="0">
                            <a:latin typeface="Cambria Math" panose="02040503050406030204" pitchFamily="18" charset="0"/>
                          </a:rPr>
                        </m:ctrlPr>
                      </m:sSubPr>
                      <m:e>
                        <m:r>
                          <a:rPr lang="en-US" b="0" i="0" smtClean="0">
                            <a:latin typeface="Cambria Math" panose="02040503050406030204" pitchFamily="18" charset="0"/>
                          </a:rPr>
                          <m:t>123</m:t>
                        </m:r>
                      </m:e>
                      <m:sub>
                        <m:r>
                          <a:rPr lang="en-US" b="0" i="0" smtClean="0">
                            <a:latin typeface="Cambria Math" panose="02040503050406030204" pitchFamily="18" charset="0"/>
                          </a:rPr>
                          <m:t>8</m:t>
                        </m:r>
                      </m:sub>
                    </m:sSub>
                  </m:oMath>
                </a14:m>
                <a:endParaRPr lang="en-MY" dirty="0"/>
              </a:p>
              <a:p>
                <a:pPr marL="457200" indent="-457200">
                  <a:buFont typeface="+mj-lt"/>
                  <a:buAutoNum type="alphaLcPeriod"/>
                </a:pPr>
                <a14:m>
                  <m:oMath xmlns:m="http://schemas.openxmlformats.org/officeDocument/2006/math">
                    <m:sSub>
                      <m:sSubPr>
                        <m:ctrlPr>
                          <a:rPr lang="en-MY" i="1" smtClean="0">
                            <a:latin typeface="Cambria Math" panose="02040503050406030204" pitchFamily="18" charset="0"/>
                          </a:rPr>
                        </m:ctrlPr>
                      </m:sSubPr>
                      <m:e>
                        <m:r>
                          <a:rPr lang="en-US" b="0" i="0" smtClean="0">
                            <a:latin typeface="Cambria Math" panose="02040503050406030204" pitchFamily="18" charset="0"/>
                          </a:rPr>
                          <m:t>57</m:t>
                        </m:r>
                      </m:e>
                      <m:sub>
                        <m:r>
                          <a:rPr lang="en-US" b="0" i="0" smtClean="0">
                            <a:latin typeface="Cambria Math" panose="02040503050406030204" pitchFamily="18" charset="0"/>
                          </a:rPr>
                          <m:t>8</m:t>
                        </m:r>
                      </m:sub>
                    </m:sSub>
                  </m:oMath>
                </a14:m>
                <a:endParaRPr lang="en-MY" dirty="0"/>
              </a:p>
            </p:txBody>
          </p:sp>
        </mc:Choice>
        <mc:Fallback xmlns="">
          <p:sp>
            <p:nvSpPr>
              <p:cNvPr id="3" name="Content Placeholder 2">
                <a:extLst>
                  <a:ext uri="{FF2B5EF4-FFF2-40B4-BE49-F238E27FC236}">
                    <a16:creationId xmlns:a16="http://schemas.microsoft.com/office/drawing/2014/main" id="{6E456260-92BD-45E6-99DD-C5CE1F70EB81}"/>
                  </a:ext>
                </a:extLst>
              </p:cNvPr>
              <p:cNvSpPr>
                <a:spLocks noGrp="1" noRot="1" noChangeAspect="1" noMove="1" noResize="1" noEditPoints="1" noAdjustHandles="1" noChangeArrowheads="1" noChangeShapeType="1" noTextEdit="1"/>
              </p:cNvSpPr>
              <p:nvPr>
                <p:ph idx="1"/>
              </p:nvPr>
            </p:nvSpPr>
            <p:spPr>
              <a:blipFill>
                <a:blip r:embed="rId2"/>
                <a:stretch>
                  <a:fillRect l="-667" t="-1504"/>
                </a:stretch>
              </a:blipFill>
            </p:spPr>
            <p:txBody>
              <a:bodyPr/>
              <a:lstStyle/>
              <a:p>
                <a:r>
                  <a:rPr lang="en-MY">
                    <a:noFill/>
                  </a:rPr>
                  <a:t> </a:t>
                </a:r>
              </a:p>
            </p:txBody>
          </p:sp>
        </mc:Fallback>
      </mc:AlternateContent>
      <p:sp>
        <p:nvSpPr>
          <p:cNvPr id="4" name="Footer Placeholder 3">
            <a:extLst>
              <a:ext uri="{FF2B5EF4-FFF2-40B4-BE49-F238E27FC236}">
                <a16:creationId xmlns:a16="http://schemas.microsoft.com/office/drawing/2014/main" id="{20FCAEBD-7358-4E58-87E8-1C4B0DC3F19B}"/>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9F35FCE8-DE62-47AC-A0B7-2028BE926548}"/>
              </a:ext>
            </a:extLst>
          </p:cNvPr>
          <p:cNvSpPr>
            <a:spLocks noGrp="1"/>
          </p:cNvSpPr>
          <p:nvPr>
            <p:ph type="sldNum" sz="quarter" idx="12"/>
          </p:nvPr>
        </p:nvSpPr>
        <p:spPr/>
        <p:txBody>
          <a:bodyPr/>
          <a:lstStyle/>
          <a:p>
            <a:fld id="{1DE98518-C1CF-410D-8A71-B5D14FDF677E}" type="slidenum">
              <a:rPr lang="en-MY" smtClean="0"/>
              <a:t>17</a:t>
            </a:fld>
            <a:endParaRPr lang="en-MY" dirty="0"/>
          </a:p>
        </p:txBody>
      </p:sp>
    </p:spTree>
    <p:extLst>
      <p:ext uri="{BB962C8B-B14F-4D97-AF65-F5344CB8AC3E}">
        <p14:creationId xmlns:p14="http://schemas.microsoft.com/office/powerpoint/2010/main" val="2874615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45913-1EFD-495A-AC92-0DCF4B78C8DD}"/>
              </a:ext>
            </a:extLst>
          </p:cNvPr>
          <p:cNvSpPr>
            <a:spLocks noGrp="1"/>
          </p:cNvSpPr>
          <p:nvPr>
            <p:ph type="title"/>
          </p:nvPr>
        </p:nvSpPr>
        <p:spPr/>
        <p:txBody>
          <a:bodyPr/>
          <a:lstStyle/>
          <a:p>
            <a:r>
              <a:rPr lang="en-MY" dirty="0"/>
              <a:t>Assignment Q4</a:t>
            </a:r>
          </a:p>
        </p:txBody>
      </p:sp>
      <p:sp>
        <p:nvSpPr>
          <p:cNvPr id="3" name="Content Placeholder 2">
            <a:extLst>
              <a:ext uri="{FF2B5EF4-FFF2-40B4-BE49-F238E27FC236}">
                <a16:creationId xmlns:a16="http://schemas.microsoft.com/office/drawing/2014/main" id="{6E456260-92BD-45E6-99DD-C5CE1F70EB81}"/>
              </a:ext>
            </a:extLst>
          </p:cNvPr>
          <p:cNvSpPr>
            <a:spLocks noGrp="1"/>
          </p:cNvSpPr>
          <p:nvPr>
            <p:ph idx="1"/>
          </p:nvPr>
        </p:nvSpPr>
        <p:spPr/>
        <p:txBody>
          <a:bodyPr/>
          <a:lstStyle/>
          <a:p>
            <a:pPr marL="0" indent="0">
              <a:buNone/>
            </a:pPr>
            <a:r>
              <a:rPr lang="en-MY" dirty="0"/>
              <a:t>Express the following decimal numbers in binary, octal, and hexadecimal forms</a:t>
            </a:r>
          </a:p>
          <a:p>
            <a:pPr marL="0" indent="0">
              <a:buNone/>
            </a:pPr>
            <a:endParaRPr lang="en-MY" dirty="0"/>
          </a:p>
          <a:p>
            <a:pPr marL="457200" indent="-457200">
              <a:buFont typeface="+mj-lt"/>
              <a:buAutoNum type="alphaLcPeriod"/>
            </a:pPr>
            <a:r>
              <a:rPr lang="en-MY" dirty="0"/>
              <a:t>313</a:t>
            </a:r>
          </a:p>
          <a:p>
            <a:pPr marL="457200" indent="-457200">
              <a:buFont typeface="+mj-lt"/>
              <a:buAutoNum type="alphaLcPeriod"/>
            </a:pPr>
            <a:r>
              <a:rPr lang="en-MY" dirty="0"/>
              <a:t>253</a:t>
            </a:r>
          </a:p>
          <a:p>
            <a:pPr marL="457200" indent="-457200">
              <a:buFont typeface="+mj-lt"/>
              <a:buAutoNum type="alphaLcPeriod"/>
            </a:pPr>
            <a:r>
              <a:rPr lang="en-MY" dirty="0"/>
              <a:t>349</a:t>
            </a:r>
          </a:p>
          <a:p>
            <a:pPr marL="457200" indent="-457200">
              <a:buFont typeface="+mj-lt"/>
              <a:buAutoNum type="alphaLcPeriod"/>
            </a:pPr>
            <a:r>
              <a:rPr lang="en-MY" dirty="0"/>
              <a:t>835</a:t>
            </a:r>
          </a:p>
          <a:p>
            <a:pPr marL="457200" indent="-457200">
              <a:buFont typeface="+mj-lt"/>
              <a:buAutoNum type="alphaLcPeriod"/>
            </a:pPr>
            <a:r>
              <a:rPr lang="en-MY" dirty="0"/>
              <a:t>212</a:t>
            </a:r>
          </a:p>
          <a:p>
            <a:pPr marL="457200" indent="-457200">
              <a:buFont typeface="+mj-lt"/>
              <a:buAutoNum type="alphaLcPeriod"/>
            </a:pPr>
            <a:endParaRPr lang="en-MY" dirty="0"/>
          </a:p>
        </p:txBody>
      </p:sp>
      <p:sp>
        <p:nvSpPr>
          <p:cNvPr id="4" name="Footer Placeholder 3">
            <a:extLst>
              <a:ext uri="{FF2B5EF4-FFF2-40B4-BE49-F238E27FC236}">
                <a16:creationId xmlns:a16="http://schemas.microsoft.com/office/drawing/2014/main" id="{20FCAEBD-7358-4E58-87E8-1C4B0DC3F19B}"/>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9F35FCE8-DE62-47AC-A0B7-2028BE926548}"/>
              </a:ext>
            </a:extLst>
          </p:cNvPr>
          <p:cNvSpPr>
            <a:spLocks noGrp="1"/>
          </p:cNvSpPr>
          <p:nvPr>
            <p:ph type="sldNum" sz="quarter" idx="12"/>
          </p:nvPr>
        </p:nvSpPr>
        <p:spPr/>
        <p:txBody>
          <a:bodyPr/>
          <a:lstStyle/>
          <a:p>
            <a:fld id="{1DE98518-C1CF-410D-8A71-B5D14FDF677E}" type="slidenum">
              <a:rPr lang="en-MY" smtClean="0"/>
              <a:t>18</a:t>
            </a:fld>
            <a:endParaRPr lang="en-MY" dirty="0"/>
          </a:p>
        </p:txBody>
      </p:sp>
    </p:spTree>
    <p:extLst>
      <p:ext uri="{BB962C8B-B14F-4D97-AF65-F5344CB8AC3E}">
        <p14:creationId xmlns:p14="http://schemas.microsoft.com/office/powerpoint/2010/main" val="619826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0" name="Rectangle 19">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82824E-5510-48F4-968E-1BBE894215D8}"/>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9600" dirty="0">
                <a:solidFill>
                  <a:srgbClr val="FFFFFF"/>
                </a:solidFill>
              </a:rPr>
              <a:t>2. Logic gates</a:t>
            </a:r>
          </a:p>
        </p:txBody>
      </p:sp>
      <p:cxnSp>
        <p:nvCxnSpPr>
          <p:cNvPr id="22" name="Straight Connector 21">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8B48B02E-7C7E-4218-A5EF-5631CA55D1D9}"/>
              </a:ext>
            </a:extLst>
          </p:cNvPr>
          <p:cNvSpPr>
            <a:spLocks noGrp="1"/>
          </p:cNvSpPr>
          <p:nvPr>
            <p:ph type="ftr" sz="quarter" idx="11"/>
          </p:nvPr>
        </p:nvSpPr>
        <p:spPr>
          <a:xfrm>
            <a:off x="1088136" y="6272784"/>
            <a:ext cx="6327648" cy="365125"/>
          </a:xfrm>
        </p:spPr>
        <p:txBody>
          <a:bodyPr vert="horz" lIns="91440" tIns="45720" rIns="91440" bIns="45720" rtlCol="0" anchor="ctr">
            <a:normAutofit/>
          </a:bodyPr>
          <a:lstStyle/>
          <a:p>
            <a:pPr defTabSz="457200">
              <a:spcAft>
                <a:spcPts val="600"/>
              </a:spcAft>
            </a:pPr>
            <a:r>
              <a:rPr lang="en-US" kern="1200">
                <a:solidFill>
                  <a:srgbClr val="FFFFFF">
                    <a:alpha val="75000"/>
                  </a:srgbClr>
                </a:solidFill>
                <a:latin typeface="+mn-lt"/>
                <a:ea typeface="+mn-ea"/>
                <a:cs typeface="+mn-cs"/>
              </a:rPr>
              <a:t>EEE1024 Module 2 Fundamentals of AC Circuits</a:t>
            </a:r>
          </a:p>
        </p:txBody>
      </p:sp>
      <p:sp>
        <p:nvSpPr>
          <p:cNvPr id="5" name="Slide Number Placeholder 4">
            <a:extLst>
              <a:ext uri="{FF2B5EF4-FFF2-40B4-BE49-F238E27FC236}">
                <a16:creationId xmlns:a16="http://schemas.microsoft.com/office/drawing/2014/main" id="{510BEA72-8CEA-46BA-ABF3-F55292844C80}"/>
              </a:ext>
            </a:extLst>
          </p:cNvPr>
          <p:cNvSpPr>
            <a:spLocks noGrp="1"/>
          </p:cNvSpPr>
          <p:nvPr>
            <p:ph type="sldNum" sz="quarter" idx="12"/>
          </p:nvPr>
        </p:nvSpPr>
        <p:spPr>
          <a:xfrm>
            <a:off x="11269404" y="6135306"/>
            <a:ext cx="749319" cy="640080"/>
          </a:xfrm>
        </p:spPr>
        <p:txBody>
          <a:bodyPr vert="horz" lIns="91440" tIns="45720" rIns="91440" bIns="45720" rtlCol="0" anchor="ctr">
            <a:normAutofit/>
          </a:bodyPr>
          <a:lstStyle/>
          <a:p>
            <a:pPr algn="l" defTabSz="457200">
              <a:spcAft>
                <a:spcPts val="600"/>
              </a:spcAft>
            </a:pPr>
            <a:fld id="{1DE98518-C1CF-410D-8A71-B5D14FDF677E}" type="slidenum">
              <a:rPr lang="en-US" sz="2800" b="1" kern="1200">
                <a:solidFill>
                  <a:srgbClr val="FFFFFF">
                    <a:alpha val="95000"/>
                  </a:srgbClr>
                </a:solidFill>
                <a:latin typeface="+mj-lt"/>
                <a:ea typeface="+mn-ea"/>
                <a:cs typeface="+mn-cs"/>
              </a:rPr>
              <a:pPr algn="l" defTabSz="457200">
                <a:spcAft>
                  <a:spcPts val="600"/>
                </a:spcAft>
              </a:pPr>
              <a:t>19</a:t>
            </a:fld>
            <a:endParaRPr lang="en-US" sz="2800" b="1" kern="1200">
              <a:solidFill>
                <a:srgbClr val="FFFFFF">
                  <a:alpha val="95000"/>
                </a:srgbClr>
              </a:solidFill>
              <a:latin typeface="+mj-lt"/>
              <a:ea typeface="+mn-ea"/>
              <a:cs typeface="+mn-cs"/>
            </a:endParaRPr>
          </a:p>
        </p:txBody>
      </p:sp>
    </p:spTree>
    <p:extLst>
      <p:ext uri="{BB962C8B-B14F-4D97-AF65-F5344CB8AC3E}">
        <p14:creationId xmlns:p14="http://schemas.microsoft.com/office/powerpoint/2010/main" val="742977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0" name="Rectangle 19">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4A6BD8-8DE0-44B4-92B7-1E154C16C234}"/>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9600" dirty="0">
                <a:solidFill>
                  <a:srgbClr val="FFFFFF"/>
                </a:solidFill>
              </a:rPr>
              <a:t>1. Number systems</a:t>
            </a:r>
          </a:p>
        </p:txBody>
      </p:sp>
      <p:cxnSp>
        <p:nvCxnSpPr>
          <p:cNvPr id="22" name="Straight Connector 21">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9AE72D9C-8C6C-4FB3-85A8-11392EA5F348}"/>
              </a:ext>
            </a:extLst>
          </p:cNvPr>
          <p:cNvSpPr>
            <a:spLocks noGrp="1"/>
          </p:cNvSpPr>
          <p:nvPr>
            <p:ph type="ftr" sz="quarter" idx="11"/>
          </p:nvPr>
        </p:nvSpPr>
        <p:spPr>
          <a:xfrm>
            <a:off x="1088136" y="6272784"/>
            <a:ext cx="6327648" cy="365125"/>
          </a:xfrm>
        </p:spPr>
        <p:txBody>
          <a:bodyPr vert="horz" lIns="91440" tIns="45720" rIns="91440" bIns="45720" rtlCol="0" anchor="ctr">
            <a:normAutofit/>
          </a:bodyPr>
          <a:lstStyle/>
          <a:p>
            <a:pPr defTabSz="457200">
              <a:spcAft>
                <a:spcPts val="600"/>
              </a:spcAft>
            </a:pPr>
            <a:r>
              <a:rPr lang="en-US" kern="1200">
                <a:solidFill>
                  <a:srgbClr val="FFFFFF">
                    <a:alpha val="75000"/>
                  </a:srgbClr>
                </a:solidFill>
                <a:latin typeface="+mn-lt"/>
                <a:ea typeface="+mn-ea"/>
                <a:cs typeface="+mn-cs"/>
              </a:rPr>
              <a:t>EEE1024 Module 2 Fundamentals of AC Circuits</a:t>
            </a:r>
          </a:p>
        </p:txBody>
      </p:sp>
      <p:sp>
        <p:nvSpPr>
          <p:cNvPr id="5" name="Slide Number Placeholder 4">
            <a:extLst>
              <a:ext uri="{FF2B5EF4-FFF2-40B4-BE49-F238E27FC236}">
                <a16:creationId xmlns:a16="http://schemas.microsoft.com/office/drawing/2014/main" id="{8840A04C-6277-4992-AA65-0B88F319EED6}"/>
              </a:ext>
            </a:extLst>
          </p:cNvPr>
          <p:cNvSpPr>
            <a:spLocks noGrp="1"/>
          </p:cNvSpPr>
          <p:nvPr>
            <p:ph type="sldNum" sz="quarter" idx="12"/>
          </p:nvPr>
        </p:nvSpPr>
        <p:spPr>
          <a:xfrm>
            <a:off x="11269404" y="6135306"/>
            <a:ext cx="749319" cy="640080"/>
          </a:xfrm>
        </p:spPr>
        <p:txBody>
          <a:bodyPr vert="horz" lIns="91440" tIns="45720" rIns="91440" bIns="45720" rtlCol="0" anchor="ctr">
            <a:normAutofit/>
          </a:bodyPr>
          <a:lstStyle/>
          <a:p>
            <a:pPr algn="l" defTabSz="457200">
              <a:spcAft>
                <a:spcPts val="600"/>
              </a:spcAft>
            </a:pPr>
            <a:fld id="{1DE98518-C1CF-410D-8A71-B5D14FDF677E}" type="slidenum">
              <a:rPr lang="en-US" sz="2800" b="1" kern="1200">
                <a:solidFill>
                  <a:srgbClr val="FFFFFF">
                    <a:alpha val="95000"/>
                  </a:srgbClr>
                </a:solidFill>
                <a:latin typeface="+mj-lt"/>
                <a:ea typeface="+mn-ea"/>
                <a:cs typeface="+mn-cs"/>
              </a:rPr>
              <a:pPr algn="l" defTabSz="457200">
                <a:spcAft>
                  <a:spcPts val="600"/>
                </a:spcAft>
              </a:pPr>
              <a:t>2</a:t>
            </a:fld>
            <a:endParaRPr lang="en-US" sz="2800" b="1" kern="1200">
              <a:solidFill>
                <a:srgbClr val="FFFFFF">
                  <a:alpha val="95000"/>
                </a:srgbClr>
              </a:solidFill>
              <a:latin typeface="+mj-lt"/>
              <a:ea typeface="+mn-ea"/>
              <a:cs typeface="+mn-cs"/>
            </a:endParaRPr>
          </a:p>
        </p:txBody>
      </p:sp>
    </p:spTree>
    <p:extLst>
      <p:ext uri="{BB962C8B-B14F-4D97-AF65-F5344CB8AC3E}">
        <p14:creationId xmlns:p14="http://schemas.microsoft.com/office/powerpoint/2010/main" val="548192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4D1C3-209D-4768-A197-F675780375DA}"/>
              </a:ext>
            </a:extLst>
          </p:cNvPr>
          <p:cNvSpPr>
            <a:spLocks noGrp="1"/>
          </p:cNvSpPr>
          <p:nvPr>
            <p:ph type="title"/>
          </p:nvPr>
        </p:nvSpPr>
        <p:spPr/>
        <p:txBody>
          <a:bodyPr/>
          <a:lstStyle/>
          <a:p>
            <a:r>
              <a:rPr lang="en-MY" dirty="0"/>
              <a:t>logic gates – Symbols &amp; Truth Table</a:t>
            </a:r>
          </a:p>
        </p:txBody>
      </p:sp>
      <p:sp>
        <p:nvSpPr>
          <p:cNvPr id="3" name="Content Placeholder 2">
            <a:extLst>
              <a:ext uri="{FF2B5EF4-FFF2-40B4-BE49-F238E27FC236}">
                <a16:creationId xmlns:a16="http://schemas.microsoft.com/office/drawing/2014/main" id="{788A5319-23ED-4EC7-923C-49A29E082A11}"/>
              </a:ext>
            </a:extLst>
          </p:cNvPr>
          <p:cNvSpPr>
            <a:spLocks noGrp="1"/>
          </p:cNvSpPr>
          <p:nvPr>
            <p:ph idx="1"/>
          </p:nvPr>
        </p:nvSpPr>
        <p:spPr/>
        <p:txBody>
          <a:bodyPr>
            <a:normAutofit fontScale="92500" lnSpcReduction="10000"/>
          </a:bodyPr>
          <a:lstStyle/>
          <a:p>
            <a:pPr algn="just">
              <a:lnSpc>
                <a:spcPct val="100000"/>
              </a:lnSpc>
            </a:pPr>
            <a:r>
              <a:rPr lang="en-MY" dirty="0"/>
              <a:t>In this section, we consider circuits called logic gates that combine several logic variable inputs to produce a logic-variable output.</a:t>
            </a:r>
          </a:p>
          <a:p>
            <a:pPr algn="just">
              <a:lnSpc>
                <a:spcPct val="100000"/>
              </a:lnSpc>
            </a:pPr>
            <a:endParaRPr lang="en-MY" dirty="0"/>
          </a:p>
          <a:p>
            <a:pPr algn="just">
              <a:lnSpc>
                <a:spcPct val="100000"/>
              </a:lnSpc>
            </a:pPr>
            <a:r>
              <a:rPr lang="en-MY" dirty="0"/>
              <a:t>AND Gate</a:t>
            </a:r>
          </a:p>
          <a:p>
            <a:pPr algn="just">
              <a:lnSpc>
                <a:spcPct val="100000"/>
              </a:lnSpc>
            </a:pPr>
            <a:r>
              <a:rPr lang="en-MY" dirty="0"/>
              <a:t>NOT Gate</a:t>
            </a:r>
          </a:p>
          <a:p>
            <a:pPr algn="just">
              <a:lnSpc>
                <a:spcPct val="100000"/>
              </a:lnSpc>
            </a:pPr>
            <a:r>
              <a:rPr lang="en-MY" dirty="0"/>
              <a:t>OR Gate</a:t>
            </a:r>
          </a:p>
          <a:p>
            <a:pPr algn="just">
              <a:lnSpc>
                <a:spcPct val="100000"/>
              </a:lnSpc>
            </a:pPr>
            <a:endParaRPr lang="en-MY" dirty="0"/>
          </a:p>
          <a:p>
            <a:pPr algn="just">
              <a:lnSpc>
                <a:spcPct val="100000"/>
              </a:lnSpc>
            </a:pPr>
            <a:r>
              <a:rPr lang="en-MY" dirty="0"/>
              <a:t>NAND Gate</a:t>
            </a:r>
          </a:p>
          <a:p>
            <a:pPr algn="just">
              <a:lnSpc>
                <a:spcPct val="100000"/>
              </a:lnSpc>
            </a:pPr>
            <a:r>
              <a:rPr lang="en-MY" dirty="0"/>
              <a:t>NOR Gate</a:t>
            </a:r>
          </a:p>
          <a:p>
            <a:pPr algn="just">
              <a:lnSpc>
                <a:spcPct val="100000"/>
              </a:lnSpc>
            </a:pPr>
            <a:r>
              <a:rPr lang="en-MY" dirty="0"/>
              <a:t>XOR Gate</a:t>
            </a:r>
          </a:p>
        </p:txBody>
      </p:sp>
      <p:sp>
        <p:nvSpPr>
          <p:cNvPr id="4" name="Footer Placeholder 3">
            <a:extLst>
              <a:ext uri="{FF2B5EF4-FFF2-40B4-BE49-F238E27FC236}">
                <a16:creationId xmlns:a16="http://schemas.microsoft.com/office/drawing/2014/main" id="{CCF6EF47-3E40-426D-92A9-AE423D081E76}"/>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0362DDE2-F1EF-4910-A2BE-CAFAA87C21F2}"/>
              </a:ext>
            </a:extLst>
          </p:cNvPr>
          <p:cNvSpPr>
            <a:spLocks noGrp="1"/>
          </p:cNvSpPr>
          <p:nvPr>
            <p:ph type="sldNum" sz="quarter" idx="12"/>
          </p:nvPr>
        </p:nvSpPr>
        <p:spPr/>
        <p:txBody>
          <a:bodyPr/>
          <a:lstStyle/>
          <a:p>
            <a:fld id="{1DE98518-C1CF-410D-8A71-B5D14FDF677E}" type="slidenum">
              <a:rPr lang="en-MY" smtClean="0"/>
              <a:t>20</a:t>
            </a:fld>
            <a:endParaRPr lang="en-MY" dirty="0"/>
          </a:p>
        </p:txBody>
      </p:sp>
    </p:spTree>
    <p:extLst>
      <p:ext uri="{BB962C8B-B14F-4D97-AF65-F5344CB8AC3E}">
        <p14:creationId xmlns:p14="http://schemas.microsoft.com/office/powerpoint/2010/main" val="1684168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C1200-724E-4B11-BA44-6011CA9F69E9}"/>
              </a:ext>
            </a:extLst>
          </p:cNvPr>
          <p:cNvSpPr>
            <a:spLocks noGrp="1"/>
          </p:cNvSpPr>
          <p:nvPr>
            <p:ph type="title"/>
          </p:nvPr>
        </p:nvSpPr>
        <p:spPr/>
        <p:txBody>
          <a:bodyPr/>
          <a:lstStyle/>
          <a:p>
            <a:r>
              <a:rPr lang="en-MY" dirty="0"/>
              <a:t>AND Gate</a:t>
            </a:r>
          </a:p>
        </p:txBody>
      </p:sp>
      <p:sp>
        <p:nvSpPr>
          <p:cNvPr id="3" name="Content Placeholder 2">
            <a:extLst>
              <a:ext uri="{FF2B5EF4-FFF2-40B4-BE49-F238E27FC236}">
                <a16:creationId xmlns:a16="http://schemas.microsoft.com/office/drawing/2014/main" id="{53857E2F-3C97-48C9-8675-48C2FB8A935D}"/>
              </a:ext>
            </a:extLst>
          </p:cNvPr>
          <p:cNvSpPr>
            <a:spLocks noGrp="1"/>
          </p:cNvSpPr>
          <p:nvPr>
            <p:ph idx="1"/>
          </p:nvPr>
        </p:nvSpPr>
        <p:spPr>
          <a:xfrm>
            <a:off x="1069848" y="2121408"/>
            <a:ext cx="4682023" cy="4050792"/>
          </a:xfrm>
        </p:spPr>
        <p:txBody>
          <a:bodyPr/>
          <a:lstStyle/>
          <a:p>
            <a:pPr algn="just"/>
            <a:r>
              <a:rPr lang="en-MY" dirty="0"/>
              <a:t>The AND operation on two logic variables, A and B, is represented as AB, read as “A and B.” </a:t>
            </a:r>
          </a:p>
          <a:p>
            <a:pPr algn="just"/>
            <a:r>
              <a:rPr lang="en-MY" dirty="0"/>
              <a:t>The AND operation is also called </a:t>
            </a:r>
            <a:r>
              <a:rPr lang="en-MY" b="1" dirty="0"/>
              <a:t>logical multiplication</a:t>
            </a:r>
            <a:r>
              <a:rPr lang="en-MY" dirty="0"/>
              <a:t>.</a:t>
            </a:r>
          </a:p>
        </p:txBody>
      </p:sp>
      <p:sp>
        <p:nvSpPr>
          <p:cNvPr id="4" name="Footer Placeholder 3">
            <a:extLst>
              <a:ext uri="{FF2B5EF4-FFF2-40B4-BE49-F238E27FC236}">
                <a16:creationId xmlns:a16="http://schemas.microsoft.com/office/drawing/2014/main" id="{BB95796C-F4CB-43C5-9737-F68BB1D3073E}"/>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50D7DD23-F5E7-4A21-A171-C93AD3DE2BFE}"/>
              </a:ext>
            </a:extLst>
          </p:cNvPr>
          <p:cNvSpPr>
            <a:spLocks noGrp="1"/>
          </p:cNvSpPr>
          <p:nvPr>
            <p:ph type="sldNum" sz="quarter" idx="12"/>
          </p:nvPr>
        </p:nvSpPr>
        <p:spPr/>
        <p:txBody>
          <a:bodyPr/>
          <a:lstStyle/>
          <a:p>
            <a:fld id="{1DE98518-C1CF-410D-8A71-B5D14FDF677E}" type="slidenum">
              <a:rPr lang="en-MY" smtClean="0"/>
              <a:t>21</a:t>
            </a:fld>
            <a:endParaRPr lang="en-MY" dirty="0"/>
          </a:p>
        </p:txBody>
      </p:sp>
      <p:pic>
        <p:nvPicPr>
          <p:cNvPr id="6" name="Picture 5">
            <a:extLst>
              <a:ext uri="{FF2B5EF4-FFF2-40B4-BE49-F238E27FC236}">
                <a16:creationId xmlns:a16="http://schemas.microsoft.com/office/drawing/2014/main" id="{8F1AC217-7C7C-4AF0-820F-FDDEB53A47D9}"/>
              </a:ext>
            </a:extLst>
          </p:cNvPr>
          <p:cNvPicPr>
            <a:picLocks noChangeAspect="1"/>
          </p:cNvPicPr>
          <p:nvPr/>
        </p:nvPicPr>
        <p:blipFill>
          <a:blip r:embed="rId2"/>
          <a:stretch>
            <a:fillRect/>
          </a:stretch>
        </p:blipFill>
        <p:spPr>
          <a:xfrm>
            <a:off x="5975119" y="953301"/>
            <a:ext cx="5147033" cy="5098855"/>
          </a:xfrm>
          <a:prstGeom prst="rect">
            <a:avLst/>
          </a:prstGeom>
        </p:spPr>
      </p:pic>
    </p:spTree>
    <p:extLst>
      <p:ext uri="{BB962C8B-B14F-4D97-AF65-F5344CB8AC3E}">
        <p14:creationId xmlns:p14="http://schemas.microsoft.com/office/powerpoint/2010/main" val="1858027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C8B5B-9A16-460B-A45B-5E53822E38EE}"/>
              </a:ext>
            </a:extLst>
          </p:cNvPr>
          <p:cNvSpPr>
            <a:spLocks noGrp="1"/>
          </p:cNvSpPr>
          <p:nvPr>
            <p:ph type="title"/>
          </p:nvPr>
        </p:nvSpPr>
        <p:spPr/>
        <p:txBody>
          <a:bodyPr/>
          <a:lstStyle/>
          <a:p>
            <a:r>
              <a:rPr lang="en-MY" dirty="0"/>
              <a:t>Three input and gate</a:t>
            </a:r>
          </a:p>
        </p:txBody>
      </p:sp>
      <p:sp>
        <p:nvSpPr>
          <p:cNvPr id="4" name="Footer Placeholder 3">
            <a:extLst>
              <a:ext uri="{FF2B5EF4-FFF2-40B4-BE49-F238E27FC236}">
                <a16:creationId xmlns:a16="http://schemas.microsoft.com/office/drawing/2014/main" id="{876A2ACC-0E8B-46EF-9160-ED6D864B717E}"/>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1B9C9EF8-B40E-4EE0-ABAB-A762F5DB3183}"/>
              </a:ext>
            </a:extLst>
          </p:cNvPr>
          <p:cNvSpPr>
            <a:spLocks noGrp="1"/>
          </p:cNvSpPr>
          <p:nvPr>
            <p:ph type="sldNum" sz="quarter" idx="12"/>
          </p:nvPr>
        </p:nvSpPr>
        <p:spPr/>
        <p:txBody>
          <a:bodyPr/>
          <a:lstStyle/>
          <a:p>
            <a:fld id="{1DE98518-C1CF-410D-8A71-B5D14FDF677E}" type="slidenum">
              <a:rPr lang="en-MY" smtClean="0"/>
              <a:t>22</a:t>
            </a:fld>
            <a:endParaRPr lang="en-MY" dirty="0"/>
          </a:p>
        </p:txBody>
      </p:sp>
      <p:pic>
        <p:nvPicPr>
          <p:cNvPr id="6" name="Picture 5">
            <a:extLst>
              <a:ext uri="{FF2B5EF4-FFF2-40B4-BE49-F238E27FC236}">
                <a16:creationId xmlns:a16="http://schemas.microsoft.com/office/drawing/2014/main" id="{83DBB803-16AA-4953-9D93-8745E7F9B404}"/>
              </a:ext>
            </a:extLst>
          </p:cNvPr>
          <p:cNvPicPr>
            <a:picLocks noChangeAspect="1"/>
          </p:cNvPicPr>
          <p:nvPr/>
        </p:nvPicPr>
        <p:blipFill rotWithShape="1">
          <a:blip r:embed="rId2"/>
          <a:srcRect l="49633"/>
          <a:stretch/>
        </p:blipFill>
        <p:spPr>
          <a:xfrm>
            <a:off x="6400800" y="1648217"/>
            <a:ext cx="4156839" cy="4239400"/>
          </a:xfrm>
          <a:prstGeom prst="rect">
            <a:avLst/>
          </a:prstGeom>
        </p:spPr>
      </p:pic>
    </p:spTree>
    <p:extLst>
      <p:ext uri="{BB962C8B-B14F-4D97-AF65-F5344CB8AC3E}">
        <p14:creationId xmlns:p14="http://schemas.microsoft.com/office/powerpoint/2010/main" val="2571358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59716-7C36-40F4-B7DA-932619361BEA}"/>
              </a:ext>
            </a:extLst>
          </p:cNvPr>
          <p:cNvSpPr>
            <a:spLocks noGrp="1"/>
          </p:cNvSpPr>
          <p:nvPr>
            <p:ph type="title"/>
          </p:nvPr>
        </p:nvSpPr>
        <p:spPr/>
        <p:txBody>
          <a:bodyPr/>
          <a:lstStyle/>
          <a:p>
            <a:r>
              <a:rPr lang="en-MY" dirty="0"/>
              <a:t>Not gate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0DF545-36B2-484B-A361-FD286704EE9C}"/>
                  </a:ext>
                </a:extLst>
              </p:cNvPr>
              <p:cNvSpPr>
                <a:spLocks noGrp="1"/>
              </p:cNvSpPr>
              <p:nvPr>
                <p:ph idx="1"/>
              </p:nvPr>
            </p:nvSpPr>
            <p:spPr/>
            <p:txBody>
              <a:bodyPr/>
              <a:lstStyle/>
              <a:p>
                <a:pPr algn="just">
                  <a:lnSpc>
                    <a:spcPct val="100000"/>
                  </a:lnSpc>
                  <a:spcBef>
                    <a:spcPts val="600"/>
                  </a:spcBef>
                </a:pPr>
                <a:r>
                  <a:rPr lang="en-MY" dirty="0"/>
                  <a:t>The NOT operation on a logic variable is represented by placing a bar over the symbol for the logic variable. The symbol </a:t>
                </a:r>
                <a14:m>
                  <m:oMath xmlns:m="http://schemas.openxmlformats.org/officeDocument/2006/math">
                    <m:acc>
                      <m:accPr>
                        <m:chr m:val="̅"/>
                        <m:ctrlPr>
                          <a:rPr lang="en-MY" i="1" smtClean="0">
                            <a:latin typeface="Cambria Math" panose="02040503050406030204" pitchFamily="18" charset="0"/>
                          </a:rPr>
                        </m:ctrlPr>
                      </m:accPr>
                      <m:e>
                        <m:r>
                          <a:rPr lang="en-US" b="0" i="1" smtClean="0">
                            <a:latin typeface="Cambria Math" panose="02040503050406030204" pitchFamily="18" charset="0"/>
                          </a:rPr>
                          <m:t>𝐴</m:t>
                        </m:r>
                      </m:e>
                    </m:acc>
                  </m:oMath>
                </a14:m>
                <a:r>
                  <a:rPr lang="en-MY" dirty="0"/>
                  <a:t> is read as “not A” or as “A inverse.” If A is 0, </a:t>
                </a:r>
                <a14:m>
                  <m:oMath xmlns:m="http://schemas.openxmlformats.org/officeDocument/2006/math">
                    <m:acc>
                      <m:accPr>
                        <m:chr m:val="̅"/>
                        <m:ctrlPr>
                          <a:rPr lang="en-MY" i="1">
                            <a:latin typeface="Cambria Math" panose="02040503050406030204" pitchFamily="18" charset="0"/>
                          </a:rPr>
                        </m:ctrlPr>
                      </m:accPr>
                      <m:e>
                        <m:r>
                          <a:rPr lang="en-US" i="1">
                            <a:latin typeface="Cambria Math" panose="02040503050406030204" pitchFamily="18" charset="0"/>
                          </a:rPr>
                          <m:t>𝐴</m:t>
                        </m:r>
                      </m:e>
                    </m:acc>
                  </m:oMath>
                </a14:m>
                <a:r>
                  <a:rPr lang="en-MY" dirty="0"/>
                  <a:t> is 1, and vice versa.</a:t>
                </a:r>
              </a:p>
            </p:txBody>
          </p:sp>
        </mc:Choice>
        <mc:Fallback xmlns="">
          <p:sp>
            <p:nvSpPr>
              <p:cNvPr id="3" name="Content Placeholder 2">
                <a:extLst>
                  <a:ext uri="{FF2B5EF4-FFF2-40B4-BE49-F238E27FC236}">
                    <a16:creationId xmlns:a16="http://schemas.microsoft.com/office/drawing/2014/main" id="{0B0DF545-36B2-484B-A361-FD286704EE9C}"/>
                  </a:ext>
                </a:extLst>
              </p:cNvPr>
              <p:cNvSpPr>
                <a:spLocks noGrp="1" noRot="1" noChangeAspect="1" noMove="1" noResize="1" noEditPoints="1" noAdjustHandles="1" noChangeArrowheads="1" noChangeShapeType="1" noTextEdit="1"/>
              </p:cNvSpPr>
              <p:nvPr>
                <p:ph idx="1"/>
              </p:nvPr>
            </p:nvSpPr>
            <p:spPr>
              <a:blipFill>
                <a:blip r:embed="rId2"/>
                <a:stretch>
                  <a:fillRect l="-303" t="-752" r="-606"/>
                </a:stretch>
              </a:blipFill>
            </p:spPr>
            <p:txBody>
              <a:bodyPr/>
              <a:lstStyle/>
              <a:p>
                <a:r>
                  <a:rPr lang="en-MY">
                    <a:noFill/>
                  </a:rPr>
                  <a:t> </a:t>
                </a:r>
              </a:p>
            </p:txBody>
          </p:sp>
        </mc:Fallback>
      </mc:AlternateContent>
      <p:sp>
        <p:nvSpPr>
          <p:cNvPr id="4" name="Footer Placeholder 3">
            <a:extLst>
              <a:ext uri="{FF2B5EF4-FFF2-40B4-BE49-F238E27FC236}">
                <a16:creationId xmlns:a16="http://schemas.microsoft.com/office/drawing/2014/main" id="{7E2BA76C-D8F5-4235-9F9A-B1E5C34B2701}"/>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AD4E68DB-6BC0-4661-8AD1-D7AB5F673AFC}"/>
              </a:ext>
            </a:extLst>
          </p:cNvPr>
          <p:cNvSpPr>
            <a:spLocks noGrp="1"/>
          </p:cNvSpPr>
          <p:nvPr>
            <p:ph type="sldNum" sz="quarter" idx="12"/>
          </p:nvPr>
        </p:nvSpPr>
        <p:spPr/>
        <p:txBody>
          <a:bodyPr/>
          <a:lstStyle/>
          <a:p>
            <a:fld id="{1DE98518-C1CF-410D-8A71-B5D14FDF677E}" type="slidenum">
              <a:rPr lang="en-MY" smtClean="0"/>
              <a:t>23</a:t>
            </a:fld>
            <a:endParaRPr lang="en-MY" dirty="0"/>
          </a:p>
        </p:txBody>
      </p:sp>
      <p:pic>
        <p:nvPicPr>
          <p:cNvPr id="6" name="Picture 5">
            <a:extLst>
              <a:ext uri="{FF2B5EF4-FFF2-40B4-BE49-F238E27FC236}">
                <a16:creationId xmlns:a16="http://schemas.microsoft.com/office/drawing/2014/main" id="{9938B6F8-C11A-41DC-953E-0D451B1E02A7}"/>
              </a:ext>
            </a:extLst>
          </p:cNvPr>
          <p:cNvPicPr>
            <a:picLocks noChangeAspect="1"/>
          </p:cNvPicPr>
          <p:nvPr/>
        </p:nvPicPr>
        <p:blipFill>
          <a:blip r:embed="rId3"/>
          <a:stretch>
            <a:fillRect/>
          </a:stretch>
        </p:blipFill>
        <p:spPr>
          <a:xfrm>
            <a:off x="7106622" y="3166383"/>
            <a:ext cx="2457450" cy="2876550"/>
          </a:xfrm>
          <a:prstGeom prst="rect">
            <a:avLst/>
          </a:prstGeom>
        </p:spPr>
      </p:pic>
    </p:spTree>
    <p:extLst>
      <p:ext uri="{BB962C8B-B14F-4D97-AF65-F5344CB8AC3E}">
        <p14:creationId xmlns:p14="http://schemas.microsoft.com/office/powerpoint/2010/main" val="1884267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8BA42-F104-4865-9835-D2B04CB8FCB1}"/>
              </a:ext>
            </a:extLst>
          </p:cNvPr>
          <p:cNvSpPr>
            <a:spLocks noGrp="1"/>
          </p:cNvSpPr>
          <p:nvPr>
            <p:ph type="title"/>
          </p:nvPr>
        </p:nvSpPr>
        <p:spPr/>
        <p:txBody>
          <a:bodyPr/>
          <a:lstStyle/>
          <a:p>
            <a:r>
              <a:rPr lang="en-MY" dirty="0"/>
              <a:t>Or gate</a:t>
            </a:r>
          </a:p>
        </p:txBody>
      </p:sp>
      <p:sp>
        <p:nvSpPr>
          <p:cNvPr id="3" name="Content Placeholder 2">
            <a:extLst>
              <a:ext uri="{FF2B5EF4-FFF2-40B4-BE49-F238E27FC236}">
                <a16:creationId xmlns:a16="http://schemas.microsoft.com/office/drawing/2014/main" id="{5932D981-486C-4229-94FC-59E271C0E594}"/>
              </a:ext>
            </a:extLst>
          </p:cNvPr>
          <p:cNvSpPr>
            <a:spLocks noGrp="1"/>
          </p:cNvSpPr>
          <p:nvPr>
            <p:ph idx="1"/>
          </p:nvPr>
        </p:nvSpPr>
        <p:spPr/>
        <p:txBody>
          <a:bodyPr/>
          <a:lstStyle/>
          <a:p>
            <a:r>
              <a:rPr lang="en-MY" dirty="0"/>
              <a:t>The OR operation of logic variables is written as A+B, which is read as “A or B.” </a:t>
            </a:r>
          </a:p>
          <a:p>
            <a:r>
              <a:rPr lang="en-MY" dirty="0"/>
              <a:t>Notice that A+B is 1 if A or B (or both) are 1. </a:t>
            </a:r>
          </a:p>
          <a:p>
            <a:r>
              <a:rPr lang="en-MY" dirty="0"/>
              <a:t>The OR operation is also called </a:t>
            </a:r>
            <a:r>
              <a:rPr lang="en-MY" b="1" dirty="0"/>
              <a:t>logical addition</a:t>
            </a:r>
            <a:r>
              <a:rPr lang="en-MY" dirty="0"/>
              <a:t>. </a:t>
            </a:r>
          </a:p>
        </p:txBody>
      </p:sp>
      <p:sp>
        <p:nvSpPr>
          <p:cNvPr id="4" name="Footer Placeholder 3">
            <a:extLst>
              <a:ext uri="{FF2B5EF4-FFF2-40B4-BE49-F238E27FC236}">
                <a16:creationId xmlns:a16="http://schemas.microsoft.com/office/drawing/2014/main" id="{1F1DFAB8-8F50-4672-94B6-B3A3B0300A2B}"/>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C4E03B75-0B19-4FAA-8296-B0F6258259D0}"/>
              </a:ext>
            </a:extLst>
          </p:cNvPr>
          <p:cNvSpPr>
            <a:spLocks noGrp="1"/>
          </p:cNvSpPr>
          <p:nvPr>
            <p:ph type="sldNum" sz="quarter" idx="12"/>
          </p:nvPr>
        </p:nvSpPr>
        <p:spPr/>
        <p:txBody>
          <a:bodyPr/>
          <a:lstStyle/>
          <a:p>
            <a:fld id="{1DE98518-C1CF-410D-8A71-B5D14FDF677E}" type="slidenum">
              <a:rPr lang="en-MY" smtClean="0"/>
              <a:t>24</a:t>
            </a:fld>
            <a:endParaRPr lang="en-MY" dirty="0"/>
          </a:p>
        </p:txBody>
      </p:sp>
      <p:pic>
        <p:nvPicPr>
          <p:cNvPr id="6" name="Picture 5">
            <a:extLst>
              <a:ext uri="{FF2B5EF4-FFF2-40B4-BE49-F238E27FC236}">
                <a16:creationId xmlns:a16="http://schemas.microsoft.com/office/drawing/2014/main" id="{E50B1732-B1B4-44AA-8E70-AC85A8F5AF7A}"/>
              </a:ext>
            </a:extLst>
          </p:cNvPr>
          <p:cNvPicPr>
            <a:picLocks noChangeAspect="1"/>
          </p:cNvPicPr>
          <p:nvPr/>
        </p:nvPicPr>
        <p:blipFill>
          <a:blip r:embed="rId2"/>
          <a:stretch>
            <a:fillRect/>
          </a:stretch>
        </p:blipFill>
        <p:spPr>
          <a:xfrm>
            <a:off x="7693575" y="2724150"/>
            <a:ext cx="3000375" cy="3448050"/>
          </a:xfrm>
          <a:prstGeom prst="rect">
            <a:avLst/>
          </a:prstGeom>
        </p:spPr>
      </p:pic>
    </p:spTree>
    <p:extLst>
      <p:ext uri="{BB962C8B-B14F-4D97-AF65-F5344CB8AC3E}">
        <p14:creationId xmlns:p14="http://schemas.microsoft.com/office/powerpoint/2010/main" val="3835858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CC37B-478D-4B8F-9014-042DD14B558D}"/>
              </a:ext>
            </a:extLst>
          </p:cNvPr>
          <p:cNvSpPr>
            <a:spLocks noGrp="1"/>
          </p:cNvSpPr>
          <p:nvPr>
            <p:ph type="title"/>
          </p:nvPr>
        </p:nvSpPr>
        <p:spPr/>
        <p:txBody>
          <a:bodyPr/>
          <a:lstStyle/>
          <a:p>
            <a:r>
              <a:rPr lang="en-MY" dirty="0"/>
              <a:t>Three-input OR gate</a:t>
            </a:r>
          </a:p>
        </p:txBody>
      </p:sp>
      <p:sp>
        <p:nvSpPr>
          <p:cNvPr id="4" name="Footer Placeholder 3">
            <a:extLst>
              <a:ext uri="{FF2B5EF4-FFF2-40B4-BE49-F238E27FC236}">
                <a16:creationId xmlns:a16="http://schemas.microsoft.com/office/drawing/2014/main" id="{4BF2410D-BA18-4DF9-AD44-56FA1B45D873}"/>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45B15269-B95F-4E16-A635-A58EDF22B053}"/>
              </a:ext>
            </a:extLst>
          </p:cNvPr>
          <p:cNvSpPr>
            <a:spLocks noGrp="1"/>
          </p:cNvSpPr>
          <p:nvPr>
            <p:ph type="sldNum" sz="quarter" idx="12"/>
          </p:nvPr>
        </p:nvSpPr>
        <p:spPr/>
        <p:txBody>
          <a:bodyPr/>
          <a:lstStyle/>
          <a:p>
            <a:fld id="{1DE98518-C1CF-410D-8A71-B5D14FDF677E}" type="slidenum">
              <a:rPr lang="en-MY" smtClean="0"/>
              <a:t>25</a:t>
            </a:fld>
            <a:endParaRPr lang="en-MY" dirty="0"/>
          </a:p>
        </p:txBody>
      </p:sp>
      <p:pic>
        <p:nvPicPr>
          <p:cNvPr id="6" name="Picture 5">
            <a:extLst>
              <a:ext uri="{FF2B5EF4-FFF2-40B4-BE49-F238E27FC236}">
                <a16:creationId xmlns:a16="http://schemas.microsoft.com/office/drawing/2014/main" id="{B19C8E72-90FE-489A-9367-742B944942B4}"/>
              </a:ext>
            </a:extLst>
          </p:cNvPr>
          <p:cNvPicPr>
            <a:picLocks noChangeAspect="1"/>
          </p:cNvPicPr>
          <p:nvPr/>
        </p:nvPicPr>
        <p:blipFill>
          <a:blip r:embed="rId2"/>
          <a:stretch>
            <a:fillRect/>
          </a:stretch>
        </p:blipFill>
        <p:spPr>
          <a:xfrm>
            <a:off x="6568070" y="1719067"/>
            <a:ext cx="3571875" cy="4352925"/>
          </a:xfrm>
          <a:prstGeom prst="rect">
            <a:avLst/>
          </a:prstGeom>
        </p:spPr>
      </p:pic>
    </p:spTree>
    <p:extLst>
      <p:ext uri="{BB962C8B-B14F-4D97-AF65-F5344CB8AC3E}">
        <p14:creationId xmlns:p14="http://schemas.microsoft.com/office/powerpoint/2010/main" val="599762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E5E93-93E7-4B11-AC63-0D4B00FAA496}"/>
              </a:ext>
            </a:extLst>
          </p:cNvPr>
          <p:cNvSpPr>
            <a:spLocks noGrp="1"/>
          </p:cNvSpPr>
          <p:nvPr>
            <p:ph type="title"/>
          </p:nvPr>
        </p:nvSpPr>
        <p:spPr/>
        <p:txBody>
          <a:bodyPr/>
          <a:lstStyle/>
          <a:p>
            <a:r>
              <a:rPr lang="en-MY" dirty="0" err="1"/>
              <a:t>Nand</a:t>
            </a:r>
            <a:r>
              <a:rPr lang="en-MY" dirty="0"/>
              <a:t> gate</a:t>
            </a:r>
          </a:p>
        </p:txBody>
      </p:sp>
      <p:sp>
        <p:nvSpPr>
          <p:cNvPr id="3" name="Content Placeholder 2">
            <a:extLst>
              <a:ext uri="{FF2B5EF4-FFF2-40B4-BE49-F238E27FC236}">
                <a16:creationId xmlns:a16="http://schemas.microsoft.com/office/drawing/2014/main" id="{A5906EA0-8CFE-4826-9659-C5F3438DD075}"/>
              </a:ext>
            </a:extLst>
          </p:cNvPr>
          <p:cNvSpPr>
            <a:spLocks noGrp="1"/>
          </p:cNvSpPr>
          <p:nvPr>
            <p:ph idx="1"/>
          </p:nvPr>
        </p:nvSpPr>
        <p:spPr/>
        <p:txBody>
          <a:bodyPr/>
          <a:lstStyle/>
          <a:p>
            <a:pPr algn="just">
              <a:lnSpc>
                <a:spcPct val="100000"/>
              </a:lnSpc>
            </a:pPr>
            <a:r>
              <a:rPr lang="en-MY" dirty="0"/>
              <a:t>The NAND gate is equivalent to an AND gate followed by an inverter. </a:t>
            </a:r>
          </a:p>
          <a:p>
            <a:pPr algn="just">
              <a:lnSpc>
                <a:spcPct val="100000"/>
              </a:lnSpc>
            </a:pPr>
            <a:r>
              <a:rPr lang="en-MY" dirty="0"/>
              <a:t>Notice that the symbol is the same as for an AND gate, with a bubble at the output terminal to indicate that the output has been inverted after the AND operation. </a:t>
            </a:r>
          </a:p>
        </p:txBody>
      </p:sp>
      <p:sp>
        <p:nvSpPr>
          <p:cNvPr id="4" name="Footer Placeholder 3">
            <a:extLst>
              <a:ext uri="{FF2B5EF4-FFF2-40B4-BE49-F238E27FC236}">
                <a16:creationId xmlns:a16="http://schemas.microsoft.com/office/drawing/2014/main" id="{E870FBC8-A2A8-48C4-99DE-AFD248D1AF0B}"/>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87528DC6-4668-4786-9CBB-AF28132937C3}"/>
              </a:ext>
            </a:extLst>
          </p:cNvPr>
          <p:cNvSpPr>
            <a:spLocks noGrp="1"/>
          </p:cNvSpPr>
          <p:nvPr>
            <p:ph type="sldNum" sz="quarter" idx="12"/>
          </p:nvPr>
        </p:nvSpPr>
        <p:spPr/>
        <p:txBody>
          <a:bodyPr/>
          <a:lstStyle/>
          <a:p>
            <a:fld id="{1DE98518-C1CF-410D-8A71-B5D14FDF677E}" type="slidenum">
              <a:rPr lang="en-MY" smtClean="0"/>
              <a:t>26</a:t>
            </a:fld>
            <a:endParaRPr lang="en-MY" dirty="0"/>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F770CCDF-A5E2-45D2-A35C-0A7384506E2D}"/>
                  </a:ext>
                </a:extLst>
              </p:cNvPr>
              <p:cNvGraphicFramePr>
                <a:graphicFrameLocks noGrp="1"/>
              </p:cNvGraphicFramePr>
              <p:nvPr>
                <p:extLst>
                  <p:ext uri="{D42A27DB-BD31-4B8C-83A1-F6EECF244321}">
                    <p14:modId xmlns:p14="http://schemas.microsoft.com/office/powerpoint/2010/main" val="1521385141"/>
                  </p:ext>
                </p:extLst>
              </p:nvPr>
            </p:nvGraphicFramePr>
            <p:xfrm>
              <a:off x="6096000" y="3705549"/>
              <a:ext cx="5026152" cy="1854200"/>
            </p:xfrm>
            <a:graphic>
              <a:graphicData uri="http://schemas.openxmlformats.org/drawingml/2006/table">
                <a:tbl>
                  <a:tblPr firstRow="1" bandRow="1">
                    <a:tableStyleId>{5C22544A-7EE6-4342-B048-85BDC9FD1C3A}</a:tableStyleId>
                  </a:tblPr>
                  <a:tblGrid>
                    <a:gridCol w="771331">
                      <a:extLst>
                        <a:ext uri="{9D8B030D-6E8A-4147-A177-3AD203B41FA5}">
                          <a16:colId xmlns:a16="http://schemas.microsoft.com/office/drawing/2014/main" val="4224163700"/>
                        </a:ext>
                      </a:extLst>
                    </a:gridCol>
                    <a:gridCol w="802432">
                      <a:extLst>
                        <a:ext uri="{9D8B030D-6E8A-4147-A177-3AD203B41FA5}">
                          <a16:colId xmlns:a16="http://schemas.microsoft.com/office/drawing/2014/main" val="3106219767"/>
                        </a:ext>
                      </a:extLst>
                    </a:gridCol>
                    <a:gridCol w="1408923">
                      <a:extLst>
                        <a:ext uri="{9D8B030D-6E8A-4147-A177-3AD203B41FA5}">
                          <a16:colId xmlns:a16="http://schemas.microsoft.com/office/drawing/2014/main" val="3538616529"/>
                        </a:ext>
                      </a:extLst>
                    </a:gridCol>
                    <a:gridCol w="2043466">
                      <a:extLst>
                        <a:ext uri="{9D8B030D-6E8A-4147-A177-3AD203B41FA5}">
                          <a16:colId xmlns:a16="http://schemas.microsoft.com/office/drawing/2014/main" val="2058465024"/>
                        </a:ext>
                      </a:extLst>
                    </a:gridCol>
                  </a:tblGrid>
                  <a:tr h="370840">
                    <a:tc>
                      <a:txBody>
                        <a:bodyPr/>
                        <a:lstStyle/>
                        <a:p>
                          <a:pPr algn="ctr"/>
                          <a:r>
                            <a:rPr lang="en-MY" dirty="0"/>
                            <a:t>A</a:t>
                          </a:r>
                        </a:p>
                      </a:txBody>
                      <a:tcPr/>
                    </a:tc>
                    <a:tc>
                      <a:txBody>
                        <a:bodyPr/>
                        <a:lstStyle/>
                        <a:p>
                          <a:pPr algn="ctr"/>
                          <a:r>
                            <a:rPr lang="en-MY" dirty="0"/>
                            <a:t>B</a:t>
                          </a:r>
                        </a:p>
                      </a:txBody>
                      <a:tcPr/>
                    </a:tc>
                    <a:tc>
                      <a:txBody>
                        <a:bodyPr/>
                        <a:lstStyle/>
                        <a:p>
                          <a:pPr algn="ctr"/>
                          <a:r>
                            <a:rPr lang="en-MY" dirty="0"/>
                            <a:t>AND (AB)</a:t>
                          </a:r>
                        </a:p>
                      </a:txBody>
                      <a:tcPr/>
                    </a:tc>
                    <a:tc>
                      <a:txBody>
                        <a:bodyPr/>
                        <a:lstStyle/>
                        <a:p>
                          <a:pPr algn="ctr"/>
                          <a:r>
                            <a:rPr lang="en-MY" dirty="0"/>
                            <a:t>NAND (</a:t>
                          </a:r>
                          <a14:m>
                            <m:oMath xmlns:m="http://schemas.openxmlformats.org/officeDocument/2006/math">
                              <m:acc>
                                <m:accPr>
                                  <m:chr m:val="̅"/>
                                  <m:ctrlPr>
                                    <a:rPr lang="en-MY" i="1" smtClean="0">
                                      <a:latin typeface="Cambria Math" panose="02040503050406030204" pitchFamily="18" charset="0"/>
                                    </a:rPr>
                                  </m:ctrlPr>
                                </m:accPr>
                                <m:e>
                                  <m:r>
                                    <a:rPr lang="en-US" b="1" i="1" smtClean="0">
                                      <a:latin typeface="Cambria Math" panose="02040503050406030204" pitchFamily="18" charset="0"/>
                                    </a:rPr>
                                    <m:t>𝑨𝑩</m:t>
                                  </m:r>
                                </m:e>
                              </m:acc>
                            </m:oMath>
                          </a14:m>
                          <a:r>
                            <a:rPr lang="en-MY" dirty="0"/>
                            <a:t>)</a:t>
                          </a:r>
                        </a:p>
                      </a:txBody>
                      <a:tcPr/>
                    </a:tc>
                    <a:extLst>
                      <a:ext uri="{0D108BD9-81ED-4DB2-BD59-A6C34878D82A}">
                        <a16:rowId xmlns:a16="http://schemas.microsoft.com/office/drawing/2014/main" val="200876433"/>
                      </a:ext>
                    </a:extLst>
                  </a:tr>
                  <a:tr h="370840">
                    <a:tc>
                      <a:txBody>
                        <a:bodyPr/>
                        <a:lstStyle/>
                        <a:p>
                          <a:pPr algn="ctr"/>
                          <a:r>
                            <a:rPr lang="en-MY" dirty="0"/>
                            <a:t>0</a:t>
                          </a:r>
                        </a:p>
                      </a:txBody>
                      <a:tcPr/>
                    </a:tc>
                    <a:tc>
                      <a:txBody>
                        <a:bodyPr/>
                        <a:lstStyle/>
                        <a:p>
                          <a:pPr algn="ctr"/>
                          <a:r>
                            <a:rPr lang="en-MY" dirty="0"/>
                            <a:t>0</a:t>
                          </a:r>
                        </a:p>
                      </a:txBody>
                      <a:tcPr/>
                    </a:tc>
                    <a:tc>
                      <a:txBody>
                        <a:bodyPr/>
                        <a:lstStyle/>
                        <a:p>
                          <a:pPr algn="ctr"/>
                          <a:r>
                            <a:rPr lang="en-MY" dirty="0"/>
                            <a:t>0</a:t>
                          </a:r>
                        </a:p>
                      </a:txBody>
                      <a:tcPr/>
                    </a:tc>
                    <a:tc>
                      <a:txBody>
                        <a:bodyPr/>
                        <a:lstStyle/>
                        <a:p>
                          <a:pPr algn="ctr"/>
                          <a:r>
                            <a:rPr lang="en-MY" dirty="0"/>
                            <a:t>1</a:t>
                          </a:r>
                        </a:p>
                      </a:txBody>
                      <a:tcPr/>
                    </a:tc>
                    <a:extLst>
                      <a:ext uri="{0D108BD9-81ED-4DB2-BD59-A6C34878D82A}">
                        <a16:rowId xmlns:a16="http://schemas.microsoft.com/office/drawing/2014/main" val="804579732"/>
                      </a:ext>
                    </a:extLst>
                  </a:tr>
                  <a:tr h="370840">
                    <a:tc>
                      <a:txBody>
                        <a:bodyPr/>
                        <a:lstStyle/>
                        <a:p>
                          <a:pPr algn="ctr"/>
                          <a:r>
                            <a:rPr lang="en-MY" dirty="0"/>
                            <a:t>0</a:t>
                          </a:r>
                        </a:p>
                      </a:txBody>
                      <a:tcPr/>
                    </a:tc>
                    <a:tc>
                      <a:txBody>
                        <a:bodyPr/>
                        <a:lstStyle/>
                        <a:p>
                          <a:pPr algn="ctr"/>
                          <a:r>
                            <a:rPr lang="en-MY" dirty="0"/>
                            <a:t>1</a:t>
                          </a:r>
                        </a:p>
                      </a:txBody>
                      <a:tcPr/>
                    </a:tc>
                    <a:tc>
                      <a:txBody>
                        <a:bodyPr/>
                        <a:lstStyle/>
                        <a:p>
                          <a:pPr algn="ctr"/>
                          <a:r>
                            <a:rPr lang="en-MY" dirty="0"/>
                            <a:t>0</a:t>
                          </a:r>
                        </a:p>
                      </a:txBody>
                      <a:tcPr/>
                    </a:tc>
                    <a:tc>
                      <a:txBody>
                        <a:bodyPr/>
                        <a:lstStyle/>
                        <a:p>
                          <a:pPr algn="ctr"/>
                          <a:r>
                            <a:rPr lang="en-MY" dirty="0"/>
                            <a:t>1</a:t>
                          </a:r>
                        </a:p>
                      </a:txBody>
                      <a:tcPr/>
                    </a:tc>
                    <a:extLst>
                      <a:ext uri="{0D108BD9-81ED-4DB2-BD59-A6C34878D82A}">
                        <a16:rowId xmlns:a16="http://schemas.microsoft.com/office/drawing/2014/main" val="1840543685"/>
                      </a:ext>
                    </a:extLst>
                  </a:tr>
                  <a:tr h="370840">
                    <a:tc>
                      <a:txBody>
                        <a:bodyPr/>
                        <a:lstStyle/>
                        <a:p>
                          <a:pPr algn="ctr"/>
                          <a:r>
                            <a:rPr lang="en-MY" dirty="0"/>
                            <a:t>1</a:t>
                          </a:r>
                        </a:p>
                      </a:txBody>
                      <a:tcPr/>
                    </a:tc>
                    <a:tc>
                      <a:txBody>
                        <a:bodyPr/>
                        <a:lstStyle/>
                        <a:p>
                          <a:pPr algn="ctr"/>
                          <a:r>
                            <a:rPr lang="en-MY" dirty="0"/>
                            <a:t>0</a:t>
                          </a:r>
                        </a:p>
                      </a:txBody>
                      <a:tcPr/>
                    </a:tc>
                    <a:tc>
                      <a:txBody>
                        <a:bodyPr/>
                        <a:lstStyle/>
                        <a:p>
                          <a:pPr algn="ctr"/>
                          <a:r>
                            <a:rPr lang="en-MY" dirty="0"/>
                            <a:t>0</a:t>
                          </a:r>
                        </a:p>
                      </a:txBody>
                      <a:tcPr/>
                    </a:tc>
                    <a:tc>
                      <a:txBody>
                        <a:bodyPr/>
                        <a:lstStyle/>
                        <a:p>
                          <a:pPr algn="ctr"/>
                          <a:r>
                            <a:rPr lang="en-MY" dirty="0"/>
                            <a:t>1</a:t>
                          </a:r>
                        </a:p>
                      </a:txBody>
                      <a:tcPr/>
                    </a:tc>
                    <a:extLst>
                      <a:ext uri="{0D108BD9-81ED-4DB2-BD59-A6C34878D82A}">
                        <a16:rowId xmlns:a16="http://schemas.microsoft.com/office/drawing/2014/main" val="3477995546"/>
                      </a:ext>
                    </a:extLst>
                  </a:tr>
                  <a:tr h="370840">
                    <a:tc>
                      <a:txBody>
                        <a:bodyPr/>
                        <a:lstStyle/>
                        <a:p>
                          <a:pPr algn="ctr"/>
                          <a:r>
                            <a:rPr lang="en-MY" dirty="0"/>
                            <a:t>1</a:t>
                          </a:r>
                        </a:p>
                      </a:txBody>
                      <a:tcPr/>
                    </a:tc>
                    <a:tc>
                      <a:txBody>
                        <a:bodyPr/>
                        <a:lstStyle/>
                        <a:p>
                          <a:pPr algn="ctr"/>
                          <a:r>
                            <a:rPr lang="en-MY" dirty="0"/>
                            <a:t>1</a:t>
                          </a:r>
                        </a:p>
                      </a:txBody>
                      <a:tcPr/>
                    </a:tc>
                    <a:tc>
                      <a:txBody>
                        <a:bodyPr/>
                        <a:lstStyle/>
                        <a:p>
                          <a:pPr algn="ctr"/>
                          <a:r>
                            <a:rPr lang="en-MY" dirty="0"/>
                            <a:t>1</a:t>
                          </a:r>
                        </a:p>
                      </a:txBody>
                      <a:tcPr/>
                    </a:tc>
                    <a:tc>
                      <a:txBody>
                        <a:bodyPr/>
                        <a:lstStyle/>
                        <a:p>
                          <a:pPr algn="ctr"/>
                          <a:r>
                            <a:rPr lang="en-MY" dirty="0"/>
                            <a:t>0</a:t>
                          </a:r>
                        </a:p>
                      </a:txBody>
                      <a:tcPr/>
                    </a:tc>
                    <a:extLst>
                      <a:ext uri="{0D108BD9-81ED-4DB2-BD59-A6C34878D82A}">
                        <a16:rowId xmlns:a16="http://schemas.microsoft.com/office/drawing/2014/main" val="501803710"/>
                      </a:ext>
                    </a:extLst>
                  </a:tr>
                </a:tbl>
              </a:graphicData>
            </a:graphic>
          </p:graphicFrame>
        </mc:Choice>
        <mc:Fallback xmlns="">
          <p:graphicFrame>
            <p:nvGraphicFramePr>
              <p:cNvPr id="7" name="Table 7">
                <a:extLst>
                  <a:ext uri="{FF2B5EF4-FFF2-40B4-BE49-F238E27FC236}">
                    <a16:creationId xmlns:a16="http://schemas.microsoft.com/office/drawing/2014/main" id="{F770CCDF-A5E2-45D2-A35C-0A7384506E2D}"/>
                  </a:ext>
                </a:extLst>
              </p:cNvPr>
              <p:cNvGraphicFramePr>
                <a:graphicFrameLocks noGrp="1"/>
              </p:cNvGraphicFramePr>
              <p:nvPr>
                <p:extLst>
                  <p:ext uri="{D42A27DB-BD31-4B8C-83A1-F6EECF244321}">
                    <p14:modId xmlns:p14="http://schemas.microsoft.com/office/powerpoint/2010/main" val="1521385141"/>
                  </p:ext>
                </p:extLst>
              </p:nvPr>
            </p:nvGraphicFramePr>
            <p:xfrm>
              <a:off x="6096000" y="3705549"/>
              <a:ext cx="5026152" cy="1854200"/>
            </p:xfrm>
            <a:graphic>
              <a:graphicData uri="http://schemas.openxmlformats.org/drawingml/2006/table">
                <a:tbl>
                  <a:tblPr firstRow="1" bandRow="1">
                    <a:tableStyleId>{5C22544A-7EE6-4342-B048-85BDC9FD1C3A}</a:tableStyleId>
                  </a:tblPr>
                  <a:tblGrid>
                    <a:gridCol w="771331">
                      <a:extLst>
                        <a:ext uri="{9D8B030D-6E8A-4147-A177-3AD203B41FA5}">
                          <a16:colId xmlns:a16="http://schemas.microsoft.com/office/drawing/2014/main" val="4224163700"/>
                        </a:ext>
                      </a:extLst>
                    </a:gridCol>
                    <a:gridCol w="802432">
                      <a:extLst>
                        <a:ext uri="{9D8B030D-6E8A-4147-A177-3AD203B41FA5}">
                          <a16:colId xmlns:a16="http://schemas.microsoft.com/office/drawing/2014/main" val="3106219767"/>
                        </a:ext>
                      </a:extLst>
                    </a:gridCol>
                    <a:gridCol w="1408923">
                      <a:extLst>
                        <a:ext uri="{9D8B030D-6E8A-4147-A177-3AD203B41FA5}">
                          <a16:colId xmlns:a16="http://schemas.microsoft.com/office/drawing/2014/main" val="3538616529"/>
                        </a:ext>
                      </a:extLst>
                    </a:gridCol>
                    <a:gridCol w="2043466">
                      <a:extLst>
                        <a:ext uri="{9D8B030D-6E8A-4147-A177-3AD203B41FA5}">
                          <a16:colId xmlns:a16="http://schemas.microsoft.com/office/drawing/2014/main" val="2058465024"/>
                        </a:ext>
                      </a:extLst>
                    </a:gridCol>
                  </a:tblGrid>
                  <a:tr h="370840">
                    <a:tc>
                      <a:txBody>
                        <a:bodyPr/>
                        <a:lstStyle/>
                        <a:p>
                          <a:pPr algn="ctr"/>
                          <a:r>
                            <a:rPr lang="en-MY" dirty="0"/>
                            <a:t>A</a:t>
                          </a:r>
                        </a:p>
                      </a:txBody>
                      <a:tcPr/>
                    </a:tc>
                    <a:tc>
                      <a:txBody>
                        <a:bodyPr/>
                        <a:lstStyle/>
                        <a:p>
                          <a:pPr algn="ctr"/>
                          <a:r>
                            <a:rPr lang="en-MY" dirty="0"/>
                            <a:t>B</a:t>
                          </a:r>
                        </a:p>
                      </a:txBody>
                      <a:tcPr/>
                    </a:tc>
                    <a:tc>
                      <a:txBody>
                        <a:bodyPr/>
                        <a:lstStyle/>
                        <a:p>
                          <a:pPr algn="ctr"/>
                          <a:r>
                            <a:rPr lang="en-MY" dirty="0"/>
                            <a:t>AND (AB)</a:t>
                          </a:r>
                        </a:p>
                      </a:txBody>
                      <a:tcPr/>
                    </a:tc>
                    <a:tc>
                      <a:txBody>
                        <a:bodyPr/>
                        <a:lstStyle/>
                        <a:p>
                          <a:endParaRPr lang="en-US"/>
                        </a:p>
                      </a:txBody>
                      <a:tcPr>
                        <a:blipFill>
                          <a:blip r:embed="rId2"/>
                          <a:stretch>
                            <a:fillRect l="-146866" t="-8197" r="-1194" b="-424590"/>
                          </a:stretch>
                        </a:blipFill>
                      </a:tcPr>
                    </a:tc>
                    <a:extLst>
                      <a:ext uri="{0D108BD9-81ED-4DB2-BD59-A6C34878D82A}">
                        <a16:rowId xmlns:a16="http://schemas.microsoft.com/office/drawing/2014/main" val="200876433"/>
                      </a:ext>
                    </a:extLst>
                  </a:tr>
                  <a:tr h="370840">
                    <a:tc>
                      <a:txBody>
                        <a:bodyPr/>
                        <a:lstStyle/>
                        <a:p>
                          <a:pPr algn="ctr"/>
                          <a:r>
                            <a:rPr lang="en-MY" dirty="0"/>
                            <a:t>0</a:t>
                          </a:r>
                        </a:p>
                      </a:txBody>
                      <a:tcPr/>
                    </a:tc>
                    <a:tc>
                      <a:txBody>
                        <a:bodyPr/>
                        <a:lstStyle/>
                        <a:p>
                          <a:pPr algn="ctr"/>
                          <a:r>
                            <a:rPr lang="en-MY" dirty="0"/>
                            <a:t>0</a:t>
                          </a:r>
                        </a:p>
                      </a:txBody>
                      <a:tcPr/>
                    </a:tc>
                    <a:tc>
                      <a:txBody>
                        <a:bodyPr/>
                        <a:lstStyle/>
                        <a:p>
                          <a:pPr algn="ctr"/>
                          <a:r>
                            <a:rPr lang="en-MY" dirty="0"/>
                            <a:t>0</a:t>
                          </a:r>
                        </a:p>
                      </a:txBody>
                      <a:tcPr/>
                    </a:tc>
                    <a:tc>
                      <a:txBody>
                        <a:bodyPr/>
                        <a:lstStyle/>
                        <a:p>
                          <a:pPr algn="ctr"/>
                          <a:r>
                            <a:rPr lang="en-MY" dirty="0"/>
                            <a:t>1</a:t>
                          </a:r>
                        </a:p>
                      </a:txBody>
                      <a:tcPr/>
                    </a:tc>
                    <a:extLst>
                      <a:ext uri="{0D108BD9-81ED-4DB2-BD59-A6C34878D82A}">
                        <a16:rowId xmlns:a16="http://schemas.microsoft.com/office/drawing/2014/main" val="804579732"/>
                      </a:ext>
                    </a:extLst>
                  </a:tr>
                  <a:tr h="370840">
                    <a:tc>
                      <a:txBody>
                        <a:bodyPr/>
                        <a:lstStyle/>
                        <a:p>
                          <a:pPr algn="ctr"/>
                          <a:r>
                            <a:rPr lang="en-MY" dirty="0"/>
                            <a:t>0</a:t>
                          </a:r>
                        </a:p>
                      </a:txBody>
                      <a:tcPr/>
                    </a:tc>
                    <a:tc>
                      <a:txBody>
                        <a:bodyPr/>
                        <a:lstStyle/>
                        <a:p>
                          <a:pPr algn="ctr"/>
                          <a:r>
                            <a:rPr lang="en-MY" dirty="0"/>
                            <a:t>1</a:t>
                          </a:r>
                        </a:p>
                      </a:txBody>
                      <a:tcPr/>
                    </a:tc>
                    <a:tc>
                      <a:txBody>
                        <a:bodyPr/>
                        <a:lstStyle/>
                        <a:p>
                          <a:pPr algn="ctr"/>
                          <a:r>
                            <a:rPr lang="en-MY" dirty="0"/>
                            <a:t>0</a:t>
                          </a:r>
                        </a:p>
                      </a:txBody>
                      <a:tcPr/>
                    </a:tc>
                    <a:tc>
                      <a:txBody>
                        <a:bodyPr/>
                        <a:lstStyle/>
                        <a:p>
                          <a:pPr algn="ctr"/>
                          <a:r>
                            <a:rPr lang="en-MY" dirty="0"/>
                            <a:t>1</a:t>
                          </a:r>
                        </a:p>
                      </a:txBody>
                      <a:tcPr/>
                    </a:tc>
                    <a:extLst>
                      <a:ext uri="{0D108BD9-81ED-4DB2-BD59-A6C34878D82A}">
                        <a16:rowId xmlns:a16="http://schemas.microsoft.com/office/drawing/2014/main" val="1840543685"/>
                      </a:ext>
                    </a:extLst>
                  </a:tr>
                  <a:tr h="370840">
                    <a:tc>
                      <a:txBody>
                        <a:bodyPr/>
                        <a:lstStyle/>
                        <a:p>
                          <a:pPr algn="ctr"/>
                          <a:r>
                            <a:rPr lang="en-MY" dirty="0"/>
                            <a:t>1</a:t>
                          </a:r>
                        </a:p>
                      </a:txBody>
                      <a:tcPr/>
                    </a:tc>
                    <a:tc>
                      <a:txBody>
                        <a:bodyPr/>
                        <a:lstStyle/>
                        <a:p>
                          <a:pPr algn="ctr"/>
                          <a:r>
                            <a:rPr lang="en-MY" dirty="0"/>
                            <a:t>0</a:t>
                          </a:r>
                        </a:p>
                      </a:txBody>
                      <a:tcPr/>
                    </a:tc>
                    <a:tc>
                      <a:txBody>
                        <a:bodyPr/>
                        <a:lstStyle/>
                        <a:p>
                          <a:pPr algn="ctr"/>
                          <a:r>
                            <a:rPr lang="en-MY" dirty="0"/>
                            <a:t>0</a:t>
                          </a:r>
                        </a:p>
                      </a:txBody>
                      <a:tcPr/>
                    </a:tc>
                    <a:tc>
                      <a:txBody>
                        <a:bodyPr/>
                        <a:lstStyle/>
                        <a:p>
                          <a:pPr algn="ctr"/>
                          <a:r>
                            <a:rPr lang="en-MY" dirty="0"/>
                            <a:t>1</a:t>
                          </a:r>
                        </a:p>
                      </a:txBody>
                      <a:tcPr/>
                    </a:tc>
                    <a:extLst>
                      <a:ext uri="{0D108BD9-81ED-4DB2-BD59-A6C34878D82A}">
                        <a16:rowId xmlns:a16="http://schemas.microsoft.com/office/drawing/2014/main" val="3477995546"/>
                      </a:ext>
                    </a:extLst>
                  </a:tr>
                  <a:tr h="370840">
                    <a:tc>
                      <a:txBody>
                        <a:bodyPr/>
                        <a:lstStyle/>
                        <a:p>
                          <a:pPr algn="ctr"/>
                          <a:r>
                            <a:rPr lang="en-MY" dirty="0"/>
                            <a:t>1</a:t>
                          </a:r>
                        </a:p>
                      </a:txBody>
                      <a:tcPr/>
                    </a:tc>
                    <a:tc>
                      <a:txBody>
                        <a:bodyPr/>
                        <a:lstStyle/>
                        <a:p>
                          <a:pPr algn="ctr"/>
                          <a:r>
                            <a:rPr lang="en-MY" dirty="0"/>
                            <a:t>1</a:t>
                          </a:r>
                        </a:p>
                      </a:txBody>
                      <a:tcPr/>
                    </a:tc>
                    <a:tc>
                      <a:txBody>
                        <a:bodyPr/>
                        <a:lstStyle/>
                        <a:p>
                          <a:pPr algn="ctr"/>
                          <a:r>
                            <a:rPr lang="en-MY" dirty="0"/>
                            <a:t>1</a:t>
                          </a:r>
                        </a:p>
                      </a:txBody>
                      <a:tcPr/>
                    </a:tc>
                    <a:tc>
                      <a:txBody>
                        <a:bodyPr/>
                        <a:lstStyle/>
                        <a:p>
                          <a:pPr algn="ctr"/>
                          <a:r>
                            <a:rPr lang="en-MY" dirty="0"/>
                            <a:t>0</a:t>
                          </a:r>
                        </a:p>
                      </a:txBody>
                      <a:tcPr/>
                    </a:tc>
                    <a:extLst>
                      <a:ext uri="{0D108BD9-81ED-4DB2-BD59-A6C34878D82A}">
                        <a16:rowId xmlns:a16="http://schemas.microsoft.com/office/drawing/2014/main" val="501803710"/>
                      </a:ext>
                    </a:extLst>
                  </a:tr>
                </a:tbl>
              </a:graphicData>
            </a:graphic>
          </p:graphicFrame>
        </mc:Fallback>
      </mc:AlternateContent>
      <p:pic>
        <p:nvPicPr>
          <p:cNvPr id="8" name="Picture 7">
            <a:extLst>
              <a:ext uri="{FF2B5EF4-FFF2-40B4-BE49-F238E27FC236}">
                <a16:creationId xmlns:a16="http://schemas.microsoft.com/office/drawing/2014/main" id="{9A90F76C-9705-46F3-AE66-E39AF3A8A4F5}"/>
              </a:ext>
            </a:extLst>
          </p:cNvPr>
          <p:cNvPicPr>
            <a:picLocks noChangeAspect="1"/>
          </p:cNvPicPr>
          <p:nvPr/>
        </p:nvPicPr>
        <p:blipFill>
          <a:blip r:embed="rId3"/>
          <a:stretch>
            <a:fillRect/>
          </a:stretch>
        </p:blipFill>
        <p:spPr>
          <a:xfrm>
            <a:off x="1388900" y="4008761"/>
            <a:ext cx="2266950" cy="1247775"/>
          </a:xfrm>
          <a:prstGeom prst="rect">
            <a:avLst/>
          </a:prstGeom>
        </p:spPr>
      </p:pic>
    </p:spTree>
    <p:extLst>
      <p:ext uri="{BB962C8B-B14F-4D97-AF65-F5344CB8AC3E}">
        <p14:creationId xmlns:p14="http://schemas.microsoft.com/office/powerpoint/2010/main" val="2878526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0B1D9-1594-4F57-A76E-EA1FED9C7C48}"/>
              </a:ext>
            </a:extLst>
          </p:cNvPr>
          <p:cNvSpPr>
            <a:spLocks noGrp="1"/>
          </p:cNvSpPr>
          <p:nvPr>
            <p:ph type="title"/>
          </p:nvPr>
        </p:nvSpPr>
        <p:spPr/>
        <p:txBody>
          <a:bodyPr/>
          <a:lstStyle/>
          <a:p>
            <a:r>
              <a:rPr lang="en-MY" dirty="0"/>
              <a:t>Nor gate</a:t>
            </a:r>
          </a:p>
        </p:txBody>
      </p:sp>
      <p:sp>
        <p:nvSpPr>
          <p:cNvPr id="3" name="Content Placeholder 2">
            <a:extLst>
              <a:ext uri="{FF2B5EF4-FFF2-40B4-BE49-F238E27FC236}">
                <a16:creationId xmlns:a16="http://schemas.microsoft.com/office/drawing/2014/main" id="{C79E69FF-ACFA-450A-8E24-F1E35AA8EE8A}"/>
              </a:ext>
            </a:extLst>
          </p:cNvPr>
          <p:cNvSpPr>
            <a:spLocks noGrp="1"/>
          </p:cNvSpPr>
          <p:nvPr>
            <p:ph idx="1"/>
          </p:nvPr>
        </p:nvSpPr>
        <p:spPr/>
        <p:txBody>
          <a:bodyPr/>
          <a:lstStyle/>
          <a:p>
            <a:r>
              <a:rPr lang="en-MY" dirty="0"/>
              <a:t>Similarly, the NOR gate is equivalent to an OR gate followed by an inverter.</a:t>
            </a:r>
          </a:p>
        </p:txBody>
      </p:sp>
      <p:sp>
        <p:nvSpPr>
          <p:cNvPr id="4" name="Footer Placeholder 3">
            <a:extLst>
              <a:ext uri="{FF2B5EF4-FFF2-40B4-BE49-F238E27FC236}">
                <a16:creationId xmlns:a16="http://schemas.microsoft.com/office/drawing/2014/main" id="{1FB9EE9D-6489-4E15-A8E6-AFAC5E0D34DA}"/>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5056DC8A-C248-428F-8E85-9F16B37C4BF6}"/>
              </a:ext>
            </a:extLst>
          </p:cNvPr>
          <p:cNvSpPr>
            <a:spLocks noGrp="1"/>
          </p:cNvSpPr>
          <p:nvPr>
            <p:ph type="sldNum" sz="quarter" idx="12"/>
          </p:nvPr>
        </p:nvSpPr>
        <p:spPr/>
        <p:txBody>
          <a:bodyPr/>
          <a:lstStyle/>
          <a:p>
            <a:fld id="{1DE98518-C1CF-410D-8A71-B5D14FDF677E}" type="slidenum">
              <a:rPr lang="en-MY" smtClean="0"/>
              <a:t>27</a:t>
            </a:fld>
            <a:endParaRPr lang="en-MY" dirty="0"/>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83C4E142-0C2C-4D79-9065-C1E0791F8F87}"/>
                  </a:ext>
                </a:extLst>
              </p:cNvPr>
              <p:cNvGraphicFramePr>
                <a:graphicFrameLocks noGrp="1"/>
              </p:cNvGraphicFramePr>
              <p:nvPr>
                <p:extLst>
                  <p:ext uri="{D42A27DB-BD31-4B8C-83A1-F6EECF244321}">
                    <p14:modId xmlns:p14="http://schemas.microsoft.com/office/powerpoint/2010/main" val="1465798391"/>
                  </p:ext>
                </p:extLst>
              </p:nvPr>
            </p:nvGraphicFramePr>
            <p:xfrm>
              <a:off x="5760098" y="3705549"/>
              <a:ext cx="5026152" cy="1854200"/>
            </p:xfrm>
            <a:graphic>
              <a:graphicData uri="http://schemas.openxmlformats.org/drawingml/2006/table">
                <a:tbl>
                  <a:tblPr firstRow="1" bandRow="1">
                    <a:tableStyleId>{5C22544A-7EE6-4342-B048-85BDC9FD1C3A}</a:tableStyleId>
                  </a:tblPr>
                  <a:tblGrid>
                    <a:gridCol w="771331">
                      <a:extLst>
                        <a:ext uri="{9D8B030D-6E8A-4147-A177-3AD203B41FA5}">
                          <a16:colId xmlns:a16="http://schemas.microsoft.com/office/drawing/2014/main" val="4224163700"/>
                        </a:ext>
                      </a:extLst>
                    </a:gridCol>
                    <a:gridCol w="802432">
                      <a:extLst>
                        <a:ext uri="{9D8B030D-6E8A-4147-A177-3AD203B41FA5}">
                          <a16:colId xmlns:a16="http://schemas.microsoft.com/office/drawing/2014/main" val="3106219767"/>
                        </a:ext>
                      </a:extLst>
                    </a:gridCol>
                    <a:gridCol w="1408923">
                      <a:extLst>
                        <a:ext uri="{9D8B030D-6E8A-4147-A177-3AD203B41FA5}">
                          <a16:colId xmlns:a16="http://schemas.microsoft.com/office/drawing/2014/main" val="3538616529"/>
                        </a:ext>
                      </a:extLst>
                    </a:gridCol>
                    <a:gridCol w="2043466">
                      <a:extLst>
                        <a:ext uri="{9D8B030D-6E8A-4147-A177-3AD203B41FA5}">
                          <a16:colId xmlns:a16="http://schemas.microsoft.com/office/drawing/2014/main" val="2058465024"/>
                        </a:ext>
                      </a:extLst>
                    </a:gridCol>
                  </a:tblGrid>
                  <a:tr h="370840">
                    <a:tc>
                      <a:txBody>
                        <a:bodyPr/>
                        <a:lstStyle/>
                        <a:p>
                          <a:pPr algn="ctr"/>
                          <a:r>
                            <a:rPr lang="en-MY" dirty="0"/>
                            <a:t>A</a:t>
                          </a:r>
                        </a:p>
                      </a:txBody>
                      <a:tcPr/>
                    </a:tc>
                    <a:tc>
                      <a:txBody>
                        <a:bodyPr/>
                        <a:lstStyle/>
                        <a:p>
                          <a:pPr algn="ctr"/>
                          <a:r>
                            <a:rPr lang="en-MY" dirty="0"/>
                            <a:t>B</a:t>
                          </a:r>
                        </a:p>
                      </a:txBody>
                      <a:tcPr/>
                    </a:tc>
                    <a:tc>
                      <a:txBody>
                        <a:bodyPr/>
                        <a:lstStyle/>
                        <a:p>
                          <a:pPr algn="ctr"/>
                          <a:r>
                            <a:rPr lang="en-MY" dirty="0"/>
                            <a:t>OR (A+B)</a:t>
                          </a:r>
                        </a:p>
                      </a:txBody>
                      <a:tcPr/>
                    </a:tc>
                    <a:tc>
                      <a:txBody>
                        <a:bodyPr/>
                        <a:lstStyle/>
                        <a:p>
                          <a:pPr algn="ctr"/>
                          <a:r>
                            <a:rPr lang="en-MY" dirty="0"/>
                            <a:t>NOR (</a:t>
                          </a:r>
                          <a14:m>
                            <m:oMath xmlns:m="http://schemas.openxmlformats.org/officeDocument/2006/math">
                              <m:acc>
                                <m:accPr>
                                  <m:chr m:val="̅"/>
                                  <m:ctrlPr>
                                    <a:rPr lang="en-MY" i="1" smtClean="0">
                                      <a:latin typeface="Cambria Math" panose="02040503050406030204" pitchFamily="18" charset="0"/>
                                    </a:rPr>
                                  </m:ctrlPr>
                                </m:accPr>
                                <m:e>
                                  <m:r>
                                    <a:rPr lang="en-US" b="1" i="1" smtClean="0">
                                      <a:latin typeface="Cambria Math" panose="02040503050406030204" pitchFamily="18" charset="0"/>
                                    </a:rPr>
                                    <m:t>𝑨</m:t>
                                  </m:r>
                                  <m:r>
                                    <a:rPr lang="en-US" b="1" i="1" smtClean="0">
                                      <a:latin typeface="Cambria Math" panose="02040503050406030204" pitchFamily="18" charset="0"/>
                                    </a:rPr>
                                    <m:t>+</m:t>
                                  </m:r>
                                  <m:r>
                                    <a:rPr lang="en-US" b="1" i="1" smtClean="0">
                                      <a:latin typeface="Cambria Math" panose="02040503050406030204" pitchFamily="18" charset="0"/>
                                    </a:rPr>
                                    <m:t>𝑩</m:t>
                                  </m:r>
                                </m:e>
                              </m:acc>
                            </m:oMath>
                          </a14:m>
                          <a:r>
                            <a:rPr lang="en-MY" dirty="0"/>
                            <a:t>)</a:t>
                          </a:r>
                        </a:p>
                      </a:txBody>
                      <a:tcPr/>
                    </a:tc>
                    <a:extLst>
                      <a:ext uri="{0D108BD9-81ED-4DB2-BD59-A6C34878D82A}">
                        <a16:rowId xmlns:a16="http://schemas.microsoft.com/office/drawing/2014/main" val="200876433"/>
                      </a:ext>
                    </a:extLst>
                  </a:tr>
                  <a:tr h="370840">
                    <a:tc>
                      <a:txBody>
                        <a:bodyPr/>
                        <a:lstStyle/>
                        <a:p>
                          <a:pPr algn="ctr"/>
                          <a:r>
                            <a:rPr lang="en-MY" dirty="0"/>
                            <a:t>0</a:t>
                          </a:r>
                        </a:p>
                      </a:txBody>
                      <a:tcPr/>
                    </a:tc>
                    <a:tc>
                      <a:txBody>
                        <a:bodyPr/>
                        <a:lstStyle/>
                        <a:p>
                          <a:pPr algn="ctr"/>
                          <a:r>
                            <a:rPr lang="en-MY" dirty="0"/>
                            <a:t>0</a:t>
                          </a:r>
                        </a:p>
                      </a:txBody>
                      <a:tcPr/>
                    </a:tc>
                    <a:tc>
                      <a:txBody>
                        <a:bodyPr/>
                        <a:lstStyle/>
                        <a:p>
                          <a:pPr algn="ctr"/>
                          <a:r>
                            <a:rPr lang="en-MY" dirty="0"/>
                            <a:t>0</a:t>
                          </a:r>
                        </a:p>
                      </a:txBody>
                      <a:tcPr/>
                    </a:tc>
                    <a:tc>
                      <a:txBody>
                        <a:bodyPr/>
                        <a:lstStyle/>
                        <a:p>
                          <a:pPr algn="ctr"/>
                          <a:r>
                            <a:rPr lang="en-MY" dirty="0"/>
                            <a:t>1</a:t>
                          </a:r>
                        </a:p>
                      </a:txBody>
                      <a:tcPr/>
                    </a:tc>
                    <a:extLst>
                      <a:ext uri="{0D108BD9-81ED-4DB2-BD59-A6C34878D82A}">
                        <a16:rowId xmlns:a16="http://schemas.microsoft.com/office/drawing/2014/main" val="804579732"/>
                      </a:ext>
                    </a:extLst>
                  </a:tr>
                  <a:tr h="370840">
                    <a:tc>
                      <a:txBody>
                        <a:bodyPr/>
                        <a:lstStyle/>
                        <a:p>
                          <a:pPr algn="ctr"/>
                          <a:r>
                            <a:rPr lang="en-MY" dirty="0"/>
                            <a:t>0</a:t>
                          </a:r>
                        </a:p>
                      </a:txBody>
                      <a:tcPr/>
                    </a:tc>
                    <a:tc>
                      <a:txBody>
                        <a:bodyPr/>
                        <a:lstStyle/>
                        <a:p>
                          <a:pPr algn="ctr"/>
                          <a:r>
                            <a:rPr lang="en-MY" dirty="0"/>
                            <a:t>1</a:t>
                          </a:r>
                        </a:p>
                      </a:txBody>
                      <a:tcPr/>
                    </a:tc>
                    <a:tc>
                      <a:txBody>
                        <a:bodyPr/>
                        <a:lstStyle/>
                        <a:p>
                          <a:pPr algn="ctr"/>
                          <a:r>
                            <a:rPr lang="en-MY" dirty="0"/>
                            <a:t>1</a:t>
                          </a:r>
                        </a:p>
                      </a:txBody>
                      <a:tcPr/>
                    </a:tc>
                    <a:tc>
                      <a:txBody>
                        <a:bodyPr/>
                        <a:lstStyle/>
                        <a:p>
                          <a:pPr algn="ctr"/>
                          <a:r>
                            <a:rPr lang="en-MY" dirty="0"/>
                            <a:t>0</a:t>
                          </a:r>
                        </a:p>
                      </a:txBody>
                      <a:tcPr/>
                    </a:tc>
                    <a:extLst>
                      <a:ext uri="{0D108BD9-81ED-4DB2-BD59-A6C34878D82A}">
                        <a16:rowId xmlns:a16="http://schemas.microsoft.com/office/drawing/2014/main" val="1840543685"/>
                      </a:ext>
                    </a:extLst>
                  </a:tr>
                  <a:tr h="370840">
                    <a:tc>
                      <a:txBody>
                        <a:bodyPr/>
                        <a:lstStyle/>
                        <a:p>
                          <a:pPr algn="ctr"/>
                          <a:r>
                            <a:rPr lang="en-MY" dirty="0"/>
                            <a:t>1</a:t>
                          </a:r>
                        </a:p>
                      </a:txBody>
                      <a:tcPr/>
                    </a:tc>
                    <a:tc>
                      <a:txBody>
                        <a:bodyPr/>
                        <a:lstStyle/>
                        <a:p>
                          <a:pPr algn="ctr"/>
                          <a:r>
                            <a:rPr lang="en-MY" dirty="0"/>
                            <a:t>0</a:t>
                          </a:r>
                        </a:p>
                      </a:txBody>
                      <a:tcPr/>
                    </a:tc>
                    <a:tc>
                      <a:txBody>
                        <a:bodyPr/>
                        <a:lstStyle/>
                        <a:p>
                          <a:pPr algn="ctr"/>
                          <a:r>
                            <a:rPr lang="en-MY" dirty="0"/>
                            <a:t>1</a:t>
                          </a:r>
                        </a:p>
                      </a:txBody>
                      <a:tcPr/>
                    </a:tc>
                    <a:tc>
                      <a:txBody>
                        <a:bodyPr/>
                        <a:lstStyle/>
                        <a:p>
                          <a:pPr algn="ctr"/>
                          <a:r>
                            <a:rPr lang="en-MY" dirty="0"/>
                            <a:t>0</a:t>
                          </a:r>
                        </a:p>
                      </a:txBody>
                      <a:tcPr/>
                    </a:tc>
                    <a:extLst>
                      <a:ext uri="{0D108BD9-81ED-4DB2-BD59-A6C34878D82A}">
                        <a16:rowId xmlns:a16="http://schemas.microsoft.com/office/drawing/2014/main" val="3477995546"/>
                      </a:ext>
                    </a:extLst>
                  </a:tr>
                  <a:tr h="370840">
                    <a:tc>
                      <a:txBody>
                        <a:bodyPr/>
                        <a:lstStyle/>
                        <a:p>
                          <a:pPr algn="ctr"/>
                          <a:r>
                            <a:rPr lang="en-MY" dirty="0"/>
                            <a:t>1</a:t>
                          </a:r>
                        </a:p>
                      </a:txBody>
                      <a:tcPr/>
                    </a:tc>
                    <a:tc>
                      <a:txBody>
                        <a:bodyPr/>
                        <a:lstStyle/>
                        <a:p>
                          <a:pPr algn="ctr"/>
                          <a:r>
                            <a:rPr lang="en-MY" dirty="0"/>
                            <a:t>1</a:t>
                          </a:r>
                        </a:p>
                      </a:txBody>
                      <a:tcPr/>
                    </a:tc>
                    <a:tc>
                      <a:txBody>
                        <a:bodyPr/>
                        <a:lstStyle/>
                        <a:p>
                          <a:pPr algn="ctr"/>
                          <a:r>
                            <a:rPr lang="en-MY" dirty="0"/>
                            <a:t>1</a:t>
                          </a:r>
                        </a:p>
                      </a:txBody>
                      <a:tcPr/>
                    </a:tc>
                    <a:tc>
                      <a:txBody>
                        <a:bodyPr/>
                        <a:lstStyle/>
                        <a:p>
                          <a:pPr algn="ctr"/>
                          <a:r>
                            <a:rPr lang="en-MY" dirty="0"/>
                            <a:t>0</a:t>
                          </a:r>
                        </a:p>
                      </a:txBody>
                      <a:tcPr/>
                    </a:tc>
                    <a:extLst>
                      <a:ext uri="{0D108BD9-81ED-4DB2-BD59-A6C34878D82A}">
                        <a16:rowId xmlns:a16="http://schemas.microsoft.com/office/drawing/2014/main" val="501803710"/>
                      </a:ext>
                    </a:extLst>
                  </a:tr>
                </a:tbl>
              </a:graphicData>
            </a:graphic>
          </p:graphicFrame>
        </mc:Choice>
        <mc:Fallback xmlns="">
          <p:graphicFrame>
            <p:nvGraphicFramePr>
              <p:cNvPr id="7" name="Table 7">
                <a:extLst>
                  <a:ext uri="{FF2B5EF4-FFF2-40B4-BE49-F238E27FC236}">
                    <a16:creationId xmlns:a16="http://schemas.microsoft.com/office/drawing/2014/main" id="{83C4E142-0C2C-4D79-9065-C1E0791F8F87}"/>
                  </a:ext>
                </a:extLst>
              </p:cNvPr>
              <p:cNvGraphicFramePr>
                <a:graphicFrameLocks noGrp="1"/>
              </p:cNvGraphicFramePr>
              <p:nvPr>
                <p:extLst>
                  <p:ext uri="{D42A27DB-BD31-4B8C-83A1-F6EECF244321}">
                    <p14:modId xmlns:p14="http://schemas.microsoft.com/office/powerpoint/2010/main" val="1465798391"/>
                  </p:ext>
                </p:extLst>
              </p:nvPr>
            </p:nvGraphicFramePr>
            <p:xfrm>
              <a:off x="5760098" y="3705549"/>
              <a:ext cx="5026152" cy="1854200"/>
            </p:xfrm>
            <a:graphic>
              <a:graphicData uri="http://schemas.openxmlformats.org/drawingml/2006/table">
                <a:tbl>
                  <a:tblPr firstRow="1" bandRow="1">
                    <a:tableStyleId>{5C22544A-7EE6-4342-B048-85BDC9FD1C3A}</a:tableStyleId>
                  </a:tblPr>
                  <a:tblGrid>
                    <a:gridCol w="771331">
                      <a:extLst>
                        <a:ext uri="{9D8B030D-6E8A-4147-A177-3AD203B41FA5}">
                          <a16:colId xmlns:a16="http://schemas.microsoft.com/office/drawing/2014/main" val="4224163700"/>
                        </a:ext>
                      </a:extLst>
                    </a:gridCol>
                    <a:gridCol w="802432">
                      <a:extLst>
                        <a:ext uri="{9D8B030D-6E8A-4147-A177-3AD203B41FA5}">
                          <a16:colId xmlns:a16="http://schemas.microsoft.com/office/drawing/2014/main" val="3106219767"/>
                        </a:ext>
                      </a:extLst>
                    </a:gridCol>
                    <a:gridCol w="1408923">
                      <a:extLst>
                        <a:ext uri="{9D8B030D-6E8A-4147-A177-3AD203B41FA5}">
                          <a16:colId xmlns:a16="http://schemas.microsoft.com/office/drawing/2014/main" val="3538616529"/>
                        </a:ext>
                      </a:extLst>
                    </a:gridCol>
                    <a:gridCol w="2043466">
                      <a:extLst>
                        <a:ext uri="{9D8B030D-6E8A-4147-A177-3AD203B41FA5}">
                          <a16:colId xmlns:a16="http://schemas.microsoft.com/office/drawing/2014/main" val="2058465024"/>
                        </a:ext>
                      </a:extLst>
                    </a:gridCol>
                  </a:tblGrid>
                  <a:tr h="370840">
                    <a:tc>
                      <a:txBody>
                        <a:bodyPr/>
                        <a:lstStyle/>
                        <a:p>
                          <a:pPr algn="ctr"/>
                          <a:r>
                            <a:rPr lang="en-MY" dirty="0"/>
                            <a:t>A</a:t>
                          </a:r>
                        </a:p>
                      </a:txBody>
                      <a:tcPr/>
                    </a:tc>
                    <a:tc>
                      <a:txBody>
                        <a:bodyPr/>
                        <a:lstStyle/>
                        <a:p>
                          <a:pPr algn="ctr"/>
                          <a:r>
                            <a:rPr lang="en-MY" dirty="0"/>
                            <a:t>B</a:t>
                          </a:r>
                        </a:p>
                      </a:txBody>
                      <a:tcPr/>
                    </a:tc>
                    <a:tc>
                      <a:txBody>
                        <a:bodyPr/>
                        <a:lstStyle/>
                        <a:p>
                          <a:pPr algn="ctr"/>
                          <a:r>
                            <a:rPr lang="en-MY" dirty="0"/>
                            <a:t>OR (A+B)</a:t>
                          </a:r>
                        </a:p>
                      </a:txBody>
                      <a:tcPr/>
                    </a:tc>
                    <a:tc>
                      <a:txBody>
                        <a:bodyPr/>
                        <a:lstStyle/>
                        <a:p>
                          <a:endParaRPr lang="en-US"/>
                        </a:p>
                      </a:txBody>
                      <a:tcPr>
                        <a:blipFill>
                          <a:blip r:embed="rId2"/>
                          <a:stretch>
                            <a:fillRect l="-146131" t="-8197" r="-1190" b="-424590"/>
                          </a:stretch>
                        </a:blipFill>
                      </a:tcPr>
                    </a:tc>
                    <a:extLst>
                      <a:ext uri="{0D108BD9-81ED-4DB2-BD59-A6C34878D82A}">
                        <a16:rowId xmlns:a16="http://schemas.microsoft.com/office/drawing/2014/main" val="200876433"/>
                      </a:ext>
                    </a:extLst>
                  </a:tr>
                  <a:tr h="370840">
                    <a:tc>
                      <a:txBody>
                        <a:bodyPr/>
                        <a:lstStyle/>
                        <a:p>
                          <a:pPr algn="ctr"/>
                          <a:r>
                            <a:rPr lang="en-MY" dirty="0"/>
                            <a:t>0</a:t>
                          </a:r>
                        </a:p>
                      </a:txBody>
                      <a:tcPr/>
                    </a:tc>
                    <a:tc>
                      <a:txBody>
                        <a:bodyPr/>
                        <a:lstStyle/>
                        <a:p>
                          <a:pPr algn="ctr"/>
                          <a:r>
                            <a:rPr lang="en-MY" dirty="0"/>
                            <a:t>0</a:t>
                          </a:r>
                        </a:p>
                      </a:txBody>
                      <a:tcPr/>
                    </a:tc>
                    <a:tc>
                      <a:txBody>
                        <a:bodyPr/>
                        <a:lstStyle/>
                        <a:p>
                          <a:pPr algn="ctr"/>
                          <a:r>
                            <a:rPr lang="en-MY" dirty="0"/>
                            <a:t>0</a:t>
                          </a:r>
                        </a:p>
                      </a:txBody>
                      <a:tcPr/>
                    </a:tc>
                    <a:tc>
                      <a:txBody>
                        <a:bodyPr/>
                        <a:lstStyle/>
                        <a:p>
                          <a:pPr algn="ctr"/>
                          <a:r>
                            <a:rPr lang="en-MY" dirty="0"/>
                            <a:t>1</a:t>
                          </a:r>
                        </a:p>
                      </a:txBody>
                      <a:tcPr/>
                    </a:tc>
                    <a:extLst>
                      <a:ext uri="{0D108BD9-81ED-4DB2-BD59-A6C34878D82A}">
                        <a16:rowId xmlns:a16="http://schemas.microsoft.com/office/drawing/2014/main" val="804579732"/>
                      </a:ext>
                    </a:extLst>
                  </a:tr>
                  <a:tr h="370840">
                    <a:tc>
                      <a:txBody>
                        <a:bodyPr/>
                        <a:lstStyle/>
                        <a:p>
                          <a:pPr algn="ctr"/>
                          <a:r>
                            <a:rPr lang="en-MY" dirty="0"/>
                            <a:t>0</a:t>
                          </a:r>
                        </a:p>
                      </a:txBody>
                      <a:tcPr/>
                    </a:tc>
                    <a:tc>
                      <a:txBody>
                        <a:bodyPr/>
                        <a:lstStyle/>
                        <a:p>
                          <a:pPr algn="ctr"/>
                          <a:r>
                            <a:rPr lang="en-MY" dirty="0"/>
                            <a:t>1</a:t>
                          </a:r>
                        </a:p>
                      </a:txBody>
                      <a:tcPr/>
                    </a:tc>
                    <a:tc>
                      <a:txBody>
                        <a:bodyPr/>
                        <a:lstStyle/>
                        <a:p>
                          <a:pPr algn="ctr"/>
                          <a:r>
                            <a:rPr lang="en-MY" dirty="0"/>
                            <a:t>1</a:t>
                          </a:r>
                        </a:p>
                      </a:txBody>
                      <a:tcPr/>
                    </a:tc>
                    <a:tc>
                      <a:txBody>
                        <a:bodyPr/>
                        <a:lstStyle/>
                        <a:p>
                          <a:pPr algn="ctr"/>
                          <a:r>
                            <a:rPr lang="en-MY" dirty="0"/>
                            <a:t>0</a:t>
                          </a:r>
                        </a:p>
                      </a:txBody>
                      <a:tcPr/>
                    </a:tc>
                    <a:extLst>
                      <a:ext uri="{0D108BD9-81ED-4DB2-BD59-A6C34878D82A}">
                        <a16:rowId xmlns:a16="http://schemas.microsoft.com/office/drawing/2014/main" val="1840543685"/>
                      </a:ext>
                    </a:extLst>
                  </a:tr>
                  <a:tr h="370840">
                    <a:tc>
                      <a:txBody>
                        <a:bodyPr/>
                        <a:lstStyle/>
                        <a:p>
                          <a:pPr algn="ctr"/>
                          <a:r>
                            <a:rPr lang="en-MY" dirty="0"/>
                            <a:t>1</a:t>
                          </a:r>
                        </a:p>
                      </a:txBody>
                      <a:tcPr/>
                    </a:tc>
                    <a:tc>
                      <a:txBody>
                        <a:bodyPr/>
                        <a:lstStyle/>
                        <a:p>
                          <a:pPr algn="ctr"/>
                          <a:r>
                            <a:rPr lang="en-MY" dirty="0"/>
                            <a:t>0</a:t>
                          </a:r>
                        </a:p>
                      </a:txBody>
                      <a:tcPr/>
                    </a:tc>
                    <a:tc>
                      <a:txBody>
                        <a:bodyPr/>
                        <a:lstStyle/>
                        <a:p>
                          <a:pPr algn="ctr"/>
                          <a:r>
                            <a:rPr lang="en-MY" dirty="0"/>
                            <a:t>1</a:t>
                          </a:r>
                        </a:p>
                      </a:txBody>
                      <a:tcPr/>
                    </a:tc>
                    <a:tc>
                      <a:txBody>
                        <a:bodyPr/>
                        <a:lstStyle/>
                        <a:p>
                          <a:pPr algn="ctr"/>
                          <a:r>
                            <a:rPr lang="en-MY" dirty="0"/>
                            <a:t>0</a:t>
                          </a:r>
                        </a:p>
                      </a:txBody>
                      <a:tcPr/>
                    </a:tc>
                    <a:extLst>
                      <a:ext uri="{0D108BD9-81ED-4DB2-BD59-A6C34878D82A}">
                        <a16:rowId xmlns:a16="http://schemas.microsoft.com/office/drawing/2014/main" val="3477995546"/>
                      </a:ext>
                    </a:extLst>
                  </a:tr>
                  <a:tr h="370840">
                    <a:tc>
                      <a:txBody>
                        <a:bodyPr/>
                        <a:lstStyle/>
                        <a:p>
                          <a:pPr algn="ctr"/>
                          <a:r>
                            <a:rPr lang="en-MY" dirty="0"/>
                            <a:t>1</a:t>
                          </a:r>
                        </a:p>
                      </a:txBody>
                      <a:tcPr/>
                    </a:tc>
                    <a:tc>
                      <a:txBody>
                        <a:bodyPr/>
                        <a:lstStyle/>
                        <a:p>
                          <a:pPr algn="ctr"/>
                          <a:r>
                            <a:rPr lang="en-MY" dirty="0"/>
                            <a:t>1</a:t>
                          </a:r>
                        </a:p>
                      </a:txBody>
                      <a:tcPr/>
                    </a:tc>
                    <a:tc>
                      <a:txBody>
                        <a:bodyPr/>
                        <a:lstStyle/>
                        <a:p>
                          <a:pPr algn="ctr"/>
                          <a:r>
                            <a:rPr lang="en-MY" dirty="0"/>
                            <a:t>1</a:t>
                          </a:r>
                        </a:p>
                      </a:txBody>
                      <a:tcPr/>
                    </a:tc>
                    <a:tc>
                      <a:txBody>
                        <a:bodyPr/>
                        <a:lstStyle/>
                        <a:p>
                          <a:pPr algn="ctr"/>
                          <a:r>
                            <a:rPr lang="en-MY" dirty="0"/>
                            <a:t>0</a:t>
                          </a:r>
                        </a:p>
                      </a:txBody>
                      <a:tcPr/>
                    </a:tc>
                    <a:extLst>
                      <a:ext uri="{0D108BD9-81ED-4DB2-BD59-A6C34878D82A}">
                        <a16:rowId xmlns:a16="http://schemas.microsoft.com/office/drawing/2014/main" val="501803710"/>
                      </a:ext>
                    </a:extLst>
                  </a:tr>
                </a:tbl>
              </a:graphicData>
            </a:graphic>
          </p:graphicFrame>
        </mc:Fallback>
      </mc:AlternateContent>
      <p:pic>
        <p:nvPicPr>
          <p:cNvPr id="8" name="Picture 7">
            <a:extLst>
              <a:ext uri="{FF2B5EF4-FFF2-40B4-BE49-F238E27FC236}">
                <a16:creationId xmlns:a16="http://schemas.microsoft.com/office/drawing/2014/main" id="{C8E2C9E4-61BA-49A2-B8F6-84FB2831A908}"/>
              </a:ext>
            </a:extLst>
          </p:cNvPr>
          <p:cNvPicPr>
            <a:picLocks noChangeAspect="1"/>
          </p:cNvPicPr>
          <p:nvPr/>
        </p:nvPicPr>
        <p:blipFill>
          <a:blip r:embed="rId3"/>
          <a:stretch>
            <a:fillRect/>
          </a:stretch>
        </p:blipFill>
        <p:spPr>
          <a:xfrm>
            <a:off x="1455513" y="4032574"/>
            <a:ext cx="2581275" cy="1200150"/>
          </a:xfrm>
          <a:prstGeom prst="rect">
            <a:avLst/>
          </a:prstGeom>
        </p:spPr>
      </p:pic>
    </p:spTree>
    <p:extLst>
      <p:ext uri="{BB962C8B-B14F-4D97-AF65-F5344CB8AC3E}">
        <p14:creationId xmlns:p14="http://schemas.microsoft.com/office/powerpoint/2010/main" val="1622818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75450-F63D-4CE1-90CD-FD40D7B9B0A8}"/>
              </a:ext>
            </a:extLst>
          </p:cNvPr>
          <p:cNvSpPr>
            <a:spLocks noGrp="1"/>
          </p:cNvSpPr>
          <p:nvPr>
            <p:ph type="title"/>
          </p:nvPr>
        </p:nvSpPr>
        <p:spPr/>
        <p:txBody>
          <a:bodyPr/>
          <a:lstStyle/>
          <a:p>
            <a:r>
              <a:rPr lang="en-MY" dirty="0" err="1"/>
              <a:t>Xor</a:t>
            </a:r>
            <a:r>
              <a:rPr lang="en-MY" dirty="0"/>
              <a:t> gate</a:t>
            </a:r>
          </a:p>
        </p:txBody>
      </p:sp>
      <p:sp>
        <p:nvSpPr>
          <p:cNvPr id="3" name="Content Placeholder 2">
            <a:extLst>
              <a:ext uri="{FF2B5EF4-FFF2-40B4-BE49-F238E27FC236}">
                <a16:creationId xmlns:a16="http://schemas.microsoft.com/office/drawing/2014/main" id="{1593DEC3-9099-46EC-8A94-05D8A7F307F5}"/>
              </a:ext>
            </a:extLst>
          </p:cNvPr>
          <p:cNvSpPr>
            <a:spLocks noGrp="1"/>
          </p:cNvSpPr>
          <p:nvPr>
            <p:ph idx="1"/>
          </p:nvPr>
        </p:nvSpPr>
        <p:spPr>
          <a:xfrm>
            <a:off x="1069848" y="2121408"/>
            <a:ext cx="5965434" cy="4050792"/>
          </a:xfrm>
        </p:spPr>
        <p:txBody>
          <a:bodyPr>
            <a:normAutofit lnSpcReduction="10000"/>
          </a:bodyPr>
          <a:lstStyle/>
          <a:p>
            <a:pPr>
              <a:lnSpc>
                <a:spcPct val="100000"/>
              </a:lnSpc>
            </a:pPr>
            <a:r>
              <a:rPr lang="en-MY" dirty="0"/>
              <a:t>The exclusive-OR (XOR) operation for two logic variables A and B is represented by A ⊕ B and is defined by</a:t>
            </a:r>
          </a:p>
          <a:p>
            <a:pPr marL="0" indent="0" algn="ctr">
              <a:lnSpc>
                <a:spcPct val="100000"/>
              </a:lnSpc>
              <a:buNone/>
            </a:pPr>
            <a:r>
              <a:rPr lang="en-MY" sz="1800" b="0" i="0" dirty="0">
                <a:solidFill>
                  <a:srgbClr val="231F20"/>
                </a:solidFill>
                <a:effectLst/>
                <a:latin typeface="TimesTen-Roman"/>
              </a:rPr>
              <a:t>0 </a:t>
            </a:r>
            <a:r>
              <a:rPr lang="en-MY" sz="1800" b="0" i="0" dirty="0">
                <a:solidFill>
                  <a:srgbClr val="231F20"/>
                </a:solidFill>
                <a:effectLst/>
                <a:latin typeface="MTSYN"/>
              </a:rPr>
              <a:t>⊕ </a:t>
            </a:r>
            <a:r>
              <a:rPr lang="en-MY" sz="1800" b="0" i="0" dirty="0">
                <a:solidFill>
                  <a:srgbClr val="231F20"/>
                </a:solidFill>
                <a:effectLst/>
                <a:latin typeface="TimesTen-Roman"/>
              </a:rPr>
              <a:t>0 </a:t>
            </a:r>
            <a:r>
              <a:rPr lang="en-MY" sz="1800" b="0" i="0" dirty="0">
                <a:solidFill>
                  <a:srgbClr val="231F20"/>
                </a:solidFill>
                <a:effectLst/>
                <a:latin typeface="MTSYN"/>
              </a:rPr>
              <a:t>= </a:t>
            </a:r>
            <a:r>
              <a:rPr lang="en-MY" sz="1800" b="0" i="0" dirty="0">
                <a:solidFill>
                  <a:srgbClr val="231F20"/>
                </a:solidFill>
                <a:effectLst/>
                <a:latin typeface="TimesTen-Roman"/>
              </a:rPr>
              <a:t>0</a:t>
            </a:r>
          </a:p>
          <a:p>
            <a:pPr marL="0" indent="0" algn="ctr">
              <a:lnSpc>
                <a:spcPct val="100000"/>
              </a:lnSpc>
              <a:buNone/>
            </a:pPr>
            <a:r>
              <a:rPr lang="en-MY" sz="1800" b="0" i="0" dirty="0">
                <a:solidFill>
                  <a:srgbClr val="231F20"/>
                </a:solidFill>
                <a:effectLst/>
                <a:latin typeface="TimesTen-Roman"/>
              </a:rPr>
              <a:t>1 </a:t>
            </a:r>
            <a:r>
              <a:rPr lang="en-MY" sz="1800" b="0" i="0" dirty="0">
                <a:solidFill>
                  <a:srgbClr val="231F20"/>
                </a:solidFill>
                <a:effectLst/>
                <a:latin typeface="MTSYN"/>
              </a:rPr>
              <a:t>⊕ </a:t>
            </a:r>
            <a:r>
              <a:rPr lang="en-MY" sz="1800" b="0" i="0" dirty="0">
                <a:solidFill>
                  <a:srgbClr val="231F20"/>
                </a:solidFill>
                <a:effectLst/>
                <a:latin typeface="TimesTen-Roman"/>
              </a:rPr>
              <a:t>0 </a:t>
            </a:r>
            <a:r>
              <a:rPr lang="en-MY" sz="1800" b="0" i="0" dirty="0">
                <a:solidFill>
                  <a:srgbClr val="231F20"/>
                </a:solidFill>
                <a:effectLst/>
                <a:latin typeface="MTSYN"/>
              </a:rPr>
              <a:t>= </a:t>
            </a:r>
            <a:r>
              <a:rPr lang="en-MY" sz="1800" b="0" i="0" dirty="0">
                <a:solidFill>
                  <a:srgbClr val="231F20"/>
                </a:solidFill>
                <a:effectLst/>
                <a:latin typeface="TimesTen-Roman"/>
              </a:rPr>
              <a:t>1</a:t>
            </a:r>
          </a:p>
          <a:p>
            <a:pPr marL="0" indent="0" algn="ctr">
              <a:lnSpc>
                <a:spcPct val="100000"/>
              </a:lnSpc>
              <a:buNone/>
            </a:pPr>
            <a:r>
              <a:rPr lang="en-MY" sz="1800" b="0" i="0" dirty="0">
                <a:solidFill>
                  <a:srgbClr val="231F20"/>
                </a:solidFill>
                <a:effectLst/>
                <a:latin typeface="TimesTen-Roman"/>
              </a:rPr>
              <a:t>0 </a:t>
            </a:r>
            <a:r>
              <a:rPr lang="en-MY" sz="1800" b="0" i="0" dirty="0">
                <a:solidFill>
                  <a:srgbClr val="231F20"/>
                </a:solidFill>
                <a:effectLst/>
                <a:latin typeface="MTSYN"/>
              </a:rPr>
              <a:t>⊕ </a:t>
            </a:r>
            <a:r>
              <a:rPr lang="en-MY" sz="1800" b="0" i="0" dirty="0">
                <a:solidFill>
                  <a:srgbClr val="231F20"/>
                </a:solidFill>
                <a:effectLst/>
                <a:latin typeface="TimesTen-Roman"/>
              </a:rPr>
              <a:t>1 </a:t>
            </a:r>
            <a:r>
              <a:rPr lang="en-MY" sz="1800" b="0" i="0" dirty="0">
                <a:solidFill>
                  <a:srgbClr val="231F20"/>
                </a:solidFill>
                <a:effectLst/>
                <a:latin typeface="MTSYN"/>
              </a:rPr>
              <a:t>= </a:t>
            </a:r>
            <a:r>
              <a:rPr lang="en-MY" sz="1800" b="0" i="0" dirty="0">
                <a:solidFill>
                  <a:srgbClr val="231F20"/>
                </a:solidFill>
                <a:effectLst/>
                <a:latin typeface="TimesTen-Roman"/>
              </a:rPr>
              <a:t>1</a:t>
            </a:r>
          </a:p>
          <a:p>
            <a:pPr marL="0" indent="0" algn="ctr">
              <a:lnSpc>
                <a:spcPct val="100000"/>
              </a:lnSpc>
              <a:buNone/>
            </a:pPr>
            <a:r>
              <a:rPr lang="en-MY" sz="1800" b="0" i="0" dirty="0">
                <a:solidFill>
                  <a:srgbClr val="231F20"/>
                </a:solidFill>
                <a:effectLst/>
                <a:latin typeface="TimesTen-Roman"/>
              </a:rPr>
              <a:t>1 </a:t>
            </a:r>
            <a:r>
              <a:rPr lang="en-MY" sz="1800" b="0" i="0" dirty="0">
                <a:solidFill>
                  <a:srgbClr val="231F20"/>
                </a:solidFill>
                <a:effectLst/>
                <a:latin typeface="MTSYN"/>
              </a:rPr>
              <a:t>⊕ </a:t>
            </a:r>
            <a:r>
              <a:rPr lang="en-MY" sz="1800" b="0" i="0" dirty="0">
                <a:solidFill>
                  <a:srgbClr val="231F20"/>
                </a:solidFill>
                <a:effectLst/>
                <a:latin typeface="TimesTen-Roman"/>
              </a:rPr>
              <a:t>1 </a:t>
            </a:r>
            <a:r>
              <a:rPr lang="en-MY" sz="1800" b="0" i="0" dirty="0">
                <a:solidFill>
                  <a:srgbClr val="231F20"/>
                </a:solidFill>
                <a:effectLst/>
                <a:latin typeface="MTSYN"/>
              </a:rPr>
              <a:t>= </a:t>
            </a:r>
            <a:r>
              <a:rPr lang="en-MY" sz="1800" b="0" i="0" dirty="0">
                <a:solidFill>
                  <a:srgbClr val="231F20"/>
                </a:solidFill>
                <a:effectLst/>
                <a:latin typeface="TimesTen-Roman"/>
              </a:rPr>
              <a:t>0</a:t>
            </a:r>
            <a:r>
              <a:rPr lang="en-MY" dirty="0"/>
              <a:t> </a:t>
            </a:r>
          </a:p>
          <a:p>
            <a:pPr algn="just">
              <a:lnSpc>
                <a:spcPct val="100000"/>
              </a:lnSpc>
            </a:pPr>
            <a:r>
              <a:rPr lang="en-MY" dirty="0"/>
              <a:t>Notice that the XOR operation yields 1 if A is 1 or if B is 1, but yields 0 if both A and B are 1. The XOR operation is also known as </a:t>
            </a:r>
            <a:r>
              <a:rPr lang="en-MY" b="1" dirty="0"/>
              <a:t>modulo-two addition.</a:t>
            </a:r>
          </a:p>
        </p:txBody>
      </p:sp>
      <p:sp>
        <p:nvSpPr>
          <p:cNvPr id="4" name="Footer Placeholder 3">
            <a:extLst>
              <a:ext uri="{FF2B5EF4-FFF2-40B4-BE49-F238E27FC236}">
                <a16:creationId xmlns:a16="http://schemas.microsoft.com/office/drawing/2014/main" id="{8E6CD8F0-A4E6-417C-BD1A-683AC1FA6517}"/>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621D1089-2E9E-4742-B6CD-CA586543A9CA}"/>
              </a:ext>
            </a:extLst>
          </p:cNvPr>
          <p:cNvSpPr>
            <a:spLocks noGrp="1"/>
          </p:cNvSpPr>
          <p:nvPr>
            <p:ph type="sldNum" sz="quarter" idx="12"/>
          </p:nvPr>
        </p:nvSpPr>
        <p:spPr/>
        <p:txBody>
          <a:bodyPr/>
          <a:lstStyle/>
          <a:p>
            <a:fld id="{1DE98518-C1CF-410D-8A71-B5D14FDF677E}" type="slidenum">
              <a:rPr lang="en-MY" smtClean="0"/>
              <a:t>28</a:t>
            </a:fld>
            <a:endParaRPr lang="en-MY" dirty="0"/>
          </a:p>
        </p:txBody>
      </p:sp>
      <p:pic>
        <p:nvPicPr>
          <p:cNvPr id="6" name="Picture 5">
            <a:extLst>
              <a:ext uri="{FF2B5EF4-FFF2-40B4-BE49-F238E27FC236}">
                <a16:creationId xmlns:a16="http://schemas.microsoft.com/office/drawing/2014/main" id="{731AB4B5-A484-4BE0-8920-03AAC7FCA53B}"/>
              </a:ext>
            </a:extLst>
          </p:cNvPr>
          <p:cNvPicPr>
            <a:picLocks noChangeAspect="1"/>
          </p:cNvPicPr>
          <p:nvPr/>
        </p:nvPicPr>
        <p:blipFill>
          <a:blip r:embed="rId2"/>
          <a:stretch>
            <a:fillRect/>
          </a:stretch>
        </p:blipFill>
        <p:spPr>
          <a:xfrm>
            <a:off x="8457075" y="2121408"/>
            <a:ext cx="2369114" cy="1175651"/>
          </a:xfrm>
          <a:prstGeom prst="rect">
            <a:avLst/>
          </a:prstGeom>
        </p:spPr>
      </p:pic>
      <p:graphicFrame>
        <p:nvGraphicFramePr>
          <p:cNvPr id="8" name="Table 7">
            <a:extLst>
              <a:ext uri="{FF2B5EF4-FFF2-40B4-BE49-F238E27FC236}">
                <a16:creationId xmlns:a16="http://schemas.microsoft.com/office/drawing/2014/main" id="{F0D4242A-2990-46B1-B247-EAE223A7649C}"/>
              </a:ext>
            </a:extLst>
          </p:cNvPr>
          <p:cNvGraphicFramePr>
            <a:graphicFrameLocks noGrp="1"/>
          </p:cNvGraphicFramePr>
          <p:nvPr>
            <p:extLst>
              <p:ext uri="{D42A27DB-BD31-4B8C-83A1-F6EECF244321}">
                <p14:modId xmlns:p14="http://schemas.microsoft.com/office/powerpoint/2010/main" val="3568844922"/>
              </p:ext>
            </p:extLst>
          </p:nvPr>
        </p:nvGraphicFramePr>
        <p:xfrm>
          <a:off x="7833018" y="3836925"/>
          <a:ext cx="3617229" cy="1854200"/>
        </p:xfrm>
        <a:graphic>
          <a:graphicData uri="http://schemas.openxmlformats.org/drawingml/2006/table">
            <a:tbl>
              <a:tblPr firstRow="1" bandRow="1">
                <a:tableStyleId>{5C22544A-7EE6-4342-B048-85BDC9FD1C3A}</a:tableStyleId>
              </a:tblPr>
              <a:tblGrid>
                <a:gridCol w="771331">
                  <a:extLst>
                    <a:ext uri="{9D8B030D-6E8A-4147-A177-3AD203B41FA5}">
                      <a16:colId xmlns:a16="http://schemas.microsoft.com/office/drawing/2014/main" val="4224163700"/>
                    </a:ext>
                  </a:extLst>
                </a:gridCol>
                <a:gridCol w="802432">
                  <a:extLst>
                    <a:ext uri="{9D8B030D-6E8A-4147-A177-3AD203B41FA5}">
                      <a16:colId xmlns:a16="http://schemas.microsoft.com/office/drawing/2014/main" val="3106219767"/>
                    </a:ext>
                  </a:extLst>
                </a:gridCol>
                <a:gridCol w="2043466">
                  <a:extLst>
                    <a:ext uri="{9D8B030D-6E8A-4147-A177-3AD203B41FA5}">
                      <a16:colId xmlns:a16="http://schemas.microsoft.com/office/drawing/2014/main" val="2058465024"/>
                    </a:ext>
                  </a:extLst>
                </a:gridCol>
              </a:tblGrid>
              <a:tr h="370840">
                <a:tc>
                  <a:txBody>
                    <a:bodyPr/>
                    <a:lstStyle/>
                    <a:p>
                      <a:pPr algn="ctr"/>
                      <a:r>
                        <a:rPr lang="en-MY" dirty="0"/>
                        <a:t>A</a:t>
                      </a:r>
                    </a:p>
                  </a:txBody>
                  <a:tcPr/>
                </a:tc>
                <a:tc>
                  <a:txBody>
                    <a:bodyPr/>
                    <a:lstStyle/>
                    <a:p>
                      <a:pPr algn="ctr"/>
                      <a:r>
                        <a:rPr lang="en-MY" dirty="0"/>
                        <a:t>B</a:t>
                      </a:r>
                    </a:p>
                  </a:txBody>
                  <a:tcPr/>
                </a:tc>
                <a:tc>
                  <a:txBody>
                    <a:bodyPr/>
                    <a:lstStyle/>
                    <a:p>
                      <a:pPr algn="ctr"/>
                      <a:r>
                        <a:rPr lang="en-MY" dirty="0"/>
                        <a:t>XOR</a:t>
                      </a:r>
                    </a:p>
                  </a:txBody>
                  <a:tcPr/>
                </a:tc>
                <a:extLst>
                  <a:ext uri="{0D108BD9-81ED-4DB2-BD59-A6C34878D82A}">
                    <a16:rowId xmlns:a16="http://schemas.microsoft.com/office/drawing/2014/main" val="200876433"/>
                  </a:ext>
                </a:extLst>
              </a:tr>
              <a:tr h="370840">
                <a:tc>
                  <a:txBody>
                    <a:bodyPr/>
                    <a:lstStyle/>
                    <a:p>
                      <a:pPr algn="ctr"/>
                      <a:r>
                        <a:rPr lang="en-MY" dirty="0"/>
                        <a:t>0</a:t>
                      </a:r>
                    </a:p>
                  </a:txBody>
                  <a:tcPr/>
                </a:tc>
                <a:tc>
                  <a:txBody>
                    <a:bodyPr/>
                    <a:lstStyle/>
                    <a:p>
                      <a:pPr algn="ctr"/>
                      <a:r>
                        <a:rPr lang="en-MY" dirty="0"/>
                        <a:t>0</a:t>
                      </a:r>
                    </a:p>
                  </a:txBody>
                  <a:tcPr/>
                </a:tc>
                <a:tc>
                  <a:txBody>
                    <a:bodyPr/>
                    <a:lstStyle/>
                    <a:p>
                      <a:pPr algn="ctr"/>
                      <a:r>
                        <a:rPr lang="en-MY" dirty="0"/>
                        <a:t>0</a:t>
                      </a:r>
                    </a:p>
                  </a:txBody>
                  <a:tcPr/>
                </a:tc>
                <a:extLst>
                  <a:ext uri="{0D108BD9-81ED-4DB2-BD59-A6C34878D82A}">
                    <a16:rowId xmlns:a16="http://schemas.microsoft.com/office/drawing/2014/main" val="804579732"/>
                  </a:ext>
                </a:extLst>
              </a:tr>
              <a:tr h="370840">
                <a:tc>
                  <a:txBody>
                    <a:bodyPr/>
                    <a:lstStyle/>
                    <a:p>
                      <a:pPr algn="ctr"/>
                      <a:r>
                        <a:rPr lang="en-MY" dirty="0"/>
                        <a:t>0</a:t>
                      </a:r>
                    </a:p>
                  </a:txBody>
                  <a:tcPr/>
                </a:tc>
                <a:tc>
                  <a:txBody>
                    <a:bodyPr/>
                    <a:lstStyle/>
                    <a:p>
                      <a:pPr algn="ctr"/>
                      <a:r>
                        <a:rPr lang="en-MY" dirty="0"/>
                        <a:t>1</a:t>
                      </a:r>
                    </a:p>
                  </a:txBody>
                  <a:tcPr/>
                </a:tc>
                <a:tc>
                  <a:txBody>
                    <a:bodyPr/>
                    <a:lstStyle/>
                    <a:p>
                      <a:pPr algn="ctr"/>
                      <a:r>
                        <a:rPr lang="en-MY" dirty="0"/>
                        <a:t>1</a:t>
                      </a:r>
                    </a:p>
                  </a:txBody>
                  <a:tcPr/>
                </a:tc>
                <a:extLst>
                  <a:ext uri="{0D108BD9-81ED-4DB2-BD59-A6C34878D82A}">
                    <a16:rowId xmlns:a16="http://schemas.microsoft.com/office/drawing/2014/main" val="1840543685"/>
                  </a:ext>
                </a:extLst>
              </a:tr>
              <a:tr h="370840">
                <a:tc>
                  <a:txBody>
                    <a:bodyPr/>
                    <a:lstStyle/>
                    <a:p>
                      <a:pPr algn="ctr"/>
                      <a:r>
                        <a:rPr lang="en-MY" dirty="0"/>
                        <a:t>1</a:t>
                      </a:r>
                    </a:p>
                  </a:txBody>
                  <a:tcPr/>
                </a:tc>
                <a:tc>
                  <a:txBody>
                    <a:bodyPr/>
                    <a:lstStyle/>
                    <a:p>
                      <a:pPr algn="ctr"/>
                      <a:r>
                        <a:rPr lang="en-MY" dirty="0"/>
                        <a:t>0</a:t>
                      </a:r>
                    </a:p>
                  </a:txBody>
                  <a:tcPr/>
                </a:tc>
                <a:tc>
                  <a:txBody>
                    <a:bodyPr/>
                    <a:lstStyle/>
                    <a:p>
                      <a:pPr algn="ctr"/>
                      <a:r>
                        <a:rPr lang="en-MY" dirty="0"/>
                        <a:t>1</a:t>
                      </a:r>
                    </a:p>
                  </a:txBody>
                  <a:tcPr/>
                </a:tc>
                <a:extLst>
                  <a:ext uri="{0D108BD9-81ED-4DB2-BD59-A6C34878D82A}">
                    <a16:rowId xmlns:a16="http://schemas.microsoft.com/office/drawing/2014/main" val="3477995546"/>
                  </a:ext>
                </a:extLst>
              </a:tr>
              <a:tr h="370840">
                <a:tc>
                  <a:txBody>
                    <a:bodyPr/>
                    <a:lstStyle/>
                    <a:p>
                      <a:pPr algn="ctr"/>
                      <a:r>
                        <a:rPr lang="en-MY" dirty="0"/>
                        <a:t>1</a:t>
                      </a:r>
                    </a:p>
                  </a:txBody>
                  <a:tcPr/>
                </a:tc>
                <a:tc>
                  <a:txBody>
                    <a:bodyPr/>
                    <a:lstStyle/>
                    <a:p>
                      <a:pPr algn="ctr"/>
                      <a:r>
                        <a:rPr lang="en-MY" dirty="0"/>
                        <a:t>1</a:t>
                      </a:r>
                    </a:p>
                  </a:txBody>
                  <a:tcPr/>
                </a:tc>
                <a:tc>
                  <a:txBody>
                    <a:bodyPr/>
                    <a:lstStyle/>
                    <a:p>
                      <a:pPr algn="ctr"/>
                      <a:r>
                        <a:rPr lang="en-MY" dirty="0"/>
                        <a:t>0</a:t>
                      </a:r>
                    </a:p>
                  </a:txBody>
                  <a:tcPr/>
                </a:tc>
                <a:extLst>
                  <a:ext uri="{0D108BD9-81ED-4DB2-BD59-A6C34878D82A}">
                    <a16:rowId xmlns:a16="http://schemas.microsoft.com/office/drawing/2014/main" val="501803710"/>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4F38D8E-E12D-4A16-89E6-325A9BFDF314}"/>
                  </a:ext>
                </a:extLst>
              </p:cNvPr>
              <p:cNvSpPr txBox="1"/>
              <p:nvPr/>
            </p:nvSpPr>
            <p:spPr>
              <a:xfrm>
                <a:off x="10178015" y="1936453"/>
                <a:ext cx="1661129" cy="369909"/>
              </a:xfrm>
              <a:prstGeom prst="rect">
                <a:avLst/>
              </a:prstGeom>
              <a:noFill/>
            </p:spPr>
            <p:txBody>
              <a:bodyPr wrap="square">
                <a:spAutoFit/>
              </a:bodyPr>
              <a:lstStyle/>
              <a:p>
                <a:r>
                  <a:rPr lang="en-MY" sz="1800" dirty="0">
                    <a:solidFill>
                      <a:srgbClr val="231F20"/>
                    </a:solidFill>
                    <a:effectLst/>
                    <a:latin typeface="MTSYN"/>
                  </a:rPr>
                  <a:t>A⊕B = A</a:t>
                </a:r>
                <a14:m>
                  <m:oMath xmlns:m="http://schemas.openxmlformats.org/officeDocument/2006/math">
                    <m:acc>
                      <m:accPr>
                        <m:chr m:val="̅"/>
                        <m:ctrlPr>
                          <a:rPr lang="en-MY" sz="1800" i="1" smtClean="0">
                            <a:solidFill>
                              <a:srgbClr val="231F20"/>
                            </a:solidFill>
                            <a:effectLst/>
                            <a:latin typeface="Cambria Math" panose="02040503050406030204" pitchFamily="18" charset="0"/>
                          </a:rPr>
                        </m:ctrlPr>
                      </m:accPr>
                      <m:e>
                        <m:r>
                          <m:rPr>
                            <m:sty m:val="p"/>
                          </m:rPr>
                          <a:rPr lang="en-US" sz="1800" b="0" i="0" smtClean="0">
                            <a:solidFill>
                              <a:srgbClr val="231F20"/>
                            </a:solidFill>
                            <a:effectLst/>
                            <a:latin typeface="Cambria Math" panose="02040503050406030204" pitchFamily="18" charset="0"/>
                          </a:rPr>
                          <m:t>B</m:t>
                        </m:r>
                      </m:e>
                    </m:acc>
                  </m:oMath>
                </a14:m>
                <a:r>
                  <a:rPr lang="en-MY" sz="1800" dirty="0">
                    <a:solidFill>
                      <a:srgbClr val="231F20"/>
                    </a:solidFill>
                    <a:effectLst/>
                    <a:latin typeface="MTSYN"/>
                  </a:rPr>
                  <a:t>+</a:t>
                </a:r>
                <a14:m>
                  <m:oMath xmlns:m="http://schemas.openxmlformats.org/officeDocument/2006/math">
                    <m:acc>
                      <m:accPr>
                        <m:chr m:val="̅"/>
                        <m:ctrlPr>
                          <a:rPr lang="en-MY" sz="1800" i="1" smtClean="0">
                            <a:solidFill>
                              <a:srgbClr val="231F20"/>
                            </a:solidFill>
                            <a:effectLst/>
                            <a:latin typeface="Cambria Math" panose="02040503050406030204" pitchFamily="18" charset="0"/>
                          </a:rPr>
                        </m:ctrlPr>
                      </m:accPr>
                      <m:e>
                        <m:r>
                          <m:rPr>
                            <m:sty m:val="p"/>
                          </m:rPr>
                          <a:rPr lang="en-US" sz="1800" b="0" i="0" smtClean="0">
                            <a:solidFill>
                              <a:srgbClr val="231F20"/>
                            </a:solidFill>
                            <a:effectLst/>
                            <a:latin typeface="Cambria Math" panose="02040503050406030204" pitchFamily="18" charset="0"/>
                          </a:rPr>
                          <m:t>A</m:t>
                        </m:r>
                      </m:e>
                    </m:acc>
                  </m:oMath>
                </a14:m>
                <a:r>
                  <a:rPr lang="en-MY" dirty="0"/>
                  <a:t>B</a:t>
                </a:r>
              </a:p>
            </p:txBody>
          </p:sp>
        </mc:Choice>
        <mc:Fallback xmlns="">
          <p:sp>
            <p:nvSpPr>
              <p:cNvPr id="9" name="TextBox 8">
                <a:extLst>
                  <a:ext uri="{FF2B5EF4-FFF2-40B4-BE49-F238E27FC236}">
                    <a16:creationId xmlns:a16="http://schemas.microsoft.com/office/drawing/2014/main" id="{04F38D8E-E12D-4A16-89E6-325A9BFDF314}"/>
                  </a:ext>
                </a:extLst>
              </p:cNvPr>
              <p:cNvSpPr txBox="1">
                <a:spLocks noRot="1" noChangeAspect="1" noMove="1" noResize="1" noEditPoints="1" noAdjustHandles="1" noChangeArrowheads="1" noChangeShapeType="1" noTextEdit="1"/>
              </p:cNvSpPr>
              <p:nvPr/>
            </p:nvSpPr>
            <p:spPr>
              <a:xfrm>
                <a:off x="10178015" y="1936453"/>
                <a:ext cx="1661129" cy="369909"/>
              </a:xfrm>
              <a:prstGeom prst="rect">
                <a:avLst/>
              </a:prstGeom>
              <a:blipFill>
                <a:blip r:embed="rId3"/>
                <a:stretch>
                  <a:fillRect l="-3309" t="-11667" r="-5515" b="-28333"/>
                </a:stretch>
              </a:blipFill>
            </p:spPr>
            <p:txBody>
              <a:bodyPr/>
              <a:lstStyle/>
              <a:p>
                <a:r>
                  <a:rPr lang="en-MY">
                    <a:noFill/>
                  </a:rPr>
                  <a:t> </a:t>
                </a:r>
              </a:p>
            </p:txBody>
          </p:sp>
        </mc:Fallback>
      </mc:AlternateContent>
    </p:spTree>
    <p:extLst>
      <p:ext uri="{BB962C8B-B14F-4D97-AF65-F5344CB8AC3E}">
        <p14:creationId xmlns:p14="http://schemas.microsoft.com/office/powerpoint/2010/main" val="3888577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C8196-92C1-45A2-90B4-8DE8ED3A43C8}"/>
              </a:ext>
            </a:extLst>
          </p:cNvPr>
          <p:cNvSpPr>
            <a:spLocks noGrp="1"/>
          </p:cNvSpPr>
          <p:nvPr>
            <p:ph type="title"/>
          </p:nvPr>
        </p:nvSpPr>
        <p:spPr/>
        <p:txBody>
          <a:bodyPr/>
          <a:lstStyle/>
          <a:p>
            <a:r>
              <a:rPr lang="en-MY" dirty="0"/>
              <a:t>Number system</a:t>
            </a:r>
          </a:p>
        </p:txBody>
      </p:sp>
      <p:sp>
        <p:nvSpPr>
          <p:cNvPr id="3" name="Content Placeholder 2">
            <a:extLst>
              <a:ext uri="{FF2B5EF4-FFF2-40B4-BE49-F238E27FC236}">
                <a16:creationId xmlns:a16="http://schemas.microsoft.com/office/drawing/2014/main" id="{BDBEC4CF-5007-4F89-9C3C-1BB2AAFC5FDE}"/>
              </a:ext>
            </a:extLst>
          </p:cNvPr>
          <p:cNvSpPr>
            <a:spLocks noGrp="1"/>
          </p:cNvSpPr>
          <p:nvPr>
            <p:ph idx="1"/>
          </p:nvPr>
        </p:nvSpPr>
        <p:spPr/>
        <p:txBody>
          <a:bodyPr/>
          <a:lstStyle/>
          <a:p>
            <a:pPr algn="just">
              <a:lnSpc>
                <a:spcPct val="100000"/>
              </a:lnSpc>
            </a:pPr>
            <a:r>
              <a:rPr lang="en-MY" dirty="0"/>
              <a:t>In digital electronics, the number system is used for representing the information. </a:t>
            </a:r>
          </a:p>
          <a:p>
            <a:pPr algn="just">
              <a:lnSpc>
                <a:spcPct val="100000"/>
              </a:lnSpc>
            </a:pPr>
            <a:r>
              <a:rPr lang="en-MY" dirty="0"/>
              <a:t>The number system has different bases and the most common of them are the decimal, binary, octal, and hexadecimal. </a:t>
            </a:r>
          </a:p>
          <a:p>
            <a:pPr algn="just">
              <a:lnSpc>
                <a:spcPct val="100000"/>
              </a:lnSpc>
            </a:pPr>
            <a:r>
              <a:rPr lang="en-MY" dirty="0"/>
              <a:t>The base of the number system is the total number of the digit used in the number system. </a:t>
            </a:r>
          </a:p>
          <a:p>
            <a:pPr algn="just">
              <a:lnSpc>
                <a:spcPct val="100000"/>
              </a:lnSpc>
            </a:pPr>
            <a:r>
              <a:rPr lang="en-MY" dirty="0"/>
              <a:t>Suppose if the number system representing the digit from 0 – 9 then the base of the system is the 10.</a:t>
            </a:r>
          </a:p>
        </p:txBody>
      </p:sp>
      <p:sp>
        <p:nvSpPr>
          <p:cNvPr id="4" name="Footer Placeholder 3">
            <a:extLst>
              <a:ext uri="{FF2B5EF4-FFF2-40B4-BE49-F238E27FC236}">
                <a16:creationId xmlns:a16="http://schemas.microsoft.com/office/drawing/2014/main" id="{A7B7CACF-F484-4DB1-94A7-4F9D0184F4F9}"/>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8B92B589-C6A1-4875-B510-AF8D84E8B177}"/>
              </a:ext>
            </a:extLst>
          </p:cNvPr>
          <p:cNvSpPr>
            <a:spLocks noGrp="1"/>
          </p:cNvSpPr>
          <p:nvPr>
            <p:ph type="sldNum" sz="quarter" idx="12"/>
          </p:nvPr>
        </p:nvSpPr>
        <p:spPr/>
        <p:txBody>
          <a:bodyPr/>
          <a:lstStyle/>
          <a:p>
            <a:fld id="{1DE98518-C1CF-410D-8A71-B5D14FDF677E}" type="slidenum">
              <a:rPr lang="en-MY" smtClean="0"/>
              <a:t>3</a:t>
            </a:fld>
            <a:endParaRPr lang="en-MY" dirty="0"/>
          </a:p>
        </p:txBody>
      </p:sp>
    </p:spTree>
    <p:extLst>
      <p:ext uri="{BB962C8B-B14F-4D97-AF65-F5344CB8AC3E}">
        <p14:creationId xmlns:p14="http://schemas.microsoft.com/office/powerpoint/2010/main" val="2374748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43491-DB1E-4FD4-B09C-02815D88E88F}"/>
              </a:ext>
            </a:extLst>
          </p:cNvPr>
          <p:cNvSpPr>
            <a:spLocks noGrp="1"/>
          </p:cNvSpPr>
          <p:nvPr>
            <p:ph type="title"/>
          </p:nvPr>
        </p:nvSpPr>
        <p:spPr/>
        <p:txBody>
          <a:bodyPr/>
          <a:lstStyle/>
          <a:p>
            <a:r>
              <a:rPr lang="en-MY" dirty="0"/>
              <a:t>Types of Number Systems</a:t>
            </a:r>
          </a:p>
        </p:txBody>
      </p:sp>
      <p:sp>
        <p:nvSpPr>
          <p:cNvPr id="3" name="Content Placeholder 2">
            <a:extLst>
              <a:ext uri="{FF2B5EF4-FFF2-40B4-BE49-F238E27FC236}">
                <a16:creationId xmlns:a16="http://schemas.microsoft.com/office/drawing/2014/main" id="{12BD192D-D679-47E8-9FA6-2A6E1E76A030}"/>
              </a:ext>
            </a:extLst>
          </p:cNvPr>
          <p:cNvSpPr>
            <a:spLocks noGrp="1"/>
          </p:cNvSpPr>
          <p:nvPr>
            <p:ph idx="1"/>
          </p:nvPr>
        </p:nvSpPr>
        <p:spPr/>
        <p:txBody>
          <a:bodyPr/>
          <a:lstStyle/>
          <a:p>
            <a:pPr marL="0" indent="0">
              <a:buNone/>
            </a:pPr>
            <a:r>
              <a:rPr lang="en-MY" dirty="0"/>
              <a:t>Some of the important types of number system are</a:t>
            </a:r>
          </a:p>
          <a:p>
            <a:endParaRPr lang="en-MY" dirty="0"/>
          </a:p>
          <a:p>
            <a:pPr marL="457200" indent="-457200">
              <a:buFont typeface="+mj-lt"/>
              <a:buAutoNum type="arabicPeriod"/>
            </a:pPr>
            <a:r>
              <a:rPr lang="en-MY" dirty="0"/>
              <a:t>Decimal Number System</a:t>
            </a:r>
          </a:p>
          <a:p>
            <a:pPr marL="457200" indent="-457200">
              <a:buFont typeface="+mj-lt"/>
              <a:buAutoNum type="arabicPeriod"/>
            </a:pPr>
            <a:r>
              <a:rPr lang="en-MY" dirty="0"/>
              <a:t>Binary Number System</a:t>
            </a:r>
          </a:p>
          <a:p>
            <a:pPr marL="457200" indent="-457200">
              <a:buFont typeface="+mj-lt"/>
              <a:buAutoNum type="arabicPeriod"/>
            </a:pPr>
            <a:r>
              <a:rPr lang="en-MY" dirty="0"/>
              <a:t>Octal Number System</a:t>
            </a:r>
          </a:p>
          <a:p>
            <a:pPr marL="457200" indent="-457200">
              <a:buFont typeface="+mj-lt"/>
              <a:buAutoNum type="arabicPeriod"/>
            </a:pPr>
            <a:r>
              <a:rPr lang="en-MY" dirty="0"/>
              <a:t>Hexadecimal Number System</a:t>
            </a:r>
          </a:p>
        </p:txBody>
      </p:sp>
      <p:sp>
        <p:nvSpPr>
          <p:cNvPr id="4" name="Footer Placeholder 3">
            <a:extLst>
              <a:ext uri="{FF2B5EF4-FFF2-40B4-BE49-F238E27FC236}">
                <a16:creationId xmlns:a16="http://schemas.microsoft.com/office/drawing/2014/main" id="{61E43AC7-54F8-423A-B665-951CC5E7D852}"/>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65132C7B-613D-4B16-A827-B0E7847FB05F}"/>
              </a:ext>
            </a:extLst>
          </p:cNvPr>
          <p:cNvSpPr>
            <a:spLocks noGrp="1"/>
          </p:cNvSpPr>
          <p:nvPr>
            <p:ph type="sldNum" sz="quarter" idx="12"/>
          </p:nvPr>
        </p:nvSpPr>
        <p:spPr/>
        <p:txBody>
          <a:bodyPr/>
          <a:lstStyle/>
          <a:p>
            <a:fld id="{1DE98518-C1CF-410D-8A71-B5D14FDF677E}" type="slidenum">
              <a:rPr lang="en-MY" smtClean="0"/>
              <a:t>4</a:t>
            </a:fld>
            <a:endParaRPr lang="en-MY" dirty="0"/>
          </a:p>
        </p:txBody>
      </p:sp>
      <p:pic>
        <p:nvPicPr>
          <p:cNvPr id="2050" name="Picture 2" descr="block-diagram-of-number-system">
            <a:extLst>
              <a:ext uri="{FF2B5EF4-FFF2-40B4-BE49-F238E27FC236}">
                <a16:creationId xmlns:a16="http://schemas.microsoft.com/office/drawing/2014/main" id="{78691794-81ED-47EC-8E34-F78D429F6E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6060" y="2640395"/>
            <a:ext cx="6365108" cy="3012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535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6D7ED-E9E8-4E5B-8215-1E8B28D1CE03}"/>
              </a:ext>
            </a:extLst>
          </p:cNvPr>
          <p:cNvSpPr>
            <a:spLocks noGrp="1"/>
          </p:cNvSpPr>
          <p:nvPr>
            <p:ph type="title"/>
          </p:nvPr>
        </p:nvSpPr>
        <p:spPr/>
        <p:txBody>
          <a:bodyPr/>
          <a:lstStyle/>
          <a:p>
            <a:r>
              <a:rPr lang="en-MY" dirty="0"/>
              <a:t>Decimal Number Systems</a:t>
            </a:r>
          </a:p>
        </p:txBody>
      </p:sp>
      <p:sp>
        <p:nvSpPr>
          <p:cNvPr id="3" name="Content Placeholder 2">
            <a:extLst>
              <a:ext uri="{FF2B5EF4-FFF2-40B4-BE49-F238E27FC236}">
                <a16:creationId xmlns:a16="http://schemas.microsoft.com/office/drawing/2014/main" id="{27259D39-BC9B-4388-AB88-26B033E04129}"/>
              </a:ext>
            </a:extLst>
          </p:cNvPr>
          <p:cNvSpPr>
            <a:spLocks noGrp="1"/>
          </p:cNvSpPr>
          <p:nvPr>
            <p:ph idx="1"/>
          </p:nvPr>
        </p:nvSpPr>
        <p:spPr/>
        <p:txBody>
          <a:bodyPr/>
          <a:lstStyle/>
          <a:p>
            <a:pPr algn="just">
              <a:lnSpc>
                <a:spcPct val="100000"/>
              </a:lnSpc>
            </a:pPr>
            <a:r>
              <a:rPr lang="en-MY" dirty="0"/>
              <a:t>The number system is having digit 0, 1, 2, 3, 4, 5, 6, 7, 8, 9; this number system is known as a decimal number system because total ten digits are involved.</a:t>
            </a:r>
          </a:p>
          <a:p>
            <a:pPr algn="just">
              <a:lnSpc>
                <a:spcPct val="100000"/>
              </a:lnSpc>
            </a:pPr>
            <a:r>
              <a:rPr lang="en-MY" dirty="0"/>
              <a:t>The base of the decimal number system is 10.</a:t>
            </a:r>
          </a:p>
        </p:txBody>
      </p:sp>
      <p:sp>
        <p:nvSpPr>
          <p:cNvPr id="4" name="Footer Placeholder 3">
            <a:extLst>
              <a:ext uri="{FF2B5EF4-FFF2-40B4-BE49-F238E27FC236}">
                <a16:creationId xmlns:a16="http://schemas.microsoft.com/office/drawing/2014/main" id="{8FC0582E-11E2-4542-96F6-EF4ABE7A8ABC}"/>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C6A27A7E-F355-40DA-82D6-4DFADA889E6F}"/>
              </a:ext>
            </a:extLst>
          </p:cNvPr>
          <p:cNvSpPr>
            <a:spLocks noGrp="1"/>
          </p:cNvSpPr>
          <p:nvPr>
            <p:ph type="sldNum" sz="quarter" idx="12"/>
          </p:nvPr>
        </p:nvSpPr>
        <p:spPr/>
        <p:txBody>
          <a:bodyPr/>
          <a:lstStyle/>
          <a:p>
            <a:fld id="{1DE98518-C1CF-410D-8A71-B5D14FDF677E}" type="slidenum">
              <a:rPr lang="en-MY" smtClean="0"/>
              <a:t>5</a:t>
            </a:fld>
            <a:endParaRPr lang="en-MY" dirty="0"/>
          </a:p>
        </p:txBody>
      </p:sp>
    </p:spTree>
    <p:extLst>
      <p:ext uri="{BB962C8B-B14F-4D97-AF65-F5344CB8AC3E}">
        <p14:creationId xmlns:p14="http://schemas.microsoft.com/office/powerpoint/2010/main" val="2296775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EAB59-7882-4F45-96AD-BDEA55C961CC}"/>
              </a:ext>
            </a:extLst>
          </p:cNvPr>
          <p:cNvSpPr>
            <a:spLocks noGrp="1"/>
          </p:cNvSpPr>
          <p:nvPr>
            <p:ph type="title"/>
          </p:nvPr>
        </p:nvSpPr>
        <p:spPr/>
        <p:txBody>
          <a:bodyPr/>
          <a:lstStyle/>
          <a:p>
            <a:r>
              <a:rPr lang="en-MY" dirty="0"/>
              <a:t>Binary Number Systems</a:t>
            </a:r>
          </a:p>
        </p:txBody>
      </p:sp>
      <p:sp>
        <p:nvSpPr>
          <p:cNvPr id="3" name="Content Placeholder 2">
            <a:extLst>
              <a:ext uri="{FF2B5EF4-FFF2-40B4-BE49-F238E27FC236}">
                <a16:creationId xmlns:a16="http://schemas.microsoft.com/office/drawing/2014/main" id="{1109E5DD-303D-4548-A6D6-1F1F3C4A5C63}"/>
              </a:ext>
            </a:extLst>
          </p:cNvPr>
          <p:cNvSpPr>
            <a:spLocks noGrp="1"/>
          </p:cNvSpPr>
          <p:nvPr>
            <p:ph idx="1"/>
          </p:nvPr>
        </p:nvSpPr>
        <p:spPr>
          <a:xfrm>
            <a:off x="1069848" y="2121408"/>
            <a:ext cx="5452250" cy="4050792"/>
          </a:xfrm>
        </p:spPr>
        <p:txBody>
          <a:bodyPr/>
          <a:lstStyle/>
          <a:p>
            <a:pPr algn="just">
              <a:lnSpc>
                <a:spcPct val="100000"/>
              </a:lnSpc>
            </a:pPr>
            <a:r>
              <a:rPr lang="en-MY" dirty="0"/>
              <a:t>The modern computers do not process decimal number; they work with another number system known as a binary number system which uses only two digits 0 and 1.</a:t>
            </a:r>
          </a:p>
          <a:p>
            <a:pPr algn="just">
              <a:lnSpc>
                <a:spcPct val="100000"/>
              </a:lnSpc>
            </a:pPr>
            <a:r>
              <a:rPr lang="en-MY" dirty="0"/>
              <a:t>The base of binary number system is 2 because it has only two digit 0 and 1.</a:t>
            </a:r>
          </a:p>
          <a:p>
            <a:pPr algn="just">
              <a:lnSpc>
                <a:spcPct val="100000"/>
              </a:lnSpc>
            </a:pPr>
            <a:r>
              <a:rPr lang="en-MY" dirty="0"/>
              <a:t>The digital electronic equipment's are works on the binary number system and hence the decimal number system is converted into binary system.</a:t>
            </a:r>
          </a:p>
        </p:txBody>
      </p:sp>
      <p:sp>
        <p:nvSpPr>
          <p:cNvPr id="4" name="Footer Placeholder 3">
            <a:extLst>
              <a:ext uri="{FF2B5EF4-FFF2-40B4-BE49-F238E27FC236}">
                <a16:creationId xmlns:a16="http://schemas.microsoft.com/office/drawing/2014/main" id="{52DD7B99-AE48-4F2A-A41E-F2B8C4CC3539}"/>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2CE7F08D-49EA-4CA8-8917-9613B33A30A4}"/>
              </a:ext>
            </a:extLst>
          </p:cNvPr>
          <p:cNvSpPr>
            <a:spLocks noGrp="1"/>
          </p:cNvSpPr>
          <p:nvPr>
            <p:ph type="sldNum" sz="quarter" idx="12"/>
          </p:nvPr>
        </p:nvSpPr>
        <p:spPr/>
        <p:txBody>
          <a:bodyPr/>
          <a:lstStyle/>
          <a:p>
            <a:fld id="{1DE98518-C1CF-410D-8A71-B5D14FDF677E}" type="slidenum">
              <a:rPr lang="en-MY" smtClean="0"/>
              <a:t>6</a:t>
            </a:fld>
            <a:endParaRPr lang="en-MY" dirty="0"/>
          </a:p>
        </p:txBody>
      </p:sp>
      <p:graphicFrame>
        <p:nvGraphicFramePr>
          <p:cNvPr id="6" name="Table 6">
            <a:extLst>
              <a:ext uri="{FF2B5EF4-FFF2-40B4-BE49-F238E27FC236}">
                <a16:creationId xmlns:a16="http://schemas.microsoft.com/office/drawing/2014/main" id="{408186D3-317B-469A-AD5E-4CF7062F96E9}"/>
              </a:ext>
            </a:extLst>
          </p:cNvPr>
          <p:cNvGraphicFramePr>
            <a:graphicFrameLocks noGrp="1"/>
          </p:cNvGraphicFramePr>
          <p:nvPr>
            <p:extLst>
              <p:ext uri="{D42A27DB-BD31-4B8C-83A1-F6EECF244321}">
                <p14:modId xmlns:p14="http://schemas.microsoft.com/office/powerpoint/2010/main" val="1104337368"/>
              </p:ext>
            </p:extLst>
          </p:nvPr>
        </p:nvGraphicFramePr>
        <p:xfrm>
          <a:off x="8013411" y="274506"/>
          <a:ext cx="2800770" cy="6304280"/>
        </p:xfrm>
        <a:graphic>
          <a:graphicData uri="http://schemas.openxmlformats.org/drawingml/2006/table">
            <a:tbl>
              <a:tblPr firstRow="1" bandRow="1">
                <a:tableStyleId>{5C22544A-7EE6-4342-B048-85BDC9FD1C3A}</a:tableStyleId>
              </a:tblPr>
              <a:tblGrid>
                <a:gridCol w="1438500">
                  <a:extLst>
                    <a:ext uri="{9D8B030D-6E8A-4147-A177-3AD203B41FA5}">
                      <a16:colId xmlns:a16="http://schemas.microsoft.com/office/drawing/2014/main" val="2096866956"/>
                    </a:ext>
                  </a:extLst>
                </a:gridCol>
                <a:gridCol w="1362270">
                  <a:extLst>
                    <a:ext uri="{9D8B030D-6E8A-4147-A177-3AD203B41FA5}">
                      <a16:colId xmlns:a16="http://schemas.microsoft.com/office/drawing/2014/main" val="3843355804"/>
                    </a:ext>
                  </a:extLst>
                </a:gridCol>
              </a:tblGrid>
              <a:tr h="370840">
                <a:tc>
                  <a:txBody>
                    <a:bodyPr/>
                    <a:lstStyle/>
                    <a:p>
                      <a:pPr algn="ctr"/>
                      <a:r>
                        <a:rPr lang="en-MY" dirty="0"/>
                        <a:t>Decimal</a:t>
                      </a:r>
                    </a:p>
                  </a:txBody>
                  <a:tcPr/>
                </a:tc>
                <a:tc>
                  <a:txBody>
                    <a:bodyPr/>
                    <a:lstStyle/>
                    <a:p>
                      <a:pPr algn="ctr"/>
                      <a:r>
                        <a:rPr lang="en-MY" dirty="0"/>
                        <a:t>Binary</a:t>
                      </a:r>
                    </a:p>
                  </a:txBody>
                  <a:tcPr/>
                </a:tc>
                <a:extLst>
                  <a:ext uri="{0D108BD9-81ED-4DB2-BD59-A6C34878D82A}">
                    <a16:rowId xmlns:a16="http://schemas.microsoft.com/office/drawing/2014/main" val="4182933289"/>
                  </a:ext>
                </a:extLst>
              </a:tr>
              <a:tr h="370840">
                <a:tc>
                  <a:txBody>
                    <a:bodyPr/>
                    <a:lstStyle/>
                    <a:p>
                      <a:pPr algn="ctr"/>
                      <a:r>
                        <a:rPr lang="en-MY" dirty="0"/>
                        <a:t>0</a:t>
                      </a:r>
                    </a:p>
                  </a:txBody>
                  <a:tcPr/>
                </a:tc>
                <a:tc>
                  <a:txBody>
                    <a:bodyPr/>
                    <a:lstStyle/>
                    <a:p>
                      <a:pPr algn="ctr"/>
                      <a:r>
                        <a:rPr lang="en-MY" dirty="0"/>
                        <a:t>0000</a:t>
                      </a:r>
                    </a:p>
                  </a:txBody>
                  <a:tcPr/>
                </a:tc>
                <a:extLst>
                  <a:ext uri="{0D108BD9-81ED-4DB2-BD59-A6C34878D82A}">
                    <a16:rowId xmlns:a16="http://schemas.microsoft.com/office/drawing/2014/main" val="63441441"/>
                  </a:ext>
                </a:extLst>
              </a:tr>
              <a:tr h="370840">
                <a:tc>
                  <a:txBody>
                    <a:bodyPr/>
                    <a:lstStyle/>
                    <a:p>
                      <a:pPr algn="ctr"/>
                      <a:r>
                        <a:rPr lang="en-MY" dirty="0"/>
                        <a:t>1</a:t>
                      </a:r>
                    </a:p>
                  </a:txBody>
                  <a:tcPr/>
                </a:tc>
                <a:tc>
                  <a:txBody>
                    <a:bodyPr/>
                    <a:lstStyle/>
                    <a:p>
                      <a:pPr algn="ctr"/>
                      <a:r>
                        <a:rPr lang="en-MY" dirty="0"/>
                        <a:t>0001</a:t>
                      </a:r>
                    </a:p>
                  </a:txBody>
                  <a:tcPr/>
                </a:tc>
                <a:extLst>
                  <a:ext uri="{0D108BD9-81ED-4DB2-BD59-A6C34878D82A}">
                    <a16:rowId xmlns:a16="http://schemas.microsoft.com/office/drawing/2014/main" val="1541225135"/>
                  </a:ext>
                </a:extLst>
              </a:tr>
              <a:tr h="370840">
                <a:tc>
                  <a:txBody>
                    <a:bodyPr/>
                    <a:lstStyle/>
                    <a:p>
                      <a:pPr algn="ctr"/>
                      <a:r>
                        <a:rPr lang="en-MY" dirty="0"/>
                        <a:t>2</a:t>
                      </a:r>
                    </a:p>
                  </a:txBody>
                  <a:tcPr/>
                </a:tc>
                <a:tc>
                  <a:txBody>
                    <a:bodyPr/>
                    <a:lstStyle/>
                    <a:p>
                      <a:pPr algn="ctr"/>
                      <a:r>
                        <a:rPr lang="en-MY" dirty="0"/>
                        <a:t>0010</a:t>
                      </a:r>
                    </a:p>
                  </a:txBody>
                  <a:tcPr/>
                </a:tc>
                <a:extLst>
                  <a:ext uri="{0D108BD9-81ED-4DB2-BD59-A6C34878D82A}">
                    <a16:rowId xmlns:a16="http://schemas.microsoft.com/office/drawing/2014/main" val="2601461782"/>
                  </a:ext>
                </a:extLst>
              </a:tr>
              <a:tr h="370840">
                <a:tc>
                  <a:txBody>
                    <a:bodyPr/>
                    <a:lstStyle/>
                    <a:p>
                      <a:pPr algn="ctr"/>
                      <a:r>
                        <a:rPr lang="en-MY" dirty="0"/>
                        <a:t>3</a:t>
                      </a:r>
                    </a:p>
                  </a:txBody>
                  <a:tcPr/>
                </a:tc>
                <a:tc>
                  <a:txBody>
                    <a:bodyPr/>
                    <a:lstStyle/>
                    <a:p>
                      <a:pPr algn="ctr"/>
                      <a:r>
                        <a:rPr lang="en-MY" dirty="0"/>
                        <a:t>0011</a:t>
                      </a:r>
                    </a:p>
                  </a:txBody>
                  <a:tcPr/>
                </a:tc>
                <a:extLst>
                  <a:ext uri="{0D108BD9-81ED-4DB2-BD59-A6C34878D82A}">
                    <a16:rowId xmlns:a16="http://schemas.microsoft.com/office/drawing/2014/main" val="3524953741"/>
                  </a:ext>
                </a:extLst>
              </a:tr>
              <a:tr h="370840">
                <a:tc>
                  <a:txBody>
                    <a:bodyPr/>
                    <a:lstStyle/>
                    <a:p>
                      <a:pPr algn="ctr"/>
                      <a:r>
                        <a:rPr lang="en-MY" dirty="0"/>
                        <a:t>4</a:t>
                      </a:r>
                    </a:p>
                  </a:txBody>
                  <a:tcPr/>
                </a:tc>
                <a:tc>
                  <a:txBody>
                    <a:bodyPr/>
                    <a:lstStyle/>
                    <a:p>
                      <a:pPr algn="ctr"/>
                      <a:r>
                        <a:rPr lang="en-MY" dirty="0"/>
                        <a:t>0100</a:t>
                      </a:r>
                    </a:p>
                  </a:txBody>
                  <a:tcPr/>
                </a:tc>
                <a:extLst>
                  <a:ext uri="{0D108BD9-81ED-4DB2-BD59-A6C34878D82A}">
                    <a16:rowId xmlns:a16="http://schemas.microsoft.com/office/drawing/2014/main" val="2306301887"/>
                  </a:ext>
                </a:extLst>
              </a:tr>
              <a:tr h="370840">
                <a:tc>
                  <a:txBody>
                    <a:bodyPr/>
                    <a:lstStyle/>
                    <a:p>
                      <a:pPr algn="ctr"/>
                      <a:r>
                        <a:rPr lang="en-MY" dirty="0"/>
                        <a:t>5</a:t>
                      </a:r>
                    </a:p>
                  </a:txBody>
                  <a:tcPr/>
                </a:tc>
                <a:tc>
                  <a:txBody>
                    <a:bodyPr/>
                    <a:lstStyle/>
                    <a:p>
                      <a:pPr algn="ctr"/>
                      <a:r>
                        <a:rPr lang="en-MY" dirty="0"/>
                        <a:t>0101</a:t>
                      </a:r>
                    </a:p>
                  </a:txBody>
                  <a:tcPr/>
                </a:tc>
                <a:extLst>
                  <a:ext uri="{0D108BD9-81ED-4DB2-BD59-A6C34878D82A}">
                    <a16:rowId xmlns:a16="http://schemas.microsoft.com/office/drawing/2014/main" val="4067238482"/>
                  </a:ext>
                </a:extLst>
              </a:tr>
              <a:tr h="370840">
                <a:tc>
                  <a:txBody>
                    <a:bodyPr/>
                    <a:lstStyle/>
                    <a:p>
                      <a:pPr algn="ctr"/>
                      <a:r>
                        <a:rPr lang="en-MY" dirty="0"/>
                        <a:t>6</a:t>
                      </a:r>
                    </a:p>
                  </a:txBody>
                  <a:tcPr/>
                </a:tc>
                <a:tc>
                  <a:txBody>
                    <a:bodyPr/>
                    <a:lstStyle/>
                    <a:p>
                      <a:pPr algn="ctr"/>
                      <a:r>
                        <a:rPr lang="en-MY" dirty="0"/>
                        <a:t>0110</a:t>
                      </a:r>
                    </a:p>
                  </a:txBody>
                  <a:tcPr/>
                </a:tc>
                <a:extLst>
                  <a:ext uri="{0D108BD9-81ED-4DB2-BD59-A6C34878D82A}">
                    <a16:rowId xmlns:a16="http://schemas.microsoft.com/office/drawing/2014/main" val="3693285607"/>
                  </a:ext>
                </a:extLst>
              </a:tr>
              <a:tr h="370840">
                <a:tc>
                  <a:txBody>
                    <a:bodyPr/>
                    <a:lstStyle/>
                    <a:p>
                      <a:pPr algn="ctr"/>
                      <a:r>
                        <a:rPr lang="en-MY" dirty="0"/>
                        <a:t>7</a:t>
                      </a:r>
                    </a:p>
                  </a:txBody>
                  <a:tcPr/>
                </a:tc>
                <a:tc>
                  <a:txBody>
                    <a:bodyPr/>
                    <a:lstStyle/>
                    <a:p>
                      <a:pPr algn="ctr"/>
                      <a:r>
                        <a:rPr lang="en-MY" dirty="0"/>
                        <a:t>0111</a:t>
                      </a:r>
                    </a:p>
                  </a:txBody>
                  <a:tcPr/>
                </a:tc>
                <a:extLst>
                  <a:ext uri="{0D108BD9-81ED-4DB2-BD59-A6C34878D82A}">
                    <a16:rowId xmlns:a16="http://schemas.microsoft.com/office/drawing/2014/main" val="2925229865"/>
                  </a:ext>
                </a:extLst>
              </a:tr>
              <a:tr h="370840">
                <a:tc>
                  <a:txBody>
                    <a:bodyPr/>
                    <a:lstStyle/>
                    <a:p>
                      <a:pPr algn="ctr"/>
                      <a:r>
                        <a:rPr lang="en-MY" dirty="0"/>
                        <a:t>8</a:t>
                      </a:r>
                    </a:p>
                  </a:txBody>
                  <a:tcPr/>
                </a:tc>
                <a:tc>
                  <a:txBody>
                    <a:bodyPr/>
                    <a:lstStyle/>
                    <a:p>
                      <a:pPr algn="ctr"/>
                      <a:r>
                        <a:rPr lang="en-MY" dirty="0"/>
                        <a:t>1000</a:t>
                      </a:r>
                    </a:p>
                  </a:txBody>
                  <a:tcPr/>
                </a:tc>
                <a:extLst>
                  <a:ext uri="{0D108BD9-81ED-4DB2-BD59-A6C34878D82A}">
                    <a16:rowId xmlns:a16="http://schemas.microsoft.com/office/drawing/2014/main" val="4196223585"/>
                  </a:ext>
                </a:extLst>
              </a:tr>
              <a:tr h="370840">
                <a:tc>
                  <a:txBody>
                    <a:bodyPr/>
                    <a:lstStyle/>
                    <a:p>
                      <a:pPr algn="ctr"/>
                      <a:r>
                        <a:rPr lang="en-MY" dirty="0"/>
                        <a:t>9</a:t>
                      </a:r>
                    </a:p>
                  </a:txBody>
                  <a:tcPr/>
                </a:tc>
                <a:tc>
                  <a:txBody>
                    <a:bodyPr/>
                    <a:lstStyle/>
                    <a:p>
                      <a:pPr algn="ctr"/>
                      <a:r>
                        <a:rPr lang="en-MY" dirty="0"/>
                        <a:t>1001</a:t>
                      </a:r>
                    </a:p>
                  </a:txBody>
                  <a:tcPr/>
                </a:tc>
                <a:extLst>
                  <a:ext uri="{0D108BD9-81ED-4DB2-BD59-A6C34878D82A}">
                    <a16:rowId xmlns:a16="http://schemas.microsoft.com/office/drawing/2014/main" val="106583331"/>
                  </a:ext>
                </a:extLst>
              </a:tr>
              <a:tr h="370840">
                <a:tc>
                  <a:txBody>
                    <a:bodyPr/>
                    <a:lstStyle/>
                    <a:p>
                      <a:pPr algn="ctr"/>
                      <a:r>
                        <a:rPr lang="en-MY" dirty="0"/>
                        <a:t>10</a:t>
                      </a:r>
                    </a:p>
                  </a:txBody>
                  <a:tcPr/>
                </a:tc>
                <a:tc>
                  <a:txBody>
                    <a:bodyPr/>
                    <a:lstStyle/>
                    <a:p>
                      <a:pPr algn="ctr"/>
                      <a:r>
                        <a:rPr lang="en-MY" dirty="0"/>
                        <a:t>1010</a:t>
                      </a:r>
                    </a:p>
                  </a:txBody>
                  <a:tcPr/>
                </a:tc>
                <a:extLst>
                  <a:ext uri="{0D108BD9-81ED-4DB2-BD59-A6C34878D82A}">
                    <a16:rowId xmlns:a16="http://schemas.microsoft.com/office/drawing/2014/main" val="2678276944"/>
                  </a:ext>
                </a:extLst>
              </a:tr>
              <a:tr h="370840">
                <a:tc>
                  <a:txBody>
                    <a:bodyPr/>
                    <a:lstStyle/>
                    <a:p>
                      <a:pPr algn="ctr"/>
                      <a:r>
                        <a:rPr lang="en-MY" dirty="0"/>
                        <a:t>11</a:t>
                      </a:r>
                    </a:p>
                  </a:txBody>
                  <a:tcPr/>
                </a:tc>
                <a:tc>
                  <a:txBody>
                    <a:bodyPr/>
                    <a:lstStyle/>
                    <a:p>
                      <a:pPr algn="ctr"/>
                      <a:r>
                        <a:rPr lang="en-MY" dirty="0"/>
                        <a:t>1011</a:t>
                      </a:r>
                    </a:p>
                  </a:txBody>
                  <a:tcPr/>
                </a:tc>
                <a:extLst>
                  <a:ext uri="{0D108BD9-81ED-4DB2-BD59-A6C34878D82A}">
                    <a16:rowId xmlns:a16="http://schemas.microsoft.com/office/drawing/2014/main" val="3390441032"/>
                  </a:ext>
                </a:extLst>
              </a:tr>
              <a:tr h="370840">
                <a:tc>
                  <a:txBody>
                    <a:bodyPr/>
                    <a:lstStyle/>
                    <a:p>
                      <a:pPr algn="ctr"/>
                      <a:r>
                        <a:rPr lang="en-MY" dirty="0"/>
                        <a:t>12</a:t>
                      </a:r>
                    </a:p>
                  </a:txBody>
                  <a:tcPr/>
                </a:tc>
                <a:tc>
                  <a:txBody>
                    <a:bodyPr/>
                    <a:lstStyle/>
                    <a:p>
                      <a:pPr algn="ctr"/>
                      <a:r>
                        <a:rPr lang="en-MY" dirty="0"/>
                        <a:t>1100</a:t>
                      </a:r>
                    </a:p>
                  </a:txBody>
                  <a:tcPr/>
                </a:tc>
                <a:extLst>
                  <a:ext uri="{0D108BD9-81ED-4DB2-BD59-A6C34878D82A}">
                    <a16:rowId xmlns:a16="http://schemas.microsoft.com/office/drawing/2014/main" val="3188921388"/>
                  </a:ext>
                </a:extLst>
              </a:tr>
              <a:tr h="370840">
                <a:tc>
                  <a:txBody>
                    <a:bodyPr/>
                    <a:lstStyle/>
                    <a:p>
                      <a:pPr algn="ctr"/>
                      <a:r>
                        <a:rPr lang="en-MY" dirty="0"/>
                        <a:t>13</a:t>
                      </a:r>
                    </a:p>
                  </a:txBody>
                  <a:tcPr/>
                </a:tc>
                <a:tc>
                  <a:txBody>
                    <a:bodyPr/>
                    <a:lstStyle/>
                    <a:p>
                      <a:pPr algn="ctr"/>
                      <a:r>
                        <a:rPr lang="en-MY" dirty="0"/>
                        <a:t>1101</a:t>
                      </a:r>
                    </a:p>
                  </a:txBody>
                  <a:tcPr/>
                </a:tc>
                <a:extLst>
                  <a:ext uri="{0D108BD9-81ED-4DB2-BD59-A6C34878D82A}">
                    <a16:rowId xmlns:a16="http://schemas.microsoft.com/office/drawing/2014/main" val="58936159"/>
                  </a:ext>
                </a:extLst>
              </a:tr>
              <a:tr h="370840">
                <a:tc>
                  <a:txBody>
                    <a:bodyPr/>
                    <a:lstStyle/>
                    <a:p>
                      <a:pPr algn="ctr"/>
                      <a:r>
                        <a:rPr lang="en-MY" dirty="0"/>
                        <a:t>14</a:t>
                      </a:r>
                    </a:p>
                  </a:txBody>
                  <a:tcPr/>
                </a:tc>
                <a:tc>
                  <a:txBody>
                    <a:bodyPr/>
                    <a:lstStyle/>
                    <a:p>
                      <a:pPr algn="ctr"/>
                      <a:r>
                        <a:rPr lang="en-MY" dirty="0"/>
                        <a:t>1110</a:t>
                      </a:r>
                    </a:p>
                  </a:txBody>
                  <a:tcPr/>
                </a:tc>
                <a:extLst>
                  <a:ext uri="{0D108BD9-81ED-4DB2-BD59-A6C34878D82A}">
                    <a16:rowId xmlns:a16="http://schemas.microsoft.com/office/drawing/2014/main" val="739806843"/>
                  </a:ext>
                </a:extLst>
              </a:tr>
              <a:tr h="370840">
                <a:tc>
                  <a:txBody>
                    <a:bodyPr/>
                    <a:lstStyle/>
                    <a:p>
                      <a:pPr algn="ctr"/>
                      <a:r>
                        <a:rPr lang="en-MY" dirty="0"/>
                        <a:t>15</a:t>
                      </a:r>
                    </a:p>
                  </a:txBody>
                  <a:tcPr/>
                </a:tc>
                <a:tc>
                  <a:txBody>
                    <a:bodyPr/>
                    <a:lstStyle/>
                    <a:p>
                      <a:pPr algn="ctr"/>
                      <a:r>
                        <a:rPr lang="en-MY" dirty="0"/>
                        <a:t>1111</a:t>
                      </a:r>
                    </a:p>
                  </a:txBody>
                  <a:tcPr/>
                </a:tc>
                <a:extLst>
                  <a:ext uri="{0D108BD9-81ED-4DB2-BD59-A6C34878D82A}">
                    <a16:rowId xmlns:a16="http://schemas.microsoft.com/office/drawing/2014/main" val="3690954490"/>
                  </a:ext>
                </a:extLst>
              </a:tr>
            </a:tbl>
          </a:graphicData>
        </a:graphic>
      </p:graphicFrame>
    </p:spTree>
    <p:extLst>
      <p:ext uri="{BB962C8B-B14F-4D97-AF65-F5344CB8AC3E}">
        <p14:creationId xmlns:p14="http://schemas.microsoft.com/office/powerpoint/2010/main" val="2928016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4B660-FB4D-458E-85E8-23FFBC669438}"/>
              </a:ext>
            </a:extLst>
          </p:cNvPr>
          <p:cNvSpPr>
            <a:spLocks noGrp="1"/>
          </p:cNvSpPr>
          <p:nvPr>
            <p:ph type="title"/>
          </p:nvPr>
        </p:nvSpPr>
        <p:spPr/>
        <p:txBody>
          <a:bodyPr>
            <a:normAutofit/>
          </a:bodyPr>
          <a:lstStyle/>
          <a:p>
            <a:r>
              <a:rPr lang="en-MY" sz="4000" dirty="0"/>
              <a:t>Conversion of Decimal number to Binary Form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74F8BE-A5B1-474C-A2C8-2BDDDCF9804B}"/>
                  </a:ext>
                </a:extLst>
              </p:cNvPr>
              <p:cNvSpPr>
                <a:spLocks noGrp="1"/>
              </p:cNvSpPr>
              <p:nvPr>
                <p:ph idx="1"/>
              </p:nvPr>
            </p:nvSpPr>
            <p:spPr/>
            <p:txBody>
              <a:bodyPr>
                <a:normAutofit lnSpcReduction="10000"/>
              </a:bodyPr>
              <a:lstStyle/>
              <a:p>
                <a:pPr algn="just">
                  <a:lnSpc>
                    <a:spcPct val="100000"/>
                  </a:lnSpc>
                </a:pPr>
                <a:r>
                  <a:rPr lang="en-MY" dirty="0"/>
                  <a:t>To convert a decimal number to binary, we repeatedly divide by two until the quotient is zero.</a:t>
                </a:r>
              </a:p>
              <a:p>
                <a:pPr algn="just">
                  <a:lnSpc>
                    <a:spcPct val="100000"/>
                  </a:lnSpc>
                </a:pPr>
                <a:r>
                  <a:rPr lang="en-MY" dirty="0"/>
                  <a:t>Then, the remainders read in reverse order give the binary form of the number.</a:t>
                </a:r>
              </a:p>
              <a:p>
                <a:pPr algn="just">
                  <a:lnSpc>
                    <a:spcPct val="100000"/>
                  </a:lnSpc>
                </a:pPr>
                <a:endParaRPr lang="en-MY" dirty="0"/>
              </a:p>
              <a:p>
                <a:pPr algn="just">
                  <a:lnSpc>
                    <a:spcPct val="100000"/>
                  </a:lnSpc>
                </a:pPr>
                <a:r>
                  <a:rPr lang="en-MY" b="1" dirty="0">
                    <a:solidFill>
                      <a:srgbClr val="FF0000"/>
                    </a:solidFill>
                  </a:rPr>
                  <a:t>Example 1: </a:t>
                </a:r>
                <a:r>
                  <a:rPr lang="en-MY" dirty="0"/>
                  <a:t>Convert the decimal number </a:t>
                </a:r>
                <a14:m>
                  <m:oMath xmlns:m="http://schemas.openxmlformats.org/officeDocument/2006/math">
                    <m:sSub>
                      <m:sSubPr>
                        <m:ctrlPr>
                          <a:rPr lang="en-MY" i="1" smtClean="0">
                            <a:latin typeface="Cambria Math" panose="02040503050406030204" pitchFamily="18" charset="0"/>
                          </a:rPr>
                        </m:ctrlPr>
                      </m:sSubPr>
                      <m:e>
                        <m:r>
                          <a:rPr lang="en-US" b="0" i="1" smtClean="0">
                            <a:latin typeface="Cambria Math" panose="02040503050406030204" pitchFamily="18" charset="0"/>
                          </a:rPr>
                          <m:t>15</m:t>
                        </m:r>
                      </m:e>
                      <m:sub>
                        <m:r>
                          <a:rPr lang="en-US" b="0" i="1" smtClean="0">
                            <a:latin typeface="Cambria Math" panose="02040503050406030204" pitchFamily="18" charset="0"/>
                          </a:rPr>
                          <m:t>10</m:t>
                        </m:r>
                      </m:sub>
                    </m:sSub>
                  </m:oMath>
                </a14:m>
                <a:r>
                  <a:rPr lang="en-MY" dirty="0"/>
                  <a:t> to binary.</a:t>
                </a:r>
                <a:endParaRPr lang="en-MY" b="1" dirty="0">
                  <a:solidFill>
                    <a:srgbClr val="FF0000"/>
                  </a:solidFill>
                </a:endParaRPr>
              </a:p>
              <a:p>
                <a:pPr algn="just">
                  <a:lnSpc>
                    <a:spcPct val="100000"/>
                  </a:lnSpc>
                </a:pPr>
                <a:r>
                  <a:rPr lang="en-MY" b="1" dirty="0">
                    <a:solidFill>
                      <a:srgbClr val="FF0000"/>
                    </a:solidFill>
                  </a:rPr>
                  <a:t>Example 2: </a:t>
                </a:r>
                <a:r>
                  <a:rPr lang="en-MY" dirty="0"/>
                  <a:t>Convert the decimal number </a:t>
                </a:r>
                <a14:m>
                  <m:oMath xmlns:m="http://schemas.openxmlformats.org/officeDocument/2006/math">
                    <m:sSub>
                      <m:sSubPr>
                        <m:ctrlPr>
                          <a:rPr lang="en-MY" i="1" smtClean="0">
                            <a:latin typeface="Cambria Math" panose="02040503050406030204" pitchFamily="18" charset="0"/>
                          </a:rPr>
                        </m:ctrlPr>
                      </m:sSubPr>
                      <m:e>
                        <m:r>
                          <a:rPr lang="en-US" b="0" i="1" smtClean="0">
                            <a:latin typeface="Cambria Math" panose="02040503050406030204" pitchFamily="18" charset="0"/>
                          </a:rPr>
                          <m:t>343</m:t>
                        </m:r>
                      </m:e>
                      <m:sub>
                        <m:r>
                          <a:rPr lang="en-US" b="0" i="1" smtClean="0">
                            <a:latin typeface="Cambria Math" panose="02040503050406030204" pitchFamily="18" charset="0"/>
                          </a:rPr>
                          <m:t>10</m:t>
                        </m:r>
                      </m:sub>
                    </m:sSub>
                  </m:oMath>
                </a14:m>
                <a:r>
                  <a:rPr lang="en-MY" dirty="0"/>
                  <a:t> to binary.</a:t>
                </a:r>
              </a:p>
              <a:p>
                <a:pPr algn="just">
                  <a:lnSpc>
                    <a:spcPct val="100000"/>
                  </a:lnSpc>
                </a:pPr>
                <a:endParaRPr lang="en-MY" dirty="0"/>
              </a:p>
              <a:p>
                <a:pPr algn="just">
                  <a:lnSpc>
                    <a:spcPct val="100000"/>
                  </a:lnSpc>
                </a:pPr>
                <a:r>
                  <a:rPr lang="en-MY" b="1" i="1" dirty="0"/>
                  <a:t>Note: </a:t>
                </a:r>
                <a:r>
                  <a:rPr lang="en-MY" dirty="0"/>
                  <a:t>The decimal number is repeatedly divided by two. When the quotient reaches zero, we stop. Then, the binary equivalent is read as the remainders in reverse order</a:t>
                </a:r>
              </a:p>
            </p:txBody>
          </p:sp>
        </mc:Choice>
        <mc:Fallback xmlns="">
          <p:sp>
            <p:nvSpPr>
              <p:cNvPr id="3" name="Content Placeholder 2">
                <a:extLst>
                  <a:ext uri="{FF2B5EF4-FFF2-40B4-BE49-F238E27FC236}">
                    <a16:creationId xmlns:a16="http://schemas.microsoft.com/office/drawing/2014/main" id="{DA74F8BE-A5B1-474C-A2C8-2BDDDCF9804B}"/>
                  </a:ext>
                </a:extLst>
              </p:cNvPr>
              <p:cNvSpPr>
                <a:spLocks noGrp="1" noRot="1" noChangeAspect="1" noMove="1" noResize="1" noEditPoints="1" noAdjustHandles="1" noChangeArrowheads="1" noChangeShapeType="1" noTextEdit="1"/>
              </p:cNvSpPr>
              <p:nvPr>
                <p:ph idx="1"/>
              </p:nvPr>
            </p:nvSpPr>
            <p:spPr>
              <a:blipFill>
                <a:blip r:embed="rId2"/>
                <a:stretch>
                  <a:fillRect l="-303" t="-1504" r="-606"/>
                </a:stretch>
              </a:blipFill>
            </p:spPr>
            <p:txBody>
              <a:bodyPr/>
              <a:lstStyle/>
              <a:p>
                <a:r>
                  <a:rPr lang="en-MY">
                    <a:noFill/>
                  </a:rPr>
                  <a:t> </a:t>
                </a:r>
              </a:p>
            </p:txBody>
          </p:sp>
        </mc:Fallback>
      </mc:AlternateContent>
      <p:sp>
        <p:nvSpPr>
          <p:cNvPr id="4" name="Footer Placeholder 3">
            <a:extLst>
              <a:ext uri="{FF2B5EF4-FFF2-40B4-BE49-F238E27FC236}">
                <a16:creationId xmlns:a16="http://schemas.microsoft.com/office/drawing/2014/main" id="{03DA1FDF-6DD4-4C74-BD12-4F361E895AA2}"/>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2D1E1D3E-FB42-45AD-AFDF-4A13A4333F0C}"/>
              </a:ext>
            </a:extLst>
          </p:cNvPr>
          <p:cNvSpPr>
            <a:spLocks noGrp="1"/>
          </p:cNvSpPr>
          <p:nvPr>
            <p:ph type="sldNum" sz="quarter" idx="12"/>
          </p:nvPr>
        </p:nvSpPr>
        <p:spPr/>
        <p:txBody>
          <a:bodyPr/>
          <a:lstStyle/>
          <a:p>
            <a:fld id="{1DE98518-C1CF-410D-8A71-B5D14FDF677E}" type="slidenum">
              <a:rPr lang="en-MY" smtClean="0"/>
              <a:t>7</a:t>
            </a:fld>
            <a:endParaRPr lang="en-MY" dirty="0"/>
          </a:p>
        </p:txBody>
      </p:sp>
    </p:spTree>
    <p:extLst>
      <p:ext uri="{BB962C8B-B14F-4D97-AF65-F5344CB8AC3E}">
        <p14:creationId xmlns:p14="http://schemas.microsoft.com/office/powerpoint/2010/main" val="344058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59467-E464-4A86-B4A4-60EFF76C0566}"/>
              </a:ext>
            </a:extLst>
          </p:cNvPr>
          <p:cNvSpPr>
            <a:spLocks noGrp="1"/>
          </p:cNvSpPr>
          <p:nvPr>
            <p:ph type="title"/>
          </p:nvPr>
        </p:nvSpPr>
        <p:spPr/>
        <p:txBody>
          <a:bodyPr>
            <a:normAutofit/>
          </a:bodyPr>
          <a:lstStyle/>
          <a:p>
            <a:r>
              <a:rPr lang="en-MY" sz="4400" dirty="0"/>
              <a:t>Conversion of Binary to decimal Form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EECB34-4983-49FE-BAEC-7115AD4F5B45}"/>
                  </a:ext>
                </a:extLst>
              </p:cNvPr>
              <p:cNvSpPr>
                <a:spLocks noGrp="1"/>
              </p:cNvSpPr>
              <p:nvPr>
                <p:ph idx="1"/>
              </p:nvPr>
            </p:nvSpPr>
            <p:spPr/>
            <p:txBody>
              <a:bodyPr/>
              <a:lstStyle/>
              <a:p>
                <a:r>
                  <a:rPr lang="en-MY" b="1" dirty="0">
                    <a:solidFill>
                      <a:srgbClr val="FF0000"/>
                    </a:solidFill>
                  </a:rPr>
                  <a:t>Example 3: </a:t>
                </a:r>
                <a:r>
                  <a:rPr lang="en-MY" dirty="0">
                    <a:solidFill>
                      <a:schemeClr val="tx1">
                        <a:lumMod val="95000"/>
                        <a:lumOff val="5000"/>
                      </a:schemeClr>
                    </a:solidFill>
                  </a:rPr>
                  <a:t>Convert the binary number </a:t>
                </a:r>
                <a14:m>
                  <m:oMath xmlns:m="http://schemas.openxmlformats.org/officeDocument/2006/math">
                    <m:sSub>
                      <m:sSubPr>
                        <m:ctrlPr>
                          <a:rPr lang="en-MY" i="1" smtClean="0">
                            <a:solidFill>
                              <a:schemeClr val="tx1">
                                <a:lumMod val="95000"/>
                                <a:lumOff val="5000"/>
                              </a:schemeClr>
                            </a:solidFill>
                            <a:latin typeface="Cambria Math" panose="02040503050406030204" pitchFamily="18" charset="0"/>
                          </a:rPr>
                        </m:ctrlPr>
                      </m:sSubPr>
                      <m:e>
                        <m:r>
                          <a:rPr lang="en-US" b="0" i="1" smtClean="0">
                            <a:solidFill>
                              <a:schemeClr val="tx1">
                                <a:lumMod val="95000"/>
                                <a:lumOff val="5000"/>
                              </a:schemeClr>
                            </a:solidFill>
                            <a:latin typeface="Cambria Math" panose="02040503050406030204" pitchFamily="18" charset="0"/>
                          </a:rPr>
                          <m:t>1101</m:t>
                        </m:r>
                      </m:e>
                      <m:sub>
                        <m:r>
                          <a:rPr lang="en-US" b="0" i="1" smtClean="0">
                            <a:solidFill>
                              <a:schemeClr val="tx1">
                                <a:lumMod val="95000"/>
                                <a:lumOff val="5000"/>
                              </a:schemeClr>
                            </a:solidFill>
                            <a:latin typeface="Cambria Math" panose="02040503050406030204" pitchFamily="18" charset="0"/>
                          </a:rPr>
                          <m:t>2</m:t>
                        </m:r>
                      </m:sub>
                    </m:sSub>
                  </m:oMath>
                </a14:m>
                <a:r>
                  <a:rPr lang="en-MY" dirty="0">
                    <a:solidFill>
                      <a:schemeClr val="tx1">
                        <a:lumMod val="95000"/>
                        <a:lumOff val="5000"/>
                      </a:schemeClr>
                    </a:solidFill>
                  </a:rPr>
                  <a:t> in the decimal form</a:t>
                </a:r>
                <a:endParaRPr lang="en-MY" b="1" dirty="0">
                  <a:solidFill>
                    <a:schemeClr val="tx1">
                      <a:lumMod val="95000"/>
                      <a:lumOff val="5000"/>
                    </a:schemeClr>
                  </a:solidFill>
                </a:endParaRPr>
              </a:p>
            </p:txBody>
          </p:sp>
        </mc:Choice>
        <mc:Fallback xmlns="">
          <p:sp>
            <p:nvSpPr>
              <p:cNvPr id="3" name="Content Placeholder 2">
                <a:extLst>
                  <a:ext uri="{FF2B5EF4-FFF2-40B4-BE49-F238E27FC236}">
                    <a16:creationId xmlns:a16="http://schemas.microsoft.com/office/drawing/2014/main" id="{5DEECB34-4983-49FE-BAEC-7115AD4F5B45}"/>
                  </a:ext>
                </a:extLst>
              </p:cNvPr>
              <p:cNvSpPr>
                <a:spLocks noGrp="1" noRot="1" noChangeAspect="1" noMove="1" noResize="1" noEditPoints="1" noAdjustHandles="1" noChangeArrowheads="1" noChangeShapeType="1" noTextEdit="1"/>
              </p:cNvSpPr>
              <p:nvPr>
                <p:ph idx="1"/>
              </p:nvPr>
            </p:nvSpPr>
            <p:spPr>
              <a:blipFill>
                <a:blip r:embed="rId2"/>
                <a:stretch>
                  <a:fillRect l="-303" t="-1504"/>
                </a:stretch>
              </a:blipFill>
            </p:spPr>
            <p:txBody>
              <a:bodyPr/>
              <a:lstStyle/>
              <a:p>
                <a:r>
                  <a:rPr lang="en-MY">
                    <a:noFill/>
                  </a:rPr>
                  <a:t> </a:t>
                </a:r>
              </a:p>
            </p:txBody>
          </p:sp>
        </mc:Fallback>
      </mc:AlternateContent>
      <p:sp>
        <p:nvSpPr>
          <p:cNvPr id="4" name="Footer Placeholder 3">
            <a:extLst>
              <a:ext uri="{FF2B5EF4-FFF2-40B4-BE49-F238E27FC236}">
                <a16:creationId xmlns:a16="http://schemas.microsoft.com/office/drawing/2014/main" id="{26E7DBDE-BFD5-4381-BC25-290AE68B31E9}"/>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0C7E87FE-C937-4F1B-A2DB-449850F2248E}"/>
              </a:ext>
            </a:extLst>
          </p:cNvPr>
          <p:cNvSpPr>
            <a:spLocks noGrp="1"/>
          </p:cNvSpPr>
          <p:nvPr>
            <p:ph type="sldNum" sz="quarter" idx="12"/>
          </p:nvPr>
        </p:nvSpPr>
        <p:spPr/>
        <p:txBody>
          <a:bodyPr/>
          <a:lstStyle/>
          <a:p>
            <a:fld id="{1DE98518-C1CF-410D-8A71-B5D14FDF677E}" type="slidenum">
              <a:rPr lang="en-MY" smtClean="0"/>
              <a:t>8</a:t>
            </a:fld>
            <a:endParaRPr lang="en-MY" dirty="0"/>
          </a:p>
        </p:txBody>
      </p:sp>
    </p:spTree>
    <p:extLst>
      <p:ext uri="{BB962C8B-B14F-4D97-AF65-F5344CB8AC3E}">
        <p14:creationId xmlns:p14="http://schemas.microsoft.com/office/powerpoint/2010/main" val="2705729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70A0-B3E4-4DB3-9A90-BB5D24639E1A}"/>
              </a:ext>
            </a:extLst>
          </p:cNvPr>
          <p:cNvSpPr>
            <a:spLocks noGrp="1"/>
          </p:cNvSpPr>
          <p:nvPr>
            <p:ph type="title"/>
          </p:nvPr>
        </p:nvSpPr>
        <p:spPr/>
        <p:txBody>
          <a:bodyPr/>
          <a:lstStyle/>
          <a:p>
            <a:r>
              <a:rPr lang="en-MY" dirty="0"/>
              <a:t>Octal Numbers</a:t>
            </a:r>
          </a:p>
        </p:txBody>
      </p:sp>
      <p:sp>
        <p:nvSpPr>
          <p:cNvPr id="3" name="Content Placeholder 2">
            <a:extLst>
              <a:ext uri="{FF2B5EF4-FFF2-40B4-BE49-F238E27FC236}">
                <a16:creationId xmlns:a16="http://schemas.microsoft.com/office/drawing/2014/main" id="{F097911A-F614-4DAB-BC1E-1B06636D0BD8}"/>
              </a:ext>
            </a:extLst>
          </p:cNvPr>
          <p:cNvSpPr>
            <a:spLocks noGrp="1"/>
          </p:cNvSpPr>
          <p:nvPr>
            <p:ph idx="1"/>
          </p:nvPr>
        </p:nvSpPr>
        <p:spPr>
          <a:xfrm>
            <a:off x="1069847" y="2121408"/>
            <a:ext cx="5592209" cy="4050792"/>
          </a:xfrm>
        </p:spPr>
        <p:txBody>
          <a:bodyPr>
            <a:normAutofit lnSpcReduction="10000"/>
          </a:bodyPr>
          <a:lstStyle/>
          <a:p>
            <a:pPr algn="just">
              <a:lnSpc>
                <a:spcPct val="100000"/>
              </a:lnSpc>
            </a:pPr>
            <a:r>
              <a:rPr lang="en-MY" dirty="0"/>
              <a:t>The base of a number system is equal to the number of digits used, i.e., for decimal number system the base is ten while for the binary system the base is two. </a:t>
            </a:r>
          </a:p>
          <a:p>
            <a:pPr algn="just">
              <a:lnSpc>
                <a:spcPct val="100000"/>
              </a:lnSpc>
            </a:pPr>
            <a:r>
              <a:rPr lang="en-MY" dirty="0"/>
              <a:t>The octal system has the base of eight as it uses eight digits 0, 1, 2, 3, 4, 5, 6, 7.</a:t>
            </a:r>
          </a:p>
          <a:p>
            <a:pPr algn="just">
              <a:lnSpc>
                <a:spcPct val="100000"/>
              </a:lnSpc>
            </a:pPr>
            <a:r>
              <a:rPr lang="en-MY" dirty="0"/>
              <a:t>All these digits from 0 to 7 have the same physical meaning as by decimal symbols, the next digit in the octal number is represented by 10, 11, 12, which are equivalent to decimal digits 8, 9, 10 respectively.</a:t>
            </a:r>
          </a:p>
        </p:txBody>
      </p:sp>
      <p:sp>
        <p:nvSpPr>
          <p:cNvPr id="4" name="Footer Placeholder 3">
            <a:extLst>
              <a:ext uri="{FF2B5EF4-FFF2-40B4-BE49-F238E27FC236}">
                <a16:creationId xmlns:a16="http://schemas.microsoft.com/office/drawing/2014/main" id="{495D2103-D819-4650-8864-530DD2BBE51E}"/>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452C4AA5-8FD4-4AEE-8E21-CA900FE90AEA}"/>
              </a:ext>
            </a:extLst>
          </p:cNvPr>
          <p:cNvSpPr>
            <a:spLocks noGrp="1"/>
          </p:cNvSpPr>
          <p:nvPr>
            <p:ph type="sldNum" sz="quarter" idx="12"/>
          </p:nvPr>
        </p:nvSpPr>
        <p:spPr/>
        <p:txBody>
          <a:bodyPr/>
          <a:lstStyle/>
          <a:p>
            <a:fld id="{1DE98518-C1CF-410D-8A71-B5D14FDF677E}" type="slidenum">
              <a:rPr lang="en-MY" smtClean="0"/>
              <a:t>9</a:t>
            </a:fld>
            <a:endParaRPr lang="en-MY" dirty="0"/>
          </a:p>
        </p:txBody>
      </p:sp>
      <p:graphicFrame>
        <p:nvGraphicFramePr>
          <p:cNvPr id="7" name="Table 6">
            <a:extLst>
              <a:ext uri="{FF2B5EF4-FFF2-40B4-BE49-F238E27FC236}">
                <a16:creationId xmlns:a16="http://schemas.microsoft.com/office/drawing/2014/main" id="{8DD54BB9-2644-42DE-8B13-C9A882BD9207}"/>
              </a:ext>
            </a:extLst>
          </p:cNvPr>
          <p:cNvGraphicFramePr>
            <a:graphicFrameLocks noGrp="1"/>
          </p:cNvGraphicFramePr>
          <p:nvPr>
            <p:extLst>
              <p:ext uri="{D42A27DB-BD31-4B8C-83A1-F6EECF244321}">
                <p14:modId xmlns:p14="http://schemas.microsoft.com/office/powerpoint/2010/main" val="4084512073"/>
              </p:ext>
            </p:extLst>
          </p:nvPr>
        </p:nvGraphicFramePr>
        <p:xfrm>
          <a:off x="7209342" y="276860"/>
          <a:ext cx="3348058" cy="6304280"/>
        </p:xfrm>
        <a:graphic>
          <a:graphicData uri="http://schemas.openxmlformats.org/drawingml/2006/table">
            <a:tbl>
              <a:tblPr firstRow="1" bandRow="1">
                <a:tableStyleId>{5C22544A-7EE6-4342-B048-85BDC9FD1C3A}</a:tableStyleId>
              </a:tblPr>
              <a:tblGrid>
                <a:gridCol w="1156890">
                  <a:extLst>
                    <a:ext uri="{9D8B030D-6E8A-4147-A177-3AD203B41FA5}">
                      <a16:colId xmlns:a16="http://schemas.microsoft.com/office/drawing/2014/main" val="2096866956"/>
                    </a:ext>
                  </a:extLst>
                </a:gridCol>
                <a:gridCol w="1095584">
                  <a:extLst>
                    <a:ext uri="{9D8B030D-6E8A-4147-A177-3AD203B41FA5}">
                      <a16:colId xmlns:a16="http://schemas.microsoft.com/office/drawing/2014/main" val="3843355804"/>
                    </a:ext>
                  </a:extLst>
                </a:gridCol>
                <a:gridCol w="1095584">
                  <a:extLst>
                    <a:ext uri="{9D8B030D-6E8A-4147-A177-3AD203B41FA5}">
                      <a16:colId xmlns:a16="http://schemas.microsoft.com/office/drawing/2014/main" val="4276715268"/>
                    </a:ext>
                  </a:extLst>
                </a:gridCol>
              </a:tblGrid>
              <a:tr h="370840">
                <a:tc>
                  <a:txBody>
                    <a:bodyPr/>
                    <a:lstStyle/>
                    <a:p>
                      <a:pPr algn="ctr"/>
                      <a:r>
                        <a:rPr lang="en-MY" dirty="0"/>
                        <a:t>Decimal</a:t>
                      </a:r>
                    </a:p>
                  </a:txBody>
                  <a:tcPr/>
                </a:tc>
                <a:tc>
                  <a:txBody>
                    <a:bodyPr/>
                    <a:lstStyle/>
                    <a:p>
                      <a:pPr algn="ctr"/>
                      <a:r>
                        <a:rPr lang="en-MY" dirty="0"/>
                        <a:t>Binary</a:t>
                      </a:r>
                    </a:p>
                  </a:txBody>
                  <a:tcPr/>
                </a:tc>
                <a:tc>
                  <a:txBody>
                    <a:bodyPr/>
                    <a:lstStyle/>
                    <a:p>
                      <a:pPr algn="ctr"/>
                      <a:r>
                        <a:rPr lang="en-MY" dirty="0"/>
                        <a:t>Octal</a:t>
                      </a:r>
                    </a:p>
                  </a:txBody>
                  <a:tcPr/>
                </a:tc>
                <a:extLst>
                  <a:ext uri="{0D108BD9-81ED-4DB2-BD59-A6C34878D82A}">
                    <a16:rowId xmlns:a16="http://schemas.microsoft.com/office/drawing/2014/main" val="4182933289"/>
                  </a:ext>
                </a:extLst>
              </a:tr>
              <a:tr h="370840">
                <a:tc>
                  <a:txBody>
                    <a:bodyPr/>
                    <a:lstStyle/>
                    <a:p>
                      <a:pPr algn="ctr"/>
                      <a:r>
                        <a:rPr lang="en-MY" dirty="0"/>
                        <a:t>0</a:t>
                      </a:r>
                    </a:p>
                  </a:txBody>
                  <a:tcPr/>
                </a:tc>
                <a:tc>
                  <a:txBody>
                    <a:bodyPr/>
                    <a:lstStyle/>
                    <a:p>
                      <a:pPr algn="ctr"/>
                      <a:r>
                        <a:rPr lang="en-MY" dirty="0"/>
                        <a:t>0000</a:t>
                      </a:r>
                    </a:p>
                  </a:txBody>
                  <a:tcPr/>
                </a:tc>
                <a:tc>
                  <a:txBody>
                    <a:bodyPr/>
                    <a:lstStyle/>
                    <a:p>
                      <a:pPr algn="ctr"/>
                      <a:r>
                        <a:rPr lang="en-MY" dirty="0"/>
                        <a:t>0</a:t>
                      </a:r>
                    </a:p>
                  </a:txBody>
                  <a:tcPr/>
                </a:tc>
                <a:extLst>
                  <a:ext uri="{0D108BD9-81ED-4DB2-BD59-A6C34878D82A}">
                    <a16:rowId xmlns:a16="http://schemas.microsoft.com/office/drawing/2014/main" val="63441441"/>
                  </a:ext>
                </a:extLst>
              </a:tr>
              <a:tr h="370840">
                <a:tc>
                  <a:txBody>
                    <a:bodyPr/>
                    <a:lstStyle/>
                    <a:p>
                      <a:pPr algn="ctr"/>
                      <a:r>
                        <a:rPr lang="en-MY" dirty="0"/>
                        <a:t>1</a:t>
                      </a:r>
                    </a:p>
                  </a:txBody>
                  <a:tcPr/>
                </a:tc>
                <a:tc>
                  <a:txBody>
                    <a:bodyPr/>
                    <a:lstStyle/>
                    <a:p>
                      <a:pPr algn="ctr"/>
                      <a:r>
                        <a:rPr lang="en-MY" dirty="0"/>
                        <a:t>0001</a:t>
                      </a:r>
                    </a:p>
                  </a:txBody>
                  <a:tcPr/>
                </a:tc>
                <a:tc>
                  <a:txBody>
                    <a:bodyPr/>
                    <a:lstStyle/>
                    <a:p>
                      <a:pPr algn="ctr"/>
                      <a:r>
                        <a:rPr lang="en-MY" dirty="0"/>
                        <a:t>1</a:t>
                      </a:r>
                    </a:p>
                  </a:txBody>
                  <a:tcPr/>
                </a:tc>
                <a:extLst>
                  <a:ext uri="{0D108BD9-81ED-4DB2-BD59-A6C34878D82A}">
                    <a16:rowId xmlns:a16="http://schemas.microsoft.com/office/drawing/2014/main" val="1541225135"/>
                  </a:ext>
                </a:extLst>
              </a:tr>
              <a:tr h="370840">
                <a:tc>
                  <a:txBody>
                    <a:bodyPr/>
                    <a:lstStyle/>
                    <a:p>
                      <a:pPr algn="ctr"/>
                      <a:r>
                        <a:rPr lang="en-MY" dirty="0"/>
                        <a:t>2</a:t>
                      </a:r>
                    </a:p>
                  </a:txBody>
                  <a:tcPr/>
                </a:tc>
                <a:tc>
                  <a:txBody>
                    <a:bodyPr/>
                    <a:lstStyle/>
                    <a:p>
                      <a:pPr algn="ctr"/>
                      <a:r>
                        <a:rPr lang="en-MY" dirty="0"/>
                        <a:t>0010</a:t>
                      </a:r>
                    </a:p>
                  </a:txBody>
                  <a:tcPr/>
                </a:tc>
                <a:tc>
                  <a:txBody>
                    <a:bodyPr/>
                    <a:lstStyle/>
                    <a:p>
                      <a:pPr algn="ctr"/>
                      <a:r>
                        <a:rPr lang="en-MY" dirty="0"/>
                        <a:t>2</a:t>
                      </a:r>
                    </a:p>
                  </a:txBody>
                  <a:tcPr/>
                </a:tc>
                <a:extLst>
                  <a:ext uri="{0D108BD9-81ED-4DB2-BD59-A6C34878D82A}">
                    <a16:rowId xmlns:a16="http://schemas.microsoft.com/office/drawing/2014/main" val="2601461782"/>
                  </a:ext>
                </a:extLst>
              </a:tr>
              <a:tr h="370840">
                <a:tc>
                  <a:txBody>
                    <a:bodyPr/>
                    <a:lstStyle/>
                    <a:p>
                      <a:pPr algn="ctr"/>
                      <a:r>
                        <a:rPr lang="en-MY" dirty="0"/>
                        <a:t>3</a:t>
                      </a:r>
                    </a:p>
                  </a:txBody>
                  <a:tcPr/>
                </a:tc>
                <a:tc>
                  <a:txBody>
                    <a:bodyPr/>
                    <a:lstStyle/>
                    <a:p>
                      <a:pPr algn="ctr"/>
                      <a:r>
                        <a:rPr lang="en-MY" dirty="0"/>
                        <a:t>0011</a:t>
                      </a:r>
                    </a:p>
                  </a:txBody>
                  <a:tcPr/>
                </a:tc>
                <a:tc>
                  <a:txBody>
                    <a:bodyPr/>
                    <a:lstStyle/>
                    <a:p>
                      <a:pPr algn="ctr"/>
                      <a:r>
                        <a:rPr lang="en-MY" dirty="0"/>
                        <a:t>3</a:t>
                      </a:r>
                    </a:p>
                  </a:txBody>
                  <a:tcPr/>
                </a:tc>
                <a:extLst>
                  <a:ext uri="{0D108BD9-81ED-4DB2-BD59-A6C34878D82A}">
                    <a16:rowId xmlns:a16="http://schemas.microsoft.com/office/drawing/2014/main" val="3524953741"/>
                  </a:ext>
                </a:extLst>
              </a:tr>
              <a:tr h="370840">
                <a:tc>
                  <a:txBody>
                    <a:bodyPr/>
                    <a:lstStyle/>
                    <a:p>
                      <a:pPr algn="ctr"/>
                      <a:r>
                        <a:rPr lang="en-MY" dirty="0"/>
                        <a:t>4</a:t>
                      </a:r>
                    </a:p>
                  </a:txBody>
                  <a:tcPr/>
                </a:tc>
                <a:tc>
                  <a:txBody>
                    <a:bodyPr/>
                    <a:lstStyle/>
                    <a:p>
                      <a:pPr algn="ctr"/>
                      <a:r>
                        <a:rPr lang="en-MY" dirty="0"/>
                        <a:t>0100</a:t>
                      </a:r>
                    </a:p>
                  </a:txBody>
                  <a:tcPr/>
                </a:tc>
                <a:tc>
                  <a:txBody>
                    <a:bodyPr/>
                    <a:lstStyle/>
                    <a:p>
                      <a:pPr algn="ctr"/>
                      <a:r>
                        <a:rPr lang="en-MY" dirty="0"/>
                        <a:t>4</a:t>
                      </a:r>
                    </a:p>
                  </a:txBody>
                  <a:tcPr/>
                </a:tc>
                <a:extLst>
                  <a:ext uri="{0D108BD9-81ED-4DB2-BD59-A6C34878D82A}">
                    <a16:rowId xmlns:a16="http://schemas.microsoft.com/office/drawing/2014/main" val="2306301887"/>
                  </a:ext>
                </a:extLst>
              </a:tr>
              <a:tr h="370840">
                <a:tc>
                  <a:txBody>
                    <a:bodyPr/>
                    <a:lstStyle/>
                    <a:p>
                      <a:pPr algn="ctr"/>
                      <a:r>
                        <a:rPr lang="en-MY" dirty="0"/>
                        <a:t>5</a:t>
                      </a:r>
                    </a:p>
                  </a:txBody>
                  <a:tcPr/>
                </a:tc>
                <a:tc>
                  <a:txBody>
                    <a:bodyPr/>
                    <a:lstStyle/>
                    <a:p>
                      <a:pPr algn="ctr"/>
                      <a:r>
                        <a:rPr lang="en-MY" dirty="0"/>
                        <a:t>0101</a:t>
                      </a:r>
                    </a:p>
                  </a:txBody>
                  <a:tcPr/>
                </a:tc>
                <a:tc>
                  <a:txBody>
                    <a:bodyPr/>
                    <a:lstStyle/>
                    <a:p>
                      <a:pPr algn="ctr"/>
                      <a:r>
                        <a:rPr lang="en-MY" dirty="0"/>
                        <a:t>5</a:t>
                      </a:r>
                    </a:p>
                  </a:txBody>
                  <a:tcPr/>
                </a:tc>
                <a:extLst>
                  <a:ext uri="{0D108BD9-81ED-4DB2-BD59-A6C34878D82A}">
                    <a16:rowId xmlns:a16="http://schemas.microsoft.com/office/drawing/2014/main" val="4067238482"/>
                  </a:ext>
                </a:extLst>
              </a:tr>
              <a:tr h="370840">
                <a:tc>
                  <a:txBody>
                    <a:bodyPr/>
                    <a:lstStyle/>
                    <a:p>
                      <a:pPr algn="ctr"/>
                      <a:r>
                        <a:rPr lang="en-MY" dirty="0"/>
                        <a:t>6</a:t>
                      </a:r>
                    </a:p>
                  </a:txBody>
                  <a:tcPr/>
                </a:tc>
                <a:tc>
                  <a:txBody>
                    <a:bodyPr/>
                    <a:lstStyle/>
                    <a:p>
                      <a:pPr algn="ctr"/>
                      <a:r>
                        <a:rPr lang="en-MY" dirty="0"/>
                        <a:t>0110</a:t>
                      </a:r>
                    </a:p>
                  </a:txBody>
                  <a:tcPr/>
                </a:tc>
                <a:tc>
                  <a:txBody>
                    <a:bodyPr/>
                    <a:lstStyle/>
                    <a:p>
                      <a:pPr algn="ctr"/>
                      <a:r>
                        <a:rPr lang="en-MY" dirty="0"/>
                        <a:t>6</a:t>
                      </a:r>
                    </a:p>
                  </a:txBody>
                  <a:tcPr/>
                </a:tc>
                <a:extLst>
                  <a:ext uri="{0D108BD9-81ED-4DB2-BD59-A6C34878D82A}">
                    <a16:rowId xmlns:a16="http://schemas.microsoft.com/office/drawing/2014/main" val="3693285607"/>
                  </a:ext>
                </a:extLst>
              </a:tr>
              <a:tr h="370840">
                <a:tc>
                  <a:txBody>
                    <a:bodyPr/>
                    <a:lstStyle/>
                    <a:p>
                      <a:pPr algn="ctr"/>
                      <a:r>
                        <a:rPr lang="en-MY" dirty="0"/>
                        <a:t>7</a:t>
                      </a:r>
                    </a:p>
                  </a:txBody>
                  <a:tcPr/>
                </a:tc>
                <a:tc>
                  <a:txBody>
                    <a:bodyPr/>
                    <a:lstStyle/>
                    <a:p>
                      <a:pPr algn="ctr"/>
                      <a:r>
                        <a:rPr lang="en-MY" dirty="0"/>
                        <a:t>0111</a:t>
                      </a:r>
                    </a:p>
                  </a:txBody>
                  <a:tcPr/>
                </a:tc>
                <a:tc>
                  <a:txBody>
                    <a:bodyPr/>
                    <a:lstStyle/>
                    <a:p>
                      <a:pPr algn="ctr"/>
                      <a:r>
                        <a:rPr lang="en-MY" dirty="0"/>
                        <a:t>7</a:t>
                      </a:r>
                    </a:p>
                  </a:txBody>
                  <a:tcPr/>
                </a:tc>
                <a:extLst>
                  <a:ext uri="{0D108BD9-81ED-4DB2-BD59-A6C34878D82A}">
                    <a16:rowId xmlns:a16="http://schemas.microsoft.com/office/drawing/2014/main" val="2925229865"/>
                  </a:ext>
                </a:extLst>
              </a:tr>
              <a:tr h="370840">
                <a:tc>
                  <a:txBody>
                    <a:bodyPr/>
                    <a:lstStyle/>
                    <a:p>
                      <a:pPr algn="ctr"/>
                      <a:r>
                        <a:rPr lang="en-MY" dirty="0"/>
                        <a:t>8</a:t>
                      </a:r>
                    </a:p>
                  </a:txBody>
                  <a:tcPr/>
                </a:tc>
                <a:tc>
                  <a:txBody>
                    <a:bodyPr/>
                    <a:lstStyle/>
                    <a:p>
                      <a:pPr algn="ctr"/>
                      <a:r>
                        <a:rPr lang="en-MY" dirty="0"/>
                        <a:t>1000</a:t>
                      </a:r>
                    </a:p>
                  </a:txBody>
                  <a:tcPr/>
                </a:tc>
                <a:tc>
                  <a:txBody>
                    <a:bodyPr/>
                    <a:lstStyle/>
                    <a:p>
                      <a:pPr algn="ctr"/>
                      <a:r>
                        <a:rPr lang="en-MY" dirty="0"/>
                        <a:t>10</a:t>
                      </a:r>
                    </a:p>
                  </a:txBody>
                  <a:tcPr/>
                </a:tc>
                <a:extLst>
                  <a:ext uri="{0D108BD9-81ED-4DB2-BD59-A6C34878D82A}">
                    <a16:rowId xmlns:a16="http://schemas.microsoft.com/office/drawing/2014/main" val="4196223585"/>
                  </a:ext>
                </a:extLst>
              </a:tr>
              <a:tr h="370840">
                <a:tc>
                  <a:txBody>
                    <a:bodyPr/>
                    <a:lstStyle/>
                    <a:p>
                      <a:pPr algn="ctr"/>
                      <a:r>
                        <a:rPr lang="en-MY" dirty="0"/>
                        <a:t>9</a:t>
                      </a:r>
                    </a:p>
                  </a:txBody>
                  <a:tcPr/>
                </a:tc>
                <a:tc>
                  <a:txBody>
                    <a:bodyPr/>
                    <a:lstStyle/>
                    <a:p>
                      <a:pPr algn="ctr"/>
                      <a:r>
                        <a:rPr lang="en-MY" dirty="0"/>
                        <a:t>1001</a:t>
                      </a:r>
                    </a:p>
                  </a:txBody>
                  <a:tcPr/>
                </a:tc>
                <a:tc>
                  <a:txBody>
                    <a:bodyPr/>
                    <a:lstStyle/>
                    <a:p>
                      <a:pPr algn="ctr"/>
                      <a:r>
                        <a:rPr lang="en-MY" dirty="0"/>
                        <a:t>11</a:t>
                      </a:r>
                    </a:p>
                  </a:txBody>
                  <a:tcPr/>
                </a:tc>
                <a:extLst>
                  <a:ext uri="{0D108BD9-81ED-4DB2-BD59-A6C34878D82A}">
                    <a16:rowId xmlns:a16="http://schemas.microsoft.com/office/drawing/2014/main" val="106583331"/>
                  </a:ext>
                </a:extLst>
              </a:tr>
              <a:tr h="370840">
                <a:tc>
                  <a:txBody>
                    <a:bodyPr/>
                    <a:lstStyle/>
                    <a:p>
                      <a:pPr algn="ctr"/>
                      <a:r>
                        <a:rPr lang="en-MY" dirty="0"/>
                        <a:t>10</a:t>
                      </a:r>
                    </a:p>
                  </a:txBody>
                  <a:tcPr/>
                </a:tc>
                <a:tc>
                  <a:txBody>
                    <a:bodyPr/>
                    <a:lstStyle/>
                    <a:p>
                      <a:pPr algn="ctr"/>
                      <a:r>
                        <a:rPr lang="en-MY" dirty="0"/>
                        <a:t>1010</a:t>
                      </a:r>
                    </a:p>
                  </a:txBody>
                  <a:tcPr/>
                </a:tc>
                <a:tc>
                  <a:txBody>
                    <a:bodyPr/>
                    <a:lstStyle/>
                    <a:p>
                      <a:pPr algn="ctr"/>
                      <a:r>
                        <a:rPr lang="en-MY" dirty="0"/>
                        <a:t>12</a:t>
                      </a:r>
                    </a:p>
                  </a:txBody>
                  <a:tcPr/>
                </a:tc>
                <a:extLst>
                  <a:ext uri="{0D108BD9-81ED-4DB2-BD59-A6C34878D82A}">
                    <a16:rowId xmlns:a16="http://schemas.microsoft.com/office/drawing/2014/main" val="2678276944"/>
                  </a:ext>
                </a:extLst>
              </a:tr>
              <a:tr h="370840">
                <a:tc>
                  <a:txBody>
                    <a:bodyPr/>
                    <a:lstStyle/>
                    <a:p>
                      <a:pPr algn="ctr"/>
                      <a:r>
                        <a:rPr lang="en-MY" dirty="0"/>
                        <a:t>11</a:t>
                      </a:r>
                    </a:p>
                  </a:txBody>
                  <a:tcPr/>
                </a:tc>
                <a:tc>
                  <a:txBody>
                    <a:bodyPr/>
                    <a:lstStyle/>
                    <a:p>
                      <a:pPr algn="ctr"/>
                      <a:r>
                        <a:rPr lang="en-MY" dirty="0"/>
                        <a:t>1011</a:t>
                      </a:r>
                    </a:p>
                  </a:txBody>
                  <a:tcPr/>
                </a:tc>
                <a:tc>
                  <a:txBody>
                    <a:bodyPr/>
                    <a:lstStyle/>
                    <a:p>
                      <a:pPr algn="ctr"/>
                      <a:r>
                        <a:rPr lang="en-MY" dirty="0"/>
                        <a:t>13</a:t>
                      </a:r>
                    </a:p>
                  </a:txBody>
                  <a:tcPr/>
                </a:tc>
                <a:extLst>
                  <a:ext uri="{0D108BD9-81ED-4DB2-BD59-A6C34878D82A}">
                    <a16:rowId xmlns:a16="http://schemas.microsoft.com/office/drawing/2014/main" val="3390441032"/>
                  </a:ext>
                </a:extLst>
              </a:tr>
              <a:tr h="370840">
                <a:tc>
                  <a:txBody>
                    <a:bodyPr/>
                    <a:lstStyle/>
                    <a:p>
                      <a:pPr algn="ctr"/>
                      <a:r>
                        <a:rPr lang="en-MY" dirty="0"/>
                        <a:t>12</a:t>
                      </a:r>
                    </a:p>
                  </a:txBody>
                  <a:tcPr/>
                </a:tc>
                <a:tc>
                  <a:txBody>
                    <a:bodyPr/>
                    <a:lstStyle/>
                    <a:p>
                      <a:pPr algn="ctr"/>
                      <a:r>
                        <a:rPr lang="en-MY" dirty="0"/>
                        <a:t>1100</a:t>
                      </a:r>
                    </a:p>
                  </a:txBody>
                  <a:tcPr/>
                </a:tc>
                <a:tc>
                  <a:txBody>
                    <a:bodyPr/>
                    <a:lstStyle/>
                    <a:p>
                      <a:pPr algn="ctr"/>
                      <a:r>
                        <a:rPr lang="en-MY" dirty="0"/>
                        <a:t>14</a:t>
                      </a:r>
                    </a:p>
                  </a:txBody>
                  <a:tcPr/>
                </a:tc>
                <a:extLst>
                  <a:ext uri="{0D108BD9-81ED-4DB2-BD59-A6C34878D82A}">
                    <a16:rowId xmlns:a16="http://schemas.microsoft.com/office/drawing/2014/main" val="3188921388"/>
                  </a:ext>
                </a:extLst>
              </a:tr>
              <a:tr h="370840">
                <a:tc>
                  <a:txBody>
                    <a:bodyPr/>
                    <a:lstStyle/>
                    <a:p>
                      <a:pPr algn="ctr"/>
                      <a:r>
                        <a:rPr lang="en-MY" dirty="0"/>
                        <a:t>13</a:t>
                      </a:r>
                    </a:p>
                  </a:txBody>
                  <a:tcPr/>
                </a:tc>
                <a:tc>
                  <a:txBody>
                    <a:bodyPr/>
                    <a:lstStyle/>
                    <a:p>
                      <a:pPr algn="ctr"/>
                      <a:r>
                        <a:rPr lang="en-MY" dirty="0"/>
                        <a:t>1101</a:t>
                      </a:r>
                    </a:p>
                  </a:txBody>
                  <a:tcPr/>
                </a:tc>
                <a:tc>
                  <a:txBody>
                    <a:bodyPr/>
                    <a:lstStyle/>
                    <a:p>
                      <a:pPr algn="ctr"/>
                      <a:r>
                        <a:rPr lang="en-MY" dirty="0"/>
                        <a:t>15</a:t>
                      </a:r>
                    </a:p>
                  </a:txBody>
                  <a:tcPr/>
                </a:tc>
                <a:extLst>
                  <a:ext uri="{0D108BD9-81ED-4DB2-BD59-A6C34878D82A}">
                    <a16:rowId xmlns:a16="http://schemas.microsoft.com/office/drawing/2014/main" val="58936159"/>
                  </a:ext>
                </a:extLst>
              </a:tr>
              <a:tr h="370840">
                <a:tc>
                  <a:txBody>
                    <a:bodyPr/>
                    <a:lstStyle/>
                    <a:p>
                      <a:pPr algn="ctr"/>
                      <a:r>
                        <a:rPr lang="en-MY" dirty="0"/>
                        <a:t>14</a:t>
                      </a:r>
                    </a:p>
                  </a:txBody>
                  <a:tcPr/>
                </a:tc>
                <a:tc>
                  <a:txBody>
                    <a:bodyPr/>
                    <a:lstStyle/>
                    <a:p>
                      <a:pPr algn="ctr"/>
                      <a:r>
                        <a:rPr lang="en-MY" dirty="0"/>
                        <a:t>1110</a:t>
                      </a:r>
                    </a:p>
                  </a:txBody>
                  <a:tcPr/>
                </a:tc>
                <a:tc>
                  <a:txBody>
                    <a:bodyPr/>
                    <a:lstStyle/>
                    <a:p>
                      <a:pPr algn="ctr"/>
                      <a:r>
                        <a:rPr lang="en-MY" dirty="0"/>
                        <a:t>16</a:t>
                      </a:r>
                    </a:p>
                  </a:txBody>
                  <a:tcPr/>
                </a:tc>
                <a:extLst>
                  <a:ext uri="{0D108BD9-81ED-4DB2-BD59-A6C34878D82A}">
                    <a16:rowId xmlns:a16="http://schemas.microsoft.com/office/drawing/2014/main" val="739806843"/>
                  </a:ext>
                </a:extLst>
              </a:tr>
              <a:tr h="370840">
                <a:tc>
                  <a:txBody>
                    <a:bodyPr/>
                    <a:lstStyle/>
                    <a:p>
                      <a:pPr algn="ctr"/>
                      <a:r>
                        <a:rPr lang="en-MY" dirty="0"/>
                        <a:t>15</a:t>
                      </a:r>
                    </a:p>
                  </a:txBody>
                  <a:tcPr/>
                </a:tc>
                <a:tc>
                  <a:txBody>
                    <a:bodyPr/>
                    <a:lstStyle/>
                    <a:p>
                      <a:pPr algn="ctr"/>
                      <a:r>
                        <a:rPr lang="en-MY" dirty="0"/>
                        <a:t>1111</a:t>
                      </a:r>
                    </a:p>
                  </a:txBody>
                  <a:tcPr/>
                </a:tc>
                <a:tc>
                  <a:txBody>
                    <a:bodyPr/>
                    <a:lstStyle/>
                    <a:p>
                      <a:pPr algn="ctr"/>
                      <a:r>
                        <a:rPr lang="en-MY" dirty="0"/>
                        <a:t>17</a:t>
                      </a:r>
                    </a:p>
                  </a:txBody>
                  <a:tcPr/>
                </a:tc>
                <a:extLst>
                  <a:ext uri="{0D108BD9-81ED-4DB2-BD59-A6C34878D82A}">
                    <a16:rowId xmlns:a16="http://schemas.microsoft.com/office/drawing/2014/main" val="3690954490"/>
                  </a:ext>
                </a:extLst>
              </a:tr>
            </a:tbl>
          </a:graphicData>
        </a:graphic>
      </p:graphicFrame>
    </p:spTree>
    <p:extLst>
      <p:ext uri="{BB962C8B-B14F-4D97-AF65-F5344CB8AC3E}">
        <p14:creationId xmlns:p14="http://schemas.microsoft.com/office/powerpoint/2010/main" val="16850223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1757</Words>
  <Application>Microsoft Office PowerPoint</Application>
  <PresentationFormat>Widescreen</PresentationFormat>
  <Paragraphs>454</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Calibri</vt:lpstr>
      <vt:lpstr>Cambria Math</vt:lpstr>
      <vt:lpstr>MTSYN</vt:lpstr>
      <vt:lpstr>Rockwell</vt:lpstr>
      <vt:lpstr>Rockwell Condensed</vt:lpstr>
      <vt:lpstr>TimesTen-Roman</vt:lpstr>
      <vt:lpstr>Wingdings</vt:lpstr>
      <vt:lpstr>1_Wood Type</vt:lpstr>
      <vt:lpstr>Module 3: Digital Systems</vt:lpstr>
      <vt:lpstr>1. Number systems</vt:lpstr>
      <vt:lpstr>Number system</vt:lpstr>
      <vt:lpstr>Types of Number Systems</vt:lpstr>
      <vt:lpstr>Decimal Number Systems</vt:lpstr>
      <vt:lpstr>Binary Number Systems</vt:lpstr>
      <vt:lpstr>Conversion of Decimal number to Binary Form</vt:lpstr>
      <vt:lpstr>Conversion of Binary to decimal Form</vt:lpstr>
      <vt:lpstr>Octal Numbers</vt:lpstr>
      <vt:lpstr>Hexadecimal Numbers</vt:lpstr>
      <vt:lpstr>Converting Octal and Hexadecimal to Binary</vt:lpstr>
      <vt:lpstr>Converting Octal to Binary</vt:lpstr>
      <vt:lpstr>Convert Hexadecimal Numbers to Binary</vt:lpstr>
      <vt:lpstr>Converting Binary Numbers to Octal or Hexadecimal</vt:lpstr>
      <vt:lpstr>Assignment Q1</vt:lpstr>
      <vt:lpstr>Assignment Q2</vt:lpstr>
      <vt:lpstr>Assignment Q3</vt:lpstr>
      <vt:lpstr>Assignment Q4</vt:lpstr>
      <vt:lpstr>2. Logic gates</vt:lpstr>
      <vt:lpstr>logic gates – Symbols &amp; Truth Table</vt:lpstr>
      <vt:lpstr>AND Gate</vt:lpstr>
      <vt:lpstr>Three input and gate</vt:lpstr>
      <vt:lpstr>Not gate</vt:lpstr>
      <vt:lpstr>Or gate</vt:lpstr>
      <vt:lpstr>Three-input OR gate</vt:lpstr>
      <vt:lpstr>Nand gate</vt:lpstr>
      <vt:lpstr>Nor gate</vt:lpstr>
      <vt:lpstr>Xor gate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Digital Systems</dc:title>
  <dc:creator>Panneer Selvam Arun Mozhi Devan</dc:creator>
  <cp:lastModifiedBy>Panneer Selvam Arun Mozhi Devan</cp:lastModifiedBy>
  <cp:revision>2</cp:revision>
  <dcterms:created xsi:type="dcterms:W3CDTF">2020-08-24T08:07:59Z</dcterms:created>
  <dcterms:modified xsi:type="dcterms:W3CDTF">2020-08-24T10:09:54Z</dcterms:modified>
</cp:coreProperties>
</file>