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4"/>
  </p:notesMasterIdLst>
  <p:sldIdLst>
    <p:sldId id="256" r:id="rId2"/>
    <p:sldId id="283" r:id="rId3"/>
    <p:sldId id="273" r:id="rId4"/>
    <p:sldId id="274" r:id="rId5"/>
    <p:sldId id="276" r:id="rId6"/>
    <p:sldId id="275" r:id="rId7"/>
    <p:sldId id="277" r:id="rId8"/>
    <p:sldId id="278" r:id="rId9"/>
    <p:sldId id="279" r:id="rId10"/>
    <p:sldId id="280" r:id="rId11"/>
    <p:sldId id="281" r:id="rId12"/>
    <p:sldId id="294" r:id="rId13"/>
    <p:sldId id="288" r:id="rId14"/>
    <p:sldId id="289" r:id="rId15"/>
    <p:sldId id="290" r:id="rId16"/>
    <p:sldId id="293" r:id="rId17"/>
    <p:sldId id="291" r:id="rId18"/>
    <p:sldId id="292" r:id="rId19"/>
    <p:sldId id="284" r:id="rId20"/>
    <p:sldId id="285" r:id="rId21"/>
    <p:sldId id="286" r:id="rId22"/>
    <p:sldId id="287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A21D-EB08-47F8-A35F-51B8ECBF7294}" type="datetimeFigureOut">
              <a:rPr lang="en-MY" smtClean="0"/>
              <a:t>29/8/2020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71F-30FD-4F7C-8BF7-5F6E5A7C1F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58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32A9-4E6A-42B6-A66E-03ADA0E4F305}" type="datetime1">
              <a:rPr lang="en-MY" smtClean="0"/>
              <a:t>29/8/2020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AD9D-9B75-47A0-9E8F-326BAAEA7685}" type="datetime1">
              <a:rPr lang="en-MY" smtClean="0"/>
              <a:t>29/8/2020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C9AD-982D-403E-B2DC-7520DC120888}" type="datetime1">
              <a:rPr lang="en-MY" smtClean="0"/>
              <a:t>29/8/2020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86C7-F8E2-4042-88F1-F530278EBD3B}" type="datetime1">
              <a:rPr lang="en-MY" smtClean="0"/>
              <a:t>29/8/2020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5D5A00-6C6D-417B-84D2-47C0F51B5FB7}" type="datetime1">
              <a:rPr lang="en-MY" smtClean="0"/>
              <a:t>29/8/2020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2D8D-1C7B-4009-B760-9D9837002872}" type="datetime1">
              <a:rPr lang="en-MY" smtClean="0"/>
              <a:t>29/8/2020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10B9-0F4A-4552-842F-D7A2253C72DB}" type="datetime1">
              <a:rPr lang="en-MY" smtClean="0"/>
              <a:t>29/8/2020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593C-BE03-47BA-B0BF-FA6C3F965830}" type="datetime1">
              <a:rPr lang="en-MY" smtClean="0"/>
              <a:t>29/8/2020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A53C-564F-4CAA-90AD-6F4906880643}" type="datetime1">
              <a:rPr lang="en-MY" smtClean="0"/>
              <a:t>29/8/2020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320F-2828-4BB4-9EB3-B2E6B7B36C40}" type="datetime1">
              <a:rPr lang="en-MY" smtClean="0"/>
              <a:t>29/8/2020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8F42-2C0F-4E7D-9C61-C001C8C3D649}" type="datetime1">
              <a:rPr lang="en-MY" smtClean="0"/>
              <a:t>29/8/2020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6776EC-9637-4801-BDC9-32482D2CF5FB}" type="datetime1">
              <a:rPr lang="en-MY" smtClean="0"/>
              <a:t>29/8/2020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2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6600" dirty="0"/>
              <a:t>Module 3: Digital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88E7-37CF-4832-85D9-B6C1C6C7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3 Digital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884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B1D9-1594-4F57-A76E-EA1FED9C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69FF-ACFA-450A-8E24-F1E35AA8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Similarly, the NOR gate is equivalent to an OR gate followed by an inverter.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9EE9D-6489-4E15-A8E6-AFAC5E0D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6DC8A-C248-428F-8E85-9F16B37C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10</a:t>
            </a:fld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3C4E142-0C2C-4D79-9065-C1E0791F8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798391"/>
                  </p:ext>
                </p:extLst>
              </p:nvPr>
            </p:nvGraphicFramePr>
            <p:xfrm>
              <a:off x="5760098" y="3705549"/>
              <a:ext cx="50261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1331">
                      <a:extLst>
                        <a:ext uri="{9D8B030D-6E8A-4147-A177-3AD203B41FA5}">
                          <a16:colId xmlns:a16="http://schemas.microsoft.com/office/drawing/2014/main" val="4224163700"/>
                        </a:ext>
                      </a:extLst>
                    </a:gridCol>
                    <a:gridCol w="802432">
                      <a:extLst>
                        <a:ext uri="{9D8B030D-6E8A-4147-A177-3AD203B41FA5}">
                          <a16:colId xmlns:a16="http://schemas.microsoft.com/office/drawing/2014/main" val="3106219767"/>
                        </a:ext>
                      </a:extLst>
                    </a:gridCol>
                    <a:gridCol w="1408923">
                      <a:extLst>
                        <a:ext uri="{9D8B030D-6E8A-4147-A177-3AD203B41FA5}">
                          <a16:colId xmlns:a16="http://schemas.microsoft.com/office/drawing/2014/main" val="3538616529"/>
                        </a:ext>
                      </a:extLst>
                    </a:gridCol>
                    <a:gridCol w="2043466">
                      <a:extLst>
                        <a:ext uri="{9D8B030D-6E8A-4147-A177-3AD203B41FA5}">
                          <a16:colId xmlns:a16="http://schemas.microsoft.com/office/drawing/2014/main" val="2058465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OR (A+B)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NOR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7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579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543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995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803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3C4E142-0C2C-4D79-9065-C1E0791F8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798391"/>
                  </p:ext>
                </p:extLst>
              </p:nvPr>
            </p:nvGraphicFramePr>
            <p:xfrm>
              <a:off x="5760098" y="3705549"/>
              <a:ext cx="50261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1331">
                      <a:extLst>
                        <a:ext uri="{9D8B030D-6E8A-4147-A177-3AD203B41FA5}">
                          <a16:colId xmlns:a16="http://schemas.microsoft.com/office/drawing/2014/main" val="4224163700"/>
                        </a:ext>
                      </a:extLst>
                    </a:gridCol>
                    <a:gridCol w="802432">
                      <a:extLst>
                        <a:ext uri="{9D8B030D-6E8A-4147-A177-3AD203B41FA5}">
                          <a16:colId xmlns:a16="http://schemas.microsoft.com/office/drawing/2014/main" val="3106219767"/>
                        </a:ext>
                      </a:extLst>
                    </a:gridCol>
                    <a:gridCol w="1408923">
                      <a:extLst>
                        <a:ext uri="{9D8B030D-6E8A-4147-A177-3AD203B41FA5}">
                          <a16:colId xmlns:a16="http://schemas.microsoft.com/office/drawing/2014/main" val="3538616529"/>
                        </a:ext>
                      </a:extLst>
                    </a:gridCol>
                    <a:gridCol w="2043466">
                      <a:extLst>
                        <a:ext uri="{9D8B030D-6E8A-4147-A177-3AD203B41FA5}">
                          <a16:colId xmlns:a16="http://schemas.microsoft.com/office/drawing/2014/main" val="2058465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OR (A+B)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31" t="-8197" r="-119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7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579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543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995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8037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8E2C9E4-61BA-49A2-B8F6-84FB2831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13" y="4032574"/>
            <a:ext cx="25812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450-F63D-4CE1-90CD-FD40D7B9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Xor</a:t>
            </a:r>
            <a:r>
              <a:rPr lang="en-MY" dirty="0"/>
              <a:t>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DEC3-9099-46EC-8A94-05D8A7F3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965434" cy="405079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MY" dirty="0"/>
              <a:t>The exclusive-OR (XOR) operation for two logic variables A and B is represented by A ⊕ B and is defined by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0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⊕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0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=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0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1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⊕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0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=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0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⊕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1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=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1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⊕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1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=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0</a:t>
            </a:r>
            <a:r>
              <a:rPr lang="en-MY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Notice that the XOR operation yields 1 if A is 1 or if B is 1, but yields 0 if both A and B are 1. The XOR operation is also known as </a:t>
            </a:r>
            <a:r>
              <a:rPr lang="en-MY" b="1" dirty="0"/>
              <a:t>modulo-two addition.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D8F0-A4E6-417C-BD1A-683AC1FA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D1089-2E9E-4742-B6CD-CA586543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11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AB4B5-A484-4BE0-8920-03AAC7FC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075" y="2121408"/>
            <a:ext cx="2369114" cy="117565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D4242A-2990-46B1-B247-EAE223A76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44922"/>
              </p:ext>
            </p:extLst>
          </p:nvPr>
        </p:nvGraphicFramePr>
        <p:xfrm>
          <a:off x="7833018" y="3836925"/>
          <a:ext cx="36172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31">
                  <a:extLst>
                    <a:ext uri="{9D8B030D-6E8A-4147-A177-3AD203B41FA5}">
                      <a16:colId xmlns:a16="http://schemas.microsoft.com/office/drawing/2014/main" val="4224163700"/>
                    </a:ext>
                  </a:extLst>
                </a:gridCol>
                <a:gridCol w="802432">
                  <a:extLst>
                    <a:ext uri="{9D8B030D-6E8A-4147-A177-3AD203B41FA5}">
                      <a16:colId xmlns:a16="http://schemas.microsoft.com/office/drawing/2014/main" val="3106219767"/>
                    </a:ext>
                  </a:extLst>
                </a:gridCol>
                <a:gridCol w="2043466">
                  <a:extLst>
                    <a:ext uri="{9D8B030D-6E8A-4147-A177-3AD203B41FA5}">
                      <a16:colId xmlns:a16="http://schemas.microsoft.com/office/drawing/2014/main" val="2058465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7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4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9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803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F38D8E-E12D-4A16-89E6-325A9BFDF314}"/>
                  </a:ext>
                </a:extLst>
              </p:cNvPr>
              <p:cNvSpPr txBox="1"/>
              <p:nvPr/>
            </p:nvSpPr>
            <p:spPr>
              <a:xfrm>
                <a:off x="10178015" y="1936453"/>
                <a:ext cx="1661129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1800" dirty="0">
                    <a:solidFill>
                      <a:srgbClr val="231F20"/>
                    </a:solidFill>
                    <a:effectLst/>
                    <a:latin typeface="MTSYN"/>
                  </a:rPr>
                  <a:t>A⊕B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MY" sz="180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MY" sz="1800" dirty="0">
                    <a:solidFill>
                      <a:srgbClr val="231F20"/>
                    </a:solidFill>
                    <a:effectLst/>
                    <a:latin typeface="MTSYN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MY" sz="180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MY" dirty="0"/>
                  <a:t>B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F38D8E-E12D-4A16-89E6-325A9BFD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015" y="1936453"/>
                <a:ext cx="1661129" cy="369909"/>
              </a:xfrm>
              <a:prstGeom prst="rect">
                <a:avLst/>
              </a:prstGeom>
              <a:blipFill>
                <a:blip r:embed="rId3"/>
                <a:stretch>
                  <a:fillRect l="-3309" t="-11667" r="-5515" b="-2833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57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EBAB-384C-4F73-A246-683CE2D1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Logic IC’s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2872804-F234-4705-BFA3-3170205F2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7" y="2533384"/>
            <a:ext cx="4423181" cy="329999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FC1AF-FA06-4710-A175-FD9C2B81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9F0E-9552-473E-873B-7489C4A3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12</a:t>
            </a:fld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296417-1123-4A78-B72E-29DAD58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110" y="304800"/>
            <a:ext cx="415486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1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6DD-7674-402B-B784-4310132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0E8A-FF1D-4E2B-B634-90DE4223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a Boolean expression for the output of the logic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E5DD-BEF2-40FC-AABC-BC677D8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B4EA-3387-4A8A-A7DD-875FA8D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13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28CFE-85BD-4A88-93B6-96D0CDDD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953" y="3089529"/>
            <a:ext cx="4067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4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6DD-7674-402B-B784-4310132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0E8A-FF1D-4E2B-B634-90DE4223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a Boolean expression for the output of the logic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E5DD-BEF2-40FC-AABC-BC677D8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B4EA-3387-4A8A-A7DD-875FA8D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14</a:t>
            </a:fld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70352-8691-410F-BF42-52976D7D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99" y="3065716"/>
            <a:ext cx="39719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6DD-7674-402B-B784-4310132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0E8A-FF1D-4E2B-B634-90DE4223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a Boolean expression for the output of the logic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E5DD-BEF2-40FC-AABC-BC677D8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B4EA-3387-4A8A-A7DD-875FA8D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15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1E6C8-9322-4949-8652-49AABD2F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03" y="2989516"/>
            <a:ext cx="4733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7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6DD-7674-402B-B784-4310132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0E8A-FF1D-4E2B-B634-90DE4223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a Boolean expression for the output of the logic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E5DD-BEF2-40FC-AABC-BC677D8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B4EA-3387-4A8A-A7DD-875FA8D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16</a:t>
            </a:fld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B7BAB-1AA9-4DB3-A6F4-3D431EB3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52" y="2879855"/>
            <a:ext cx="53721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1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6DD-7674-402B-B784-4310132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0E8A-FF1D-4E2B-B634-90DE4223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a Boolean expression for the output of the logic circuit </a:t>
            </a:r>
          </a:p>
          <a:p>
            <a:r>
              <a:rPr lang="en-MY" dirty="0"/>
              <a:t>Also give the truth table for the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E5DD-BEF2-40FC-AABC-BC677D8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B4EA-3387-4A8A-A7DD-875FA8D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17</a:t>
            </a:fld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D249F8-F9A8-4D90-9BB5-6EBA198E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715" y="3285038"/>
            <a:ext cx="7772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5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6DD-7674-402B-B784-4310132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0E8A-FF1D-4E2B-B634-90DE4223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a Boolean expression for the output of the logic circuit </a:t>
            </a:r>
          </a:p>
          <a:p>
            <a:r>
              <a:rPr lang="en-MY" dirty="0"/>
              <a:t>Also give the truth table for the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E5DD-BEF2-40FC-AABC-BC677D8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B4EA-3387-4A8A-A7DD-875FA8D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18</a:t>
            </a:fld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A163F-AEE2-475A-B464-45C297C2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753" y="3311201"/>
            <a:ext cx="60483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F0335-F950-4E77-A973-4D3926CCA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3. Boolean Algebra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63DA2A8-F723-405C-B9E6-52F2A3986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>
            <a:normAutofit/>
          </a:bodyPr>
          <a:lstStyle/>
          <a:p>
            <a:pPr algn="ctr"/>
            <a:r>
              <a:rPr lang="en-MY" dirty="0">
                <a:solidFill>
                  <a:srgbClr val="FFFFFF">
                    <a:alpha val="60000"/>
                  </a:srgbClr>
                </a:solidFill>
              </a:rPr>
              <a:t>Postulates and Theorems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68DD3-6265-411D-811F-F167A350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23B4A-547B-4C65-9D6D-CA74B276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19</a:t>
            </a:fld>
            <a:endParaRPr lang="en-US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7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824E-5510-48F4-968E-1BBE8942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2. Logic gates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8B02E-7C7E-4218-A5EF-5631CA55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BEA72-8CEA-46BA-ABF3-F5529284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sz="2800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2</a:t>
            </a:fld>
            <a:endParaRPr lang="en-US" sz="2800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977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DEB5-759A-40F9-AFEC-77331DF8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Postulates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E2EF070-5335-4DC2-BCB6-C4DEB10D4B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Assume A, B, and C are logical states that can have the values 0 (false) and 1 (true).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"+" means OR, "·" means AND, and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MY" dirty="0"/>
                  <a:t>] means NOT A.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E2EF070-5335-4DC2-BCB6-C4DEB10D4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91FE-373E-4142-9239-4E420D74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81F83-E7DF-4CD2-A3E6-A59DE9BA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20</a:t>
            </a:fld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079061C3-2888-4FD7-8B8B-CBD122947C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204770"/>
                  </p:ext>
                </p:extLst>
              </p:nvPr>
            </p:nvGraphicFramePr>
            <p:xfrm>
              <a:off x="1088136" y="3429000"/>
              <a:ext cx="10058400" cy="221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4120413951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236341097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455237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OR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AND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5338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+ 0 = A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1 = A	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Identity</a:t>
                          </a:r>
                          <a:endParaRPr lang="en-M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257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 A ·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Complement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5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B = B +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B = B ·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Commutative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270965"/>
                      </a:ext>
                    </a:extLst>
                  </a:tr>
                  <a:tr h="285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+ (B + C) = (A + B) + C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(B · C) = (A · B) · C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dirty="0"/>
                            <a:t>Associative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620440"/>
                      </a:ext>
                    </a:extLst>
                  </a:tr>
                  <a:tr h="285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+ (B · C) = (A + B) · (A + C)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(B + C) = (A · B) + (A · C)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Distributive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575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079061C3-2888-4FD7-8B8B-CBD122947C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204770"/>
                  </p:ext>
                </p:extLst>
              </p:nvPr>
            </p:nvGraphicFramePr>
            <p:xfrm>
              <a:off x="1088136" y="3429000"/>
              <a:ext cx="10058400" cy="221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4120413951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236341097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455237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OR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AND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5338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+ 0 = A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1 = A	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Identity</a:t>
                          </a:r>
                          <a:endParaRPr lang="en-M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257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" t="-208197" r="-2009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8197" r="-10054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Complement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5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B = B +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B = B ·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Commutative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270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+ (B + C) = (A + B) + C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(B · C) = (A · B) · C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dirty="0"/>
                            <a:t>Associative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6204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+ (B · C) = (A + B) · (A + C)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(B + C) = (A · B) + (A · C)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Distributive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5757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8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3027-06F5-413D-B04B-8EDA87D3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Theorems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347FF-055C-40D4-9BF8-41F89652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EAC79-33B2-4343-AF7E-0EEDBB13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21</a:t>
            </a:fld>
            <a:endParaRPr lang="en-MY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9">
                <a:extLst>
                  <a:ext uri="{FF2B5EF4-FFF2-40B4-BE49-F238E27FC236}">
                    <a16:creationId xmlns:a16="http://schemas.microsoft.com/office/drawing/2014/main" id="{2D16A9F1-F47E-49FE-B224-C1D44B829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564807"/>
                  </p:ext>
                </p:extLst>
              </p:nvPr>
            </p:nvGraphicFramePr>
            <p:xfrm>
              <a:off x="1088136" y="2321560"/>
              <a:ext cx="10058400" cy="28561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40860">
                      <a:extLst>
                        <a:ext uri="{9D8B030D-6E8A-4147-A177-3AD203B41FA5}">
                          <a16:colId xmlns:a16="http://schemas.microsoft.com/office/drawing/2014/main" val="4120413951"/>
                        </a:ext>
                      </a:extLst>
                    </a:gridCol>
                    <a:gridCol w="3163077">
                      <a:extLst>
                        <a:ext uri="{9D8B030D-6E8A-4147-A177-3AD203B41FA5}">
                          <a16:colId xmlns:a16="http://schemas.microsoft.com/office/drawing/2014/main" val="1236341097"/>
                        </a:ext>
                      </a:extLst>
                    </a:gridCol>
                    <a:gridCol w="2254463">
                      <a:extLst>
                        <a:ext uri="{9D8B030D-6E8A-4147-A177-3AD203B41FA5}">
                          <a16:colId xmlns:a16="http://schemas.microsoft.com/office/drawing/2014/main" val="1455237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OR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AND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5338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Idempotent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257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0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Annulment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5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(A · B)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( A + B)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Absorption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270965"/>
                      </a:ext>
                    </a:extLst>
                  </a:tr>
                  <a:tr h="285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 A +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 · B) = A +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 + B) = A ·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dirty="0"/>
                            <a:t>Redundancy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620440"/>
                      </a:ext>
                    </a:extLst>
                  </a:tr>
                  <a:tr h="285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 (A · B) +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 · C) + (B · C) = (A · B) +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 ·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(B + C) = (A · B) + (A · C)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Consensus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575743"/>
                      </a:ext>
                    </a:extLst>
                  </a:tr>
                  <a:tr h="2855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M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MY" dirty="0"/>
                                    <m:t> +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M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acc>
                            </m:oMath>
                          </a14:m>
                          <a:r>
                            <a:rPr lang="en-MY" dirty="0"/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MY" dirty="0"/>
                            <a:t> ·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A+B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M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acc>
                                    <m:accPr>
                                      <m:chr m:val="̅"/>
                                      <m:ctrlPr>
                                        <a:rPr lang="en-M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acc>
                            </m:oMath>
                          </a14:m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de Morgan's 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0799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9">
                <a:extLst>
                  <a:ext uri="{FF2B5EF4-FFF2-40B4-BE49-F238E27FC236}">
                    <a16:creationId xmlns:a16="http://schemas.microsoft.com/office/drawing/2014/main" id="{2D16A9F1-F47E-49FE-B224-C1D44B829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564807"/>
                  </p:ext>
                </p:extLst>
              </p:nvPr>
            </p:nvGraphicFramePr>
            <p:xfrm>
              <a:off x="1088136" y="2321560"/>
              <a:ext cx="10058400" cy="28561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40860">
                      <a:extLst>
                        <a:ext uri="{9D8B030D-6E8A-4147-A177-3AD203B41FA5}">
                          <a16:colId xmlns:a16="http://schemas.microsoft.com/office/drawing/2014/main" val="4120413951"/>
                        </a:ext>
                      </a:extLst>
                    </a:gridCol>
                    <a:gridCol w="3163077">
                      <a:extLst>
                        <a:ext uri="{9D8B030D-6E8A-4147-A177-3AD203B41FA5}">
                          <a16:colId xmlns:a16="http://schemas.microsoft.com/office/drawing/2014/main" val="1236341097"/>
                        </a:ext>
                      </a:extLst>
                    </a:gridCol>
                    <a:gridCol w="2254463">
                      <a:extLst>
                        <a:ext uri="{9D8B030D-6E8A-4147-A177-3AD203B41FA5}">
                          <a16:colId xmlns:a16="http://schemas.microsoft.com/office/drawing/2014/main" val="1455237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OR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AND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5338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Idempotent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257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0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Annulment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5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(A · B)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( A + B)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Absorption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270965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415000" r="-117192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7013" t="-415000" r="-72062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dirty="0"/>
                            <a:t>Redundancy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620440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506557" r="-117192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(B + C) = (A · B) + (A · C)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Consensus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5757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352381" r="-11719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7013" t="-352381" r="-7206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de Morgan's 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0799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5946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85F0-F290-4F00-ACEF-608984FE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600" dirty="0"/>
              <a:t>Using a Truth Table to Prove a Boolean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1475-6A61-4E39-830F-364DB395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>
                <a:solidFill>
                  <a:srgbClr val="FF0000"/>
                </a:solidFill>
              </a:rPr>
              <a:t>Example 1: </a:t>
            </a:r>
            <a:r>
              <a:rPr lang="en-MY" dirty="0"/>
              <a:t>Prove the associative law for the OR operation , which states that</a:t>
            </a:r>
          </a:p>
          <a:p>
            <a:pPr marL="0" indent="0" algn="ctr">
              <a:buNone/>
            </a:pPr>
            <a:r>
              <a:rPr lang="en-MY" dirty="0"/>
              <a:t>(A + B) + C = A + (B + C)</a:t>
            </a:r>
          </a:p>
          <a:p>
            <a:pPr marL="0" indent="0" algn="ctr">
              <a:buNone/>
            </a:pPr>
            <a:endParaRPr lang="en-MY" dirty="0"/>
          </a:p>
          <a:p>
            <a:pPr algn="just"/>
            <a:r>
              <a:rPr lang="en-MY" b="1" dirty="0">
                <a:solidFill>
                  <a:srgbClr val="FF0000"/>
                </a:solidFill>
              </a:rPr>
              <a:t>Example 2: </a:t>
            </a:r>
            <a:r>
              <a:rPr lang="en-MY" dirty="0"/>
              <a:t>Use truth tables to prove the following operations</a:t>
            </a:r>
          </a:p>
          <a:p>
            <a:pPr marL="0" indent="0" algn="ctr">
              <a:buNone/>
            </a:pPr>
            <a:r>
              <a:rPr lang="pl-PL" dirty="0"/>
              <a:t>A(BC) = (AB)C = ABC</a:t>
            </a:r>
            <a:endParaRPr lang="en-US" dirty="0"/>
          </a:p>
          <a:p>
            <a:pPr marL="0" indent="0" algn="ctr">
              <a:buNone/>
            </a:pPr>
            <a:r>
              <a:rPr lang="en-MY" dirty="0"/>
              <a:t>A(B + C) = AB + AC</a:t>
            </a:r>
          </a:p>
          <a:p>
            <a:pPr algn="just"/>
            <a:r>
              <a:rPr lang="en-MY" b="1" dirty="0">
                <a:solidFill>
                  <a:srgbClr val="FF0000"/>
                </a:solidFill>
              </a:rPr>
              <a:t>Example 3: </a:t>
            </a:r>
            <a:r>
              <a:rPr lang="en-MY" dirty="0"/>
              <a:t>Prepare a truth table for the logic expression </a:t>
            </a:r>
          </a:p>
          <a:p>
            <a:pPr marL="0" indent="0" algn="ctr">
              <a:buNone/>
            </a:pPr>
            <a:r>
              <a:rPr lang="en-MY" dirty="0"/>
              <a:t>D = AB +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CAAE5-D3D9-47D8-8B3D-B724A377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87E25-DA2D-4AD6-8325-283BF05A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39725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The expression for Absorption law is given by _________</a:t>
            </a:r>
          </a:p>
          <a:p>
            <a:pPr marL="0" indent="0">
              <a:buNone/>
            </a:pPr>
            <a:r>
              <a:rPr lang="en-MY" dirty="0"/>
              <a:t>a) A + AB = A</a:t>
            </a:r>
          </a:p>
          <a:p>
            <a:pPr marL="0" indent="0">
              <a:buNone/>
            </a:pPr>
            <a:r>
              <a:rPr lang="en-MY" dirty="0"/>
              <a:t>b) A + AB = B</a:t>
            </a:r>
          </a:p>
          <a:p>
            <a:pPr marL="0" indent="0">
              <a:buNone/>
            </a:pPr>
            <a:r>
              <a:rPr lang="en-MY" dirty="0"/>
              <a:t>c) AB + AA’ = A</a:t>
            </a:r>
          </a:p>
          <a:p>
            <a:pPr marL="0" indent="0">
              <a:buNone/>
            </a:pPr>
            <a:r>
              <a:rPr lang="en-MY" dirty="0"/>
              <a:t>d) A + B = B + 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23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42355" y="5450038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72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According to Boolean law: A + 1 = ?</a:t>
            </a:r>
          </a:p>
          <a:p>
            <a:pPr marL="0" indent="0">
              <a:buNone/>
            </a:pPr>
            <a:r>
              <a:rPr lang="en-MY" dirty="0"/>
              <a:t>a) 1</a:t>
            </a:r>
          </a:p>
          <a:p>
            <a:pPr marL="0" indent="0">
              <a:buNone/>
            </a:pPr>
            <a:r>
              <a:rPr lang="en-MY" dirty="0"/>
              <a:t>b) A</a:t>
            </a:r>
          </a:p>
          <a:p>
            <a:pPr marL="0" indent="0">
              <a:buNone/>
            </a:pPr>
            <a:r>
              <a:rPr lang="en-MY" dirty="0"/>
              <a:t>c) 0</a:t>
            </a:r>
          </a:p>
          <a:p>
            <a:pPr marL="0" indent="0">
              <a:buNone/>
            </a:pPr>
            <a:r>
              <a:rPr lang="en-MY" dirty="0"/>
              <a:t>d) A’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24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42355" y="5450038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564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A(A + B) = ?</a:t>
            </a:r>
          </a:p>
          <a:p>
            <a:pPr marL="0" indent="0">
              <a:buNone/>
            </a:pPr>
            <a:r>
              <a:rPr lang="pt-BR" dirty="0"/>
              <a:t>a) AB</a:t>
            </a:r>
          </a:p>
          <a:p>
            <a:pPr marL="0" indent="0">
              <a:buNone/>
            </a:pPr>
            <a:r>
              <a:rPr lang="pt-BR" dirty="0"/>
              <a:t>b) 1</a:t>
            </a:r>
          </a:p>
          <a:p>
            <a:pPr marL="0" indent="0">
              <a:buNone/>
            </a:pPr>
            <a:r>
              <a:rPr lang="pt-BR" dirty="0"/>
              <a:t>c) (1 + AB)</a:t>
            </a:r>
          </a:p>
          <a:p>
            <a:pPr marL="0" indent="0">
              <a:buNone/>
            </a:pPr>
            <a:r>
              <a:rPr lang="pt-BR" dirty="0"/>
              <a:t>d) A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25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07089" y="54500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362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DeMorgan’s theorem states that _________</a:t>
            </a:r>
          </a:p>
          <a:p>
            <a:pPr marL="0" indent="0">
              <a:buNone/>
            </a:pPr>
            <a:r>
              <a:rPr lang="en-MY" dirty="0"/>
              <a:t>a) (AB)’ = A’ + B’</a:t>
            </a:r>
          </a:p>
          <a:p>
            <a:pPr marL="0" indent="0">
              <a:buNone/>
            </a:pPr>
            <a:r>
              <a:rPr lang="en-MY" dirty="0"/>
              <a:t>b) (A + B)’ = A’ * B</a:t>
            </a:r>
          </a:p>
          <a:p>
            <a:pPr marL="0" indent="0">
              <a:buNone/>
            </a:pPr>
            <a:r>
              <a:rPr lang="en-MY" dirty="0"/>
              <a:t>c) A’ + B’ = A’B’</a:t>
            </a:r>
          </a:p>
          <a:p>
            <a:pPr marL="0" indent="0">
              <a:buNone/>
            </a:pPr>
            <a:r>
              <a:rPr lang="en-MY" dirty="0"/>
              <a:t>d) (AB)’ = A’ + 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26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42355" y="5450038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901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The </a:t>
            </a:r>
            <a:r>
              <a:rPr lang="en-MY" dirty="0" err="1"/>
              <a:t>boolean</a:t>
            </a:r>
            <a:r>
              <a:rPr lang="en-MY" dirty="0"/>
              <a:t> function A + BC is a reduced form of ____________</a:t>
            </a:r>
          </a:p>
          <a:p>
            <a:pPr marL="0" indent="0">
              <a:buNone/>
            </a:pPr>
            <a:r>
              <a:rPr lang="en-MY" dirty="0"/>
              <a:t>a) AB + BC</a:t>
            </a:r>
          </a:p>
          <a:p>
            <a:pPr marL="0" indent="0">
              <a:buNone/>
            </a:pPr>
            <a:r>
              <a:rPr lang="en-MY" dirty="0"/>
              <a:t>b) (A + B)(A + C)</a:t>
            </a:r>
          </a:p>
          <a:p>
            <a:pPr marL="0" indent="0">
              <a:buNone/>
            </a:pPr>
            <a:r>
              <a:rPr lang="en-MY" dirty="0"/>
              <a:t>c) A’B + AB’C</a:t>
            </a:r>
          </a:p>
          <a:p>
            <a:pPr marL="0" indent="0">
              <a:buNone/>
            </a:pPr>
            <a:r>
              <a:rPr lang="en-MY" dirty="0"/>
              <a:t>d) (A + C)B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27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42355" y="5450038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087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How many truth table entries are necessary for a four-input circuit?</a:t>
            </a:r>
          </a:p>
          <a:p>
            <a:pPr marL="0" indent="0">
              <a:buNone/>
            </a:pPr>
            <a:r>
              <a:rPr lang="en-MY" dirty="0"/>
              <a:t>a) 4</a:t>
            </a:r>
          </a:p>
          <a:p>
            <a:pPr marL="0" indent="0">
              <a:buNone/>
            </a:pPr>
            <a:r>
              <a:rPr lang="en-MY" dirty="0"/>
              <a:t>b) 8</a:t>
            </a:r>
          </a:p>
          <a:p>
            <a:pPr marL="0" indent="0">
              <a:buNone/>
            </a:pPr>
            <a:r>
              <a:rPr lang="en-MY" dirty="0"/>
              <a:t>c) 12</a:t>
            </a:r>
          </a:p>
          <a:p>
            <a:pPr marL="0" indent="0">
              <a:buNone/>
            </a:pPr>
            <a:r>
              <a:rPr lang="en-MY" dirty="0"/>
              <a:t>d) 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28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07089" y="54500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457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Which input values will cause an AND logic gate to produce a HIGH output?</a:t>
            </a:r>
          </a:p>
          <a:p>
            <a:pPr marL="0" indent="0">
              <a:buNone/>
            </a:pPr>
            <a:r>
              <a:rPr lang="en-MY" dirty="0"/>
              <a:t>a) At least one input is HIGH</a:t>
            </a:r>
          </a:p>
          <a:p>
            <a:pPr marL="0" indent="0">
              <a:buNone/>
            </a:pPr>
            <a:r>
              <a:rPr lang="en-MY" dirty="0"/>
              <a:t>b) At least one input is LOW</a:t>
            </a:r>
          </a:p>
          <a:p>
            <a:pPr marL="0" indent="0">
              <a:buNone/>
            </a:pPr>
            <a:r>
              <a:rPr lang="en-MY" dirty="0"/>
              <a:t>c) All inputs are HIGH</a:t>
            </a:r>
          </a:p>
          <a:p>
            <a:pPr marL="0" indent="0">
              <a:buNone/>
            </a:pPr>
            <a:r>
              <a:rPr lang="en-MY" dirty="0"/>
              <a:t>d) All inputs are 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29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07089" y="54500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363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D1C3-209D-4768-A197-F6757803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logic gates – Symbols &amp;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5319-23ED-4EC7-923C-49A29E08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In this section, we consider circuits called logic gates that combine several logic variable inputs to produce a logic-variable output.</a:t>
            </a:r>
          </a:p>
          <a:p>
            <a:pPr algn="just">
              <a:lnSpc>
                <a:spcPct val="100000"/>
              </a:lnSpc>
            </a:pPr>
            <a:endParaRPr lang="en-MY" dirty="0"/>
          </a:p>
          <a:p>
            <a:pPr algn="just">
              <a:lnSpc>
                <a:spcPct val="100000"/>
              </a:lnSpc>
            </a:pPr>
            <a:r>
              <a:rPr lang="en-MY" dirty="0"/>
              <a:t>AND Gate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NOT Gate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OR Gate</a:t>
            </a:r>
          </a:p>
          <a:p>
            <a:pPr algn="just">
              <a:lnSpc>
                <a:spcPct val="100000"/>
              </a:lnSpc>
            </a:pPr>
            <a:endParaRPr lang="en-MY" dirty="0"/>
          </a:p>
          <a:p>
            <a:pPr algn="just">
              <a:lnSpc>
                <a:spcPct val="100000"/>
              </a:lnSpc>
            </a:pPr>
            <a:r>
              <a:rPr lang="en-MY" dirty="0"/>
              <a:t>NAND Gate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NOR Gate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XOR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6EF47-3E40-426D-92A9-AE423D08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2DDE2-F1EF-4910-A2BE-CAFAA87C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84168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The basic logic gate whose output is the complement of the input is the ___________</a:t>
            </a:r>
          </a:p>
          <a:p>
            <a:pPr marL="0" indent="0">
              <a:buNone/>
            </a:pPr>
            <a:r>
              <a:rPr lang="en-MY" dirty="0"/>
              <a:t>a) OR gate</a:t>
            </a:r>
          </a:p>
          <a:p>
            <a:pPr marL="0" indent="0">
              <a:buNone/>
            </a:pPr>
            <a:r>
              <a:rPr lang="en-MY" dirty="0"/>
              <a:t>b) AND gate</a:t>
            </a:r>
          </a:p>
          <a:p>
            <a:pPr marL="0" indent="0">
              <a:buNone/>
            </a:pPr>
            <a:r>
              <a:rPr lang="en-MY" dirty="0"/>
              <a:t>c) INVERTER gate</a:t>
            </a:r>
          </a:p>
          <a:p>
            <a:pPr marL="0" indent="0">
              <a:buNone/>
            </a:pPr>
            <a:r>
              <a:rPr lang="en-MY" dirty="0"/>
              <a:t>d) XOR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30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07089" y="54500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388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9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In Boolean algebra, the OR operation is performed by which properties?</a:t>
            </a:r>
          </a:p>
          <a:p>
            <a:pPr marL="0" indent="0">
              <a:buNone/>
            </a:pPr>
            <a:r>
              <a:rPr lang="en-MY" dirty="0"/>
              <a:t>a) Associative properties</a:t>
            </a:r>
          </a:p>
          <a:p>
            <a:pPr marL="0" indent="0">
              <a:buNone/>
            </a:pPr>
            <a:r>
              <a:rPr lang="en-MY" dirty="0"/>
              <a:t>b) Commutative properties</a:t>
            </a:r>
          </a:p>
          <a:p>
            <a:pPr marL="0" indent="0">
              <a:buNone/>
            </a:pPr>
            <a:r>
              <a:rPr lang="en-MY" dirty="0"/>
              <a:t>c) Distributive properties</a:t>
            </a:r>
          </a:p>
          <a:p>
            <a:pPr marL="0" indent="0">
              <a:buNone/>
            </a:pPr>
            <a:r>
              <a:rPr lang="en-MY" dirty="0"/>
              <a:t>d) All of the Mentioned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31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07089" y="54500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904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In which of the following gates the output is 1 if and only if at least one input is 1?</a:t>
            </a:r>
          </a:p>
          <a:p>
            <a:pPr marL="0" indent="0">
              <a:buNone/>
            </a:pPr>
            <a:r>
              <a:rPr lang="en-MY" dirty="0"/>
              <a:t>a) AND</a:t>
            </a:r>
          </a:p>
          <a:p>
            <a:pPr marL="0" indent="0">
              <a:buNone/>
            </a:pPr>
            <a:r>
              <a:rPr lang="en-MY" dirty="0"/>
              <a:t>b) NOR</a:t>
            </a:r>
          </a:p>
          <a:p>
            <a:pPr marL="0" indent="0">
              <a:buNone/>
            </a:pPr>
            <a:r>
              <a:rPr lang="en-MY" dirty="0"/>
              <a:t>c) NAND</a:t>
            </a:r>
          </a:p>
          <a:p>
            <a:pPr marL="0" indent="0">
              <a:buNone/>
            </a:pPr>
            <a:r>
              <a:rPr lang="en-MY" dirty="0"/>
              <a:t>d) 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32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07089" y="54500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255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1200-724E-4B11-BA44-6011CA9F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7E2F-3C97-48C9-8675-48C2FB8A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682023" cy="4050792"/>
          </a:xfrm>
        </p:spPr>
        <p:txBody>
          <a:bodyPr/>
          <a:lstStyle/>
          <a:p>
            <a:pPr algn="just"/>
            <a:r>
              <a:rPr lang="en-MY" dirty="0"/>
              <a:t>The AND operation on two logic variables, A and B, is represented as AB, read as “A and B.” </a:t>
            </a:r>
          </a:p>
          <a:p>
            <a:pPr algn="just"/>
            <a:r>
              <a:rPr lang="en-MY" dirty="0"/>
              <a:t>The AND operation is also called </a:t>
            </a:r>
            <a:r>
              <a:rPr lang="en-MY" b="1" dirty="0"/>
              <a:t>logical multiplication</a:t>
            </a:r>
            <a:r>
              <a:rPr lang="en-MY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5796C-F4CB-43C5-9737-F68BB1D3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7DD23-F5E7-4A21-A171-C93AD3DE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1AC217-7C7C-4AF0-820F-FDDEB53A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119" y="953301"/>
            <a:ext cx="5147033" cy="50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2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8B5B-9A16-460B-A45B-5E53822E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Three input and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A2ACC-0E8B-46EF-9160-ED6D864B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C9EF8-B40E-4EE0-ABAB-A762F5DB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5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BB803-16AA-4953-9D93-8745E7F9B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33"/>
          <a:stretch/>
        </p:blipFill>
        <p:spPr>
          <a:xfrm>
            <a:off x="6400800" y="1648217"/>
            <a:ext cx="4156839" cy="42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5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9716-7C36-40F4-B7DA-93261936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Not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DF545-36B2-484B-A361-FD286704E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MY" dirty="0"/>
                  <a:t>The NOT operation on a logic variable is represented by placing a bar over the symbol for the logic variable. The symbol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MY" dirty="0"/>
                  <a:t> is read as “not A” or as “A inverse.” If A is 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MY" dirty="0"/>
                  <a:t> is 1, and vice versa.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DF545-36B2-484B-A361-FD286704E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BA76C-D8F5-4235-9F9A-B1E5C34B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68DB-6BC0-4661-8AD1-D7AB5F67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6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8B6F8-C11A-41DC-953E-0D451B1E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22" y="3166383"/>
            <a:ext cx="2457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BA42-F104-4865-9835-D2B04CB8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D981-486C-4229-94FC-59E271C0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OR operation of logic variables is written as A+B, which is read as “A or B.” </a:t>
            </a:r>
          </a:p>
          <a:p>
            <a:r>
              <a:rPr lang="en-MY" dirty="0"/>
              <a:t>Notice that A+B is 1 if A or B (or both) are 1. </a:t>
            </a:r>
          </a:p>
          <a:p>
            <a:r>
              <a:rPr lang="en-MY" dirty="0"/>
              <a:t>The OR operation is also called </a:t>
            </a:r>
            <a:r>
              <a:rPr lang="en-MY" b="1" dirty="0"/>
              <a:t>logical addition</a:t>
            </a:r>
            <a:r>
              <a:rPr lang="en-MY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DFAB8-8F50-4672-94B6-B3A3B030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03B75-0B19-4FAA-8296-B0F62582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7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B1732-B1B4-44AA-8E70-AC85A8F5A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575" y="2724150"/>
            <a:ext cx="30003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5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C37B-478D-4B8F-9014-042DD14B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Three-input 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2410D-BA18-4DF9-AD44-56FA1B45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5269-B95F-4E16-A635-A58EDF22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8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C8E72-90FE-489A-9367-742B9449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070" y="1719067"/>
            <a:ext cx="35718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6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5E93-93E7-4B11-AC63-0D4B00FA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Nand</a:t>
            </a:r>
            <a:r>
              <a:rPr lang="en-MY" dirty="0"/>
              <a:t>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6EA0-8CFE-4826-9659-C5F3438D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The NAND gate is equivalent to an AND gate followed by an inverter.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Notice that the symbol is the same as for an AND gate, with a bubble at the output terminal to indicate that the output has been inverted after the AND operation.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0FBC8-A2A8-48C4-99DE-AFD248D1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28DC6-4668-4786-9CBB-AF281329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9</a:t>
            </a:fld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F770CCDF-A5E2-45D2-A35C-0A7384506E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385141"/>
                  </p:ext>
                </p:extLst>
              </p:nvPr>
            </p:nvGraphicFramePr>
            <p:xfrm>
              <a:off x="6096000" y="3705549"/>
              <a:ext cx="50261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1331">
                      <a:extLst>
                        <a:ext uri="{9D8B030D-6E8A-4147-A177-3AD203B41FA5}">
                          <a16:colId xmlns:a16="http://schemas.microsoft.com/office/drawing/2014/main" val="4224163700"/>
                        </a:ext>
                      </a:extLst>
                    </a:gridCol>
                    <a:gridCol w="802432">
                      <a:extLst>
                        <a:ext uri="{9D8B030D-6E8A-4147-A177-3AD203B41FA5}">
                          <a16:colId xmlns:a16="http://schemas.microsoft.com/office/drawing/2014/main" val="3106219767"/>
                        </a:ext>
                      </a:extLst>
                    </a:gridCol>
                    <a:gridCol w="1408923">
                      <a:extLst>
                        <a:ext uri="{9D8B030D-6E8A-4147-A177-3AD203B41FA5}">
                          <a16:colId xmlns:a16="http://schemas.microsoft.com/office/drawing/2014/main" val="3538616529"/>
                        </a:ext>
                      </a:extLst>
                    </a:gridCol>
                    <a:gridCol w="2043466">
                      <a:extLst>
                        <a:ext uri="{9D8B030D-6E8A-4147-A177-3AD203B41FA5}">
                          <a16:colId xmlns:a16="http://schemas.microsoft.com/office/drawing/2014/main" val="2058465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AND (AB)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NAND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𝑨𝑩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7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579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543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995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803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F770CCDF-A5E2-45D2-A35C-0A7384506E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385141"/>
                  </p:ext>
                </p:extLst>
              </p:nvPr>
            </p:nvGraphicFramePr>
            <p:xfrm>
              <a:off x="6096000" y="3705549"/>
              <a:ext cx="50261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1331">
                      <a:extLst>
                        <a:ext uri="{9D8B030D-6E8A-4147-A177-3AD203B41FA5}">
                          <a16:colId xmlns:a16="http://schemas.microsoft.com/office/drawing/2014/main" val="4224163700"/>
                        </a:ext>
                      </a:extLst>
                    </a:gridCol>
                    <a:gridCol w="802432">
                      <a:extLst>
                        <a:ext uri="{9D8B030D-6E8A-4147-A177-3AD203B41FA5}">
                          <a16:colId xmlns:a16="http://schemas.microsoft.com/office/drawing/2014/main" val="3106219767"/>
                        </a:ext>
                      </a:extLst>
                    </a:gridCol>
                    <a:gridCol w="1408923">
                      <a:extLst>
                        <a:ext uri="{9D8B030D-6E8A-4147-A177-3AD203B41FA5}">
                          <a16:colId xmlns:a16="http://schemas.microsoft.com/office/drawing/2014/main" val="3538616529"/>
                        </a:ext>
                      </a:extLst>
                    </a:gridCol>
                    <a:gridCol w="2043466">
                      <a:extLst>
                        <a:ext uri="{9D8B030D-6E8A-4147-A177-3AD203B41FA5}">
                          <a16:colId xmlns:a16="http://schemas.microsoft.com/office/drawing/2014/main" val="2058465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AND (AB)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866" t="-8197" r="-119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7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579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543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995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8037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A90F76C-9705-46F3-AE66-E39AF3A8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00" y="4008761"/>
            <a:ext cx="2266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26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1532</Words>
  <Application>Microsoft Office PowerPoint</Application>
  <PresentationFormat>Widescreen</PresentationFormat>
  <Paragraphs>294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Cambria Math</vt:lpstr>
      <vt:lpstr>MTSYN</vt:lpstr>
      <vt:lpstr>Rockwell</vt:lpstr>
      <vt:lpstr>Rockwell Condensed</vt:lpstr>
      <vt:lpstr>TimesTen-Roman</vt:lpstr>
      <vt:lpstr>Wingdings</vt:lpstr>
      <vt:lpstr>1_Wood Type</vt:lpstr>
      <vt:lpstr>Module 3: Digital Systems</vt:lpstr>
      <vt:lpstr>2. Logic gates</vt:lpstr>
      <vt:lpstr>logic gates – Symbols &amp; Truth Table</vt:lpstr>
      <vt:lpstr>AND Gate</vt:lpstr>
      <vt:lpstr>Three input and gate</vt:lpstr>
      <vt:lpstr>Not gate</vt:lpstr>
      <vt:lpstr>Or gate</vt:lpstr>
      <vt:lpstr>Three-input OR gate</vt:lpstr>
      <vt:lpstr>Nand gate</vt:lpstr>
      <vt:lpstr>Nor gate</vt:lpstr>
      <vt:lpstr>Xor gate</vt:lpstr>
      <vt:lpstr>Logic IC’s</vt:lpstr>
      <vt:lpstr>Example 1</vt:lpstr>
      <vt:lpstr>Example 2</vt:lpstr>
      <vt:lpstr>Example 3</vt:lpstr>
      <vt:lpstr>Example 4</vt:lpstr>
      <vt:lpstr>Example 5</vt:lpstr>
      <vt:lpstr>Example 6</vt:lpstr>
      <vt:lpstr>3. Boolean Algebra</vt:lpstr>
      <vt:lpstr>Postulates</vt:lpstr>
      <vt:lpstr>Theorems</vt:lpstr>
      <vt:lpstr>Using a Truth Table to Prove a Boolean Expression</vt:lpstr>
      <vt:lpstr>MCQ 1</vt:lpstr>
      <vt:lpstr>MCQ 2 </vt:lpstr>
      <vt:lpstr>MCQ 3 </vt:lpstr>
      <vt:lpstr>MCQ 4 </vt:lpstr>
      <vt:lpstr>MCQ 5 </vt:lpstr>
      <vt:lpstr>MCQ 6 </vt:lpstr>
      <vt:lpstr>MCQ 7 </vt:lpstr>
      <vt:lpstr>MCQ 8 </vt:lpstr>
      <vt:lpstr>MCQ 9 </vt:lpstr>
      <vt:lpstr>MCQ 10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Digital Systems</dc:title>
  <dc:creator>Panneer Selvam Arun Mozhi Devan</dc:creator>
  <cp:lastModifiedBy>Kishore Bingi</cp:lastModifiedBy>
  <cp:revision>7</cp:revision>
  <dcterms:created xsi:type="dcterms:W3CDTF">2020-08-24T08:07:59Z</dcterms:created>
  <dcterms:modified xsi:type="dcterms:W3CDTF">2020-08-29T04:16:04Z</dcterms:modified>
</cp:coreProperties>
</file>