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7"/>
  </p:notesMasterIdLst>
  <p:sldIdLst>
    <p:sldId id="256" r:id="rId2"/>
    <p:sldId id="288" r:id="rId3"/>
    <p:sldId id="289" r:id="rId4"/>
    <p:sldId id="290" r:id="rId5"/>
    <p:sldId id="291" r:id="rId6"/>
    <p:sldId id="292" r:id="rId7"/>
    <p:sldId id="293" r:id="rId8"/>
    <p:sldId id="294" r:id="rId9"/>
    <p:sldId id="305" r:id="rId10"/>
    <p:sldId id="306" r:id="rId11"/>
    <p:sldId id="307" r:id="rId12"/>
    <p:sldId id="308" r:id="rId13"/>
    <p:sldId id="309" r:id="rId14"/>
    <p:sldId id="310" r:id="rId15"/>
    <p:sldId id="311" r:id="rId16"/>
    <p:sldId id="295" r:id="rId17"/>
    <p:sldId id="296" r:id="rId18"/>
    <p:sldId id="297" r:id="rId19"/>
    <p:sldId id="298" r:id="rId20"/>
    <p:sldId id="299" r:id="rId21"/>
    <p:sldId id="300" r:id="rId22"/>
    <p:sldId id="301" r:id="rId23"/>
    <p:sldId id="302" r:id="rId24"/>
    <p:sldId id="304" r:id="rId25"/>
    <p:sldId id="303"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27/8/2020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27/8/2020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27/8/2020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27/8/2020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27/8/2020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27/8/2020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27/8/2020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27/8/2020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27/8/2020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27/8/2020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27/8/2020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27/8/2020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27/8/2020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4" name="Footer Placeholder 3">
            <a:extLst>
              <a:ext uri="{FF2B5EF4-FFF2-40B4-BE49-F238E27FC236}">
                <a16:creationId xmlns:a16="http://schemas.microsoft.com/office/drawing/2014/main" id="{6B2188E7-37CF-4832-85D9-B6C1C6C7F4C9}"/>
              </a:ext>
            </a:extLst>
          </p:cNvPr>
          <p:cNvSpPr>
            <a:spLocks noGrp="1"/>
          </p:cNvSpPr>
          <p:nvPr>
            <p:ph type="ftr" sz="quarter" idx="11"/>
          </p:nvPr>
        </p:nvSpPr>
        <p:spPr/>
        <p:txBody>
          <a:bodyPr/>
          <a:lstStyle/>
          <a:p>
            <a:r>
              <a:rPr lang="en-MY" dirty="0"/>
              <a:t>EEE1024 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and B are the inputs of a half adder, the sum is given by __________</a:t>
            </a:r>
          </a:p>
          <a:p>
            <a:pPr marL="0" indent="0">
              <a:buNone/>
            </a:pPr>
            <a:r>
              <a:rPr lang="en-MY" dirty="0"/>
              <a:t>a) A AND B</a:t>
            </a:r>
          </a:p>
          <a:p>
            <a:pPr marL="0" indent="0">
              <a:buNone/>
            </a:pPr>
            <a:r>
              <a:rPr lang="en-MY" dirty="0"/>
              <a:t>b) A OR B</a:t>
            </a:r>
          </a:p>
          <a:p>
            <a:pPr marL="0" indent="0">
              <a:buNone/>
            </a:pPr>
            <a:r>
              <a:rPr lang="en-MY" dirty="0"/>
              <a:t>c) A XOR B</a:t>
            </a:r>
          </a:p>
          <a:p>
            <a:pPr marL="0" indent="0">
              <a:buNone/>
            </a:pPr>
            <a:r>
              <a:rPr lang="en-MY" dirty="0"/>
              <a:t>d) A EX-NOR B</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10</a:t>
            </a:fld>
            <a:endParaRPr lang="en-MY" dirty="0"/>
          </a:p>
        </p:txBody>
      </p:sp>
    </p:spTree>
    <p:extLst>
      <p:ext uri="{BB962C8B-B14F-4D97-AF65-F5344CB8AC3E}">
        <p14:creationId xmlns:p14="http://schemas.microsoft.com/office/powerpoint/2010/main" val="128491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and B are the inputs of a half adder, the carry is given by __________</a:t>
            </a:r>
          </a:p>
          <a:p>
            <a:pPr marL="0" indent="0">
              <a:buNone/>
            </a:pPr>
            <a:r>
              <a:rPr lang="en-MY" dirty="0"/>
              <a:t>a) A AND B</a:t>
            </a:r>
          </a:p>
          <a:p>
            <a:pPr marL="0" indent="0">
              <a:buNone/>
            </a:pPr>
            <a:r>
              <a:rPr lang="en-MY" dirty="0"/>
              <a:t>b) A OR B</a:t>
            </a:r>
          </a:p>
          <a:p>
            <a:pPr marL="0" indent="0">
              <a:buNone/>
            </a:pPr>
            <a:r>
              <a:rPr lang="en-MY" dirty="0"/>
              <a:t>c) A XOR B</a:t>
            </a:r>
          </a:p>
          <a:p>
            <a:pPr marL="0" indent="0">
              <a:buNone/>
            </a:pPr>
            <a:r>
              <a:rPr lang="en-MY" dirty="0"/>
              <a:t>d) A EX-NOR B</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11</a:t>
            </a:fld>
            <a:endParaRPr lang="en-MY" dirty="0"/>
          </a:p>
        </p:txBody>
      </p:sp>
    </p:spTree>
    <p:extLst>
      <p:ext uri="{BB962C8B-B14F-4D97-AF65-F5344CB8AC3E}">
        <p14:creationId xmlns:p14="http://schemas.microsoft.com/office/powerpoint/2010/main" val="182134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The difference between half adder and full adder is __________</a:t>
            </a:r>
          </a:p>
          <a:p>
            <a:pPr marL="0" indent="0">
              <a:buNone/>
            </a:pPr>
            <a:r>
              <a:rPr lang="en-MY" dirty="0"/>
              <a:t>a) Half adder has two inputs while full adder has four inputs</a:t>
            </a:r>
          </a:p>
          <a:p>
            <a:pPr marL="0" indent="0">
              <a:buNone/>
            </a:pPr>
            <a:r>
              <a:rPr lang="en-MY" dirty="0"/>
              <a:t>b) Half adder has one output while full adder has two outputs</a:t>
            </a:r>
          </a:p>
          <a:p>
            <a:pPr marL="0" indent="0">
              <a:buNone/>
            </a:pPr>
            <a:r>
              <a:rPr lang="en-MY" dirty="0"/>
              <a:t>c) Half adder has two inputs while full adder has three inputs</a:t>
            </a:r>
          </a:p>
          <a:p>
            <a:pPr marL="0" indent="0">
              <a:buNone/>
            </a:pPr>
            <a:r>
              <a:rPr lang="en-MY" dirty="0"/>
              <a:t>d) All of the Mentioned</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12</a:t>
            </a:fld>
            <a:endParaRPr lang="en-MY" dirty="0"/>
          </a:p>
        </p:txBody>
      </p:sp>
    </p:spTree>
    <p:extLst>
      <p:ext uri="{BB962C8B-B14F-4D97-AF65-F5344CB8AC3E}">
        <p14:creationId xmlns:p14="http://schemas.microsoft.com/office/powerpoint/2010/main" val="300230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B and C are the inputs of a full adder then the sum is given by __________</a:t>
            </a:r>
          </a:p>
          <a:p>
            <a:pPr marL="0" indent="0">
              <a:buNone/>
            </a:pPr>
            <a:r>
              <a:rPr lang="en-MY" dirty="0"/>
              <a:t>a) A AND B AND C</a:t>
            </a:r>
          </a:p>
          <a:p>
            <a:pPr marL="0" indent="0">
              <a:buNone/>
            </a:pPr>
            <a:r>
              <a:rPr lang="en-MY" dirty="0"/>
              <a:t>b) A OR B AND C</a:t>
            </a:r>
          </a:p>
          <a:p>
            <a:pPr marL="0" indent="0">
              <a:buNone/>
            </a:pPr>
            <a:r>
              <a:rPr lang="en-MY" dirty="0"/>
              <a:t>c) A XOR B XOR C</a:t>
            </a:r>
          </a:p>
          <a:p>
            <a:pPr marL="0" indent="0">
              <a:buNone/>
            </a:pPr>
            <a:r>
              <a:rPr lang="en-MY" dirty="0"/>
              <a:t>d) A OR B OR C</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13</a:t>
            </a:fld>
            <a:endParaRPr lang="en-MY" dirty="0"/>
          </a:p>
        </p:txBody>
      </p:sp>
    </p:spTree>
    <p:extLst>
      <p:ext uri="{BB962C8B-B14F-4D97-AF65-F5344CB8AC3E}">
        <p14:creationId xmlns:p14="http://schemas.microsoft.com/office/powerpoint/2010/main" val="2644009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B and C are the inputs of a full adder then the carry is given by __________</a:t>
            </a:r>
          </a:p>
          <a:p>
            <a:pPr marL="0" indent="0">
              <a:buNone/>
            </a:pPr>
            <a:r>
              <a:rPr lang="en-MY" dirty="0"/>
              <a:t>a) A AND B OR (A OR B) AND C</a:t>
            </a:r>
          </a:p>
          <a:p>
            <a:pPr marL="0" indent="0">
              <a:buNone/>
            </a:pPr>
            <a:r>
              <a:rPr lang="en-MY" dirty="0"/>
              <a:t>b) A OR B OR (A AND B) C</a:t>
            </a:r>
          </a:p>
          <a:p>
            <a:pPr marL="0" indent="0">
              <a:buNone/>
            </a:pPr>
            <a:r>
              <a:rPr lang="en-MY" dirty="0"/>
              <a:t>c) (A AND B) OR (A AND B)C</a:t>
            </a:r>
          </a:p>
          <a:p>
            <a:pPr marL="0" indent="0">
              <a:buNone/>
            </a:pPr>
            <a:r>
              <a:rPr lang="en-MY" dirty="0"/>
              <a:t>d) A XOR B XOR (A XOR B) AND C</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14</a:t>
            </a:fld>
            <a:endParaRPr lang="en-MY" dirty="0"/>
          </a:p>
        </p:txBody>
      </p:sp>
    </p:spTree>
    <p:extLst>
      <p:ext uri="{BB962C8B-B14F-4D97-AF65-F5344CB8AC3E}">
        <p14:creationId xmlns:p14="http://schemas.microsoft.com/office/powerpoint/2010/main" val="3286378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How many AND, OR and XOR gates are required for the configuration of full adder?</a:t>
            </a:r>
          </a:p>
          <a:p>
            <a:pPr marL="0" indent="0">
              <a:buNone/>
            </a:pPr>
            <a:r>
              <a:rPr lang="en-MY" dirty="0"/>
              <a:t>a) 1, 2, 2</a:t>
            </a:r>
          </a:p>
          <a:p>
            <a:pPr marL="0" indent="0">
              <a:buNone/>
            </a:pPr>
            <a:r>
              <a:rPr lang="en-MY" dirty="0"/>
              <a:t>b) 2, 1, 2</a:t>
            </a:r>
          </a:p>
          <a:p>
            <a:pPr marL="0" indent="0">
              <a:buNone/>
            </a:pPr>
            <a:r>
              <a:rPr lang="en-MY" dirty="0"/>
              <a:t>c) 3, 1, 2</a:t>
            </a:r>
          </a:p>
          <a:p>
            <a:pPr marL="0" indent="0">
              <a:buNone/>
            </a:pPr>
            <a:r>
              <a:rPr lang="en-MY" dirty="0"/>
              <a:t>d) 4, 0, 1</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15</a:t>
            </a:fld>
            <a:endParaRPr lang="en-MY" dirty="0"/>
          </a:p>
        </p:txBody>
      </p:sp>
    </p:spTree>
    <p:extLst>
      <p:ext uri="{BB962C8B-B14F-4D97-AF65-F5344CB8AC3E}">
        <p14:creationId xmlns:p14="http://schemas.microsoft.com/office/powerpoint/2010/main" val="87809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AEEB4-518F-489C-A571-5333C73953BA}"/>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5. Multiplexer &amp; demultiplexer</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052809F-D48E-42CB-9A30-D10D78ADE391}"/>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A0B63CA9-1463-4191-B680-0A4480FB91FB}"/>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16</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222789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D404-439D-4CBA-B0E7-D307E9FD41B8}"/>
              </a:ext>
            </a:extLst>
          </p:cNvPr>
          <p:cNvSpPr>
            <a:spLocks noGrp="1"/>
          </p:cNvSpPr>
          <p:nvPr>
            <p:ph type="title"/>
          </p:nvPr>
        </p:nvSpPr>
        <p:spPr/>
        <p:txBody>
          <a:bodyPr/>
          <a:lstStyle/>
          <a:p>
            <a:r>
              <a:rPr lang="en-MY" dirty="0"/>
              <a:t>Multiplexer &amp; demultiplexer</a:t>
            </a:r>
          </a:p>
        </p:txBody>
      </p:sp>
      <p:sp>
        <p:nvSpPr>
          <p:cNvPr id="3" name="Content Placeholder 2">
            <a:extLst>
              <a:ext uri="{FF2B5EF4-FFF2-40B4-BE49-F238E27FC236}">
                <a16:creationId xmlns:a16="http://schemas.microsoft.com/office/drawing/2014/main" id="{7B343741-4BE0-44C7-91F6-C4E7570BF7CC}"/>
              </a:ext>
            </a:extLst>
          </p:cNvPr>
          <p:cNvSpPr>
            <a:spLocks noGrp="1"/>
          </p:cNvSpPr>
          <p:nvPr>
            <p:ph idx="1"/>
          </p:nvPr>
        </p:nvSpPr>
        <p:spPr/>
        <p:txBody>
          <a:bodyPr/>
          <a:lstStyle/>
          <a:p>
            <a:pPr algn="just">
              <a:lnSpc>
                <a:spcPct val="100000"/>
              </a:lnSpc>
            </a:pPr>
            <a:r>
              <a:rPr lang="en-MY" dirty="0"/>
              <a:t>A multiplexer is a circuit that accept many input but give only one output. </a:t>
            </a:r>
          </a:p>
          <a:p>
            <a:pPr algn="just">
              <a:lnSpc>
                <a:spcPct val="100000"/>
              </a:lnSpc>
            </a:pPr>
            <a:r>
              <a:rPr lang="en-MY" dirty="0"/>
              <a:t>A demultiplexer function exactly in the reverse of  a multiplexer, that is a demultiplexer accepts only one input and gives many outputs. </a:t>
            </a:r>
          </a:p>
          <a:p>
            <a:pPr algn="just">
              <a:lnSpc>
                <a:spcPct val="100000"/>
              </a:lnSpc>
            </a:pPr>
            <a:r>
              <a:rPr lang="en-MY" dirty="0"/>
              <a:t>Generally multiplexer and demultiplexer are used together, because of the communication systems are bi directional.</a:t>
            </a:r>
          </a:p>
        </p:txBody>
      </p:sp>
      <p:sp>
        <p:nvSpPr>
          <p:cNvPr id="4" name="Footer Placeholder 3">
            <a:extLst>
              <a:ext uri="{FF2B5EF4-FFF2-40B4-BE49-F238E27FC236}">
                <a16:creationId xmlns:a16="http://schemas.microsoft.com/office/drawing/2014/main" id="{06E2DE6E-1530-4A54-83A4-9ECCF9A58D7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3D2F607-B7E2-4406-B552-69BFEB564405}"/>
              </a:ext>
            </a:extLst>
          </p:cNvPr>
          <p:cNvSpPr>
            <a:spLocks noGrp="1"/>
          </p:cNvSpPr>
          <p:nvPr>
            <p:ph type="sldNum" sz="quarter" idx="12"/>
          </p:nvPr>
        </p:nvSpPr>
        <p:spPr/>
        <p:txBody>
          <a:bodyPr/>
          <a:lstStyle/>
          <a:p>
            <a:fld id="{1DE98518-C1CF-410D-8A71-B5D14FDF677E}" type="slidenum">
              <a:rPr lang="en-MY" smtClean="0"/>
              <a:t>17</a:t>
            </a:fld>
            <a:endParaRPr lang="en-MY" dirty="0"/>
          </a:p>
        </p:txBody>
      </p:sp>
    </p:spTree>
    <p:extLst>
      <p:ext uri="{BB962C8B-B14F-4D97-AF65-F5344CB8AC3E}">
        <p14:creationId xmlns:p14="http://schemas.microsoft.com/office/powerpoint/2010/main" val="1775330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638-87A0-4B05-95AF-9F28DC1AB4F3}"/>
              </a:ext>
            </a:extLst>
          </p:cNvPr>
          <p:cNvSpPr>
            <a:spLocks noGrp="1"/>
          </p:cNvSpPr>
          <p:nvPr>
            <p:ph type="title"/>
          </p:nvPr>
        </p:nvSpPr>
        <p:spPr/>
        <p:txBody>
          <a:bodyPr/>
          <a:lstStyle/>
          <a:p>
            <a:r>
              <a:rPr lang="en-MY" dirty="0"/>
              <a:t>Multiplexer</a:t>
            </a:r>
          </a:p>
        </p:txBody>
      </p:sp>
      <p:sp>
        <p:nvSpPr>
          <p:cNvPr id="3" name="Content Placeholder 2">
            <a:extLst>
              <a:ext uri="{FF2B5EF4-FFF2-40B4-BE49-F238E27FC236}">
                <a16:creationId xmlns:a16="http://schemas.microsoft.com/office/drawing/2014/main" id="{B5E70BAD-5BFD-4CF9-96EC-18876E2FAB14}"/>
              </a:ext>
            </a:extLst>
          </p:cNvPr>
          <p:cNvSpPr>
            <a:spLocks noGrp="1"/>
          </p:cNvSpPr>
          <p:nvPr>
            <p:ph idx="1"/>
          </p:nvPr>
        </p:nvSpPr>
        <p:spPr/>
        <p:txBody>
          <a:bodyPr>
            <a:normAutofit lnSpcReduction="10000"/>
          </a:bodyPr>
          <a:lstStyle/>
          <a:p>
            <a:pPr algn="just">
              <a:lnSpc>
                <a:spcPct val="100000"/>
              </a:lnSpc>
            </a:pPr>
            <a:r>
              <a:rPr lang="en-MY" dirty="0"/>
              <a:t>Multiplexer means many into one. </a:t>
            </a:r>
          </a:p>
          <a:p>
            <a:pPr algn="just">
              <a:lnSpc>
                <a:spcPct val="100000"/>
              </a:lnSpc>
            </a:pPr>
            <a:r>
              <a:rPr lang="en-MY" dirty="0"/>
              <a:t>A multiplexer is a circuit used to select and route any one of the several input signals to a signal output. </a:t>
            </a:r>
          </a:p>
          <a:p>
            <a:pPr algn="just">
              <a:lnSpc>
                <a:spcPct val="100000"/>
              </a:lnSpc>
            </a:pPr>
            <a:r>
              <a:rPr lang="en-MY" dirty="0"/>
              <a:t>An simple example of an non electronic circuit of a multiplexer is a single pole multi-position switch.</a:t>
            </a:r>
          </a:p>
          <a:p>
            <a:pPr algn="just">
              <a:lnSpc>
                <a:spcPct val="100000"/>
              </a:lnSpc>
            </a:pPr>
            <a:r>
              <a:rPr lang="en-MY" dirty="0"/>
              <a:t>Multi-position switches are widely used in many electronics circuits. </a:t>
            </a:r>
          </a:p>
          <a:p>
            <a:pPr algn="just">
              <a:lnSpc>
                <a:spcPct val="100000"/>
              </a:lnSpc>
            </a:pPr>
            <a:r>
              <a:rPr lang="en-MY" dirty="0"/>
              <a:t>However circuits that operate at high speed require the multiplexer to be automatically selected. </a:t>
            </a:r>
          </a:p>
          <a:p>
            <a:pPr algn="just">
              <a:lnSpc>
                <a:spcPct val="100000"/>
              </a:lnSpc>
            </a:pPr>
            <a:r>
              <a:rPr lang="en-MY" dirty="0"/>
              <a:t>A mechanical switch cannot perform this task satisfactorily. </a:t>
            </a:r>
          </a:p>
          <a:p>
            <a:pPr algn="just">
              <a:lnSpc>
                <a:spcPct val="100000"/>
              </a:lnSpc>
            </a:pPr>
            <a:r>
              <a:rPr lang="en-MY" dirty="0"/>
              <a:t>Therefore, multiplexer used to perform high speed switching are constructed of electronic components.</a:t>
            </a:r>
          </a:p>
        </p:txBody>
      </p:sp>
      <p:sp>
        <p:nvSpPr>
          <p:cNvPr id="4" name="Footer Placeholder 3">
            <a:extLst>
              <a:ext uri="{FF2B5EF4-FFF2-40B4-BE49-F238E27FC236}">
                <a16:creationId xmlns:a16="http://schemas.microsoft.com/office/drawing/2014/main" id="{88880BD3-0822-4C2F-AD86-9B1700B815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8778F8-72BA-4997-9F33-06A611E5C945}"/>
              </a:ext>
            </a:extLst>
          </p:cNvPr>
          <p:cNvSpPr>
            <a:spLocks noGrp="1"/>
          </p:cNvSpPr>
          <p:nvPr>
            <p:ph type="sldNum" sz="quarter" idx="12"/>
          </p:nvPr>
        </p:nvSpPr>
        <p:spPr/>
        <p:txBody>
          <a:bodyPr/>
          <a:lstStyle/>
          <a:p>
            <a:fld id="{1DE98518-C1CF-410D-8A71-B5D14FDF677E}" type="slidenum">
              <a:rPr lang="en-MY" smtClean="0"/>
              <a:t>18</a:t>
            </a:fld>
            <a:endParaRPr lang="en-MY" dirty="0"/>
          </a:p>
        </p:txBody>
      </p:sp>
    </p:spTree>
    <p:extLst>
      <p:ext uri="{BB962C8B-B14F-4D97-AF65-F5344CB8AC3E}">
        <p14:creationId xmlns:p14="http://schemas.microsoft.com/office/powerpoint/2010/main" val="153778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638-87A0-4B05-95AF-9F28DC1AB4F3}"/>
              </a:ext>
            </a:extLst>
          </p:cNvPr>
          <p:cNvSpPr>
            <a:spLocks noGrp="1"/>
          </p:cNvSpPr>
          <p:nvPr>
            <p:ph type="title"/>
          </p:nvPr>
        </p:nvSpPr>
        <p:spPr/>
        <p:txBody>
          <a:bodyPr/>
          <a:lstStyle/>
          <a:p>
            <a:r>
              <a:rPr lang="en-MY" dirty="0"/>
              <a:t>Multiplexer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E70BAD-5BFD-4CF9-96EC-18876E2FAB14}"/>
                  </a:ext>
                </a:extLst>
              </p:cNvPr>
              <p:cNvSpPr>
                <a:spLocks noGrp="1"/>
              </p:cNvSpPr>
              <p:nvPr>
                <p:ph idx="1"/>
              </p:nvPr>
            </p:nvSpPr>
            <p:spPr/>
            <p:txBody>
              <a:bodyPr>
                <a:normAutofit/>
              </a:bodyPr>
              <a:lstStyle/>
              <a:p>
                <a:pPr algn="just">
                  <a:lnSpc>
                    <a:spcPct val="100000"/>
                  </a:lnSpc>
                </a:pPr>
                <a:r>
                  <a:rPr lang="en-MY" dirty="0"/>
                  <a:t>Multiplexer handle two type of data that is analog and digital. </a:t>
                </a:r>
              </a:p>
              <a:p>
                <a:pPr algn="just">
                  <a:lnSpc>
                    <a:spcPct val="100000"/>
                  </a:lnSpc>
                </a:pPr>
                <a:r>
                  <a:rPr lang="en-MY" dirty="0"/>
                  <a:t>For analog application, multiplexer are built of relays and transistor switches. </a:t>
                </a:r>
              </a:p>
              <a:p>
                <a:pPr algn="just">
                  <a:lnSpc>
                    <a:spcPct val="100000"/>
                  </a:lnSpc>
                </a:pPr>
                <a:r>
                  <a:rPr lang="en-MY" dirty="0"/>
                  <a:t>For digital application, they are built from standard logic gates.</a:t>
                </a:r>
              </a:p>
              <a:p>
                <a:pPr algn="just">
                  <a:lnSpc>
                    <a:spcPct val="100000"/>
                  </a:lnSpc>
                </a:pPr>
                <a:r>
                  <a:rPr lang="en-MY" dirty="0"/>
                  <a:t>The multiplexer used for digital applications, also called digital multiplexer, is a circuit with many input but only one output.</a:t>
                </a:r>
              </a:p>
              <a:p>
                <a:pPr marL="269875" indent="-269875" algn="just">
                  <a:lnSpc>
                    <a:spcPct val="100000"/>
                  </a:lnSpc>
                  <a:buFont typeface="Wingdings" panose="05000000000000000000" pitchFamily="2" charset="2"/>
                  <a:buChar char="Ø"/>
                </a:pPr>
                <a:r>
                  <a:rPr lang="en-MY" dirty="0"/>
                  <a:t>Data selector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MY" dirty="0"/>
                  <a:t>:1 MUX).</a:t>
                </a:r>
              </a:p>
              <a:p>
                <a:pPr marL="269875" indent="-269875" algn="just">
                  <a:lnSpc>
                    <a:spcPct val="100000"/>
                  </a:lnSpc>
                  <a:buFont typeface="Wingdings" panose="05000000000000000000" pitchFamily="2" charset="2"/>
                  <a:buChar char="Ø"/>
                </a:pPr>
                <a:r>
                  <a:rPr lang="en-MY" dirty="0"/>
                  <a:t>Inputs: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MY" dirty="0"/>
                  <a:t>data inputs, n select lines.</a:t>
                </a:r>
              </a:p>
              <a:p>
                <a:pPr marL="269875" indent="-269875" algn="just">
                  <a:lnSpc>
                    <a:spcPct val="100000"/>
                  </a:lnSpc>
                  <a:buFont typeface="Wingdings" panose="05000000000000000000" pitchFamily="2" charset="2"/>
                  <a:buChar char="Ø"/>
                </a:pPr>
                <a:r>
                  <a:rPr lang="en-MY" dirty="0"/>
                  <a:t>Output: 1 data output line</a:t>
                </a:r>
              </a:p>
              <a:p>
                <a:pPr algn="just">
                  <a:lnSpc>
                    <a:spcPct val="100000"/>
                  </a:lnSpc>
                </a:pPr>
                <a:r>
                  <a:rPr lang="en-MY" dirty="0"/>
                  <a:t>Few types of multiplexer are 2-to-1, 4-to-1, 8-to-1, 16-to-1 multiplexer.</a:t>
                </a:r>
              </a:p>
            </p:txBody>
          </p:sp>
        </mc:Choice>
        <mc:Fallback xmlns="">
          <p:sp>
            <p:nvSpPr>
              <p:cNvPr id="3" name="Content Placeholder 2">
                <a:extLst>
                  <a:ext uri="{FF2B5EF4-FFF2-40B4-BE49-F238E27FC236}">
                    <a16:creationId xmlns:a16="http://schemas.microsoft.com/office/drawing/2014/main" id="{B5E70BAD-5BFD-4CF9-96EC-18876E2FAB14}"/>
                  </a:ext>
                </a:extLst>
              </p:cNvPr>
              <p:cNvSpPr>
                <a:spLocks noGrp="1" noRot="1" noChangeAspect="1" noMove="1" noResize="1" noEditPoints="1" noAdjustHandles="1" noChangeArrowheads="1" noChangeShapeType="1" noTextEdit="1"/>
              </p:cNvSpPr>
              <p:nvPr>
                <p:ph idx="1"/>
              </p:nvPr>
            </p:nvSpPr>
            <p:spPr>
              <a:blipFill>
                <a:blip r:embed="rId2"/>
                <a:stretch>
                  <a:fillRect l="-303" t="-752"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88880BD3-0822-4C2F-AD86-9B1700B815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8778F8-72BA-4997-9F33-06A611E5C945}"/>
              </a:ext>
            </a:extLst>
          </p:cNvPr>
          <p:cNvSpPr>
            <a:spLocks noGrp="1"/>
          </p:cNvSpPr>
          <p:nvPr>
            <p:ph type="sldNum" sz="quarter" idx="12"/>
          </p:nvPr>
        </p:nvSpPr>
        <p:spPr/>
        <p:txBody>
          <a:bodyPr/>
          <a:lstStyle/>
          <a:p>
            <a:fld id="{1DE98518-C1CF-410D-8A71-B5D14FDF677E}" type="slidenum">
              <a:rPr lang="en-MY" smtClean="0"/>
              <a:t>19</a:t>
            </a:fld>
            <a:endParaRPr lang="en-MY" dirty="0"/>
          </a:p>
        </p:txBody>
      </p:sp>
    </p:spTree>
    <p:extLst>
      <p:ext uri="{BB962C8B-B14F-4D97-AF65-F5344CB8AC3E}">
        <p14:creationId xmlns:p14="http://schemas.microsoft.com/office/powerpoint/2010/main" val="127845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0AAC9-C7FB-4CB0-925D-46D2E626ED83}"/>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7200" dirty="0">
                <a:solidFill>
                  <a:srgbClr val="FFFFFF"/>
                </a:solidFill>
              </a:rPr>
              <a:t>4. Half adder &amp; full adder</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8D98A19-7B74-451B-A35E-1614FF9507A1}"/>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BC0626BF-8DCE-49D1-AE98-7E859B04E64C}"/>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2803049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F2AB-C472-4C03-AD2C-31D7A8C2D90C}"/>
              </a:ext>
            </a:extLst>
          </p:cNvPr>
          <p:cNvSpPr>
            <a:spLocks noGrp="1"/>
          </p:cNvSpPr>
          <p:nvPr>
            <p:ph type="title"/>
          </p:nvPr>
        </p:nvSpPr>
        <p:spPr/>
        <p:txBody>
          <a:bodyPr/>
          <a:lstStyle/>
          <a:p>
            <a:r>
              <a:rPr lang="en-MY" dirty="0"/>
              <a:t>multiplexer</a:t>
            </a:r>
          </a:p>
        </p:txBody>
      </p:sp>
      <p:pic>
        <p:nvPicPr>
          <p:cNvPr id="6" name="Content Placeholder 5">
            <a:extLst>
              <a:ext uri="{FF2B5EF4-FFF2-40B4-BE49-F238E27FC236}">
                <a16:creationId xmlns:a16="http://schemas.microsoft.com/office/drawing/2014/main" id="{A3492FF7-3ABF-4C96-96CF-C73D123C0BE7}"/>
              </a:ext>
            </a:extLst>
          </p:cNvPr>
          <p:cNvPicPr>
            <a:picLocks noGrp="1" noChangeAspect="1"/>
          </p:cNvPicPr>
          <p:nvPr>
            <p:ph idx="1"/>
          </p:nvPr>
        </p:nvPicPr>
        <p:blipFill>
          <a:blip r:embed="rId2"/>
          <a:stretch>
            <a:fillRect/>
          </a:stretch>
        </p:blipFill>
        <p:spPr>
          <a:xfrm>
            <a:off x="1287301" y="2106550"/>
            <a:ext cx="3390900" cy="2657475"/>
          </a:xfrm>
          <a:prstGeom prst="rect">
            <a:avLst/>
          </a:prstGeom>
        </p:spPr>
      </p:pic>
      <p:sp>
        <p:nvSpPr>
          <p:cNvPr id="4" name="Footer Placeholder 3">
            <a:extLst>
              <a:ext uri="{FF2B5EF4-FFF2-40B4-BE49-F238E27FC236}">
                <a16:creationId xmlns:a16="http://schemas.microsoft.com/office/drawing/2014/main" id="{3B737409-5D92-4441-B515-442F7C508C7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6E31BA5E-7130-4659-A1F9-B85FF2189E64}"/>
              </a:ext>
            </a:extLst>
          </p:cNvPr>
          <p:cNvSpPr>
            <a:spLocks noGrp="1"/>
          </p:cNvSpPr>
          <p:nvPr>
            <p:ph type="sldNum" sz="quarter" idx="12"/>
          </p:nvPr>
        </p:nvSpPr>
        <p:spPr/>
        <p:txBody>
          <a:bodyPr/>
          <a:lstStyle/>
          <a:p>
            <a:fld id="{1DE98518-C1CF-410D-8A71-B5D14FDF677E}" type="slidenum">
              <a:rPr lang="en-MY" smtClean="0"/>
              <a:t>20</a:t>
            </a:fld>
            <a:endParaRPr lang="en-MY" dirty="0"/>
          </a:p>
        </p:txBody>
      </p:sp>
      <p:pic>
        <p:nvPicPr>
          <p:cNvPr id="7" name="Picture 6">
            <a:extLst>
              <a:ext uri="{FF2B5EF4-FFF2-40B4-BE49-F238E27FC236}">
                <a16:creationId xmlns:a16="http://schemas.microsoft.com/office/drawing/2014/main" id="{A1EA0AAF-146E-4327-857B-F38997F178D2}"/>
              </a:ext>
            </a:extLst>
          </p:cNvPr>
          <p:cNvPicPr>
            <a:picLocks noChangeAspect="1"/>
          </p:cNvPicPr>
          <p:nvPr/>
        </p:nvPicPr>
        <p:blipFill>
          <a:blip r:embed="rId3"/>
          <a:stretch>
            <a:fillRect/>
          </a:stretch>
        </p:blipFill>
        <p:spPr>
          <a:xfrm>
            <a:off x="6077521" y="1962150"/>
            <a:ext cx="2676525" cy="2933700"/>
          </a:xfrm>
          <a:prstGeom prst="rect">
            <a:avLst/>
          </a:prstGeom>
        </p:spPr>
      </p:pic>
      <p:sp>
        <p:nvSpPr>
          <p:cNvPr id="3" name="TextBox 2">
            <a:extLst>
              <a:ext uri="{FF2B5EF4-FFF2-40B4-BE49-F238E27FC236}">
                <a16:creationId xmlns:a16="http://schemas.microsoft.com/office/drawing/2014/main" id="{EAF215D0-68EF-418B-AFDB-F7C510AA0F05}"/>
              </a:ext>
            </a:extLst>
          </p:cNvPr>
          <p:cNvSpPr txBox="1"/>
          <p:nvPr/>
        </p:nvSpPr>
        <p:spPr>
          <a:xfrm>
            <a:off x="1520890" y="5187820"/>
            <a:ext cx="3088432" cy="369332"/>
          </a:xfrm>
          <a:prstGeom prst="rect">
            <a:avLst/>
          </a:prstGeom>
          <a:noFill/>
        </p:spPr>
        <p:txBody>
          <a:bodyPr wrap="square" rtlCol="0">
            <a:spAutoFit/>
          </a:bodyPr>
          <a:lstStyle/>
          <a:p>
            <a:r>
              <a:rPr lang="en-MY" dirty="0"/>
              <a:t>Rotary Switch</a:t>
            </a:r>
          </a:p>
        </p:txBody>
      </p:sp>
    </p:spTree>
    <p:extLst>
      <p:ext uri="{BB962C8B-B14F-4D97-AF65-F5344CB8AC3E}">
        <p14:creationId xmlns:p14="http://schemas.microsoft.com/office/powerpoint/2010/main" val="3914467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E381-1DEB-40C3-BD78-E4AB66DF070C}"/>
              </a:ext>
            </a:extLst>
          </p:cNvPr>
          <p:cNvSpPr>
            <a:spLocks noGrp="1"/>
          </p:cNvSpPr>
          <p:nvPr>
            <p:ph type="title"/>
          </p:nvPr>
        </p:nvSpPr>
        <p:spPr/>
        <p:txBody>
          <a:bodyPr/>
          <a:lstStyle/>
          <a:p>
            <a:r>
              <a:rPr lang="en-MY" dirty="0"/>
              <a:t>2:1 Mux</a:t>
            </a:r>
          </a:p>
        </p:txBody>
      </p:sp>
      <p:sp>
        <p:nvSpPr>
          <p:cNvPr id="4" name="Footer Placeholder 3">
            <a:extLst>
              <a:ext uri="{FF2B5EF4-FFF2-40B4-BE49-F238E27FC236}">
                <a16:creationId xmlns:a16="http://schemas.microsoft.com/office/drawing/2014/main" id="{54D8A663-3D85-47F4-BE69-9376C0264E1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9645E3E-4DEC-4812-8B4C-5CE71280B18D}"/>
              </a:ext>
            </a:extLst>
          </p:cNvPr>
          <p:cNvSpPr>
            <a:spLocks noGrp="1"/>
          </p:cNvSpPr>
          <p:nvPr>
            <p:ph type="sldNum" sz="quarter" idx="12"/>
          </p:nvPr>
        </p:nvSpPr>
        <p:spPr/>
        <p:txBody>
          <a:bodyPr/>
          <a:lstStyle/>
          <a:p>
            <a:fld id="{1DE98518-C1CF-410D-8A71-B5D14FDF677E}" type="slidenum">
              <a:rPr lang="en-MY" smtClean="0"/>
              <a:t>21</a:t>
            </a:fld>
            <a:endParaRPr lang="en-MY" dirty="0"/>
          </a:p>
        </p:txBody>
      </p:sp>
      <p:pic>
        <p:nvPicPr>
          <p:cNvPr id="6" name="Picture 5">
            <a:extLst>
              <a:ext uri="{FF2B5EF4-FFF2-40B4-BE49-F238E27FC236}">
                <a16:creationId xmlns:a16="http://schemas.microsoft.com/office/drawing/2014/main" id="{9EC490F6-F729-4457-B4EE-886C265C4482}"/>
              </a:ext>
            </a:extLst>
          </p:cNvPr>
          <p:cNvPicPr>
            <a:picLocks noChangeAspect="1"/>
          </p:cNvPicPr>
          <p:nvPr/>
        </p:nvPicPr>
        <p:blipFill>
          <a:blip r:embed="rId2"/>
          <a:stretch>
            <a:fillRect/>
          </a:stretch>
        </p:blipFill>
        <p:spPr>
          <a:xfrm>
            <a:off x="3657772" y="790216"/>
            <a:ext cx="7446092" cy="5482568"/>
          </a:xfrm>
          <a:prstGeom prst="rect">
            <a:avLst/>
          </a:prstGeom>
        </p:spPr>
      </p:pic>
    </p:spTree>
    <p:extLst>
      <p:ext uri="{BB962C8B-B14F-4D97-AF65-F5344CB8AC3E}">
        <p14:creationId xmlns:p14="http://schemas.microsoft.com/office/powerpoint/2010/main" val="84757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1C63-FD30-4BD2-82B7-1194D5E6C7D0}"/>
              </a:ext>
            </a:extLst>
          </p:cNvPr>
          <p:cNvSpPr>
            <a:spLocks noGrp="1"/>
          </p:cNvSpPr>
          <p:nvPr>
            <p:ph type="title"/>
          </p:nvPr>
        </p:nvSpPr>
        <p:spPr/>
        <p:txBody>
          <a:bodyPr/>
          <a:lstStyle/>
          <a:p>
            <a:r>
              <a:rPr lang="en-MY" dirty="0"/>
              <a:t>4-to-1 Mux</a:t>
            </a:r>
          </a:p>
        </p:txBody>
      </p:sp>
      <p:sp>
        <p:nvSpPr>
          <p:cNvPr id="3" name="Content Placeholder 2">
            <a:extLst>
              <a:ext uri="{FF2B5EF4-FFF2-40B4-BE49-F238E27FC236}">
                <a16:creationId xmlns:a16="http://schemas.microsoft.com/office/drawing/2014/main" id="{83C81EFE-87C3-431E-9A9F-FEC60297E1AA}"/>
              </a:ext>
            </a:extLst>
          </p:cNvPr>
          <p:cNvSpPr>
            <a:spLocks noGrp="1"/>
          </p:cNvSpPr>
          <p:nvPr>
            <p:ph idx="1"/>
          </p:nvPr>
        </p:nvSpPr>
        <p:spPr>
          <a:xfrm>
            <a:off x="1069848" y="2121408"/>
            <a:ext cx="5864306" cy="4050792"/>
          </a:xfrm>
        </p:spPr>
        <p:txBody>
          <a:bodyPr>
            <a:normAutofit fontScale="85000" lnSpcReduction="20000"/>
          </a:bodyPr>
          <a:lstStyle/>
          <a:p>
            <a:pPr algn="just">
              <a:lnSpc>
                <a:spcPct val="120000"/>
              </a:lnSpc>
            </a:pPr>
            <a:r>
              <a:rPr lang="en-MY" dirty="0"/>
              <a:t>The 4-to-1 multiplexer has 4 input bit, 2 control bits, and 1 output bit. </a:t>
            </a:r>
          </a:p>
          <a:p>
            <a:pPr algn="just">
              <a:lnSpc>
                <a:spcPct val="120000"/>
              </a:lnSpc>
            </a:pPr>
            <a:r>
              <a:rPr lang="en-MY" dirty="0"/>
              <a:t>The four input bits are D0,D1,D2 and D3. only one of this is transmitted to the output y. </a:t>
            </a:r>
          </a:p>
          <a:p>
            <a:pPr algn="just">
              <a:lnSpc>
                <a:spcPct val="120000"/>
              </a:lnSpc>
            </a:pPr>
            <a:r>
              <a:rPr lang="en-MY" dirty="0"/>
              <a:t>The output depends on the value of AB which is the control input. </a:t>
            </a:r>
          </a:p>
          <a:p>
            <a:pPr algn="just">
              <a:lnSpc>
                <a:spcPct val="120000"/>
              </a:lnSpc>
            </a:pPr>
            <a:r>
              <a:rPr lang="en-MY" dirty="0"/>
              <a:t>The control input determines which of the input data bit is transmitted to the output.</a:t>
            </a:r>
          </a:p>
          <a:p>
            <a:pPr algn="just">
              <a:lnSpc>
                <a:spcPct val="120000"/>
              </a:lnSpc>
            </a:pPr>
            <a:r>
              <a:rPr lang="en-MY" dirty="0"/>
              <a:t>For instance, as shown in fig. when AB = 00, the upper AND gate is enabled while all other AND gates are disabled. Therefore, data bit D0 is transmitted to the output, giving Y = Do.</a:t>
            </a:r>
          </a:p>
        </p:txBody>
      </p:sp>
      <p:sp>
        <p:nvSpPr>
          <p:cNvPr id="4" name="Footer Placeholder 3">
            <a:extLst>
              <a:ext uri="{FF2B5EF4-FFF2-40B4-BE49-F238E27FC236}">
                <a16:creationId xmlns:a16="http://schemas.microsoft.com/office/drawing/2014/main" id="{E946E66F-2930-4A10-9135-1BBFDCB6608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35BD18CE-DC2C-4599-BB1E-4530FCFCC64C}"/>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5122" name="Picture 2" descr="4 to 1 Multiplexer Circuit Diagram">
            <a:extLst>
              <a:ext uri="{FF2B5EF4-FFF2-40B4-BE49-F238E27FC236}">
                <a16:creationId xmlns:a16="http://schemas.microsoft.com/office/drawing/2014/main" id="{2BB98726-411A-43A1-A47D-B4AB0C132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784" y="451117"/>
            <a:ext cx="4458524" cy="36956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C6CDD4D9-0E7F-4D45-9116-FD81E442F6A1}"/>
              </a:ext>
            </a:extLst>
          </p:cNvPr>
          <p:cNvGraphicFramePr>
            <a:graphicFrameLocks noGrp="1"/>
          </p:cNvGraphicFramePr>
          <p:nvPr>
            <p:extLst>
              <p:ext uri="{D42A27DB-BD31-4B8C-83A1-F6EECF244321}">
                <p14:modId xmlns:p14="http://schemas.microsoft.com/office/powerpoint/2010/main" val="2265031939"/>
              </p:ext>
            </p:extLst>
          </p:nvPr>
        </p:nvGraphicFramePr>
        <p:xfrm>
          <a:off x="7887519" y="4318689"/>
          <a:ext cx="3743649" cy="1854200"/>
        </p:xfrm>
        <a:graphic>
          <a:graphicData uri="http://schemas.openxmlformats.org/drawingml/2006/table">
            <a:tbl>
              <a:tblPr firstRow="1" bandRow="1">
                <a:tableStyleId>{5C22544A-7EE6-4342-B048-85BDC9FD1C3A}</a:tableStyleId>
              </a:tblPr>
              <a:tblGrid>
                <a:gridCol w="1247883">
                  <a:extLst>
                    <a:ext uri="{9D8B030D-6E8A-4147-A177-3AD203B41FA5}">
                      <a16:colId xmlns:a16="http://schemas.microsoft.com/office/drawing/2014/main" val="3191088480"/>
                    </a:ext>
                  </a:extLst>
                </a:gridCol>
                <a:gridCol w="1247883">
                  <a:extLst>
                    <a:ext uri="{9D8B030D-6E8A-4147-A177-3AD203B41FA5}">
                      <a16:colId xmlns:a16="http://schemas.microsoft.com/office/drawing/2014/main" val="742394537"/>
                    </a:ext>
                  </a:extLst>
                </a:gridCol>
                <a:gridCol w="1247883">
                  <a:extLst>
                    <a:ext uri="{9D8B030D-6E8A-4147-A177-3AD203B41FA5}">
                      <a16:colId xmlns:a16="http://schemas.microsoft.com/office/drawing/2014/main" val="1765177865"/>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Y</a:t>
                      </a:r>
                    </a:p>
                  </a:txBody>
                  <a:tcPr/>
                </a:tc>
                <a:extLst>
                  <a:ext uri="{0D108BD9-81ED-4DB2-BD59-A6C34878D82A}">
                    <a16:rowId xmlns:a16="http://schemas.microsoft.com/office/drawing/2014/main" val="3662656279"/>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D0</a:t>
                      </a:r>
                    </a:p>
                  </a:txBody>
                  <a:tcPr/>
                </a:tc>
                <a:extLst>
                  <a:ext uri="{0D108BD9-81ED-4DB2-BD59-A6C34878D82A}">
                    <a16:rowId xmlns:a16="http://schemas.microsoft.com/office/drawing/2014/main" val="2872300094"/>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D1</a:t>
                      </a:r>
                    </a:p>
                  </a:txBody>
                  <a:tcPr/>
                </a:tc>
                <a:extLst>
                  <a:ext uri="{0D108BD9-81ED-4DB2-BD59-A6C34878D82A}">
                    <a16:rowId xmlns:a16="http://schemas.microsoft.com/office/drawing/2014/main" val="2025101696"/>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D2</a:t>
                      </a:r>
                    </a:p>
                  </a:txBody>
                  <a:tcPr/>
                </a:tc>
                <a:extLst>
                  <a:ext uri="{0D108BD9-81ED-4DB2-BD59-A6C34878D82A}">
                    <a16:rowId xmlns:a16="http://schemas.microsoft.com/office/drawing/2014/main" val="2035663295"/>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D3</a:t>
                      </a:r>
                    </a:p>
                  </a:txBody>
                  <a:tcPr/>
                </a:tc>
                <a:extLst>
                  <a:ext uri="{0D108BD9-81ED-4DB2-BD59-A6C34878D82A}">
                    <a16:rowId xmlns:a16="http://schemas.microsoft.com/office/drawing/2014/main" val="4202462940"/>
                  </a:ext>
                </a:extLst>
              </a:tr>
            </a:tbl>
          </a:graphicData>
        </a:graphic>
      </p:graphicFrame>
    </p:spTree>
    <p:extLst>
      <p:ext uri="{BB962C8B-B14F-4D97-AF65-F5344CB8AC3E}">
        <p14:creationId xmlns:p14="http://schemas.microsoft.com/office/powerpoint/2010/main" val="290013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0576-2B86-4E26-8F57-0E6AB0F1CD90}"/>
              </a:ext>
            </a:extLst>
          </p:cNvPr>
          <p:cNvSpPr>
            <a:spLocks noGrp="1"/>
          </p:cNvSpPr>
          <p:nvPr>
            <p:ph type="title"/>
          </p:nvPr>
        </p:nvSpPr>
        <p:spPr/>
        <p:txBody>
          <a:bodyPr/>
          <a:lstStyle/>
          <a:p>
            <a:r>
              <a:rPr lang="en-MY" dirty="0"/>
              <a:t>Demultiplexer</a:t>
            </a:r>
          </a:p>
        </p:txBody>
      </p:sp>
      <p:sp>
        <p:nvSpPr>
          <p:cNvPr id="3" name="Content Placeholder 2">
            <a:extLst>
              <a:ext uri="{FF2B5EF4-FFF2-40B4-BE49-F238E27FC236}">
                <a16:creationId xmlns:a16="http://schemas.microsoft.com/office/drawing/2014/main" id="{7D6B7666-BEAA-45ED-84DF-1F1569170C41}"/>
              </a:ext>
            </a:extLst>
          </p:cNvPr>
          <p:cNvSpPr>
            <a:spLocks noGrp="1"/>
          </p:cNvSpPr>
          <p:nvPr>
            <p:ph idx="1"/>
          </p:nvPr>
        </p:nvSpPr>
        <p:spPr/>
        <p:txBody>
          <a:bodyPr/>
          <a:lstStyle/>
          <a:p>
            <a:pPr algn="just">
              <a:lnSpc>
                <a:spcPct val="100000"/>
              </a:lnSpc>
            </a:pPr>
            <a:r>
              <a:rPr lang="en-MY" dirty="0"/>
              <a:t>Demultiplexer means one to many. </a:t>
            </a:r>
          </a:p>
          <a:p>
            <a:pPr algn="just">
              <a:lnSpc>
                <a:spcPct val="100000"/>
              </a:lnSpc>
            </a:pPr>
            <a:r>
              <a:rPr lang="en-MY" dirty="0"/>
              <a:t>A demultiplexer is a circuit with one input and many output. </a:t>
            </a:r>
          </a:p>
          <a:p>
            <a:pPr algn="just">
              <a:lnSpc>
                <a:spcPct val="100000"/>
              </a:lnSpc>
            </a:pPr>
            <a:r>
              <a:rPr lang="en-MY" dirty="0"/>
              <a:t>By applying control signal, we can steer any input to the output. </a:t>
            </a:r>
          </a:p>
          <a:p>
            <a:pPr algn="just">
              <a:lnSpc>
                <a:spcPct val="100000"/>
              </a:lnSpc>
            </a:pPr>
            <a:r>
              <a:rPr lang="en-MY" dirty="0"/>
              <a:t>Few types of demultiplexer are 1-to 2, 1-to-4, 1-to-8 and 1-to 16 demultiplexer.</a:t>
            </a:r>
          </a:p>
        </p:txBody>
      </p:sp>
      <p:sp>
        <p:nvSpPr>
          <p:cNvPr id="4" name="Footer Placeholder 3">
            <a:extLst>
              <a:ext uri="{FF2B5EF4-FFF2-40B4-BE49-F238E27FC236}">
                <a16:creationId xmlns:a16="http://schemas.microsoft.com/office/drawing/2014/main" id="{3C02F31C-ED5F-4149-BEC5-A8764028870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828E5EC-E502-489E-AD3A-39C5940ED99A}"/>
              </a:ext>
            </a:extLst>
          </p:cNvPr>
          <p:cNvSpPr>
            <a:spLocks noGrp="1"/>
          </p:cNvSpPr>
          <p:nvPr>
            <p:ph type="sldNum" sz="quarter" idx="12"/>
          </p:nvPr>
        </p:nvSpPr>
        <p:spPr/>
        <p:txBody>
          <a:bodyPr/>
          <a:lstStyle/>
          <a:p>
            <a:fld id="{1DE98518-C1CF-410D-8A71-B5D14FDF677E}" type="slidenum">
              <a:rPr lang="en-MY" smtClean="0"/>
              <a:t>23</a:t>
            </a:fld>
            <a:endParaRPr lang="en-MY" dirty="0"/>
          </a:p>
        </p:txBody>
      </p:sp>
    </p:spTree>
    <p:extLst>
      <p:ext uri="{BB962C8B-B14F-4D97-AF65-F5344CB8AC3E}">
        <p14:creationId xmlns:p14="http://schemas.microsoft.com/office/powerpoint/2010/main" val="141937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59A9-8B91-4765-B392-628A237BA860}"/>
              </a:ext>
            </a:extLst>
          </p:cNvPr>
          <p:cNvSpPr>
            <a:spLocks noGrp="1"/>
          </p:cNvSpPr>
          <p:nvPr>
            <p:ph type="title"/>
          </p:nvPr>
        </p:nvSpPr>
        <p:spPr/>
        <p:txBody>
          <a:bodyPr/>
          <a:lstStyle/>
          <a:p>
            <a:r>
              <a:rPr lang="en-MY" dirty="0"/>
              <a:t>1-to-2 Demultiplexer</a:t>
            </a:r>
          </a:p>
        </p:txBody>
      </p:sp>
      <p:sp>
        <p:nvSpPr>
          <p:cNvPr id="3" name="Content Placeholder 2">
            <a:extLst>
              <a:ext uri="{FF2B5EF4-FFF2-40B4-BE49-F238E27FC236}">
                <a16:creationId xmlns:a16="http://schemas.microsoft.com/office/drawing/2014/main" id="{B2DE60CF-6F88-4677-8C36-FFCE8DB02815}"/>
              </a:ext>
            </a:extLst>
          </p:cNvPr>
          <p:cNvSpPr>
            <a:spLocks noGrp="1"/>
          </p:cNvSpPr>
          <p:nvPr>
            <p:ph idx="1"/>
          </p:nvPr>
        </p:nvSpPr>
        <p:spPr>
          <a:xfrm>
            <a:off x="1069849" y="2121408"/>
            <a:ext cx="4236456" cy="4050792"/>
          </a:xfrm>
        </p:spPr>
        <p:txBody>
          <a:bodyPr/>
          <a:lstStyle/>
          <a:p>
            <a:pPr algn="just">
              <a:lnSpc>
                <a:spcPct val="100000"/>
              </a:lnSpc>
            </a:pPr>
            <a:r>
              <a:rPr lang="en-MY" dirty="0"/>
              <a:t>A 1-to-2 demultiplexer consists of one input line, two output lines and one select line. </a:t>
            </a:r>
          </a:p>
          <a:p>
            <a:pPr algn="just">
              <a:lnSpc>
                <a:spcPct val="100000"/>
              </a:lnSpc>
            </a:pPr>
            <a:r>
              <a:rPr lang="en-MY" dirty="0"/>
              <a:t>The signal on the select line helps to switch the input to one of the two outputs.</a:t>
            </a:r>
          </a:p>
        </p:txBody>
      </p:sp>
      <p:sp>
        <p:nvSpPr>
          <p:cNvPr id="4" name="Footer Placeholder 3">
            <a:extLst>
              <a:ext uri="{FF2B5EF4-FFF2-40B4-BE49-F238E27FC236}">
                <a16:creationId xmlns:a16="http://schemas.microsoft.com/office/drawing/2014/main" id="{D50EFA34-9842-403A-88CC-BA281E4C2F9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4206AA5-419A-4C31-A8F6-27EEAC454E9A}"/>
              </a:ext>
            </a:extLst>
          </p:cNvPr>
          <p:cNvSpPr>
            <a:spLocks noGrp="1"/>
          </p:cNvSpPr>
          <p:nvPr>
            <p:ph type="sldNum" sz="quarter" idx="12"/>
          </p:nvPr>
        </p:nvSpPr>
        <p:spPr/>
        <p:txBody>
          <a:bodyPr/>
          <a:lstStyle/>
          <a:p>
            <a:fld id="{1DE98518-C1CF-410D-8A71-B5D14FDF677E}" type="slidenum">
              <a:rPr lang="en-MY" smtClean="0"/>
              <a:t>24</a:t>
            </a:fld>
            <a:endParaRPr lang="en-MY" dirty="0"/>
          </a:p>
        </p:txBody>
      </p:sp>
      <p:pic>
        <p:nvPicPr>
          <p:cNvPr id="7172" name="Picture 4" descr="Figure 2 from A molecular 1 : 2 demultiplexer. | Semantic Scholar">
            <a:extLst>
              <a:ext uri="{FF2B5EF4-FFF2-40B4-BE49-F238E27FC236}">
                <a16:creationId xmlns:a16="http://schemas.microsoft.com/office/drawing/2014/main" id="{DAF49353-1C96-4767-B09B-6E773E883D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80"/>
          <a:stretch/>
        </p:blipFill>
        <p:spPr bwMode="auto">
          <a:xfrm>
            <a:off x="5483601" y="1882840"/>
            <a:ext cx="5467350" cy="417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486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88A7-FFA8-4B8A-A4CE-4FEBADC27FAC}"/>
              </a:ext>
            </a:extLst>
          </p:cNvPr>
          <p:cNvSpPr>
            <a:spLocks noGrp="1"/>
          </p:cNvSpPr>
          <p:nvPr>
            <p:ph type="title"/>
          </p:nvPr>
        </p:nvSpPr>
        <p:spPr/>
        <p:txBody>
          <a:bodyPr/>
          <a:lstStyle/>
          <a:p>
            <a:r>
              <a:rPr lang="en-MY" dirty="0"/>
              <a:t>1-to-4 Demultiplexer</a:t>
            </a:r>
          </a:p>
        </p:txBody>
      </p:sp>
      <p:sp>
        <p:nvSpPr>
          <p:cNvPr id="6" name="Content Placeholder 5">
            <a:extLst>
              <a:ext uri="{FF2B5EF4-FFF2-40B4-BE49-F238E27FC236}">
                <a16:creationId xmlns:a16="http://schemas.microsoft.com/office/drawing/2014/main" id="{488A1885-F8EC-471E-923A-2EA9B1C27911}"/>
              </a:ext>
            </a:extLst>
          </p:cNvPr>
          <p:cNvSpPr>
            <a:spLocks noGrp="1"/>
          </p:cNvSpPr>
          <p:nvPr>
            <p:ph idx="1"/>
          </p:nvPr>
        </p:nvSpPr>
        <p:spPr>
          <a:xfrm>
            <a:off x="1069848" y="2121408"/>
            <a:ext cx="6131052" cy="4050792"/>
          </a:xfrm>
        </p:spPr>
        <p:txBody>
          <a:bodyPr/>
          <a:lstStyle/>
          <a:p>
            <a:r>
              <a:rPr lang="en-MY" dirty="0"/>
              <a:t>The 1-to-4 demultiplexer has 1 input bit, 2 control bit, and 4 output bits.</a:t>
            </a:r>
          </a:p>
        </p:txBody>
      </p:sp>
      <p:sp>
        <p:nvSpPr>
          <p:cNvPr id="4" name="Footer Placeholder 3">
            <a:extLst>
              <a:ext uri="{FF2B5EF4-FFF2-40B4-BE49-F238E27FC236}">
                <a16:creationId xmlns:a16="http://schemas.microsoft.com/office/drawing/2014/main" id="{658D2F79-2DB9-4521-A59D-E66286B41E4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4DCB253-33E7-4174-B020-A7FAF840FD1E}"/>
              </a:ext>
            </a:extLst>
          </p:cNvPr>
          <p:cNvSpPr>
            <a:spLocks noGrp="1"/>
          </p:cNvSpPr>
          <p:nvPr>
            <p:ph type="sldNum" sz="quarter" idx="12"/>
          </p:nvPr>
        </p:nvSpPr>
        <p:spPr/>
        <p:txBody>
          <a:bodyPr/>
          <a:lstStyle/>
          <a:p>
            <a:fld id="{1DE98518-C1CF-410D-8A71-B5D14FDF677E}" type="slidenum">
              <a:rPr lang="en-MY" smtClean="0"/>
              <a:t>25</a:t>
            </a:fld>
            <a:endParaRPr lang="en-MY" dirty="0"/>
          </a:p>
        </p:txBody>
      </p:sp>
      <p:pic>
        <p:nvPicPr>
          <p:cNvPr id="6146" name="Picture 2" descr="1 to 4 Dempultiplexer Circuit Diagram">
            <a:extLst>
              <a:ext uri="{FF2B5EF4-FFF2-40B4-BE49-F238E27FC236}">
                <a16:creationId xmlns:a16="http://schemas.microsoft.com/office/drawing/2014/main" id="{3AC891F3-563B-4359-8FD8-D5D0FF9B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784" y="1289304"/>
            <a:ext cx="4506861" cy="44986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emultiplexers | Combinational logic circuits | Electronics Tutorial">
            <a:extLst>
              <a:ext uri="{FF2B5EF4-FFF2-40B4-BE49-F238E27FC236}">
                <a16:creationId xmlns:a16="http://schemas.microsoft.com/office/drawing/2014/main" id="{DD3DA82B-9300-45F1-8E50-88BEDE5DF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39159"/>
            <a:ext cx="72009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138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D4CC-AB75-4BE3-9C51-BADBC34D2893}"/>
              </a:ext>
            </a:extLst>
          </p:cNvPr>
          <p:cNvSpPr>
            <a:spLocks noGrp="1"/>
          </p:cNvSpPr>
          <p:nvPr>
            <p:ph type="title"/>
          </p:nvPr>
        </p:nvSpPr>
        <p:spPr/>
        <p:txBody>
          <a:bodyPr/>
          <a:lstStyle/>
          <a:p>
            <a:r>
              <a:rPr lang="en-MY" dirty="0" err="1"/>
              <a:t>Mcq</a:t>
            </a:r>
            <a:r>
              <a:rPr lang="en-MY" dirty="0"/>
              <a:t> 1</a:t>
            </a:r>
          </a:p>
        </p:txBody>
      </p:sp>
      <p:sp>
        <p:nvSpPr>
          <p:cNvPr id="3" name="Content Placeholder 2">
            <a:extLst>
              <a:ext uri="{FF2B5EF4-FFF2-40B4-BE49-F238E27FC236}">
                <a16:creationId xmlns:a16="http://schemas.microsoft.com/office/drawing/2014/main" id="{87FC7854-DA1C-415B-82E6-C82C4ABF62E3}"/>
              </a:ext>
            </a:extLst>
          </p:cNvPr>
          <p:cNvSpPr>
            <a:spLocks noGrp="1"/>
          </p:cNvSpPr>
          <p:nvPr>
            <p:ph idx="1"/>
          </p:nvPr>
        </p:nvSpPr>
        <p:spPr/>
        <p:txBody>
          <a:bodyPr/>
          <a:lstStyle/>
          <a:p>
            <a:pPr marL="0" indent="0">
              <a:buNone/>
            </a:pPr>
            <a:r>
              <a:rPr lang="en-MY" dirty="0"/>
              <a:t>What is a multiplexer ?</a:t>
            </a:r>
          </a:p>
          <a:p>
            <a:pPr marL="0" indent="0">
              <a:buNone/>
            </a:pPr>
            <a:endParaRPr lang="en-MY" dirty="0"/>
          </a:p>
          <a:p>
            <a:pPr marL="0" indent="0">
              <a:buNone/>
            </a:pPr>
            <a:r>
              <a:rPr lang="en-MY" dirty="0"/>
              <a:t>a) It is a type of decoder which decodes several inputs and gives one output</a:t>
            </a:r>
          </a:p>
          <a:p>
            <a:pPr marL="0" indent="0">
              <a:buNone/>
            </a:pPr>
            <a:r>
              <a:rPr lang="en-MY" dirty="0"/>
              <a:t>b) A multiplexer is a device which converts many signals into one</a:t>
            </a:r>
          </a:p>
          <a:p>
            <a:pPr marL="0" indent="0">
              <a:buNone/>
            </a:pPr>
            <a:r>
              <a:rPr lang="en-MY" dirty="0"/>
              <a:t>c) It takes one input and results into many output</a:t>
            </a:r>
          </a:p>
          <a:p>
            <a:pPr marL="0" indent="0">
              <a:buNone/>
            </a:pPr>
            <a:r>
              <a:rPr lang="en-MY" dirty="0"/>
              <a:t>d) It is a type of encoder which decodes several inputs and gives one output</a:t>
            </a:r>
          </a:p>
        </p:txBody>
      </p:sp>
      <p:sp>
        <p:nvSpPr>
          <p:cNvPr id="4" name="Footer Placeholder 3">
            <a:extLst>
              <a:ext uri="{FF2B5EF4-FFF2-40B4-BE49-F238E27FC236}">
                <a16:creationId xmlns:a16="http://schemas.microsoft.com/office/drawing/2014/main" id="{1471EABF-B615-4695-9675-36BF3AAF3E0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8784C76-58CD-4EAD-AE9C-CC8D725F6E64}"/>
              </a:ext>
            </a:extLst>
          </p:cNvPr>
          <p:cNvSpPr>
            <a:spLocks noGrp="1"/>
          </p:cNvSpPr>
          <p:nvPr>
            <p:ph type="sldNum" sz="quarter" idx="12"/>
          </p:nvPr>
        </p:nvSpPr>
        <p:spPr/>
        <p:txBody>
          <a:bodyPr/>
          <a:lstStyle/>
          <a:p>
            <a:fld id="{1DE98518-C1CF-410D-8A71-B5D14FDF677E}" type="slidenum">
              <a:rPr lang="en-MY" smtClean="0"/>
              <a:t>26</a:t>
            </a:fld>
            <a:endParaRPr lang="en-MY" dirty="0"/>
          </a:p>
        </p:txBody>
      </p:sp>
      <p:sp>
        <p:nvSpPr>
          <p:cNvPr id="9" name="Rectangle 8">
            <a:extLst>
              <a:ext uri="{FF2B5EF4-FFF2-40B4-BE49-F238E27FC236}">
                <a16:creationId xmlns:a16="http://schemas.microsoft.com/office/drawing/2014/main" id="{BD11EB3D-621E-413F-B52B-8410F6313BD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94463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2237-A39B-4DA6-9C69-0E59CB5C409F}"/>
              </a:ext>
            </a:extLst>
          </p:cNvPr>
          <p:cNvSpPr>
            <a:spLocks noGrp="1"/>
          </p:cNvSpPr>
          <p:nvPr>
            <p:ph type="title"/>
          </p:nvPr>
        </p:nvSpPr>
        <p:spPr/>
        <p:txBody>
          <a:bodyPr/>
          <a:lstStyle/>
          <a:p>
            <a:r>
              <a:rPr lang="en-MY" dirty="0" err="1"/>
              <a:t>Mcq</a:t>
            </a:r>
            <a:r>
              <a:rPr lang="en-MY" dirty="0"/>
              <a:t> 2</a:t>
            </a:r>
          </a:p>
        </p:txBody>
      </p:sp>
      <p:sp>
        <p:nvSpPr>
          <p:cNvPr id="3" name="Content Placeholder 2">
            <a:extLst>
              <a:ext uri="{FF2B5EF4-FFF2-40B4-BE49-F238E27FC236}">
                <a16:creationId xmlns:a16="http://schemas.microsoft.com/office/drawing/2014/main" id="{51F7A3DF-31A0-4BA6-B3A6-C0258322D0FE}"/>
              </a:ext>
            </a:extLst>
          </p:cNvPr>
          <p:cNvSpPr>
            <a:spLocks noGrp="1"/>
          </p:cNvSpPr>
          <p:nvPr>
            <p:ph idx="1"/>
          </p:nvPr>
        </p:nvSpPr>
        <p:spPr/>
        <p:txBody>
          <a:bodyPr/>
          <a:lstStyle/>
          <a:p>
            <a:pPr marL="0" indent="0">
              <a:buNone/>
            </a:pPr>
            <a:r>
              <a:rPr lang="en-MY" dirty="0"/>
              <a:t>Which combinational circuit is renowned for selecting a single input from multiple inputs &amp; directing the binary information to output line?</a:t>
            </a:r>
          </a:p>
          <a:p>
            <a:pPr marL="0" indent="0">
              <a:buNone/>
            </a:pPr>
            <a:r>
              <a:rPr lang="en-MY" dirty="0"/>
              <a:t>a) Data Selector</a:t>
            </a:r>
          </a:p>
          <a:p>
            <a:pPr marL="0" indent="0">
              <a:buNone/>
            </a:pPr>
            <a:r>
              <a:rPr lang="en-MY" dirty="0"/>
              <a:t>b) Data distributor</a:t>
            </a:r>
          </a:p>
          <a:p>
            <a:pPr marL="0" indent="0">
              <a:buNone/>
            </a:pPr>
            <a:r>
              <a:rPr lang="en-MY" dirty="0"/>
              <a:t>c) Both data selector and data distributor</a:t>
            </a:r>
          </a:p>
          <a:p>
            <a:pPr marL="0" indent="0">
              <a:buNone/>
            </a:pPr>
            <a:r>
              <a:rPr lang="en-MY" dirty="0"/>
              <a:t>d) </a:t>
            </a:r>
            <a:r>
              <a:rPr lang="en-MY" dirty="0" err="1"/>
              <a:t>DeMultiplexer</a:t>
            </a:r>
            <a:endParaRPr lang="en-MY" dirty="0"/>
          </a:p>
        </p:txBody>
      </p:sp>
      <p:sp>
        <p:nvSpPr>
          <p:cNvPr id="4" name="Footer Placeholder 3">
            <a:extLst>
              <a:ext uri="{FF2B5EF4-FFF2-40B4-BE49-F238E27FC236}">
                <a16:creationId xmlns:a16="http://schemas.microsoft.com/office/drawing/2014/main" id="{5F7E52D4-9393-4E93-B08D-91A0F538858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6C25410-C039-4495-8993-17F83D648E72}"/>
              </a:ext>
            </a:extLst>
          </p:cNvPr>
          <p:cNvSpPr>
            <a:spLocks noGrp="1"/>
          </p:cNvSpPr>
          <p:nvPr>
            <p:ph type="sldNum" sz="quarter" idx="12"/>
          </p:nvPr>
        </p:nvSpPr>
        <p:spPr/>
        <p:txBody>
          <a:bodyPr/>
          <a:lstStyle/>
          <a:p>
            <a:fld id="{1DE98518-C1CF-410D-8A71-B5D14FDF677E}" type="slidenum">
              <a:rPr lang="en-MY" smtClean="0"/>
              <a:t>27</a:t>
            </a:fld>
            <a:endParaRPr lang="en-MY" dirty="0"/>
          </a:p>
        </p:txBody>
      </p:sp>
      <p:sp>
        <p:nvSpPr>
          <p:cNvPr id="6" name="Rectangle 5">
            <a:extLst>
              <a:ext uri="{FF2B5EF4-FFF2-40B4-BE49-F238E27FC236}">
                <a16:creationId xmlns:a16="http://schemas.microsoft.com/office/drawing/2014/main" id="{BF6E5198-433E-454D-8C2E-A65ED874247D}"/>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231639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13A0-1F2D-4EA1-89B2-66480C3EED80}"/>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1261CFEF-CC94-4B0D-9742-051E728CF332}"/>
              </a:ext>
            </a:extLst>
          </p:cNvPr>
          <p:cNvSpPr>
            <a:spLocks noGrp="1"/>
          </p:cNvSpPr>
          <p:nvPr>
            <p:ph idx="1"/>
          </p:nvPr>
        </p:nvSpPr>
        <p:spPr/>
        <p:txBody>
          <a:bodyPr/>
          <a:lstStyle/>
          <a:p>
            <a:pPr marL="0" indent="0">
              <a:buNone/>
            </a:pPr>
            <a:r>
              <a:rPr lang="en-MY" dirty="0"/>
              <a:t>In a multiplexer, the selection of a particular input line is controlled by ___________</a:t>
            </a:r>
          </a:p>
          <a:p>
            <a:pPr marL="0" indent="0">
              <a:buNone/>
            </a:pPr>
            <a:r>
              <a:rPr lang="en-MY" dirty="0"/>
              <a:t>a) Data controller</a:t>
            </a:r>
          </a:p>
          <a:p>
            <a:pPr marL="0" indent="0">
              <a:buNone/>
            </a:pPr>
            <a:r>
              <a:rPr lang="en-MY" dirty="0"/>
              <a:t>b) Selected lines</a:t>
            </a:r>
          </a:p>
          <a:p>
            <a:pPr marL="0" indent="0">
              <a:buNone/>
            </a:pPr>
            <a:r>
              <a:rPr lang="en-MY" dirty="0"/>
              <a:t>c) Logic gates</a:t>
            </a:r>
          </a:p>
          <a:p>
            <a:pPr marL="0" indent="0">
              <a:buNone/>
            </a:pPr>
            <a:r>
              <a:rPr lang="en-MY" dirty="0"/>
              <a:t>d) Both data controller and selected lines</a:t>
            </a:r>
          </a:p>
        </p:txBody>
      </p:sp>
      <p:sp>
        <p:nvSpPr>
          <p:cNvPr id="4" name="Footer Placeholder 3">
            <a:extLst>
              <a:ext uri="{FF2B5EF4-FFF2-40B4-BE49-F238E27FC236}">
                <a16:creationId xmlns:a16="http://schemas.microsoft.com/office/drawing/2014/main" id="{0FA54381-53E4-4FB4-90D6-E27BAA00C30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553E1A0-412C-453E-AB80-AB02A9FB8FB2}"/>
              </a:ext>
            </a:extLst>
          </p:cNvPr>
          <p:cNvSpPr>
            <a:spLocks noGrp="1"/>
          </p:cNvSpPr>
          <p:nvPr>
            <p:ph type="sldNum" sz="quarter" idx="12"/>
          </p:nvPr>
        </p:nvSpPr>
        <p:spPr/>
        <p:txBody>
          <a:bodyPr/>
          <a:lstStyle/>
          <a:p>
            <a:fld id="{1DE98518-C1CF-410D-8A71-B5D14FDF677E}" type="slidenum">
              <a:rPr lang="en-MY" smtClean="0"/>
              <a:t>28</a:t>
            </a:fld>
            <a:endParaRPr lang="en-MY" dirty="0"/>
          </a:p>
        </p:txBody>
      </p:sp>
      <p:sp>
        <p:nvSpPr>
          <p:cNvPr id="6" name="Rectangle 5">
            <a:extLst>
              <a:ext uri="{FF2B5EF4-FFF2-40B4-BE49-F238E27FC236}">
                <a16:creationId xmlns:a16="http://schemas.microsoft.com/office/drawing/2014/main" id="{4EEB56EF-F9E5-439A-A336-CB8E9DCC0F88}"/>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4428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B774-C7CB-4BF6-959C-7708BF450254}"/>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ED3177F0-2E4A-4E91-B28A-AE80980B4208}"/>
              </a:ext>
            </a:extLst>
          </p:cNvPr>
          <p:cNvSpPr>
            <a:spLocks noGrp="1"/>
          </p:cNvSpPr>
          <p:nvPr>
            <p:ph idx="1"/>
          </p:nvPr>
        </p:nvSpPr>
        <p:spPr/>
        <p:txBody>
          <a:bodyPr/>
          <a:lstStyle/>
          <a:p>
            <a:pPr marL="0" indent="0">
              <a:buNone/>
            </a:pPr>
            <a:r>
              <a:rPr lang="en-MY" dirty="0"/>
              <a:t>If the number of n selected input lines is equal to 2^m then it requires _____ select lines.</a:t>
            </a:r>
          </a:p>
          <a:p>
            <a:pPr marL="0" indent="0">
              <a:buNone/>
            </a:pPr>
            <a:r>
              <a:rPr lang="en-MY" dirty="0"/>
              <a:t>a) 2</a:t>
            </a:r>
          </a:p>
          <a:p>
            <a:pPr marL="0" indent="0">
              <a:buNone/>
            </a:pPr>
            <a:r>
              <a:rPr lang="en-MY" dirty="0"/>
              <a:t>b) m</a:t>
            </a:r>
          </a:p>
          <a:p>
            <a:pPr marL="0" indent="0">
              <a:buNone/>
            </a:pPr>
            <a:r>
              <a:rPr lang="en-MY" dirty="0"/>
              <a:t>c) n</a:t>
            </a:r>
          </a:p>
          <a:p>
            <a:pPr marL="0" indent="0">
              <a:buNone/>
            </a:pPr>
            <a:r>
              <a:rPr lang="en-MY" dirty="0"/>
              <a:t>d) 2^n</a:t>
            </a:r>
          </a:p>
        </p:txBody>
      </p:sp>
      <p:sp>
        <p:nvSpPr>
          <p:cNvPr id="4" name="Footer Placeholder 3">
            <a:extLst>
              <a:ext uri="{FF2B5EF4-FFF2-40B4-BE49-F238E27FC236}">
                <a16:creationId xmlns:a16="http://schemas.microsoft.com/office/drawing/2014/main" id="{8F559B40-9F77-436E-B0BD-C18815D3423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6E711C7-3048-4FC7-802B-BCE499961213}"/>
              </a:ext>
            </a:extLst>
          </p:cNvPr>
          <p:cNvSpPr>
            <a:spLocks noGrp="1"/>
          </p:cNvSpPr>
          <p:nvPr>
            <p:ph type="sldNum" sz="quarter" idx="12"/>
          </p:nvPr>
        </p:nvSpPr>
        <p:spPr/>
        <p:txBody>
          <a:bodyPr/>
          <a:lstStyle/>
          <a:p>
            <a:fld id="{1DE98518-C1CF-410D-8A71-B5D14FDF677E}" type="slidenum">
              <a:rPr lang="en-MY" smtClean="0"/>
              <a:t>29</a:t>
            </a:fld>
            <a:endParaRPr lang="en-MY" dirty="0"/>
          </a:p>
        </p:txBody>
      </p:sp>
      <p:sp>
        <p:nvSpPr>
          <p:cNvPr id="6" name="Rectangle 5">
            <a:extLst>
              <a:ext uri="{FF2B5EF4-FFF2-40B4-BE49-F238E27FC236}">
                <a16:creationId xmlns:a16="http://schemas.microsoft.com/office/drawing/2014/main" id="{9F7FAF46-EABF-4D61-B838-D1A8A6906E39}"/>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132760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50CE-DE6E-43E4-9510-20482F896155}"/>
              </a:ext>
            </a:extLst>
          </p:cNvPr>
          <p:cNvSpPr>
            <a:spLocks noGrp="1"/>
          </p:cNvSpPr>
          <p:nvPr>
            <p:ph type="title"/>
          </p:nvPr>
        </p:nvSpPr>
        <p:spPr/>
        <p:txBody>
          <a:bodyPr/>
          <a:lstStyle/>
          <a:p>
            <a:r>
              <a:rPr lang="en-MY" dirty="0"/>
              <a:t>Half adder &amp; full adder Circuits</a:t>
            </a:r>
          </a:p>
        </p:txBody>
      </p:sp>
      <p:sp>
        <p:nvSpPr>
          <p:cNvPr id="3" name="Content Placeholder 2">
            <a:extLst>
              <a:ext uri="{FF2B5EF4-FFF2-40B4-BE49-F238E27FC236}">
                <a16:creationId xmlns:a16="http://schemas.microsoft.com/office/drawing/2014/main" id="{9B4E692B-E1B7-46F4-A5D8-1A46D2422891}"/>
              </a:ext>
            </a:extLst>
          </p:cNvPr>
          <p:cNvSpPr>
            <a:spLocks noGrp="1"/>
          </p:cNvSpPr>
          <p:nvPr>
            <p:ph idx="1"/>
          </p:nvPr>
        </p:nvSpPr>
        <p:spPr/>
        <p:txBody>
          <a:bodyPr/>
          <a:lstStyle/>
          <a:p>
            <a:pPr algn="just">
              <a:lnSpc>
                <a:spcPct val="100000"/>
              </a:lnSpc>
            </a:pPr>
            <a:r>
              <a:rPr lang="en-MY" dirty="0"/>
              <a:t>An Adder is a device that can add two binary digits.</a:t>
            </a:r>
          </a:p>
          <a:p>
            <a:pPr algn="just">
              <a:lnSpc>
                <a:spcPct val="100000"/>
              </a:lnSpc>
            </a:pPr>
            <a:r>
              <a:rPr lang="en-MY" dirty="0"/>
              <a:t>It is a type of digital circuit that performs the operation of additions of two number.</a:t>
            </a:r>
          </a:p>
          <a:p>
            <a:pPr algn="just">
              <a:lnSpc>
                <a:spcPct val="100000"/>
              </a:lnSpc>
            </a:pPr>
            <a:r>
              <a:rPr lang="en-MY" dirty="0"/>
              <a:t>It is mainly designed for the addition of binary number, but they can be used in various other applications like binary code decimal, address decoding, table index calculation, etc. </a:t>
            </a:r>
          </a:p>
          <a:p>
            <a:pPr algn="just">
              <a:lnSpc>
                <a:spcPct val="100000"/>
              </a:lnSpc>
            </a:pPr>
            <a:r>
              <a:rPr lang="en-MY" dirty="0"/>
              <a:t>There are two types of Adder. </a:t>
            </a:r>
          </a:p>
          <a:p>
            <a:pPr algn="just">
              <a:lnSpc>
                <a:spcPct val="100000"/>
              </a:lnSpc>
            </a:pPr>
            <a:r>
              <a:rPr lang="en-MY" dirty="0"/>
              <a:t>One is </a:t>
            </a:r>
            <a:r>
              <a:rPr lang="en-MY" b="1" dirty="0"/>
              <a:t>Half Adder</a:t>
            </a:r>
            <a:r>
              <a:rPr lang="en-MY" dirty="0"/>
              <a:t>, and another one is known as </a:t>
            </a:r>
            <a:r>
              <a:rPr lang="en-MY" b="1" dirty="0"/>
              <a:t>Full Adder</a:t>
            </a:r>
            <a:r>
              <a:rPr lang="en-MY" dirty="0"/>
              <a:t>.</a:t>
            </a:r>
          </a:p>
        </p:txBody>
      </p:sp>
      <p:sp>
        <p:nvSpPr>
          <p:cNvPr id="4" name="Footer Placeholder 3">
            <a:extLst>
              <a:ext uri="{FF2B5EF4-FFF2-40B4-BE49-F238E27FC236}">
                <a16:creationId xmlns:a16="http://schemas.microsoft.com/office/drawing/2014/main" id="{60E9A58A-40A6-4B82-937B-7945E1AF4F6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F032CA2-E768-4B33-BE17-5A9362C09B10}"/>
              </a:ext>
            </a:extLst>
          </p:cNvPr>
          <p:cNvSpPr>
            <a:spLocks noGrp="1"/>
          </p:cNvSpPr>
          <p:nvPr>
            <p:ph type="sldNum" sz="quarter" idx="12"/>
          </p:nvPr>
        </p:nvSpPr>
        <p:spPr/>
        <p:txBody>
          <a:bodyPr/>
          <a:lstStyle/>
          <a:p>
            <a:fld id="{1DE98518-C1CF-410D-8A71-B5D14FDF677E}" type="slidenum">
              <a:rPr lang="en-MY" smtClean="0"/>
              <a:t>3</a:t>
            </a:fld>
            <a:endParaRPr lang="en-MY" dirty="0"/>
          </a:p>
        </p:txBody>
      </p:sp>
    </p:spTree>
    <p:extLst>
      <p:ext uri="{BB962C8B-B14F-4D97-AF65-F5344CB8AC3E}">
        <p14:creationId xmlns:p14="http://schemas.microsoft.com/office/powerpoint/2010/main" val="532026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6806-7F4F-4B2E-86C2-B599C980BE4A}"/>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D087ACCB-0785-4520-AEEC-543603D3FF55}"/>
              </a:ext>
            </a:extLst>
          </p:cNvPr>
          <p:cNvSpPr>
            <a:spLocks noGrp="1"/>
          </p:cNvSpPr>
          <p:nvPr>
            <p:ph idx="1"/>
          </p:nvPr>
        </p:nvSpPr>
        <p:spPr/>
        <p:txBody>
          <a:bodyPr/>
          <a:lstStyle/>
          <a:p>
            <a:pPr marL="0" indent="0">
              <a:buNone/>
            </a:pPr>
            <a:r>
              <a:rPr lang="en-MY" dirty="0"/>
              <a:t>How many select lines would be required for an 8-line-to-1-line multiplexer?</a:t>
            </a:r>
          </a:p>
          <a:p>
            <a:pPr marL="0" indent="0">
              <a:buNone/>
            </a:pPr>
            <a:r>
              <a:rPr lang="en-MY" dirty="0"/>
              <a:t>a) 2</a:t>
            </a:r>
          </a:p>
          <a:p>
            <a:pPr marL="0" indent="0">
              <a:buNone/>
            </a:pPr>
            <a:r>
              <a:rPr lang="en-MY" dirty="0"/>
              <a:t>b) 4</a:t>
            </a:r>
          </a:p>
          <a:p>
            <a:pPr marL="0" indent="0">
              <a:buNone/>
            </a:pPr>
            <a:r>
              <a:rPr lang="en-MY" dirty="0"/>
              <a:t>c) 8</a:t>
            </a:r>
          </a:p>
          <a:p>
            <a:pPr marL="0" indent="0">
              <a:buNone/>
            </a:pPr>
            <a:r>
              <a:rPr lang="en-MY" dirty="0"/>
              <a:t>d) 3</a:t>
            </a:r>
          </a:p>
        </p:txBody>
      </p:sp>
      <p:sp>
        <p:nvSpPr>
          <p:cNvPr id="4" name="Footer Placeholder 3">
            <a:extLst>
              <a:ext uri="{FF2B5EF4-FFF2-40B4-BE49-F238E27FC236}">
                <a16:creationId xmlns:a16="http://schemas.microsoft.com/office/drawing/2014/main" id="{969844BD-51E7-4673-9A29-1BE908DF0C8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547D20F-8949-4662-9ADB-34272D721C34}"/>
              </a:ext>
            </a:extLst>
          </p:cNvPr>
          <p:cNvSpPr>
            <a:spLocks noGrp="1"/>
          </p:cNvSpPr>
          <p:nvPr>
            <p:ph type="sldNum" sz="quarter" idx="12"/>
          </p:nvPr>
        </p:nvSpPr>
        <p:spPr/>
        <p:txBody>
          <a:bodyPr/>
          <a:lstStyle/>
          <a:p>
            <a:fld id="{1DE98518-C1CF-410D-8A71-B5D14FDF677E}" type="slidenum">
              <a:rPr lang="en-MY" smtClean="0"/>
              <a:t>30</a:t>
            </a:fld>
            <a:endParaRPr lang="en-MY" dirty="0"/>
          </a:p>
        </p:txBody>
      </p:sp>
      <p:sp>
        <p:nvSpPr>
          <p:cNvPr id="9" name="TextBox 8">
            <a:extLst>
              <a:ext uri="{FF2B5EF4-FFF2-40B4-BE49-F238E27FC236}">
                <a16:creationId xmlns:a16="http://schemas.microsoft.com/office/drawing/2014/main" id="{4EE5F363-6A5E-4FB0-915D-9D2B6BFAA825}"/>
              </a:ext>
            </a:extLst>
          </p:cNvPr>
          <p:cNvSpPr txBox="1"/>
          <p:nvPr/>
        </p:nvSpPr>
        <p:spPr>
          <a:xfrm>
            <a:off x="1088136" y="5022163"/>
            <a:ext cx="10034016" cy="923330"/>
          </a:xfrm>
          <a:prstGeom prst="rect">
            <a:avLst/>
          </a:prstGeom>
          <a:noFill/>
        </p:spPr>
        <p:txBody>
          <a:bodyPr wrap="square">
            <a:spAutoFit/>
          </a:bodyPr>
          <a:lstStyle/>
          <a:p>
            <a:r>
              <a:rPr lang="en-MY" dirty="0"/>
              <a:t>2^n input lines, n control lines and 1 output line available for MUX. Here, 8 input lines mean 2^3 inputs. So, 3 control lines are possible. Depending on the status of the select lines, the input is selected and fed to the output.</a:t>
            </a:r>
          </a:p>
        </p:txBody>
      </p:sp>
      <p:sp>
        <p:nvSpPr>
          <p:cNvPr id="10" name="Rectangle 9">
            <a:extLst>
              <a:ext uri="{FF2B5EF4-FFF2-40B4-BE49-F238E27FC236}">
                <a16:creationId xmlns:a16="http://schemas.microsoft.com/office/drawing/2014/main" id="{AB055E6A-F4AE-48C1-872A-98F9A6AC51F9}"/>
              </a:ext>
            </a:extLst>
          </p:cNvPr>
          <p:cNvSpPr/>
          <p:nvPr/>
        </p:nvSpPr>
        <p:spPr>
          <a:xfrm>
            <a:off x="10016243" y="5710535"/>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11872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1889-7C5B-4273-9608-2BDC1D74B4C6}"/>
              </a:ext>
            </a:extLst>
          </p:cNvPr>
          <p:cNvSpPr>
            <a:spLocks noGrp="1"/>
          </p:cNvSpPr>
          <p:nvPr>
            <p:ph type="title"/>
          </p:nvPr>
        </p:nvSpPr>
        <p:spPr/>
        <p:txBody>
          <a:bodyPr/>
          <a:lstStyle/>
          <a:p>
            <a:r>
              <a:rPr lang="en-MY" dirty="0"/>
              <a:t>MCQ 6</a:t>
            </a:r>
          </a:p>
        </p:txBody>
      </p:sp>
      <p:sp>
        <p:nvSpPr>
          <p:cNvPr id="3" name="Content Placeholder 2">
            <a:extLst>
              <a:ext uri="{FF2B5EF4-FFF2-40B4-BE49-F238E27FC236}">
                <a16:creationId xmlns:a16="http://schemas.microsoft.com/office/drawing/2014/main" id="{CAD260F5-CC25-4427-A3A6-6911DE14102C}"/>
              </a:ext>
            </a:extLst>
          </p:cNvPr>
          <p:cNvSpPr>
            <a:spLocks noGrp="1"/>
          </p:cNvSpPr>
          <p:nvPr>
            <p:ph idx="1"/>
          </p:nvPr>
        </p:nvSpPr>
        <p:spPr/>
        <p:txBody>
          <a:bodyPr/>
          <a:lstStyle/>
          <a:p>
            <a:pPr marL="0" indent="0">
              <a:buNone/>
            </a:pPr>
            <a:r>
              <a:rPr lang="en-MY" dirty="0"/>
              <a:t>A basic multiplexer principle can be demonstrated through the use of a ___________</a:t>
            </a:r>
          </a:p>
          <a:p>
            <a:pPr marL="0" indent="0">
              <a:buNone/>
            </a:pPr>
            <a:r>
              <a:rPr lang="en-MY" dirty="0"/>
              <a:t>a) Single-pole relay</a:t>
            </a:r>
          </a:p>
          <a:p>
            <a:pPr marL="0" indent="0">
              <a:buNone/>
            </a:pPr>
            <a:r>
              <a:rPr lang="en-MY" dirty="0"/>
              <a:t>b) DPDT switch</a:t>
            </a:r>
          </a:p>
          <a:p>
            <a:pPr marL="0" indent="0">
              <a:buNone/>
            </a:pPr>
            <a:r>
              <a:rPr lang="en-MY" dirty="0"/>
              <a:t>c) Rotary switch</a:t>
            </a:r>
          </a:p>
          <a:p>
            <a:pPr marL="0" indent="0">
              <a:buNone/>
            </a:pPr>
            <a:r>
              <a:rPr lang="en-MY" dirty="0"/>
              <a:t>d) Linear stepper</a:t>
            </a:r>
          </a:p>
        </p:txBody>
      </p:sp>
      <p:sp>
        <p:nvSpPr>
          <p:cNvPr id="4" name="Footer Placeholder 3">
            <a:extLst>
              <a:ext uri="{FF2B5EF4-FFF2-40B4-BE49-F238E27FC236}">
                <a16:creationId xmlns:a16="http://schemas.microsoft.com/office/drawing/2014/main" id="{E46580B1-9F33-4504-B1E3-8893FA19ACC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4DC95B3-C5B4-4CBB-AB7E-B68E8F66B522}"/>
              </a:ext>
            </a:extLst>
          </p:cNvPr>
          <p:cNvSpPr>
            <a:spLocks noGrp="1"/>
          </p:cNvSpPr>
          <p:nvPr>
            <p:ph type="sldNum" sz="quarter" idx="12"/>
          </p:nvPr>
        </p:nvSpPr>
        <p:spPr/>
        <p:txBody>
          <a:bodyPr/>
          <a:lstStyle/>
          <a:p>
            <a:fld id="{1DE98518-C1CF-410D-8A71-B5D14FDF677E}" type="slidenum">
              <a:rPr lang="en-MY" smtClean="0"/>
              <a:t>31</a:t>
            </a:fld>
            <a:endParaRPr lang="en-MY" dirty="0"/>
          </a:p>
        </p:txBody>
      </p:sp>
      <p:sp>
        <p:nvSpPr>
          <p:cNvPr id="6" name="Rectangle 5">
            <a:extLst>
              <a:ext uri="{FF2B5EF4-FFF2-40B4-BE49-F238E27FC236}">
                <a16:creationId xmlns:a16="http://schemas.microsoft.com/office/drawing/2014/main" id="{8C179776-043D-46AB-90E6-253E84687920}"/>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400973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C0A8-50DE-4054-8E88-F83B1ED2AB50}"/>
              </a:ext>
            </a:extLst>
          </p:cNvPr>
          <p:cNvSpPr>
            <a:spLocks noGrp="1"/>
          </p:cNvSpPr>
          <p:nvPr>
            <p:ph type="title"/>
          </p:nvPr>
        </p:nvSpPr>
        <p:spPr/>
        <p:txBody>
          <a:bodyPr/>
          <a:lstStyle/>
          <a:p>
            <a:r>
              <a:rPr lang="en-MY" dirty="0"/>
              <a:t>MCQ 7</a:t>
            </a:r>
          </a:p>
        </p:txBody>
      </p:sp>
      <p:sp>
        <p:nvSpPr>
          <p:cNvPr id="3" name="Content Placeholder 2">
            <a:extLst>
              <a:ext uri="{FF2B5EF4-FFF2-40B4-BE49-F238E27FC236}">
                <a16:creationId xmlns:a16="http://schemas.microsoft.com/office/drawing/2014/main" id="{BE352EC0-2D40-4D12-AA3F-D41C07284240}"/>
              </a:ext>
            </a:extLst>
          </p:cNvPr>
          <p:cNvSpPr>
            <a:spLocks noGrp="1"/>
          </p:cNvSpPr>
          <p:nvPr>
            <p:ph idx="1"/>
          </p:nvPr>
        </p:nvSpPr>
        <p:spPr/>
        <p:txBody>
          <a:bodyPr/>
          <a:lstStyle/>
          <a:p>
            <a:pPr marL="0" indent="0">
              <a:buNone/>
            </a:pPr>
            <a:r>
              <a:rPr lang="en-MY" dirty="0"/>
              <a:t>How many NOT gates are required for the construction of a 4-to-1 multiplexer?</a:t>
            </a:r>
          </a:p>
          <a:p>
            <a:pPr marL="0" indent="0">
              <a:buNone/>
            </a:pPr>
            <a:r>
              <a:rPr lang="en-MY" dirty="0"/>
              <a:t>a) 3</a:t>
            </a:r>
          </a:p>
          <a:p>
            <a:pPr marL="0" indent="0">
              <a:buNone/>
            </a:pPr>
            <a:r>
              <a:rPr lang="en-MY" dirty="0"/>
              <a:t>b) 4</a:t>
            </a:r>
          </a:p>
          <a:p>
            <a:pPr marL="0" indent="0">
              <a:buNone/>
            </a:pPr>
            <a:r>
              <a:rPr lang="en-MY" dirty="0"/>
              <a:t>c) 2</a:t>
            </a:r>
          </a:p>
          <a:p>
            <a:pPr marL="0" indent="0">
              <a:buNone/>
            </a:pPr>
            <a:r>
              <a:rPr lang="en-MY" dirty="0"/>
              <a:t>d) 5</a:t>
            </a:r>
          </a:p>
        </p:txBody>
      </p:sp>
      <p:sp>
        <p:nvSpPr>
          <p:cNvPr id="4" name="Footer Placeholder 3">
            <a:extLst>
              <a:ext uri="{FF2B5EF4-FFF2-40B4-BE49-F238E27FC236}">
                <a16:creationId xmlns:a16="http://schemas.microsoft.com/office/drawing/2014/main" id="{223B37FC-DD85-40B8-B671-3E65D2E954E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A697CE8-A9B2-4148-89D5-628FD94F64CB}"/>
              </a:ext>
            </a:extLst>
          </p:cNvPr>
          <p:cNvSpPr>
            <a:spLocks noGrp="1"/>
          </p:cNvSpPr>
          <p:nvPr>
            <p:ph type="sldNum" sz="quarter" idx="12"/>
          </p:nvPr>
        </p:nvSpPr>
        <p:spPr/>
        <p:txBody>
          <a:bodyPr/>
          <a:lstStyle/>
          <a:p>
            <a:fld id="{1DE98518-C1CF-410D-8A71-B5D14FDF677E}" type="slidenum">
              <a:rPr lang="en-MY" smtClean="0"/>
              <a:t>32</a:t>
            </a:fld>
            <a:endParaRPr lang="en-MY" dirty="0"/>
          </a:p>
        </p:txBody>
      </p:sp>
      <p:sp>
        <p:nvSpPr>
          <p:cNvPr id="6" name="Rectangle 5">
            <a:extLst>
              <a:ext uri="{FF2B5EF4-FFF2-40B4-BE49-F238E27FC236}">
                <a16:creationId xmlns:a16="http://schemas.microsoft.com/office/drawing/2014/main" id="{423B0FA1-282A-48EC-8493-CB1F9FA521B9}"/>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197774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CB57-B7B3-4609-94C3-0380213D2BDC}"/>
              </a:ext>
            </a:extLst>
          </p:cNvPr>
          <p:cNvSpPr>
            <a:spLocks noGrp="1"/>
          </p:cNvSpPr>
          <p:nvPr>
            <p:ph type="title"/>
          </p:nvPr>
        </p:nvSpPr>
        <p:spPr/>
        <p:txBody>
          <a:bodyPr/>
          <a:lstStyle/>
          <a:p>
            <a:r>
              <a:rPr lang="en-MY" dirty="0"/>
              <a:t>MCQ 8</a:t>
            </a:r>
          </a:p>
        </p:txBody>
      </p:sp>
      <p:sp>
        <p:nvSpPr>
          <p:cNvPr id="3" name="Content Placeholder 2">
            <a:extLst>
              <a:ext uri="{FF2B5EF4-FFF2-40B4-BE49-F238E27FC236}">
                <a16:creationId xmlns:a16="http://schemas.microsoft.com/office/drawing/2014/main" id="{2594EBB2-4878-4C38-B5BE-9DE7683BAB89}"/>
              </a:ext>
            </a:extLst>
          </p:cNvPr>
          <p:cNvSpPr>
            <a:spLocks noGrp="1"/>
          </p:cNvSpPr>
          <p:nvPr>
            <p:ph idx="1"/>
          </p:nvPr>
        </p:nvSpPr>
        <p:spPr/>
        <p:txBody>
          <a:bodyPr/>
          <a:lstStyle/>
          <a:p>
            <a:pPr marL="0" indent="0">
              <a:buNone/>
            </a:pPr>
            <a:r>
              <a:rPr lang="en-MY" dirty="0"/>
              <a:t>In the given 4-to-1 multiplexer, if c1 = 0 and c0 = 1 then the output M is ___________</a:t>
            </a:r>
          </a:p>
          <a:p>
            <a:pPr marL="0" indent="0">
              <a:buNone/>
            </a:pPr>
            <a:endParaRPr lang="en-MY" dirty="0"/>
          </a:p>
          <a:p>
            <a:pPr marL="0" indent="0">
              <a:buNone/>
            </a:pPr>
            <a:r>
              <a:rPr lang="pt-BR" dirty="0"/>
              <a:t>a) X0</a:t>
            </a:r>
          </a:p>
          <a:p>
            <a:pPr marL="0" indent="0">
              <a:buNone/>
            </a:pPr>
            <a:r>
              <a:rPr lang="pt-BR" dirty="0"/>
              <a:t>b) X1</a:t>
            </a:r>
          </a:p>
          <a:p>
            <a:pPr marL="0" indent="0">
              <a:buNone/>
            </a:pPr>
            <a:r>
              <a:rPr lang="pt-BR" dirty="0"/>
              <a:t>c) X2</a:t>
            </a:r>
          </a:p>
          <a:p>
            <a:pPr marL="0" indent="0">
              <a:buNone/>
            </a:pPr>
            <a:r>
              <a:rPr lang="pt-BR" dirty="0"/>
              <a:t>d) X3</a:t>
            </a:r>
            <a:endParaRPr lang="en-MY" dirty="0"/>
          </a:p>
        </p:txBody>
      </p:sp>
      <p:sp>
        <p:nvSpPr>
          <p:cNvPr id="4" name="Footer Placeholder 3">
            <a:extLst>
              <a:ext uri="{FF2B5EF4-FFF2-40B4-BE49-F238E27FC236}">
                <a16:creationId xmlns:a16="http://schemas.microsoft.com/office/drawing/2014/main" id="{C10DBA78-5876-48A9-BA79-6397FF9BA09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2A3B7EB-37DB-489D-91BB-2B9F0AB58A7A}"/>
              </a:ext>
            </a:extLst>
          </p:cNvPr>
          <p:cNvSpPr>
            <a:spLocks noGrp="1"/>
          </p:cNvSpPr>
          <p:nvPr>
            <p:ph type="sldNum" sz="quarter" idx="12"/>
          </p:nvPr>
        </p:nvSpPr>
        <p:spPr/>
        <p:txBody>
          <a:bodyPr/>
          <a:lstStyle/>
          <a:p>
            <a:fld id="{1DE98518-C1CF-410D-8A71-B5D14FDF677E}" type="slidenum">
              <a:rPr lang="en-MY" smtClean="0"/>
              <a:t>33</a:t>
            </a:fld>
            <a:endParaRPr lang="en-MY" dirty="0"/>
          </a:p>
        </p:txBody>
      </p:sp>
      <p:pic>
        <p:nvPicPr>
          <p:cNvPr id="1026" name="Picture 2">
            <a:extLst>
              <a:ext uri="{FF2B5EF4-FFF2-40B4-BE49-F238E27FC236}">
                <a16:creationId xmlns:a16="http://schemas.microsoft.com/office/drawing/2014/main" id="{383148F6-1AA4-4EAC-9FD5-5734869F1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13" y="2717833"/>
            <a:ext cx="4316897" cy="29024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7BD920D-52B3-4F9F-9FF7-4B2AC6066FA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36359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19DA-A07D-41FB-AA72-A4475DA78240}"/>
              </a:ext>
            </a:extLst>
          </p:cNvPr>
          <p:cNvSpPr>
            <a:spLocks noGrp="1"/>
          </p:cNvSpPr>
          <p:nvPr>
            <p:ph type="title"/>
          </p:nvPr>
        </p:nvSpPr>
        <p:spPr/>
        <p:txBody>
          <a:bodyPr/>
          <a:lstStyle/>
          <a:p>
            <a:r>
              <a:rPr lang="en-MY" dirty="0"/>
              <a:t>MCQ 9</a:t>
            </a:r>
          </a:p>
        </p:txBody>
      </p:sp>
      <p:sp>
        <p:nvSpPr>
          <p:cNvPr id="3" name="Content Placeholder 2">
            <a:extLst>
              <a:ext uri="{FF2B5EF4-FFF2-40B4-BE49-F238E27FC236}">
                <a16:creationId xmlns:a16="http://schemas.microsoft.com/office/drawing/2014/main" id="{58101BC0-1353-4F58-9400-CF5409EDFA23}"/>
              </a:ext>
            </a:extLst>
          </p:cNvPr>
          <p:cNvSpPr>
            <a:spLocks noGrp="1"/>
          </p:cNvSpPr>
          <p:nvPr>
            <p:ph idx="1"/>
          </p:nvPr>
        </p:nvSpPr>
        <p:spPr/>
        <p:txBody>
          <a:bodyPr/>
          <a:lstStyle/>
          <a:p>
            <a:pPr marL="0" indent="0">
              <a:buNone/>
            </a:pPr>
            <a:r>
              <a:rPr lang="en-MY" dirty="0"/>
              <a:t>4 to 1 MUX would have ____________</a:t>
            </a:r>
          </a:p>
          <a:p>
            <a:pPr marL="0" indent="0">
              <a:buNone/>
            </a:pPr>
            <a:r>
              <a:rPr lang="en-MY" dirty="0"/>
              <a:t>a) 2 inputs</a:t>
            </a:r>
          </a:p>
          <a:p>
            <a:pPr marL="0" indent="0">
              <a:buNone/>
            </a:pPr>
            <a:r>
              <a:rPr lang="en-MY" dirty="0"/>
              <a:t>b) 3 inputs</a:t>
            </a:r>
          </a:p>
          <a:p>
            <a:pPr marL="0" indent="0">
              <a:buNone/>
            </a:pPr>
            <a:r>
              <a:rPr lang="en-MY" dirty="0"/>
              <a:t>c) 4 inputs</a:t>
            </a:r>
          </a:p>
          <a:p>
            <a:pPr marL="0" indent="0">
              <a:buNone/>
            </a:pPr>
            <a:r>
              <a:rPr lang="en-MY" dirty="0"/>
              <a:t>d) 5 inputs</a:t>
            </a:r>
          </a:p>
        </p:txBody>
      </p:sp>
      <p:sp>
        <p:nvSpPr>
          <p:cNvPr id="4" name="Footer Placeholder 3">
            <a:extLst>
              <a:ext uri="{FF2B5EF4-FFF2-40B4-BE49-F238E27FC236}">
                <a16:creationId xmlns:a16="http://schemas.microsoft.com/office/drawing/2014/main" id="{94B7B3B6-1D24-454E-8FF3-D2C546AF4B0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9CB6C9B-FA5C-4F04-B395-5B7B0DC43661}"/>
              </a:ext>
            </a:extLst>
          </p:cNvPr>
          <p:cNvSpPr>
            <a:spLocks noGrp="1"/>
          </p:cNvSpPr>
          <p:nvPr>
            <p:ph type="sldNum" sz="quarter" idx="12"/>
          </p:nvPr>
        </p:nvSpPr>
        <p:spPr/>
        <p:txBody>
          <a:bodyPr/>
          <a:lstStyle/>
          <a:p>
            <a:fld id="{1DE98518-C1CF-410D-8A71-B5D14FDF677E}" type="slidenum">
              <a:rPr lang="en-MY" smtClean="0"/>
              <a:t>34</a:t>
            </a:fld>
            <a:endParaRPr lang="en-MY" dirty="0"/>
          </a:p>
        </p:txBody>
      </p:sp>
      <p:sp>
        <p:nvSpPr>
          <p:cNvPr id="6" name="Rectangle 5">
            <a:extLst>
              <a:ext uri="{FF2B5EF4-FFF2-40B4-BE49-F238E27FC236}">
                <a16:creationId xmlns:a16="http://schemas.microsoft.com/office/drawing/2014/main" id="{DC7A0C5C-9D4C-4A5C-811D-67A75D3F2065}"/>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110626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3578-E3CE-4B2F-B278-C009A431F2C4}"/>
              </a:ext>
            </a:extLst>
          </p:cNvPr>
          <p:cNvSpPr>
            <a:spLocks noGrp="1"/>
          </p:cNvSpPr>
          <p:nvPr>
            <p:ph type="title"/>
          </p:nvPr>
        </p:nvSpPr>
        <p:spPr/>
        <p:txBody>
          <a:bodyPr/>
          <a:lstStyle/>
          <a:p>
            <a:r>
              <a:rPr lang="en-MY" dirty="0"/>
              <a:t>MCQ 10</a:t>
            </a:r>
          </a:p>
        </p:txBody>
      </p:sp>
      <p:sp>
        <p:nvSpPr>
          <p:cNvPr id="3" name="Content Placeholder 2">
            <a:extLst>
              <a:ext uri="{FF2B5EF4-FFF2-40B4-BE49-F238E27FC236}">
                <a16:creationId xmlns:a16="http://schemas.microsoft.com/office/drawing/2014/main" id="{4989F694-4CF0-4BC8-9E81-548325188D24}"/>
              </a:ext>
            </a:extLst>
          </p:cNvPr>
          <p:cNvSpPr>
            <a:spLocks noGrp="1"/>
          </p:cNvSpPr>
          <p:nvPr>
            <p:ph idx="1"/>
          </p:nvPr>
        </p:nvSpPr>
        <p:spPr/>
        <p:txBody>
          <a:bodyPr>
            <a:normAutofit/>
          </a:bodyPr>
          <a:lstStyle/>
          <a:p>
            <a:pPr marL="0" indent="0">
              <a:buNone/>
            </a:pPr>
            <a:r>
              <a:rPr lang="en-MY" dirty="0"/>
              <a:t>The two input MUX would have ____________</a:t>
            </a:r>
          </a:p>
          <a:p>
            <a:pPr marL="0" indent="0">
              <a:buNone/>
            </a:pPr>
            <a:r>
              <a:rPr lang="en-MY" dirty="0"/>
              <a:t>a) 1 select line</a:t>
            </a:r>
          </a:p>
          <a:p>
            <a:pPr marL="0" indent="0">
              <a:buNone/>
            </a:pPr>
            <a:r>
              <a:rPr lang="en-MY" dirty="0"/>
              <a:t>b) 2 select lines</a:t>
            </a:r>
          </a:p>
          <a:p>
            <a:pPr marL="0" indent="0">
              <a:buNone/>
            </a:pPr>
            <a:r>
              <a:rPr lang="en-MY" dirty="0"/>
              <a:t>c) 4 select lines</a:t>
            </a:r>
          </a:p>
          <a:p>
            <a:pPr marL="0" indent="0">
              <a:buNone/>
            </a:pPr>
            <a:r>
              <a:rPr lang="en-MY" dirty="0"/>
              <a:t>d) 3 select lines</a:t>
            </a:r>
          </a:p>
          <a:p>
            <a:pPr marL="0" indent="0">
              <a:buNone/>
            </a:pPr>
            <a:endParaRPr lang="en-MY" dirty="0"/>
          </a:p>
        </p:txBody>
      </p:sp>
      <p:sp>
        <p:nvSpPr>
          <p:cNvPr id="4" name="Footer Placeholder 3">
            <a:extLst>
              <a:ext uri="{FF2B5EF4-FFF2-40B4-BE49-F238E27FC236}">
                <a16:creationId xmlns:a16="http://schemas.microsoft.com/office/drawing/2014/main" id="{2DDB3A8D-5262-4A33-9A14-AAB7DCD277E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E655144-324A-4FA5-A4D0-5D5347AB8252}"/>
              </a:ext>
            </a:extLst>
          </p:cNvPr>
          <p:cNvSpPr>
            <a:spLocks noGrp="1"/>
          </p:cNvSpPr>
          <p:nvPr>
            <p:ph type="sldNum" sz="quarter" idx="12"/>
          </p:nvPr>
        </p:nvSpPr>
        <p:spPr/>
        <p:txBody>
          <a:bodyPr/>
          <a:lstStyle/>
          <a:p>
            <a:fld id="{1DE98518-C1CF-410D-8A71-B5D14FDF677E}" type="slidenum">
              <a:rPr lang="en-MY" smtClean="0"/>
              <a:t>35</a:t>
            </a:fld>
            <a:endParaRPr lang="en-MY" dirty="0"/>
          </a:p>
        </p:txBody>
      </p:sp>
      <p:sp>
        <p:nvSpPr>
          <p:cNvPr id="7" name="TextBox 6">
            <a:extLst>
              <a:ext uri="{FF2B5EF4-FFF2-40B4-BE49-F238E27FC236}">
                <a16:creationId xmlns:a16="http://schemas.microsoft.com/office/drawing/2014/main" id="{4E92FB34-D855-4876-906A-A6078BFD97CD}"/>
              </a:ext>
            </a:extLst>
          </p:cNvPr>
          <p:cNvSpPr txBox="1"/>
          <p:nvPr/>
        </p:nvSpPr>
        <p:spPr>
          <a:xfrm>
            <a:off x="1088136" y="5276302"/>
            <a:ext cx="7858708" cy="923330"/>
          </a:xfrm>
          <a:prstGeom prst="rect">
            <a:avLst/>
          </a:prstGeom>
          <a:noFill/>
        </p:spPr>
        <p:txBody>
          <a:bodyPr wrap="square">
            <a:spAutoFit/>
          </a:bodyPr>
          <a:lstStyle/>
          <a:p>
            <a:pPr marL="0" indent="0">
              <a:buNone/>
            </a:pPr>
            <a:r>
              <a:rPr lang="en-MY" dirty="0"/>
              <a:t>The two input multiplexer would have n select lines in 2^n. </a:t>
            </a:r>
          </a:p>
          <a:p>
            <a:pPr marL="0" indent="0">
              <a:buNone/>
            </a:pPr>
            <a:r>
              <a:rPr lang="en-MY" dirty="0"/>
              <a:t>Thus n =1. </a:t>
            </a:r>
          </a:p>
          <a:p>
            <a:pPr marL="0" indent="0">
              <a:buNone/>
            </a:pPr>
            <a:r>
              <a:rPr lang="en-MY" dirty="0"/>
              <a:t>Therefore, it has 1 select line.</a:t>
            </a:r>
          </a:p>
        </p:txBody>
      </p:sp>
      <p:sp>
        <p:nvSpPr>
          <p:cNvPr id="8" name="Rectangle 7">
            <a:extLst>
              <a:ext uri="{FF2B5EF4-FFF2-40B4-BE49-F238E27FC236}">
                <a16:creationId xmlns:a16="http://schemas.microsoft.com/office/drawing/2014/main" id="{849611F0-EC7D-4EDE-980B-7A2736D5AB02}"/>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1360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54F6-1389-44F0-9C20-773897A636A5}"/>
              </a:ext>
            </a:extLst>
          </p:cNvPr>
          <p:cNvSpPr>
            <a:spLocks noGrp="1"/>
          </p:cNvSpPr>
          <p:nvPr>
            <p:ph type="title"/>
          </p:nvPr>
        </p:nvSpPr>
        <p:spPr/>
        <p:txBody>
          <a:bodyPr/>
          <a:lstStyle/>
          <a:p>
            <a:r>
              <a:rPr lang="en-MY" dirty="0"/>
              <a:t>MCQ 11</a:t>
            </a:r>
          </a:p>
        </p:txBody>
      </p:sp>
      <p:sp>
        <p:nvSpPr>
          <p:cNvPr id="3" name="Content Placeholder 2">
            <a:extLst>
              <a:ext uri="{FF2B5EF4-FFF2-40B4-BE49-F238E27FC236}">
                <a16:creationId xmlns:a16="http://schemas.microsoft.com/office/drawing/2014/main" id="{499A6D10-A8BC-4B0C-B3D8-9D78AAD37274}"/>
              </a:ext>
            </a:extLst>
          </p:cNvPr>
          <p:cNvSpPr>
            <a:spLocks noGrp="1"/>
          </p:cNvSpPr>
          <p:nvPr>
            <p:ph idx="1"/>
          </p:nvPr>
        </p:nvSpPr>
        <p:spPr/>
        <p:txBody>
          <a:bodyPr/>
          <a:lstStyle/>
          <a:p>
            <a:pPr marL="0" indent="0">
              <a:buNone/>
            </a:pPr>
            <a:r>
              <a:rPr lang="en-MY" dirty="0"/>
              <a:t>A combinational circuit that selects one from many inputs are ____________</a:t>
            </a:r>
          </a:p>
          <a:p>
            <a:pPr marL="0" indent="0">
              <a:buNone/>
            </a:pPr>
            <a:r>
              <a:rPr lang="en-MY" dirty="0"/>
              <a:t>a) Encoder</a:t>
            </a:r>
          </a:p>
          <a:p>
            <a:pPr marL="0" indent="0">
              <a:buNone/>
            </a:pPr>
            <a:r>
              <a:rPr lang="en-MY" dirty="0"/>
              <a:t>b) Decoder</a:t>
            </a:r>
          </a:p>
          <a:p>
            <a:pPr marL="0" indent="0">
              <a:buNone/>
            </a:pPr>
            <a:r>
              <a:rPr lang="en-MY" dirty="0"/>
              <a:t>c) Demultiplexer</a:t>
            </a:r>
          </a:p>
          <a:p>
            <a:pPr marL="0" indent="0">
              <a:buNone/>
            </a:pPr>
            <a:r>
              <a:rPr lang="en-MY" dirty="0"/>
              <a:t>d) Multiplexer</a:t>
            </a:r>
          </a:p>
        </p:txBody>
      </p:sp>
      <p:sp>
        <p:nvSpPr>
          <p:cNvPr id="4" name="Footer Placeholder 3">
            <a:extLst>
              <a:ext uri="{FF2B5EF4-FFF2-40B4-BE49-F238E27FC236}">
                <a16:creationId xmlns:a16="http://schemas.microsoft.com/office/drawing/2014/main" id="{FC96205D-5990-4776-9A77-B55FA7FEF9D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A3C4AF2-0A4B-4541-99BD-6680999398E1}"/>
              </a:ext>
            </a:extLst>
          </p:cNvPr>
          <p:cNvSpPr>
            <a:spLocks noGrp="1"/>
          </p:cNvSpPr>
          <p:nvPr>
            <p:ph type="sldNum" sz="quarter" idx="12"/>
          </p:nvPr>
        </p:nvSpPr>
        <p:spPr/>
        <p:txBody>
          <a:bodyPr/>
          <a:lstStyle/>
          <a:p>
            <a:fld id="{1DE98518-C1CF-410D-8A71-B5D14FDF677E}" type="slidenum">
              <a:rPr lang="en-MY" smtClean="0"/>
              <a:t>36</a:t>
            </a:fld>
            <a:endParaRPr lang="en-MY" dirty="0"/>
          </a:p>
        </p:txBody>
      </p:sp>
      <p:sp>
        <p:nvSpPr>
          <p:cNvPr id="6" name="Rectangle 5">
            <a:extLst>
              <a:ext uri="{FF2B5EF4-FFF2-40B4-BE49-F238E27FC236}">
                <a16:creationId xmlns:a16="http://schemas.microsoft.com/office/drawing/2014/main" id="{C6300C9D-8941-4F0A-8045-FC1ECC2465B4}"/>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85535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C653-74CE-48B3-BAFF-8FB796E275E8}"/>
              </a:ext>
            </a:extLst>
          </p:cNvPr>
          <p:cNvSpPr>
            <a:spLocks noGrp="1"/>
          </p:cNvSpPr>
          <p:nvPr>
            <p:ph type="title"/>
          </p:nvPr>
        </p:nvSpPr>
        <p:spPr/>
        <p:txBody>
          <a:bodyPr/>
          <a:lstStyle/>
          <a:p>
            <a:r>
              <a:rPr lang="en-MY" dirty="0"/>
              <a:t>MCQ 12</a:t>
            </a:r>
          </a:p>
        </p:txBody>
      </p:sp>
      <p:sp>
        <p:nvSpPr>
          <p:cNvPr id="3" name="Content Placeholder 2">
            <a:extLst>
              <a:ext uri="{FF2B5EF4-FFF2-40B4-BE49-F238E27FC236}">
                <a16:creationId xmlns:a16="http://schemas.microsoft.com/office/drawing/2014/main" id="{8EF8356D-DA55-4061-924E-B3D5D79C7BF9}"/>
              </a:ext>
            </a:extLst>
          </p:cNvPr>
          <p:cNvSpPr>
            <a:spLocks noGrp="1"/>
          </p:cNvSpPr>
          <p:nvPr>
            <p:ph idx="1"/>
          </p:nvPr>
        </p:nvSpPr>
        <p:spPr/>
        <p:txBody>
          <a:bodyPr/>
          <a:lstStyle/>
          <a:p>
            <a:pPr marL="0" indent="0">
              <a:buNone/>
            </a:pPr>
            <a:r>
              <a:rPr lang="en-MY" dirty="0"/>
              <a:t>4 to 1 MUX would have ____________</a:t>
            </a:r>
          </a:p>
          <a:p>
            <a:pPr marL="0" indent="0">
              <a:buNone/>
            </a:pPr>
            <a:r>
              <a:rPr lang="en-MY" dirty="0"/>
              <a:t>a) 1 output</a:t>
            </a:r>
          </a:p>
          <a:p>
            <a:pPr marL="0" indent="0">
              <a:buNone/>
            </a:pPr>
            <a:r>
              <a:rPr lang="en-MY" dirty="0"/>
              <a:t>b) 2 outputs</a:t>
            </a:r>
          </a:p>
          <a:p>
            <a:pPr marL="0" indent="0">
              <a:buNone/>
            </a:pPr>
            <a:r>
              <a:rPr lang="en-MY" dirty="0"/>
              <a:t>c) 3 outputs</a:t>
            </a:r>
          </a:p>
          <a:p>
            <a:pPr marL="0" indent="0">
              <a:buNone/>
            </a:pPr>
            <a:r>
              <a:rPr lang="en-MY" dirty="0"/>
              <a:t>d) 4 outputs</a:t>
            </a:r>
          </a:p>
        </p:txBody>
      </p:sp>
      <p:sp>
        <p:nvSpPr>
          <p:cNvPr id="4" name="Footer Placeholder 3">
            <a:extLst>
              <a:ext uri="{FF2B5EF4-FFF2-40B4-BE49-F238E27FC236}">
                <a16:creationId xmlns:a16="http://schemas.microsoft.com/office/drawing/2014/main" id="{8A4D90F6-17F3-4DC6-8AC8-0F924FE2F98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293697BA-31DC-4A67-8A94-19F6B9A451CB}"/>
              </a:ext>
            </a:extLst>
          </p:cNvPr>
          <p:cNvSpPr>
            <a:spLocks noGrp="1"/>
          </p:cNvSpPr>
          <p:nvPr>
            <p:ph type="sldNum" sz="quarter" idx="12"/>
          </p:nvPr>
        </p:nvSpPr>
        <p:spPr/>
        <p:txBody>
          <a:bodyPr/>
          <a:lstStyle/>
          <a:p>
            <a:fld id="{1DE98518-C1CF-410D-8A71-B5D14FDF677E}" type="slidenum">
              <a:rPr lang="en-MY" smtClean="0"/>
              <a:t>37</a:t>
            </a:fld>
            <a:endParaRPr lang="en-MY" dirty="0"/>
          </a:p>
        </p:txBody>
      </p:sp>
      <p:sp>
        <p:nvSpPr>
          <p:cNvPr id="6" name="Rectangle 5">
            <a:extLst>
              <a:ext uri="{FF2B5EF4-FFF2-40B4-BE49-F238E27FC236}">
                <a16:creationId xmlns:a16="http://schemas.microsoft.com/office/drawing/2014/main" id="{09B17351-502B-4169-86C1-C70FA1591944}"/>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71590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1CDA-50A7-4BA6-9D48-61A32FB7C2B3}"/>
              </a:ext>
            </a:extLst>
          </p:cNvPr>
          <p:cNvSpPr>
            <a:spLocks noGrp="1"/>
          </p:cNvSpPr>
          <p:nvPr>
            <p:ph type="title"/>
          </p:nvPr>
        </p:nvSpPr>
        <p:spPr/>
        <p:txBody>
          <a:bodyPr/>
          <a:lstStyle/>
          <a:p>
            <a:r>
              <a:rPr lang="en-MY" dirty="0" err="1"/>
              <a:t>Mcq</a:t>
            </a:r>
            <a:r>
              <a:rPr lang="en-MY" dirty="0"/>
              <a:t> 13</a:t>
            </a:r>
          </a:p>
        </p:txBody>
      </p:sp>
      <p:sp>
        <p:nvSpPr>
          <p:cNvPr id="3" name="Content Placeholder 2">
            <a:extLst>
              <a:ext uri="{FF2B5EF4-FFF2-40B4-BE49-F238E27FC236}">
                <a16:creationId xmlns:a16="http://schemas.microsoft.com/office/drawing/2014/main" id="{5E0AFA9D-099C-40E4-9BC1-7308EB01B538}"/>
              </a:ext>
            </a:extLst>
          </p:cNvPr>
          <p:cNvSpPr>
            <a:spLocks noGrp="1"/>
          </p:cNvSpPr>
          <p:nvPr>
            <p:ph idx="1"/>
          </p:nvPr>
        </p:nvSpPr>
        <p:spPr/>
        <p:txBody>
          <a:bodyPr/>
          <a:lstStyle/>
          <a:p>
            <a:pPr marL="0" indent="0">
              <a:buNone/>
            </a:pPr>
            <a:r>
              <a:rPr lang="en-MY" dirty="0"/>
              <a:t>The word demultiplex means ___________</a:t>
            </a:r>
          </a:p>
          <a:p>
            <a:pPr marL="0" indent="0">
              <a:buNone/>
            </a:pPr>
            <a:r>
              <a:rPr lang="en-MY" dirty="0"/>
              <a:t>a) One into many</a:t>
            </a:r>
          </a:p>
          <a:p>
            <a:pPr marL="0" indent="0">
              <a:buNone/>
            </a:pPr>
            <a:r>
              <a:rPr lang="en-MY" dirty="0"/>
              <a:t>b) Many into one</a:t>
            </a:r>
          </a:p>
          <a:p>
            <a:pPr marL="0" indent="0">
              <a:buNone/>
            </a:pPr>
            <a:r>
              <a:rPr lang="en-MY" dirty="0"/>
              <a:t>c) Distributor</a:t>
            </a:r>
          </a:p>
          <a:p>
            <a:pPr marL="0" indent="0">
              <a:buNone/>
            </a:pPr>
            <a:r>
              <a:rPr lang="en-MY" dirty="0"/>
              <a:t>d) One into many as well as Distributor</a:t>
            </a:r>
          </a:p>
        </p:txBody>
      </p:sp>
      <p:sp>
        <p:nvSpPr>
          <p:cNvPr id="4" name="Footer Placeholder 3">
            <a:extLst>
              <a:ext uri="{FF2B5EF4-FFF2-40B4-BE49-F238E27FC236}">
                <a16:creationId xmlns:a16="http://schemas.microsoft.com/office/drawing/2014/main" id="{98ECEEE0-DF37-4AFD-9DE9-6824C7B3B66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BF1642E-8DC8-47E7-8253-F75FC4E3AA44}"/>
              </a:ext>
            </a:extLst>
          </p:cNvPr>
          <p:cNvSpPr>
            <a:spLocks noGrp="1"/>
          </p:cNvSpPr>
          <p:nvPr>
            <p:ph type="sldNum" sz="quarter" idx="12"/>
          </p:nvPr>
        </p:nvSpPr>
        <p:spPr/>
        <p:txBody>
          <a:bodyPr/>
          <a:lstStyle/>
          <a:p>
            <a:fld id="{1DE98518-C1CF-410D-8A71-B5D14FDF677E}" type="slidenum">
              <a:rPr lang="en-MY" smtClean="0"/>
              <a:t>38</a:t>
            </a:fld>
            <a:endParaRPr lang="en-MY" dirty="0"/>
          </a:p>
        </p:txBody>
      </p:sp>
      <p:sp>
        <p:nvSpPr>
          <p:cNvPr id="6" name="Rectangle 5">
            <a:extLst>
              <a:ext uri="{FF2B5EF4-FFF2-40B4-BE49-F238E27FC236}">
                <a16:creationId xmlns:a16="http://schemas.microsoft.com/office/drawing/2014/main" id="{55899229-7AE9-462B-B066-B598461D24E0}"/>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413854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AB4F-12BE-408F-BE61-5EA642CDB7CC}"/>
              </a:ext>
            </a:extLst>
          </p:cNvPr>
          <p:cNvSpPr>
            <a:spLocks noGrp="1"/>
          </p:cNvSpPr>
          <p:nvPr>
            <p:ph type="title"/>
          </p:nvPr>
        </p:nvSpPr>
        <p:spPr/>
        <p:txBody>
          <a:bodyPr/>
          <a:lstStyle/>
          <a:p>
            <a:r>
              <a:rPr lang="en-MY" dirty="0" err="1"/>
              <a:t>Mcq</a:t>
            </a:r>
            <a:r>
              <a:rPr lang="en-MY" dirty="0"/>
              <a:t> 14</a:t>
            </a:r>
          </a:p>
        </p:txBody>
      </p:sp>
      <p:sp>
        <p:nvSpPr>
          <p:cNvPr id="3" name="Content Placeholder 2">
            <a:extLst>
              <a:ext uri="{FF2B5EF4-FFF2-40B4-BE49-F238E27FC236}">
                <a16:creationId xmlns:a16="http://schemas.microsoft.com/office/drawing/2014/main" id="{C544A87C-F28F-4F93-AF58-392D78154D82}"/>
              </a:ext>
            </a:extLst>
          </p:cNvPr>
          <p:cNvSpPr>
            <a:spLocks noGrp="1"/>
          </p:cNvSpPr>
          <p:nvPr>
            <p:ph idx="1"/>
          </p:nvPr>
        </p:nvSpPr>
        <p:spPr/>
        <p:txBody>
          <a:bodyPr/>
          <a:lstStyle/>
          <a:p>
            <a:pPr marL="0" indent="0">
              <a:buNone/>
            </a:pPr>
            <a:r>
              <a:rPr lang="en-MY" dirty="0"/>
              <a:t>Why is a demultiplexer called a data distributor?</a:t>
            </a:r>
          </a:p>
          <a:p>
            <a:pPr marL="0" indent="0">
              <a:buNone/>
            </a:pPr>
            <a:r>
              <a:rPr lang="en-MY" dirty="0"/>
              <a:t>a) The input will be distributed to one of the outputs</a:t>
            </a:r>
          </a:p>
          <a:p>
            <a:pPr marL="0" indent="0">
              <a:buNone/>
            </a:pPr>
            <a:r>
              <a:rPr lang="en-MY" dirty="0"/>
              <a:t>b) One of the inputs will be selected for the output</a:t>
            </a:r>
          </a:p>
          <a:p>
            <a:pPr marL="0" indent="0">
              <a:buNone/>
            </a:pPr>
            <a:r>
              <a:rPr lang="en-MY" dirty="0"/>
              <a:t>c) The output will be distributed to one of the inputs</a:t>
            </a:r>
          </a:p>
          <a:p>
            <a:pPr marL="0" indent="0">
              <a:buNone/>
            </a:pPr>
            <a:r>
              <a:rPr lang="en-MY" dirty="0"/>
              <a:t>d) Single input to Single Output</a:t>
            </a:r>
          </a:p>
        </p:txBody>
      </p:sp>
      <p:sp>
        <p:nvSpPr>
          <p:cNvPr id="4" name="Footer Placeholder 3">
            <a:extLst>
              <a:ext uri="{FF2B5EF4-FFF2-40B4-BE49-F238E27FC236}">
                <a16:creationId xmlns:a16="http://schemas.microsoft.com/office/drawing/2014/main" id="{EDB2888D-067F-45B2-A939-D955F97EE2E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2BC6F4A0-F1D0-4EB4-BF71-32A34F095469}"/>
              </a:ext>
            </a:extLst>
          </p:cNvPr>
          <p:cNvSpPr>
            <a:spLocks noGrp="1"/>
          </p:cNvSpPr>
          <p:nvPr>
            <p:ph type="sldNum" sz="quarter" idx="12"/>
          </p:nvPr>
        </p:nvSpPr>
        <p:spPr/>
        <p:txBody>
          <a:bodyPr/>
          <a:lstStyle/>
          <a:p>
            <a:fld id="{1DE98518-C1CF-410D-8A71-B5D14FDF677E}" type="slidenum">
              <a:rPr lang="en-MY" smtClean="0"/>
              <a:t>39</a:t>
            </a:fld>
            <a:endParaRPr lang="en-MY" dirty="0"/>
          </a:p>
        </p:txBody>
      </p:sp>
      <p:sp>
        <p:nvSpPr>
          <p:cNvPr id="6" name="Rectangle 5">
            <a:extLst>
              <a:ext uri="{FF2B5EF4-FFF2-40B4-BE49-F238E27FC236}">
                <a16:creationId xmlns:a16="http://schemas.microsoft.com/office/drawing/2014/main" id="{F0FF81C7-8B89-440E-8A8C-D1B966555B2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13790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32BD-3DF9-4A67-8EF3-2A42EA0AE33B}"/>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F320AF14-F42B-4601-96C3-BA78BF800828}"/>
              </a:ext>
            </a:extLst>
          </p:cNvPr>
          <p:cNvSpPr>
            <a:spLocks noGrp="1"/>
          </p:cNvSpPr>
          <p:nvPr>
            <p:ph idx="1"/>
          </p:nvPr>
        </p:nvSpPr>
        <p:spPr/>
        <p:txBody>
          <a:bodyPr>
            <a:normAutofit fontScale="92500" lnSpcReduction="10000"/>
          </a:bodyPr>
          <a:lstStyle/>
          <a:p>
            <a:pPr algn="just">
              <a:lnSpc>
                <a:spcPct val="100000"/>
              </a:lnSpc>
            </a:pPr>
            <a:r>
              <a:rPr lang="en-MY" dirty="0"/>
              <a:t>There are two inputs and two outputs in a Half Adder. </a:t>
            </a:r>
          </a:p>
          <a:p>
            <a:pPr algn="just">
              <a:lnSpc>
                <a:spcPct val="100000"/>
              </a:lnSpc>
            </a:pPr>
            <a:r>
              <a:rPr lang="en-MY" dirty="0"/>
              <a:t>Inputs are named as A and B, and the outputs are named as Sum (S) and Carry (C). </a:t>
            </a:r>
          </a:p>
          <a:p>
            <a:pPr algn="just">
              <a:lnSpc>
                <a:spcPct val="100000"/>
              </a:lnSpc>
            </a:pPr>
            <a:r>
              <a:rPr lang="en-MY" dirty="0"/>
              <a:t>The Sum is X-OR of the input A and B. Carry is AND of the input A and B. </a:t>
            </a:r>
          </a:p>
          <a:p>
            <a:pPr algn="just">
              <a:lnSpc>
                <a:spcPct val="100000"/>
              </a:lnSpc>
            </a:pPr>
            <a:r>
              <a:rPr lang="en-MY" dirty="0"/>
              <a:t>With the help of half adder, one can design a circuit that is capable of performing simple addition with the help of logic gates. </a:t>
            </a:r>
          </a:p>
          <a:p>
            <a:pPr algn="just">
              <a:lnSpc>
                <a:spcPct val="100000"/>
              </a:lnSpc>
            </a:pPr>
            <a:r>
              <a:rPr lang="en-MY" dirty="0"/>
              <a:t>Let us first take a look at the addition of single bits.</a:t>
            </a:r>
          </a:p>
          <a:p>
            <a:pPr marL="0" indent="0" algn="ctr">
              <a:lnSpc>
                <a:spcPct val="100000"/>
              </a:lnSpc>
              <a:buNone/>
            </a:pPr>
            <a:r>
              <a:rPr lang="en-MY" dirty="0"/>
              <a:t>0 + 0 = 0</a:t>
            </a:r>
          </a:p>
          <a:p>
            <a:pPr marL="0" indent="0" algn="ctr">
              <a:lnSpc>
                <a:spcPct val="100000"/>
              </a:lnSpc>
              <a:buNone/>
            </a:pPr>
            <a:r>
              <a:rPr lang="en-MY" dirty="0"/>
              <a:t>0 + 1 = 1</a:t>
            </a:r>
          </a:p>
          <a:p>
            <a:pPr marL="0" indent="0" algn="ctr">
              <a:lnSpc>
                <a:spcPct val="100000"/>
              </a:lnSpc>
              <a:buNone/>
            </a:pPr>
            <a:r>
              <a:rPr lang="en-MY" dirty="0"/>
              <a:t>1 + 0 = 1</a:t>
            </a:r>
          </a:p>
          <a:p>
            <a:pPr marL="0" indent="0" algn="ctr">
              <a:lnSpc>
                <a:spcPct val="100000"/>
              </a:lnSpc>
              <a:buNone/>
            </a:pPr>
            <a:r>
              <a:rPr lang="en-MY" dirty="0"/>
              <a:t>1 + 1 = 10</a:t>
            </a:r>
          </a:p>
        </p:txBody>
      </p:sp>
      <p:sp>
        <p:nvSpPr>
          <p:cNvPr id="4" name="Footer Placeholder 3">
            <a:extLst>
              <a:ext uri="{FF2B5EF4-FFF2-40B4-BE49-F238E27FC236}">
                <a16:creationId xmlns:a16="http://schemas.microsoft.com/office/drawing/2014/main" id="{8F1C93AB-C8EE-4475-856F-DA182C5A067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F7C832F-96EE-4C78-82C5-027DC5F12974}"/>
              </a:ext>
            </a:extLst>
          </p:cNvPr>
          <p:cNvSpPr>
            <a:spLocks noGrp="1"/>
          </p:cNvSpPr>
          <p:nvPr>
            <p:ph type="sldNum" sz="quarter" idx="12"/>
          </p:nvPr>
        </p:nvSpPr>
        <p:spPr/>
        <p:txBody>
          <a:bodyPr/>
          <a:lstStyle/>
          <a:p>
            <a:fld id="{1DE98518-C1CF-410D-8A71-B5D14FDF677E}" type="slidenum">
              <a:rPr lang="en-MY" smtClean="0"/>
              <a:t>4</a:t>
            </a:fld>
            <a:endParaRPr lang="en-MY" dirty="0"/>
          </a:p>
        </p:txBody>
      </p:sp>
    </p:spTree>
    <p:extLst>
      <p:ext uri="{BB962C8B-B14F-4D97-AF65-F5344CB8AC3E}">
        <p14:creationId xmlns:p14="http://schemas.microsoft.com/office/powerpoint/2010/main" val="3398041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58A6-B72B-4033-A26A-4C898A08F756}"/>
              </a:ext>
            </a:extLst>
          </p:cNvPr>
          <p:cNvSpPr>
            <a:spLocks noGrp="1"/>
          </p:cNvSpPr>
          <p:nvPr>
            <p:ph type="title"/>
          </p:nvPr>
        </p:nvSpPr>
        <p:spPr/>
        <p:txBody>
          <a:bodyPr/>
          <a:lstStyle/>
          <a:p>
            <a:r>
              <a:rPr lang="en-MY" dirty="0" err="1"/>
              <a:t>Mcq</a:t>
            </a:r>
            <a:r>
              <a:rPr lang="en-MY" dirty="0"/>
              <a:t> 15</a:t>
            </a:r>
          </a:p>
        </p:txBody>
      </p:sp>
      <p:sp>
        <p:nvSpPr>
          <p:cNvPr id="3" name="Content Placeholder 2">
            <a:extLst>
              <a:ext uri="{FF2B5EF4-FFF2-40B4-BE49-F238E27FC236}">
                <a16:creationId xmlns:a16="http://schemas.microsoft.com/office/drawing/2014/main" id="{4C0F54FE-D632-40D7-B8C5-07E783472B03}"/>
              </a:ext>
            </a:extLst>
          </p:cNvPr>
          <p:cNvSpPr>
            <a:spLocks noGrp="1"/>
          </p:cNvSpPr>
          <p:nvPr>
            <p:ph idx="1"/>
          </p:nvPr>
        </p:nvSpPr>
        <p:spPr/>
        <p:txBody>
          <a:bodyPr/>
          <a:lstStyle/>
          <a:p>
            <a:pPr marL="0" indent="0">
              <a:buNone/>
            </a:pPr>
            <a:r>
              <a:rPr lang="en-MY" dirty="0"/>
              <a:t>In 1-to-4 demultiplexer, how many select lines are required?</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5</a:t>
            </a:r>
          </a:p>
        </p:txBody>
      </p:sp>
      <p:sp>
        <p:nvSpPr>
          <p:cNvPr id="4" name="Footer Placeholder 3">
            <a:extLst>
              <a:ext uri="{FF2B5EF4-FFF2-40B4-BE49-F238E27FC236}">
                <a16:creationId xmlns:a16="http://schemas.microsoft.com/office/drawing/2014/main" id="{805B7A3A-6EF2-4CAA-8F62-6F71A61A155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C8AC044-57B7-4C7A-81D5-DE4DC4717FDA}"/>
              </a:ext>
            </a:extLst>
          </p:cNvPr>
          <p:cNvSpPr>
            <a:spLocks noGrp="1"/>
          </p:cNvSpPr>
          <p:nvPr>
            <p:ph type="sldNum" sz="quarter" idx="12"/>
          </p:nvPr>
        </p:nvSpPr>
        <p:spPr/>
        <p:txBody>
          <a:bodyPr/>
          <a:lstStyle/>
          <a:p>
            <a:fld id="{1DE98518-C1CF-410D-8A71-B5D14FDF677E}" type="slidenum">
              <a:rPr lang="en-MY" smtClean="0"/>
              <a:t>40</a:t>
            </a:fld>
            <a:endParaRPr lang="en-MY" dirty="0"/>
          </a:p>
        </p:txBody>
      </p:sp>
      <p:sp>
        <p:nvSpPr>
          <p:cNvPr id="6" name="Rectangle 5">
            <a:extLst>
              <a:ext uri="{FF2B5EF4-FFF2-40B4-BE49-F238E27FC236}">
                <a16:creationId xmlns:a16="http://schemas.microsoft.com/office/drawing/2014/main" id="{6839C891-719B-48A9-B6EC-3EB4B7127815}"/>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
        <p:nvSpPr>
          <p:cNvPr id="10" name="TextBox 9">
            <a:extLst>
              <a:ext uri="{FF2B5EF4-FFF2-40B4-BE49-F238E27FC236}">
                <a16:creationId xmlns:a16="http://schemas.microsoft.com/office/drawing/2014/main" id="{BBD02197-BEAF-43A4-AFC3-8340311FF92A}"/>
              </a:ext>
            </a:extLst>
          </p:cNvPr>
          <p:cNvSpPr txBox="1"/>
          <p:nvPr/>
        </p:nvSpPr>
        <p:spPr>
          <a:xfrm>
            <a:off x="986712" y="5487953"/>
            <a:ext cx="9127672" cy="646331"/>
          </a:xfrm>
          <a:prstGeom prst="rect">
            <a:avLst/>
          </a:prstGeom>
          <a:noFill/>
        </p:spPr>
        <p:txBody>
          <a:bodyPr wrap="square">
            <a:spAutoFit/>
          </a:bodyPr>
          <a:lstStyle/>
          <a:p>
            <a:r>
              <a:rPr lang="en-MY" dirty="0"/>
              <a:t>The formula for total no. of outputs is given by 2^n, where n is the no. of select lines. Therefore, for 1:4 demultiplexer, 2 select lines are required.</a:t>
            </a:r>
          </a:p>
        </p:txBody>
      </p:sp>
    </p:spTree>
    <p:extLst>
      <p:ext uri="{BB962C8B-B14F-4D97-AF65-F5344CB8AC3E}">
        <p14:creationId xmlns:p14="http://schemas.microsoft.com/office/powerpoint/2010/main" val="167404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256B-C2AD-4DCA-AE1D-871C2A18726C}"/>
              </a:ext>
            </a:extLst>
          </p:cNvPr>
          <p:cNvSpPr>
            <a:spLocks noGrp="1"/>
          </p:cNvSpPr>
          <p:nvPr>
            <p:ph type="title"/>
          </p:nvPr>
        </p:nvSpPr>
        <p:spPr/>
        <p:txBody>
          <a:bodyPr/>
          <a:lstStyle/>
          <a:p>
            <a:r>
              <a:rPr lang="en-MY" dirty="0" err="1"/>
              <a:t>Mcq</a:t>
            </a:r>
            <a:r>
              <a:rPr lang="en-MY" dirty="0"/>
              <a:t> 16</a:t>
            </a:r>
          </a:p>
        </p:txBody>
      </p:sp>
      <p:sp>
        <p:nvSpPr>
          <p:cNvPr id="3" name="Content Placeholder 2">
            <a:extLst>
              <a:ext uri="{FF2B5EF4-FFF2-40B4-BE49-F238E27FC236}">
                <a16:creationId xmlns:a16="http://schemas.microsoft.com/office/drawing/2014/main" id="{B1A96B82-78F8-4DAF-8611-A0A015F66ADB}"/>
              </a:ext>
            </a:extLst>
          </p:cNvPr>
          <p:cNvSpPr>
            <a:spLocks noGrp="1"/>
          </p:cNvSpPr>
          <p:nvPr>
            <p:ph idx="1"/>
          </p:nvPr>
        </p:nvSpPr>
        <p:spPr/>
        <p:txBody>
          <a:bodyPr/>
          <a:lstStyle/>
          <a:p>
            <a:pPr marL="0" indent="0">
              <a:buNone/>
            </a:pPr>
            <a:r>
              <a:rPr lang="en-MY" dirty="0"/>
              <a:t>In 1-to-4 multiplexer, if C1 = 0 &amp; C2 = 1, then the output will be 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4" name="Footer Placeholder 3">
            <a:extLst>
              <a:ext uri="{FF2B5EF4-FFF2-40B4-BE49-F238E27FC236}">
                <a16:creationId xmlns:a16="http://schemas.microsoft.com/office/drawing/2014/main" id="{3E1CD5DA-B3E6-44CB-B475-0148F7BBE9F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19897A0-B081-46A2-B637-0C41B9DD9330}"/>
              </a:ext>
            </a:extLst>
          </p:cNvPr>
          <p:cNvSpPr>
            <a:spLocks noGrp="1"/>
          </p:cNvSpPr>
          <p:nvPr>
            <p:ph type="sldNum" sz="quarter" idx="12"/>
          </p:nvPr>
        </p:nvSpPr>
        <p:spPr/>
        <p:txBody>
          <a:bodyPr/>
          <a:lstStyle/>
          <a:p>
            <a:fld id="{1DE98518-C1CF-410D-8A71-B5D14FDF677E}" type="slidenum">
              <a:rPr lang="en-MY" smtClean="0"/>
              <a:t>41</a:t>
            </a:fld>
            <a:endParaRPr lang="en-MY" dirty="0"/>
          </a:p>
        </p:txBody>
      </p:sp>
      <p:sp>
        <p:nvSpPr>
          <p:cNvPr id="6" name="Rectangle 5">
            <a:extLst>
              <a:ext uri="{FF2B5EF4-FFF2-40B4-BE49-F238E27FC236}">
                <a16:creationId xmlns:a16="http://schemas.microsoft.com/office/drawing/2014/main" id="{D968365C-B7EC-4D52-B0B7-F7403A924274}"/>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pic>
        <p:nvPicPr>
          <p:cNvPr id="2050" name="Picture 2" descr="digital-circuits-questions-answers-demultiplexers-data-distributors-1-q6">
            <a:extLst>
              <a:ext uri="{FF2B5EF4-FFF2-40B4-BE49-F238E27FC236}">
                <a16:creationId xmlns:a16="http://schemas.microsoft.com/office/drawing/2014/main" id="{47DA8DD9-D98C-4062-AD14-2E2496A4F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2868969"/>
            <a:ext cx="31242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8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E3A-D585-4F16-B7ED-C6DB5BA1967C}"/>
              </a:ext>
            </a:extLst>
          </p:cNvPr>
          <p:cNvSpPr>
            <a:spLocks noGrp="1"/>
          </p:cNvSpPr>
          <p:nvPr>
            <p:ph type="title"/>
          </p:nvPr>
        </p:nvSpPr>
        <p:spPr/>
        <p:txBody>
          <a:bodyPr/>
          <a:lstStyle/>
          <a:p>
            <a:r>
              <a:rPr lang="en-MY" dirty="0" err="1"/>
              <a:t>Mcq</a:t>
            </a:r>
            <a:r>
              <a:rPr lang="en-MY" dirty="0"/>
              <a:t> 17</a:t>
            </a:r>
          </a:p>
        </p:txBody>
      </p:sp>
      <p:sp>
        <p:nvSpPr>
          <p:cNvPr id="3" name="Content Placeholder 2">
            <a:extLst>
              <a:ext uri="{FF2B5EF4-FFF2-40B4-BE49-F238E27FC236}">
                <a16:creationId xmlns:a16="http://schemas.microsoft.com/office/drawing/2014/main" id="{3760315E-B49F-4524-ABE8-2136BA40B7BD}"/>
              </a:ext>
            </a:extLst>
          </p:cNvPr>
          <p:cNvSpPr>
            <a:spLocks noGrp="1"/>
          </p:cNvSpPr>
          <p:nvPr>
            <p:ph idx="1"/>
          </p:nvPr>
        </p:nvSpPr>
        <p:spPr/>
        <p:txBody>
          <a:bodyPr/>
          <a:lstStyle/>
          <a:p>
            <a:pPr marL="0" indent="0">
              <a:buNone/>
            </a:pPr>
            <a:r>
              <a:rPr lang="en-MY" dirty="0"/>
              <a:t>In 1-to-4 multiplexer, if C1 = 1 &amp; C2 = 1, then the output will be 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4" name="Footer Placeholder 3">
            <a:extLst>
              <a:ext uri="{FF2B5EF4-FFF2-40B4-BE49-F238E27FC236}">
                <a16:creationId xmlns:a16="http://schemas.microsoft.com/office/drawing/2014/main" id="{B0988DBF-0546-4732-842B-C849F13C512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45C8CE7-B696-4F07-972B-36FF8E565CB0}"/>
              </a:ext>
            </a:extLst>
          </p:cNvPr>
          <p:cNvSpPr>
            <a:spLocks noGrp="1"/>
          </p:cNvSpPr>
          <p:nvPr>
            <p:ph type="sldNum" sz="quarter" idx="12"/>
          </p:nvPr>
        </p:nvSpPr>
        <p:spPr/>
        <p:txBody>
          <a:bodyPr/>
          <a:lstStyle/>
          <a:p>
            <a:fld id="{1DE98518-C1CF-410D-8A71-B5D14FDF677E}" type="slidenum">
              <a:rPr lang="en-MY" smtClean="0"/>
              <a:t>42</a:t>
            </a:fld>
            <a:endParaRPr lang="en-MY" dirty="0"/>
          </a:p>
        </p:txBody>
      </p:sp>
      <p:sp>
        <p:nvSpPr>
          <p:cNvPr id="6" name="Rectangle 5">
            <a:extLst>
              <a:ext uri="{FF2B5EF4-FFF2-40B4-BE49-F238E27FC236}">
                <a16:creationId xmlns:a16="http://schemas.microsoft.com/office/drawing/2014/main" id="{74419270-628D-4177-9CBD-373146BE53B8}"/>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376831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E3A-D585-4F16-B7ED-C6DB5BA1967C}"/>
              </a:ext>
            </a:extLst>
          </p:cNvPr>
          <p:cNvSpPr>
            <a:spLocks noGrp="1"/>
          </p:cNvSpPr>
          <p:nvPr>
            <p:ph type="title"/>
          </p:nvPr>
        </p:nvSpPr>
        <p:spPr/>
        <p:txBody>
          <a:bodyPr/>
          <a:lstStyle/>
          <a:p>
            <a:r>
              <a:rPr lang="en-MY" dirty="0" err="1"/>
              <a:t>Mcq</a:t>
            </a:r>
            <a:r>
              <a:rPr lang="en-MY" dirty="0"/>
              <a:t> 18</a:t>
            </a:r>
          </a:p>
        </p:txBody>
      </p:sp>
      <p:sp>
        <p:nvSpPr>
          <p:cNvPr id="3" name="Content Placeholder 2">
            <a:extLst>
              <a:ext uri="{FF2B5EF4-FFF2-40B4-BE49-F238E27FC236}">
                <a16:creationId xmlns:a16="http://schemas.microsoft.com/office/drawing/2014/main" id="{3760315E-B49F-4524-ABE8-2136BA40B7BD}"/>
              </a:ext>
            </a:extLst>
          </p:cNvPr>
          <p:cNvSpPr>
            <a:spLocks noGrp="1"/>
          </p:cNvSpPr>
          <p:nvPr>
            <p:ph idx="1"/>
          </p:nvPr>
        </p:nvSpPr>
        <p:spPr/>
        <p:txBody>
          <a:bodyPr/>
          <a:lstStyle/>
          <a:p>
            <a:pPr marL="0" indent="0">
              <a:buNone/>
            </a:pPr>
            <a:r>
              <a:rPr lang="en-MY" dirty="0"/>
              <a:t>How many select lines are required for a 1-to-8 demultiplexer?</a:t>
            </a:r>
          </a:p>
          <a:p>
            <a:pPr marL="0" indent="0">
              <a:buNone/>
            </a:pPr>
            <a:r>
              <a:rPr lang="pt-BR" dirty="0"/>
              <a:t>a) 2</a:t>
            </a:r>
          </a:p>
          <a:p>
            <a:pPr marL="0" indent="0">
              <a:buNone/>
            </a:pPr>
            <a:r>
              <a:rPr lang="pt-BR" dirty="0"/>
              <a:t>b) 3</a:t>
            </a:r>
          </a:p>
          <a:p>
            <a:pPr marL="0" indent="0">
              <a:buNone/>
            </a:pPr>
            <a:r>
              <a:rPr lang="pt-BR" dirty="0"/>
              <a:t>c) 4</a:t>
            </a:r>
          </a:p>
          <a:p>
            <a:pPr marL="0" indent="0">
              <a:buNone/>
            </a:pPr>
            <a:r>
              <a:rPr lang="pt-BR" dirty="0"/>
              <a:t>d) 5</a:t>
            </a:r>
            <a:endParaRPr lang="en-MY" dirty="0"/>
          </a:p>
        </p:txBody>
      </p:sp>
      <p:sp>
        <p:nvSpPr>
          <p:cNvPr id="4" name="Footer Placeholder 3">
            <a:extLst>
              <a:ext uri="{FF2B5EF4-FFF2-40B4-BE49-F238E27FC236}">
                <a16:creationId xmlns:a16="http://schemas.microsoft.com/office/drawing/2014/main" id="{B0988DBF-0546-4732-842B-C849F13C512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45C8CE7-B696-4F07-972B-36FF8E565CB0}"/>
              </a:ext>
            </a:extLst>
          </p:cNvPr>
          <p:cNvSpPr>
            <a:spLocks noGrp="1"/>
          </p:cNvSpPr>
          <p:nvPr>
            <p:ph type="sldNum" sz="quarter" idx="12"/>
          </p:nvPr>
        </p:nvSpPr>
        <p:spPr/>
        <p:txBody>
          <a:bodyPr/>
          <a:lstStyle/>
          <a:p>
            <a:fld id="{1DE98518-C1CF-410D-8A71-B5D14FDF677E}" type="slidenum">
              <a:rPr lang="en-MY" smtClean="0"/>
              <a:t>43</a:t>
            </a:fld>
            <a:endParaRPr lang="en-MY" dirty="0"/>
          </a:p>
        </p:txBody>
      </p:sp>
      <p:sp>
        <p:nvSpPr>
          <p:cNvPr id="6" name="Rectangle 5">
            <a:extLst>
              <a:ext uri="{FF2B5EF4-FFF2-40B4-BE49-F238E27FC236}">
                <a16:creationId xmlns:a16="http://schemas.microsoft.com/office/drawing/2014/main" id="{74419270-628D-4177-9CBD-373146BE53B8}"/>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17069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AF3B-BDAB-4719-82F9-EA60F82D284D}"/>
              </a:ext>
            </a:extLst>
          </p:cNvPr>
          <p:cNvSpPr>
            <a:spLocks noGrp="1"/>
          </p:cNvSpPr>
          <p:nvPr>
            <p:ph type="title"/>
          </p:nvPr>
        </p:nvSpPr>
        <p:spPr/>
        <p:txBody>
          <a:bodyPr/>
          <a:lstStyle/>
          <a:p>
            <a:r>
              <a:rPr lang="en-MY" dirty="0" err="1"/>
              <a:t>Mcq</a:t>
            </a:r>
            <a:r>
              <a:rPr lang="en-MY" dirty="0"/>
              <a:t> 19</a:t>
            </a:r>
          </a:p>
        </p:txBody>
      </p:sp>
      <p:sp>
        <p:nvSpPr>
          <p:cNvPr id="3" name="Content Placeholder 2">
            <a:extLst>
              <a:ext uri="{FF2B5EF4-FFF2-40B4-BE49-F238E27FC236}">
                <a16:creationId xmlns:a16="http://schemas.microsoft.com/office/drawing/2014/main" id="{D0FF1821-91DC-41CE-BECA-B059D9EECE2F}"/>
              </a:ext>
            </a:extLst>
          </p:cNvPr>
          <p:cNvSpPr>
            <a:spLocks noGrp="1"/>
          </p:cNvSpPr>
          <p:nvPr>
            <p:ph idx="1"/>
          </p:nvPr>
        </p:nvSpPr>
        <p:spPr/>
        <p:txBody>
          <a:bodyPr/>
          <a:lstStyle/>
          <a:p>
            <a:pPr marL="0" indent="0">
              <a:buNone/>
            </a:pPr>
            <a:r>
              <a:rPr lang="en-MY" dirty="0"/>
              <a:t>How many AND gates are required for a 1-to-4 multiplexer?</a:t>
            </a:r>
          </a:p>
          <a:p>
            <a:pPr marL="0" indent="0">
              <a:buNone/>
            </a:pPr>
            <a:r>
              <a:rPr lang="en-MY" dirty="0"/>
              <a:t>a) 2</a:t>
            </a:r>
          </a:p>
          <a:p>
            <a:pPr marL="0" indent="0">
              <a:buNone/>
            </a:pPr>
            <a:r>
              <a:rPr lang="en-MY" dirty="0"/>
              <a:t>b) 6</a:t>
            </a:r>
          </a:p>
          <a:p>
            <a:pPr marL="0" indent="0">
              <a:buNone/>
            </a:pPr>
            <a:r>
              <a:rPr lang="en-MY" dirty="0"/>
              <a:t>c) 4</a:t>
            </a:r>
          </a:p>
          <a:p>
            <a:pPr marL="0" indent="0">
              <a:buNone/>
            </a:pPr>
            <a:r>
              <a:rPr lang="en-MY" dirty="0"/>
              <a:t>d) 5</a:t>
            </a:r>
          </a:p>
        </p:txBody>
      </p:sp>
      <p:sp>
        <p:nvSpPr>
          <p:cNvPr id="4" name="Footer Placeholder 3">
            <a:extLst>
              <a:ext uri="{FF2B5EF4-FFF2-40B4-BE49-F238E27FC236}">
                <a16:creationId xmlns:a16="http://schemas.microsoft.com/office/drawing/2014/main" id="{CE6DB033-EDF8-4457-A4B3-5693F3D58BC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61F74B6C-247D-4E8C-A054-643BE6CDE937}"/>
              </a:ext>
            </a:extLst>
          </p:cNvPr>
          <p:cNvSpPr>
            <a:spLocks noGrp="1"/>
          </p:cNvSpPr>
          <p:nvPr>
            <p:ph type="sldNum" sz="quarter" idx="12"/>
          </p:nvPr>
        </p:nvSpPr>
        <p:spPr/>
        <p:txBody>
          <a:bodyPr/>
          <a:lstStyle/>
          <a:p>
            <a:fld id="{1DE98518-C1CF-410D-8A71-B5D14FDF677E}" type="slidenum">
              <a:rPr lang="en-MY" smtClean="0"/>
              <a:t>44</a:t>
            </a:fld>
            <a:endParaRPr lang="en-MY" dirty="0"/>
          </a:p>
        </p:txBody>
      </p:sp>
      <p:sp>
        <p:nvSpPr>
          <p:cNvPr id="6" name="Rectangle 5">
            <a:extLst>
              <a:ext uri="{FF2B5EF4-FFF2-40B4-BE49-F238E27FC236}">
                <a16:creationId xmlns:a16="http://schemas.microsoft.com/office/drawing/2014/main" id="{591BF93C-082D-486F-B1CF-52CC843DA6CA}"/>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31930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024A-8905-45A4-9FC3-9053734148B1}"/>
              </a:ext>
            </a:extLst>
          </p:cNvPr>
          <p:cNvSpPr>
            <a:spLocks noGrp="1"/>
          </p:cNvSpPr>
          <p:nvPr>
            <p:ph type="title"/>
          </p:nvPr>
        </p:nvSpPr>
        <p:spPr/>
        <p:txBody>
          <a:bodyPr/>
          <a:lstStyle/>
          <a:p>
            <a:r>
              <a:rPr lang="en-MY" dirty="0"/>
              <a:t>MCQ 20</a:t>
            </a:r>
          </a:p>
        </p:txBody>
      </p:sp>
      <p:sp>
        <p:nvSpPr>
          <p:cNvPr id="3" name="Content Placeholder 2">
            <a:extLst>
              <a:ext uri="{FF2B5EF4-FFF2-40B4-BE49-F238E27FC236}">
                <a16:creationId xmlns:a16="http://schemas.microsoft.com/office/drawing/2014/main" id="{F16A6C57-CC20-4764-B17C-3424FD71A780}"/>
              </a:ext>
            </a:extLst>
          </p:cNvPr>
          <p:cNvSpPr>
            <a:spLocks noGrp="1"/>
          </p:cNvSpPr>
          <p:nvPr>
            <p:ph idx="1"/>
          </p:nvPr>
        </p:nvSpPr>
        <p:spPr/>
        <p:txBody>
          <a:bodyPr/>
          <a:lstStyle/>
          <a:p>
            <a:pPr marL="0" indent="0">
              <a:buNone/>
            </a:pPr>
            <a:r>
              <a:rPr lang="en-MY" dirty="0"/>
              <a:t>In 1-to-4 multiplexer, if C1 = 1 &amp; C2 = 1, then the output will be ____________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4" name="Footer Placeholder 3">
            <a:extLst>
              <a:ext uri="{FF2B5EF4-FFF2-40B4-BE49-F238E27FC236}">
                <a16:creationId xmlns:a16="http://schemas.microsoft.com/office/drawing/2014/main" id="{2693E810-E6E5-479D-8AA9-B819BAC0ADD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B02885E-C9EF-4C21-9657-2D1E25F8CAF9}"/>
              </a:ext>
            </a:extLst>
          </p:cNvPr>
          <p:cNvSpPr>
            <a:spLocks noGrp="1"/>
          </p:cNvSpPr>
          <p:nvPr>
            <p:ph type="sldNum" sz="quarter" idx="12"/>
          </p:nvPr>
        </p:nvSpPr>
        <p:spPr/>
        <p:txBody>
          <a:bodyPr/>
          <a:lstStyle/>
          <a:p>
            <a:fld id="{1DE98518-C1CF-410D-8A71-B5D14FDF677E}" type="slidenum">
              <a:rPr lang="en-MY" smtClean="0"/>
              <a:t>45</a:t>
            </a:fld>
            <a:endParaRPr lang="en-MY" dirty="0"/>
          </a:p>
        </p:txBody>
      </p:sp>
      <p:sp>
        <p:nvSpPr>
          <p:cNvPr id="6" name="Rectangle 5">
            <a:extLst>
              <a:ext uri="{FF2B5EF4-FFF2-40B4-BE49-F238E27FC236}">
                <a16:creationId xmlns:a16="http://schemas.microsoft.com/office/drawing/2014/main" id="{827B8CFB-FA5C-46C3-A49C-55953EF2C7EA}"/>
              </a:ext>
            </a:extLst>
          </p:cNvPr>
          <p:cNvSpPr/>
          <p:nvPr/>
        </p:nvSpPr>
        <p:spPr>
          <a:xfrm>
            <a:off x="10418114"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28911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4FA-3148-4F37-8CEC-35AAA200B6AE}"/>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01062E3E-F793-4D9D-A0B9-1F9BBE13E599}"/>
              </a:ext>
            </a:extLst>
          </p:cNvPr>
          <p:cNvSpPr>
            <a:spLocks noGrp="1"/>
          </p:cNvSpPr>
          <p:nvPr>
            <p:ph idx="1"/>
          </p:nvPr>
        </p:nvSpPr>
        <p:spPr/>
        <p:txBody>
          <a:bodyPr>
            <a:normAutofit fontScale="92500" lnSpcReduction="20000"/>
          </a:bodyPr>
          <a:lstStyle/>
          <a:p>
            <a:pPr algn="just">
              <a:lnSpc>
                <a:spcPct val="100000"/>
              </a:lnSpc>
            </a:pPr>
            <a:r>
              <a:rPr lang="en-MY" dirty="0"/>
              <a:t>These are the least possible single bit combinations. </a:t>
            </a:r>
          </a:p>
          <a:p>
            <a:pPr algn="just">
              <a:lnSpc>
                <a:spcPct val="100000"/>
              </a:lnSpc>
            </a:pPr>
            <a:r>
              <a:rPr lang="en-MY" dirty="0"/>
              <a:t>But the result for 1 + 1 =10. </a:t>
            </a:r>
          </a:p>
          <a:p>
            <a:pPr algn="just">
              <a:lnSpc>
                <a:spcPct val="100000"/>
              </a:lnSpc>
            </a:pPr>
            <a:r>
              <a:rPr lang="en-MY" dirty="0"/>
              <a:t>This problem can be solved with the help of an XOR gate. </a:t>
            </a:r>
          </a:p>
          <a:p>
            <a:pPr algn="just">
              <a:lnSpc>
                <a:spcPct val="100000"/>
              </a:lnSpc>
            </a:pPr>
            <a:r>
              <a:rPr lang="en-MY" dirty="0"/>
              <a:t>The sum results can be re-written as a 2-bit output. </a:t>
            </a:r>
          </a:p>
          <a:p>
            <a:pPr algn="just">
              <a:lnSpc>
                <a:spcPct val="100000"/>
              </a:lnSpc>
            </a:pPr>
            <a:r>
              <a:rPr lang="en-MY" dirty="0"/>
              <a:t>Thus, the above combination can be written as</a:t>
            </a:r>
          </a:p>
          <a:p>
            <a:pPr marL="0" indent="0" algn="ctr">
              <a:lnSpc>
                <a:spcPct val="100000"/>
              </a:lnSpc>
              <a:buNone/>
            </a:pPr>
            <a:r>
              <a:rPr lang="en-MY" dirty="0"/>
              <a:t>0 + 0 = 00</a:t>
            </a:r>
          </a:p>
          <a:p>
            <a:pPr marL="0" indent="0" algn="ctr">
              <a:lnSpc>
                <a:spcPct val="100000"/>
              </a:lnSpc>
              <a:buNone/>
            </a:pPr>
            <a:r>
              <a:rPr lang="en-MY" dirty="0"/>
              <a:t>0 + 1 = 01</a:t>
            </a:r>
          </a:p>
          <a:p>
            <a:pPr marL="0" indent="0" algn="ctr">
              <a:lnSpc>
                <a:spcPct val="100000"/>
              </a:lnSpc>
              <a:buNone/>
            </a:pPr>
            <a:r>
              <a:rPr lang="en-MY" dirty="0"/>
              <a:t>1 + 0 = 01</a:t>
            </a:r>
          </a:p>
          <a:p>
            <a:pPr marL="0" indent="0" algn="ctr">
              <a:lnSpc>
                <a:spcPct val="100000"/>
              </a:lnSpc>
              <a:buNone/>
            </a:pPr>
            <a:r>
              <a:rPr lang="en-MY" dirty="0"/>
              <a:t>1 + 1 = 10</a:t>
            </a:r>
          </a:p>
          <a:p>
            <a:pPr algn="just">
              <a:lnSpc>
                <a:spcPct val="100000"/>
              </a:lnSpc>
            </a:pPr>
            <a:r>
              <a:rPr lang="en-MY" dirty="0"/>
              <a:t>Here the output “1” of “10” becomes the carry-out. SUM is the normal output and the CARRY is the carry-out.</a:t>
            </a:r>
          </a:p>
        </p:txBody>
      </p:sp>
      <p:sp>
        <p:nvSpPr>
          <p:cNvPr id="4" name="Footer Placeholder 3">
            <a:extLst>
              <a:ext uri="{FF2B5EF4-FFF2-40B4-BE49-F238E27FC236}">
                <a16:creationId xmlns:a16="http://schemas.microsoft.com/office/drawing/2014/main" id="{DC7FFCCF-7C29-4CE1-ADAE-B9350FBD388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E33DFF1-91E3-4DB4-B581-906BD98B4656}"/>
              </a:ext>
            </a:extLst>
          </p:cNvPr>
          <p:cNvSpPr>
            <a:spLocks noGrp="1"/>
          </p:cNvSpPr>
          <p:nvPr>
            <p:ph type="sldNum" sz="quarter" idx="12"/>
          </p:nvPr>
        </p:nvSpPr>
        <p:spPr/>
        <p:txBody>
          <a:bodyPr/>
          <a:lstStyle/>
          <a:p>
            <a:fld id="{1DE98518-C1CF-410D-8A71-B5D14FDF677E}" type="slidenum">
              <a:rPr lang="en-MY" smtClean="0"/>
              <a:t>5</a:t>
            </a:fld>
            <a:endParaRPr lang="en-MY" dirty="0"/>
          </a:p>
        </p:txBody>
      </p:sp>
    </p:spTree>
    <p:extLst>
      <p:ext uri="{BB962C8B-B14F-4D97-AF65-F5344CB8AC3E}">
        <p14:creationId xmlns:p14="http://schemas.microsoft.com/office/powerpoint/2010/main" val="182167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E960-D6DB-4832-9AF1-12949AAA29BB}"/>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E9A00421-03D0-427E-B01A-539B4364732F}"/>
              </a:ext>
            </a:extLst>
          </p:cNvPr>
          <p:cNvSpPr>
            <a:spLocks noGrp="1"/>
          </p:cNvSpPr>
          <p:nvPr>
            <p:ph idx="1"/>
          </p:nvPr>
        </p:nvSpPr>
        <p:spPr/>
        <p:txBody>
          <a:bodyPr>
            <a:normAutofit fontScale="92500" lnSpcReduction="10000"/>
          </a:bodyPr>
          <a:lstStyle/>
          <a:p>
            <a:r>
              <a:rPr lang="en-MY" dirty="0"/>
              <a:t>The truth table of the half adder is as follows:</a:t>
            </a:r>
          </a:p>
          <a:p>
            <a:endParaRPr lang="en-MY" dirty="0"/>
          </a:p>
          <a:p>
            <a:endParaRPr lang="en-MY" dirty="0"/>
          </a:p>
          <a:p>
            <a:endParaRPr lang="en-MY" dirty="0"/>
          </a:p>
          <a:p>
            <a:endParaRPr lang="en-MY" dirty="0"/>
          </a:p>
          <a:p>
            <a:endParaRPr lang="en-MY" dirty="0"/>
          </a:p>
          <a:p>
            <a:endParaRPr lang="en-MY" dirty="0"/>
          </a:p>
          <a:p>
            <a:endParaRPr lang="en-MY" dirty="0"/>
          </a:p>
          <a:p>
            <a:pPr algn="just">
              <a:lnSpc>
                <a:spcPct val="110000"/>
              </a:lnSpc>
            </a:pPr>
            <a:r>
              <a:rPr lang="en-MY" dirty="0"/>
              <a:t>The main disadvantage of this circuit is that it can only add two inputs and if there is any carry it is neglected. Thus, the process is incomplete. To overcome this difficulty Full Adder is designed. </a:t>
            </a:r>
          </a:p>
        </p:txBody>
      </p:sp>
      <p:sp>
        <p:nvSpPr>
          <p:cNvPr id="4" name="Footer Placeholder 3">
            <a:extLst>
              <a:ext uri="{FF2B5EF4-FFF2-40B4-BE49-F238E27FC236}">
                <a16:creationId xmlns:a16="http://schemas.microsoft.com/office/drawing/2014/main" id="{F716F086-E9E4-4C95-AB06-9FF300A1827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6D4BCB2-BA6D-4107-A8BA-C4F2715E13D5}"/>
              </a:ext>
            </a:extLst>
          </p:cNvPr>
          <p:cNvSpPr>
            <a:spLocks noGrp="1"/>
          </p:cNvSpPr>
          <p:nvPr>
            <p:ph type="sldNum" sz="quarter" idx="12"/>
          </p:nvPr>
        </p:nvSpPr>
        <p:spPr/>
        <p:txBody>
          <a:bodyPr/>
          <a:lstStyle/>
          <a:p>
            <a:fld id="{1DE98518-C1CF-410D-8A71-B5D14FDF677E}" type="slidenum">
              <a:rPr lang="en-MY" smtClean="0"/>
              <a:t>6</a:t>
            </a:fld>
            <a:endParaRPr lang="en-MY" dirty="0"/>
          </a:p>
        </p:txBody>
      </p:sp>
      <p:graphicFrame>
        <p:nvGraphicFramePr>
          <p:cNvPr id="6" name="Table 5">
            <a:extLst>
              <a:ext uri="{FF2B5EF4-FFF2-40B4-BE49-F238E27FC236}">
                <a16:creationId xmlns:a16="http://schemas.microsoft.com/office/drawing/2014/main" id="{CB8ADD16-A5E4-44BA-83F1-CDC8C17C3C8A}"/>
              </a:ext>
            </a:extLst>
          </p:cNvPr>
          <p:cNvGraphicFramePr>
            <a:graphicFrameLocks noGrp="1"/>
          </p:cNvGraphicFramePr>
          <p:nvPr>
            <p:extLst>
              <p:ext uri="{D42A27DB-BD31-4B8C-83A1-F6EECF244321}">
                <p14:modId xmlns:p14="http://schemas.microsoft.com/office/powerpoint/2010/main" val="718056094"/>
              </p:ext>
            </p:extLst>
          </p:nvPr>
        </p:nvGraphicFramePr>
        <p:xfrm>
          <a:off x="1524000" y="2519172"/>
          <a:ext cx="4572000" cy="2651760"/>
        </p:xfrm>
        <a:graphic>
          <a:graphicData uri="http://schemas.openxmlformats.org/drawingml/2006/table">
            <a:tbl>
              <a:tblPr>
                <a:tableStyleId>{BC89EF96-8CEA-46FF-86C4-4CE0E7609802}</a:tableStyleId>
              </a:tblPr>
              <a:tblGrid>
                <a:gridCol w="1143000">
                  <a:extLst>
                    <a:ext uri="{9D8B030D-6E8A-4147-A177-3AD203B41FA5}">
                      <a16:colId xmlns:a16="http://schemas.microsoft.com/office/drawing/2014/main" val="1143795036"/>
                    </a:ext>
                  </a:extLst>
                </a:gridCol>
                <a:gridCol w="1143000">
                  <a:extLst>
                    <a:ext uri="{9D8B030D-6E8A-4147-A177-3AD203B41FA5}">
                      <a16:colId xmlns:a16="http://schemas.microsoft.com/office/drawing/2014/main" val="2007453003"/>
                    </a:ext>
                  </a:extLst>
                </a:gridCol>
                <a:gridCol w="1143000">
                  <a:extLst>
                    <a:ext uri="{9D8B030D-6E8A-4147-A177-3AD203B41FA5}">
                      <a16:colId xmlns:a16="http://schemas.microsoft.com/office/drawing/2014/main" val="2665924820"/>
                    </a:ext>
                  </a:extLst>
                </a:gridCol>
                <a:gridCol w="1143000">
                  <a:extLst>
                    <a:ext uri="{9D8B030D-6E8A-4147-A177-3AD203B41FA5}">
                      <a16:colId xmlns:a16="http://schemas.microsoft.com/office/drawing/2014/main" val="1872234991"/>
                    </a:ext>
                  </a:extLst>
                </a:gridCol>
              </a:tblGrid>
              <a:tr h="0">
                <a:tc gridSpan="2">
                  <a:txBody>
                    <a:bodyPr/>
                    <a:lstStyle/>
                    <a:p>
                      <a:pPr algn="ctr" fontAlgn="ctr"/>
                      <a:r>
                        <a:rPr lang="en-MY" b="1" dirty="0">
                          <a:effectLst/>
                        </a:rPr>
                        <a:t>Inputs</a:t>
                      </a:r>
                    </a:p>
                  </a:txBody>
                  <a:tcPr marL="60960" marR="60960" marT="60960" marB="60960" anchor="ctr"/>
                </a:tc>
                <a:tc hMerge="1">
                  <a:txBody>
                    <a:bodyPr/>
                    <a:lstStyle/>
                    <a:p>
                      <a:endParaRPr lang="en-MY"/>
                    </a:p>
                  </a:txBody>
                  <a:tcPr/>
                </a:tc>
                <a:tc gridSpan="2">
                  <a:txBody>
                    <a:bodyPr/>
                    <a:lstStyle/>
                    <a:p>
                      <a:pPr algn="ctr" fontAlgn="ctr"/>
                      <a:r>
                        <a:rPr lang="en-MY" b="1" dirty="0">
                          <a:effectLst/>
                        </a:rPr>
                        <a:t>Outputs</a:t>
                      </a:r>
                    </a:p>
                  </a:txBody>
                  <a:tcPr marL="60960" marR="60960" marT="60960" marB="60960" anchor="ctr"/>
                </a:tc>
                <a:tc hMerge="1">
                  <a:txBody>
                    <a:bodyPr/>
                    <a:lstStyle/>
                    <a:p>
                      <a:endParaRPr lang="en-MY"/>
                    </a:p>
                  </a:txBody>
                  <a:tcPr/>
                </a:tc>
                <a:extLst>
                  <a:ext uri="{0D108BD9-81ED-4DB2-BD59-A6C34878D82A}">
                    <a16:rowId xmlns:a16="http://schemas.microsoft.com/office/drawing/2014/main" val="2791360444"/>
                  </a:ext>
                </a:extLst>
              </a:tr>
              <a:tr h="0">
                <a:tc>
                  <a:txBody>
                    <a:bodyPr/>
                    <a:lstStyle/>
                    <a:p>
                      <a:pPr algn="ctr" fontAlgn="t"/>
                      <a:r>
                        <a:rPr lang="en-MY" dirty="0">
                          <a:effectLst/>
                        </a:rPr>
                        <a:t>A</a:t>
                      </a:r>
                    </a:p>
                  </a:txBody>
                  <a:tcPr marL="60960" marR="60960" marT="60960" marB="60960"/>
                </a:tc>
                <a:tc>
                  <a:txBody>
                    <a:bodyPr/>
                    <a:lstStyle/>
                    <a:p>
                      <a:pPr algn="ctr" fontAlgn="t"/>
                      <a:r>
                        <a:rPr lang="en-MY">
                          <a:effectLst/>
                        </a:rPr>
                        <a:t>B</a:t>
                      </a:r>
                    </a:p>
                  </a:txBody>
                  <a:tcPr marL="60960" marR="60960" marT="60960" marB="60960"/>
                </a:tc>
                <a:tc>
                  <a:txBody>
                    <a:bodyPr/>
                    <a:lstStyle/>
                    <a:p>
                      <a:pPr algn="ctr" fontAlgn="t"/>
                      <a:r>
                        <a:rPr lang="en-MY" dirty="0">
                          <a:effectLst/>
                        </a:rPr>
                        <a:t>Sum (A</a:t>
                      </a:r>
                      <a:r>
                        <a:rPr lang="en-MY" sz="1800" b="0" i="0" dirty="0">
                          <a:solidFill>
                            <a:srgbClr val="231F20"/>
                          </a:solidFill>
                          <a:effectLst/>
                          <a:latin typeface="MTSYN"/>
                        </a:rPr>
                        <a:t>⊕B</a:t>
                      </a:r>
                      <a:r>
                        <a:rPr lang="en-MY" dirty="0">
                          <a:effectLst/>
                        </a:rPr>
                        <a:t>)</a:t>
                      </a:r>
                    </a:p>
                  </a:txBody>
                  <a:tcPr marL="60960" marR="60960" marT="60960" marB="60960"/>
                </a:tc>
                <a:tc>
                  <a:txBody>
                    <a:bodyPr/>
                    <a:lstStyle/>
                    <a:p>
                      <a:pPr algn="ctr" fontAlgn="t"/>
                      <a:r>
                        <a:rPr lang="en-MY" dirty="0">
                          <a:effectLst/>
                        </a:rPr>
                        <a:t>Carry (AB)</a:t>
                      </a:r>
                    </a:p>
                  </a:txBody>
                  <a:tcPr marL="60960" marR="60960" marT="60960" marB="60960"/>
                </a:tc>
                <a:extLst>
                  <a:ext uri="{0D108BD9-81ED-4DB2-BD59-A6C34878D82A}">
                    <a16:rowId xmlns:a16="http://schemas.microsoft.com/office/drawing/2014/main" val="989706280"/>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214567299"/>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839040225"/>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4013270398"/>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dirty="0">
                          <a:effectLst/>
                        </a:rPr>
                        <a:t>1</a:t>
                      </a:r>
                    </a:p>
                  </a:txBody>
                  <a:tcPr marL="60960" marR="60960" marT="60960" marB="60960"/>
                </a:tc>
                <a:extLst>
                  <a:ext uri="{0D108BD9-81ED-4DB2-BD59-A6C34878D82A}">
                    <a16:rowId xmlns:a16="http://schemas.microsoft.com/office/drawing/2014/main" val="4209126748"/>
                  </a:ext>
                </a:extLst>
              </a:tr>
            </a:tbl>
          </a:graphicData>
        </a:graphic>
      </p:graphicFrame>
      <p:pic>
        <p:nvPicPr>
          <p:cNvPr id="2050" name="Picture 2" descr="HALF-ADDER-FULL-ADDER-FIG-1">
            <a:extLst>
              <a:ext uri="{FF2B5EF4-FFF2-40B4-BE49-F238E27FC236}">
                <a16:creationId xmlns:a16="http://schemas.microsoft.com/office/drawing/2014/main" id="{C1741960-C639-4889-A3DE-E7E6FC5002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137"/>
          <a:stretch/>
        </p:blipFill>
        <p:spPr bwMode="auto">
          <a:xfrm>
            <a:off x="6521707" y="2587304"/>
            <a:ext cx="5060693" cy="251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55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5233-9F2C-46C6-A0E0-4241D49B99DF}"/>
              </a:ext>
            </a:extLst>
          </p:cNvPr>
          <p:cNvSpPr>
            <a:spLocks noGrp="1"/>
          </p:cNvSpPr>
          <p:nvPr>
            <p:ph type="title"/>
          </p:nvPr>
        </p:nvSpPr>
        <p:spPr/>
        <p:txBody>
          <a:bodyPr/>
          <a:lstStyle/>
          <a:p>
            <a:r>
              <a:rPr lang="en-MY" dirty="0"/>
              <a:t>Full adder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A4425E-508D-415F-9E5A-0CA92CE84A93}"/>
                  </a:ext>
                </a:extLst>
              </p:cNvPr>
              <p:cNvSpPr>
                <a:spLocks noGrp="1"/>
              </p:cNvSpPr>
              <p:nvPr>
                <p:ph idx="1"/>
              </p:nvPr>
            </p:nvSpPr>
            <p:spPr>
              <a:xfrm>
                <a:off x="1069848" y="2121408"/>
                <a:ext cx="4136634" cy="4050792"/>
              </a:xfrm>
            </p:spPr>
            <p:txBody>
              <a:bodyPr/>
              <a:lstStyle/>
              <a:p>
                <a:pPr algn="just">
                  <a:lnSpc>
                    <a:spcPct val="100000"/>
                  </a:lnSpc>
                </a:pPr>
                <a:r>
                  <a:rPr lang="en-MY" dirty="0"/>
                  <a:t>The main difference between a half adder and a full adder is that the full adder has three inputs and two outputs. </a:t>
                </a:r>
              </a:p>
              <a:p>
                <a:pPr algn="just">
                  <a:lnSpc>
                    <a:spcPct val="100000"/>
                  </a:lnSpc>
                </a:pPr>
                <a:r>
                  <a:rPr lang="en-MY" dirty="0"/>
                  <a:t>The two inputs are A and B, and the third input is a carry input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𝐼𝑁</m:t>
                        </m:r>
                      </m:sub>
                    </m:sSub>
                  </m:oMath>
                </a14:m>
                <a:r>
                  <a:rPr lang="en-MY" dirty="0"/>
                  <a:t>. </a:t>
                </a:r>
              </a:p>
              <a:p>
                <a:pPr algn="just">
                  <a:lnSpc>
                    <a:spcPct val="100000"/>
                  </a:lnSpc>
                </a:pPr>
                <a:r>
                  <a:rPr lang="en-MY" dirty="0"/>
                  <a:t>The output carry is designated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𝑂𝑈𝑇</m:t>
                        </m:r>
                      </m:sub>
                    </m:sSub>
                  </m:oMath>
                </a14:m>
                <a:r>
                  <a:rPr lang="en-MY" dirty="0"/>
                  <a:t>, and the normal output is designated as S.</a:t>
                </a:r>
              </a:p>
            </p:txBody>
          </p:sp>
        </mc:Choice>
        <mc:Fallback xmlns="">
          <p:sp>
            <p:nvSpPr>
              <p:cNvPr id="3" name="Content Placeholder 2">
                <a:extLst>
                  <a:ext uri="{FF2B5EF4-FFF2-40B4-BE49-F238E27FC236}">
                    <a16:creationId xmlns:a16="http://schemas.microsoft.com/office/drawing/2014/main" id="{A3A4425E-508D-415F-9E5A-0CA92CE84A93}"/>
                  </a:ext>
                </a:extLst>
              </p:cNvPr>
              <p:cNvSpPr>
                <a:spLocks noGrp="1" noRot="1" noChangeAspect="1" noMove="1" noResize="1" noEditPoints="1" noAdjustHandles="1" noChangeArrowheads="1" noChangeShapeType="1" noTextEdit="1"/>
              </p:cNvSpPr>
              <p:nvPr>
                <p:ph idx="1"/>
              </p:nvPr>
            </p:nvSpPr>
            <p:spPr>
              <a:xfrm>
                <a:off x="1069848" y="2121408"/>
                <a:ext cx="4136634" cy="4050792"/>
              </a:xfrm>
              <a:blipFill>
                <a:blip r:embed="rId2"/>
                <a:stretch>
                  <a:fillRect l="-737" t="-752" r="-1475"/>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FA90591D-A68E-4A00-9455-C112EF98B49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E36F679-92C8-4CB3-8830-FA7795C2E6C0}"/>
              </a:ext>
            </a:extLst>
          </p:cNvPr>
          <p:cNvSpPr>
            <a:spLocks noGrp="1"/>
          </p:cNvSpPr>
          <p:nvPr>
            <p:ph type="sldNum" sz="quarter" idx="12"/>
          </p:nvPr>
        </p:nvSpPr>
        <p:spPr/>
        <p:txBody>
          <a:bodyPr/>
          <a:lstStyle/>
          <a:p>
            <a:fld id="{1DE98518-C1CF-410D-8A71-B5D14FDF677E}" type="slidenum">
              <a:rPr lang="en-MY" smtClean="0"/>
              <a:t>7</a:t>
            </a:fld>
            <a:endParaRPr lang="en-MY" dirty="0"/>
          </a:p>
        </p:txBody>
      </p:sp>
      <p:graphicFrame>
        <p:nvGraphicFramePr>
          <p:cNvPr id="6" name="Table 5">
            <a:extLst>
              <a:ext uri="{FF2B5EF4-FFF2-40B4-BE49-F238E27FC236}">
                <a16:creationId xmlns:a16="http://schemas.microsoft.com/office/drawing/2014/main" id="{7ECA2B26-AB7C-4325-82B4-798AB70CC5BE}"/>
              </a:ext>
            </a:extLst>
          </p:cNvPr>
          <p:cNvGraphicFramePr>
            <a:graphicFrameLocks noGrp="1"/>
          </p:cNvGraphicFramePr>
          <p:nvPr>
            <p:extLst>
              <p:ext uri="{D42A27DB-BD31-4B8C-83A1-F6EECF244321}">
                <p14:modId xmlns:p14="http://schemas.microsoft.com/office/powerpoint/2010/main" val="4121514223"/>
              </p:ext>
            </p:extLst>
          </p:nvPr>
        </p:nvGraphicFramePr>
        <p:xfrm>
          <a:off x="5775958" y="1289304"/>
          <a:ext cx="5855210" cy="4236720"/>
        </p:xfrm>
        <a:graphic>
          <a:graphicData uri="http://schemas.openxmlformats.org/drawingml/2006/table">
            <a:tbl>
              <a:tblPr>
                <a:tableStyleId>{5DA37D80-6434-44D0-A028-1B22A696006F}</a:tableStyleId>
              </a:tblPr>
              <a:tblGrid>
                <a:gridCol w="783462">
                  <a:extLst>
                    <a:ext uri="{9D8B030D-6E8A-4147-A177-3AD203B41FA5}">
                      <a16:colId xmlns:a16="http://schemas.microsoft.com/office/drawing/2014/main" val="1728447983"/>
                    </a:ext>
                  </a:extLst>
                </a:gridCol>
                <a:gridCol w="681135">
                  <a:extLst>
                    <a:ext uri="{9D8B030D-6E8A-4147-A177-3AD203B41FA5}">
                      <a16:colId xmlns:a16="http://schemas.microsoft.com/office/drawing/2014/main" val="3426284650"/>
                    </a:ext>
                  </a:extLst>
                </a:gridCol>
                <a:gridCol w="671804">
                  <a:extLst>
                    <a:ext uri="{9D8B030D-6E8A-4147-A177-3AD203B41FA5}">
                      <a16:colId xmlns:a16="http://schemas.microsoft.com/office/drawing/2014/main" val="3080856236"/>
                    </a:ext>
                  </a:extLst>
                </a:gridCol>
                <a:gridCol w="2090057">
                  <a:extLst>
                    <a:ext uri="{9D8B030D-6E8A-4147-A177-3AD203B41FA5}">
                      <a16:colId xmlns:a16="http://schemas.microsoft.com/office/drawing/2014/main" val="2215002784"/>
                    </a:ext>
                  </a:extLst>
                </a:gridCol>
                <a:gridCol w="1628752">
                  <a:extLst>
                    <a:ext uri="{9D8B030D-6E8A-4147-A177-3AD203B41FA5}">
                      <a16:colId xmlns:a16="http://schemas.microsoft.com/office/drawing/2014/main" val="539366462"/>
                    </a:ext>
                  </a:extLst>
                </a:gridCol>
              </a:tblGrid>
              <a:tr h="0">
                <a:tc gridSpan="3">
                  <a:txBody>
                    <a:bodyPr/>
                    <a:lstStyle/>
                    <a:p>
                      <a:pPr algn="ctr" fontAlgn="ctr"/>
                      <a:r>
                        <a:rPr lang="en-MY" b="1">
                          <a:effectLst/>
                        </a:rPr>
                        <a:t>Inputs</a:t>
                      </a:r>
                    </a:p>
                  </a:txBody>
                  <a:tcPr marL="60960" marR="60960" marT="60960" marB="60960" anchor="ctr"/>
                </a:tc>
                <a:tc hMerge="1">
                  <a:txBody>
                    <a:bodyPr/>
                    <a:lstStyle/>
                    <a:p>
                      <a:endParaRPr lang="en-MY"/>
                    </a:p>
                  </a:txBody>
                  <a:tcPr/>
                </a:tc>
                <a:tc hMerge="1">
                  <a:txBody>
                    <a:bodyPr/>
                    <a:lstStyle/>
                    <a:p>
                      <a:endParaRPr lang="en-MY"/>
                    </a:p>
                  </a:txBody>
                  <a:tcPr/>
                </a:tc>
                <a:tc gridSpan="2">
                  <a:txBody>
                    <a:bodyPr/>
                    <a:lstStyle/>
                    <a:p>
                      <a:pPr algn="ctr" fontAlgn="ctr"/>
                      <a:r>
                        <a:rPr lang="en-MY" b="1">
                          <a:effectLst/>
                        </a:rPr>
                        <a:t>Outputs</a:t>
                      </a:r>
                    </a:p>
                  </a:txBody>
                  <a:tcPr marL="60960" marR="60960" marT="60960" marB="60960" anchor="ctr"/>
                </a:tc>
                <a:tc hMerge="1">
                  <a:txBody>
                    <a:bodyPr/>
                    <a:lstStyle/>
                    <a:p>
                      <a:endParaRPr lang="en-MY"/>
                    </a:p>
                  </a:txBody>
                  <a:tcPr/>
                </a:tc>
                <a:extLst>
                  <a:ext uri="{0D108BD9-81ED-4DB2-BD59-A6C34878D82A}">
                    <a16:rowId xmlns:a16="http://schemas.microsoft.com/office/drawing/2014/main" val="463740307"/>
                  </a:ext>
                </a:extLst>
              </a:tr>
              <a:tr h="0">
                <a:tc>
                  <a:txBody>
                    <a:bodyPr/>
                    <a:lstStyle/>
                    <a:p>
                      <a:pPr algn="ctr" fontAlgn="t"/>
                      <a:r>
                        <a:rPr lang="en-MY">
                          <a:effectLst/>
                        </a:rPr>
                        <a:t>A</a:t>
                      </a:r>
                    </a:p>
                  </a:txBody>
                  <a:tcPr marL="60960" marR="60960" marT="60960" marB="60960" anchor="ctr"/>
                </a:tc>
                <a:tc>
                  <a:txBody>
                    <a:bodyPr/>
                    <a:lstStyle/>
                    <a:p>
                      <a:pPr algn="ctr" fontAlgn="t"/>
                      <a:r>
                        <a:rPr lang="en-MY">
                          <a:effectLst/>
                        </a:rPr>
                        <a:t>B</a:t>
                      </a:r>
                    </a:p>
                  </a:txBody>
                  <a:tcPr marL="60960" marR="60960" marT="60960" marB="60960" anchor="ctr"/>
                </a:tc>
                <a:tc>
                  <a:txBody>
                    <a:bodyPr/>
                    <a:lstStyle/>
                    <a:p>
                      <a:pPr algn="ctr" fontAlgn="t"/>
                      <a:r>
                        <a:rPr lang="en-MY" dirty="0">
                          <a:effectLst/>
                        </a:rPr>
                        <a:t>C</a:t>
                      </a:r>
                    </a:p>
                  </a:txBody>
                  <a:tcPr marL="60960" marR="60960" marT="60960" marB="60960" anchor="ctr"/>
                </a:tc>
                <a:tc>
                  <a:txBody>
                    <a:bodyPr/>
                    <a:lstStyle/>
                    <a:p>
                      <a:pPr algn="ctr" fontAlgn="t"/>
                      <a:r>
                        <a:rPr lang="en-MY" dirty="0">
                          <a:effectLst/>
                        </a:rPr>
                        <a:t>COUT</a:t>
                      </a:r>
                    </a:p>
                    <a:p>
                      <a:pPr algn="ctr" fontAlgn="t"/>
                      <a:r>
                        <a:rPr lang="en-MY" dirty="0">
                          <a:effectLst/>
                        </a:rPr>
                        <a:t>(AB+BC+CA)</a:t>
                      </a:r>
                    </a:p>
                  </a:txBody>
                  <a:tcPr marL="60960" marR="60960" marT="60960" marB="60960" anchor="ctr"/>
                </a:tc>
                <a:tc>
                  <a:txBody>
                    <a:bodyPr/>
                    <a:lstStyle/>
                    <a:p>
                      <a:pPr algn="ctr" fontAlgn="t"/>
                      <a:r>
                        <a:rPr lang="en-MY" dirty="0">
                          <a:effectLst/>
                        </a:rPr>
                        <a:t>S </a:t>
                      </a:r>
                    </a:p>
                    <a:p>
                      <a:pPr algn="ctr" fontAlgn="t"/>
                      <a:r>
                        <a:rPr lang="en-MY" dirty="0">
                          <a:effectLst/>
                        </a:rPr>
                        <a:t>(A</a:t>
                      </a:r>
                      <a:r>
                        <a:rPr lang="en-MY" sz="1800" b="0" i="0" dirty="0">
                          <a:solidFill>
                            <a:srgbClr val="231F20"/>
                          </a:solidFill>
                          <a:effectLst/>
                          <a:latin typeface="MTSYN"/>
                        </a:rPr>
                        <a:t>⊕B⊕C</a:t>
                      </a:r>
                      <a:r>
                        <a:rPr lang="en-MY" dirty="0">
                          <a:effectLst/>
                        </a:rPr>
                        <a:t>)</a:t>
                      </a:r>
                    </a:p>
                  </a:txBody>
                  <a:tcPr marL="60960" marR="60960" marT="60960" marB="60960" anchor="ctr"/>
                </a:tc>
                <a:extLst>
                  <a:ext uri="{0D108BD9-81ED-4DB2-BD59-A6C34878D82A}">
                    <a16:rowId xmlns:a16="http://schemas.microsoft.com/office/drawing/2014/main" val="2003751503"/>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dirty="0">
                          <a:effectLst/>
                        </a:rPr>
                        <a:t>0</a:t>
                      </a:r>
                    </a:p>
                  </a:txBody>
                  <a:tcPr marL="60960" marR="60960" marT="60960" marB="60960"/>
                </a:tc>
                <a:tc>
                  <a:txBody>
                    <a:bodyPr/>
                    <a:lstStyle/>
                    <a:p>
                      <a:pPr algn="ctr" fontAlgn="t"/>
                      <a:r>
                        <a:rPr lang="en-MY" dirty="0">
                          <a:effectLst/>
                        </a:rPr>
                        <a:t>0</a:t>
                      </a:r>
                    </a:p>
                  </a:txBody>
                  <a:tcPr marL="60960" marR="60960" marT="60960" marB="60960"/>
                </a:tc>
                <a:extLst>
                  <a:ext uri="{0D108BD9-81ED-4DB2-BD59-A6C34878D82A}">
                    <a16:rowId xmlns:a16="http://schemas.microsoft.com/office/drawing/2014/main" val="3677545468"/>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1382601428"/>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3505374750"/>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978324851"/>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1228227791"/>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2009559017"/>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3935361703"/>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dirty="0">
                          <a:effectLst/>
                        </a:rPr>
                        <a:t>1</a:t>
                      </a:r>
                    </a:p>
                  </a:txBody>
                  <a:tcPr marL="60960" marR="60960" marT="60960" marB="60960"/>
                </a:tc>
                <a:extLst>
                  <a:ext uri="{0D108BD9-81ED-4DB2-BD59-A6C34878D82A}">
                    <a16:rowId xmlns:a16="http://schemas.microsoft.com/office/drawing/2014/main" val="402012356"/>
                  </a:ext>
                </a:extLst>
              </a:tr>
            </a:tbl>
          </a:graphicData>
        </a:graphic>
      </p:graphicFrame>
    </p:spTree>
    <p:extLst>
      <p:ext uri="{BB962C8B-B14F-4D97-AF65-F5344CB8AC3E}">
        <p14:creationId xmlns:p14="http://schemas.microsoft.com/office/powerpoint/2010/main" val="388377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C2A7-A0F7-4849-AEEF-FAA5A229A228}"/>
              </a:ext>
            </a:extLst>
          </p:cNvPr>
          <p:cNvSpPr>
            <a:spLocks noGrp="1"/>
          </p:cNvSpPr>
          <p:nvPr>
            <p:ph type="title"/>
          </p:nvPr>
        </p:nvSpPr>
        <p:spPr/>
        <p:txBody>
          <a:bodyPr/>
          <a:lstStyle/>
          <a:p>
            <a:r>
              <a:rPr lang="en-MY" dirty="0"/>
              <a:t>Full adder circuit</a:t>
            </a:r>
          </a:p>
        </p:txBody>
      </p:sp>
      <p:sp>
        <p:nvSpPr>
          <p:cNvPr id="3" name="Content Placeholder 2">
            <a:extLst>
              <a:ext uri="{FF2B5EF4-FFF2-40B4-BE49-F238E27FC236}">
                <a16:creationId xmlns:a16="http://schemas.microsoft.com/office/drawing/2014/main" id="{E8124EA6-8075-423E-80CB-01C49AE1F361}"/>
              </a:ext>
            </a:extLst>
          </p:cNvPr>
          <p:cNvSpPr>
            <a:spLocks noGrp="1"/>
          </p:cNvSpPr>
          <p:nvPr>
            <p:ph idx="1"/>
          </p:nvPr>
        </p:nvSpPr>
        <p:spPr>
          <a:xfrm>
            <a:off x="1069848" y="2121408"/>
            <a:ext cx="4211279" cy="4050792"/>
          </a:xfrm>
        </p:spPr>
        <p:txBody>
          <a:bodyPr/>
          <a:lstStyle/>
          <a:p>
            <a:pPr algn="just">
              <a:lnSpc>
                <a:spcPct val="100000"/>
              </a:lnSpc>
            </a:pPr>
            <a:r>
              <a:rPr lang="en-MY" dirty="0"/>
              <a:t>Thus, a full adder circuit can be implemented with the help of two half adder circuits. </a:t>
            </a:r>
          </a:p>
          <a:p>
            <a:pPr algn="just">
              <a:lnSpc>
                <a:spcPct val="100000"/>
              </a:lnSpc>
            </a:pPr>
            <a:r>
              <a:rPr lang="en-MY" dirty="0"/>
              <a:t>The first half adder circuit will be used to add A and B to produce a partial sum. </a:t>
            </a:r>
          </a:p>
          <a:p>
            <a:pPr algn="just">
              <a:lnSpc>
                <a:spcPct val="100000"/>
              </a:lnSpc>
            </a:pPr>
            <a:r>
              <a:rPr lang="en-MY" dirty="0"/>
              <a:t>The second half adder logic can be used to add CIN to the sum produced by the first half adder circuit. </a:t>
            </a:r>
          </a:p>
          <a:p>
            <a:pPr algn="just">
              <a:lnSpc>
                <a:spcPct val="100000"/>
              </a:lnSpc>
            </a:pPr>
            <a:r>
              <a:rPr lang="en-MY" dirty="0"/>
              <a:t>Finally, the output S is obtained.</a:t>
            </a:r>
          </a:p>
        </p:txBody>
      </p:sp>
      <p:sp>
        <p:nvSpPr>
          <p:cNvPr id="4" name="Footer Placeholder 3">
            <a:extLst>
              <a:ext uri="{FF2B5EF4-FFF2-40B4-BE49-F238E27FC236}">
                <a16:creationId xmlns:a16="http://schemas.microsoft.com/office/drawing/2014/main" id="{D4AA7AB7-BCC8-4F93-9200-D26A22C0ABA2}"/>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43C4877-7296-4751-B934-9C26140325AF}"/>
              </a:ext>
            </a:extLst>
          </p:cNvPr>
          <p:cNvSpPr>
            <a:spLocks noGrp="1"/>
          </p:cNvSpPr>
          <p:nvPr>
            <p:ph type="sldNum" sz="quarter" idx="12"/>
          </p:nvPr>
        </p:nvSpPr>
        <p:spPr/>
        <p:txBody>
          <a:bodyPr/>
          <a:lstStyle/>
          <a:p>
            <a:fld id="{1DE98518-C1CF-410D-8A71-B5D14FDF677E}" type="slidenum">
              <a:rPr lang="en-MY" smtClean="0"/>
              <a:t>8</a:t>
            </a:fld>
            <a:endParaRPr lang="en-MY" dirty="0"/>
          </a:p>
        </p:txBody>
      </p:sp>
      <p:pic>
        <p:nvPicPr>
          <p:cNvPr id="4098" name="Picture 2" descr="HALF-ADDER-FULL-ADDER-FIG-2">
            <a:extLst>
              <a:ext uri="{FF2B5EF4-FFF2-40B4-BE49-F238E27FC236}">
                <a16:creationId xmlns:a16="http://schemas.microsoft.com/office/drawing/2014/main" id="{782509E1-D84A-4837-90DF-AF3539210A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61" b="8110"/>
          <a:stretch/>
        </p:blipFill>
        <p:spPr bwMode="auto">
          <a:xfrm>
            <a:off x="5281127" y="2093976"/>
            <a:ext cx="6461516" cy="258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6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Total number of inputs in a half adder is __________</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1</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9</a:t>
            </a:fld>
            <a:endParaRPr lang="en-MY" dirty="0"/>
          </a:p>
        </p:txBody>
      </p:sp>
    </p:spTree>
    <p:extLst>
      <p:ext uri="{BB962C8B-B14F-4D97-AF65-F5344CB8AC3E}">
        <p14:creationId xmlns:p14="http://schemas.microsoft.com/office/powerpoint/2010/main" val="695193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2573</Words>
  <Application>Microsoft Office PowerPoint</Application>
  <PresentationFormat>Widescreen</PresentationFormat>
  <Paragraphs>454</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Cambria Math</vt:lpstr>
      <vt:lpstr>MTSYN</vt:lpstr>
      <vt:lpstr>Rockwell</vt:lpstr>
      <vt:lpstr>Rockwell Condensed</vt:lpstr>
      <vt:lpstr>Wingdings</vt:lpstr>
      <vt:lpstr>1_Wood Type</vt:lpstr>
      <vt:lpstr>Module 3: Digital Systems</vt:lpstr>
      <vt:lpstr>4. Half adder &amp; full adder</vt:lpstr>
      <vt:lpstr>Half adder &amp; full adder Circuits</vt:lpstr>
      <vt:lpstr>Half adder</vt:lpstr>
      <vt:lpstr>Half adder</vt:lpstr>
      <vt:lpstr>Half adder</vt:lpstr>
      <vt:lpstr>Full adder</vt:lpstr>
      <vt:lpstr>Full adder circuit</vt:lpstr>
      <vt:lpstr>Quiz</vt:lpstr>
      <vt:lpstr>Quiz</vt:lpstr>
      <vt:lpstr>Quiz</vt:lpstr>
      <vt:lpstr>Quiz</vt:lpstr>
      <vt:lpstr>Quiz</vt:lpstr>
      <vt:lpstr>Quiz</vt:lpstr>
      <vt:lpstr>Quiz</vt:lpstr>
      <vt:lpstr>5. Multiplexer &amp; demultiplexer</vt:lpstr>
      <vt:lpstr>Multiplexer &amp; demultiplexer</vt:lpstr>
      <vt:lpstr>Multiplexer</vt:lpstr>
      <vt:lpstr>Multiplexer</vt:lpstr>
      <vt:lpstr>multiplexer</vt:lpstr>
      <vt:lpstr>2:1 Mux</vt:lpstr>
      <vt:lpstr>4-to-1 Mux</vt:lpstr>
      <vt:lpstr>Demultiplexer</vt:lpstr>
      <vt:lpstr>1-to-2 Demultiplexer</vt:lpstr>
      <vt:lpstr>1-to-4 Demultiplexer</vt:lpstr>
      <vt:lpstr>Mcq 1</vt:lpstr>
      <vt:lpstr>Mcq 2</vt:lpstr>
      <vt:lpstr>MCQ 3</vt:lpstr>
      <vt:lpstr>MCQ 4</vt:lpstr>
      <vt:lpstr>MCQ 5</vt:lpstr>
      <vt:lpstr>MCQ 6</vt:lpstr>
      <vt:lpstr>MCQ 7</vt:lpstr>
      <vt:lpstr>MCQ 8</vt:lpstr>
      <vt:lpstr>MCQ 9</vt:lpstr>
      <vt:lpstr>MCQ 10</vt:lpstr>
      <vt:lpstr>MCQ 11</vt:lpstr>
      <vt:lpstr>MCQ 12</vt:lpstr>
      <vt:lpstr>Mcq 13</vt:lpstr>
      <vt:lpstr>Mcq 14</vt:lpstr>
      <vt:lpstr>Mcq 15</vt:lpstr>
      <vt:lpstr>Mcq 16</vt:lpstr>
      <vt:lpstr>Mcq 17</vt:lpstr>
      <vt:lpstr>Mcq 18</vt:lpstr>
      <vt:lpstr>Mcq 19</vt:lpstr>
      <vt:lpstr>MCQ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8</cp:revision>
  <dcterms:created xsi:type="dcterms:W3CDTF">2020-08-24T08:07:59Z</dcterms:created>
  <dcterms:modified xsi:type="dcterms:W3CDTF">2020-08-27T02:31:37Z</dcterms:modified>
</cp:coreProperties>
</file>