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4"/>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3/9/2020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3/9/2020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3/9/2020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3/9/2020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3/9/2020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3/9/2020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3/9/2020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3/9/2020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3/9/2020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3/9/2020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3/9/2020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3/9/2020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3/9/2020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4BC1-8DBA-4EC4-ADBE-A4EF5495D7C6}"/>
              </a:ext>
            </a:extLst>
          </p:cNvPr>
          <p:cNvSpPr>
            <a:spLocks noGrp="1"/>
          </p:cNvSpPr>
          <p:nvPr>
            <p:ph type="title"/>
          </p:nvPr>
        </p:nvSpPr>
        <p:spPr/>
        <p:txBody>
          <a:bodyPr/>
          <a:lstStyle/>
          <a:p>
            <a:r>
              <a:rPr lang="en-MY" dirty="0"/>
              <a:t>JK (Jack-Kilby) Flip-Flop</a:t>
            </a:r>
          </a:p>
        </p:txBody>
      </p:sp>
      <p:sp>
        <p:nvSpPr>
          <p:cNvPr id="3" name="Content Placeholder 2">
            <a:extLst>
              <a:ext uri="{FF2B5EF4-FFF2-40B4-BE49-F238E27FC236}">
                <a16:creationId xmlns:a16="http://schemas.microsoft.com/office/drawing/2014/main" id="{2DE621D8-F9F5-411C-A927-42EB5A965C05}"/>
              </a:ext>
            </a:extLst>
          </p:cNvPr>
          <p:cNvSpPr>
            <a:spLocks noGrp="1"/>
          </p:cNvSpPr>
          <p:nvPr>
            <p:ph idx="1"/>
          </p:nvPr>
        </p:nvSpPr>
        <p:spPr>
          <a:xfrm>
            <a:off x="1088136" y="4488530"/>
            <a:ext cx="10058400" cy="1815084"/>
          </a:xfrm>
        </p:spPr>
        <p:txBody>
          <a:bodyPr/>
          <a:lstStyle/>
          <a:p>
            <a:pPr algn="just">
              <a:lnSpc>
                <a:spcPct val="100000"/>
              </a:lnSpc>
            </a:pPr>
            <a:r>
              <a:rPr lang="en-MY" dirty="0"/>
              <a:t>Its operation is very similar to that of an SR flip-flop except that if both control inputs (J and K) are high, the state changes on the next negative-going clock edge. </a:t>
            </a:r>
          </a:p>
          <a:p>
            <a:pPr algn="just">
              <a:lnSpc>
                <a:spcPct val="100000"/>
              </a:lnSpc>
            </a:pPr>
            <a:r>
              <a:rPr lang="en-MY" dirty="0"/>
              <a:t>Thus when both J and K are high, the output of the flipflop toggles on each cycle of the clock–switching from high to low on one negative going clock transition, back to high on the next negative transition, and so on.</a:t>
            </a:r>
          </a:p>
        </p:txBody>
      </p:sp>
      <p:sp>
        <p:nvSpPr>
          <p:cNvPr id="4" name="Footer Placeholder 3">
            <a:extLst>
              <a:ext uri="{FF2B5EF4-FFF2-40B4-BE49-F238E27FC236}">
                <a16:creationId xmlns:a16="http://schemas.microsoft.com/office/drawing/2014/main" id="{75C4FC93-7788-4C97-A953-7024A01A78D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899AACB-1F9F-4C5D-B053-1F29A5061CB9}"/>
              </a:ext>
            </a:extLst>
          </p:cNvPr>
          <p:cNvSpPr>
            <a:spLocks noGrp="1"/>
          </p:cNvSpPr>
          <p:nvPr>
            <p:ph type="sldNum" sz="quarter" idx="12"/>
          </p:nvPr>
        </p:nvSpPr>
        <p:spPr/>
        <p:txBody>
          <a:bodyPr/>
          <a:lstStyle/>
          <a:p>
            <a:fld id="{1DE98518-C1CF-410D-8A71-B5D14FDF677E}" type="slidenum">
              <a:rPr lang="en-MY" smtClean="0"/>
              <a:t>10</a:t>
            </a:fld>
            <a:endParaRPr lang="en-MY" dirty="0"/>
          </a:p>
        </p:txBody>
      </p:sp>
      <p:pic>
        <p:nvPicPr>
          <p:cNvPr id="6" name="Picture 5">
            <a:extLst>
              <a:ext uri="{FF2B5EF4-FFF2-40B4-BE49-F238E27FC236}">
                <a16:creationId xmlns:a16="http://schemas.microsoft.com/office/drawing/2014/main" id="{1D886E42-1C6F-4E6B-880A-EF5174688BE2}"/>
              </a:ext>
            </a:extLst>
          </p:cNvPr>
          <p:cNvPicPr>
            <a:picLocks noChangeAspect="1"/>
          </p:cNvPicPr>
          <p:nvPr/>
        </p:nvPicPr>
        <p:blipFill>
          <a:blip r:embed="rId2"/>
          <a:stretch>
            <a:fillRect/>
          </a:stretch>
        </p:blipFill>
        <p:spPr>
          <a:xfrm>
            <a:off x="6096000" y="1741751"/>
            <a:ext cx="5754536" cy="2746779"/>
          </a:xfrm>
          <a:prstGeom prst="rect">
            <a:avLst/>
          </a:prstGeom>
        </p:spPr>
      </p:pic>
      <p:pic>
        <p:nvPicPr>
          <p:cNvPr id="1026" name="Picture 2" descr="jk flip flop symbol">
            <a:extLst>
              <a:ext uri="{FF2B5EF4-FFF2-40B4-BE49-F238E27FC236}">
                <a16:creationId xmlns:a16="http://schemas.microsoft.com/office/drawing/2014/main" id="{7C0E1172-CF76-42B8-9D06-5F4007C87D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867" b="-2644"/>
          <a:stretch/>
        </p:blipFill>
        <p:spPr bwMode="auto">
          <a:xfrm>
            <a:off x="897996" y="2184893"/>
            <a:ext cx="2022185" cy="2111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k flip-flop circuit">
            <a:extLst>
              <a:ext uri="{FF2B5EF4-FFF2-40B4-BE49-F238E27FC236}">
                <a16:creationId xmlns:a16="http://schemas.microsoft.com/office/drawing/2014/main" id="{651BF8EE-5FE0-4B3C-BBC7-14A6BC7F4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2474032"/>
            <a:ext cx="32480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5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40BF-6459-46D1-B91A-E297850741CC}"/>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9F8BBBD1-957A-4461-A872-F305A7C74163}"/>
              </a:ext>
            </a:extLst>
          </p:cNvPr>
          <p:cNvSpPr>
            <a:spLocks noGrp="1"/>
          </p:cNvSpPr>
          <p:nvPr>
            <p:ph idx="1"/>
          </p:nvPr>
        </p:nvSpPr>
        <p:spPr/>
        <p:txBody>
          <a:bodyPr>
            <a:normAutofit lnSpcReduction="10000"/>
          </a:bodyPr>
          <a:lstStyle/>
          <a:p>
            <a:pPr algn="just">
              <a:lnSpc>
                <a:spcPct val="100000"/>
              </a:lnSpc>
            </a:pPr>
            <a:r>
              <a:rPr lang="en-MY" dirty="0"/>
              <a:t>The name T flip-flop is termed from the nature of toggling operation. </a:t>
            </a:r>
          </a:p>
          <a:p>
            <a:pPr algn="just">
              <a:lnSpc>
                <a:spcPct val="100000"/>
              </a:lnSpc>
            </a:pPr>
            <a:r>
              <a:rPr lang="en-MY" dirty="0"/>
              <a:t>The major applications of T flip-flop are counters and control circuits. </a:t>
            </a:r>
          </a:p>
          <a:p>
            <a:pPr algn="just">
              <a:lnSpc>
                <a:spcPct val="100000"/>
              </a:lnSpc>
            </a:pPr>
            <a:r>
              <a:rPr lang="en-MY" dirty="0"/>
              <a:t>T flip flop is modified form of JK flip-flop making it to operate in toggling region.</a:t>
            </a:r>
          </a:p>
          <a:p>
            <a:pPr algn="just">
              <a:lnSpc>
                <a:spcPct val="100000"/>
              </a:lnSpc>
            </a:pPr>
            <a:r>
              <a:rPr lang="en-MY" dirty="0"/>
              <a:t>Whenever the clock signal is LOW, the input is never going to affect the output state. </a:t>
            </a:r>
          </a:p>
          <a:p>
            <a:pPr algn="just">
              <a:lnSpc>
                <a:spcPct val="100000"/>
              </a:lnSpc>
            </a:pPr>
            <a:r>
              <a:rPr lang="en-MY" dirty="0"/>
              <a:t>The clock has to be high for the inputs to get active. </a:t>
            </a:r>
          </a:p>
          <a:p>
            <a:pPr algn="just">
              <a:lnSpc>
                <a:spcPct val="100000"/>
              </a:lnSpc>
            </a:pPr>
            <a:r>
              <a:rPr lang="en-MY" dirty="0"/>
              <a:t>Thus, T flip-flop is a controlled Bi-stable latch where the clock signal is the control signal. </a:t>
            </a:r>
          </a:p>
          <a:p>
            <a:pPr algn="just">
              <a:lnSpc>
                <a:spcPct val="100000"/>
              </a:lnSpc>
            </a:pPr>
            <a:r>
              <a:rPr lang="en-MY" dirty="0"/>
              <a:t>Thus, the output has two stable states based on the inputs which have been discussed below.</a:t>
            </a:r>
          </a:p>
        </p:txBody>
      </p:sp>
      <p:sp>
        <p:nvSpPr>
          <p:cNvPr id="4" name="Footer Placeholder 3">
            <a:extLst>
              <a:ext uri="{FF2B5EF4-FFF2-40B4-BE49-F238E27FC236}">
                <a16:creationId xmlns:a16="http://schemas.microsoft.com/office/drawing/2014/main" id="{7C4122D5-8DA1-41B2-9F5A-C600EDD3FA7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2FE3B77-A725-44F5-9ECF-800B39413250}"/>
              </a:ext>
            </a:extLst>
          </p:cNvPr>
          <p:cNvSpPr>
            <a:spLocks noGrp="1"/>
          </p:cNvSpPr>
          <p:nvPr>
            <p:ph type="sldNum" sz="quarter" idx="12"/>
          </p:nvPr>
        </p:nvSpPr>
        <p:spPr/>
        <p:txBody>
          <a:bodyPr/>
          <a:lstStyle/>
          <a:p>
            <a:fld id="{1DE98518-C1CF-410D-8A71-B5D14FDF677E}" type="slidenum">
              <a:rPr lang="en-MY" smtClean="0"/>
              <a:t>11</a:t>
            </a:fld>
            <a:endParaRPr lang="en-MY" dirty="0"/>
          </a:p>
        </p:txBody>
      </p:sp>
    </p:spTree>
    <p:extLst>
      <p:ext uri="{BB962C8B-B14F-4D97-AF65-F5344CB8AC3E}">
        <p14:creationId xmlns:p14="http://schemas.microsoft.com/office/powerpoint/2010/main" val="265848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25E-3463-4878-8C74-13AABF097026}"/>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6189AC8A-A702-47F4-A202-A23EC7CF54AE}"/>
              </a:ext>
            </a:extLst>
          </p:cNvPr>
          <p:cNvSpPr>
            <a:spLocks noGrp="1"/>
          </p:cNvSpPr>
          <p:nvPr>
            <p:ph idx="1"/>
          </p:nvPr>
        </p:nvSpPr>
        <p:spPr>
          <a:xfrm>
            <a:off x="1069848" y="2121408"/>
            <a:ext cx="6748666" cy="4050792"/>
          </a:xfrm>
        </p:spPr>
        <p:txBody>
          <a:bodyPr/>
          <a:lstStyle/>
          <a:p>
            <a:pPr algn="just">
              <a:lnSpc>
                <a:spcPct val="100000"/>
              </a:lnSpc>
            </a:pPr>
            <a:r>
              <a:rPr lang="en-MY" dirty="0"/>
              <a:t>The T flip flop is the modified form of JK flip flop. The Q and Q’ represents the output states of the flip-flop. </a:t>
            </a:r>
          </a:p>
          <a:p>
            <a:pPr algn="just">
              <a:lnSpc>
                <a:spcPct val="100000"/>
              </a:lnSpc>
            </a:pPr>
            <a:r>
              <a:rPr lang="en-MY" dirty="0"/>
              <a:t>According to the table, based on the input the output changes its state. </a:t>
            </a:r>
          </a:p>
          <a:p>
            <a:pPr algn="just">
              <a:lnSpc>
                <a:spcPct val="100000"/>
              </a:lnSpc>
            </a:pPr>
            <a:r>
              <a:rPr lang="en-MY" dirty="0"/>
              <a:t>But, the important thing to consider is all these can occur only in the presence of the clock signal</a:t>
            </a:r>
          </a:p>
        </p:txBody>
      </p:sp>
      <p:sp>
        <p:nvSpPr>
          <p:cNvPr id="4" name="Footer Placeholder 3">
            <a:extLst>
              <a:ext uri="{FF2B5EF4-FFF2-40B4-BE49-F238E27FC236}">
                <a16:creationId xmlns:a16="http://schemas.microsoft.com/office/drawing/2014/main" id="{1E821C94-57B8-4860-8138-EE977B3889D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AD50D24-3691-464A-A60F-E226BF15A914}"/>
              </a:ext>
            </a:extLst>
          </p:cNvPr>
          <p:cNvSpPr>
            <a:spLocks noGrp="1"/>
          </p:cNvSpPr>
          <p:nvPr>
            <p:ph type="sldNum" sz="quarter" idx="12"/>
          </p:nvPr>
        </p:nvSpPr>
        <p:spPr/>
        <p:txBody>
          <a:bodyPr/>
          <a:lstStyle/>
          <a:p>
            <a:fld id="{1DE98518-C1CF-410D-8A71-B5D14FDF677E}" type="slidenum">
              <a:rPr lang="en-MY" smtClean="0"/>
              <a:t>12</a:t>
            </a:fld>
            <a:endParaRPr lang="en-MY" dirty="0"/>
          </a:p>
        </p:txBody>
      </p:sp>
      <p:pic>
        <p:nvPicPr>
          <p:cNvPr id="2050" name="Picture 2" descr="T flip-flop symbol">
            <a:extLst>
              <a:ext uri="{FF2B5EF4-FFF2-40B4-BE49-F238E27FC236}">
                <a16:creationId xmlns:a16="http://schemas.microsoft.com/office/drawing/2014/main" id="{E700564D-F58A-418D-8B52-C821F9C38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514" y="220091"/>
            <a:ext cx="3905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F63212-C54B-491C-842A-78011C18F188}"/>
              </a:ext>
            </a:extLst>
          </p:cNvPr>
          <p:cNvPicPr>
            <a:picLocks noChangeAspect="1"/>
          </p:cNvPicPr>
          <p:nvPr/>
        </p:nvPicPr>
        <p:blipFill>
          <a:blip r:embed="rId3"/>
          <a:stretch>
            <a:fillRect/>
          </a:stretch>
        </p:blipFill>
        <p:spPr>
          <a:xfrm>
            <a:off x="8588690" y="2806854"/>
            <a:ext cx="2722438" cy="3470093"/>
          </a:xfrm>
          <a:prstGeom prst="rect">
            <a:avLst/>
          </a:prstGeom>
        </p:spPr>
      </p:pic>
      <p:pic>
        <p:nvPicPr>
          <p:cNvPr id="2052" name="Picture 4" descr="T Flip-Flop">
            <a:extLst>
              <a:ext uri="{FF2B5EF4-FFF2-40B4-BE49-F238E27FC236}">
                <a16:creationId xmlns:a16="http://schemas.microsoft.com/office/drawing/2014/main" id="{1FEA335B-ED69-416F-A9AE-07DDCFC3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583" y="4427760"/>
            <a:ext cx="3978377" cy="210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99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MCQ1</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The truth table for an S-R flip-flop has how many VALID entries?</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13</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9271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MCQ2</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Which of the following is correct for a gated D-type flip-flop?</a:t>
            </a:r>
          </a:p>
          <a:p>
            <a:pPr marL="0" indent="0">
              <a:buNone/>
            </a:pPr>
            <a:r>
              <a:rPr lang="en-MY" dirty="0"/>
              <a:t>a) The Q output is either SET or RESET as soon as the D input goes HIGH or LOW</a:t>
            </a:r>
          </a:p>
          <a:p>
            <a:pPr marL="0" indent="0">
              <a:buNone/>
            </a:pPr>
            <a:r>
              <a:rPr lang="en-MY" dirty="0"/>
              <a:t>b) The output complement follows the input when enabled</a:t>
            </a:r>
          </a:p>
          <a:p>
            <a:pPr marL="0" indent="0">
              <a:buNone/>
            </a:pPr>
            <a:r>
              <a:rPr lang="en-MY" dirty="0"/>
              <a:t>c) Only one of the inputs can be HIGH at a time</a:t>
            </a:r>
          </a:p>
          <a:p>
            <a:pPr marL="0" indent="0">
              <a:buNone/>
            </a:pPr>
            <a:r>
              <a:rPr lang="en-MY" dirty="0"/>
              <a:t>d) The output toggles if one of the inputs is held HIGH</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14</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5034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MCQ3</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15</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4765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MCQ4</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16</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179643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MCQ5</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In S-R flip-flop, if Q = 0 the output is said to be ___________</a:t>
            </a:r>
          </a:p>
          <a:p>
            <a:pPr marL="0" indent="0">
              <a:buNone/>
            </a:pPr>
            <a:r>
              <a:rPr lang="en-MY" dirty="0"/>
              <a:t>a) Set</a:t>
            </a:r>
          </a:p>
          <a:p>
            <a:pPr marL="0" indent="0">
              <a:buNone/>
            </a:pPr>
            <a:r>
              <a:rPr lang="en-MY" dirty="0"/>
              <a:t>b) Reset</a:t>
            </a:r>
          </a:p>
          <a:p>
            <a:pPr marL="0" indent="0">
              <a:buNone/>
            </a:pPr>
            <a:r>
              <a:rPr lang="en-MY" dirty="0"/>
              <a:t>c) Previous state</a:t>
            </a:r>
          </a:p>
          <a:p>
            <a:pPr marL="0" indent="0">
              <a:buNone/>
            </a:pPr>
            <a:r>
              <a:rPr lang="en-MY" dirty="0"/>
              <a:t>d) Current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17</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p:spTree>
    <p:extLst>
      <p:ext uri="{BB962C8B-B14F-4D97-AF65-F5344CB8AC3E}">
        <p14:creationId xmlns:p14="http://schemas.microsoft.com/office/powerpoint/2010/main" val="7688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MCQ6</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How many types of flip-flops are?</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18</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57466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MCQ7</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What is one disadvantage of an S-R flip-flop?</a:t>
            </a:r>
          </a:p>
          <a:p>
            <a:pPr marL="0" indent="0">
              <a:buNone/>
            </a:pPr>
            <a:r>
              <a:rPr lang="en-MY" dirty="0"/>
              <a:t>a) It has no Enable input</a:t>
            </a:r>
          </a:p>
          <a:p>
            <a:pPr marL="0" indent="0">
              <a:buNone/>
            </a:pPr>
            <a:r>
              <a:rPr lang="en-MY" dirty="0"/>
              <a:t>b) It has a RACE condition</a:t>
            </a:r>
          </a:p>
          <a:p>
            <a:pPr marL="0" indent="0">
              <a:buNone/>
            </a:pPr>
            <a:r>
              <a:rPr lang="en-MY" dirty="0"/>
              <a:t>c) It has no clock input</a:t>
            </a:r>
          </a:p>
          <a:p>
            <a:pPr marL="0" indent="0">
              <a:buNone/>
            </a:pPr>
            <a:r>
              <a:rPr lang="en-MY" dirty="0"/>
              <a:t>d) Invalid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19</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360379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A61A4-C90A-4602-B3B0-ABBE13FF2B7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6. flipflops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0CE0560-8511-4039-A416-2264073414B8}"/>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E74BCC49-6EA4-4290-BBEA-EABFEDD6D2C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964544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MCQ8</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The characteristic of J-K flip-flop is similar to _____________</a:t>
            </a:r>
          </a:p>
          <a:p>
            <a:pPr marL="0" indent="0">
              <a:buNone/>
            </a:pPr>
            <a:r>
              <a:rPr lang="en-MY" dirty="0"/>
              <a:t>a) S-R flip-flop</a:t>
            </a:r>
          </a:p>
          <a:p>
            <a:pPr marL="0" indent="0">
              <a:buNone/>
            </a:pPr>
            <a:r>
              <a:rPr lang="en-MY" dirty="0"/>
              <a:t>b) D flip-flop</a:t>
            </a:r>
          </a:p>
          <a:p>
            <a:pPr marL="0" indent="0">
              <a:buNone/>
            </a:pPr>
            <a:r>
              <a:rPr lang="en-MY" dirty="0"/>
              <a:t>c) T flip-flop</a:t>
            </a:r>
          </a:p>
          <a:p>
            <a:pPr marL="0" indent="0">
              <a:buNone/>
            </a:pPr>
            <a:r>
              <a:rPr lang="en-MY" dirty="0"/>
              <a:t>d) Gated T flip-flop</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20</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1444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MCQ9</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A J-K flip-flop can be obtained from the clocked S-R flip-flop by augmenting ___________</a:t>
            </a:r>
          </a:p>
          <a:p>
            <a:pPr marL="0" indent="0">
              <a:buNone/>
            </a:pPr>
            <a:r>
              <a:rPr lang="en-MY" dirty="0"/>
              <a:t>a) Two AND gates</a:t>
            </a:r>
          </a:p>
          <a:p>
            <a:pPr marL="0" indent="0">
              <a:buNone/>
            </a:pPr>
            <a:r>
              <a:rPr lang="en-MY" dirty="0"/>
              <a:t>b) Two NAND gates</a:t>
            </a:r>
          </a:p>
          <a:p>
            <a:pPr marL="0" indent="0">
              <a:buNone/>
            </a:pPr>
            <a:r>
              <a:rPr lang="en-MY" dirty="0"/>
              <a:t>c) Two NOT gates</a:t>
            </a:r>
          </a:p>
          <a:p>
            <a:pPr marL="0" indent="0">
              <a:buNone/>
            </a:pPr>
            <a:r>
              <a:rPr lang="en-MY" dirty="0"/>
              <a:t>d) Two OR gates</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21</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84453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MCQ10</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How is a J-K flip-flop made to toggle?</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22</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2742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MCQ11</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In J-K flip-flop, “no change” condition appears when ___________</a:t>
            </a:r>
          </a:p>
          <a:p>
            <a:pPr marL="0" indent="0">
              <a:buNone/>
            </a:pPr>
            <a:r>
              <a:rPr lang="en-MY" dirty="0"/>
              <a:t>a) J = 1, K = 1</a:t>
            </a:r>
          </a:p>
          <a:p>
            <a:pPr marL="0" indent="0">
              <a:buNone/>
            </a:pPr>
            <a:r>
              <a:rPr lang="en-MY" dirty="0"/>
              <a:t>b) J = 1, K = 0</a:t>
            </a:r>
          </a:p>
          <a:p>
            <a:pPr marL="0" indent="0">
              <a:buNone/>
            </a:pPr>
            <a:r>
              <a:rPr lang="en-MY" dirty="0"/>
              <a:t>c) J = 0, K = 1</a:t>
            </a:r>
          </a:p>
          <a:p>
            <a:pPr marL="0" indent="0">
              <a:buNone/>
            </a:pPr>
            <a:r>
              <a:rPr lang="en-MY" dirty="0"/>
              <a:t>d) J = 0, K = 0</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23</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6557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MCQ12</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On a J-K flip-flop, when is the flip-flop in a hold condition?</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24</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92216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13</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_______ input.</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25</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18662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14</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 output/outputs.</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706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15</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In D flip-flop, D stands for _____________</a:t>
            </a:r>
          </a:p>
          <a:p>
            <a:pPr marL="0" indent="0">
              <a:buNone/>
            </a:pPr>
            <a:r>
              <a:rPr lang="en-MY" dirty="0"/>
              <a:t>a) Distant</a:t>
            </a:r>
          </a:p>
          <a:p>
            <a:pPr marL="0" indent="0">
              <a:buNone/>
            </a:pPr>
            <a:r>
              <a:rPr lang="en-MY" dirty="0"/>
              <a:t>b) Data</a:t>
            </a:r>
          </a:p>
          <a:p>
            <a:pPr marL="0" indent="0">
              <a:buNone/>
            </a:pPr>
            <a:r>
              <a:rPr lang="en-MY" dirty="0"/>
              <a:t>c) Desired</a:t>
            </a:r>
          </a:p>
          <a:p>
            <a:pPr marL="0" indent="0">
              <a:buNone/>
            </a:pPr>
            <a:r>
              <a:rPr lang="en-MY" dirty="0"/>
              <a:t>d) Delay</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p:spTree>
    <p:extLst>
      <p:ext uri="{BB962C8B-B14F-4D97-AF65-F5344CB8AC3E}">
        <p14:creationId xmlns:p14="http://schemas.microsoft.com/office/powerpoint/2010/main" val="146032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1F1-8C67-4149-A70E-2D2B28A8731C}"/>
              </a:ext>
            </a:extLst>
          </p:cNvPr>
          <p:cNvSpPr>
            <a:spLocks noGrp="1"/>
          </p:cNvSpPr>
          <p:nvPr>
            <p:ph type="title"/>
          </p:nvPr>
        </p:nvSpPr>
        <p:spPr/>
        <p:txBody>
          <a:bodyPr/>
          <a:lstStyle/>
          <a:p>
            <a:r>
              <a:rPr lang="en-MY" dirty="0"/>
              <a:t>MCQ 16</a:t>
            </a:r>
          </a:p>
        </p:txBody>
      </p:sp>
      <p:sp>
        <p:nvSpPr>
          <p:cNvPr id="3" name="Content Placeholder 2">
            <a:extLst>
              <a:ext uri="{FF2B5EF4-FFF2-40B4-BE49-F238E27FC236}">
                <a16:creationId xmlns:a16="http://schemas.microsoft.com/office/drawing/2014/main" id="{38371D0B-464A-4581-80DC-6A562DC01787}"/>
              </a:ext>
            </a:extLst>
          </p:cNvPr>
          <p:cNvSpPr>
            <a:spLocks noGrp="1"/>
          </p:cNvSpPr>
          <p:nvPr>
            <p:ph idx="1"/>
          </p:nvPr>
        </p:nvSpPr>
        <p:spPr/>
        <p:txBody>
          <a:bodyPr/>
          <a:lstStyle/>
          <a:p>
            <a:r>
              <a:rPr lang="en-MY" dirty="0"/>
              <a:t>In D flip-flop, if clock input is LOW, the D input ___________</a:t>
            </a:r>
          </a:p>
          <a:p>
            <a:pPr marL="0" indent="0">
              <a:buNone/>
            </a:pPr>
            <a:r>
              <a:rPr lang="en-MY" dirty="0"/>
              <a:t>a) Has no effect</a:t>
            </a:r>
          </a:p>
          <a:p>
            <a:pPr marL="0" indent="0">
              <a:buNone/>
            </a:pPr>
            <a:r>
              <a:rPr lang="en-MY" dirty="0"/>
              <a:t>b) Goes high</a:t>
            </a:r>
          </a:p>
          <a:p>
            <a:pPr marL="0" indent="0">
              <a:buNone/>
            </a:pPr>
            <a:r>
              <a:rPr lang="en-MY" dirty="0"/>
              <a:t>c) Goes low</a:t>
            </a:r>
          </a:p>
          <a:p>
            <a:pPr marL="0" indent="0">
              <a:buNone/>
            </a:pPr>
            <a:r>
              <a:rPr lang="en-MY" dirty="0"/>
              <a:t>d) Has effect</a:t>
            </a:r>
          </a:p>
        </p:txBody>
      </p:sp>
      <p:sp>
        <p:nvSpPr>
          <p:cNvPr id="4" name="Footer Placeholder 3">
            <a:extLst>
              <a:ext uri="{FF2B5EF4-FFF2-40B4-BE49-F238E27FC236}">
                <a16:creationId xmlns:a16="http://schemas.microsoft.com/office/drawing/2014/main" id="{31E32786-94EA-4C87-AC5D-3D789C6432A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0E58111-3835-49E8-BD78-0E414570B637}"/>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AE104EBD-4A28-48A0-B384-C9AB85C53A15}"/>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29193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8AEA-BB79-4251-B759-EBAE7A5F716B}"/>
              </a:ext>
            </a:extLst>
          </p:cNvPr>
          <p:cNvSpPr>
            <a:spLocks noGrp="1"/>
          </p:cNvSpPr>
          <p:nvPr>
            <p:ph type="title"/>
          </p:nvPr>
        </p:nvSpPr>
        <p:spPr/>
        <p:txBody>
          <a:bodyPr/>
          <a:lstStyle/>
          <a:p>
            <a:r>
              <a:rPr lang="en-MY" dirty="0"/>
              <a:t>MCQ 17</a:t>
            </a:r>
          </a:p>
        </p:txBody>
      </p:sp>
      <p:sp>
        <p:nvSpPr>
          <p:cNvPr id="3" name="Content Placeholder 2">
            <a:extLst>
              <a:ext uri="{FF2B5EF4-FFF2-40B4-BE49-F238E27FC236}">
                <a16:creationId xmlns:a16="http://schemas.microsoft.com/office/drawing/2014/main" id="{5A781AF9-DD89-4D2B-9596-8085BE577581}"/>
              </a:ext>
            </a:extLst>
          </p:cNvPr>
          <p:cNvSpPr>
            <a:spLocks noGrp="1"/>
          </p:cNvSpPr>
          <p:nvPr>
            <p:ph idx="1"/>
          </p:nvPr>
        </p:nvSpPr>
        <p:spPr/>
        <p:txBody>
          <a:bodyPr/>
          <a:lstStyle/>
          <a:p>
            <a:r>
              <a:rPr lang="en-MY" dirty="0"/>
              <a:t>In a J-K flip-flop, if J=K or K=J the resulting flip-flop is referred to as _____________</a:t>
            </a:r>
          </a:p>
          <a:p>
            <a:pPr marL="0" indent="0">
              <a:buNone/>
            </a:pPr>
            <a:r>
              <a:rPr lang="en-MY" dirty="0"/>
              <a:t>a) D flip-flop</a:t>
            </a:r>
          </a:p>
          <a:p>
            <a:pPr marL="0" indent="0">
              <a:buNone/>
            </a:pPr>
            <a:r>
              <a:rPr lang="en-MY" dirty="0"/>
              <a:t>b) S-R flip-flop</a:t>
            </a:r>
          </a:p>
          <a:p>
            <a:pPr marL="0" indent="0">
              <a:buNone/>
            </a:pPr>
            <a:r>
              <a:rPr lang="en-MY" dirty="0"/>
              <a:t>c) T flip-flop</a:t>
            </a:r>
          </a:p>
          <a:p>
            <a:pPr marL="0" indent="0">
              <a:buNone/>
            </a:pPr>
            <a:r>
              <a:rPr lang="en-MY" dirty="0"/>
              <a:t>d) S-K flip-flop</a:t>
            </a:r>
          </a:p>
        </p:txBody>
      </p:sp>
      <p:sp>
        <p:nvSpPr>
          <p:cNvPr id="4" name="Footer Placeholder 3">
            <a:extLst>
              <a:ext uri="{FF2B5EF4-FFF2-40B4-BE49-F238E27FC236}">
                <a16:creationId xmlns:a16="http://schemas.microsoft.com/office/drawing/2014/main" id="{13F6A716-F32F-4D8D-A178-1ABFC069791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A2563D0-FB7C-40F8-88E5-54C1CDAB3AE8}"/>
              </a:ext>
            </a:extLst>
          </p:cNvPr>
          <p:cNvSpPr>
            <a:spLocks noGrp="1"/>
          </p:cNvSpPr>
          <p:nvPr>
            <p:ph type="sldNum" sz="quarter" idx="12"/>
          </p:nvPr>
        </p:nvSpPr>
        <p:spPr/>
        <p:txBody>
          <a:bodyPr/>
          <a:lstStyle/>
          <a:p>
            <a:fld id="{1DE98518-C1CF-410D-8A71-B5D14FDF677E}" type="slidenum">
              <a:rPr lang="en-MY" smtClean="0"/>
              <a:t>29</a:t>
            </a:fld>
            <a:endParaRPr lang="en-MY" dirty="0"/>
          </a:p>
        </p:txBody>
      </p:sp>
      <p:sp>
        <p:nvSpPr>
          <p:cNvPr id="6" name="Rectangle 5">
            <a:extLst>
              <a:ext uri="{FF2B5EF4-FFF2-40B4-BE49-F238E27FC236}">
                <a16:creationId xmlns:a16="http://schemas.microsoft.com/office/drawing/2014/main" id="{FAC3BF42-2105-47A6-A3A9-FB1CF61C12CD}"/>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1139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710A-F8FB-4A22-A87F-2AD0BE5714C0}"/>
              </a:ext>
            </a:extLst>
          </p:cNvPr>
          <p:cNvSpPr>
            <a:spLocks noGrp="1"/>
          </p:cNvSpPr>
          <p:nvPr>
            <p:ph type="title"/>
          </p:nvPr>
        </p:nvSpPr>
        <p:spPr/>
        <p:txBody>
          <a:bodyPr/>
          <a:lstStyle/>
          <a:p>
            <a:r>
              <a:rPr lang="en-MY" dirty="0"/>
              <a:t>Flipflop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25C7D-148D-4B53-93FB-4E374C93E20F}"/>
                  </a:ext>
                </a:extLst>
              </p:cNvPr>
              <p:cNvSpPr>
                <a:spLocks noGrp="1"/>
              </p:cNvSpPr>
              <p:nvPr>
                <p:ph idx="1"/>
              </p:nvPr>
            </p:nvSpPr>
            <p:spPr>
              <a:xfrm>
                <a:off x="1069848" y="2121408"/>
                <a:ext cx="8015291" cy="4050792"/>
              </a:xfrm>
            </p:spPr>
            <p:txBody>
              <a:bodyPr>
                <a:normAutofit fontScale="92500"/>
              </a:bodyPr>
              <a:lstStyle/>
              <a:p>
                <a:pPr algn="just">
                  <a:lnSpc>
                    <a:spcPct val="100000"/>
                  </a:lnSpc>
                </a:pPr>
                <a:r>
                  <a:rPr lang="en-MY" dirty="0"/>
                  <a:t>A flip-flop has two stable operating states; therefore, it can store one bit of information. </a:t>
                </a:r>
              </a:p>
              <a:p>
                <a:pPr algn="just">
                  <a:lnSpc>
                    <a:spcPct val="100000"/>
                  </a:lnSpc>
                </a:pPr>
                <a:r>
                  <a:rPr lang="en-MY" dirty="0"/>
                  <a:t>Many useful versions of flip-flops exist, differing in the manner that the clock signal and other input signals control the state of the flip-flop. </a:t>
                </a:r>
              </a:p>
              <a:p>
                <a:pPr algn="just">
                  <a:lnSpc>
                    <a:spcPct val="100000"/>
                  </a:lnSpc>
                </a:pPr>
                <a:r>
                  <a:rPr lang="en-MY" dirty="0"/>
                  <a:t>A simple flip-flop can be constructed by using two inverters, with the output of one connected to the input of the other, as shown in Figure</a:t>
                </a:r>
              </a:p>
              <a:p>
                <a:pPr algn="just">
                  <a:lnSpc>
                    <a:spcPct val="100000"/>
                  </a:lnSpc>
                </a:pPr>
                <a:r>
                  <a:rPr lang="en-MY" dirty="0"/>
                  <a:t>Two stable states are possible in the circuit. </a:t>
                </a:r>
              </a:p>
              <a:p>
                <a:pPr algn="just">
                  <a:lnSpc>
                    <a:spcPct val="100000"/>
                  </a:lnSpc>
                </a:pPr>
                <a:r>
                  <a:rPr lang="en-MY" dirty="0"/>
                  <a:t>First, the output Q of the top inverter can be high and then the output of the bottom inverter is low. </a:t>
                </a:r>
              </a:p>
              <a:p>
                <a:pPr algn="just">
                  <a:lnSpc>
                    <a:spcPct val="100000"/>
                  </a:lnSpc>
                </a:pPr>
                <a:r>
                  <a:rPr lang="en-MY" dirty="0"/>
                  <a:t>Thus, the output of the bottom inverter is labelled as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a:t>
                </a:r>
              </a:p>
            </p:txBody>
          </p:sp>
        </mc:Choice>
        <mc:Fallback xmlns="">
          <p:sp>
            <p:nvSpPr>
              <p:cNvPr id="3" name="Content Placeholder 2">
                <a:extLst>
                  <a:ext uri="{FF2B5EF4-FFF2-40B4-BE49-F238E27FC236}">
                    <a16:creationId xmlns:a16="http://schemas.microsoft.com/office/drawing/2014/main" id="{A3625C7D-148D-4B53-93FB-4E374C93E20F}"/>
                  </a:ext>
                </a:extLst>
              </p:cNvPr>
              <p:cNvSpPr>
                <a:spLocks noGrp="1" noRot="1" noChangeAspect="1" noMove="1" noResize="1" noEditPoints="1" noAdjustHandles="1" noChangeArrowheads="1" noChangeShapeType="1" noTextEdit="1"/>
              </p:cNvSpPr>
              <p:nvPr>
                <p:ph idx="1"/>
              </p:nvPr>
            </p:nvSpPr>
            <p:spPr>
              <a:xfrm>
                <a:off x="1069848" y="2121408"/>
                <a:ext cx="8015291" cy="4050792"/>
              </a:xfrm>
              <a:blipFill>
                <a:blip r:embed="rId2"/>
                <a:stretch>
                  <a:fillRect l="-381" t="-902" r="-761" b="-2105"/>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639B25C0-DD53-439F-889F-6C3C81CF0B1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491473B-3BB2-4FCA-8FDB-9A9F07C75291}"/>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7" name="Picture 6">
            <a:extLst>
              <a:ext uri="{FF2B5EF4-FFF2-40B4-BE49-F238E27FC236}">
                <a16:creationId xmlns:a16="http://schemas.microsoft.com/office/drawing/2014/main" id="{0C8552FC-CC26-47A9-BB1F-CB313300D82B}"/>
              </a:ext>
            </a:extLst>
          </p:cNvPr>
          <p:cNvPicPr>
            <a:picLocks noChangeAspect="1"/>
          </p:cNvPicPr>
          <p:nvPr/>
        </p:nvPicPr>
        <p:blipFill>
          <a:blip r:embed="rId3"/>
          <a:stretch>
            <a:fillRect/>
          </a:stretch>
        </p:blipFill>
        <p:spPr>
          <a:xfrm>
            <a:off x="9085139" y="3072416"/>
            <a:ext cx="2546029" cy="2148776"/>
          </a:xfrm>
          <a:prstGeom prst="rect">
            <a:avLst/>
          </a:prstGeom>
        </p:spPr>
      </p:pic>
      <p:sp>
        <p:nvSpPr>
          <p:cNvPr id="8" name="Rectangle 7">
            <a:extLst>
              <a:ext uri="{FF2B5EF4-FFF2-40B4-BE49-F238E27FC236}">
                <a16:creationId xmlns:a16="http://schemas.microsoft.com/office/drawing/2014/main" id="{B5332371-B920-48A6-9BCF-09B2481110B7}"/>
              </a:ext>
            </a:extLst>
          </p:cNvPr>
          <p:cNvSpPr/>
          <p:nvPr/>
        </p:nvSpPr>
        <p:spPr>
          <a:xfrm>
            <a:off x="9769150" y="4870580"/>
            <a:ext cx="438539"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620049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207E-6CBF-4148-B74E-BFCF5EEE749C}"/>
              </a:ext>
            </a:extLst>
          </p:cNvPr>
          <p:cNvSpPr>
            <a:spLocks noGrp="1"/>
          </p:cNvSpPr>
          <p:nvPr>
            <p:ph type="title"/>
          </p:nvPr>
        </p:nvSpPr>
        <p:spPr/>
        <p:txBody>
          <a:bodyPr/>
          <a:lstStyle/>
          <a:p>
            <a:r>
              <a:rPr lang="en-MY" dirty="0"/>
              <a:t>MCQ 18</a:t>
            </a:r>
          </a:p>
        </p:txBody>
      </p:sp>
      <p:sp>
        <p:nvSpPr>
          <p:cNvPr id="3" name="Content Placeholder 2">
            <a:extLst>
              <a:ext uri="{FF2B5EF4-FFF2-40B4-BE49-F238E27FC236}">
                <a16:creationId xmlns:a16="http://schemas.microsoft.com/office/drawing/2014/main" id="{53373683-2CEB-4188-8512-8E4146C4EB7E}"/>
              </a:ext>
            </a:extLst>
          </p:cNvPr>
          <p:cNvSpPr>
            <a:spLocks noGrp="1"/>
          </p:cNvSpPr>
          <p:nvPr>
            <p:ph idx="1"/>
          </p:nvPr>
        </p:nvSpPr>
        <p:spPr/>
        <p:txBody>
          <a:bodyPr/>
          <a:lstStyle/>
          <a:p>
            <a:r>
              <a:rPr lang="en-MY" dirty="0"/>
              <a:t>The flip-flop is only activated by _____________</a:t>
            </a:r>
          </a:p>
          <a:p>
            <a:pPr marL="0" indent="0">
              <a:buNone/>
            </a:pPr>
            <a:r>
              <a:rPr lang="en-MY" dirty="0"/>
              <a:t>a) Positive edge trigger</a:t>
            </a:r>
          </a:p>
          <a:p>
            <a:pPr marL="0" indent="0">
              <a:buNone/>
            </a:pPr>
            <a:r>
              <a:rPr lang="en-MY" dirty="0"/>
              <a:t>b) Negative edge trigger</a:t>
            </a:r>
          </a:p>
          <a:p>
            <a:pPr marL="0" indent="0">
              <a:buNone/>
            </a:pPr>
            <a:r>
              <a:rPr lang="en-MY" dirty="0"/>
              <a:t>c) Either positive or Negative edge trigger</a:t>
            </a:r>
          </a:p>
          <a:p>
            <a:pPr marL="0" indent="0">
              <a:buNone/>
            </a:pPr>
            <a:r>
              <a:rPr lang="en-MY" dirty="0"/>
              <a:t>d) Sinusoidal trigger</a:t>
            </a:r>
          </a:p>
        </p:txBody>
      </p:sp>
      <p:sp>
        <p:nvSpPr>
          <p:cNvPr id="4" name="Footer Placeholder 3">
            <a:extLst>
              <a:ext uri="{FF2B5EF4-FFF2-40B4-BE49-F238E27FC236}">
                <a16:creationId xmlns:a16="http://schemas.microsoft.com/office/drawing/2014/main" id="{144DB2C4-C7E2-4984-8B59-7A8D4743032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7228FDE-5AB6-41BD-A5EB-FDBFD4291420}"/>
              </a:ext>
            </a:extLst>
          </p:cNvPr>
          <p:cNvSpPr>
            <a:spLocks noGrp="1"/>
          </p:cNvSpPr>
          <p:nvPr>
            <p:ph type="sldNum" sz="quarter" idx="12"/>
          </p:nvPr>
        </p:nvSpPr>
        <p:spPr/>
        <p:txBody>
          <a:bodyPr/>
          <a:lstStyle/>
          <a:p>
            <a:fld id="{1DE98518-C1CF-410D-8A71-B5D14FDF677E}" type="slidenum">
              <a:rPr lang="en-MY" smtClean="0"/>
              <a:t>30</a:t>
            </a:fld>
            <a:endParaRPr lang="en-MY" dirty="0"/>
          </a:p>
        </p:txBody>
      </p:sp>
      <p:sp>
        <p:nvSpPr>
          <p:cNvPr id="6" name="Rectangle 5">
            <a:extLst>
              <a:ext uri="{FF2B5EF4-FFF2-40B4-BE49-F238E27FC236}">
                <a16:creationId xmlns:a16="http://schemas.microsoft.com/office/drawing/2014/main" id="{647A692E-B81C-46FC-890E-31B134189BFB}"/>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7184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D109-1C3C-4E12-85B5-53B29AD9AC78}"/>
              </a:ext>
            </a:extLst>
          </p:cNvPr>
          <p:cNvSpPr>
            <a:spLocks noGrp="1"/>
          </p:cNvSpPr>
          <p:nvPr>
            <p:ph type="title"/>
          </p:nvPr>
        </p:nvSpPr>
        <p:spPr/>
        <p:txBody>
          <a:bodyPr/>
          <a:lstStyle/>
          <a:p>
            <a:r>
              <a:rPr lang="en-MY" dirty="0"/>
              <a:t>MCQ 19</a:t>
            </a:r>
          </a:p>
        </p:txBody>
      </p:sp>
      <p:sp>
        <p:nvSpPr>
          <p:cNvPr id="3" name="Content Placeholder 2">
            <a:extLst>
              <a:ext uri="{FF2B5EF4-FFF2-40B4-BE49-F238E27FC236}">
                <a16:creationId xmlns:a16="http://schemas.microsoft.com/office/drawing/2014/main" id="{3B3BE168-1C45-4BB0-BB5B-7483C51B5047}"/>
              </a:ext>
            </a:extLst>
          </p:cNvPr>
          <p:cNvSpPr>
            <a:spLocks noGrp="1"/>
          </p:cNvSpPr>
          <p:nvPr>
            <p:ph idx="1"/>
          </p:nvPr>
        </p:nvSpPr>
        <p:spPr/>
        <p:txBody>
          <a:bodyPr/>
          <a:lstStyle/>
          <a:p>
            <a:r>
              <a:rPr lang="en-MY" dirty="0"/>
              <a:t>The flip-flops which has not having any invalid states are _____________</a:t>
            </a:r>
          </a:p>
          <a:p>
            <a:pPr marL="0" indent="0">
              <a:buNone/>
            </a:pPr>
            <a:r>
              <a:rPr lang="en-MY" dirty="0"/>
              <a:t>a) S-R, J-K, D</a:t>
            </a:r>
          </a:p>
          <a:p>
            <a:pPr marL="0" indent="0">
              <a:buNone/>
            </a:pPr>
            <a:r>
              <a:rPr lang="en-MY" dirty="0"/>
              <a:t>b) S-R, J-K, T</a:t>
            </a:r>
          </a:p>
          <a:p>
            <a:pPr marL="0" indent="0">
              <a:buNone/>
            </a:pPr>
            <a:r>
              <a:rPr lang="en-MY" dirty="0"/>
              <a:t>c) J-K, D, S-R</a:t>
            </a:r>
          </a:p>
          <a:p>
            <a:pPr marL="0" indent="0">
              <a:buNone/>
            </a:pPr>
            <a:r>
              <a:rPr lang="en-MY" dirty="0"/>
              <a:t>d) J-K, D, T</a:t>
            </a:r>
          </a:p>
        </p:txBody>
      </p:sp>
      <p:sp>
        <p:nvSpPr>
          <p:cNvPr id="4" name="Footer Placeholder 3">
            <a:extLst>
              <a:ext uri="{FF2B5EF4-FFF2-40B4-BE49-F238E27FC236}">
                <a16:creationId xmlns:a16="http://schemas.microsoft.com/office/drawing/2014/main" id="{9F65D04A-22E2-41AE-B391-C97F5C35754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251412E-7064-4BE9-8D03-E5963E09DAD9}"/>
              </a:ext>
            </a:extLst>
          </p:cNvPr>
          <p:cNvSpPr>
            <a:spLocks noGrp="1"/>
          </p:cNvSpPr>
          <p:nvPr>
            <p:ph type="sldNum" sz="quarter" idx="12"/>
          </p:nvPr>
        </p:nvSpPr>
        <p:spPr/>
        <p:txBody>
          <a:bodyPr/>
          <a:lstStyle/>
          <a:p>
            <a:fld id="{1DE98518-C1CF-410D-8A71-B5D14FDF677E}" type="slidenum">
              <a:rPr lang="en-MY" smtClean="0"/>
              <a:t>31</a:t>
            </a:fld>
            <a:endParaRPr lang="en-MY" dirty="0"/>
          </a:p>
        </p:txBody>
      </p:sp>
      <p:sp>
        <p:nvSpPr>
          <p:cNvPr id="6" name="Rectangle 5">
            <a:extLst>
              <a:ext uri="{FF2B5EF4-FFF2-40B4-BE49-F238E27FC236}">
                <a16:creationId xmlns:a16="http://schemas.microsoft.com/office/drawing/2014/main" id="{7C201A4D-5436-47A5-9E20-B91B085FAE76}"/>
              </a:ext>
            </a:extLst>
          </p:cNvPr>
          <p:cNvSpPr/>
          <p:nvPr/>
        </p:nvSpPr>
        <p:spPr>
          <a:xfrm>
            <a:off x="10390062"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47038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F56B-00D4-440A-BB24-9799EC988C38}"/>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BBECD435-26F4-4868-863E-7CC52A45AA4A}"/>
              </a:ext>
            </a:extLst>
          </p:cNvPr>
          <p:cNvSpPr>
            <a:spLocks noGrp="1"/>
          </p:cNvSpPr>
          <p:nvPr>
            <p:ph idx="1"/>
          </p:nvPr>
        </p:nvSpPr>
        <p:spPr/>
        <p:txBody>
          <a:bodyPr/>
          <a:lstStyle/>
          <a:p>
            <a:r>
              <a:rPr lang="en-MY" dirty="0"/>
              <a:t>For realisation of JK flip-flop from SR flip-flop, the input J and K will be given as ___________</a:t>
            </a:r>
          </a:p>
          <a:p>
            <a:pPr marL="0" indent="0">
              <a:buNone/>
            </a:pPr>
            <a:r>
              <a:rPr lang="en-MY" dirty="0"/>
              <a:t>a) External inputs to S and R</a:t>
            </a:r>
          </a:p>
          <a:p>
            <a:pPr marL="0" indent="0">
              <a:buNone/>
            </a:pPr>
            <a:r>
              <a:rPr lang="en-MY" dirty="0"/>
              <a:t>b) Internal inputs to S and R</a:t>
            </a:r>
          </a:p>
          <a:p>
            <a:pPr marL="0" indent="0">
              <a:buNone/>
            </a:pPr>
            <a:r>
              <a:rPr lang="en-MY" dirty="0"/>
              <a:t>c) External inputs to combinational circuit</a:t>
            </a:r>
          </a:p>
          <a:p>
            <a:pPr marL="0" indent="0">
              <a:buNone/>
            </a:pPr>
            <a:r>
              <a:rPr lang="en-MY" dirty="0"/>
              <a:t>d) Internal inputs to combinational circuit</a:t>
            </a:r>
          </a:p>
        </p:txBody>
      </p:sp>
      <p:sp>
        <p:nvSpPr>
          <p:cNvPr id="4" name="Footer Placeholder 3">
            <a:extLst>
              <a:ext uri="{FF2B5EF4-FFF2-40B4-BE49-F238E27FC236}">
                <a16:creationId xmlns:a16="http://schemas.microsoft.com/office/drawing/2014/main" id="{700CB344-872D-4F8D-8CE1-F9854EB7A8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0153790-4CF9-4F70-A53F-10B2AA262797}"/>
              </a:ext>
            </a:extLst>
          </p:cNvPr>
          <p:cNvSpPr>
            <a:spLocks noGrp="1"/>
          </p:cNvSpPr>
          <p:nvPr>
            <p:ph type="sldNum" sz="quarter" idx="12"/>
          </p:nvPr>
        </p:nvSpPr>
        <p:spPr/>
        <p:txBody>
          <a:bodyPr/>
          <a:lstStyle/>
          <a:p>
            <a:fld id="{1DE98518-C1CF-410D-8A71-B5D14FDF677E}" type="slidenum">
              <a:rPr lang="en-MY" smtClean="0"/>
              <a:t>32</a:t>
            </a:fld>
            <a:endParaRPr lang="en-MY" dirty="0"/>
          </a:p>
        </p:txBody>
      </p:sp>
      <p:sp>
        <p:nvSpPr>
          <p:cNvPr id="6" name="Rectangle 5">
            <a:extLst>
              <a:ext uri="{FF2B5EF4-FFF2-40B4-BE49-F238E27FC236}">
                <a16:creationId xmlns:a16="http://schemas.microsoft.com/office/drawing/2014/main" id="{DE50C87D-FF14-49AF-BCBE-F336B79D2934}"/>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17552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CBF0-959E-487E-884B-D3FDCE81DA19}"/>
              </a:ext>
            </a:extLst>
          </p:cNvPr>
          <p:cNvSpPr>
            <a:spLocks noGrp="1"/>
          </p:cNvSpPr>
          <p:nvPr>
            <p:ph type="title"/>
          </p:nvPr>
        </p:nvSpPr>
        <p:spPr/>
        <p:txBody>
          <a:bodyPr/>
          <a:lstStyle/>
          <a:p>
            <a:r>
              <a:rPr lang="en-MY" dirty="0"/>
              <a:t>SR Flip-Flop</a:t>
            </a:r>
          </a:p>
        </p:txBody>
      </p:sp>
      <p:sp>
        <p:nvSpPr>
          <p:cNvPr id="3" name="Content Placeholder 2">
            <a:extLst>
              <a:ext uri="{FF2B5EF4-FFF2-40B4-BE49-F238E27FC236}">
                <a16:creationId xmlns:a16="http://schemas.microsoft.com/office/drawing/2014/main" id="{9FDE3369-920E-45F7-AFF9-24FA57B971C1}"/>
              </a:ext>
            </a:extLst>
          </p:cNvPr>
          <p:cNvSpPr>
            <a:spLocks noGrp="1"/>
          </p:cNvSpPr>
          <p:nvPr>
            <p:ph idx="1"/>
          </p:nvPr>
        </p:nvSpPr>
        <p:spPr>
          <a:xfrm>
            <a:off x="1069847" y="2121408"/>
            <a:ext cx="9924590" cy="4050792"/>
          </a:xfrm>
        </p:spPr>
        <p:txBody>
          <a:bodyPr/>
          <a:lstStyle/>
          <a:p>
            <a:pPr algn="just"/>
            <a:r>
              <a:rPr lang="en-MY" dirty="0"/>
              <a:t>The simple two-inverter circuit of Figure is not very useful because no provision exists for controlling its state.</a:t>
            </a:r>
          </a:p>
          <a:p>
            <a:pPr algn="just"/>
            <a:r>
              <a:rPr lang="en-MY" dirty="0"/>
              <a:t>A more useful circuit is the set-reset (SR) flip-flop, consisting of two NOR gates, as shown in Figure. </a:t>
            </a:r>
          </a:p>
        </p:txBody>
      </p:sp>
      <p:sp>
        <p:nvSpPr>
          <p:cNvPr id="4" name="Footer Placeholder 3">
            <a:extLst>
              <a:ext uri="{FF2B5EF4-FFF2-40B4-BE49-F238E27FC236}">
                <a16:creationId xmlns:a16="http://schemas.microsoft.com/office/drawing/2014/main" id="{8E1D2E9C-5C16-4EA9-9063-C4C96CC4568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BBD1929-99DC-49FE-8DD3-8C78721E5506}"/>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6" name="Picture 5">
            <a:extLst>
              <a:ext uri="{FF2B5EF4-FFF2-40B4-BE49-F238E27FC236}">
                <a16:creationId xmlns:a16="http://schemas.microsoft.com/office/drawing/2014/main" id="{D2C25618-3F53-440C-A5F1-C1A9F23C9740}"/>
              </a:ext>
            </a:extLst>
          </p:cNvPr>
          <p:cNvPicPr>
            <a:picLocks noChangeAspect="1"/>
          </p:cNvPicPr>
          <p:nvPr/>
        </p:nvPicPr>
        <p:blipFill>
          <a:blip r:embed="rId2"/>
          <a:stretch>
            <a:fillRect/>
          </a:stretch>
        </p:blipFill>
        <p:spPr>
          <a:xfrm>
            <a:off x="1197563" y="3993192"/>
            <a:ext cx="2728637" cy="1855915"/>
          </a:xfrm>
          <a:prstGeom prst="rect">
            <a:avLst/>
          </a:prstGeom>
        </p:spPr>
      </p:pic>
      <p:pic>
        <p:nvPicPr>
          <p:cNvPr id="7" name="Picture 6">
            <a:extLst>
              <a:ext uri="{FF2B5EF4-FFF2-40B4-BE49-F238E27FC236}">
                <a16:creationId xmlns:a16="http://schemas.microsoft.com/office/drawing/2014/main" id="{A80D5302-317B-4CAF-81CA-83C4B617662C}"/>
              </a:ext>
            </a:extLst>
          </p:cNvPr>
          <p:cNvPicPr>
            <a:picLocks noChangeAspect="1"/>
          </p:cNvPicPr>
          <p:nvPr/>
        </p:nvPicPr>
        <p:blipFill>
          <a:blip r:embed="rId3"/>
          <a:stretch>
            <a:fillRect/>
          </a:stretch>
        </p:blipFill>
        <p:spPr>
          <a:xfrm>
            <a:off x="8387419" y="4068660"/>
            <a:ext cx="2295525" cy="1704975"/>
          </a:xfrm>
          <a:prstGeom prst="rect">
            <a:avLst/>
          </a:prstGeom>
        </p:spPr>
      </p:pic>
      <p:pic>
        <p:nvPicPr>
          <p:cNvPr id="8" name="Picture 7">
            <a:extLst>
              <a:ext uri="{FF2B5EF4-FFF2-40B4-BE49-F238E27FC236}">
                <a16:creationId xmlns:a16="http://schemas.microsoft.com/office/drawing/2014/main" id="{F1A56666-B84A-448C-B65F-C8961FC0D528}"/>
              </a:ext>
            </a:extLst>
          </p:cNvPr>
          <p:cNvPicPr>
            <a:picLocks noChangeAspect="1"/>
          </p:cNvPicPr>
          <p:nvPr/>
        </p:nvPicPr>
        <p:blipFill>
          <a:blip r:embed="rId4"/>
          <a:stretch>
            <a:fillRect/>
          </a:stretch>
        </p:blipFill>
        <p:spPr>
          <a:xfrm>
            <a:off x="5170972" y="4421086"/>
            <a:ext cx="1971675" cy="1000125"/>
          </a:xfrm>
          <a:prstGeom prst="rect">
            <a:avLst/>
          </a:prstGeom>
        </p:spPr>
      </p:pic>
    </p:spTree>
    <p:extLst>
      <p:ext uri="{BB962C8B-B14F-4D97-AF65-F5344CB8AC3E}">
        <p14:creationId xmlns:p14="http://schemas.microsoft.com/office/powerpoint/2010/main" val="96901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508-C1D3-48BE-B42A-FF09A7E934AF}"/>
              </a:ext>
            </a:extLst>
          </p:cNvPr>
          <p:cNvSpPr>
            <a:spLocks noGrp="1"/>
          </p:cNvSpPr>
          <p:nvPr>
            <p:ph type="title"/>
          </p:nvPr>
        </p:nvSpPr>
        <p:spPr/>
        <p:txBody>
          <a:bodyPr/>
          <a:lstStyle/>
          <a:p>
            <a:r>
              <a:rPr lang="en-MY" dirty="0"/>
              <a:t>SR Flipflop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8C04DB-674B-4D24-95B4-A2A57D799133}"/>
                  </a:ext>
                </a:extLst>
              </p:cNvPr>
              <p:cNvSpPr>
                <a:spLocks noGrp="1"/>
              </p:cNvSpPr>
              <p:nvPr>
                <p:ph idx="1"/>
              </p:nvPr>
            </p:nvSpPr>
            <p:spPr>
              <a:xfrm>
                <a:off x="1069849" y="2121408"/>
                <a:ext cx="7700928" cy="4050792"/>
              </a:xfrm>
            </p:spPr>
            <p:txBody>
              <a:bodyPr>
                <a:normAutofit fontScale="92500" lnSpcReduction="20000"/>
              </a:bodyPr>
              <a:lstStyle/>
              <a:p>
                <a:pPr marL="457200" indent="-457200" algn="just">
                  <a:lnSpc>
                    <a:spcPct val="100000"/>
                  </a:lnSpc>
                  <a:buFont typeface="+mj-lt"/>
                  <a:buAutoNum type="arabicPeriod"/>
                </a:pPr>
                <a:r>
                  <a:rPr lang="en-MY" dirty="0"/>
                  <a:t>As long as the S and R inputs are low, the NOR gates act as inverters for the other input signal. Thus, with S and R both low, the SR flip-flop behaves just as the </a:t>
                </a:r>
                <a:r>
                  <a:rPr lang="en-MY" b="1" dirty="0"/>
                  <a:t>two-inverter circuit </a:t>
                </a:r>
                <a:r>
                  <a:rPr lang="en-MY" dirty="0"/>
                  <a:t>(simple Flipflop).</a:t>
                </a:r>
              </a:p>
              <a:p>
                <a:pPr marL="457200" indent="-457200" algn="just">
                  <a:lnSpc>
                    <a:spcPct val="100000"/>
                  </a:lnSpc>
                  <a:buFont typeface="+mj-lt"/>
                  <a:buAutoNum type="arabicPeriod"/>
                </a:pPr>
                <a:r>
                  <a:rPr lang="en-MY" dirty="0"/>
                  <a:t>If S is high and R is low,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is forced low and Q is high.</a:t>
                </a:r>
              </a:p>
              <a:p>
                <a:pPr marL="731520" lvl="1" indent="-457200" algn="just">
                  <a:lnSpc>
                    <a:spcPct val="100000"/>
                  </a:lnSpc>
                  <a:buFont typeface="+mj-lt"/>
                  <a:buAutoNum type="arabicPeriod"/>
                </a:pPr>
                <a:r>
                  <a:rPr lang="en-MY" dirty="0"/>
                  <a:t>When S returns low, the flip-flop remains in the </a:t>
                </a:r>
                <a:r>
                  <a:rPr lang="en-MY" b="1" dirty="0"/>
                  <a:t>set state </a:t>
                </a:r>
                <a:r>
                  <a:rPr lang="en-MY" dirty="0"/>
                  <a:t>(i.e., Q stays high).</a:t>
                </a:r>
              </a:p>
              <a:p>
                <a:pPr marL="457200" indent="-457200" algn="just">
                  <a:lnSpc>
                    <a:spcPct val="100000"/>
                  </a:lnSpc>
                  <a:buFont typeface="+mj-lt"/>
                  <a:buAutoNum type="arabicPeriod"/>
                </a:pPr>
                <a:r>
                  <a:rPr lang="en-MY" dirty="0"/>
                  <a:t>On the other hand, if R becomes high and S low, Q is forced low. </a:t>
                </a:r>
              </a:p>
              <a:p>
                <a:pPr marL="731520" lvl="1" indent="-457200" algn="just">
                  <a:lnSpc>
                    <a:spcPct val="100000"/>
                  </a:lnSpc>
                  <a:buFont typeface="+mj-lt"/>
                  <a:buAutoNum type="arabicPeriod"/>
                </a:pPr>
                <a:r>
                  <a:rPr lang="en-MY" dirty="0"/>
                  <a:t>When R returns low, the flip-flop remains in the </a:t>
                </a:r>
                <a:r>
                  <a:rPr lang="en-MY" b="1" dirty="0"/>
                  <a:t>reset state</a:t>
                </a:r>
                <a:r>
                  <a:rPr lang="en-MY" dirty="0"/>
                  <a:t> (i.e., Q stays low). </a:t>
                </a:r>
              </a:p>
              <a:p>
                <a:pPr marL="457200" indent="-457200" algn="just">
                  <a:lnSpc>
                    <a:spcPct val="100000"/>
                  </a:lnSpc>
                  <a:buFont typeface="+mj-lt"/>
                  <a:buAutoNum type="arabicPeriod"/>
                </a:pPr>
                <a:r>
                  <a:rPr lang="en-MY" dirty="0"/>
                  <a:t>In normal operation, R and S are not allowed to be high at the same time. </a:t>
                </a:r>
              </a:p>
              <a:p>
                <a:pPr marL="457200" indent="-457200" algn="just">
                  <a:lnSpc>
                    <a:spcPct val="100000"/>
                  </a:lnSpc>
                  <a:buFont typeface="+mj-lt"/>
                  <a:buAutoNum type="arabicPeriod"/>
                </a:pPr>
                <a:r>
                  <a:rPr lang="en-MY" dirty="0"/>
                  <a:t>Thus, with R and S low, the SR flip-flop remembers which input (R or S) was high most recently.</a:t>
                </a:r>
              </a:p>
            </p:txBody>
          </p:sp>
        </mc:Choice>
        <mc:Fallback xmlns="">
          <p:sp>
            <p:nvSpPr>
              <p:cNvPr id="3" name="Content Placeholder 2">
                <a:extLst>
                  <a:ext uri="{FF2B5EF4-FFF2-40B4-BE49-F238E27FC236}">
                    <a16:creationId xmlns:a16="http://schemas.microsoft.com/office/drawing/2014/main" id="{C38C04DB-674B-4D24-95B4-A2A57D799133}"/>
                  </a:ext>
                </a:extLst>
              </p:cNvPr>
              <p:cNvSpPr>
                <a:spLocks noGrp="1" noRot="1" noChangeAspect="1" noMove="1" noResize="1" noEditPoints="1" noAdjustHandles="1" noChangeArrowheads="1" noChangeShapeType="1" noTextEdit="1"/>
              </p:cNvSpPr>
              <p:nvPr>
                <p:ph idx="1"/>
              </p:nvPr>
            </p:nvSpPr>
            <p:spPr>
              <a:xfrm>
                <a:off x="1069849" y="2121408"/>
                <a:ext cx="7700928" cy="4050792"/>
              </a:xfrm>
              <a:blipFill>
                <a:blip r:embed="rId2"/>
                <a:stretch>
                  <a:fillRect l="-475" t="-2256" r="-713" b="-1203"/>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FFFB0945-868C-456B-94F7-10B6BA5A937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00796B-A7A8-457D-85BA-283DF46D02EC}"/>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9" name="Picture 8">
            <a:extLst>
              <a:ext uri="{FF2B5EF4-FFF2-40B4-BE49-F238E27FC236}">
                <a16:creationId xmlns:a16="http://schemas.microsoft.com/office/drawing/2014/main" id="{4994166A-4CCF-46EE-BF79-55D612D0952D}"/>
              </a:ext>
            </a:extLst>
          </p:cNvPr>
          <p:cNvPicPr>
            <a:picLocks noChangeAspect="1"/>
          </p:cNvPicPr>
          <p:nvPr/>
        </p:nvPicPr>
        <p:blipFill>
          <a:blip r:embed="rId3"/>
          <a:stretch>
            <a:fillRect/>
          </a:stretch>
        </p:blipFill>
        <p:spPr>
          <a:xfrm>
            <a:off x="9335643" y="3312978"/>
            <a:ext cx="2295525" cy="1704975"/>
          </a:xfrm>
          <a:prstGeom prst="rect">
            <a:avLst/>
          </a:prstGeom>
        </p:spPr>
      </p:pic>
    </p:spTree>
    <p:extLst>
      <p:ext uri="{BB962C8B-B14F-4D97-AF65-F5344CB8AC3E}">
        <p14:creationId xmlns:p14="http://schemas.microsoft.com/office/powerpoint/2010/main" val="401327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C49B-D282-414C-9970-6E6291913CC0}"/>
              </a:ext>
            </a:extLst>
          </p:cNvPr>
          <p:cNvSpPr>
            <a:spLocks noGrp="1"/>
          </p:cNvSpPr>
          <p:nvPr>
            <p:ph type="title"/>
          </p:nvPr>
        </p:nvSpPr>
        <p:spPr/>
        <p:txBody>
          <a:bodyPr/>
          <a:lstStyle/>
          <a:p>
            <a:r>
              <a:rPr lang="en-MY" dirty="0"/>
              <a:t>Example 1</a:t>
            </a:r>
          </a:p>
        </p:txBody>
      </p:sp>
      <p:sp>
        <p:nvSpPr>
          <p:cNvPr id="3" name="Content Placeholder 2">
            <a:extLst>
              <a:ext uri="{FF2B5EF4-FFF2-40B4-BE49-F238E27FC236}">
                <a16:creationId xmlns:a16="http://schemas.microsoft.com/office/drawing/2014/main" id="{34746DCD-0BBC-4B25-9143-B2E83699121E}"/>
              </a:ext>
            </a:extLst>
          </p:cNvPr>
          <p:cNvSpPr>
            <a:spLocks noGrp="1"/>
          </p:cNvSpPr>
          <p:nvPr>
            <p:ph idx="1"/>
          </p:nvPr>
        </p:nvSpPr>
        <p:spPr/>
        <p:txBody>
          <a:bodyPr/>
          <a:lstStyle/>
          <a:p>
            <a:pPr marL="0" indent="0">
              <a:buNone/>
            </a:pPr>
            <a:r>
              <a:rPr lang="en-MY" dirty="0"/>
              <a:t>The waveforms present at the input terminals of an SR flip-flop are shown in Figure</a:t>
            </a:r>
          </a:p>
        </p:txBody>
      </p:sp>
      <p:sp>
        <p:nvSpPr>
          <p:cNvPr id="4" name="Footer Placeholder 3">
            <a:extLst>
              <a:ext uri="{FF2B5EF4-FFF2-40B4-BE49-F238E27FC236}">
                <a16:creationId xmlns:a16="http://schemas.microsoft.com/office/drawing/2014/main" id="{EEB0D009-33F0-481C-A673-38F86A5CD41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57DC5F5-7B20-4A78-B0D7-3B1B55D9CCBE}"/>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6" name="Picture 5">
            <a:extLst>
              <a:ext uri="{FF2B5EF4-FFF2-40B4-BE49-F238E27FC236}">
                <a16:creationId xmlns:a16="http://schemas.microsoft.com/office/drawing/2014/main" id="{209588B3-D170-49E5-832D-ADF71B0D06F0}"/>
              </a:ext>
            </a:extLst>
          </p:cNvPr>
          <p:cNvPicPr>
            <a:picLocks noChangeAspect="1"/>
          </p:cNvPicPr>
          <p:nvPr/>
        </p:nvPicPr>
        <p:blipFill>
          <a:blip r:embed="rId2"/>
          <a:stretch>
            <a:fillRect/>
          </a:stretch>
        </p:blipFill>
        <p:spPr>
          <a:xfrm>
            <a:off x="1171575" y="2768567"/>
            <a:ext cx="4924425" cy="3000375"/>
          </a:xfrm>
          <a:prstGeom prst="rect">
            <a:avLst/>
          </a:prstGeom>
        </p:spPr>
      </p:pic>
      <p:pic>
        <p:nvPicPr>
          <p:cNvPr id="7" name="Picture 6">
            <a:extLst>
              <a:ext uri="{FF2B5EF4-FFF2-40B4-BE49-F238E27FC236}">
                <a16:creationId xmlns:a16="http://schemas.microsoft.com/office/drawing/2014/main" id="{7F663DAE-F883-45F1-ACD0-EB45701C2AA9}"/>
              </a:ext>
            </a:extLst>
          </p:cNvPr>
          <p:cNvPicPr>
            <a:picLocks noChangeAspect="1"/>
          </p:cNvPicPr>
          <p:nvPr/>
        </p:nvPicPr>
        <p:blipFill>
          <a:blip r:embed="rId3"/>
          <a:stretch>
            <a:fillRect/>
          </a:stretch>
        </p:blipFill>
        <p:spPr>
          <a:xfrm>
            <a:off x="6362700" y="4146804"/>
            <a:ext cx="4657725" cy="1581150"/>
          </a:xfrm>
          <a:prstGeom prst="rect">
            <a:avLst/>
          </a:prstGeom>
        </p:spPr>
      </p:pic>
    </p:spTree>
    <p:extLst>
      <p:ext uri="{BB962C8B-B14F-4D97-AF65-F5344CB8AC3E}">
        <p14:creationId xmlns:p14="http://schemas.microsoft.com/office/powerpoint/2010/main" val="151688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8203-4550-4894-A2F9-39117F7A9643}"/>
              </a:ext>
            </a:extLst>
          </p:cNvPr>
          <p:cNvSpPr>
            <a:spLocks noGrp="1"/>
          </p:cNvSpPr>
          <p:nvPr>
            <p:ph type="title"/>
          </p:nvPr>
        </p:nvSpPr>
        <p:spPr/>
        <p:txBody>
          <a:bodyPr/>
          <a:lstStyle/>
          <a:p>
            <a:r>
              <a:rPr lang="en-MY" dirty="0"/>
              <a:t>Edge-Triggered Flip-Flops</a:t>
            </a:r>
          </a:p>
        </p:txBody>
      </p:sp>
      <p:sp>
        <p:nvSpPr>
          <p:cNvPr id="3" name="Content Placeholder 2">
            <a:extLst>
              <a:ext uri="{FF2B5EF4-FFF2-40B4-BE49-F238E27FC236}">
                <a16:creationId xmlns:a16="http://schemas.microsoft.com/office/drawing/2014/main" id="{CB016092-280F-4847-93AD-9335187FF2BA}"/>
              </a:ext>
            </a:extLst>
          </p:cNvPr>
          <p:cNvSpPr>
            <a:spLocks noGrp="1"/>
          </p:cNvSpPr>
          <p:nvPr>
            <p:ph idx="1"/>
          </p:nvPr>
        </p:nvSpPr>
        <p:spPr/>
        <p:txBody>
          <a:bodyPr>
            <a:normAutofit fontScale="92500" lnSpcReduction="20000"/>
          </a:bodyPr>
          <a:lstStyle/>
          <a:p>
            <a:pPr algn="just">
              <a:lnSpc>
                <a:spcPct val="100000"/>
              </a:lnSpc>
            </a:pPr>
            <a:r>
              <a:rPr lang="en-MY" dirty="0"/>
              <a:t>The edge-triggered circuits respond to their inputs only at a transition in the clock signal.</a:t>
            </a:r>
          </a:p>
          <a:p>
            <a:pPr algn="just">
              <a:lnSpc>
                <a:spcPct val="100000"/>
              </a:lnSpc>
            </a:pPr>
            <a:r>
              <a:rPr lang="en-MY" dirty="0"/>
              <a:t>At the clock transition, the flip-flop responds to the inputs present just prior to the transition.</a:t>
            </a:r>
          </a:p>
          <a:p>
            <a:pPr algn="just">
              <a:lnSpc>
                <a:spcPct val="100000"/>
              </a:lnSpc>
            </a:pPr>
            <a:r>
              <a:rPr lang="en-MY" dirty="0"/>
              <a:t>If the clock signal is steady, either high or low, the inputs are disabled. </a:t>
            </a:r>
          </a:p>
          <a:p>
            <a:pPr algn="just">
              <a:lnSpc>
                <a:spcPct val="100000"/>
              </a:lnSpc>
            </a:pPr>
            <a:r>
              <a:rPr lang="en-MY" dirty="0"/>
              <a:t>At the clock transition, the flip-flop responds to the inputs present just prior to the transition.</a:t>
            </a:r>
          </a:p>
          <a:p>
            <a:pPr algn="just">
              <a:lnSpc>
                <a:spcPct val="100000"/>
              </a:lnSpc>
            </a:pPr>
            <a:r>
              <a:rPr lang="en-MY" dirty="0"/>
              <a:t>Positive-edge-triggered circuits respond when the clock signal switches from low to high.</a:t>
            </a:r>
          </a:p>
          <a:p>
            <a:pPr algn="just">
              <a:lnSpc>
                <a:spcPct val="100000"/>
              </a:lnSpc>
            </a:pPr>
            <a:r>
              <a:rPr lang="en-MY" dirty="0"/>
              <a:t>Negative-edge-triggered circuits respond on the transition from high to low. </a:t>
            </a:r>
          </a:p>
          <a:p>
            <a:pPr algn="just">
              <a:lnSpc>
                <a:spcPct val="100000"/>
              </a:lnSpc>
            </a:pPr>
            <a:r>
              <a:rPr lang="en-MY" dirty="0"/>
              <a:t>The positive-going edge of the clock is also called the </a:t>
            </a:r>
            <a:r>
              <a:rPr lang="en-MY" b="1" dirty="0"/>
              <a:t>leading edge</a:t>
            </a:r>
            <a:r>
              <a:rPr lang="en-MY" dirty="0"/>
              <a:t>, and the negative-going edge is called the </a:t>
            </a:r>
            <a:r>
              <a:rPr lang="en-MY" b="1" dirty="0"/>
              <a:t>trailing edge</a:t>
            </a:r>
            <a:r>
              <a:rPr lang="en-MY" dirty="0"/>
              <a:t>. </a:t>
            </a:r>
          </a:p>
        </p:txBody>
      </p:sp>
      <p:sp>
        <p:nvSpPr>
          <p:cNvPr id="4" name="Footer Placeholder 3">
            <a:extLst>
              <a:ext uri="{FF2B5EF4-FFF2-40B4-BE49-F238E27FC236}">
                <a16:creationId xmlns:a16="http://schemas.microsoft.com/office/drawing/2014/main" id="{0C66AE93-6D9C-4811-8A06-EB754ADA84F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FF9CABC-3EBE-4A78-B782-9F4EB6F69FE4}"/>
              </a:ext>
            </a:extLst>
          </p:cNvPr>
          <p:cNvSpPr>
            <a:spLocks noGrp="1"/>
          </p:cNvSpPr>
          <p:nvPr>
            <p:ph type="sldNum" sz="quarter" idx="12"/>
          </p:nvPr>
        </p:nvSpPr>
        <p:spPr/>
        <p:txBody>
          <a:bodyPr/>
          <a:lstStyle/>
          <a:p>
            <a:fld id="{1DE98518-C1CF-410D-8A71-B5D14FDF677E}" type="slidenum">
              <a:rPr lang="en-MY" smtClean="0"/>
              <a:t>7</a:t>
            </a:fld>
            <a:endParaRPr lang="en-MY" dirty="0"/>
          </a:p>
        </p:txBody>
      </p:sp>
    </p:spTree>
    <p:extLst>
      <p:ext uri="{BB962C8B-B14F-4D97-AF65-F5344CB8AC3E}">
        <p14:creationId xmlns:p14="http://schemas.microsoft.com/office/powerpoint/2010/main" val="207763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9A3-ADF9-48E8-8782-B3C2F490405D}"/>
              </a:ext>
            </a:extLst>
          </p:cNvPr>
          <p:cNvSpPr>
            <a:spLocks noGrp="1"/>
          </p:cNvSpPr>
          <p:nvPr>
            <p:ph type="title"/>
          </p:nvPr>
        </p:nvSpPr>
        <p:spPr/>
        <p:txBody>
          <a:bodyPr/>
          <a:lstStyle/>
          <a:p>
            <a:r>
              <a:rPr lang="en-MY" dirty="0"/>
              <a:t>D flip-flop</a:t>
            </a:r>
          </a:p>
        </p:txBody>
      </p:sp>
      <p:sp>
        <p:nvSpPr>
          <p:cNvPr id="3" name="Content Placeholder 2">
            <a:extLst>
              <a:ext uri="{FF2B5EF4-FFF2-40B4-BE49-F238E27FC236}">
                <a16:creationId xmlns:a16="http://schemas.microsoft.com/office/drawing/2014/main" id="{B9F13CFE-DF91-42BE-B3BB-B4131C799236}"/>
              </a:ext>
            </a:extLst>
          </p:cNvPr>
          <p:cNvSpPr>
            <a:spLocks noGrp="1"/>
          </p:cNvSpPr>
          <p:nvPr>
            <p:ph idx="1"/>
          </p:nvPr>
        </p:nvSpPr>
        <p:spPr/>
        <p:txBody>
          <a:bodyPr/>
          <a:lstStyle/>
          <a:p>
            <a:pPr algn="just">
              <a:lnSpc>
                <a:spcPct val="100000"/>
              </a:lnSpc>
            </a:pPr>
            <a:r>
              <a:rPr lang="en-MY" dirty="0"/>
              <a:t>An example of an edge-triggered circuit is the </a:t>
            </a:r>
            <a:r>
              <a:rPr lang="en-MY" b="1" dirty="0"/>
              <a:t>D flip-flop</a:t>
            </a:r>
            <a:r>
              <a:rPr lang="en-MY" dirty="0"/>
              <a:t>, which is also known as the </a:t>
            </a:r>
            <a:r>
              <a:rPr lang="en-MY" b="1" dirty="0"/>
              <a:t>data flip-flop</a:t>
            </a:r>
            <a:r>
              <a:rPr lang="en-MY" dirty="0"/>
              <a:t>.</a:t>
            </a:r>
          </a:p>
          <a:p>
            <a:pPr algn="just">
              <a:lnSpc>
                <a:spcPct val="100000"/>
              </a:lnSpc>
            </a:pPr>
            <a:r>
              <a:rPr lang="en-MY" dirty="0"/>
              <a:t>Its output takes the value of the input that was present just prior to the triggering clock transition. </a:t>
            </a:r>
          </a:p>
          <a:p>
            <a:pPr algn="just">
              <a:lnSpc>
                <a:spcPct val="100000"/>
              </a:lnSpc>
            </a:pPr>
            <a:r>
              <a:rPr lang="en-MY" dirty="0"/>
              <a:t>Note, the symbols in the clock column of the truth table, indicating transitions of the clock signal from low to high.</a:t>
            </a:r>
          </a:p>
        </p:txBody>
      </p:sp>
      <p:sp>
        <p:nvSpPr>
          <p:cNvPr id="4" name="Footer Placeholder 3">
            <a:extLst>
              <a:ext uri="{FF2B5EF4-FFF2-40B4-BE49-F238E27FC236}">
                <a16:creationId xmlns:a16="http://schemas.microsoft.com/office/drawing/2014/main" id="{DA331057-DB5A-49E6-82CA-F1C06455A43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3BEB2CC-C090-4B93-AFEF-820B8F30D5A8}"/>
              </a:ext>
            </a:extLst>
          </p:cNvPr>
          <p:cNvSpPr>
            <a:spLocks noGrp="1"/>
          </p:cNvSpPr>
          <p:nvPr>
            <p:ph type="sldNum" sz="quarter" idx="12"/>
          </p:nvPr>
        </p:nvSpPr>
        <p:spPr/>
        <p:txBody>
          <a:bodyPr/>
          <a:lstStyle/>
          <a:p>
            <a:fld id="{1DE98518-C1CF-410D-8A71-B5D14FDF677E}" type="slidenum">
              <a:rPr lang="en-MY" smtClean="0"/>
              <a:t>8</a:t>
            </a:fld>
            <a:endParaRPr lang="en-MY" dirty="0"/>
          </a:p>
        </p:txBody>
      </p:sp>
      <p:pic>
        <p:nvPicPr>
          <p:cNvPr id="6" name="Picture 5">
            <a:extLst>
              <a:ext uri="{FF2B5EF4-FFF2-40B4-BE49-F238E27FC236}">
                <a16:creationId xmlns:a16="http://schemas.microsoft.com/office/drawing/2014/main" id="{C8A0A139-412D-4ECB-8DEE-B1E9C8B6B0B2}"/>
              </a:ext>
            </a:extLst>
          </p:cNvPr>
          <p:cNvPicPr>
            <a:picLocks noChangeAspect="1"/>
          </p:cNvPicPr>
          <p:nvPr/>
        </p:nvPicPr>
        <p:blipFill>
          <a:blip r:embed="rId2"/>
          <a:stretch>
            <a:fillRect/>
          </a:stretch>
        </p:blipFill>
        <p:spPr>
          <a:xfrm>
            <a:off x="5692902" y="484632"/>
            <a:ext cx="5429250" cy="1343025"/>
          </a:xfrm>
          <a:prstGeom prst="rect">
            <a:avLst/>
          </a:prstGeom>
        </p:spPr>
      </p:pic>
      <p:pic>
        <p:nvPicPr>
          <p:cNvPr id="7" name="Picture 6">
            <a:extLst>
              <a:ext uri="{FF2B5EF4-FFF2-40B4-BE49-F238E27FC236}">
                <a16:creationId xmlns:a16="http://schemas.microsoft.com/office/drawing/2014/main" id="{ED7D4F4A-546A-4E1B-85D6-7C175B0D6335}"/>
              </a:ext>
            </a:extLst>
          </p:cNvPr>
          <p:cNvPicPr>
            <a:picLocks noChangeAspect="1"/>
          </p:cNvPicPr>
          <p:nvPr/>
        </p:nvPicPr>
        <p:blipFill>
          <a:blip r:embed="rId3"/>
          <a:stretch>
            <a:fillRect/>
          </a:stretch>
        </p:blipFill>
        <p:spPr>
          <a:xfrm>
            <a:off x="7150227" y="4231237"/>
            <a:ext cx="3971925" cy="1847850"/>
          </a:xfrm>
          <a:prstGeom prst="rect">
            <a:avLst/>
          </a:prstGeom>
        </p:spPr>
      </p:pic>
      <p:pic>
        <p:nvPicPr>
          <p:cNvPr id="3074" name="Picture 2" descr="D Flip-Flop">
            <a:extLst>
              <a:ext uri="{FF2B5EF4-FFF2-40B4-BE49-F238E27FC236}">
                <a16:creationId xmlns:a16="http://schemas.microsoft.com/office/drawing/2014/main" id="{4EC74411-FA70-4CAC-A685-D3DFE911B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811" y="4461738"/>
            <a:ext cx="3971925" cy="193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0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767D-6C3B-48BD-AE3E-FB1095B98D3B}"/>
              </a:ext>
            </a:extLst>
          </p:cNvPr>
          <p:cNvSpPr>
            <a:spLocks noGrp="1"/>
          </p:cNvSpPr>
          <p:nvPr>
            <p:ph type="title"/>
          </p:nvPr>
        </p:nvSpPr>
        <p:spPr/>
        <p:txBody>
          <a:bodyPr/>
          <a:lstStyle/>
          <a:p>
            <a:r>
              <a:rPr lang="en-MY" dirty="0"/>
              <a:t>Example 2</a:t>
            </a:r>
          </a:p>
        </p:txBody>
      </p:sp>
      <p:sp>
        <p:nvSpPr>
          <p:cNvPr id="3" name="Content Placeholder 2">
            <a:extLst>
              <a:ext uri="{FF2B5EF4-FFF2-40B4-BE49-F238E27FC236}">
                <a16:creationId xmlns:a16="http://schemas.microsoft.com/office/drawing/2014/main" id="{EE80219F-D170-41C5-B3F8-81695E7BDFAC}"/>
              </a:ext>
            </a:extLst>
          </p:cNvPr>
          <p:cNvSpPr>
            <a:spLocks noGrp="1"/>
          </p:cNvSpPr>
          <p:nvPr>
            <p:ph idx="1"/>
          </p:nvPr>
        </p:nvSpPr>
        <p:spPr/>
        <p:txBody>
          <a:bodyPr/>
          <a:lstStyle/>
          <a:p>
            <a:pPr algn="just">
              <a:lnSpc>
                <a:spcPct val="100000"/>
              </a:lnSpc>
            </a:pPr>
            <a:r>
              <a:rPr lang="en-MY" dirty="0"/>
              <a:t>The input signals to a positive-edge-triggered D flip-flop are shown in Figure. Sketch the output Q to scale versus time. (Assume that Q is low prior to t = 2.)</a:t>
            </a:r>
          </a:p>
        </p:txBody>
      </p:sp>
      <p:sp>
        <p:nvSpPr>
          <p:cNvPr id="4" name="Footer Placeholder 3">
            <a:extLst>
              <a:ext uri="{FF2B5EF4-FFF2-40B4-BE49-F238E27FC236}">
                <a16:creationId xmlns:a16="http://schemas.microsoft.com/office/drawing/2014/main" id="{D8E278C2-BD71-4045-9AD4-10017476A7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FFFE15-71E8-40B9-AB80-C4017A163783}"/>
              </a:ext>
            </a:extLst>
          </p:cNvPr>
          <p:cNvSpPr>
            <a:spLocks noGrp="1"/>
          </p:cNvSpPr>
          <p:nvPr>
            <p:ph type="sldNum" sz="quarter" idx="12"/>
          </p:nvPr>
        </p:nvSpPr>
        <p:spPr/>
        <p:txBody>
          <a:bodyPr/>
          <a:lstStyle/>
          <a:p>
            <a:fld id="{1DE98518-C1CF-410D-8A71-B5D14FDF677E}" type="slidenum">
              <a:rPr lang="en-MY" smtClean="0"/>
              <a:t>9</a:t>
            </a:fld>
            <a:endParaRPr lang="en-MY" dirty="0"/>
          </a:p>
        </p:txBody>
      </p:sp>
      <p:pic>
        <p:nvPicPr>
          <p:cNvPr id="6" name="Picture 5">
            <a:extLst>
              <a:ext uri="{FF2B5EF4-FFF2-40B4-BE49-F238E27FC236}">
                <a16:creationId xmlns:a16="http://schemas.microsoft.com/office/drawing/2014/main" id="{30FF1CC8-59E0-4098-B509-12DD57118D50}"/>
              </a:ext>
            </a:extLst>
          </p:cNvPr>
          <p:cNvPicPr>
            <a:picLocks noChangeAspect="1"/>
          </p:cNvPicPr>
          <p:nvPr/>
        </p:nvPicPr>
        <p:blipFill>
          <a:blip r:embed="rId2"/>
          <a:stretch>
            <a:fillRect/>
          </a:stretch>
        </p:blipFill>
        <p:spPr>
          <a:xfrm>
            <a:off x="1276350" y="3429000"/>
            <a:ext cx="4819650" cy="2105025"/>
          </a:xfrm>
          <a:prstGeom prst="rect">
            <a:avLst/>
          </a:prstGeom>
        </p:spPr>
      </p:pic>
      <p:pic>
        <p:nvPicPr>
          <p:cNvPr id="7" name="Picture 6">
            <a:extLst>
              <a:ext uri="{FF2B5EF4-FFF2-40B4-BE49-F238E27FC236}">
                <a16:creationId xmlns:a16="http://schemas.microsoft.com/office/drawing/2014/main" id="{ABD88967-0662-4EA3-ACA7-F736078EDEEA}"/>
              </a:ext>
            </a:extLst>
          </p:cNvPr>
          <p:cNvPicPr>
            <a:picLocks noChangeAspect="1"/>
          </p:cNvPicPr>
          <p:nvPr/>
        </p:nvPicPr>
        <p:blipFill>
          <a:blip r:embed="rId3"/>
          <a:stretch>
            <a:fillRect/>
          </a:stretch>
        </p:blipFill>
        <p:spPr>
          <a:xfrm>
            <a:off x="6302502" y="3905249"/>
            <a:ext cx="4676775" cy="1152525"/>
          </a:xfrm>
          <a:prstGeom prst="rect">
            <a:avLst/>
          </a:prstGeom>
        </p:spPr>
      </p:pic>
    </p:spTree>
    <p:extLst>
      <p:ext uri="{BB962C8B-B14F-4D97-AF65-F5344CB8AC3E}">
        <p14:creationId xmlns:p14="http://schemas.microsoft.com/office/powerpoint/2010/main" val="441891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1813</Words>
  <Application>Microsoft Office PowerPoint</Application>
  <PresentationFormat>Widescreen</PresentationFormat>
  <Paragraphs>255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Rockwell</vt:lpstr>
      <vt:lpstr>Rockwell Condensed</vt:lpstr>
      <vt:lpstr>Wingdings</vt:lpstr>
      <vt:lpstr>1_Wood Type</vt:lpstr>
      <vt:lpstr>Module 3: Digital Systems</vt:lpstr>
      <vt:lpstr>6. flipflops</vt:lpstr>
      <vt:lpstr>Flipflop</vt:lpstr>
      <vt:lpstr>SR Flip-Flop</vt:lpstr>
      <vt:lpstr>SR Flipflop</vt:lpstr>
      <vt:lpstr>Example 1</vt:lpstr>
      <vt:lpstr>Edge-Triggered Flip-Flops</vt:lpstr>
      <vt:lpstr>D flip-flop</vt:lpstr>
      <vt:lpstr>Example 2</vt:lpstr>
      <vt:lpstr>JK (Jack-Kilby) Flip-Flop</vt:lpstr>
      <vt:lpstr>T Flip-flop</vt:lpstr>
      <vt:lpstr>T flipflop</vt:lpstr>
      <vt:lpstr>MCQ1</vt:lpstr>
      <vt:lpstr>MCQ2</vt:lpstr>
      <vt:lpstr>MCQ3</vt:lpstr>
      <vt:lpstr>MCQ4</vt:lpstr>
      <vt:lpstr>MCQ5</vt:lpstr>
      <vt:lpstr>MCQ6</vt:lpstr>
      <vt:lpstr>MCQ7</vt:lpstr>
      <vt:lpstr>MCQ8</vt:lpstr>
      <vt:lpstr>MCQ9</vt:lpstr>
      <vt:lpstr>MCQ10</vt:lpstr>
      <vt:lpstr>MCQ11</vt:lpstr>
      <vt:lpstr>MCQ12</vt:lpstr>
      <vt:lpstr>MCQ 13</vt:lpstr>
      <vt:lpstr>MCQ 14</vt:lpstr>
      <vt:lpstr>MCQ 15</vt:lpstr>
      <vt:lpstr>MCQ 16</vt:lpstr>
      <vt:lpstr>MCQ 17</vt:lpstr>
      <vt:lpstr>MCQ 18</vt:lpstr>
      <vt:lpstr>MCQ 19</vt:lpstr>
      <vt:lpstr>MCQ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18</cp:revision>
  <dcterms:created xsi:type="dcterms:W3CDTF">2020-08-24T08:07:59Z</dcterms:created>
  <dcterms:modified xsi:type="dcterms:W3CDTF">2020-09-03T02:29:14Z</dcterms:modified>
</cp:coreProperties>
</file>