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37"/>
  </p:notesMasterIdLst>
  <p:sldIdLst>
    <p:sldId id="256" r:id="rId2"/>
    <p:sldId id="282" r:id="rId3"/>
    <p:sldId id="283" r:id="rId4"/>
    <p:sldId id="284" r:id="rId5"/>
    <p:sldId id="285" r:id="rId6"/>
    <p:sldId id="288" r:id="rId7"/>
    <p:sldId id="286" r:id="rId8"/>
    <p:sldId id="287" r:id="rId9"/>
    <p:sldId id="289" r:id="rId10"/>
    <p:sldId id="290" r:id="rId11"/>
    <p:sldId id="291" r:id="rId12"/>
    <p:sldId id="292" r:id="rId13"/>
    <p:sldId id="293" r:id="rId14"/>
    <p:sldId id="294" r:id="rId15"/>
    <p:sldId id="295" r:id="rId16"/>
    <p:sldId id="296" r:id="rId17"/>
    <p:sldId id="302" r:id="rId18"/>
    <p:sldId id="301" r:id="rId19"/>
    <p:sldId id="303" r:id="rId20"/>
    <p:sldId id="304" r:id="rId21"/>
    <p:sldId id="305" r:id="rId22"/>
    <p:sldId id="307" r:id="rId23"/>
    <p:sldId id="308" r:id="rId24"/>
    <p:sldId id="309" r:id="rId25"/>
    <p:sldId id="310" r:id="rId26"/>
    <p:sldId id="311" r:id="rId27"/>
    <p:sldId id="312" r:id="rId28"/>
    <p:sldId id="313" r:id="rId29"/>
    <p:sldId id="314" r:id="rId30"/>
    <p:sldId id="315" r:id="rId31"/>
    <p:sldId id="316" r:id="rId32"/>
    <p:sldId id="317" r:id="rId33"/>
    <p:sldId id="318" r:id="rId34"/>
    <p:sldId id="319" r:id="rId35"/>
    <p:sldId id="32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4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34A612-ABFB-455F-8525-99A654E35571}"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57339582-14CC-4834-80FF-BA059C25D28F}">
      <dgm:prSet/>
      <dgm:spPr/>
      <dgm:t>
        <a:bodyPr/>
        <a:lstStyle/>
        <a:p>
          <a:r>
            <a:rPr lang="en-MY"/>
            <a:t>Forward Biased</a:t>
          </a:r>
          <a:endParaRPr lang="en-US"/>
        </a:p>
      </dgm:t>
    </dgm:pt>
    <dgm:pt modelId="{B4A9EDBF-6B46-4101-8E32-09E589FE522A}" type="parTrans" cxnId="{ACC57414-F7EA-43EF-BA8E-E70B5C8540DB}">
      <dgm:prSet/>
      <dgm:spPr/>
      <dgm:t>
        <a:bodyPr/>
        <a:lstStyle/>
        <a:p>
          <a:endParaRPr lang="en-US"/>
        </a:p>
      </dgm:t>
    </dgm:pt>
    <dgm:pt modelId="{B6C767AF-6EFF-4163-829D-6F33FE1FE5BC}" type="sibTrans" cxnId="{ACC57414-F7EA-43EF-BA8E-E70B5C8540DB}">
      <dgm:prSet/>
      <dgm:spPr/>
      <dgm:t>
        <a:bodyPr/>
        <a:lstStyle/>
        <a:p>
          <a:endParaRPr lang="en-US"/>
        </a:p>
      </dgm:t>
    </dgm:pt>
    <dgm:pt modelId="{56A493AE-4363-4272-A116-5558CB471C12}">
      <dgm:prSet/>
      <dgm:spPr/>
      <dgm:t>
        <a:bodyPr/>
        <a:lstStyle/>
        <a:p>
          <a:r>
            <a:rPr lang="en-MY"/>
            <a:t>Reverse Biased</a:t>
          </a:r>
          <a:endParaRPr lang="en-US"/>
        </a:p>
      </dgm:t>
    </dgm:pt>
    <dgm:pt modelId="{18FC69D6-DE4E-4A1A-A32E-E00A4E8D5F47}" type="parTrans" cxnId="{9444EFDC-AC08-4310-A6E2-A02B083EBA63}">
      <dgm:prSet/>
      <dgm:spPr/>
      <dgm:t>
        <a:bodyPr/>
        <a:lstStyle/>
        <a:p>
          <a:endParaRPr lang="en-US"/>
        </a:p>
      </dgm:t>
    </dgm:pt>
    <dgm:pt modelId="{B6028B11-43E4-4D7E-96CC-774E083FED85}" type="sibTrans" cxnId="{9444EFDC-AC08-4310-A6E2-A02B083EBA63}">
      <dgm:prSet/>
      <dgm:spPr/>
      <dgm:t>
        <a:bodyPr/>
        <a:lstStyle/>
        <a:p>
          <a:endParaRPr lang="en-US"/>
        </a:p>
      </dgm:t>
    </dgm:pt>
    <dgm:pt modelId="{5BB05F5C-6A8C-4224-9B6F-41DF73884BD2}" type="pres">
      <dgm:prSet presAssocID="{E234A612-ABFB-455F-8525-99A654E35571}" presName="hierChild1" presStyleCnt="0">
        <dgm:presLayoutVars>
          <dgm:chPref val="1"/>
          <dgm:dir/>
          <dgm:animOne val="branch"/>
          <dgm:animLvl val="lvl"/>
          <dgm:resizeHandles/>
        </dgm:presLayoutVars>
      </dgm:prSet>
      <dgm:spPr/>
    </dgm:pt>
    <dgm:pt modelId="{DA958BC7-2F6C-4EF5-B890-05FDDBF190AA}" type="pres">
      <dgm:prSet presAssocID="{57339582-14CC-4834-80FF-BA059C25D28F}" presName="hierRoot1" presStyleCnt="0"/>
      <dgm:spPr/>
    </dgm:pt>
    <dgm:pt modelId="{3FFE28D4-7A1E-46EE-AC13-0F35FA391925}" type="pres">
      <dgm:prSet presAssocID="{57339582-14CC-4834-80FF-BA059C25D28F}" presName="composite" presStyleCnt="0"/>
      <dgm:spPr/>
    </dgm:pt>
    <dgm:pt modelId="{71C5FD94-CB4F-493C-B38A-79DDD0E0A056}" type="pres">
      <dgm:prSet presAssocID="{57339582-14CC-4834-80FF-BA059C25D28F}" presName="background" presStyleLbl="node0" presStyleIdx="0" presStyleCnt="2"/>
      <dgm:spPr/>
    </dgm:pt>
    <dgm:pt modelId="{C19093F5-3A31-4EB5-A6B6-E0EFAAED0255}" type="pres">
      <dgm:prSet presAssocID="{57339582-14CC-4834-80FF-BA059C25D28F}" presName="text" presStyleLbl="fgAcc0" presStyleIdx="0" presStyleCnt="2">
        <dgm:presLayoutVars>
          <dgm:chPref val="3"/>
        </dgm:presLayoutVars>
      </dgm:prSet>
      <dgm:spPr/>
    </dgm:pt>
    <dgm:pt modelId="{83E86E45-6F75-4D9F-B853-F31D399FE7E0}" type="pres">
      <dgm:prSet presAssocID="{57339582-14CC-4834-80FF-BA059C25D28F}" presName="hierChild2" presStyleCnt="0"/>
      <dgm:spPr/>
    </dgm:pt>
    <dgm:pt modelId="{AB754C86-E05B-4B56-89DE-76BB2F9A6830}" type="pres">
      <dgm:prSet presAssocID="{56A493AE-4363-4272-A116-5558CB471C12}" presName="hierRoot1" presStyleCnt="0"/>
      <dgm:spPr/>
    </dgm:pt>
    <dgm:pt modelId="{F63A3F08-3253-49B1-9B66-ABC046E648B4}" type="pres">
      <dgm:prSet presAssocID="{56A493AE-4363-4272-A116-5558CB471C12}" presName="composite" presStyleCnt="0"/>
      <dgm:spPr/>
    </dgm:pt>
    <dgm:pt modelId="{C84E7395-CAD8-41AC-8D4B-2BC2E20899A9}" type="pres">
      <dgm:prSet presAssocID="{56A493AE-4363-4272-A116-5558CB471C12}" presName="background" presStyleLbl="node0" presStyleIdx="1" presStyleCnt="2"/>
      <dgm:spPr/>
    </dgm:pt>
    <dgm:pt modelId="{D10ACB25-AE8B-41E8-A96D-A76396398DC4}" type="pres">
      <dgm:prSet presAssocID="{56A493AE-4363-4272-A116-5558CB471C12}" presName="text" presStyleLbl="fgAcc0" presStyleIdx="1" presStyleCnt="2">
        <dgm:presLayoutVars>
          <dgm:chPref val="3"/>
        </dgm:presLayoutVars>
      </dgm:prSet>
      <dgm:spPr/>
    </dgm:pt>
    <dgm:pt modelId="{E3528947-7800-4F85-8502-C11051F48605}" type="pres">
      <dgm:prSet presAssocID="{56A493AE-4363-4272-A116-5558CB471C12}" presName="hierChild2" presStyleCnt="0"/>
      <dgm:spPr/>
    </dgm:pt>
  </dgm:ptLst>
  <dgm:cxnLst>
    <dgm:cxn modelId="{EEC02304-CEB1-4F95-889A-2DC587376E68}" type="presOf" srcId="{57339582-14CC-4834-80FF-BA059C25D28F}" destId="{C19093F5-3A31-4EB5-A6B6-E0EFAAED0255}" srcOrd="0" destOrd="0" presId="urn:microsoft.com/office/officeart/2005/8/layout/hierarchy1"/>
    <dgm:cxn modelId="{ACC57414-F7EA-43EF-BA8E-E70B5C8540DB}" srcId="{E234A612-ABFB-455F-8525-99A654E35571}" destId="{57339582-14CC-4834-80FF-BA059C25D28F}" srcOrd="0" destOrd="0" parTransId="{B4A9EDBF-6B46-4101-8E32-09E589FE522A}" sibTransId="{B6C767AF-6EFF-4163-829D-6F33FE1FE5BC}"/>
    <dgm:cxn modelId="{25A39D65-8A56-4775-9D0C-C261C62BFACE}" type="presOf" srcId="{E234A612-ABFB-455F-8525-99A654E35571}" destId="{5BB05F5C-6A8C-4224-9B6F-41DF73884BD2}" srcOrd="0" destOrd="0" presId="urn:microsoft.com/office/officeart/2005/8/layout/hierarchy1"/>
    <dgm:cxn modelId="{333D2369-B4B3-4265-97D5-5844757AF699}" type="presOf" srcId="{56A493AE-4363-4272-A116-5558CB471C12}" destId="{D10ACB25-AE8B-41E8-A96D-A76396398DC4}" srcOrd="0" destOrd="0" presId="urn:microsoft.com/office/officeart/2005/8/layout/hierarchy1"/>
    <dgm:cxn modelId="{9444EFDC-AC08-4310-A6E2-A02B083EBA63}" srcId="{E234A612-ABFB-455F-8525-99A654E35571}" destId="{56A493AE-4363-4272-A116-5558CB471C12}" srcOrd="1" destOrd="0" parTransId="{18FC69D6-DE4E-4A1A-A32E-E00A4E8D5F47}" sibTransId="{B6028B11-43E4-4D7E-96CC-774E083FED85}"/>
    <dgm:cxn modelId="{8E9E84B4-115E-426C-B646-E18C5AAF66A3}" type="presParOf" srcId="{5BB05F5C-6A8C-4224-9B6F-41DF73884BD2}" destId="{DA958BC7-2F6C-4EF5-B890-05FDDBF190AA}" srcOrd="0" destOrd="0" presId="urn:microsoft.com/office/officeart/2005/8/layout/hierarchy1"/>
    <dgm:cxn modelId="{D0058E5E-FB86-4FBE-9D2E-79DFD310309D}" type="presParOf" srcId="{DA958BC7-2F6C-4EF5-B890-05FDDBF190AA}" destId="{3FFE28D4-7A1E-46EE-AC13-0F35FA391925}" srcOrd="0" destOrd="0" presId="urn:microsoft.com/office/officeart/2005/8/layout/hierarchy1"/>
    <dgm:cxn modelId="{567FE003-20DB-49A8-BA9A-BDD783751E02}" type="presParOf" srcId="{3FFE28D4-7A1E-46EE-AC13-0F35FA391925}" destId="{71C5FD94-CB4F-493C-B38A-79DDD0E0A056}" srcOrd="0" destOrd="0" presId="urn:microsoft.com/office/officeart/2005/8/layout/hierarchy1"/>
    <dgm:cxn modelId="{F8F49DE0-1138-47AA-AA94-574CB4C18768}" type="presParOf" srcId="{3FFE28D4-7A1E-46EE-AC13-0F35FA391925}" destId="{C19093F5-3A31-4EB5-A6B6-E0EFAAED0255}" srcOrd="1" destOrd="0" presId="urn:microsoft.com/office/officeart/2005/8/layout/hierarchy1"/>
    <dgm:cxn modelId="{E6492B98-3BF4-4C90-893A-B0A91F29D2FC}" type="presParOf" srcId="{DA958BC7-2F6C-4EF5-B890-05FDDBF190AA}" destId="{83E86E45-6F75-4D9F-B853-F31D399FE7E0}" srcOrd="1" destOrd="0" presId="urn:microsoft.com/office/officeart/2005/8/layout/hierarchy1"/>
    <dgm:cxn modelId="{CF877D94-CFFF-4EB3-9105-4563471275C9}" type="presParOf" srcId="{5BB05F5C-6A8C-4224-9B6F-41DF73884BD2}" destId="{AB754C86-E05B-4B56-89DE-76BB2F9A6830}" srcOrd="1" destOrd="0" presId="urn:microsoft.com/office/officeart/2005/8/layout/hierarchy1"/>
    <dgm:cxn modelId="{74CE508C-6A48-435F-AE9C-50A8982ECFE9}" type="presParOf" srcId="{AB754C86-E05B-4B56-89DE-76BB2F9A6830}" destId="{F63A3F08-3253-49B1-9B66-ABC046E648B4}" srcOrd="0" destOrd="0" presId="urn:microsoft.com/office/officeart/2005/8/layout/hierarchy1"/>
    <dgm:cxn modelId="{575D6426-DFB0-49E0-BBCB-60E74887F6FB}" type="presParOf" srcId="{F63A3F08-3253-49B1-9B66-ABC046E648B4}" destId="{C84E7395-CAD8-41AC-8D4B-2BC2E20899A9}" srcOrd="0" destOrd="0" presId="urn:microsoft.com/office/officeart/2005/8/layout/hierarchy1"/>
    <dgm:cxn modelId="{680317B3-5EBA-4D03-B646-64538DD1485F}" type="presParOf" srcId="{F63A3F08-3253-49B1-9B66-ABC046E648B4}" destId="{D10ACB25-AE8B-41E8-A96D-A76396398DC4}" srcOrd="1" destOrd="0" presId="urn:microsoft.com/office/officeart/2005/8/layout/hierarchy1"/>
    <dgm:cxn modelId="{D08490CD-F887-406E-B311-3E55D7324249}" type="presParOf" srcId="{AB754C86-E05B-4B56-89DE-76BB2F9A6830}" destId="{E3528947-7800-4F85-8502-C11051F48605}"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C5FD94-CB4F-493C-B38A-79DDD0E0A056}">
      <dsp:nvSpPr>
        <dsp:cNvPr id="0" name=""/>
        <dsp:cNvSpPr/>
      </dsp:nvSpPr>
      <dsp:spPr>
        <a:xfrm>
          <a:off x="1227" y="213139"/>
          <a:ext cx="4309690" cy="273665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9093F5-3A31-4EB5-A6B6-E0EFAAED0255}">
      <dsp:nvSpPr>
        <dsp:cNvPr id="0" name=""/>
        <dsp:cNvSpPr/>
      </dsp:nvSpPr>
      <dsp:spPr>
        <a:xfrm>
          <a:off x="480082" y="668051"/>
          <a:ext cx="4309690" cy="27366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MY" sz="6500" kern="1200"/>
            <a:t>Forward Biased</a:t>
          </a:r>
          <a:endParaRPr lang="en-US" sz="6500" kern="1200"/>
        </a:p>
      </dsp:txBody>
      <dsp:txXfrm>
        <a:off x="560236" y="748205"/>
        <a:ext cx="4149382" cy="2576345"/>
      </dsp:txXfrm>
    </dsp:sp>
    <dsp:sp modelId="{C84E7395-CAD8-41AC-8D4B-2BC2E20899A9}">
      <dsp:nvSpPr>
        <dsp:cNvPr id="0" name=""/>
        <dsp:cNvSpPr/>
      </dsp:nvSpPr>
      <dsp:spPr>
        <a:xfrm>
          <a:off x="5268627" y="213139"/>
          <a:ext cx="4309690" cy="273665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0ACB25-AE8B-41E8-A96D-A76396398DC4}">
      <dsp:nvSpPr>
        <dsp:cNvPr id="0" name=""/>
        <dsp:cNvSpPr/>
      </dsp:nvSpPr>
      <dsp:spPr>
        <a:xfrm>
          <a:off x="5747481" y="668051"/>
          <a:ext cx="4309690" cy="27366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MY" sz="6500" kern="1200"/>
            <a:t>Reverse Biased</a:t>
          </a:r>
          <a:endParaRPr lang="en-US" sz="6500" kern="1200"/>
        </a:p>
      </dsp:txBody>
      <dsp:txXfrm>
        <a:off x="5827635" y="748205"/>
        <a:ext cx="4149382" cy="257634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9BA21D-EB08-47F8-A35F-51B8ECBF7294}" type="datetimeFigureOut">
              <a:rPr lang="en-MY" smtClean="0"/>
              <a:t>19/9/2020</a:t>
            </a:fld>
            <a:endParaRPr lang="en-MY"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43871F-30FD-4F7C-8BF7-5F6E5A7C1F1E}" type="slidenum">
              <a:rPr lang="en-MY" smtClean="0"/>
              <a:t>‹#›</a:t>
            </a:fld>
            <a:endParaRPr lang="en-MY" dirty="0"/>
          </a:p>
        </p:txBody>
      </p:sp>
    </p:spTree>
    <p:extLst>
      <p:ext uri="{BB962C8B-B14F-4D97-AF65-F5344CB8AC3E}">
        <p14:creationId xmlns:p14="http://schemas.microsoft.com/office/powerpoint/2010/main" val="1975882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187D365-AB54-4FDC-9F9E-536B78569ED9}" type="datetime1">
              <a:rPr lang="en-MY" smtClean="0"/>
              <a:t>19/9/2020</a:t>
            </a:fld>
            <a:endParaRPr lang="en-MY" dirty="0"/>
          </a:p>
        </p:txBody>
      </p:sp>
      <p:sp>
        <p:nvSpPr>
          <p:cNvPr id="5" name="Footer Placeholder 4"/>
          <p:cNvSpPr>
            <a:spLocks noGrp="1"/>
          </p:cNvSpPr>
          <p:nvPr>
            <p:ph type="ftr" sz="quarter" idx="11"/>
          </p:nvPr>
        </p:nvSpPr>
        <p:spPr/>
        <p:txBody>
          <a:bodyPr/>
          <a:lstStyle/>
          <a:p>
            <a:r>
              <a:rPr lang="en-MY"/>
              <a:t>EEE1024 Module 3 Digital Systems</a:t>
            </a:r>
            <a:endParaRPr lang="en-MY"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1DE98518-C1CF-410D-8A71-B5D14FDF677E}" type="slidenum">
              <a:rPr lang="en-MY" smtClean="0"/>
              <a:t>‹#›</a:t>
            </a:fld>
            <a:endParaRPr lang="en-MY" dirty="0"/>
          </a:p>
        </p:txBody>
      </p:sp>
    </p:spTree>
    <p:extLst>
      <p:ext uri="{BB962C8B-B14F-4D97-AF65-F5344CB8AC3E}">
        <p14:creationId xmlns:p14="http://schemas.microsoft.com/office/powerpoint/2010/main" val="1292917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12987C-E940-490F-9F53-4A40394FE34C}" type="datetime1">
              <a:rPr lang="en-MY" smtClean="0"/>
              <a:t>19/9/2020</a:t>
            </a:fld>
            <a:endParaRPr lang="en-MY" dirty="0"/>
          </a:p>
        </p:txBody>
      </p:sp>
      <p:sp>
        <p:nvSpPr>
          <p:cNvPr id="5" name="Footer Placeholder 4"/>
          <p:cNvSpPr>
            <a:spLocks noGrp="1"/>
          </p:cNvSpPr>
          <p:nvPr>
            <p:ph type="ftr" sz="quarter" idx="11"/>
          </p:nvPr>
        </p:nvSpPr>
        <p:spPr/>
        <p:txBody>
          <a:bodyPr/>
          <a:lstStyle/>
          <a:p>
            <a:r>
              <a:rPr lang="en-MY"/>
              <a:t>EEE1024 Module 3 Digital Systems</a:t>
            </a:r>
            <a:endParaRPr lang="en-MY" dirty="0"/>
          </a:p>
        </p:txBody>
      </p:sp>
      <p:sp>
        <p:nvSpPr>
          <p:cNvPr id="6" name="Slide Number Placeholder 5"/>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60408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9CD8C-7406-4D56-9AD6-824036B6ABC5}" type="datetime1">
              <a:rPr lang="en-MY" smtClean="0"/>
              <a:t>19/9/2020</a:t>
            </a:fld>
            <a:endParaRPr lang="en-MY" dirty="0"/>
          </a:p>
        </p:txBody>
      </p:sp>
      <p:sp>
        <p:nvSpPr>
          <p:cNvPr id="5" name="Footer Placeholder 4"/>
          <p:cNvSpPr>
            <a:spLocks noGrp="1"/>
          </p:cNvSpPr>
          <p:nvPr>
            <p:ph type="ftr" sz="quarter" idx="11"/>
          </p:nvPr>
        </p:nvSpPr>
        <p:spPr/>
        <p:txBody>
          <a:bodyPr/>
          <a:lstStyle/>
          <a:p>
            <a:r>
              <a:rPr lang="en-MY"/>
              <a:t>EEE1024 Module 3 Digital Systems</a:t>
            </a:r>
            <a:endParaRPr lang="en-MY" dirty="0"/>
          </a:p>
        </p:txBody>
      </p:sp>
      <p:sp>
        <p:nvSpPr>
          <p:cNvPr id="6" name="Slide Number Placeholder 5"/>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449215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85F6C7-B66A-4E37-9EDA-C8275A1A3471}" type="datetime1">
              <a:rPr lang="en-MY" smtClean="0"/>
              <a:t>19/9/2020</a:t>
            </a:fld>
            <a:endParaRPr lang="en-MY" dirty="0"/>
          </a:p>
        </p:txBody>
      </p:sp>
      <p:sp>
        <p:nvSpPr>
          <p:cNvPr id="5" name="Footer Placeholder 4"/>
          <p:cNvSpPr>
            <a:spLocks noGrp="1"/>
          </p:cNvSpPr>
          <p:nvPr>
            <p:ph type="ftr" sz="quarter" idx="11"/>
          </p:nvPr>
        </p:nvSpPr>
        <p:spPr/>
        <p:txBody>
          <a:bodyPr/>
          <a:lstStyle/>
          <a:p>
            <a:r>
              <a:rPr lang="en-MY"/>
              <a:t>EEE1024 Module 3 Digital Systems</a:t>
            </a:r>
            <a:endParaRPr lang="en-MY" dirty="0"/>
          </a:p>
        </p:txBody>
      </p:sp>
      <p:sp>
        <p:nvSpPr>
          <p:cNvPr id="6" name="Slide Number Placeholder 5"/>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582815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9F3098A-50AA-4706-B200-4BEDB1744048}" type="datetime1">
              <a:rPr lang="en-MY" smtClean="0"/>
              <a:t>19/9/2020</a:t>
            </a:fld>
            <a:endParaRPr lang="en-MY" dirty="0"/>
          </a:p>
        </p:txBody>
      </p:sp>
      <p:sp>
        <p:nvSpPr>
          <p:cNvPr id="5" name="Footer Placeholder 4"/>
          <p:cNvSpPr>
            <a:spLocks noGrp="1"/>
          </p:cNvSpPr>
          <p:nvPr>
            <p:ph type="ftr" sz="quarter" idx="11"/>
          </p:nvPr>
        </p:nvSpPr>
        <p:spPr>
          <a:xfrm>
            <a:off x="2182708" y="6272784"/>
            <a:ext cx="6327648" cy="365125"/>
          </a:xfrm>
        </p:spPr>
        <p:txBody>
          <a:bodyPr/>
          <a:lstStyle/>
          <a:p>
            <a:r>
              <a:rPr lang="en-MY"/>
              <a:t>EEE1024 Module 3 Digital Systems</a:t>
            </a:r>
            <a:endParaRPr lang="en-MY"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1DE98518-C1CF-410D-8A71-B5D14FDF677E}" type="slidenum">
              <a:rPr lang="en-MY" smtClean="0"/>
              <a:t>‹#›</a:t>
            </a:fld>
            <a:endParaRPr lang="en-MY" dirty="0"/>
          </a:p>
        </p:txBody>
      </p:sp>
    </p:spTree>
    <p:extLst>
      <p:ext uri="{BB962C8B-B14F-4D97-AF65-F5344CB8AC3E}">
        <p14:creationId xmlns:p14="http://schemas.microsoft.com/office/powerpoint/2010/main" val="1399083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5332D0-E1B0-4AC7-82E1-A178EAED6223}" type="datetime1">
              <a:rPr lang="en-MY" smtClean="0"/>
              <a:t>19/9/2020</a:t>
            </a:fld>
            <a:endParaRPr lang="en-MY" dirty="0"/>
          </a:p>
        </p:txBody>
      </p:sp>
      <p:sp>
        <p:nvSpPr>
          <p:cNvPr id="6" name="Footer Placeholder 5"/>
          <p:cNvSpPr>
            <a:spLocks noGrp="1"/>
          </p:cNvSpPr>
          <p:nvPr>
            <p:ph type="ftr" sz="quarter" idx="11"/>
          </p:nvPr>
        </p:nvSpPr>
        <p:spPr/>
        <p:txBody>
          <a:bodyPr/>
          <a:lstStyle/>
          <a:p>
            <a:r>
              <a:rPr lang="en-MY"/>
              <a:t>EEE1024 Module 3 Digital Systems</a:t>
            </a:r>
            <a:endParaRPr lang="en-MY" dirty="0"/>
          </a:p>
        </p:txBody>
      </p:sp>
      <p:sp>
        <p:nvSpPr>
          <p:cNvPr id="7" name="Slide Number Placeholder 6"/>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829878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F93DB4-6D7F-45E9-B449-09AC334B9FF7}" type="datetime1">
              <a:rPr lang="en-MY" smtClean="0"/>
              <a:t>19/9/2020</a:t>
            </a:fld>
            <a:endParaRPr lang="en-MY" dirty="0"/>
          </a:p>
        </p:txBody>
      </p:sp>
      <p:sp>
        <p:nvSpPr>
          <p:cNvPr id="8" name="Footer Placeholder 7"/>
          <p:cNvSpPr>
            <a:spLocks noGrp="1"/>
          </p:cNvSpPr>
          <p:nvPr>
            <p:ph type="ftr" sz="quarter" idx="11"/>
          </p:nvPr>
        </p:nvSpPr>
        <p:spPr/>
        <p:txBody>
          <a:bodyPr/>
          <a:lstStyle/>
          <a:p>
            <a:r>
              <a:rPr lang="en-MY"/>
              <a:t>EEE1024 Module 3 Digital Systems</a:t>
            </a:r>
            <a:endParaRPr lang="en-MY" dirty="0"/>
          </a:p>
        </p:txBody>
      </p:sp>
      <p:sp>
        <p:nvSpPr>
          <p:cNvPr id="9" name="Slide Number Placeholder 8"/>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677724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FC12E7-1930-454E-B4F4-812D96619D7A}" type="datetime1">
              <a:rPr lang="en-MY" smtClean="0"/>
              <a:t>19/9/2020</a:t>
            </a:fld>
            <a:endParaRPr lang="en-MY" dirty="0"/>
          </a:p>
        </p:txBody>
      </p:sp>
      <p:sp>
        <p:nvSpPr>
          <p:cNvPr id="4" name="Footer Placeholder 3"/>
          <p:cNvSpPr>
            <a:spLocks noGrp="1"/>
          </p:cNvSpPr>
          <p:nvPr>
            <p:ph type="ftr" sz="quarter" idx="11"/>
          </p:nvPr>
        </p:nvSpPr>
        <p:spPr/>
        <p:txBody>
          <a:bodyPr/>
          <a:lstStyle/>
          <a:p>
            <a:r>
              <a:rPr lang="en-MY"/>
              <a:t>EEE1024 Module 3 Digital Systems</a:t>
            </a:r>
            <a:endParaRPr lang="en-MY" dirty="0"/>
          </a:p>
        </p:txBody>
      </p:sp>
      <p:sp>
        <p:nvSpPr>
          <p:cNvPr id="5" name="Slide Number Placeholder 4"/>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924768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B50C99-A690-4DDB-9DB6-E45E4B0A4E21}" type="datetime1">
              <a:rPr lang="en-MY" smtClean="0"/>
              <a:t>19/9/2020</a:t>
            </a:fld>
            <a:endParaRPr lang="en-MY" dirty="0"/>
          </a:p>
        </p:txBody>
      </p:sp>
      <p:sp>
        <p:nvSpPr>
          <p:cNvPr id="3" name="Footer Placeholder 2"/>
          <p:cNvSpPr>
            <a:spLocks noGrp="1"/>
          </p:cNvSpPr>
          <p:nvPr>
            <p:ph type="ftr" sz="quarter" idx="11"/>
          </p:nvPr>
        </p:nvSpPr>
        <p:spPr/>
        <p:txBody>
          <a:bodyPr/>
          <a:lstStyle/>
          <a:p>
            <a:r>
              <a:rPr lang="en-MY"/>
              <a:t>EEE1024 Module 3 Digital Systems</a:t>
            </a:r>
            <a:endParaRPr lang="en-MY" dirty="0"/>
          </a:p>
        </p:txBody>
      </p:sp>
      <p:sp>
        <p:nvSpPr>
          <p:cNvPr id="4" name="Slide Number Placeholder 3"/>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270856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4F0352-EE62-482A-A455-BC01F9A237CA}" type="datetime1">
              <a:rPr lang="en-MY" smtClean="0"/>
              <a:t>19/9/2020</a:t>
            </a:fld>
            <a:endParaRPr lang="en-MY" dirty="0"/>
          </a:p>
        </p:txBody>
      </p:sp>
      <p:sp>
        <p:nvSpPr>
          <p:cNvPr id="6" name="Footer Placeholder 5"/>
          <p:cNvSpPr>
            <a:spLocks noGrp="1"/>
          </p:cNvSpPr>
          <p:nvPr>
            <p:ph type="ftr" sz="quarter" idx="11"/>
          </p:nvPr>
        </p:nvSpPr>
        <p:spPr/>
        <p:txBody>
          <a:bodyPr/>
          <a:lstStyle/>
          <a:p>
            <a:r>
              <a:rPr lang="en-MY"/>
              <a:t>EEE1024 Module 3 Digital Systems</a:t>
            </a:r>
            <a:endParaRPr lang="en-MY"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108808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EDEFB6-0560-4D3A-883D-A3549BFAD523}" type="datetime1">
              <a:rPr lang="en-MY" smtClean="0"/>
              <a:t>19/9/2020</a:t>
            </a:fld>
            <a:endParaRPr lang="en-MY"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440811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A3F238F3-011F-4AC2-8EB5-1796FB7CA3AB}" type="datetime1">
              <a:rPr lang="en-MY" smtClean="0"/>
              <a:t>19/9/2020</a:t>
            </a:fld>
            <a:endParaRPr lang="en-MY"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r>
              <a:rPr lang="en-MY"/>
              <a:t>EEE1024 Module 3 Digital Systems</a:t>
            </a:r>
            <a:endParaRPr lang="en-MY"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1DE98518-C1CF-410D-8A71-B5D14FDF677E}" type="slidenum">
              <a:rPr lang="en-MY" smtClean="0"/>
              <a:t>‹#›</a:t>
            </a:fld>
            <a:endParaRPr lang="en-MY" dirty="0"/>
          </a:p>
        </p:txBody>
      </p:sp>
    </p:spTree>
    <p:extLst>
      <p:ext uri="{BB962C8B-B14F-4D97-AF65-F5344CB8AC3E}">
        <p14:creationId xmlns:p14="http://schemas.microsoft.com/office/powerpoint/2010/main" val="962337428"/>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12.emf"/><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1.emf"/><Relationship Id="rId5" Type="http://schemas.microsoft.com/office/2007/relationships/hdphoto" Target="../media/hdphoto1.wdp"/><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07/relationships/hdphoto" Target="../media/hdphoto2.wdp"/><Relationship Id="rId7" Type="http://schemas.openxmlformats.org/officeDocument/2006/relationships/diagramColors" Target="../diagrams/colors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6.png"/><Relationship Id="rId5" Type="http://schemas.microsoft.com/office/2007/relationships/hdphoto" Target="../media/hdphoto2.wdp"/><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36BB6-7A6F-4AB5-BB6D-96812DC59FAE}"/>
              </a:ext>
            </a:extLst>
          </p:cNvPr>
          <p:cNvSpPr>
            <a:spLocks noGrp="1"/>
          </p:cNvSpPr>
          <p:nvPr>
            <p:ph type="ctrTitle"/>
          </p:nvPr>
        </p:nvSpPr>
        <p:spPr/>
        <p:txBody>
          <a:bodyPr/>
          <a:lstStyle/>
          <a:p>
            <a:pPr algn="ctr"/>
            <a:r>
              <a:rPr lang="en-MY" sz="6600" dirty="0"/>
              <a:t>Module 4</a:t>
            </a:r>
            <a:br>
              <a:rPr lang="en-MY" sz="6600" dirty="0"/>
            </a:br>
            <a:r>
              <a:rPr lang="en-MY" sz="6600" dirty="0"/>
              <a:t>Semiconductor devices</a:t>
            </a:r>
          </a:p>
        </p:txBody>
      </p:sp>
      <p:sp>
        <p:nvSpPr>
          <p:cNvPr id="5" name="Slide Number Placeholder 4">
            <a:extLst>
              <a:ext uri="{FF2B5EF4-FFF2-40B4-BE49-F238E27FC236}">
                <a16:creationId xmlns:a16="http://schemas.microsoft.com/office/drawing/2014/main" id="{F812BBAA-A9E2-4601-9CF3-6DCF01263F78}"/>
              </a:ext>
            </a:extLst>
          </p:cNvPr>
          <p:cNvSpPr>
            <a:spLocks noGrp="1"/>
          </p:cNvSpPr>
          <p:nvPr>
            <p:ph type="sldNum" sz="quarter" idx="12"/>
          </p:nvPr>
        </p:nvSpPr>
        <p:spPr/>
        <p:txBody>
          <a:bodyPr/>
          <a:lstStyle/>
          <a:p>
            <a:fld id="{1DE98518-C1CF-410D-8A71-B5D14FDF677E}" type="slidenum">
              <a:rPr lang="en-MY" smtClean="0"/>
              <a:t>1</a:t>
            </a:fld>
            <a:endParaRPr lang="en-MY" dirty="0"/>
          </a:p>
        </p:txBody>
      </p:sp>
    </p:spTree>
    <p:extLst>
      <p:ext uri="{BB962C8B-B14F-4D97-AF65-F5344CB8AC3E}">
        <p14:creationId xmlns:p14="http://schemas.microsoft.com/office/powerpoint/2010/main" val="1868841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74D5B-1238-4E4E-870A-386258D2A18D}"/>
              </a:ext>
            </a:extLst>
          </p:cNvPr>
          <p:cNvSpPr>
            <a:spLocks noGrp="1"/>
          </p:cNvSpPr>
          <p:nvPr>
            <p:ph type="title"/>
          </p:nvPr>
        </p:nvSpPr>
        <p:spPr/>
        <p:txBody>
          <a:bodyPr/>
          <a:lstStyle/>
          <a:p>
            <a:r>
              <a:rPr lang="en-MY" dirty="0"/>
              <a:t>Types of Semiconductor Devices</a:t>
            </a:r>
          </a:p>
        </p:txBody>
      </p:sp>
      <p:sp>
        <p:nvSpPr>
          <p:cNvPr id="3" name="Content Placeholder 2">
            <a:extLst>
              <a:ext uri="{FF2B5EF4-FFF2-40B4-BE49-F238E27FC236}">
                <a16:creationId xmlns:a16="http://schemas.microsoft.com/office/drawing/2014/main" id="{164169BB-336C-4903-9D56-F2D07EC5DF17}"/>
              </a:ext>
            </a:extLst>
          </p:cNvPr>
          <p:cNvSpPr>
            <a:spLocks noGrp="1"/>
          </p:cNvSpPr>
          <p:nvPr>
            <p:ph idx="1"/>
          </p:nvPr>
        </p:nvSpPr>
        <p:spPr/>
        <p:txBody>
          <a:bodyPr>
            <a:normAutofit/>
          </a:bodyPr>
          <a:lstStyle/>
          <a:p>
            <a:pPr algn="just">
              <a:lnSpc>
                <a:spcPct val="100000"/>
              </a:lnSpc>
            </a:pPr>
            <a:r>
              <a:rPr lang="en-MY" dirty="0"/>
              <a:t>The following is a small list of some of the commonly used semiconductor devices. Based on the physical structure of the device, the following list is categorized into Two-terminal Devices and Three-terminal Devices.</a:t>
            </a:r>
          </a:p>
          <a:p>
            <a:pPr algn="just">
              <a:lnSpc>
                <a:spcPct val="100000"/>
              </a:lnSpc>
            </a:pPr>
            <a:r>
              <a:rPr lang="en-MY" dirty="0"/>
              <a:t>Two-terminal Semiconductor Devices: Diode, Schottky Diode, Light Emitting Diode (LED), DIAC, Zener Diode etc</a:t>
            </a:r>
          </a:p>
          <a:p>
            <a:pPr algn="just">
              <a:lnSpc>
                <a:spcPct val="100000"/>
              </a:lnSpc>
            </a:pPr>
            <a:r>
              <a:rPr lang="en-MY" dirty="0"/>
              <a:t>Three-terminal Semiconductor Devices: Bipolar Transistor, Field Effect Transistor, Insulated Gate Bipolar Transistor (IGBT) etc</a:t>
            </a:r>
          </a:p>
          <a:p>
            <a:pPr algn="just">
              <a:lnSpc>
                <a:spcPct val="100000"/>
              </a:lnSpc>
            </a:pPr>
            <a:r>
              <a:rPr lang="en-MY" dirty="0"/>
              <a:t>There are also a few four-terminal semiconductors like Optocoupler (Photocoupler) and Hall-effect Sensor.</a:t>
            </a:r>
          </a:p>
        </p:txBody>
      </p:sp>
      <p:sp>
        <p:nvSpPr>
          <p:cNvPr id="4" name="Slide Number Placeholder 3">
            <a:extLst>
              <a:ext uri="{FF2B5EF4-FFF2-40B4-BE49-F238E27FC236}">
                <a16:creationId xmlns:a16="http://schemas.microsoft.com/office/drawing/2014/main" id="{B14B5885-DA2C-478E-8BA6-646E4FD42DCB}"/>
              </a:ext>
            </a:extLst>
          </p:cNvPr>
          <p:cNvSpPr>
            <a:spLocks noGrp="1"/>
          </p:cNvSpPr>
          <p:nvPr>
            <p:ph type="sldNum" sz="quarter" idx="12"/>
          </p:nvPr>
        </p:nvSpPr>
        <p:spPr/>
        <p:txBody>
          <a:bodyPr/>
          <a:lstStyle/>
          <a:p>
            <a:fld id="{1DE98518-C1CF-410D-8A71-B5D14FDF677E}" type="slidenum">
              <a:rPr lang="en-MY" smtClean="0"/>
              <a:t>10</a:t>
            </a:fld>
            <a:endParaRPr lang="en-MY" dirty="0"/>
          </a:p>
        </p:txBody>
      </p:sp>
    </p:spTree>
    <p:extLst>
      <p:ext uri="{BB962C8B-B14F-4D97-AF65-F5344CB8AC3E}">
        <p14:creationId xmlns:p14="http://schemas.microsoft.com/office/powerpoint/2010/main" val="3412403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8FDEBDB-5859-4B9E-8810-2C5CFED09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1F4397-F4CF-4F13-907C-6C21381ED937}"/>
              </a:ext>
            </a:extLst>
          </p:cNvPr>
          <p:cNvSpPr>
            <a:spLocks noGrp="1"/>
          </p:cNvSpPr>
          <p:nvPr>
            <p:ph type="ctrTitle"/>
          </p:nvPr>
        </p:nvSpPr>
        <p:spPr>
          <a:xfrm>
            <a:off x="1051560" y="942975"/>
            <a:ext cx="9966960" cy="3525056"/>
          </a:xfrm>
        </p:spPr>
        <p:txBody>
          <a:bodyPr vert="horz" lIns="91440" tIns="45720" rIns="91440" bIns="45720" rtlCol="0" anchor="b">
            <a:normAutofit/>
          </a:bodyPr>
          <a:lstStyle/>
          <a:p>
            <a:pPr algn="ctr"/>
            <a:r>
              <a:rPr lang="en-US">
                <a:solidFill>
                  <a:srgbClr val="FFFFFF"/>
                </a:solidFill>
              </a:rPr>
              <a:t>2. PN Junction</a:t>
            </a:r>
          </a:p>
        </p:txBody>
      </p:sp>
      <p:sp>
        <p:nvSpPr>
          <p:cNvPr id="5" name="Subtitle 4">
            <a:extLst>
              <a:ext uri="{FF2B5EF4-FFF2-40B4-BE49-F238E27FC236}">
                <a16:creationId xmlns:a16="http://schemas.microsoft.com/office/drawing/2014/main" id="{95C7BF03-55F2-4131-A175-9BEA63A6FF62}"/>
              </a:ext>
            </a:extLst>
          </p:cNvPr>
          <p:cNvSpPr>
            <a:spLocks noGrp="1"/>
          </p:cNvSpPr>
          <p:nvPr>
            <p:ph type="subTitle" idx="1"/>
          </p:nvPr>
        </p:nvSpPr>
        <p:spPr>
          <a:xfrm>
            <a:off x="1069848" y="4649148"/>
            <a:ext cx="9948672" cy="1486158"/>
          </a:xfrm>
        </p:spPr>
        <p:txBody>
          <a:bodyPr>
            <a:normAutofit/>
          </a:bodyPr>
          <a:lstStyle/>
          <a:p>
            <a:pPr algn="ctr"/>
            <a:r>
              <a:rPr lang="en-MY" dirty="0">
                <a:solidFill>
                  <a:srgbClr val="FFFFFF">
                    <a:alpha val="60000"/>
                  </a:srgbClr>
                </a:solidFill>
              </a:rPr>
              <a:t>Basics of a PN Junction, </a:t>
            </a:r>
          </a:p>
          <a:p>
            <a:pPr algn="ctr"/>
            <a:r>
              <a:rPr lang="en-MY" dirty="0">
                <a:solidFill>
                  <a:srgbClr val="FFFFFF">
                    <a:alpha val="60000"/>
                  </a:srgbClr>
                </a:solidFill>
              </a:rPr>
              <a:t>How a PN Junction is formed, </a:t>
            </a:r>
          </a:p>
          <a:p>
            <a:pPr algn="ctr"/>
            <a:r>
              <a:rPr lang="en-MY" dirty="0">
                <a:solidFill>
                  <a:srgbClr val="FFFFFF">
                    <a:alpha val="60000"/>
                  </a:srgbClr>
                </a:solidFill>
              </a:rPr>
              <a:t>Characteristics of PN Junction</a:t>
            </a:r>
          </a:p>
        </p:txBody>
      </p:sp>
      <p:cxnSp>
        <p:nvCxnSpPr>
          <p:cNvPr id="12" name="Straight Connector 11">
            <a:extLst>
              <a:ext uri="{FF2B5EF4-FFF2-40B4-BE49-F238E27FC236}">
                <a16:creationId xmlns:a16="http://schemas.microsoft.com/office/drawing/2014/main" id="{B1D1A340-723B-4014-B5FE-204F062731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58589"/>
            <a:ext cx="9144000" cy="0"/>
          </a:xfrm>
          <a:prstGeom prst="line">
            <a:avLst/>
          </a:prstGeom>
          <a:ln w="28575">
            <a:solidFill>
              <a:srgbClr val="FFFFFF">
                <a:alpha val="50000"/>
              </a:srgb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25412165-18DF-4EF6-A3EF-1B04DB18CCCD}"/>
              </a:ext>
            </a:extLst>
          </p:cNvPr>
          <p:cNvSpPr>
            <a:spLocks noGrp="1"/>
          </p:cNvSpPr>
          <p:nvPr>
            <p:ph type="sldNum" sz="quarter" idx="12"/>
          </p:nvPr>
        </p:nvSpPr>
        <p:spPr>
          <a:xfrm>
            <a:off x="11269404" y="6135306"/>
            <a:ext cx="749319" cy="640080"/>
          </a:xfrm>
        </p:spPr>
        <p:txBody>
          <a:bodyPr vert="horz" lIns="91440" tIns="45720" rIns="91440" bIns="45720" rtlCol="0">
            <a:normAutofit/>
          </a:bodyPr>
          <a:lstStyle/>
          <a:p>
            <a:pPr algn="l" defTabSz="457200">
              <a:spcAft>
                <a:spcPts val="600"/>
              </a:spcAft>
            </a:pPr>
            <a:fld id="{1DE98518-C1CF-410D-8A71-B5D14FDF677E}" type="slidenum">
              <a:rPr lang="en-US" b="1" kern="1200">
                <a:solidFill>
                  <a:srgbClr val="FFFFFF">
                    <a:alpha val="95000"/>
                  </a:srgbClr>
                </a:solidFill>
                <a:latin typeface="+mj-lt"/>
                <a:ea typeface="+mn-ea"/>
                <a:cs typeface="+mn-cs"/>
              </a:rPr>
              <a:pPr algn="l" defTabSz="457200">
                <a:spcAft>
                  <a:spcPts val="600"/>
                </a:spcAft>
              </a:pPr>
              <a:t>11</a:t>
            </a:fld>
            <a:endParaRPr lang="en-US" b="1" kern="1200">
              <a:solidFill>
                <a:srgbClr val="FFFFFF">
                  <a:alpha val="95000"/>
                </a:srgbClr>
              </a:solidFill>
              <a:latin typeface="+mj-lt"/>
              <a:ea typeface="+mn-ea"/>
              <a:cs typeface="+mn-cs"/>
            </a:endParaRPr>
          </a:p>
        </p:txBody>
      </p:sp>
    </p:spTree>
    <p:extLst>
      <p:ext uri="{BB962C8B-B14F-4D97-AF65-F5344CB8AC3E}">
        <p14:creationId xmlns:p14="http://schemas.microsoft.com/office/powerpoint/2010/main" val="1323034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8D052-FAF8-48F3-B082-A448B78B0622}"/>
              </a:ext>
            </a:extLst>
          </p:cNvPr>
          <p:cNvSpPr>
            <a:spLocks noGrp="1"/>
          </p:cNvSpPr>
          <p:nvPr>
            <p:ph type="title"/>
          </p:nvPr>
        </p:nvSpPr>
        <p:spPr/>
        <p:txBody>
          <a:bodyPr/>
          <a:lstStyle/>
          <a:p>
            <a:r>
              <a:rPr lang="en-MY" dirty="0"/>
              <a:t>PN Junction Theory</a:t>
            </a:r>
          </a:p>
        </p:txBody>
      </p:sp>
      <p:sp>
        <p:nvSpPr>
          <p:cNvPr id="3" name="Content Placeholder 2">
            <a:extLst>
              <a:ext uri="{FF2B5EF4-FFF2-40B4-BE49-F238E27FC236}">
                <a16:creationId xmlns:a16="http://schemas.microsoft.com/office/drawing/2014/main" id="{4A4FC629-B126-48EB-A85E-99441E7F55B1}"/>
              </a:ext>
            </a:extLst>
          </p:cNvPr>
          <p:cNvSpPr>
            <a:spLocks noGrp="1"/>
          </p:cNvSpPr>
          <p:nvPr>
            <p:ph idx="1"/>
          </p:nvPr>
        </p:nvSpPr>
        <p:spPr/>
        <p:txBody>
          <a:bodyPr/>
          <a:lstStyle/>
          <a:p>
            <a:pPr algn="just">
              <a:lnSpc>
                <a:spcPct val="100000"/>
              </a:lnSpc>
            </a:pPr>
            <a:r>
              <a:rPr lang="en-MY" dirty="0"/>
              <a:t>A PN-junction is formed when an N-type material is fused together with a P-type material creating a semiconductor diode</a:t>
            </a:r>
          </a:p>
          <a:p>
            <a:pPr algn="just">
              <a:lnSpc>
                <a:spcPct val="100000"/>
              </a:lnSpc>
            </a:pPr>
            <a:r>
              <a:rPr lang="en-MY" dirty="0"/>
              <a:t>However, if we join (or fuse) these two semiconductor materials together they behave in a very different way merging together and producing what is generally known as a “PN Junction”.</a:t>
            </a:r>
          </a:p>
          <a:p>
            <a:pPr algn="just">
              <a:lnSpc>
                <a:spcPct val="100000"/>
              </a:lnSpc>
            </a:pPr>
            <a:r>
              <a:rPr lang="en-MY" dirty="0"/>
              <a:t>When the N-type semiconductor and P-type semiconductor materials are first joined together a very large density gradient exists between both sides of the PN junction. </a:t>
            </a:r>
          </a:p>
          <a:p>
            <a:pPr algn="just">
              <a:lnSpc>
                <a:spcPct val="100000"/>
              </a:lnSpc>
            </a:pPr>
            <a:r>
              <a:rPr lang="en-MY" dirty="0"/>
              <a:t>The result is that some of the free electrons from the donor impurity atoms begin to migrate across this newly formed junction to fill up the holes in the P-type material producing negative ions.</a:t>
            </a:r>
          </a:p>
        </p:txBody>
      </p:sp>
      <p:sp>
        <p:nvSpPr>
          <p:cNvPr id="4" name="Slide Number Placeholder 3">
            <a:extLst>
              <a:ext uri="{FF2B5EF4-FFF2-40B4-BE49-F238E27FC236}">
                <a16:creationId xmlns:a16="http://schemas.microsoft.com/office/drawing/2014/main" id="{02E3F4CA-F3DD-42B6-B3CA-8FB7224A7AC6}"/>
              </a:ext>
            </a:extLst>
          </p:cNvPr>
          <p:cNvSpPr>
            <a:spLocks noGrp="1"/>
          </p:cNvSpPr>
          <p:nvPr>
            <p:ph type="sldNum" sz="quarter" idx="12"/>
          </p:nvPr>
        </p:nvSpPr>
        <p:spPr/>
        <p:txBody>
          <a:bodyPr/>
          <a:lstStyle/>
          <a:p>
            <a:fld id="{1DE98518-C1CF-410D-8A71-B5D14FDF677E}" type="slidenum">
              <a:rPr lang="en-MY" smtClean="0"/>
              <a:t>12</a:t>
            </a:fld>
            <a:endParaRPr lang="en-MY" dirty="0"/>
          </a:p>
        </p:txBody>
      </p:sp>
      <p:pic>
        <p:nvPicPr>
          <p:cNvPr id="4098" name="Picture 2">
            <a:extLst>
              <a:ext uri="{FF2B5EF4-FFF2-40B4-BE49-F238E27FC236}">
                <a16:creationId xmlns:a16="http://schemas.microsoft.com/office/drawing/2014/main" id="{5006CE13-3160-490A-BE49-B3A58BF815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9548" y="0"/>
            <a:ext cx="3051620" cy="2229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3493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7DE11-89AD-4A3B-A4D8-C2346D7AAAB0}"/>
              </a:ext>
            </a:extLst>
          </p:cNvPr>
          <p:cNvSpPr>
            <a:spLocks noGrp="1"/>
          </p:cNvSpPr>
          <p:nvPr>
            <p:ph type="title"/>
          </p:nvPr>
        </p:nvSpPr>
        <p:spPr/>
        <p:txBody>
          <a:bodyPr/>
          <a:lstStyle/>
          <a:p>
            <a:r>
              <a:rPr lang="en-MY" dirty="0"/>
              <a:t>PN Junction Theory</a:t>
            </a:r>
          </a:p>
        </p:txBody>
      </p:sp>
      <p:sp>
        <p:nvSpPr>
          <p:cNvPr id="3" name="Content Placeholder 2">
            <a:extLst>
              <a:ext uri="{FF2B5EF4-FFF2-40B4-BE49-F238E27FC236}">
                <a16:creationId xmlns:a16="http://schemas.microsoft.com/office/drawing/2014/main" id="{AC19798E-4CC3-4F9F-9B87-D02141844D3C}"/>
              </a:ext>
            </a:extLst>
          </p:cNvPr>
          <p:cNvSpPr>
            <a:spLocks noGrp="1"/>
          </p:cNvSpPr>
          <p:nvPr>
            <p:ph idx="1"/>
          </p:nvPr>
        </p:nvSpPr>
        <p:spPr/>
        <p:txBody>
          <a:bodyPr>
            <a:normAutofit lnSpcReduction="10000"/>
          </a:bodyPr>
          <a:lstStyle/>
          <a:p>
            <a:pPr algn="just">
              <a:lnSpc>
                <a:spcPct val="100000"/>
              </a:lnSpc>
            </a:pPr>
            <a:r>
              <a:rPr lang="en-MY" dirty="0"/>
              <a:t>However, because the electrons have moved across the PN junction from the N-type silicon to the P-type silicon, they leave behind positively charged donor ions ( ND ) on the negative side and now the holes from the acceptor impurity migrate across the junction in the opposite direction into the region where there are large numbers of free electrons.</a:t>
            </a:r>
          </a:p>
          <a:p>
            <a:pPr algn="just">
              <a:lnSpc>
                <a:spcPct val="100000"/>
              </a:lnSpc>
            </a:pPr>
            <a:r>
              <a:rPr lang="en-MY" dirty="0"/>
              <a:t>As a result, the charge density of the P-type along the junction is filled with negatively charged acceptor ions (NA), and the charge density of the N-type along the junction becomes positive. </a:t>
            </a:r>
          </a:p>
          <a:p>
            <a:pPr algn="just">
              <a:lnSpc>
                <a:spcPct val="100000"/>
              </a:lnSpc>
            </a:pPr>
            <a:r>
              <a:rPr lang="en-MY" dirty="0"/>
              <a:t>This charge transfer of electrons and holes across the PN junction is known as diffusion. </a:t>
            </a:r>
          </a:p>
          <a:p>
            <a:pPr algn="just">
              <a:lnSpc>
                <a:spcPct val="100000"/>
              </a:lnSpc>
            </a:pPr>
            <a:r>
              <a:rPr lang="en-MY" dirty="0"/>
              <a:t>The width of these P and N layers depends on how heavily each side is doped with acceptor density NA, and donor density ND, respectively.</a:t>
            </a:r>
          </a:p>
        </p:txBody>
      </p:sp>
      <p:sp>
        <p:nvSpPr>
          <p:cNvPr id="4" name="Slide Number Placeholder 3">
            <a:extLst>
              <a:ext uri="{FF2B5EF4-FFF2-40B4-BE49-F238E27FC236}">
                <a16:creationId xmlns:a16="http://schemas.microsoft.com/office/drawing/2014/main" id="{867D2750-0AE2-47A9-8951-D882A75131F7}"/>
              </a:ext>
            </a:extLst>
          </p:cNvPr>
          <p:cNvSpPr>
            <a:spLocks noGrp="1"/>
          </p:cNvSpPr>
          <p:nvPr>
            <p:ph type="sldNum" sz="quarter" idx="12"/>
          </p:nvPr>
        </p:nvSpPr>
        <p:spPr/>
        <p:txBody>
          <a:bodyPr/>
          <a:lstStyle/>
          <a:p>
            <a:fld id="{1DE98518-C1CF-410D-8A71-B5D14FDF677E}" type="slidenum">
              <a:rPr lang="en-MY" smtClean="0"/>
              <a:t>13</a:t>
            </a:fld>
            <a:endParaRPr lang="en-MY" dirty="0"/>
          </a:p>
        </p:txBody>
      </p:sp>
    </p:spTree>
    <p:extLst>
      <p:ext uri="{BB962C8B-B14F-4D97-AF65-F5344CB8AC3E}">
        <p14:creationId xmlns:p14="http://schemas.microsoft.com/office/powerpoint/2010/main" val="1804326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F34E8-C1A5-4F07-9B71-B7B68FE38A74}"/>
              </a:ext>
            </a:extLst>
          </p:cNvPr>
          <p:cNvSpPr>
            <a:spLocks noGrp="1"/>
          </p:cNvSpPr>
          <p:nvPr>
            <p:ph type="title"/>
          </p:nvPr>
        </p:nvSpPr>
        <p:spPr/>
        <p:txBody>
          <a:bodyPr/>
          <a:lstStyle/>
          <a:p>
            <a:r>
              <a:rPr lang="en-MY" dirty="0"/>
              <a:t>PN Junction Theory</a:t>
            </a:r>
          </a:p>
        </p:txBody>
      </p:sp>
      <p:sp>
        <p:nvSpPr>
          <p:cNvPr id="3" name="Content Placeholder 2">
            <a:extLst>
              <a:ext uri="{FF2B5EF4-FFF2-40B4-BE49-F238E27FC236}">
                <a16:creationId xmlns:a16="http://schemas.microsoft.com/office/drawing/2014/main" id="{4B1949EC-745B-4DA5-A91D-5AC1823E5B61}"/>
              </a:ext>
            </a:extLst>
          </p:cNvPr>
          <p:cNvSpPr>
            <a:spLocks noGrp="1"/>
          </p:cNvSpPr>
          <p:nvPr>
            <p:ph idx="1"/>
          </p:nvPr>
        </p:nvSpPr>
        <p:spPr/>
        <p:txBody>
          <a:bodyPr>
            <a:normAutofit/>
          </a:bodyPr>
          <a:lstStyle/>
          <a:p>
            <a:pPr algn="just">
              <a:lnSpc>
                <a:spcPct val="100000"/>
              </a:lnSpc>
            </a:pPr>
            <a:r>
              <a:rPr lang="en-MY" dirty="0"/>
              <a:t>This process continues back and forth until the number of electrons which have crossed the junction have a large enough electrical charge to repel or prevent any more charge carriers from crossing over the junction. </a:t>
            </a:r>
          </a:p>
          <a:p>
            <a:pPr algn="just">
              <a:lnSpc>
                <a:spcPct val="100000"/>
              </a:lnSpc>
            </a:pPr>
            <a:r>
              <a:rPr lang="en-MY" dirty="0"/>
              <a:t>Eventually a state of equilibrium (electrically neutral situation) will occur producing a “potential barrier” zone around the area of the junction as the donor atoms repel the holes and the acceptor atoms repel the electrons.</a:t>
            </a:r>
          </a:p>
          <a:p>
            <a:pPr algn="just">
              <a:lnSpc>
                <a:spcPct val="100000"/>
              </a:lnSpc>
            </a:pPr>
            <a:r>
              <a:rPr lang="en-MY" dirty="0"/>
              <a:t>Since no free charge carriers can rest in a position where there is a potential barrier, the regions on either sides of the junction now become completely depleted of any more free carriers in comparison to the N and P type materials further away from the junction. </a:t>
            </a:r>
          </a:p>
          <a:p>
            <a:pPr algn="just">
              <a:lnSpc>
                <a:spcPct val="100000"/>
              </a:lnSpc>
            </a:pPr>
            <a:r>
              <a:rPr lang="en-MY" dirty="0"/>
              <a:t>This area around the PN Junction is now called the </a:t>
            </a:r>
            <a:r>
              <a:rPr lang="en-MY" i="1" dirty="0"/>
              <a:t>Depletion Layer</a:t>
            </a:r>
            <a:r>
              <a:rPr lang="en-MY" dirty="0"/>
              <a:t>.</a:t>
            </a:r>
          </a:p>
        </p:txBody>
      </p:sp>
      <p:sp>
        <p:nvSpPr>
          <p:cNvPr id="4" name="Slide Number Placeholder 3">
            <a:extLst>
              <a:ext uri="{FF2B5EF4-FFF2-40B4-BE49-F238E27FC236}">
                <a16:creationId xmlns:a16="http://schemas.microsoft.com/office/drawing/2014/main" id="{959D53E8-182B-4C02-A2BF-C918161F88E5}"/>
              </a:ext>
            </a:extLst>
          </p:cNvPr>
          <p:cNvSpPr>
            <a:spLocks noGrp="1"/>
          </p:cNvSpPr>
          <p:nvPr>
            <p:ph type="sldNum" sz="quarter" idx="12"/>
          </p:nvPr>
        </p:nvSpPr>
        <p:spPr/>
        <p:txBody>
          <a:bodyPr/>
          <a:lstStyle/>
          <a:p>
            <a:fld id="{1DE98518-C1CF-410D-8A71-B5D14FDF677E}" type="slidenum">
              <a:rPr lang="en-MY" smtClean="0"/>
              <a:t>14</a:t>
            </a:fld>
            <a:endParaRPr lang="en-MY" dirty="0"/>
          </a:p>
        </p:txBody>
      </p:sp>
    </p:spTree>
    <p:extLst>
      <p:ext uri="{BB962C8B-B14F-4D97-AF65-F5344CB8AC3E}">
        <p14:creationId xmlns:p14="http://schemas.microsoft.com/office/powerpoint/2010/main" val="3505615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E3BFC-9C73-4174-8C78-7C00387AEF11}"/>
              </a:ext>
            </a:extLst>
          </p:cNvPr>
          <p:cNvSpPr>
            <a:spLocks noGrp="1"/>
          </p:cNvSpPr>
          <p:nvPr>
            <p:ph type="title"/>
          </p:nvPr>
        </p:nvSpPr>
        <p:spPr/>
        <p:txBody>
          <a:bodyPr/>
          <a:lstStyle/>
          <a:p>
            <a:r>
              <a:rPr lang="en-MY" dirty="0"/>
              <a:t>The PN junction</a:t>
            </a:r>
          </a:p>
        </p:txBody>
      </p:sp>
      <p:sp>
        <p:nvSpPr>
          <p:cNvPr id="3" name="Content Placeholder 2">
            <a:extLst>
              <a:ext uri="{FF2B5EF4-FFF2-40B4-BE49-F238E27FC236}">
                <a16:creationId xmlns:a16="http://schemas.microsoft.com/office/drawing/2014/main" id="{76A2C5FD-5B08-4E7D-9432-14EBB5BDB0D2}"/>
              </a:ext>
            </a:extLst>
          </p:cNvPr>
          <p:cNvSpPr>
            <a:spLocks noGrp="1"/>
          </p:cNvSpPr>
          <p:nvPr>
            <p:ph idx="1"/>
          </p:nvPr>
        </p:nvSpPr>
        <p:spPr>
          <a:xfrm>
            <a:off x="1069848" y="2121408"/>
            <a:ext cx="5713507" cy="4050792"/>
          </a:xfrm>
        </p:spPr>
        <p:txBody>
          <a:bodyPr/>
          <a:lstStyle/>
          <a:p>
            <a:pPr algn="just">
              <a:lnSpc>
                <a:spcPct val="100000"/>
              </a:lnSpc>
            </a:pPr>
            <a:r>
              <a:rPr lang="en-MY" dirty="0"/>
              <a:t>The total charge on each side of a PN Junction must be equal and opposite to maintain a neutral charge condition around the junction. </a:t>
            </a:r>
          </a:p>
          <a:p>
            <a:pPr algn="just">
              <a:lnSpc>
                <a:spcPct val="100000"/>
              </a:lnSpc>
            </a:pPr>
            <a:r>
              <a:rPr lang="en-MY" dirty="0"/>
              <a:t>If the depletion layer region has a distance D, it therefore must therefore penetrate into the silicon by a distance of </a:t>
            </a:r>
            <a:r>
              <a:rPr lang="en-MY" dirty="0" err="1"/>
              <a:t>Dp</a:t>
            </a:r>
            <a:r>
              <a:rPr lang="en-MY" dirty="0"/>
              <a:t> for the positive side, and a distance of </a:t>
            </a:r>
            <a:r>
              <a:rPr lang="en-MY" dirty="0" err="1"/>
              <a:t>Dn</a:t>
            </a:r>
            <a:r>
              <a:rPr lang="en-MY" dirty="0"/>
              <a:t> for the negative side giving a relationship between the two of:  </a:t>
            </a:r>
          </a:p>
          <a:p>
            <a:pPr algn="just">
              <a:lnSpc>
                <a:spcPct val="100000"/>
              </a:lnSpc>
            </a:pPr>
            <a:r>
              <a:rPr lang="en-MY" dirty="0" err="1"/>
              <a:t>Dp</a:t>
            </a:r>
            <a:r>
              <a:rPr lang="en-MY" dirty="0"/>
              <a:t>*NA = </a:t>
            </a:r>
            <a:r>
              <a:rPr lang="en-MY" dirty="0" err="1"/>
              <a:t>Dn</a:t>
            </a:r>
            <a:r>
              <a:rPr lang="en-MY" dirty="0"/>
              <a:t>*ND  </a:t>
            </a:r>
          </a:p>
          <a:p>
            <a:pPr algn="just">
              <a:lnSpc>
                <a:spcPct val="100000"/>
              </a:lnSpc>
            </a:pPr>
            <a:r>
              <a:rPr lang="en-MY" dirty="0"/>
              <a:t>in order to maintain charge neutrality also called equilibrium.</a:t>
            </a:r>
          </a:p>
        </p:txBody>
      </p:sp>
      <p:sp>
        <p:nvSpPr>
          <p:cNvPr id="4" name="Slide Number Placeholder 3">
            <a:extLst>
              <a:ext uri="{FF2B5EF4-FFF2-40B4-BE49-F238E27FC236}">
                <a16:creationId xmlns:a16="http://schemas.microsoft.com/office/drawing/2014/main" id="{828B07AB-421E-4FB0-97BE-788CC36CB496}"/>
              </a:ext>
            </a:extLst>
          </p:cNvPr>
          <p:cNvSpPr>
            <a:spLocks noGrp="1"/>
          </p:cNvSpPr>
          <p:nvPr>
            <p:ph type="sldNum" sz="quarter" idx="12"/>
          </p:nvPr>
        </p:nvSpPr>
        <p:spPr/>
        <p:txBody>
          <a:bodyPr/>
          <a:lstStyle/>
          <a:p>
            <a:fld id="{1DE98518-C1CF-410D-8A71-B5D14FDF677E}" type="slidenum">
              <a:rPr lang="en-MY" smtClean="0"/>
              <a:t>15</a:t>
            </a:fld>
            <a:endParaRPr lang="en-MY" dirty="0"/>
          </a:p>
        </p:txBody>
      </p:sp>
      <p:pic>
        <p:nvPicPr>
          <p:cNvPr id="5122" name="Picture 2" descr="semiconductor pn junction">
            <a:extLst>
              <a:ext uri="{FF2B5EF4-FFF2-40B4-BE49-F238E27FC236}">
                <a16:creationId xmlns:a16="http://schemas.microsoft.com/office/drawing/2014/main" id="{FFEB6664-D1EA-40CE-956A-19D9483B06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3471" y="2093976"/>
            <a:ext cx="3933825" cy="3867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3886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5" name="Group 14">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6" name="Oval 15">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7" name="Oval 16">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19" name="Rectangle 18">
            <a:extLst>
              <a:ext uri="{FF2B5EF4-FFF2-40B4-BE49-F238E27FC236}">
                <a16:creationId xmlns:a16="http://schemas.microsoft.com/office/drawing/2014/main" id="{48FDEBDB-5859-4B9E-8810-2C5CFED09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A1122E-D007-4569-8439-C1CF934ECE49}"/>
              </a:ext>
            </a:extLst>
          </p:cNvPr>
          <p:cNvSpPr>
            <a:spLocks noGrp="1"/>
          </p:cNvSpPr>
          <p:nvPr>
            <p:ph type="title"/>
          </p:nvPr>
        </p:nvSpPr>
        <p:spPr>
          <a:xfrm>
            <a:off x="1051560" y="942975"/>
            <a:ext cx="9966960" cy="3525056"/>
          </a:xfrm>
        </p:spPr>
        <p:txBody>
          <a:bodyPr vert="horz" lIns="91440" tIns="45720" rIns="91440" bIns="45720" rtlCol="0" anchor="b">
            <a:normAutofit/>
          </a:bodyPr>
          <a:lstStyle/>
          <a:p>
            <a:pPr algn="ctr">
              <a:lnSpc>
                <a:spcPct val="80000"/>
              </a:lnSpc>
            </a:pPr>
            <a:r>
              <a:rPr lang="en-US" sz="9600">
                <a:solidFill>
                  <a:srgbClr val="FFFFFF"/>
                </a:solidFill>
              </a:rPr>
              <a:t>3. PN Junction Diode</a:t>
            </a:r>
          </a:p>
        </p:txBody>
      </p:sp>
      <p:cxnSp>
        <p:nvCxnSpPr>
          <p:cNvPr id="21" name="Straight Connector 20">
            <a:extLst>
              <a:ext uri="{FF2B5EF4-FFF2-40B4-BE49-F238E27FC236}">
                <a16:creationId xmlns:a16="http://schemas.microsoft.com/office/drawing/2014/main" id="{B1D1A340-723B-4014-B5FE-204F062731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58589"/>
            <a:ext cx="9144000" cy="0"/>
          </a:xfrm>
          <a:prstGeom prst="line">
            <a:avLst/>
          </a:prstGeom>
          <a:ln w="28575">
            <a:solidFill>
              <a:srgbClr val="FFFFFF">
                <a:alpha val="50000"/>
              </a:srgb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2D76CCF5-EC1A-489D-8C20-AF48BF9F3395}"/>
              </a:ext>
            </a:extLst>
          </p:cNvPr>
          <p:cNvSpPr>
            <a:spLocks noGrp="1"/>
          </p:cNvSpPr>
          <p:nvPr>
            <p:ph type="sldNum" sz="quarter" idx="12"/>
          </p:nvPr>
        </p:nvSpPr>
        <p:spPr>
          <a:xfrm>
            <a:off x="11269404" y="6135306"/>
            <a:ext cx="749319" cy="640080"/>
          </a:xfrm>
        </p:spPr>
        <p:txBody>
          <a:bodyPr vert="horz" lIns="91440" tIns="45720" rIns="91440" bIns="45720" rtlCol="0" anchor="ctr">
            <a:normAutofit/>
          </a:bodyPr>
          <a:lstStyle/>
          <a:p>
            <a:pPr algn="l" defTabSz="457200">
              <a:spcAft>
                <a:spcPts val="600"/>
              </a:spcAft>
            </a:pPr>
            <a:fld id="{1DE98518-C1CF-410D-8A71-B5D14FDF677E}" type="slidenum">
              <a:rPr lang="en-US" sz="2800" b="1" kern="1200">
                <a:solidFill>
                  <a:srgbClr val="FFFFFF">
                    <a:alpha val="95000"/>
                  </a:srgbClr>
                </a:solidFill>
                <a:latin typeface="+mj-lt"/>
                <a:ea typeface="+mn-ea"/>
                <a:cs typeface="+mn-cs"/>
              </a:rPr>
              <a:pPr algn="l" defTabSz="457200">
                <a:spcAft>
                  <a:spcPts val="600"/>
                </a:spcAft>
              </a:pPr>
              <a:t>16</a:t>
            </a:fld>
            <a:endParaRPr lang="en-US" sz="2800" b="1" kern="1200">
              <a:solidFill>
                <a:srgbClr val="FFFFFF">
                  <a:alpha val="95000"/>
                </a:srgbClr>
              </a:solidFill>
              <a:latin typeface="+mj-lt"/>
              <a:ea typeface="+mn-ea"/>
              <a:cs typeface="+mn-cs"/>
            </a:endParaRPr>
          </a:p>
        </p:txBody>
      </p:sp>
    </p:spTree>
    <p:extLst>
      <p:ext uri="{BB962C8B-B14F-4D97-AF65-F5344CB8AC3E}">
        <p14:creationId xmlns:p14="http://schemas.microsoft.com/office/powerpoint/2010/main" val="41558741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882FD-44E9-4C11-B81D-DDFFE64AF6F6}"/>
              </a:ext>
            </a:extLst>
          </p:cNvPr>
          <p:cNvSpPr>
            <a:spLocks noGrp="1"/>
          </p:cNvSpPr>
          <p:nvPr>
            <p:ph type="title"/>
          </p:nvPr>
        </p:nvSpPr>
        <p:spPr/>
        <p:txBody>
          <a:bodyPr/>
          <a:lstStyle/>
          <a:p>
            <a:r>
              <a:rPr lang="en-MY" dirty="0"/>
              <a:t>PN Junction Diode</a:t>
            </a:r>
          </a:p>
        </p:txBody>
      </p:sp>
      <p:sp>
        <p:nvSpPr>
          <p:cNvPr id="3" name="Content Placeholder 2">
            <a:extLst>
              <a:ext uri="{FF2B5EF4-FFF2-40B4-BE49-F238E27FC236}">
                <a16:creationId xmlns:a16="http://schemas.microsoft.com/office/drawing/2014/main" id="{8CCF97E5-9B0A-4C00-B417-5412C2215C3A}"/>
              </a:ext>
            </a:extLst>
          </p:cNvPr>
          <p:cNvSpPr>
            <a:spLocks noGrp="1"/>
          </p:cNvSpPr>
          <p:nvPr>
            <p:ph idx="1"/>
          </p:nvPr>
        </p:nvSpPr>
        <p:spPr/>
        <p:txBody>
          <a:bodyPr>
            <a:normAutofit fontScale="85000" lnSpcReduction="20000"/>
          </a:bodyPr>
          <a:lstStyle/>
          <a:p>
            <a:pPr algn="just">
              <a:lnSpc>
                <a:spcPct val="120000"/>
              </a:lnSpc>
            </a:pPr>
            <a:r>
              <a:rPr lang="en-MY" dirty="0"/>
              <a:t>Diode is a semiconductor device, which conduct the current in one direction only. Two terminals: anode and cathode.</a:t>
            </a:r>
          </a:p>
          <a:p>
            <a:pPr algn="just">
              <a:lnSpc>
                <a:spcPct val="120000"/>
              </a:lnSpc>
            </a:pPr>
            <a:r>
              <a:rPr lang="en-MY" b="1" u="sng" dirty="0"/>
              <a:t>Construction of Diode</a:t>
            </a:r>
          </a:p>
          <a:p>
            <a:pPr algn="just">
              <a:lnSpc>
                <a:spcPct val="120000"/>
              </a:lnSpc>
            </a:pPr>
            <a:r>
              <a:rPr lang="en-MY" dirty="0"/>
              <a:t>In a piece of semiconductor material, if one half is doped by P-type and the other half is doped by N-type impurity, a PN junction is formed. The plane dividing the two halves or zones is called PN junction.</a:t>
            </a:r>
          </a:p>
          <a:p>
            <a:pPr algn="just">
              <a:lnSpc>
                <a:spcPct val="120000"/>
              </a:lnSpc>
            </a:pPr>
            <a:r>
              <a:rPr lang="en-MY" dirty="0"/>
              <a:t>The N-type has high concentration of free electrons while P-type has high concentration of holes. Therefore at the junction there is a tendency for the free electrons to diffuse over to the P-side and holes to the N-side (process called diffusion). </a:t>
            </a:r>
          </a:p>
          <a:p>
            <a:pPr algn="just">
              <a:lnSpc>
                <a:spcPct val="120000"/>
              </a:lnSpc>
            </a:pPr>
            <a:r>
              <a:rPr lang="en-MY" dirty="0"/>
              <a:t>The net opposite charge in each layer prevents further diffusion into that layer. Thus a barrier is set up near the junction which prevents further movement of charge carriers. This is called as potential barrier (0.3V or germanium and 0.7V for silicon).</a:t>
            </a:r>
          </a:p>
        </p:txBody>
      </p:sp>
      <p:sp>
        <p:nvSpPr>
          <p:cNvPr id="4" name="Slide Number Placeholder 3">
            <a:extLst>
              <a:ext uri="{FF2B5EF4-FFF2-40B4-BE49-F238E27FC236}">
                <a16:creationId xmlns:a16="http://schemas.microsoft.com/office/drawing/2014/main" id="{3E1AE3F3-627A-463A-8323-1A0DDB58300E}"/>
              </a:ext>
            </a:extLst>
          </p:cNvPr>
          <p:cNvSpPr>
            <a:spLocks noGrp="1"/>
          </p:cNvSpPr>
          <p:nvPr>
            <p:ph type="sldNum" sz="quarter" idx="12"/>
          </p:nvPr>
        </p:nvSpPr>
        <p:spPr/>
        <p:txBody>
          <a:bodyPr/>
          <a:lstStyle/>
          <a:p>
            <a:fld id="{1DE98518-C1CF-410D-8A71-B5D14FDF677E}" type="slidenum">
              <a:rPr lang="en-MY" smtClean="0"/>
              <a:t>17</a:t>
            </a:fld>
            <a:endParaRPr lang="en-MY" dirty="0"/>
          </a:p>
        </p:txBody>
      </p:sp>
    </p:spTree>
    <p:extLst>
      <p:ext uri="{BB962C8B-B14F-4D97-AF65-F5344CB8AC3E}">
        <p14:creationId xmlns:p14="http://schemas.microsoft.com/office/powerpoint/2010/main" val="21855533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DCC0DCE3-8753-43BB-86D2-6452D91E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D28BC7A6-65CA-4655-8641-7BDE9699B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58755CF4-45A8-4971-A14E-D6DE02B48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8" name="Group 77">
            <a:extLst>
              <a:ext uri="{FF2B5EF4-FFF2-40B4-BE49-F238E27FC236}">
                <a16:creationId xmlns:a16="http://schemas.microsoft.com/office/drawing/2014/main" id="{421F62D5-850C-4310-A813-747E46433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79" name="Oval 78">
              <a:extLst>
                <a:ext uri="{FF2B5EF4-FFF2-40B4-BE49-F238E27FC236}">
                  <a16:creationId xmlns:a16="http://schemas.microsoft.com/office/drawing/2014/main" id="{CAD4B505-4A68-456B-9AFD-344192BE94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80" name="Oval 79">
              <a:extLst>
                <a:ext uri="{FF2B5EF4-FFF2-40B4-BE49-F238E27FC236}">
                  <a16:creationId xmlns:a16="http://schemas.microsoft.com/office/drawing/2014/main" id="{A7F9A339-5395-403B-B163-DFDDD9E099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82" name="Rectangle 81">
            <a:extLst>
              <a:ext uri="{FF2B5EF4-FFF2-40B4-BE49-F238E27FC236}">
                <a16:creationId xmlns:a16="http://schemas.microsoft.com/office/drawing/2014/main" id="{80E61E04-3F7C-42DE-ABE7-D3F7E349C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4" name="Rectangle 83">
            <a:extLst>
              <a:ext uri="{FF2B5EF4-FFF2-40B4-BE49-F238E27FC236}">
                <a16:creationId xmlns:a16="http://schemas.microsoft.com/office/drawing/2014/main" id="{2B036F7E-6C8A-4549-99EF-9958C587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57366"/>
            <a:ext cx="12192000" cy="2610465"/>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F21976-6ECB-4368-9047-34B2DAC291E7}"/>
              </a:ext>
            </a:extLst>
          </p:cNvPr>
          <p:cNvSpPr>
            <a:spLocks noGrp="1"/>
          </p:cNvSpPr>
          <p:nvPr>
            <p:ph type="title"/>
          </p:nvPr>
        </p:nvSpPr>
        <p:spPr>
          <a:xfrm>
            <a:off x="1051560" y="4355692"/>
            <a:ext cx="9085940" cy="1472224"/>
          </a:xfrm>
        </p:spPr>
        <p:txBody>
          <a:bodyPr vert="horz" lIns="91440" tIns="45720" rIns="91440" bIns="45720" rtlCol="0" anchor="b">
            <a:normAutofit/>
          </a:bodyPr>
          <a:lstStyle/>
          <a:p>
            <a:pPr>
              <a:lnSpc>
                <a:spcPct val="80000"/>
              </a:lnSpc>
            </a:pPr>
            <a:r>
              <a:rPr lang="en-US" sz="5600" kern="1200" cap="all" baseline="0">
                <a:blipFill dpi="0" rotWithShape="1">
                  <a:blip r:embed="rId4"/>
                  <a:srcRect/>
                  <a:tile tx="6350" ty="-127000" sx="65000" sy="64000" flip="none" algn="tl"/>
                </a:blipFill>
                <a:latin typeface="+mj-lt"/>
                <a:ea typeface="+mj-ea"/>
                <a:cs typeface="+mj-cs"/>
              </a:rPr>
              <a:t>Symbol, circuit diagram and V-I characteristics of Diode</a:t>
            </a:r>
          </a:p>
        </p:txBody>
      </p:sp>
      <p:pic>
        <p:nvPicPr>
          <p:cNvPr id="6146" name="Picture 1">
            <a:extLst>
              <a:ext uri="{FF2B5EF4-FFF2-40B4-BE49-F238E27FC236}">
                <a16:creationId xmlns:a16="http://schemas.microsoft.com/office/drawing/2014/main" id="{D0A098C2-81E5-4360-86B1-CCD218BD9721}"/>
              </a:ext>
            </a:extLst>
          </p:cNvPr>
          <p:cNvPicPr>
            <a:picLocks noChangeAspect="1"/>
          </p:cNvPicPr>
          <p:nvPr/>
        </p:nvPicPr>
        <p:blipFill rotWithShape="1">
          <a:blip r:embed="rId6">
            <a:extLst>
              <a:ext uri="{28A0092B-C50C-407E-A947-70E740481C1C}">
                <a14:useLocalDpi xmlns:a14="http://schemas.microsoft.com/office/drawing/2010/main" val="0"/>
              </a:ext>
            </a:extLst>
          </a:blip>
          <a:srcRect r="66478"/>
          <a:stretch/>
        </p:blipFill>
        <p:spPr bwMode="auto">
          <a:xfrm>
            <a:off x="1470597" y="674908"/>
            <a:ext cx="4082075" cy="321733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3">
            <a:extLst>
              <a:ext uri="{FF2B5EF4-FFF2-40B4-BE49-F238E27FC236}">
                <a16:creationId xmlns:a16="http://schemas.microsoft.com/office/drawing/2014/main" id="{561AA380-A15B-463D-AD2E-24E1CA8C91F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bwMode="auto">
          <a:xfrm>
            <a:off x="6256866" y="738902"/>
            <a:ext cx="4846997" cy="307073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6" name="Group 85">
            <a:extLst>
              <a:ext uri="{FF2B5EF4-FFF2-40B4-BE49-F238E27FC236}">
                <a16:creationId xmlns:a16="http://schemas.microsoft.com/office/drawing/2014/main" id="{75EE15D0-BDD3-4CA6-B5DC-159D83FA6B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9685338" y="4460675"/>
            <a:chExt cx="1080904" cy="1080902"/>
          </a:xfrm>
        </p:grpSpPr>
        <p:sp>
          <p:nvSpPr>
            <p:cNvPr id="87" name="Oval 86">
              <a:extLst>
                <a:ext uri="{FF2B5EF4-FFF2-40B4-BE49-F238E27FC236}">
                  <a16:creationId xmlns:a16="http://schemas.microsoft.com/office/drawing/2014/main" id="{C1D99473-F547-41EE-8D8B-3DFA6E58D0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88" name="Oval 87">
              <a:extLst>
                <a:ext uri="{FF2B5EF4-FFF2-40B4-BE49-F238E27FC236}">
                  <a16:creationId xmlns:a16="http://schemas.microsoft.com/office/drawing/2014/main" id="{71482930-66A8-46E9-8554-6D127FFCF1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41347214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3FA971E-7A47-4145-ACCB-186DA064B297}"/>
              </a:ext>
            </a:extLst>
          </p:cNvPr>
          <p:cNvSpPr>
            <a:spLocks noGrp="1"/>
          </p:cNvSpPr>
          <p:nvPr>
            <p:ph type="title"/>
          </p:nvPr>
        </p:nvSpPr>
        <p:spPr>
          <a:xfrm>
            <a:off x="1069848" y="484632"/>
            <a:ext cx="10058400" cy="1609344"/>
          </a:xfrm>
        </p:spPr>
        <p:txBody>
          <a:bodyPr>
            <a:normAutofit/>
          </a:bodyPr>
          <a:lstStyle/>
          <a:p>
            <a:r>
              <a:rPr lang="en-MY" dirty="0"/>
              <a:t>Working of Diode - Unbiased Diode</a:t>
            </a:r>
          </a:p>
        </p:txBody>
      </p:sp>
      <p:pic>
        <p:nvPicPr>
          <p:cNvPr id="6" name="Picture 1">
            <a:extLst>
              <a:ext uri="{FF2B5EF4-FFF2-40B4-BE49-F238E27FC236}">
                <a16:creationId xmlns:a16="http://schemas.microsoft.com/office/drawing/2014/main" id="{73DE4681-0A7D-46A3-A092-D3D9CC4F8733}"/>
              </a:ext>
            </a:extLst>
          </p:cNvPr>
          <p:cNvPicPr>
            <a:picLocks noChangeAspect="1"/>
          </p:cNvPicPr>
          <p:nvPr/>
        </p:nvPicPr>
        <p:blipFill rotWithShape="1">
          <a:blip r:embed="rId4">
            <a:extLst>
              <a:ext uri="{28A0092B-C50C-407E-A947-70E740481C1C}">
                <a14:useLocalDpi xmlns:a14="http://schemas.microsoft.com/office/drawing/2010/main" val="0"/>
              </a:ext>
            </a:extLst>
          </a:blip>
          <a:srcRect l="-44" r="-1842" b="-1"/>
          <a:stretch/>
        </p:blipFill>
        <p:spPr bwMode="auto">
          <a:xfrm>
            <a:off x="447368" y="2876514"/>
            <a:ext cx="3873910" cy="273958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a:extLst>
              <a:ext uri="{FF2B5EF4-FFF2-40B4-BE49-F238E27FC236}">
                <a16:creationId xmlns:a16="http://schemas.microsoft.com/office/drawing/2014/main" id="{4D7E9561-0444-4568-A133-54760109ECB5}"/>
              </a:ext>
            </a:extLst>
          </p:cNvPr>
          <p:cNvSpPr>
            <a:spLocks noGrp="1"/>
          </p:cNvSpPr>
          <p:nvPr>
            <p:ph idx="1"/>
          </p:nvPr>
        </p:nvSpPr>
        <p:spPr>
          <a:xfrm>
            <a:off x="4321278" y="2320412"/>
            <a:ext cx="6806970" cy="3851787"/>
          </a:xfrm>
        </p:spPr>
        <p:txBody>
          <a:bodyPr anchor="ctr">
            <a:normAutofit fontScale="92500" lnSpcReduction="20000"/>
          </a:bodyPr>
          <a:lstStyle/>
          <a:p>
            <a:pPr algn="just">
              <a:lnSpc>
                <a:spcPct val="100000"/>
              </a:lnSpc>
            </a:pPr>
            <a:r>
              <a:rPr lang="en-MY" sz="1600" dirty="0"/>
              <a:t>N-side will have a significant number of free electrons, and very few holes (due to thermal excitation) whereas the p side will have a high concentration of holes and very few free electrons. </a:t>
            </a:r>
          </a:p>
          <a:p>
            <a:pPr algn="just">
              <a:lnSpc>
                <a:spcPct val="100000"/>
              </a:lnSpc>
            </a:pPr>
            <a:r>
              <a:rPr lang="en-MY" sz="1600" dirty="0"/>
              <a:t>Due to this, a process called diffusion takes place. </a:t>
            </a:r>
          </a:p>
          <a:p>
            <a:pPr algn="just">
              <a:lnSpc>
                <a:spcPct val="100000"/>
              </a:lnSpc>
            </a:pPr>
            <a:r>
              <a:rPr lang="en-MY" sz="1600" dirty="0"/>
              <a:t>In this process free electrons from n side will diffuse (spread) into the p side and recombine with holes present there, leaving positive immobile (not moveable) ions in n side and creating negative immobile ions in the p-type side of the diode.</a:t>
            </a:r>
          </a:p>
          <a:p>
            <a:pPr algn="just">
              <a:lnSpc>
                <a:spcPct val="100000"/>
              </a:lnSpc>
            </a:pPr>
            <a:r>
              <a:rPr lang="en-MY" sz="1600" dirty="0"/>
              <a:t>The region is called as depletion region due to the “depletion” of free carriers in the region. </a:t>
            </a:r>
          </a:p>
          <a:p>
            <a:pPr algn="just">
              <a:lnSpc>
                <a:spcPct val="100000"/>
              </a:lnSpc>
            </a:pPr>
            <a:r>
              <a:rPr lang="en-MY" sz="1600" dirty="0"/>
              <a:t>Due to the presence of these positive and negative ions a static electric field called as barrier potential is created across the PN junction of the diode. </a:t>
            </a:r>
          </a:p>
          <a:p>
            <a:pPr algn="just">
              <a:lnSpc>
                <a:spcPct val="100000"/>
              </a:lnSpc>
            </a:pPr>
            <a:r>
              <a:rPr lang="en-MY" sz="1600" dirty="0"/>
              <a:t>It is called "barrier potential" because it acts as a barrier and opposes the further migration of holes and free electrons across the junction.</a:t>
            </a:r>
          </a:p>
        </p:txBody>
      </p:sp>
      <p:sp>
        <p:nvSpPr>
          <p:cNvPr id="19" name="Oval 18">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1" name="Oval 20">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4" name="Slide Number Placeholder 3">
            <a:extLst>
              <a:ext uri="{FF2B5EF4-FFF2-40B4-BE49-F238E27FC236}">
                <a16:creationId xmlns:a16="http://schemas.microsoft.com/office/drawing/2014/main" id="{8C5F1BD2-B57B-412D-923A-E4102F76FE8B}"/>
              </a:ext>
            </a:extLst>
          </p:cNvPr>
          <p:cNvSpPr>
            <a:spLocks noGrp="1"/>
          </p:cNvSpPr>
          <p:nvPr>
            <p:ph type="sldNum" sz="quarter" idx="12"/>
          </p:nvPr>
        </p:nvSpPr>
        <p:spPr>
          <a:xfrm>
            <a:off x="11311128" y="6272784"/>
            <a:ext cx="640080" cy="365125"/>
          </a:xfrm>
        </p:spPr>
        <p:txBody>
          <a:bodyPr>
            <a:normAutofit/>
          </a:bodyPr>
          <a:lstStyle/>
          <a:p>
            <a:pPr>
              <a:spcAft>
                <a:spcPts val="600"/>
              </a:spcAft>
            </a:pPr>
            <a:fld id="{1DE98518-C1CF-410D-8A71-B5D14FDF677E}" type="slidenum">
              <a:rPr lang="en-MY" smtClean="0"/>
              <a:pPr>
                <a:spcAft>
                  <a:spcPts val="600"/>
                </a:spcAft>
              </a:pPr>
              <a:t>19</a:t>
            </a:fld>
            <a:endParaRPr lang="en-MY"/>
          </a:p>
        </p:txBody>
      </p:sp>
    </p:spTree>
    <p:extLst>
      <p:ext uri="{BB962C8B-B14F-4D97-AF65-F5344CB8AC3E}">
        <p14:creationId xmlns:p14="http://schemas.microsoft.com/office/powerpoint/2010/main" val="2763875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6" name="Group 15">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8" name="Oval 17">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0" name="Rectangle 19">
            <a:extLst>
              <a:ext uri="{FF2B5EF4-FFF2-40B4-BE49-F238E27FC236}">
                <a16:creationId xmlns:a16="http://schemas.microsoft.com/office/drawing/2014/main" id="{48FDEBDB-5859-4B9E-8810-2C5CFED09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4A6BD8-8DE0-44B4-92B7-1E154C16C234}"/>
              </a:ext>
            </a:extLst>
          </p:cNvPr>
          <p:cNvSpPr>
            <a:spLocks noGrp="1"/>
          </p:cNvSpPr>
          <p:nvPr>
            <p:ph type="title"/>
          </p:nvPr>
        </p:nvSpPr>
        <p:spPr>
          <a:xfrm>
            <a:off x="1051560" y="942975"/>
            <a:ext cx="9966960" cy="3525056"/>
          </a:xfrm>
        </p:spPr>
        <p:txBody>
          <a:bodyPr vert="horz" lIns="91440" tIns="45720" rIns="91440" bIns="45720" rtlCol="0" anchor="b">
            <a:normAutofit/>
          </a:bodyPr>
          <a:lstStyle/>
          <a:p>
            <a:pPr algn="ctr">
              <a:lnSpc>
                <a:spcPct val="80000"/>
              </a:lnSpc>
            </a:pPr>
            <a:r>
              <a:rPr lang="en-US" sz="8000" dirty="0">
                <a:solidFill>
                  <a:srgbClr val="FFFFFF"/>
                </a:solidFill>
              </a:rPr>
              <a:t>1. semiconductor theory</a:t>
            </a:r>
          </a:p>
        </p:txBody>
      </p:sp>
      <p:cxnSp>
        <p:nvCxnSpPr>
          <p:cNvPr id="22" name="Straight Connector 21">
            <a:extLst>
              <a:ext uri="{FF2B5EF4-FFF2-40B4-BE49-F238E27FC236}">
                <a16:creationId xmlns:a16="http://schemas.microsoft.com/office/drawing/2014/main" id="{B1D1A340-723B-4014-B5FE-204F062731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58589"/>
            <a:ext cx="9144000" cy="0"/>
          </a:xfrm>
          <a:prstGeom prst="line">
            <a:avLst/>
          </a:prstGeom>
          <a:ln w="28575">
            <a:solidFill>
              <a:srgbClr val="FFFFFF">
                <a:alpha val="50000"/>
              </a:srgb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8840A04C-6277-4992-AA65-0B88F319EED6}"/>
              </a:ext>
            </a:extLst>
          </p:cNvPr>
          <p:cNvSpPr>
            <a:spLocks noGrp="1"/>
          </p:cNvSpPr>
          <p:nvPr>
            <p:ph type="sldNum" sz="quarter" idx="12"/>
          </p:nvPr>
        </p:nvSpPr>
        <p:spPr>
          <a:xfrm>
            <a:off x="11269404" y="6135306"/>
            <a:ext cx="749319" cy="640080"/>
          </a:xfrm>
        </p:spPr>
        <p:txBody>
          <a:bodyPr vert="horz" lIns="91440" tIns="45720" rIns="91440" bIns="45720" rtlCol="0" anchor="ctr">
            <a:normAutofit/>
          </a:bodyPr>
          <a:lstStyle/>
          <a:p>
            <a:pPr algn="l" defTabSz="457200">
              <a:spcAft>
                <a:spcPts val="600"/>
              </a:spcAft>
            </a:pPr>
            <a:fld id="{1DE98518-C1CF-410D-8A71-B5D14FDF677E}" type="slidenum">
              <a:rPr lang="en-US" sz="2800" b="1" kern="1200">
                <a:solidFill>
                  <a:srgbClr val="FFFFFF">
                    <a:alpha val="95000"/>
                  </a:srgbClr>
                </a:solidFill>
                <a:latin typeface="+mj-lt"/>
                <a:ea typeface="+mn-ea"/>
                <a:cs typeface="+mn-cs"/>
              </a:rPr>
              <a:pPr algn="l" defTabSz="457200">
                <a:spcAft>
                  <a:spcPts val="600"/>
                </a:spcAft>
              </a:pPr>
              <a:t>2</a:t>
            </a:fld>
            <a:endParaRPr lang="en-US" sz="2800" b="1" kern="1200">
              <a:solidFill>
                <a:srgbClr val="FFFFFF">
                  <a:alpha val="95000"/>
                </a:srgbClr>
              </a:solidFill>
              <a:latin typeface="+mj-lt"/>
              <a:ea typeface="+mn-ea"/>
              <a:cs typeface="+mn-cs"/>
            </a:endParaRPr>
          </a:p>
        </p:txBody>
      </p:sp>
    </p:spTree>
    <p:extLst>
      <p:ext uri="{BB962C8B-B14F-4D97-AF65-F5344CB8AC3E}">
        <p14:creationId xmlns:p14="http://schemas.microsoft.com/office/powerpoint/2010/main" val="5481928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A971E-7A47-4145-ACCB-186DA064B297}"/>
              </a:ext>
            </a:extLst>
          </p:cNvPr>
          <p:cNvSpPr>
            <a:spLocks noGrp="1"/>
          </p:cNvSpPr>
          <p:nvPr>
            <p:ph type="title"/>
          </p:nvPr>
        </p:nvSpPr>
        <p:spPr>
          <a:xfrm>
            <a:off x="1069848" y="484632"/>
            <a:ext cx="10058400" cy="1609344"/>
          </a:xfrm>
        </p:spPr>
        <p:txBody>
          <a:bodyPr>
            <a:normAutofit/>
          </a:bodyPr>
          <a:lstStyle/>
          <a:p>
            <a:r>
              <a:rPr lang="en-MY" dirty="0"/>
              <a:t>Working of Diode - biased Diode</a:t>
            </a:r>
          </a:p>
        </p:txBody>
      </p:sp>
      <p:sp>
        <p:nvSpPr>
          <p:cNvPr id="10" name="Rectangle 9">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8C5F1BD2-B57B-412D-923A-E4102F76FE8B}"/>
              </a:ext>
            </a:extLst>
          </p:cNvPr>
          <p:cNvSpPr>
            <a:spLocks noGrp="1"/>
          </p:cNvSpPr>
          <p:nvPr>
            <p:ph type="sldNum" sz="quarter" idx="12"/>
          </p:nvPr>
        </p:nvSpPr>
        <p:spPr>
          <a:xfrm>
            <a:off x="11311128" y="6272784"/>
            <a:ext cx="640080" cy="365125"/>
          </a:xfrm>
        </p:spPr>
        <p:txBody>
          <a:bodyPr>
            <a:normAutofit/>
          </a:bodyPr>
          <a:lstStyle/>
          <a:p>
            <a:pPr>
              <a:spcAft>
                <a:spcPts val="600"/>
              </a:spcAft>
            </a:pPr>
            <a:fld id="{1DE98518-C1CF-410D-8A71-B5D14FDF677E}" type="slidenum">
              <a:rPr lang="en-MY" smtClean="0"/>
              <a:pPr>
                <a:spcAft>
                  <a:spcPts val="600"/>
                </a:spcAft>
              </a:pPr>
              <a:t>20</a:t>
            </a:fld>
            <a:endParaRPr lang="en-MY"/>
          </a:p>
        </p:txBody>
      </p:sp>
      <p:graphicFrame>
        <p:nvGraphicFramePr>
          <p:cNvPr id="6" name="Content Placeholder 2">
            <a:extLst>
              <a:ext uri="{FF2B5EF4-FFF2-40B4-BE49-F238E27FC236}">
                <a16:creationId xmlns:a16="http://schemas.microsoft.com/office/drawing/2014/main" id="{CB8906C6-6813-4F33-976C-1C09AA75D868}"/>
              </a:ext>
            </a:extLst>
          </p:cNvPr>
          <p:cNvGraphicFramePr>
            <a:graphicFrameLocks noGrp="1"/>
          </p:cNvGraphicFramePr>
          <p:nvPr>
            <p:ph idx="1"/>
            <p:extLst>
              <p:ext uri="{D42A27DB-BD31-4B8C-83A1-F6EECF244321}">
                <p14:modId xmlns:p14="http://schemas.microsoft.com/office/powerpoint/2010/main" val="3279916491"/>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377575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8BC8B-550F-4B52-AA71-3CF9C55373F0}"/>
              </a:ext>
            </a:extLst>
          </p:cNvPr>
          <p:cNvSpPr>
            <a:spLocks noGrp="1"/>
          </p:cNvSpPr>
          <p:nvPr>
            <p:ph type="title"/>
          </p:nvPr>
        </p:nvSpPr>
        <p:spPr/>
        <p:txBody>
          <a:bodyPr/>
          <a:lstStyle/>
          <a:p>
            <a:r>
              <a:rPr lang="en-MY" dirty="0"/>
              <a:t>Forward Biased Diode</a:t>
            </a:r>
          </a:p>
        </p:txBody>
      </p:sp>
      <p:sp>
        <p:nvSpPr>
          <p:cNvPr id="3" name="Content Placeholder 2">
            <a:extLst>
              <a:ext uri="{FF2B5EF4-FFF2-40B4-BE49-F238E27FC236}">
                <a16:creationId xmlns:a16="http://schemas.microsoft.com/office/drawing/2014/main" id="{B8570D32-50C7-42D1-91BC-973C3FFC6BAD}"/>
              </a:ext>
            </a:extLst>
          </p:cNvPr>
          <p:cNvSpPr>
            <a:spLocks noGrp="1"/>
          </p:cNvSpPr>
          <p:nvPr>
            <p:ph idx="1"/>
          </p:nvPr>
        </p:nvSpPr>
        <p:spPr/>
        <p:txBody>
          <a:bodyPr/>
          <a:lstStyle/>
          <a:p>
            <a:pPr algn="just">
              <a:lnSpc>
                <a:spcPct val="100000"/>
              </a:lnSpc>
            </a:pPr>
            <a:r>
              <a:rPr lang="en-MY" dirty="0"/>
              <a:t>When the positive polarity of supply is connected to the anode – the diode is forward biased and it conducts. </a:t>
            </a:r>
          </a:p>
          <a:p>
            <a:pPr algn="just">
              <a:lnSpc>
                <a:spcPct val="100000"/>
              </a:lnSpc>
            </a:pPr>
            <a:r>
              <a:rPr lang="en-MY" dirty="0"/>
              <a:t>If forward applied voltage increases from zero, the diode will start conducting only applied the voltage reaches just above the barrier potential or forward biased voltage of the junction.</a:t>
            </a:r>
          </a:p>
          <a:p>
            <a:pPr algn="just">
              <a:lnSpc>
                <a:spcPct val="100000"/>
              </a:lnSpc>
            </a:pPr>
            <a:endParaRPr lang="en-MY" dirty="0"/>
          </a:p>
        </p:txBody>
      </p:sp>
      <p:sp>
        <p:nvSpPr>
          <p:cNvPr id="4" name="Slide Number Placeholder 3">
            <a:extLst>
              <a:ext uri="{FF2B5EF4-FFF2-40B4-BE49-F238E27FC236}">
                <a16:creationId xmlns:a16="http://schemas.microsoft.com/office/drawing/2014/main" id="{851E8E31-7C02-4755-8579-1F8A4780954B}"/>
              </a:ext>
            </a:extLst>
          </p:cNvPr>
          <p:cNvSpPr>
            <a:spLocks noGrp="1"/>
          </p:cNvSpPr>
          <p:nvPr>
            <p:ph type="sldNum" sz="quarter" idx="12"/>
          </p:nvPr>
        </p:nvSpPr>
        <p:spPr/>
        <p:txBody>
          <a:bodyPr/>
          <a:lstStyle/>
          <a:p>
            <a:fld id="{1DE98518-C1CF-410D-8A71-B5D14FDF677E}" type="slidenum">
              <a:rPr lang="en-MY" smtClean="0"/>
              <a:t>21</a:t>
            </a:fld>
            <a:endParaRPr lang="en-MY" dirty="0"/>
          </a:p>
        </p:txBody>
      </p:sp>
      <p:pic>
        <p:nvPicPr>
          <p:cNvPr id="6" name="Picture 2">
            <a:extLst>
              <a:ext uri="{FF2B5EF4-FFF2-40B4-BE49-F238E27FC236}">
                <a16:creationId xmlns:a16="http://schemas.microsoft.com/office/drawing/2014/main" id="{CF7E9BA0-8498-4543-AB5B-7046BB2D4E1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71622" y="3812158"/>
            <a:ext cx="3778250"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
            <a:extLst>
              <a:ext uri="{FF2B5EF4-FFF2-40B4-BE49-F238E27FC236}">
                <a16:creationId xmlns:a16="http://schemas.microsoft.com/office/drawing/2014/main" id="{B582FC0C-A5BC-44DF-85C2-26424766DD58}"/>
              </a:ext>
            </a:extLst>
          </p:cNvPr>
          <p:cNvPicPr>
            <a:picLocks noChangeAspect="1"/>
          </p:cNvPicPr>
          <p:nvPr/>
        </p:nvPicPr>
        <p:blipFill rotWithShape="1">
          <a:blip r:embed="rId3">
            <a:extLst>
              <a:ext uri="{28A0092B-C50C-407E-A947-70E740481C1C}">
                <a14:useLocalDpi xmlns:a14="http://schemas.microsoft.com/office/drawing/2010/main" val="0"/>
              </a:ext>
            </a:extLst>
          </a:blip>
          <a:srcRect l="33521" r="33372" b="-4605"/>
          <a:stretch/>
        </p:blipFill>
        <p:spPr bwMode="auto">
          <a:xfrm>
            <a:off x="2298478" y="4146804"/>
            <a:ext cx="2621902" cy="2198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43143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8BC8B-550F-4B52-AA71-3CF9C55373F0}"/>
              </a:ext>
            </a:extLst>
          </p:cNvPr>
          <p:cNvSpPr>
            <a:spLocks noGrp="1"/>
          </p:cNvSpPr>
          <p:nvPr>
            <p:ph type="title"/>
          </p:nvPr>
        </p:nvSpPr>
        <p:spPr/>
        <p:txBody>
          <a:bodyPr/>
          <a:lstStyle/>
          <a:p>
            <a:r>
              <a:rPr lang="en-MY" dirty="0"/>
              <a:t>Reverse Biased Diode</a:t>
            </a:r>
          </a:p>
        </p:txBody>
      </p:sp>
      <p:sp>
        <p:nvSpPr>
          <p:cNvPr id="3" name="Content Placeholder 2">
            <a:extLst>
              <a:ext uri="{FF2B5EF4-FFF2-40B4-BE49-F238E27FC236}">
                <a16:creationId xmlns:a16="http://schemas.microsoft.com/office/drawing/2014/main" id="{B8570D32-50C7-42D1-91BC-973C3FFC6BAD}"/>
              </a:ext>
            </a:extLst>
          </p:cNvPr>
          <p:cNvSpPr>
            <a:spLocks noGrp="1"/>
          </p:cNvSpPr>
          <p:nvPr>
            <p:ph idx="1"/>
          </p:nvPr>
        </p:nvSpPr>
        <p:spPr>
          <a:xfrm>
            <a:off x="1069848" y="2121408"/>
            <a:ext cx="7476993" cy="4050792"/>
          </a:xfrm>
        </p:spPr>
        <p:txBody>
          <a:bodyPr>
            <a:normAutofit fontScale="85000" lnSpcReduction="20000"/>
          </a:bodyPr>
          <a:lstStyle/>
          <a:p>
            <a:pPr algn="just">
              <a:lnSpc>
                <a:spcPct val="100000"/>
              </a:lnSpc>
            </a:pPr>
            <a:r>
              <a:rPr lang="en-MY" dirty="0"/>
              <a:t>When the positive polarity of supply is connected to the cathode – the diode is reversed biased and it does not conduct. </a:t>
            </a:r>
          </a:p>
          <a:p>
            <a:pPr algn="just">
              <a:lnSpc>
                <a:spcPct val="100000"/>
              </a:lnSpc>
            </a:pPr>
            <a:r>
              <a:rPr lang="en-MY" dirty="0"/>
              <a:t>If the reverse-biasing voltage is sufficiently large than breakdown voltage, the diode is in reverse-breakdown region and large current flows though it. </a:t>
            </a:r>
          </a:p>
          <a:p>
            <a:pPr algn="just">
              <a:lnSpc>
                <a:spcPct val="100000"/>
              </a:lnSpc>
            </a:pPr>
            <a:r>
              <a:rPr lang="en-MY" dirty="0"/>
              <a:t>As the magnitude of the reverse voltage increases, the kinetic energy of the minority charge carriers also increase. </a:t>
            </a:r>
          </a:p>
          <a:p>
            <a:pPr algn="just">
              <a:lnSpc>
                <a:spcPct val="100000"/>
              </a:lnSpc>
            </a:pPr>
            <a:r>
              <a:rPr lang="en-MY" dirty="0"/>
              <a:t>These fast-moving electrons collide with the other atoms in the device to knock-off some more free electrons from them. </a:t>
            </a:r>
          </a:p>
          <a:p>
            <a:pPr algn="just">
              <a:lnSpc>
                <a:spcPct val="100000"/>
              </a:lnSpc>
            </a:pPr>
            <a:r>
              <a:rPr lang="en-MY" dirty="0"/>
              <a:t>The free electrons so released further release much more free electrons from the atoms by breaking the covalent bonds. </a:t>
            </a:r>
          </a:p>
          <a:p>
            <a:pPr algn="just">
              <a:lnSpc>
                <a:spcPct val="100000"/>
              </a:lnSpc>
            </a:pPr>
            <a:r>
              <a:rPr lang="en-MY" dirty="0"/>
              <a:t>This process is termed as carrier multiplication and leads to a considerable increase in the flow of current through the p-n junction. </a:t>
            </a:r>
          </a:p>
          <a:p>
            <a:pPr algn="just">
              <a:lnSpc>
                <a:spcPct val="100000"/>
              </a:lnSpc>
            </a:pPr>
            <a:r>
              <a:rPr lang="en-MY" dirty="0"/>
              <a:t>The associated phenomenon is called Avalanche Breakdown.</a:t>
            </a:r>
          </a:p>
          <a:p>
            <a:pPr algn="just">
              <a:lnSpc>
                <a:spcPct val="100000"/>
              </a:lnSpc>
            </a:pPr>
            <a:endParaRPr lang="en-MY" dirty="0"/>
          </a:p>
        </p:txBody>
      </p:sp>
      <p:sp>
        <p:nvSpPr>
          <p:cNvPr id="4" name="Slide Number Placeholder 3">
            <a:extLst>
              <a:ext uri="{FF2B5EF4-FFF2-40B4-BE49-F238E27FC236}">
                <a16:creationId xmlns:a16="http://schemas.microsoft.com/office/drawing/2014/main" id="{851E8E31-7C02-4755-8579-1F8A4780954B}"/>
              </a:ext>
            </a:extLst>
          </p:cNvPr>
          <p:cNvSpPr>
            <a:spLocks noGrp="1"/>
          </p:cNvSpPr>
          <p:nvPr>
            <p:ph type="sldNum" sz="quarter" idx="12"/>
          </p:nvPr>
        </p:nvSpPr>
        <p:spPr/>
        <p:txBody>
          <a:bodyPr/>
          <a:lstStyle/>
          <a:p>
            <a:fld id="{1DE98518-C1CF-410D-8A71-B5D14FDF677E}" type="slidenum">
              <a:rPr lang="en-MY" smtClean="0"/>
              <a:t>22</a:t>
            </a:fld>
            <a:endParaRPr lang="en-MY" dirty="0"/>
          </a:p>
        </p:txBody>
      </p:sp>
      <p:pic>
        <p:nvPicPr>
          <p:cNvPr id="5" name="Picture 3">
            <a:extLst>
              <a:ext uri="{FF2B5EF4-FFF2-40B4-BE49-F238E27FC236}">
                <a16:creationId xmlns:a16="http://schemas.microsoft.com/office/drawing/2014/main" id="{31880FC2-73B1-42F2-80B7-C3CB12BE581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46841" y="929742"/>
            <a:ext cx="3314530" cy="2318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
            <a:extLst>
              <a:ext uri="{FF2B5EF4-FFF2-40B4-BE49-F238E27FC236}">
                <a16:creationId xmlns:a16="http://schemas.microsoft.com/office/drawing/2014/main" id="{4446F451-F512-42D8-8DA0-500E8C9044B0}"/>
              </a:ext>
            </a:extLst>
          </p:cNvPr>
          <p:cNvPicPr>
            <a:picLocks noChangeAspect="1"/>
          </p:cNvPicPr>
          <p:nvPr/>
        </p:nvPicPr>
        <p:blipFill rotWithShape="1">
          <a:blip r:embed="rId3">
            <a:extLst>
              <a:ext uri="{28A0092B-C50C-407E-A947-70E740481C1C}">
                <a14:useLocalDpi xmlns:a14="http://schemas.microsoft.com/office/drawing/2010/main" val="0"/>
              </a:ext>
            </a:extLst>
          </a:blip>
          <a:srcRect l="69064" t="1" b="4604"/>
          <a:stretch/>
        </p:blipFill>
        <p:spPr bwMode="auto">
          <a:xfrm>
            <a:off x="9085278" y="3718452"/>
            <a:ext cx="2545890" cy="2083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552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8FDEBDB-5859-4B9E-8810-2C5CFED09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61E447-A28A-4783-8C3D-27FE83EEF82E}"/>
              </a:ext>
            </a:extLst>
          </p:cNvPr>
          <p:cNvSpPr>
            <a:spLocks noGrp="1"/>
          </p:cNvSpPr>
          <p:nvPr>
            <p:ph type="ctrTitle"/>
          </p:nvPr>
        </p:nvSpPr>
        <p:spPr>
          <a:xfrm>
            <a:off x="1051560" y="942975"/>
            <a:ext cx="9966960" cy="3525056"/>
          </a:xfrm>
        </p:spPr>
        <p:txBody>
          <a:bodyPr vert="horz" lIns="91440" tIns="45720" rIns="91440" bIns="45720" rtlCol="0" anchor="b">
            <a:normAutofit/>
          </a:bodyPr>
          <a:lstStyle/>
          <a:p>
            <a:pPr algn="ctr"/>
            <a:r>
              <a:rPr lang="en-US">
                <a:solidFill>
                  <a:srgbClr val="FFFFFF"/>
                </a:solidFill>
              </a:rPr>
              <a:t>4. Application of Diode - Rectifiers</a:t>
            </a:r>
          </a:p>
        </p:txBody>
      </p:sp>
      <p:sp>
        <p:nvSpPr>
          <p:cNvPr id="5" name="Subtitle 4">
            <a:extLst>
              <a:ext uri="{FF2B5EF4-FFF2-40B4-BE49-F238E27FC236}">
                <a16:creationId xmlns:a16="http://schemas.microsoft.com/office/drawing/2014/main" id="{605577FF-31E5-4670-BAAF-BD4803D6CE06}"/>
              </a:ext>
            </a:extLst>
          </p:cNvPr>
          <p:cNvSpPr>
            <a:spLocks noGrp="1"/>
          </p:cNvSpPr>
          <p:nvPr>
            <p:ph type="subTitle" idx="1"/>
          </p:nvPr>
        </p:nvSpPr>
        <p:spPr>
          <a:xfrm>
            <a:off x="1069848" y="4649148"/>
            <a:ext cx="9948672" cy="1486158"/>
          </a:xfrm>
        </p:spPr>
        <p:txBody>
          <a:bodyPr>
            <a:normAutofit/>
          </a:bodyPr>
          <a:lstStyle/>
          <a:p>
            <a:pPr algn="ctr"/>
            <a:r>
              <a:rPr lang="en-MY" dirty="0">
                <a:solidFill>
                  <a:srgbClr val="FFFFFF">
                    <a:alpha val="60000"/>
                  </a:srgbClr>
                </a:solidFill>
              </a:rPr>
              <a:t>Halfwave Rectifier &amp; Full Wave Rectifier</a:t>
            </a:r>
          </a:p>
        </p:txBody>
      </p:sp>
      <p:cxnSp>
        <p:nvCxnSpPr>
          <p:cNvPr id="12" name="Straight Connector 11">
            <a:extLst>
              <a:ext uri="{FF2B5EF4-FFF2-40B4-BE49-F238E27FC236}">
                <a16:creationId xmlns:a16="http://schemas.microsoft.com/office/drawing/2014/main" id="{B1D1A340-723B-4014-B5FE-204F062731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58589"/>
            <a:ext cx="9144000" cy="0"/>
          </a:xfrm>
          <a:prstGeom prst="line">
            <a:avLst/>
          </a:prstGeom>
          <a:ln w="28575">
            <a:solidFill>
              <a:srgbClr val="FFFFFF">
                <a:alpha val="50000"/>
              </a:srgb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631C2206-689B-4317-8894-D50492153880}"/>
              </a:ext>
            </a:extLst>
          </p:cNvPr>
          <p:cNvSpPr>
            <a:spLocks noGrp="1"/>
          </p:cNvSpPr>
          <p:nvPr>
            <p:ph type="sldNum" sz="quarter" idx="12"/>
          </p:nvPr>
        </p:nvSpPr>
        <p:spPr>
          <a:xfrm>
            <a:off x="11269404" y="6135306"/>
            <a:ext cx="749319" cy="640080"/>
          </a:xfrm>
        </p:spPr>
        <p:txBody>
          <a:bodyPr vert="horz" lIns="91440" tIns="45720" rIns="91440" bIns="45720" rtlCol="0">
            <a:normAutofit/>
          </a:bodyPr>
          <a:lstStyle/>
          <a:p>
            <a:pPr algn="l" defTabSz="457200">
              <a:spcAft>
                <a:spcPts val="600"/>
              </a:spcAft>
            </a:pPr>
            <a:fld id="{1DE98518-C1CF-410D-8A71-B5D14FDF677E}" type="slidenum">
              <a:rPr lang="en-US" b="1" kern="1200">
                <a:solidFill>
                  <a:srgbClr val="FFFFFF">
                    <a:alpha val="95000"/>
                  </a:srgbClr>
                </a:solidFill>
                <a:latin typeface="+mj-lt"/>
                <a:ea typeface="+mn-ea"/>
                <a:cs typeface="+mn-cs"/>
              </a:rPr>
              <a:pPr algn="l" defTabSz="457200">
                <a:spcAft>
                  <a:spcPts val="600"/>
                </a:spcAft>
              </a:pPr>
              <a:t>23</a:t>
            </a:fld>
            <a:endParaRPr lang="en-US" b="1" kern="1200">
              <a:solidFill>
                <a:srgbClr val="FFFFFF">
                  <a:alpha val="95000"/>
                </a:srgbClr>
              </a:solidFill>
              <a:latin typeface="+mj-lt"/>
              <a:ea typeface="+mn-ea"/>
              <a:cs typeface="+mn-cs"/>
            </a:endParaRPr>
          </a:p>
        </p:txBody>
      </p:sp>
    </p:spTree>
    <p:extLst>
      <p:ext uri="{BB962C8B-B14F-4D97-AF65-F5344CB8AC3E}">
        <p14:creationId xmlns:p14="http://schemas.microsoft.com/office/powerpoint/2010/main" val="17131902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4ED92-B2C4-4271-9D72-760415669547}"/>
              </a:ext>
            </a:extLst>
          </p:cNvPr>
          <p:cNvSpPr>
            <a:spLocks noGrp="1"/>
          </p:cNvSpPr>
          <p:nvPr>
            <p:ph type="title"/>
          </p:nvPr>
        </p:nvSpPr>
        <p:spPr/>
        <p:txBody>
          <a:bodyPr/>
          <a:lstStyle/>
          <a:p>
            <a:r>
              <a:rPr lang="en-MY" dirty="0"/>
              <a:t>Rectifiers</a:t>
            </a:r>
          </a:p>
        </p:txBody>
      </p:sp>
      <p:sp>
        <p:nvSpPr>
          <p:cNvPr id="3" name="Content Placeholder 2">
            <a:extLst>
              <a:ext uri="{FF2B5EF4-FFF2-40B4-BE49-F238E27FC236}">
                <a16:creationId xmlns:a16="http://schemas.microsoft.com/office/drawing/2014/main" id="{97C5D71E-D9CF-4C59-84AE-A08F7CBF3157}"/>
              </a:ext>
            </a:extLst>
          </p:cNvPr>
          <p:cNvSpPr>
            <a:spLocks noGrp="1"/>
          </p:cNvSpPr>
          <p:nvPr>
            <p:ph idx="1"/>
          </p:nvPr>
        </p:nvSpPr>
        <p:spPr/>
        <p:txBody>
          <a:bodyPr/>
          <a:lstStyle/>
          <a:p>
            <a:pPr algn="just">
              <a:lnSpc>
                <a:spcPct val="100000"/>
              </a:lnSpc>
            </a:pPr>
            <a:r>
              <a:rPr lang="en-MY" dirty="0"/>
              <a:t>The main application of p-n junction diode is in rectification circuits. </a:t>
            </a:r>
          </a:p>
          <a:p>
            <a:pPr algn="just">
              <a:lnSpc>
                <a:spcPct val="100000"/>
              </a:lnSpc>
            </a:pPr>
            <a:r>
              <a:rPr lang="en-MY" dirty="0"/>
              <a:t>These circuits are used to describe the conversion of </a:t>
            </a:r>
            <a:r>
              <a:rPr lang="en-MY" dirty="0" err="1"/>
              <a:t>a.c</a:t>
            </a:r>
            <a:r>
              <a:rPr lang="en-MY" dirty="0"/>
              <a:t> signals to </a:t>
            </a:r>
            <a:r>
              <a:rPr lang="en-MY" dirty="0" err="1"/>
              <a:t>d.c</a:t>
            </a:r>
            <a:r>
              <a:rPr lang="en-MY" dirty="0"/>
              <a:t> in power supplies. </a:t>
            </a:r>
          </a:p>
          <a:p>
            <a:pPr algn="just">
              <a:lnSpc>
                <a:spcPct val="100000"/>
              </a:lnSpc>
            </a:pPr>
            <a:r>
              <a:rPr lang="en-MY" dirty="0"/>
              <a:t>Diode rectifier gives an alternating voltage which pulsates in accordance with time. </a:t>
            </a:r>
          </a:p>
          <a:p>
            <a:pPr algn="just">
              <a:lnSpc>
                <a:spcPct val="100000"/>
              </a:lnSpc>
            </a:pPr>
            <a:r>
              <a:rPr lang="en-MY" dirty="0"/>
              <a:t>The filter </a:t>
            </a:r>
            <a:r>
              <a:rPr lang="en-MY" dirty="0" err="1"/>
              <a:t>smoothes</a:t>
            </a:r>
            <a:r>
              <a:rPr lang="en-MY" dirty="0"/>
              <a:t> the pulsation in the voltage and to produce </a:t>
            </a:r>
            <a:r>
              <a:rPr lang="en-MY" dirty="0" err="1"/>
              <a:t>d.c</a:t>
            </a:r>
            <a:r>
              <a:rPr lang="en-MY" dirty="0"/>
              <a:t> voltage, a regulator is used which removes the ripples.</a:t>
            </a:r>
          </a:p>
          <a:p>
            <a:pPr algn="just">
              <a:lnSpc>
                <a:spcPct val="100000"/>
              </a:lnSpc>
            </a:pPr>
            <a:r>
              <a:rPr lang="en-MY" dirty="0"/>
              <a:t>There are two primary methods of diode rectification:</a:t>
            </a:r>
          </a:p>
          <a:p>
            <a:pPr lvl="1" algn="just">
              <a:lnSpc>
                <a:spcPct val="100000"/>
              </a:lnSpc>
            </a:pPr>
            <a:r>
              <a:rPr lang="en-MY" dirty="0"/>
              <a:t>Half Wave Rectifier	</a:t>
            </a:r>
          </a:p>
          <a:p>
            <a:pPr lvl="1" algn="just">
              <a:lnSpc>
                <a:spcPct val="100000"/>
              </a:lnSpc>
            </a:pPr>
            <a:r>
              <a:rPr lang="en-MY" dirty="0"/>
              <a:t>Full Wave Rectifier</a:t>
            </a:r>
          </a:p>
        </p:txBody>
      </p:sp>
      <p:sp>
        <p:nvSpPr>
          <p:cNvPr id="4" name="Slide Number Placeholder 3">
            <a:extLst>
              <a:ext uri="{FF2B5EF4-FFF2-40B4-BE49-F238E27FC236}">
                <a16:creationId xmlns:a16="http://schemas.microsoft.com/office/drawing/2014/main" id="{0A85CE0E-7F15-47F9-B3DD-45E6AC0E03CC}"/>
              </a:ext>
            </a:extLst>
          </p:cNvPr>
          <p:cNvSpPr>
            <a:spLocks noGrp="1"/>
          </p:cNvSpPr>
          <p:nvPr>
            <p:ph type="sldNum" sz="quarter" idx="12"/>
          </p:nvPr>
        </p:nvSpPr>
        <p:spPr/>
        <p:txBody>
          <a:bodyPr/>
          <a:lstStyle/>
          <a:p>
            <a:fld id="{1DE98518-C1CF-410D-8A71-B5D14FDF677E}" type="slidenum">
              <a:rPr lang="en-MY" smtClean="0"/>
              <a:t>24</a:t>
            </a:fld>
            <a:endParaRPr lang="en-MY" dirty="0"/>
          </a:p>
        </p:txBody>
      </p:sp>
    </p:spTree>
    <p:extLst>
      <p:ext uri="{BB962C8B-B14F-4D97-AF65-F5344CB8AC3E}">
        <p14:creationId xmlns:p14="http://schemas.microsoft.com/office/powerpoint/2010/main" val="34327224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7E8BF-8501-4A64-A2C0-C1CD2B39AC54}"/>
              </a:ext>
            </a:extLst>
          </p:cNvPr>
          <p:cNvSpPr>
            <a:spLocks noGrp="1"/>
          </p:cNvSpPr>
          <p:nvPr>
            <p:ph type="title"/>
          </p:nvPr>
        </p:nvSpPr>
        <p:spPr/>
        <p:txBody>
          <a:bodyPr/>
          <a:lstStyle/>
          <a:p>
            <a:r>
              <a:rPr lang="en-MY" dirty="0"/>
              <a:t>Half Wave Rectifier</a:t>
            </a:r>
          </a:p>
        </p:txBody>
      </p:sp>
      <p:sp>
        <p:nvSpPr>
          <p:cNvPr id="3" name="Content Placeholder 2">
            <a:extLst>
              <a:ext uri="{FF2B5EF4-FFF2-40B4-BE49-F238E27FC236}">
                <a16:creationId xmlns:a16="http://schemas.microsoft.com/office/drawing/2014/main" id="{C73EDAEF-358B-4C91-954E-1541F3A19B56}"/>
              </a:ext>
            </a:extLst>
          </p:cNvPr>
          <p:cNvSpPr>
            <a:spLocks noGrp="1"/>
          </p:cNvSpPr>
          <p:nvPr>
            <p:ph idx="1"/>
          </p:nvPr>
        </p:nvSpPr>
        <p:spPr/>
        <p:txBody>
          <a:bodyPr/>
          <a:lstStyle/>
          <a:p>
            <a:r>
              <a:rPr lang="en-MY" dirty="0"/>
              <a:t>In a half-wave rectifier, one half of each </a:t>
            </a:r>
            <a:r>
              <a:rPr lang="en-MY" dirty="0" err="1"/>
              <a:t>a.c</a:t>
            </a:r>
            <a:r>
              <a:rPr lang="en-MY" dirty="0"/>
              <a:t> input cycle is rectified. </a:t>
            </a:r>
          </a:p>
          <a:p>
            <a:r>
              <a:rPr lang="en-MY" dirty="0"/>
              <a:t>When the p-n junction diode is forward biased, it gives little resistance and when it is reversing biased it provides high resistance. </a:t>
            </a:r>
          </a:p>
          <a:p>
            <a:r>
              <a:rPr lang="en-MY" dirty="0"/>
              <a:t>During one-half cycles, the diode is forward biased when the input voltage is applied and in the opposite half cycle, it is reverse biased. </a:t>
            </a:r>
          </a:p>
          <a:p>
            <a:r>
              <a:rPr lang="en-MY" dirty="0"/>
              <a:t>During alternate half-cycles, the optimum result can be obtained.</a:t>
            </a:r>
          </a:p>
        </p:txBody>
      </p:sp>
      <p:sp>
        <p:nvSpPr>
          <p:cNvPr id="4" name="Slide Number Placeholder 3">
            <a:extLst>
              <a:ext uri="{FF2B5EF4-FFF2-40B4-BE49-F238E27FC236}">
                <a16:creationId xmlns:a16="http://schemas.microsoft.com/office/drawing/2014/main" id="{F13DD6F0-9C92-4082-B500-47D263E97453}"/>
              </a:ext>
            </a:extLst>
          </p:cNvPr>
          <p:cNvSpPr>
            <a:spLocks noGrp="1"/>
          </p:cNvSpPr>
          <p:nvPr>
            <p:ph type="sldNum" sz="quarter" idx="12"/>
          </p:nvPr>
        </p:nvSpPr>
        <p:spPr/>
        <p:txBody>
          <a:bodyPr/>
          <a:lstStyle/>
          <a:p>
            <a:fld id="{1DE98518-C1CF-410D-8A71-B5D14FDF677E}" type="slidenum">
              <a:rPr lang="en-MY" smtClean="0"/>
              <a:t>25</a:t>
            </a:fld>
            <a:endParaRPr lang="en-MY" dirty="0"/>
          </a:p>
        </p:txBody>
      </p:sp>
    </p:spTree>
    <p:extLst>
      <p:ext uri="{BB962C8B-B14F-4D97-AF65-F5344CB8AC3E}">
        <p14:creationId xmlns:p14="http://schemas.microsoft.com/office/powerpoint/2010/main" val="35619192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5220E-913E-439C-8640-3922A5E38587}"/>
              </a:ext>
            </a:extLst>
          </p:cNvPr>
          <p:cNvSpPr>
            <a:spLocks noGrp="1"/>
          </p:cNvSpPr>
          <p:nvPr>
            <p:ph type="title"/>
          </p:nvPr>
        </p:nvSpPr>
        <p:spPr/>
        <p:txBody>
          <a:bodyPr/>
          <a:lstStyle/>
          <a:p>
            <a:r>
              <a:rPr lang="en-MY" dirty="0"/>
              <a:t>Working of Half Wave Rectifier</a:t>
            </a:r>
          </a:p>
        </p:txBody>
      </p:sp>
      <p:sp>
        <p:nvSpPr>
          <p:cNvPr id="3" name="Content Placeholder 2">
            <a:extLst>
              <a:ext uri="{FF2B5EF4-FFF2-40B4-BE49-F238E27FC236}">
                <a16:creationId xmlns:a16="http://schemas.microsoft.com/office/drawing/2014/main" id="{732EE05A-D084-4E39-A918-B91AD15A46F0}"/>
              </a:ext>
            </a:extLst>
          </p:cNvPr>
          <p:cNvSpPr>
            <a:spLocks noGrp="1"/>
          </p:cNvSpPr>
          <p:nvPr>
            <p:ph idx="1"/>
          </p:nvPr>
        </p:nvSpPr>
        <p:spPr/>
        <p:txBody>
          <a:bodyPr/>
          <a:lstStyle/>
          <a:p>
            <a:pPr algn="just">
              <a:lnSpc>
                <a:spcPct val="100000"/>
              </a:lnSpc>
            </a:pPr>
            <a:r>
              <a:rPr lang="en-MY" dirty="0"/>
              <a:t>The half-wave rectifier has both positive and negative cycles. </a:t>
            </a:r>
          </a:p>
          <a:p>
            <a:pPr algn="just">
              <a:lnSpc>
                <a:spcPct val="100000"/>
              </a:lnSpc>
            </a:pPr>
            <a:r>
              <a:rPr lang="en-MY" dirty="0"/>
              <a:t>During the positive half of the input, the current will flow from positive to negative which will generate only a positive half cycle of the </a:t>
            </a:r>
            <a:r>
              <a:rPr lang="en-MY" dirty="0" err="1"/>
              <a:t>a.c</a:t>
            </a:r>
            <a:r>
              <a:rPr lang="en-MY" dirty="0"/>
              <a:t> supply. </a:t>
            </a:r>
          </a:p>
          <a:p>
            <a:pPr algn="just">
              <a:lnSpc>
                <a:spcPct val="100000"/>
              </a:lnSpc>
            </a:pPr>
            <a:r>
              <a:rPr lang="en-MY" dirty="0"/>
              <a:t>In the second half cycle, the current will flow from negative to positive and the diode will be reverse biased. </a:t>
            </a:r>
          </a:p>
          <a:p>
            <a:pPr algn="just">
              <a:lnSpc>
                <a:spcPct val="100000"/>
              </a:lnSpc>
            </a:pPr>
            <a:r>
              <a:rPr lang="en-MY" dirty="0"/>
              <a:t>Thus, at the output side, there will be no current generated, and we cannot get power at the load resistance. </a:t>
            </a:r>
          </a:p>
          <a:p>
            <a:pPr marL="0" indent="0" algn="just">
              <a:lnSpc>
                <a:spcPct val="100000"/>
              </a:lnSpc>
              <a:buNone/>
            </a:pPr>
            <a:endParaRPr lang="en-MY" dirty="0"/>
          </a:p>
        </p:txBody>
      </p:sp>
      <p:sp>
        <p:nvSpPr>
          <p:cNvPr id="4" name="Slide Number Placeholder 3">
            <a:extLst>
              <a:ext uri="{FF2B5EF4-FFF2-40B4-BE49-F238E27FC236}">
                <a16:creationId xmlns:a16="http://schemas.microsoft.com/office/drawing/2014/main" id="{3817C39D-302E-46CC-ACDD-8A66BD05A40E}"/>
              </a:ext>
            </a:extLst>
          </p:cNvPr>
          <p:cNvSpPr>
            <a:spLocks noGrp="1"/>
          </p:cNvSpPr>
          <p:nvPr>
            <p:ph type="sldNum" sz="quarter" idx="12"/>
          </p:nvPr>
        </p:nvSpPr>
        <p:spPr/>
        <p:txBody>
          <a:bodyPr/>
          <a:lstStyle/>
          <a:p>
            <a:fld id="{1DE98518-C1CF-410D-8A71-B5D14FDF677E}" type="slidenum">
              <a:rPr lang="en-MY" smtClean="0"/>
              <a:t>26</a:t>
            </a:fld>
            <a:endParaRPr lang="en-MY" dirty="0"/>
          </a:p>
        </p:txBody>
      </p:sp>
      <p:pic>
        <p:nvPicPr>
          <p:cNvPr id="1026" name="Picture 2" descr="Half Wave Rectifier">
            <a:extLst>
              <a:ext uri="{FF2B5EF4-FFF2-40B4-BE49-F238E27FC236}">
                <a16:creationId xmlns:a16="http://schemas.microsoft.com/office/drawing/2014/main" id="{C1C599FF-00DA-459F-A6FB-47692FCCA24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 t="11598" r="314" b="14132"/>
          <a:stretch/>
        </p:blipFill>
        <p:spPr bwMode="auto">
          <a:xfrm>
            <a:off x="3935518" y="4855198"/>
            <a:ext cx="7121320" cy="178271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0F632C0-FD36-45FB-B88B-071DBCA81F73}"/>
              </a:ext>
            </a:extLst>
          </p:cNvPr>
          <p:cNvPicPr>
            <a:picLocks noChangeAspect="1"/>
          </p:cNvPicPr>
          <p:nvPr/>
        </p:nvPicPr>
        <p:blipFill>
          <a:blip r:embed="rId3"/>
          <a:stretch>
            <a:fillRect/>
          </a:stretch>
        </p:blipFill>
        <p:spPr>
          <a:xfrm>
            <a:off x="947584" y="4989024"/>
            <a:ext cx="2590969" cy="1515058"/>
          </a:xfrm>
          <a:prstGeom prst="rect">
            <a:avLst/>
          </a:prstGeom>
        </p:spPr>
      </p:pic>
    </p:spTree>
    <p:extLst>
      <p:ext uri="{BB962C8B-B14F-4D97-AF65-F5344CB8AC3E}">
        <p14:creationId xmlns:p14="http://schemas.microsoft.com/office/powerpoint/2010/main" val="28742168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D48B5-670D-4B05-94BB-28F627AC4F30}"/>
              </a:ext>
            </a:extLst>
          </p:cNvPr>
          <p:cNvSpPr>
            <a:spLocks noGrp="1"/>
          </p:cNvSpPr>
          <p:nvPr>
            <p:ph type="title"/>
          </p:nvPr>
        </p:nvSpPr>
        <p:spPr/>
        <p:txBody>
          <a:bodyPr>
            <a:normAutofit/>
          </a:bodyPr>
          <a:lstStyle/>
          <a:p>
            <a:r>
              <a:rPr lang="en-MY" dirty="0"/>
              <a:t>Characteristics of Half Wave Rectifier</a:t>
            </a:r>
          </a:p>
        </p:txBody>
      </p:sp>
      <p:sp>
        <p:nvSpPr>
          <p:cNvPr id="3" name="Content Placeholder 2">
            <a:extLst>
              <a:ext uri="{FF2B5EF4-FFF2-40B4-BE49-F238E27FC236}">
                <a16:creationId xmlns:a16="http://schemas.microsoft.com/office/drawing/2014/main" id="{8E394E99-19A7-4502-A35D-1DAE136A3CF2}"/>
              </a:ext>
            </a:extLst>
          </p:cNvPr>
          <p:cNvSpPr>
            <a:spLocks noGrp="1"/>
          </p:cNvSpPr>
          <p:nvPr>
            <p:ph idx="1"/>
          </p:nvPr>
        </p:nvSpPr>
        <p:spPr/>
        <p:txBody>
          <a:bodyPr/>
          <a:lstStyle/>
          <a:p>
            <a:r>
              <a:rPr lang="en-MY" dirty="0"/>
              <a:t>1. Ripple Factor</a:t>
            </a:r>
          </a:p>
          <a:p>
            <a:r>
              <a:rPr lang="en-MY" dirty="0"/>
              <a:t>2. DC Current</a:t>
            </a:r>
          </a:p>
          <a:p>
            <a:r>
              <a:rPr lang="en-MY" dirty="0"/>
              <a:t>3. DC Output Voltage</a:t>
            </a:r>
          </a:p>
          <a:p>
            <a:r>
              <a:rPr lang="en-MY" dirty="0"/>
              <a:t>4. Form factor</a:t>
            </a:r>
          </a:p>
          <a:p>
            <a:r>
              <a:rPr lang="en-MY" dirty="0"/>
              <a:t>5. Rectifier Efficiency</a:t>
            </a:r>
          </a:p>
          <a:p>
            <a:r>
              <a:rPr lang="en-MY" dirty="0"/>
              <a:t>Advantages </a:t>
            </a:r>
          </a:p>
          <a:p>
            <a:r>
              <a:rPr lang="en-MY" dirty="0"/>
              <a:t>Disadvantages</a:t>
            </a:r>
          </a:p>
          <a:p>
            <a:r>
              <a:rPr lang="en-MY" dirty="0"/>
              <a:t>Applications</a:t>
            </a:r>
          </a:p>
        </p:txBody>
      </p:sp>
      <p:sp>
        <p:nvSpPr>
          <p:cNvPr id="4" name="Slide Number Placeholder 3">
            <a:extLst>
              <a:ext uri="{FF2B5EF4-FFF2-40B4-BE49-F238E27FC236}">
                <a16:creationId xmlns:a16="http://schemas.microsoft.com/office/drawing/2014/main" id="{E3752AA8-BCB2-4168-AD18-2322594B0A14}"/>
              </a:ext>
            </a:extLst>
          </p:cNvPr>
          <p:cNvSpPr>
            <a:spLocks noGrp="1"/>
          </p:cNvSpPr>
          <p:nvPr>
            <p:ph type="sldNum" sz="quarter" idx="12"/>
          </p:nvPr>
        </p:nvSpPr>
        <p:spPr/>
        <p:txBody>
          <a:bodyPr/>
          <a:lstStyle/>
          <a:p>
            <a:fld id="{1DE98518-C1CF-410D-8A71-B5D14FDF677E}" type="slidenum">
              <a:rPr lang="en-MY" smtClean="0"/>
              <a:t>27</a:t>
            </a:fld>
            <a:endParaRPr lang="en-MY" dirty="0"/>
          </a:p>
        </p:txBody>
      </p:sp>
    </p:spTree>
    <p:extLst>
      <p:ext uri="{BB962C8B-B14F-4D97-AF65-F5344CB8AC3E}">
        <p14:creationId xmlns:p14="http://schemas.microsoft.com/office/powerpoint/2010/main" val="17244766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138C0-DE3D-43B3-AC31-5E8DC736BD73}"/>
              </a:ext>
            </a:extLst>
          </p:cNvPr>
          <p:cNvSpPr>
            <a:spLocks noGrp="1"/>
          </p:cNvSpPr>
          <p:nvPr>
            <p:ph type="title"/>
          </p:nvPr>
        </p:nvSpPr>
        <p:spPr/>
        <p:txBody>
          <a:bodyPr/>
          <a:lstStyle/>
          <a:p>
            <a:r>
              <a:rPr lang="en-MY" dirty="0"/>
              <a:t>Half Wave Rectifier – Ripple Factor</a:t>
            </a:r>
          </a:p>
        </p:txBody>
      </p:sp>
      <p:sp>
        <p:nvSpPr>
          <p:cNvPr id="3" name="Content Placeholder 2">
            <a:extLst>
              <a:ext uri="{FF2B5EF4-FFF2-40B4-BE49-F238E27FC236}">
                <a16:creationId xmlns:a16="http://schemas.microsoft.com/office/drawing/2014/main" id="{C35534A3-F2BF-4837-A897-60204EE54A69}"/>
              </a:ext>
            </a:extLst>
          </p:cNvPr>
          <p:cNvSpPr>
            <a:spLocks noGrp="1"/>
          </p:cNvSpPr>
          <p:nvPr>
            <p:ph idx="1"/>
          </p:nvPr>
        </p:nvSpPr>
        <p:spPr/>
        <p:txBody>
          <a:bodyPr/>
          <a:lstStyle/>
          <a:p>
            <a:pPr algn="just">
              <a:lnSpc>
                <a:spcPct val="100000"/>
              </a:lnSpc>
            </a:pPr>
            <a:r>
              <a:rPr lang="en-MY" dirty="0"/>
              <a:t>Ripples are the oscillations that are obtained in DC which is corrected by using filters such as inductors and capacitors. </a:t>
            </a:r>
          </a:p>
          <a:p>
            <a:pPr algn="just">
              <a:lnSpc>
                <a:spcPct val="100000"/>
              </a:lnSpc>
            </a:pPr>
            <a:r>
              <a:rPr lang="en-MY" dirty="0"/>
              <a:t>These ripples are measured with the help of the ripple factor and are denoted by γ. Ripple factor tells us the number of ripples presents in the output DC. </a:t>
            </a:r>
          </a:p>
          <a:p>
            <a:pPr algn="just">
              <a:lnSpc>
                <a:spcPct val="100000"/>
              </a:lnSpc>
            </a:pPr>
            <a:r>
              <a:rPr lang="en-MY" dirty="0"/>
              <a:t>Higher the ripple factor, more is the oscillation at the output DC and lower is the ripple factor, less is the oscillation at the output DC.</a:t>
            </a:r>
          </a:p>
          <a:p>
            <a:pPr algn="just">
              <a:lnSpc>
                <a:spcPct val="100000"/>
              </a:lnSpc>
            </a:pPr>
            <a:endParaRPr lang="en-MY" dirty="0"/>
          </a:p>
          <a:p>
            <a:pPr algn="just">
              <a:lnSpc>
                <a:spcPct val="100000"/>
              </a:lnSpc>
            </a:pPr>
            <a:r>
              <a:rPr lang="en-MY" b="1" dirty="0"/>
              <a:t>Ripple factor is the ratio of RMS value of the AC component of the output voltage to the DC component of the output voltage.</a:t>
            </a:r>
          </a:p>
        </p:txBody>
      </p:sp>
      <p:sp>
        <p:nvSpPr>
          <p:cNvPr id="4" name="Slide Number Placeholder 3">
            <a:extLst>
              <a:ext uri="{FF2B5EF4-FFF2-40B4-BE49-F238E27FC236}">
                <a16:creationId xmlns:a16="http://schemas.microsoft.com/office/drawing/2014/main" id="{AD533F15-67E2-439B-A582-7080F776CFD1}"/>
              </a:ext>
            </a:extLst>
          </p:cNvPr>
          <p:cNvSpPr>
            <a:spLocks noGrp="1"/>
          </p:cNvSpPr>
          <p:nvPr>
            <p:ph type="sldNum" sz="quarter" idx="12"/>
          </p:nvPr>
        </p:nvSpPr>
        <p:spPr/>
        <p:txBody>
          <a:bodyPr/>
          <a:lstStyle/>
          <a:p>
            <a:fld id="{1DE98518-C1CF-410D-8A71-B5D14FDF677E}" type="slidenum">
              <a:rPr lang="en-MY" smtClean="0"/>
              <a:t>28</a:t>
            </a:fld>
            <a:endParaRPr lang="en-MY" dirty="0"/>
          </a:p>
        </p:txBody>
      </p:sp>
      <p:pic>
        <p:nvPicPr>
          <p:cNvPr id="5" name="Picture 4">
            <a:extLst>
              <a:ext uri="{FF2B5EF4-FFF2-40B4-BE49-F238E27FC236}">
                <a16:creationId xmlns:a16="http://schemas.microsoft.com/office/drawing/2014/main" id="{B9684F06-96E9-4F35-8012-986310A21D29}"/>
              </a:ext>
            </a:extLst>
          </p:cNvPr>
          <p:cNvPicPr>
            <a:picLocks noChangeAspect="1"/>
          </p:cNvPicPr>
          <p:nvPr/>
        </p:nvPicPr>
        <p:blipFill>
          <a:blip r:embed="rId2"/>
          <a:stretch>
            <a:fillRect/>
          </a:stretch>
        </p:blipFill>
        <p:spPr>
          <a:xfrm>
            <a:off x="5191125" y="5687568"/>
            <a:ext cx="1809750" cy="685800"/>
          </a:xfrm>
          <a:prstGeom prst="rect">
            <a:avLst/>
          </a:prstGeom>
        </p:spPr>
      </p:pic>
    </p:spTree>
    <p:extLst>
      <p:ext uri="{BB962C8B-B14F-4D97-AF65-F5344CB8AC3E}">
        <p14:creationId xmlns:p14="http://schemas.microsoft.com/office/powerpoint/2010/main" val="5597173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138C0-DE3D-43B3-AC31-5E8DC736BD73}"/>
              </a:ext>
            </a:extLst>
          </p:cNvPr>
          <p:cNvSpPr>
            <a:spLocks noGrp="1"/>
          </p:cNvSpPr>
          <p:nvPr>
            <p:ph type="title"/>
          </p:nvPr>
        </p:nvSpPr>
        <p:spPr/>
        <p:txBody>
          <a:bodyPr>
            <a:normAutofit/>
          </a:bodyPr>
          <a:lstStyle/>
          <a:p>
            <a:r>
              <a:rPr lang="en-MY" sz="4800" dirty="0"/>
              <a:t>Half Wave Rectifier – Characteristics</a:t>
            </a:r>
          </a:p>
        </p:txBody>
      </p:sp>
      <p:sp>
        <p:nvSpPr>
          <p:cNvPr id="3" name="Content Placeholder 2">
            <a:extLst>
              <a:ext uri="{FF2B5EF4-FFF2-40B4-BE49-F238E27FC236}">
                <a16:creationId xmlns:a16="http://schemas.microsoft.com/office/drawing/2014/main" id="{C35534A3-F2BF-4837-A897-60204EE54A69}"/>
              </a:ext>
            </a:extLst>
          </p:cNvPr>
          <p:cNvSpPr>
            <a:spLocks noGrp="1"/>
          </p:cNvSpPr>
          <p:nvPr>
            <p:ph idx="1"/>
          </p:nvPr>
        </p:nvSpPr>
        <p:spPr>
          <a:xfrm>
            <a:off x="1069848" y="2121407"/>
            <a:ext cx="10058400" cy="4410021"/>
          </a:xfrm>
        </p:spPr>
        <p:txBody>
          <a:bodyPr>
            <a:normAutofit/>
          </a:bodyPr>
          <a:lstStyle/>
          <a:p>
            <a:pPr marL="0" indent="0" algn="just">
              <a:lnSpc>
                <a:spcPct val="100000"/>
              </a:lnSpc>
              <a:buNone/>
            </a:pPr>
            <a:r>
              <a:rPr lang="en-MY" sz="1600" b="1" dirty="0"/>
              <a:t>DC Current</a:t>
            </a:r>
          </a:p>
          <a:p>
            <a:pPr algn="just">
              <a:lnSpc>
                <a:spcPct val="100000"/>
              </a:lnSpc>
            </a:pPr>
            <a:r>
              <a:rPr lang="en-MY" sz="1600" dirty="0"/>
              <a:t>Imax is the maximum DC load current</a:t>
            </a:r>
          </a:p>
          <a:p>
            <a:pPr marL="0" indent="0" algn="just">
              <a:lnSpc>
                <a:spcPct val="100000"/>
              </a:lnSpc>
              <a:buNone/>
            </a:pPr>
            <a:r>
              <a:rPr lang="en-MY" sz="1600" b="1" dirty="0"/>
              <a:t>DC Output Voltage</a:t>
            </a:r>
          </a:p>
          <a:p>
            <a:pPr algn="just">
              <a:lnSpc>
                <a:spcPct val="100000"/>
              </a:lnSpc>
            </a:pPr>
            <a:r>
              <a:rPr lang="en-MY" sz="1600" dirty="0"/>
              <a:t>The output DC voltage appears at the load resistor RL which is obtained by multiplying output DC voltage with the load resistor RL. </a:t>
            </a:r>
          </a:p>
          <a:p>
            <a:pPr algn="just">
              <a:lnSpc>
                <a:spcPct val="100000"/>
              </a:lnSpc>
            </a:pPr>
            <a:r>
              <a:rPr lang="en-MY" sz="1600" dirty="0"/>
              <a:t>The output DC voltage is given as:</a:t>
            </a:r>
          </a:p>
          <a:p>
            <a:pPr algn="just">
              <a:lnSpc>
                <a:spcPct val="100000"/>
              </a:lnSpc>
            </a:pPr>
            <a:r>
              <a:rPr lang="en-MY" sz="1600" dirty="0" err="1"/>
              <a:t>VSmax</a:t>
            </a:r>
            <a:r>
              <a:rPr lang="en-MY" sz="1600" dirty="0"/>
              <a:t> is the maximum secondary voltage</a:t>
            </a:r>
          </a:p>
          <a:p>
            <a:pPr marL="0" indent="0" algn="just">
              <a:lnSpc>
                <a:spcPct val="100000"/>
              </a:lnSpc>
              <a:buNone/>
            </a:pPr>
            <a:r>
              <a:rPr lang="en-MY" sz="1600" b="1" dirty="0"/>
              <a:t>Form Factor</a:t>
            </a:r>
          </a:p>
          <a:p>
            <a:pPr algn="just">
              <a:lnSpc>
                <a:spcPct val="100000"/>
              </a:lnSpc>
            </a:pPr>
            <a:r>
              <a:rPr lang="en-MY" sz="1600" dirty="0"/>
              <a:t>The form factor is the ratio of RMS value to the DC value. For a half-wave rectifier, the form factor is 1.57.</a:t>
            </a:r>
          </a:p>
          <a:p>
            <a:pPr marL="0" indent="0" algn="just">
              <a:lnSpc>
                <a:spcPct val="100000"/>
              </a:lnSpc>
              <a:buNone/>
            </a:pPr>
            <a:r>
              <a:rPr lang="en-MY" sz="1600" b="1" dirty="0"/>
              <a:t>Rectifier Efficiency</a:t>
            </a:r>
          </a:p>
          <a:p>
            <a:pPr algn="just">
              <a:lnSpc>
                <a:spcPct val="100000"/>
              </a:lnSpc>
            </a:pPr>
            <a:r>
              <a:rPr lang="en-MY" sz="1600" dirty="0"/>
              <a:t>Rectifier efficiency is the ratio of output DC power to the input AC power. For a half-wave rectifier, rectifier efficiency is 40.6%.</a:t>
            </a:r>
          </a:p>
        </p:txBody>
      </p:sp>
      <p:sp>
        <p:nvSpPr>
          <p:cNvPr id="4" name="Slide Number Placeholder 3">
            <a:extLst>
              <a:ext uri="{FF2B5EF4-FFF2-40B4-BE49-F238E27FC236}">
                <a16:creationId xmlns:a16="http://schemas.microsoft.com/office/drawing/2014/main" id="{AD533F15-67E2-439B-A582-7080F776CFD1}"/>
              </a:ext>
            </a:extLst>
          </p:cNvPr>
          <p:cNvSpPr>
            <a:spLocks noGrp="1"/>
          </p:cNvSpPr>
          <p:nvPr>
            <p:ph type="sldNum" sz="quarter" idx="12"/>
          </p:nvPr>
        </p:nvSpPr>
        <p:spPr/>
        <p:txBody>
          <a:bodyPr/>
          <a:lstStyle/>
          <a:p>
            <a:fld id="{1DE98518-C1CF-410D-8A71-B5D14FDF677E}" type="slidenum">
              <a:rPr lang="en-MY" smtClean="0"/>
              <a:t>29</a:t>
            </a:fld>
            <a:endParaRPr lang="en-MY" dirty="0"/>
          </a:p>
        </p:txBody>
      </p:sp>
      <p:pic>
        <p:nvPicPr>
          <p:cNvPr id="6" name="Picture 5">
            <a:extLst>
              <a:ext uri="{FF2B5EF4-FFF2-40B4-BE49-F238E27FC236}">
                <a16:creationId xmlns:a16="http://schemas.microsoft.com/office/drawing/2014/main" id="{E3246F58-D1D8-4584-B3E5-45A064A2C4A2}"/>
              </a:ext>
            </a:extLst>
          </p:cNvPr>
          <p:cNvPicPr>
            <a:picLocks noChangeAspect="1"/>
          </p:cNvPicPr>
          <p:nvPr/>
        </p:nvPicPr>
        <p:blipFill>
          <a:blip r:embed="rId2"/>
          <a:stretch>
            <a:fillRect/>
          </a:stretch>
        </p:blipFill>
        <p:spPr>
          <a:xfrm>
            <a:off x="2542105" y="1948349"/>
            <a:ext cx="1266825" cy="628650"/>
          </a:xfrm>
          <a:prstGeom prst="rect">
            <a:avLst/>
          </a:prstGeom>
        </p:spPr>
      </p:pic>
      <p:pic>
        <p:nvPicPr>
          <p:cNvPr id="7" name="Picture 6">
            <a:extLst>
              <a:ext uri="{FF2B5EF4-FFF2-40B4-BE49-F238E27FC236}">
                <a16:creationId xmlns:a16="http://schemas.microsoft.com/office/drawing/2014/main" id="{128B5423-0B0F-47B7-9AEE-8AD88B32A702}"/>
              </a:ext>
            </a:extLst>
          </p:cNvPr>
          <p:cNvPicPr>
            <a:picLocks noChangeAspect="1"/>
          </p:cNvPicPr>
          <p:nvPr/>
        </p:nvPicPr>
        <p:blipFill>
          <a:blip r:embed="rId3"/>
          <a:stretch>
            <a:fillRect/>
          </a:stretch>
        </p:blipFill>
        <p:spPr>
          <a:xfrm>
            <a:off x="3539898" y="2775204"/>
            <a:ext cx="1323975" cy="571500"/>
          </a:xfrm>
          <a:prstGeom prst="rect">
            <a:avLst/>
          </a:prstGeom>
        </p:spPr>
      </p:pic>
    </p:spTree>
    <p:extLst>
      <p:ext uri="{BB962C8B-B14F-4D97-AF65-F5344CB8AC3E}">
        <p14:creationId xmlns:p14="http://schemas.microsoft.com/office/powerpoint/2010/main" val="3085783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C3203-3259-43AB-BDED-5C3FCD18F917}"/>
              </a:ext>
            </a:extLst>
          </p:cNvPr>
          <p:cNvSpPr>
            <a:spLocks noGrp="1"/>
          </p:cNvSpPr>
          <p:nvPr>
            <p:ph type="title"/>
          </p:nvPr>
        </p:nvSpPr>
        <p:spPr/>
        <p:txBody>
          <a:bodyPr/>
          <a:lstStyle/>
          <a:p>
            <a:r>
              <a:rPr lang="en-US" dirty="0"/>
              <a:t>Semiconductor Devices</a:t>
            </a:r>
            <a:endParaRPr lang="en-MY" dirty="0"/>
          </a:p>
        </p:txBody>
      </p:sp>
      <p:sp>
        <p:nvSpPr>
          <p:cNvPr id="4" name="Slide Number Placeholder 3">
            <a:extLst>
              <a:ext uri="{FF2B5EF4-FFF2-40B4-BE49-F238E27FC236}">
                <a16:creationId xmlns:a16="http://schemas.microsoft.com/office/drawing/2014/main" id="{017348C5-870F-4DCF-BA9F-2F2174E2B51E}"/>
              </a:ext>
            </a:extLst>
          </p:cNvPr>
          <p:cNvSpPr>
            <a:spLocks noGrp="1"/>
          </p:cNvSpPr>
          <p:nvPr>
            <p:ph type="sldNum" sz="quarter" idx="12"/>
          </p:nvPr>
        </p:nvSpPr>
        <p:spPr/>
        <p:txBody>
          <a:bodyPr/>
          <a:lstStyle/>
          <a:p>
            <a:fld id="{1DE98518-C1CF-410D-8A71-B5D14FDF677E}" type="slidenum">
              <a:rPr lang="en-MY" smtClean="0"/>
              <a:t>3</a:t>
            </a:fld>
            <a:endParaRPr lang="en-MY" dirty="0"/>
          </a:p>
        </p:txBody>
      </p:sp>
      <p:pic>
        <p:nvPicPr>
          <p:cNvPr id="1026" name="Picture 2" descr="Uses of Silicon in Electronics | Application of Silicon in Semiconductor">
            <a:extLst>
              <a:ext uri="{FF2B5EF4-FFF2-40B4-BE49-F238E27FC236}">
                <a16:creationId xmlns:a16="http://schemas.microsoft.com/office/drawing/2014/main" id="{664B9530-6CD3-4943-A70C-1C5E87BD14F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56" t="2937" r="709" b="32986"/>
          <a:stretch/>
        </p:blipFill>
        <p:spPr bwMode="auto">
          <a:xfrm>
            <a:off x="516193" y="2253356"/>
            <a:ext cx="11159613" cy="4119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17243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6218DA-E3B1-48BD-91ED-F4CAA4F1AA98}"/>
              </a:ext>
            </a:extLst>
          </p:cNvPr>
          <p:cNvSpPr>
            <a:spLocks noGrp="1"/>
          </p:cNvSpPr>
          <p:nvPr>
            <p:ph idx="1"/>
          </p:nvPr>
        </p:nvSpPr>
        <p:spPr>
          <a:xfrm>
            <a:off x="1069848" y="485192"/>
            <a:ext cx="10058400" cy="5687008"/>
          </a:xfrm>
        </p:spPr>
        <p:txBody>
          <a:bodyPr>
            <a:normAutofit/>
          </a:bodyPr>
          <a:lstStyle/>
          <a:p>
            <a:r>
              <a:rPr lang="en-MY" sz="1900" dirty="0"/>
              <a:t>Advantages of Half Wave Rectifier</a:t>
            </a:r>
          </a:p>
          <a:p>
            <a:pPr lvl="1"/>
            <a:r>
              <a:rPr lang="en-MY" sz="1900" dirty="0"/>
              <a:t>Affordable</a:t>
            </a:r>
          </a:p>
          <a:p>
            <a:pPr lvl="1"/>
            <a:r>
              <a:rPr lang="en-MY" sz="1900" dirty="0"/>
              <a:t>Simple connections</a:t>
            </a:r>
          </a:p>
          <a:p>
            <a:pPr lvl="1"/>
            <a:r>
              <a:rPr lang="en-MY" sz="1900" dirty="0"/>
              <a:t>Easy to use as the connections are simple</a:t>
            </a:r>
          </a:p>
          <a:p>
            <a:pPr lvl="1"/>
            <a:r>
              <a:rPr lang="en-MY" sz="1900" dirty="0"/>
              <a:t>Number of components used are less</a:t>
            </a:r>
          </a:p>
          <a:p>
            <a:r>
              <a:rPr lang="en-MY" sz="1900" dirty="0"/>
              <a:t>Disadvantages of Half Wave Rectifier</a:t>
            </a:r>
          </a:p>
          <a:p>
            <a:pPr lvl="1"/>
            <a:r>
              <a:rPr lang="en-MY" sz="1900" dirty="0"/>
              <a:t>Ripple production is more</a:t>
            </a:r>
          </a:p>
          <a:p>
            <a:pPr lvl="1"/>
            <a:r>
              <a:rPr lang="en-MY" sz="1900" dirty="0"/>
              <a:t>Harmonics are generated</a:t>
            </a:r>
          </a:p>
          <a:p>
            <a:pPr lvl="1"/>
            <a:r>
              <a:rPr lang="en-MY" sz="1900" dirty="0"/>
              <a:t>Utilization of the transformer is very low</a:t>
            </a:r>
          </a:p>
          <a:p>
            <a:pPr lvl="1"/>
            <a:r>
              <a:rPr lang="en-MY" sz="1900" dirty="0"/>
              <a:t>The efficiency of rectification is low</a:t>
            </a:r>
          </a:p>
          <a:p>
            <a:r>
              <a:rPr lang="en-MY" sz="1900" dirty="0"/>
              <a:t>Applications of Half Wave Rectifier</a:t>
            </a:r>
          </a:p>
          <a:p>
            <a:pPr lvl="1"/>
            <a:r>
              <a:rPr lang="en-MY" sz="1900" dirty="0"/>
              <a:t>Power rectification: Half wave rectifier is used along with a transformer for power rectification as powering equipment.</a:t>
            </a:r>
          </a:p>
          <a:p>
            <a:pPr lvl="1"/>
            <a:r>
              <a:rPr lang="en-MY" sz="1900" dirty="0"/>
              <a:t>Signal demodulation: Half wave rectifiers are used for demodulating the AM signals.</a:t>
            </a:r>
          </a:p>
          <a:p>
            <a:pPr lvl="1"/>
            <a:r>
              <a:rPr lang="en-MY" sz="1900" dirty="0"/>
              <a:t>Signal peak detector: Half wave rectifier is used for detecting the peak of the incoming waveform.</a:t>
            </a:r>
          </a:p>
        </p:txBody>
      </p:sp>
      <p:sp>
        <p:nvSpPr>
          <p:cNvPr id="4" name="Slide Number Placeholder 3">
            <a:extLst>
              <a:ext uri="{FF2B5EF4-FFF2-40B4-BE49-F238E27FC236}">
                <a16:creationId xmlns:a16="http://schemas.microsoft.com/office/drawing/2014/main" id="{123C6461-CEFC-4C65-ABEA-A08DDA646D30}"/>
              </a:ext>
            </a:extLst>
          </p:cNvPr>
          <p:cNvSpPr>
            <a:spLocks noGrp="1"/>
          </p:cNvSpPr>
          <p:nvPr>
            <p:ph type="sldNum" sz="quarter" idx="12"/>
          </p:nvPr>
        </p:nvSpPr>
        <p:spPr/>
        <p:txBody>
          <a:bodyPr/>
          <a:lstStyle/>
          <a:p>
            <a:fld id="{1DE98518-C1CF-410D-8A71-B5D14FDF677E}" type="slidenum">
              <a:rPr lang="en-MY" smtClean="0"/>
              <a:t>30</a:t>
            </a:fld>
            <a:endParaRPr lang="en-MY" dirty="0"/>
          </a:p>
        </p:txBody>
      </p:sp>
    </p:spTree>
    <p:extLst>
      <p:ext uri="{BB962C8B-B14F-4D97-AF65-F5344CB8AC3E}">
        <p14:creationId xmlns:p14="http://schemas.microsoft.com/office/powerpoint/2010/main" val="3762768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FCEDC-7334-46D6-9F00-73FEF48E446A}"/>
              </a:ext>
            </a:extLst>
          </p:cNvPr>
          <p:cNvSpPr>
            <a:spLocks noGrp="1"/>
          </p:cNvSpPr>
          <p:nvPr>
            <p:ph type="title"/>
          </p:nvPr>
        </p:nvSpPr>
        <p:spPr/>
        <p:txBody>
          <a:bodyPr/>
          <a:lstStyle/>
          <a:p>
            <a:r>
              <a:rPr lang="en-MY" dirty="0"/>
              <a:t>Full Wave Rectifier</a:t>
            </a:r>
          </a:p>
        </p:txBody>
      </p:sp>
      <p:sp>
        <p:nvSpPr>
          <p:cNvPr id="3" name="Content Placeholder 2">
            <a:extLst>
              <a:ext uri="{FF2B5EF4-FFF2-40B4-BE49-F238E27FC236}">
                <a16:creationId xmlns:a16="http://schemas.microsoft.com/office/drawing/2014/main" id="{27E1BB03-B940-4BE2-AC91-E739CC86C61E}"/>
              </a:ext>
            </a:extLst>
          </p:cNvPr>
          <p:cNvSpPr>
            <a:spLocks noGrp="1"/>
          </p:cNvSpPr>
          <p:nvPr>
            <p:ph idx="1"/>
          </p:nvPr>
        </p:nvSpPr>
        <p:spPr/>
        <p:txBody>
          <a:bodyPr/>
          <a:lstStyle/>
          <a:p>
            <a:pPr algn="just">
              <a:lnSpc>
                <a:spcPct val="100000"/>
              </a:lnSpc>
            </a:pPr>
            <a:r>
              <a:rPr lang="en-MY" dirty="0"/>
              <a:t>Full-wave rectifier circuits are used for producing an output voltage or output current which is purely DC. </a:t>
            </a:r>
          </a:p>
          <a:p>
            <a:pPr algn="just">
              <a:lnSpc>
                <a:spcPct val="100000"/>
              </a:lnSpc>
            </a:pPr>
            <a:r>
              <a:rPr lang="en-MY" dirty="0"/>
              <a:t>The main advantage of a full-wave rectifier over half-wave rectifier is that such as the average output voltage is higher in full-wave rectifier, there is less ripple produced in full-wave rectifier when compared to the half-wave rectifier.</a:t>
            </a:r>
          </a:p>
          <a:p>
            <a:pPr algn="just">
              <a:lnSpc>
                <a:spcPct val="100000"/>
              </a:lnSpc>
            </a:pPr>
            <a:r>
              <a:rPr lang="en-MY" dirty="0"/>
              <a:t>The full-wave rectifier utilizes both halves of each </a:t>
            </a:r>
            <a:r>
              <a:rPr lang="en-MY" dirty="0" err="1"/>
              <a:t>a.c</a:t>
            </a:r>
            <a:r>
              <a:rPr lang="en-MY" dirty="0"/>
              <a:t> input. When the p-n junction is forward biased, the diode offers low resistance and when it is reversing biased it gives high resistance. </a:t>
            </a:r>
          </a:p>
          <a:p>
            <a:pPr algn="just">
              <a:lnSpc>
                <a:spcPct val="100000"/>
              </a:lnSpc>
            </a:pPr>
            <a:r>
              <a:rPr lang="en-MY" dirty="0"/>
              <a:t>The circuit is designed in such a manner that in the first half cycle if the diode is forward biased then in the second half cycle it is reverse biased and so on.</a:t>
            </a:r>
          </a:p>
        </p:txBody>
      </p:sp>
      <p:sp>
        <p:nvSpPr>
          <p:cNvPr id="4" name="Slide Number Placeholder 3">
            <a:extLst>
              <a:ext uri="{FF2B5EF4-FFF2-40B4-BE49-F238E27FC236}">
                <a16:creationId xmlns:a16="http://schemas.microsoft.com/office/drawing/2014/main" id="{A7DCB0DF-ED09-41E0-8F95-D776A0D6D475}"/>
              </a:ext>
            </a:extLst>
          </p:cNvPr>
          <p:cNvSpPr>
            <a:spLocks noGrp="1"/>
          </p:cNvSpPr>
          <p:nvPr>
            <p:ph type="sldNum" sz="quarter" idx="12"/>
          </p:nvPr>
        </p:nvSpPr>
        <p:spPr/>
        <p:txBody>
          <a:bodyPr/>
          <a:lstStyle/>
          <a:p>
            <a:fld id="{1DE98518-C1CF-410D-8A71-B5D14FDF677E}" type="slidenum">
              <a:rPr lang="en-MY" smtClean="0"/>
              <a:t>31</a:t>
            </a:fld>
            <a:endParaRPr lang="en-MY" dirty="0"/>
          </a:p>
        </p:txBody>
      </p:sp>
    </p:spTree>
    <p:extLst>
      <p:ext uri="{BB962C8B-B14F-4D97-AF65-F5344CB8AC3E}">
        <p14:creationId xmlns:p14="http://schemas.microsoft.com/office/powerpoint/2010/main" val="32937755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FE759-F7C6-4E6D-B837-AA3AF26856C8}"/>
              </a:ext>
            </a:extLst>
          </p:cNvPr>
          <p:cNvSpPr>
            <a:spLocks noGrp="1"/>
          </p:cNvSpPr>
          <p:nvPr>
            <p:ph type="title"/>
          </p:nvPr>
        </p:nvSpPr>
        <p:spPr/>
        <p:txBody>
          <a:bodyPr/>
          <a:lstStyle/>
          <a:p>
            <a:r>
              <a:rPr lang="en-MY" dirty="0"/>
              <a:t>Full wave rectifier </a:t>
            </a:r>
          </a:p>
        </p:txBody>
      </p:sp>
      <p:sp>
        <p:nvSpPr>
          <p:cNvPr id="4" name="Slide Number Placeholder 3">
            <a:extLst>
              <a:ext uri="{FF2B5EF4-FFF2-40B4-BE49-F238E27FC236}">
                <a16:creationId xmlns:a16="http://schemas.microsoft.com/office/drawing/2014/main" id="{2C6122F4-FF4C-41AE-9AD5-B49C7B6FA95B}"/>
              </a:ext>
            </a:extLst>
          </p:cNvPr>
          <p:cNvSpPr>
            <a:spLocks noGrp="1"/>
          </p:cNvSpPr>
          <p:nvPr>
            <p:ph type="sldNum" sz="quarter" idx="12"/>
          </p:nvPr>
        </p:nvSpPr>
        <p:spPr/>
        <p:txBody>
          <a:bodyPr/>
          <a:lstStyle/>
          <a:p>
            <a:fld id="{1DE98518-C1CF-410D-8A71-B5D14FDF677E}" type="slidenum">
              <a:rPr lang="en-MY" smtClean="0"/>
              <a:t>32</a:t>
            </a:fld>
            <a:endParaRPr lang="en-MY" dirty="0"/>
          </a:p>
        </p:txBody>
      </p:sp>
      <p:pic>
        <p:nvPicPr>
          <p:cNvPr id="2050" name="Picture 2" descr="Full Wave Rectifier">
            <a:extLst>
              <a:ext uri="{FF2B5EF4-FFF2-40B4-BE49-F238E27FC236}">
                <a16:creationId xmlns:a16="http://schemas.microsoft.com/office/drawing/2014/main" id="{C24AA25B-9F4E-414F-8A3C-F34FF184E00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 t="12006" r="-99" b="14671"/>
          <a:stretch/>
        </p:blipFill>
        <p:spPr bwMode="auto">
          <a:xfrm>
            <a:off x="2520591" y="2093976"/>
            <a:ext cx="7150817" cy="175997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FB3796D-E7C4-44E9-BC8E-75C35160BF7D}"/>
              </a:ext>
            </a:extLst>
          </p:cNvPr>
          <p:cNvPicPr>
            <a:picLocks noChangeAspect="1"/>
          </p:cNvPicPr>
          <p:nvPr/>
        </p:nvPicPr>
        <p:blipFill>
          <a:blip r:embed="rId3"/>
          <a:stretch>
            <a:fillRect/>
          </a:stretch>
        </p:blipFill>
        <p:spPr>
          <a:xfrm>
            <a:off x="3207519" y="4050066"/>
            <a:ext cx="4818713" cy="2405280"/>
          </a:xfrm>
          <a:prstGeom prst="rect">
            <a:avLst/>
          </a:prstGeom>
        </p:spPr>
      </p:pic>
    </p:spTree>
    <p:extLst>
      <p:ext uri="{BB962C8B-B14F-4D97-AF65-F5344CB8AC3E}">
        <p14:creationId xmlns:p14="http://schemas.microsoft.com/office/powerpoint/2010/main" val="33817258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88ABA-A8D5-4108-BE04-D5123F8DEA21}"/>
              </a:ext>
            </a:extLst>
          </p:cNvPr>
          <p:cNvSpPr>
            <a:spLocks noGrp="1"/>
          </p:cNvSpPr>
          <p:nvPr>
            <p:ph type="title"/>
          </p:nvPr>
        </p:nvSpPr>
        <p:spPr/>
        <p:txBody>
          <a:bodyPr>
            <a:normAutofit/>
          </a:bodyPr>
          <a:lstStyle/>
          <a:p>
            <a:r>
              <a:rPr lang="en-MY" sz="4800" dirty="0"/>
              <a:t>Characteristics of Full Wave Rectifier</a:t>
            </a:r>
          </a:p>
        </p:txBody>
      </p:sp>
      <p:sp>
        <p:nvSpPr>
          <p:cNvPr id="3" name="Content Placeholder 2">
            <a:extLst>
              <a:ext uri="{FF2B5EF4-FFF2-40B4-BE49-F238E27FC236}">
                <a16:creationId xmlns:a16="http://schemas.microsoft.com/office/drawing/2014/main" id="{9C90715E-35E6-431C-BE9E-B5D12B4243DC}"/>
              </a:ext>
            </a:extLst>
          </p:cNvPr>
          <p:cNvSpPr>
            <a:spLocks noGrp="1"/>
          </p:cNvSpPr>
          <p:nvPr>
            <p:ph idx="1"/>
          </p:nvPr>
        </p:nvSpPr>
        <p:spPr/>
        <p:txBody>
          <a:bodyPr>
            <a:normAutofit lnSpcReduction="10000"/>
          </a:bodyPr>
          <a:lstStyle/>
          <a:p>
            <a:r>
              <a:rPr lang="en-MY" dirty="0"/>
              <a:t>Ripple Factor</a:t>
            </a:r>
          </a:p>
          <a:p>
            <a:r>
              <a:rPr lang="en-MY" dirty="0"/>
              <a:t>DC Current</a:t>
            </a:r>
          </a:p>
          <a:p>
            <a:r>
              <a:rPr lang="en-MY" dirty="0"/>
              <a:t>DC Output Voltage</a:t>
            </a:r>
          </a:p>
          <a:p>
            <a:r>
              <a:rPr lang="en-MY" dirty="0"/>
              <a:t>Form Factor - The form factor of a full-wave rectifier is given as 1.11</a:t>
            </a:r>
          </a:p>
          <a:p>
            <a:r>
              <a:rPr lang="en-MY" dirty="0"/>
              <a:t>Rectifier Efficiency - The rectifier efficiency of a full-wave rectifier is 81.2%.</a:t>
            </a:r>
          </a:p>
          <a:p>
            <a:r>
              <a:rPr lang="en-MY" dirty="0"/>
              <a:t>Types of Full Wave Rectifier</a:t>
            </a:r>
          </a:p>
          <a:p>
            <a:r>
              <a:rPr lang="en-MY" dirty="0"/>
              <a:t>There are two main types of full-wave rectifiers, and they are:</a:t>
            </a:r>
          </a:p>
          <a:p>
            <a:pPr lvl="1"/>
            <a:r>
              <a:rPr lang="en-MY" dirty="0"/>
              <a:t>Two diodes full-wave rectifier circuit (requires a </a:t>
            </a:r>
            <a:r>
              <a:rPr lang="en-MY" dirty="0" err="1"/>
              <a:t>center</a:t>
            </a:r>
            <a:r>
              <a:rPr lang="en-MY" dirty="0"/>
              <a:t>-tapped transformer and is used in vacuum tubes)</a:t>
            </a:r>
          </a:p>
          <a:p>
            <a:pPr lvl="1"/>
            <a:r>
              <a:rPr lang="en-MY" dirty="0"/>
              <a:t>Bridge rectifier circuit (doesn’t require a centre-tapped transformer and is used along with transformers for efficient usage)</a:t>
            </a:r>
          </a:p>
          <a:p>
            <a:endParaRPr lang="en-MY" dirty="0"/>
          </a:p>
        </p:txBody>
      </p:sp>
      <p:sp>
        <p:nvSpPr>
          <p:cNvPr id="4" name="Slide Number Placeholder 3">
            <a:extLst>
              <a:ext uri="{FF2B5EF4-FFF2-40B4-BE49-F238E27FC236}">
                <a16:creationId xmlns:a16="http://schemas.microsoft.com/office/drawing/2014/main" id="{886B43DE-8435-47E2-9BA5-3FD2A751E1B0}"/>
              </a:ext>
            </a:extLst>
          </p:cNvPr>
          <p:cNvSpPr>
            <a:spLocks noGrp="1"/>
          </p:cNvSpPr>
          <p:nvPr>
            <p:ph type="sldNum" sz="quarter" idx="12"/>
          </p:nvPr>
        </p:nvSpPr>
        <p:spPr/>
        <p:txBody>
          <a:bodyPr/>
          <a:lstStyle/>
          <a:p>
            <a:fld id="{1DE98518-C1CF-410D-8A71-B5D14FDF677E}" type="slidenum">
              <a:rPr lang="en-MY" smtClean="0"/>
              <a:t>33</a:t>
            </a:fld>
            <a:endParaRPr lang="en-MY" dirty="0"/>
          </a:p>
        </p:txBody>
      </p:sp>
      <p:pic>
        <p:nvPicPr>
          <p:cNvPr id="5" name="Picture 4">
            <a:extLst>
              <a:ext uri="{FF2B5EF4-FFF2-40B4-BE49-F238E27FC236}">
                <a16:creationId xmlns:a16="http://schemas.microsoft.com/office/drawing/2014/main" id="{44447FC7-CE7F-44A9-8A99-7EAEB466D61F}"/>
              </a:ext>
            </a:extLst>
          </p:cNvPr>
          <p:cNvPicPr>
            <a:picLocks noChangeAspect="1"/>
          </p:cNvPicPr>
          <p:nvPr/>
        </p:nvPicPr>
        <p:blipFill>
          <a:blip r:embed="rId2"/>
          <a:stretch>
            <a:fillRect/>
          </a:stretch>
        </p:blipFill>
        <p:spPr>
          <a:xfrm>
            <a:off x="3052665" y="1826133"/>
            <a:ext cx="1981200" cy="590550"/>
          </a:xfrm>
          <a:prstGeom prst="rect">
            <a:avLst/>
          </a:prstGeom>
        </p:spPr>
      </p:pic>
      <p:pic>
        <p:nvPicPr>
          <p:cNvPr id="6" name="Picture 5">
            <a:extLst>
              <a:ext uri="{FF2B5EF4-FFF2-40B4-BE49-F238E27FC236}">
                <a16:creationId xmlns:a16="http://schemas.microsoft.com/office/drawing/2014/main" id="{3460AAC3-82C6-47AC-9CD0-D136457B4235}"/>
              </a:ext>
            </a:extLst>
          </p:cNvPr>
          <p:cNvPicPr>
            <a:picLocks noChangeAspect="1"/>
          </p:cNvPicPr>
          <p:nvPr/>
        </p:nvPicPr>
        <p:blipFill>
          <a:blip r:embed="rId3"/>
          <a:stretch>
            <a:fillRect/>
          </a:stretch>
        </p:blipFill>
        <p:spPr>
          <a:xfrm>
            <a:off x="3052665" y="2345968"/>
            <a:ext cx="1162050" cy="523875"/>
          </a:xfrm>
          <a:prstGeom prst="rect">
            <a:avLst/>
          </a:prstGeom>
        </p:spPr>
      </p:pic>
      <p:pic>
        <p:nvPicPr>
          <p:cNvPr id="7" name="Picture 6">
            <a:extLst>
              <a:ext uri="{FF2B5EF4-FFF2-40B4-BE49-F238E27FC236}">
                <a16:creationId xmlns:a16="http://schemas.microsoft.com/office/drawing/2014/main" id="{7B646F74-6886-45F3-B496-ABD5E85981A0}"/>
              </a:ext>
            </a:extLst>
          </p:cNvPr>
          <p:cNvPicPr>
            <a:picLocks noChangeAspect="1"/>
          </p:cNvPicPr>
          <p:nvPr/>
        </p:nvPicPr>
        <p:blipFill>
          <a:blip r:embed="rId4"/>
          <a:stretch>
            <a:fillRect/>
          </a:stretch>
        </p:blipFill>
        <p:spPr>
          <a:xfrm>
            <a:off x="3709890" y="2869843"/>
            <a:ext cx="1323975" cy="466725"/>
          </a:xfrm>
          <a:prstGeom prst="rect">
            <a:avLst/>
          </a:prstGeom>
        </p:spPr>
      </p:pic>
    </p:spTree>
    <p:extLst>
      <p:ext uri="{BB962C8B-B14F-4D97-AF65-F5344CB8AC3E}">
        <p14:creationId xmlns:p14="http://schemas.microsoft.com/office/powerpoint/2010/main" val="6916670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F04D5A-1AFE-45F5-93EB-4CE712F96B87}"/>
              </a:ext>
            </a:extLst>
          </p:cNvPr>
          <p:cNvSpPr>
            <a:spLocks noGrp="1"/>
          </p:cNvSpPr>
          <p:nvPr>
            <p:ph idx="1"/>
          </p:nvPr>
        </p:nvSpPr>
        <p:spPr>
          <a:xfrm>
            <a:off x="1069848" y="1455576"/>
            <a:ext cx="10058400" cy="4716624"/>
          </a:xfrm>
        </p:spPr>
        <p:txBody>
          <a:bodyPr>
            <a:normAutofit/>
          </a:bodyPr>
          <a:lstStyle/>
          <a:p>
            <a:r>
              <a:rPr lang="en-MY" dirty="0"/>
              <a:t>Advantages of Full Wave Rectifier</a:t>
            </a:r>
          </a:p>
          <a:p>
            <a:pPr lvl="1"/>
            <a:r>
              <a:rPr lang="en-MY" sz="2000" dirty="0"/>
              <a:t>The rectifier efficiency of a full-wave rectifier is high</a:t>
            </a:r>
          </a:p>
          <a:p>
            <a:pPr lvl="1"/>
            <a:r>
              <a:rPr lang="en-MY" sz="2000" dirty="0"/>
              <a:t>The power loss is very low</a:t>
            </a:r>
          </a:p>
          <a:p>
            <a:pPr lvl="1"/>
            <a:r>
              <a:rPr lang="en-MY" sz="2000" dirty="0"/>
              <a:t>Number of ripples generated are less</a:t>
            </a:r>
          </a:p>
          <a:p>
            <a:r>
              <a:rPr lang="en-MY" dirty="0"/>
              <a:t>Disadvantages of Full Wave Rectifier</a:t>
            </a:r>
          </a:p>
          <a:p>
            <a:pPr lvl="1"/>
            <a:r>
              <a:rPr lang="en-MY" sz="2000" dirty="0"/>
              <a:t>Very expensive</a:t>
            </a:r>
          </a:p>
          <a:p>
            <a:r>
              <a:rPr lang="en-MY" dirty="0"/>
              <a:t>Applications of Full Wave Rectifier</a:t>
            </a:r>
          </a:p>
          <a:p>
            <a:pPr lvl="1"/>
            <a:r>
              <a:rPr lang="en-MY" sz="2000" dirty="0"/>
              <a:t>Following are the uses of full-wave rectifier:</a:t>
            </a:r>
          </a:p>
          <a:p>
            <a:pPr lvl="1"/>
            <a:r>
              <a:rPr lang="en-MY" sz="2000" dirty="0"/>
              <a:t>Full-wave rectifiers are used for supplying polarized voltage in welding and for this bridge rectifiers are used.</a:t>
            </a:r>
          </a:p>
          <a:p>
            <a:pPr lvl="1"/>
            <a:r>
              <a:rPr lang="en-MY" sz="2000" dirty="0"/>
              <a:t>Full-wave rectifiers are used for detecting the amplitude of modulated radio signals.</a:t>
            </a:r>
          </a:p>
        </p:txBody>
      </p:sp>
      <p:sp>
        <p:nvSpPr>
          <p:cNvPr id="4" name="Slide Number Placeholder 3">
            <a:extLst>
              <a:ext uri="{FF2B5EF4-FFF2-40B4-BE49-F238E27FC236}">
                <a16:creationId xmlns:a16="http://schemas.microsoft.com/office/drawing/2014/main" id="{53ACA638-A7B6-4DFD-BA0B-CDBE735C1A04}"/>
              </a:ext>
            </a:extLst>
          </p:cNvPr>
          <p:cNvSpPr>
            <a:spLocks noGrp="1"/>
          </p:cNvSpPr>
          <p:nvPr>
            <p:ph type="sldNum" sz="quarter" idx="12"/>
          </p:nvPr>
        </p:nvSpPr>
        <p:spPr/>
        <p:txBody>
          <a:bodyPr/>
          <a:lstStyle/>
          <a:p>
            <a:fld id="{1DE98518-C1CF-410D-8A71-B5D14FDF677E}" type="slidenum">
              <a:rPr lang="en-MY" smtClean="0"/>
              <a:t>34</a:t>
            </a:fld>
            <a:endParaRPr lang="en-MY" dirty="0"/>
          </a:p>
        </p:txBody>
      </p:sp>
    </p:spTree>
    <p:extLst>
      <p:ext uri="{BB962C8B-B14F-4D97-AF65-F5344CB8AC3E}">
        <p14:creationId xmlns:p14="http://schemas.microsoft.com/office/powerpoint/2010/main" val="41664203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A313B03-D361-4EC9-AF52-0B3C1C92C2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1" name="Oval 10">
              <a:extLst>
                <a:ext uri="{FF2B5EF4-FFF2-40B4-BE49-F238E27FC236}">
                  <a16:creationId xmlns:a16="http://schemas.microsoft.com/office/drawing/2014/main" id="{5E79CB85-A08A-4579-86F6-A8AA97551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2" name="Oval 11">
              <a:extLst>
                <a:ext uri="{FF2B5EF4-FFF2-40B4-BE49-F238E27FC236}">
                  <a16:creationId xmlns:a16="http://schemas.microsoft.com/office/drawing/2014/main" id="{D6C61C9C-364D-4CB6-B9D1-1A6F50F6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14" name="Rectangle 13">
            <a:extLst>
              <a:ext uri="{FF2B5EF4-FFF2-40B4-BE49-F238E27FC236}">
                <a16:creationId xmlns:a16="http://schemas.microsoft.com/office/drawing/2014/main" id="{9C9664EF-0D74-4781-B4B4-646A93B50B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4C0CC2-F056-47AD-A361-F33F5EE97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4">
              <a:alphaModFix amt="6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8" name="Rectangle 17">
            <a:extLst>
              <a:ext uri="{FF2B5EF4-FFF2-40B4-BE49-F238E27FC236}">
                <a16:creationId xmlns:a16="http://schemas.microsoft.com/office/drawing/2014/main" id="{CD560C9F-7A8F-4FBA-BD3A-EB75B62E45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ln w="22225">
            <a:solidFill>
              <a:srgbClr val="79AF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0;&#10;Description automatically generated">
            <a:extLst>
              <a:ext uri="{FF2B5EF4-FFF2-40B4-BE49-F238E27FC236}">
                <a16:creationId xmlns:a16="http://schemas.microsoft.com/office/drawing/2014/main" id="{9539ACA4-5919-4BA3-B6B7-2CF749FDBE19}"/>
              </a:ext>
            </a:extLst>
          </p:cNvPr>
          <p:cNvPicPr>
            <a:picLocks noChangeAspect="1"/>
          </p:cNvPicPr>
          <p:nvPr/>
        </p:nvPicPr>
        <p:blipFill>
          <a:blip r:embed="rId6"/>
          <a:stretch>
            <a:fillRect/>
          </a:stretch>
        </p:blipFill>
        <p:spPr>
          <a:xfrm>
            <a:off x="804332" y="808467"/>
            <a:ext cx="10577744" cy="5235982"/>
          </a:xfrm>
          <a:prstGeom prst="rect">
            <a:avLst/>
          </a:prstGeom>
        </p:spPr>
      </p:pic>
      <p:sp>
        <p:nvSpPr>
          <p:cNvPr id="4" name="Slide Number Placeholder 3">
            <a:extLst>
              <a:ext uri="{FF2B5EF4-FFF2-40B4-BE49-F238E27FC236}">
                <a16:creationId xmlns:a16="http://schemas.microsoft.com/office/drawing/2014/main" id="{39ED5812-9984-4153-BD95-BF6298171E4A}"/>
              </a:ext>
            </a:extLst>
          </p:cNvPr>
          <p:cNvSpPr>
            <a:spLocks noGrp="1"/>
          </p:cNvSpPr>
          <p:nvPr>
            <p:ph type="sldNum" sz="quarter" idx="12"/>
          </p:nvPr>
        </p:nvSpPr>
        <p:spPr>
          <a:xfrm>
            <a:off x="11311128" y="6368646"/>
            <a:ext cx="640080" cy="365125"/>
          </a:xfrm>
        </p:spPr>
        <p:txBody>
          <a:bodyPr vert="horz" lIns="91440" tIns="45720" rIns="91440" bIns="45720" rtlCol="0" anchor="ctr">
            <a:normAutofit/>
          </a:bodyPr>
          <a:lstStyle/>
          <a:p>
            <a:pPr defTabSz="457200">
              <a:spcAft>
                <a:spcPts val="600"/>
              </a:spcAft>
            </a:pPr>
            <a:fld id="{1DE98518-C1CF-410D-8A71-B5D14FDF677E}" type="slidenum">
              <a:rPr lang="en-US">
                <a:solidFill>
                  <a:schemeClr val="tx2"/>
                </a:solidFill>
              </a:rPr>
              <a:pPr defTabSz="457200">
                <a:spcAft>
                  <a:spcPts val="600"/>
                </a:spcAft>
              </a:pPr>
              <a:t>35</a:t>
            </a:fld>
            <a:endParaRPr lang="en-US">
              <a:solidFill>
                <a:schemeClr val="tx2"/>
              </a:solidFill>
            </a:endParaRPr>
          </a:p>
        </p:txBody>
      </p:sp>
    </p:spTree>
    <p:extLst>
      <p:ext uri="{BB962C8B-B14F-4D97-AF65-F5344CB8AC3E}">
        <p14:creationId xmlns:p14="http://schemas.microsoft.com/office/powerpoint/2010/main" val="2211296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1BCD1-A0D2-4198-8359-B001349FB312}"/>
              </a:ext>
            </a:extLst>
          </p:cNvPr>
          <p:cNvSpPr>
            <a:spLocks noGrp="1"/>
          </p:cNvSpPr>
          <p:nvPr>
            <p:ph type="title"/>
          </p:nvPr>
        </p:nvSpPr>
        <p:spPr/>
        <p:txBody>
          <a:bodyPr/>
          <a:lstStyle/>
          <a:p>
            <a:r>
              <a:rPr lang="en-MY" dirty="0"/>
              <a:t>Semiconductor Devices</a:t>
            </a:r>
          </a:p>
        </p:txBody>
      </p:sp>
      <p:sp>
        <p:nvSpPr>
          <p:cNvPr id="3" name="Content Placeholder 2">
            <a:extLst>
              <a:ext uri="{FF2B5EF4-FFF2-40B4-BE49-F238E27FC236}">
                <a16:creationId xmlns:a16="http://schemas.microsoft.com/office/drawing/2014/main" id="{A2C9CCCE-CF2A-442F-AA9D-539880FF4ECE}"/>
              </a:ext>
            </a:extLst>
          </p:cNvPr>
          <p:cNvSpPr>
            <a:spLocks noGrp="1"/>
          </p:cNvSpPr>
          <p:nvPr>
            <p:ph idx="1"/>
          </p:nvPr>
        </p:nvSpPr>
        <p:spPr/>
        <p:txBody>
          <a:bodyPr>
            <a:normAutofit lnSpcReduction="10000"/>
          </a:bodyPr>
          <a:lstStyle/>
          <a:p>
            <a:pPr algn="just">
              <a:lnSpc>
                <a:spcPct val="100000"/>
              </a:lnSpc>
            </a:pPr>
            <a:r>
              <a:rPr lang="en-MY" dirty="0"/>
              <a:t>Electronic Devices are all about handling information i.e. high-speed transmission, acquisition and processing in fields of industries and manufacturing, communications, arts, medicine and even in warfare.</a:t>
            </a:r>
          </a:p>
          <a:p>
            <a:pPr algn="just">
              <a:lnSpc>
                <a:spcPct val="100000"/>
              </a:lnSpc>
            </a:pPr>
            <a:r>
              <a:rPr lang="en-MY" dirty="0"/>
              <a:t>Even though an electronic system is manufactured with the help of conductors, insulators and semiconductors, the semiconductors are considered the backbone of electronics.</a:t>
            </a:r>
          </a:p>
          <a:p>
            <a:pPr algn="just">
              <a:lnSpc>
                <a:spcPct val="100000"/>
              </a:lnSpc>
            </a:pPr>
            <a:r>
              <a:rPr lang="en-MY" dirty="0"/>
              <a:t>Over the last 70 years, semiconductors became a crucial element in the manufacturing of electronics.</a:t>
            </a:r>
          </a:p>
          <a:p>
            <a:pPr algn="just">
              <a:lnSpc>
                <a:spcPct val="100000"/>
              </a:lnSpc>
            </a:pPr>
            <a:r>
              <a:rPr lang="en-MY" dirty="0"/>
              <a:t>The Semiconductor device is made up of a material that is neither a good conductor nor a good insulator, it is called a </a:t>
            </a:r>
            <a:r>
              <a:rPr lang="en-MY" i="1" dirty="0"/>
              <a:t>semiconductor</a:t>
            </a:r>
            <a:r>
              <a:rPr lang="en-MY" dirty="0"/>
              <a:t>.</a:t>
            </a:r>
          </a:p>
          <a:p>
            <a:pPr algn="just">
              <a:lnSpc>
                <a:spcPct val="100000"/>
              </a:lnSpc>
            </a:pPr>
            <a:r>
              <a:rPr lang="en-MY" dirty="0"/>
              <a:t>Such devices have established wide applications because of their reliability, compactness, and low cost.</a:t>
            </a:r>
          </a:p>
        </p:txBody>
      </p:sp>
      <p:sp>
        <p:nvSpPr>
          <p:cNvPr id="4" name="Slide Number Placeholder 3">
            <a:extLst>
              <a:ext uri="{FF2B5EF4-FFF2-40B4-BE49-F238E27FC236}">
                <a16:creationId xmlns:a16="http://schemas.microsoft.com/office/drawing/2014/main" id="{58B7CCF1-1AE0-40EB-873C-128B5DD654F5}"/>
              </a:ext>
            </a:extLst>
          </p:cNvPr>
          <p:cNvSpPr>
            <a:spLocks noGrp="1"/>
          </p:cNvSpPr>
          <p:nvPr>
            <p:ph type="sldNum" sz="quarter" idx="12"/>
          </p:nvPr>
        </p:nvSpPr>
        <p:spPr/>
        <p:txBody>
          <a:bodyPr/>
          <a:lstStyle/>
          <a:p>
            <a:fld id="{1DE98518-C1CF-410D-8A71-B5D14FDF677E}" type="slidenum">
              <a:rPr lang="en-MY" smtClean="0"/>
              <a:t>4</a:t>
            </a:fld>
            <a:endParaRPr lang="en-MY" dirty="0"/>
          </a:p>
        </p:txBody>
      </p:sp>
    </p:spTree>
    <p:extLst>
      <p:ext uri="{BB962C8B-B14F-4D97-AF65-F5344CB8AC3E}">
        <p14:creationId xmlns:p14="http://schemas.microsoft.com/office/powerpoint/2010/main" val="3752333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2D167-7813-42DA-A6C5-E2923675132D}"/>
              </a:ext>
            </a:extLst>
          </p:cNvPr>
          <p:cNvSpPr>
            <a:spLocks noGrp="1"/>
          </p:cNvSpPr>
          <p:nvPr>
            <p:ph type="title"/>
          </p:nvPr>
        </p:nvSpPr>
        <p:spPr/>
        <p:txBody>
          <a:bodyPr/>
          <a:lstStyle/>
          <a:p>
            <a:r>
              <a:rPr lang="en-US" dirty="0"/>
              <a:t>Semiconductor devices</a:t>
            </a:r>
            <a:endParaRPr lang="en-MY" dirty="0"/>
          </a:p>
        </p:txBody>
      </p:sp>
      <p:sp>
        <p:nvSpPr>
          <p:cNvPr id="3" name="Content Placeholder 2">
            <a:extLst>
              <a:ext uri="{FF2B5EF4-FFF2-40B4-BE49-F238E27FC236}">
                <a16:creationId xmlns:a16="http://schemas.microsoft.com/office/drawing/2014/main" id="{130B411A-4CCE-4B30-A7D0-B4A254A327E0}"/>
              </a:ext>
            </a:extLst>
          </p:cNvPr>
          <p:cNvSpPr>
            <a:spLocks noGrp="1"/>
          </p:cNvSpPr>
          <p:nvPr>
            <p:ph idx="1"/>
          </p:nvPr>
        </p:nvSpPr>
        <p:spPr/>
        <p:txBody>
          <a:bodyPr/>
          <a:lstStyle/>
          <a:p>
            <a:pPr algn="just">
              <a:lnSpc>
                <a:spcPct val="100000"/>
              </a:lnSpc>
            </a:pPr>
            <a:r>
              <a:rPr lang="en-MY" dirty="0"/>
              <a:t>These are discrete components which are used in power devices, compactness optical sensors, and light emitters, including solid-state lasers. </a:t>
            </a:r>
          </a:p>
          <a:p>
            <a:pPr algn="just">
              <a:lnSpc>
                <a:spcPct val="100000"/>
              </a:lnSpc>
            </a:pPr>
            <a:r>
              <a:rPr lang="en-MY" dirty="0"/>
              <a:t>They have a wide range of current and voltage handling capabilities, with current ratings more than 5,000 amperes and voltage ratings more than 100,000 volts.</a:t>
            </a:r>
          </a:p>
          <a:p>
            <a:pPr algn="just">
              <a:lnSpc>
                <a:spcPct val="100000"/>
              </a:lnSpc>
            </a:pPr>
            <a:r>
              <a:rPr lang="en-MY" dirty="0"/>
              <a:t>Semiconductor devices are nothing but electronic components that exploit the electronic properties of semiconductor materials, like as </a:t>
            </a:r>
            <a:r>
              <a:rPr lang="en-MY" i="1" dirty="0"/>
              <a:t>silicon, germanium, and gallium arsenide</a:t>
            </a:r>
            <a:r>
              <a:rPr lang="en-MY" dirty="0"/>
              <a:t>, as well as organic semiconductors.</a:t>
            </a:r>
          </a:p>
        </p:txBody>
      </p:sp>
      <p:sp>
        <p:nvSpPr>
          <p:cNvPr id="4" name="Slide Number Placeholder 3">
            <a:extLst>
              <a:ext uri="{FF2B5EF4-FFF2-40B4-BE49-F238E27FC236}">
                <a16:creationId xmlns:a16="http://schemas.microsoft.com/office/drawing/2014/main" id="{77DC2D9A-FF43-4320-BF32-1D66EDF570CC}"/>
              </a:ext>
            </a:extLst>
          </p:cNvPr>
          <p:cNvSpPr>
            <a:spLocks noGrp="1"/>
          </p:cNvSpPr>
          <p:nvPr>
            <p:ph type="sldNum" sz="quarter" idx="12"/>
          </p:nvPr>
        </p:nvSpPr>
        <p:spPr/>
        <p:txBody>
          <a:bodyPr/>
          <a:lstStyle/>
          <a:p>
            <a:fld id="{1DE98518-C1CF-410D-8A71-B5D14FDF677E}" type="slidenum">
              <a:rPr lang="en-MY" smtClean="0"/>
              <a:t>5</a:t>
            </a:fld>
            <a:endParaRPr lang="en-MY" dirty="0"/>
          </a:p>
        </p:txBody>
      </p:sp>
    </p:spTree>
    <p:extLst>
      <p:ext uri="{BB962C8B-B14F-4D97-AF65-F5344CB8AC3E}">
        <p14:creationId xmlns:p14="http://schemas.microsoft.com/office/powerpoint/2010/main" val="3457019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225F0-CE5C-4A46-8FB6-594CD6E622F7}"/>
              </a:ext>
            </a:extLst>
          </p:cNvPr>
          <p:cNvSpPr>
            <a:spLocks noGrp="1"/>
          </p:cNvSpPr>
          <p:nvPr>
            <p:ph type="title"/>
          </p:nvPr>
        </p:nvSpPr>
        <p:spPr/>
        <p:txBody>
          <a:bodyPr/>
          <a:lstStyle/>
          <a:p>
            <a:r>
              <a:rPr lang="en-MY" dirty="0"/>
              <a:t>Semiconductor </a:t>
            </a:r>
            <a:r>
              <a:rPr lang="en-US" dirty="0"/>
              <a:t>material</a:t>
            </a:r>
            <a:endParaRPr lang="en-MY" dirty="0"/>
          </a:p>
        </p:txBody>
      </p:sp>
      <p:sp>
        <p:nvSpPr>
          <p:cNvPr id="4" name="Slide Number Placeholder 3">
            <a:extLst>
              <a:ext uri="{FF2B5EF4-FFF2-40B4-BE49-F238E27FC236}">
                <a16:creationId xmlns:a16="http://schemas.microsoft.com/office/drawing/2014/main" id="{C7C4A617-0F4D-45DF-BD5D-EB71DE7FCC15}"/>
              </a:ext>
            </a:extLst>
          </p:cNvPr>
          <p:cNvSpPr>
            <a:spLocks noGrp="1"/>
          </p:cNvSpPr>
          <p:nvPr>
            <p:ph type="sldNum" sz="quarter" idx="12"/>
          </p:nvPr>
        </p:nvSpPr>
        <p:spPr/>
        <p:txBody>
          <a:bodyPr/>
          <a:lstStyle/>
          <a:p>
            <a:fld id="{1DE98518-C1CF-410D-8A71-B5D14FDF677E}" type="slidenum">
              <a:rPr lang="en-MY" smtClean="0"/>
              <a:t>6</a:t>
            </a:fld>
            <a:endParaRPr lang="en-MY" dirty="0"/>
          </a:p>
        </p:txBody>
      </p:sp>
      <p:pic>
        <p:nvPicPr>
          <p:cNvPr id="3074" name="Picture 2" descr="Introduction to Group IV - ppt video online download">
            <a:extLst>
              <a:ext uri="{FF2B5EF4-FFF2-40B4-BE49-F238E27FC236}">
                <a16:creationId xmlns:a16="http://schemas.microsoft.com/office/drawing/2014/main" id="{8E1A9B79-8977-421B-A1FC-CA3EBCA373E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2583"/>
          <a:stretch/>
        </p:blipFill>
        <p:spPr bwMode="auto">
          <a:xfrm>
            <a:off x="4259236" y="1873837"/>
            <a:ext cx="6862916" cy="449953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3FAD180-3D55-4ACF-ADC5-DEB6646AC253}"/>
              </a:ext>
            </a:extLst>
          </p:cNvPr>
          <p:cNvSpPr txBox="1"/>
          <p:nvPr/>
        </p:nvSpPr>
        <p:spPr>
          <a:xfrm>
            <a:off x="1102906" y="3107939"/>
            <a:ext cx="2967354" cy="2031325"/>
          </a:xfrm>
          <a:prstGeom prst="rect">
            <a:avLst/>
          </a:prstGeom>
          <a:noFill/>
        </p:spPr>
        <p:txBody>
          <a:bodyPr wrap="square">
            <a:spAutoFit/>
          </a:bodyPr>
          <a:lstStyle/>
          <a:p>
            <a:pPr algn="just"/>
            <a:r>
              <a:rPr lang="en-MY" b="0" i="0" dirty="0">
                <a:solidFill>
                  <a:srgbClr val="000000"/>
                </a:solidFill>
                <a:effectLst/>
                <a:latin typeface="Arial" panose="020B0604020202020204" pitchFamily="34" charset="0"/>
              </a:rPr>
              <a:t>Traditionally, group IV elements like Silicon (Si) and Germanium (Ge) are considered the Elemental Semiconductor Materials i.e. semiconductors with only single atom species.</a:t>
            </a:r>
            <a:endParaRPr lang="en-MY" dirty="0"/>
          </a:p>
        </p:txBody>
      </p:sp>
    </p:spTree>
    <p:extLst>
      <p:ext uri="{BB962C8B-B14F-4D97-AF65-F5344CB8AC3E}">
        <p14:creationId xmlns:p14="http://schemas.microsoft.com/office/powerpoint/2010/main" val="3795409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10308-FD4B-4733-B4E5-05B9EF6196B8}"/>
              </a:ext>
            </a:extLst>
          </p:cNvPr>
          <p:cNvSpPr>
            <a:spLocks noGrp="1"/>
          </p:cNvSpPr>
          <p:nvPr>
            <p:ph type="title"/>
          </p:nvPr>
        </p:nvSpPr>
        <p:spPr/>
        <p:txBody>
          <a:bodyPr/>
          <a:lstStyle/>
          <a:p>
            <a:r>
              <a:rPr lang="en-MY" dirty="0"/>
              <a:t>Semiconductor Material</a:t>
            </a:r>
          </a:p>
        </p:txBody>
      </p:sp>
      <p:sp>
        <p:nvSpPr>
          <p:cNvPr id="3" name="Content Placeholder 2">
            <a:extLst>
              <a:ext uri="{FF2B5EF4-FFF2-40B4-BE49-F238E27FC236}">
                <a16:creationId xmlns:a16="http://schemas.microsoft.com/office/drawing/2014/main" id="{55E23A34-EB26-49EE-9DF2-5F5C86CB7351}"/>
              </a:ext>
            </a:extLst>
          </p:cNvPr>
          <p:cNvSpPr>
            <a:spLocks noGrp="1"/>
          </p:cNvSpPr>
          <p:nvPr>
            <p:ph idx="1"/>
          </p:nvPr>
        </p:nvSpPr>
        <p:spPr/>
        <p:txBody>
          <a:bodyPr/>
          <a:lstStyle/>
          <a:p>
            <a:pPr algn="just">
              <a:lnSpc>
                <a:spcPct val="100000"/>
              </a:lnSpc>
            </a:pPr>
            <a:r>
              <a:rPr lang="en-MY" dirty="0"/>
              <a:t>As seen from the energy band diagrams, insulator have a wide forbidden band gap, semiconductors have a narrow forbidden band gap and conductors have no forbidden band gap.</a:t>
            </a:r>
          </a:p>
        </p:txBody>
      </p:sp>
      <p:sp>
        <p:nvSpPr>
          <p:cNvPr id="4" name="Slide Number Placeholder 3">
            <a:extLst>
              <a:ext uri="{FF2B5EF4-FFF2-40B4-BE49-F238E27FC236}">
                <a16:creationId xmlns:a16="http://schemas.microsoft.com/office/drawing/2014/main" id="{07426D26-0699-4C5C-A046-EEB176DA22E5}"/>
              </a:ext>
            </a:extLst>
          </p:cNvPr>
          <p:cNvSpPr>
            <a:spLocks noGrp="1"/>
          </p:cNvSpPr>
          <p:nvPr>
            <p:ph type="sldNum" sz="quarter" idx="12"/>
          </p:nvPr>
        </p:nvSpPr>
        <p:spPr/>
        <p:txBody>
          <a:bodyPr/>
          <a:lstStyle/>
          <a:p>
            <a:fld id="{1DE98518-C1CF-410D-8A71-B5D14FDF677E}" type="slidenum">
              <a:rPr lang="en-MY" smtClean="0"/>
              <a:t>7</a:t>
            </a:fld>
            <a:endParaRPr lang="en-MY" dirty="0"/>
          </a:p>
        </p:txBody>
      </p:sp>
      <p:pic>
        <p:nvPicPr>
          <p:cNvPr id="2050" name="Picture 2" descr="Conductors – Insulators – Semiconductors - Fundamentals - Semiconductor  Technology from A to Z - Halbleiter.org">
            <a:extLst>
              <a:ext uri="{FF2B5EF4-FFF2-40B4-BE49-F238E27FC236}">
                <a16:creationId xmlns:a16="http://schemas.microsoft.com/office/drawing/2014/main" id="{57C9600D-BE9E-4394-BD18-18BF0C690E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0033" y="3526550"/>
            <a:ext cx="6722723" cy="228962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D937E48-93B5-42C1-9CC8-22E8C5A7AC36}"/>
              </a:ext>
            </a:extLst>
          </p:cNvPr>
          <p:cNvPicPr>
            <a:picLocks noChangeAspect="1"/>
          </p:cNvPicPr>
          <p:nvPr/>
        </p:nvPicPr>
        <p:blipFill>
          <a:blip r:embed="rId3"/>
          <a:stretch>
            <a:fillRect/>
          </a:stretch>
        </p:blipFill>
        <p:spPr>
          <a:xfrm>
            <a:off x="879065" y="3814189"/>
            <a:ext cx="2478164" cy="1714346"/>
          </a:xfrm>
          <a:prstGeom prst="rect">
            <a:avLst/>
          </a:prstGeom>
        </p:spPr>
      </p:pic>
    </p:spTree>
    <p:extLst>
      <p:ext uri="{BB962C8B-B14F-4D97-AF65-F5344CB8AC3E}">
        <p14:creationId xmlns:p14="http://schemas.microsoft.com/office/powerpoint/2010/main" val="3877334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1DAD7-76C1-4A96-AC5B-15F1FEBC4BC0}"/>
              </a:ext>
            </a:extLst>
          </p:cNvPr>
          <p:cNvSpPr>
            <a:spLocks noGrp="1"/>
          </p:cNvSpPr>
          <p:nvPr>
            <p:ph type="title"/>
          </p:nvPr>
        </p:nvSpPr>
        <p:spPr/>
        <p:txBody>
          <a:bodyPr/>
          <a:lstStyle/>
          <a:p>
            <a:r>
              <a:rPr lang="en-MY" dirty="0"/>
              <a:t>Semiconductor </a:t>
            </a:r>
            <a:r>
              <a:rPr lang="en-US" dirty="0"/>
              <a:t>material</a:t>
            </a:r>
            <a:endParaRPr lang="en-MY" dirty="0"/>
          </a:p>
        </p:txBody>
      </p:sp>
      <p:sp>
        <p:nvSpPr>
          <p:cNvPr id="3" name="Content Placeholder 2">
            <a:extLst>
              <a:ext uri="{FF2B5EF4-FFF2-40B4-BE49-F238E27FC236}">
                <a16:creationId xmlns:a16="http://schemas.microsoft.com/office/drawing/2014/main" id="{3B44C88B-8A9D-4C5F-ABF0-01D351510A18}"/>
              </a:ext>
            </a:extLst>
          </p:cNvPr>
          <p:cNvSpPr>
            <a:spLocks noGrp="1"/>
          </p:cNvSpPr>
          <p:nvPr>
            <p:ph idx="1"/>
          </p:nvPr>
        </p:nvSpPr>
        <p:spPr/>
        <p:txBody>
          <a:bodyPr/>
          <a:lstStyle/>
          <a:p>
            <a:pPr algn="just">
              <a:lnSpc>
                <a:spcPct val="100000"/>
              </a:lnSpc>
            </a:pPr>
            <a:r>
              <a:rPr lang="en-MY" dirty="0"/>
              <a:t>In case of Insulators, there are practically no electron in the conduction band of energy levels, and the valance band is filled. Also, the forbidden gap is so wide that it would require the application of very large amount of energy to cause an electron to cross from the valance band to conduction band.</a:t>
            </a:r>
          </a:p>
          <a:p>
            <a:pPr algn="just">
              <a:lnSpc>
                <a:spcPct val="100000"/>
              </a:lnSpc>
            </a:pPr>
            <a:r>
              <a:rPr lang="en-MY" dirty="0"/>
              <a:t>For semiconductors, the valance band is usually full and there may be no electron in the conduction band. The semiconductor forbidden gap is very narrow than that of insulator, and the application of small amounts of energy can raise electrons from valance band to the conduction band.</a:t>
            </a:r>
          </a:p>
          <a:p>
            <a:pPr algn="just">
              <a:lnSpc>
                <a:spcPct val="100000"/>
              </a:lnSpc>
            </a:pPr>
            <a:r>
              <a:rPr lang="en-MY" dirty="0"/>
              <a:t>In case of conductors, there is no forbidden gap, and the valance and conduction bands overlap. For this reason, very large number of electrons are available for conduction. </a:t>
            </a:r>
          </a:p>
        </p:txBody>
      </p:sp>
      <p:sp>
        <p:nvSpPr>
          <p:cNvPr id="4" name="Slide Number Placeholder 3">
            <a:extLst>
              <a:ext uri="{FF2B5EF4-FFF2-40B4-BE49-F238E27FC236}">
                <a16:creationId xmlns:a16="http://schemas.microsoft.com/office/drawing/2014/main" id="{94670067-E2A9-4B37-817B-BE3A62B6029E}"/>
              </a:ext>
            </a:extLst>
          </p:cNvPr>
          <p:cNvSpPr>
            <a:spLocks noGrp="1"/>
          </p:cNvSpPr>
          <p:nvPr>
            <p:ph type="sldNum" sz="quarter" idx="12"/>
          </p:nvPr>
        </p:nvSpPr>
        <p:spPr/>
        <p:txBody>
          <a:bodyPr/>
          <a:lstStyle/>
          <a:p>
            <a:fld id="{1DE98518-C1CF-410D-8A71-B5D14FDF677E}" type="slidenum">
              <a:rPr lang="en-MY" smtClean="0"/>
              <a:t>8</a:t>
            </a:fld>
            <a:endParaRPr lang="en-MY" dirty="0"/>
          </a:p>
        </p:txBody>
      </p:sp>
    </p:spTree>
    <p:extLst>
      <p:ext uri="{BB962C8B-B14F-4D97-AF65-F5344CB8AC3E}">
        <p14:creationId xmlns:p14="http://schemas.microsoft.com/office/powerpoint/2010/main" val="592760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A7C88-07B0-4B24-B228-9D3402732BD1}"/>
              </a:ext>
            </a:extLst>
          </p:cNvPr>
          <p:cNvSpPr>
            <a:spLocks noGrp="1"/>
          </p:cNvSpPr>
          <p:nvPr>
            <p:ph type="title"/>
          </p:nvPr>
        </p:nvSpPr>
        <p:spPr/>
        <p:txBody>
          <a:bodyPr/>
          <a:lstStyle/>
          <a:p>
            <a:r>
              <a:rPr lang="en-MY" dirty="0"/>
              <a:t>Semiconductor material</a:t>
            </a:r>
          </a:p>
        </p:txBody>
      </p:sp>
      <p:sp>
        <p:nvSpPr>
          <p:cNvPr id="3" name="Content Placeholder 2">
            <a:extLst>
              <a:ext uri="{FF2B5EF4-FFF2-40B4-BE49-F238E27FC236}">
                <a16:creationId xmlns:a16="http://schemas.microsoft.com/office/drawing/2014/main" id="{42B10113-B707-402B-B441-774E6B29AD9D}"/>
              </a:ext>
            </a:extLst>
          </p:cNvPr>
          <p:cNvSpPr>
            <a:spLocks noGrp="1"/>
          </p:cNvSpPr>
          <p:nvPr>
            <p:ph idx="1"/>
          </p:nvPr>
        </p:nvSpPr>
        <p:spPr/>
        <p:txBody>
          <a:bodyPr/>
          <a:lstStyle/>
          <a:p>
            <a:pPr algn="just">
              <a:lnSpc>
                <a:spcPct val="100000"/>
              </a:lnSpc>
            </a:pPr>
            <a:r>
              <a:rPr lang="en-MY" dirty="0"/>
              <a:t>Semiconductor materials are useful by their behaviour which can be easily manipulated by the addition of impurities is known as doping.</a:t>
            </a:r>
          </a:p>
          <a:p>
            <a:pPr algn="just">
              <a:lnSpc>
                <a:spcPct val="100000"/>
              </a:lnSpc>
            </a:pPr>
            <a:r>
              <a:rPr lang="en-MY" dirty="0"/>
              <a:t>Doping is generally performed to the semiconductor materials, where an impurity is introduced into its structure to change the structural as well as electrical properties.</a:t>
            </a:r>
          </a:p>
          <a:p>
            <a:pPr algn="just">
              <a:lnSpc>
                <a:spcPct val="100000"/>
              </a:lnSpc>
            </a:pPr>
            <a:r>
              <a:rPr lang="en-MY" dirty="0"/>
              <a:t>A pure semiconductor is known as Intrinsic Semiconductor while an impure or doped semiconductor is known as Extrinsic Semiconductor.</a:t>
            </a:r>
          </a:p>
          <a:p>
            <a:pPr algn="just">
              <a:lnSpc>
                <a:spcPct val="100000"/>
              </a:lnSpc>
            </a:pPr>
            <a:r>
              <a:rPr lang="en-MY" dirty="0"/>
              <a:t>When the number of free electrons in the semiconductor structure is increased after doping, the semiconductor is known as n-type semiconductor. Similarly, if the holes are increased, it is known as p-type semiconductor.</a:t>
            </a:r>
          </a:p>
          <a:p>
            <a:pPr algn="just">
              <a:lnSpc>
                <a:spcPct val="100000"/>
              </a:lnSpc>
            </a:pPr>
            <a:endParaRPr lang="en-MY" dirty="0"/>
          </a:p>
        </p:txBody>
      </p:sp>
      <p:sp>
        <p:nvSpPr>
          <p:cNvPr id="4" name="Slide Number Placeholder 3">
            <a:extLst>
              <a:ext uri="{FF2B5EF4-FFF2-40B4-BE49-F238E27FC236}">
                <a16:creationId xmlns:a16="http://schemas.microsoft.com/office/drawing/2014/main" id="{AFDA735B-C1A2-4D4A-B1AC-646248715EB1}"/>
              </a:ext>
            </a:extLst>
          </p:cNvPr>
          <p:cNvSpPr>
            <a:spLocks noGrp="1"/>
          </p:cNvSpPr>
          <p:nvPr>
            <p:ph type="sldNum" sz="quarter" idx="12"/>
          </p:nvPr>
        </p:nvSpPr>
        <p:spPr/>
        <p:txBody>
          <a:bodyPr/>
          <a:lstStyle/>
          <a:p>
            <a:fld id="{1DE98518-C1CF-410D-8A71-B5D14FDF677E}" type="slidenum">
              <a:rPr lang="en-MY" smtClean="0"/>
              <a:t>9</a:t>
            </a:fld>
            <a:endParaRPr lang="en-MY" dirty="0"/>
          </a:p>
        </p:txBody>
      </p:sp>
    </p:spTree>
    <p:extLst>
      <p:ext uri="{BB962C8B-B14F-4D97-AF65-F5344CB8AC3E}">
        <p14:creationId xmlns:p14="http://schemas.microsoft.com/office/powerpoint/2010/main" val="37920697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2672</Words>
  <Application>Microsoft Office PowerPoint</Application>
  <PresentationFormat>Widescreen</PresentationFormat>
  <Paragraphs>204</Paragraphs>
  <Slides>35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Rockwell</vt:lpstr>
      <vt:lpstr>Rockwell Condensed</vt:lpstr>
      <vt:lpstr>Rockwell Extra Bold</vt:lpstr>
      <vt:lpstr>Wingdings</vt:lpstr>
      <vt:lpstr>1_Wood Type</vt:lpstr>
      <vt:lpstr>Module 4 Semiconductor devices</vt:lpstr>
      <vt:lpstr>1. semiconductor theory</vt:lpstr>
      <vt:lpstr>Semiconductor Devices</vt:lpstr>
      <vt:lpstr>Semiconductor Devices</vt:lpstr>
      <vt:lpstr>Semiconductor devices</vt:lpstr>
      <vt:lpstr>Semiconductor material</vt:lpstr>
      <vt:lpstr>Semiconductor Material</vt:lpstr>
      <vt:lpstr>Semiconductor material</vt:lpstr>
      <vt:lpstr>Semiconductor material</vt:lpstr>
      <vt:lpstr>Types of Semiconductor Devices</vt:lpstr>
      <vt:lpstr>2. PN Junction</vt:lpstr>
      <vt:lpstr>PN Junction Theory</vt:lpstr>
      <vt:lpstr>PN Junction Theory</vt:lpstr>
      <vt:lpstr>PN Junction Theory</vt:lpstr>
      <vt:lpstr>The PN junction</vt:lpstr>
      <vt:lpstr>3. PN Junction Diode</vt:lpstr>
      <vt:lpstr>PN Junction Diode</vt:lpstr>
      <vt:lpstr>Symbol, circuit diagram and V-I characteristics of Diode</vt:lpstr>
      <vt:lpstr>Working of Diode - Unbiased Diode</vt:lpstr>
      <vt:lpstr>Working of Diode - biased Diode</vt:lpstr>
      <vt:lpstr>Forward Biased Diode</vt:lpstr>
      <vt:lpstr>Reverse Biased Diode</vt:lpstr>
      <vt:lpstr>4. Application of Diode - Rectifiers</vt:lpstr>
      <vt:lpstr>Rectifiers</vt:lpstr>
      <vt:lpstr>Half Wave Rectifier</vt:lpstr>
      <vt:lpstr>Working of Half Wave Rectifier</vt:lpstr>
      <vt:lpstr>Characteristics of Half Wave Rectifier</vt:lpstr>
      <vt:lpstr>Half Wave Rectifier – Ripple Factor</vt:lpstr>
      <vt:lpstr>Half Wave Rectifier – Characteristics</vt:lpstr>
      <vt:lpstr>PowerPoint Presentation</vt:lpstr>
      <vt:lpstr>Full Wave Rectifier</vt:lpstr>
      <vt:lpstr>Full wave rectifier </vt:lpstr>
      <vt:lpstr>Characteristics of Full Wave Rectifier</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4 Semiconductor devices</dc:title>
  <dc:creator>Kishore Bingi</dc:creator>
  <cp:lastModifiedBy>Kishore Bingi</cp:lastModifiedBy>
  <cp:revision>1</cp:revision>
  <dcterms:created xsi:type="dcterms:W3CDTF">2020-09-19T08:53:00Z</dcterms:created>
  <dcterms:modified xsi:type="dcterms:W3CDTF">2020-09-19T08:53:38Z</dcterms:modified>
</cp:coreProperties>
</file>