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43"/>
  </p:notesMasterIdLst>
  <p:sldIdLst>
    <p:sldId id="256" r:id="rId2"/>
    <p:sldId id="321" r:id="rId3"/>
    <p:sldId id="322" r:id="rId4"/>
    <p:sldId id="323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4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25" r:id="rId35"/>
    <p:sldId id="341" r:id="rId36"/>
    <p:sldId id="342" r:id="rId37"/>
    <p:sldId id="343" r:id="rId38"/>
    <p:sldId id="344" r:id="rId39"/>
    <p:sldId id="345" r:id="rId40"/>
    <p:sldId id="346" r:id="rId41"/>
    <p:sldId id="34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BA21D-EB08-47F8-A35F-51B8ECBF7294}" type="datetimeFigureOut">
              <a:rPr lang="en-MY" smtClean="0"/>
              <a:t>22/9/2020</a:t>
            </a:fld>
            <a:endParaRPr lang="en-MY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3871F-30FD-4F7C-8BF7-5F6E5A7C1F1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75882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D365-AB54-4FDC-9F9E-536B78569ED9}" type="datetime1">
              <a:rPr lang="en-MY" smtClean="0"/>
              <a:t>22/9/2020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3 Digital Systems</a:t>
            </a:r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9291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987C-E940-490F-9F53-4A40394FE34C}" type="datetime1">
              <a:rPr lang="en-MY" smtClean="0"/>
              <a:t>22/9/2020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3 Digital Systems</a:t>
            </a:r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040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CD8C-7406-4D56-9AD6-824036B6ABC5}" type="datetime1">
              <a:rPr lang="en-MY" smtClean="0"/>
              <a:t>22/9/2020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3 Digital Systems</a:t>
            </a:r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4921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F6C7-B66A-4E37-9EDA-C8275A1A3471}" type="datetime1">
              <a:rPr lang="en-MY" smtClean="0"/>
              <a:t>22/9/2020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3 Digital Systems</a:t>
            </a:r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8281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9F3098A-50AA-4706-B200-4BEDB1744048}" type="datetime1">
              <a:rPr lang="en-MY" smtClean="0"/>
              <a:t>22/9/2020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MY"/>
              <a:t>EEE1024 Module 3 Digital Systems</a:t>
            </a:r>
            <a:endParaRPr lang="en-MY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9908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32D0-E1B0-4AC7-82E1-A178EAED6223}" type="datetime1">
              <a:rPr lang="en-MY" smtClean="0"/>
              <a:t>22/9/2020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3 Digital Systems</a:t>
            </a:r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2987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3DB4-6D7F-45E9-B449-09AC334B9FF7}" type="datetime1">
              <a:rPr lang="en-MY" smtClean="0"/>
              <a:t>22/9/2020</a:t>
            </a:fld>
            <a:endParaRPr lang="en-MY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3 Digital Systems</a:t>
            </a:r>
            <a:endParaRPr lang="en-MY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777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12E7-1930-454E-B4F4-812D96619D7A}" type="datetime1">
              <a:rPr lang="en-MY" smtClean="0"/>
              <a:t>22/9/2020</a:t>
            </a:fld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3 Digital Systems</a:t>
            </a:r>
            <a:endParaRPr lang="en-M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2476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0C99-A690-4DDB-9DB6-E45E4B0A4E21}" type="datetime1">
              <a:rPr lang="en-MY" smtClean="0"/>
              <a:t>22/9/2020</a:t>
            </a:fld>
            <a:endParaRPr lang="en-M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3 Digital Systems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7085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0352-EE62-482A-A455-BC01F9A237CA}" type="datetime1">
              <a:rPr lang="en-MY" smtClean="0"/>
              <a:t>22/9/2020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3 Digital Systems</a:t>
            </a:r>
            <a:endParaRPr lang="en-MY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88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EFB6-0560-4D3A-883D-A3549BFAD523}" type="datetime1">
              <a:rPr lang="en-MY" smtClean="0"/>
              <a:t>22/9/2020</a:t>
            </a:fld>
            <a:endParaRPr lang="en-MY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4081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3F238F3-011F-4AC2-8EB5-1796FB7CA3AB}" type="datetime1">
              <a:rPr lang="en-MY" smtClean="0"/>
              <a:t>22/9/2020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MY"/>
              <a:t>EEE1024 Module 3 Digital Systems</a:t>
            </a:r>
            <a:endParaRPr lang="en-MY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6233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BB6-7A6F-4AB5-BB6D-96812DC59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MY" sz="6600" dirty="0"/>
              <a:t>Module 4</a:t>
            </a:r>
            <a:br>
              <a:rPr lang="en-MY" sz="6600" dirty="0"/>
            </a:br>
            <a:r>
              <a:rPr lang="en-MY" sz="6600" dirty="0"/>
              <a:t>Semiconductor devices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2BBAA-A9E2-4601-9CF3-6DCF0126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68841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38C0-DE3D-43B3-AC31-5E8DC736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Half Wave Rectifier – Ripple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534A3-F2BF-4837-A897-60204EE54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/>
              <a:t>Ripples are the oscillations that are obtained in DC which is corrected by using filters such as inductors and capacitors.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These ripples are measured with the help of the ripple factor and are denoted by γ. Ripple factor tells us the number of ripples presents in the output DC.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Higher the ripple factor, more is the oscillation at the output DC and lower is the ripple factor, less is the oscillation at the output DC.</a:t>
            </a:r>
          </a:p>
          <a:p>
            <a:pPr algn="just">
              <a:lnSpc>
                <a:spcPct val="100000"/>
              </a:lnSpc>
            </a:pPr>
            <a:endParaRPr lang="en-MY" dirty="0"/>
          </a:p>
          <a:p>
            <a:pPr algn="just">
              <a:lnSpc>
                <a:spcPct val="100000"/>
              </a:lnSpc>
            </a:pPr>
            <a:r>
              <a:rPr lang="en-MY" b="1" dirty="0"/>
              <a:t>Ripple factor is the ratio of RMS value of the AC component of the output voltage to the DC component of the output voltage.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33F15-67E2-439B-A582-7080F776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10</a:t>
            </a:fld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84F06-96E9-4F35-8012-986310A21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5" y="5687568"/>
            <a:ext cx="1809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17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38C0-DE3D-43B3-AC31-5E8DC736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4800" dirty="0"/>
              <a:t>Half Wave Rectifier –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534A3-F2BF-4837-A897-60204EE54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41002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MY" sz="1600" b="1" dirty="0"/>
              <a:t>DC Current</a:t>
            </a:r>
          </a:p>
          <a:p>
            <a:pPr algn="just">
              <a:lnSpc>
                <a:spcPct val="100000"/>
              </a:lnSpc>
            </a:pPr>
            <a:r>
              <a:rPr lang="en-MY" sz="1600" dirty="0"/>
              <a:t>Imax is the maximum DC load current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MY" sz="1600" b="1" dirty="0"/>
              <a:t>DC Output Voltage</a:t>
            </a:r>
          </a:p>
          <a:p>
            <a:pPr algn="just">
              <a:lnSpc>
                <a:spcPct val="100000"/>
              </a:lnSpc>
            </a:pPr>
            <a:r>
              <a:rPr lang="en-MY" sz="1600" dirty="0"/>
              <a:t>The output DC voltage appears at the load resistor RL which is obtained by multiplying output DC voltage with the load resistor RL. </a:t>
            </a:r>
          </a:p>
          <a:p>
            <a:pPr algn="just">
              <a:lnSpc>
                <a:spcPct val="100000"/>
              </a:lnSpc>
            </a:pPr>
            <a:r>
              <a:rPr lang="en-MY" sz="1600" dirty="0"/>
              <a:t>The output DC voltage is given as:</a:t>
            </a:r>
          </a:p>
          <a:p>
            <a:pPr algn="just">
              <a:lnSpc>
                <a:spcPct val="100000"/>
              </a:lnSpc>
            </a:pPr>
            <a:r>
              <a:rPr lang="en-MY" sz="1600" dirty="0" err="1"/>
              <a:t>VSmax</a:t>
            </a:r>
            <a:r>
              <a:rPr lang="en-MY" sz="1600" dirty="0"/>
              <a:t> is the maximum secondary voltage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MY" sz="1600" b="1" dirty="0"/>
              <a:t>Form Factor</a:t>
            </a:r>
          </a:p>
          <a:p>
            <a:pPr algn="just">
              <a:lnSpc>
                <a:spcPct val="100000"/>
              </a:lnSpc>
            </a:pPr>
            <a:r>
              <a:rPr lang="en-MY" sz="1600" dirty="0"/>
              <a:t>The form factor is the ratio of RMS value to the DC value. For a half-wave rectifier, the form factor is 1.57.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MY" sz="1600" b="1" dirty="0"/>
              <a:t>Rectifier Efficiency</a:t>
            </a:r>
          </a:p>
          <a:p>
            <a:pPr algn="just">
              <a:lnSpc>
                <a:spcPct val="100000"/>
              </a:lnSpc>
            </a:pPr>
            <a:r>
              <a:rPr lang="en-MY" sz="1600" dirty="0"/>
              <a:t>Rectifier efficiency is the ratio of output DC power to the input AC power. For a half-wave rectifier, rectifier efficiency is 40.6%.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33F15-67E2-439B-A582-7080F776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11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246F58-D1D8-4584-B3E5-45A064A2C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105" y="1948349"/>
            <a:ext cx="1266825" cy="628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8B5423-0B0F-47B7-9AEE-8AD88B32A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898" y="2775204"/>
            <a:ext cx="13239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83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218DA-E3B1-48BD-91ED-F4CAA4F1A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85192"/>
            <a:ext cx="10058400" cy="5687008"/>
          </a:xfrm>
        </p:spPr>
        <p:txBody>
          <a:bodyPr>
            <a:normAutofit/>
          </a:bodyPr>
          <a:lstStyle/>
          <a:p>
            <a:r>
              <a:rPr lang="en-MY" sz="1900" dirty="0"/>
              <a:t>Advantages of Half Wave Rectifier</a:t>
            </a:r>
          </a:p>
          <a:p>
            <a:pPr lvl="1"/>
            <a:r>
              <a:rPr lang="en-MY" sz="1900" dirty="0"/>
              <a:t>Affordable</a:t>
            </a:r>
          </a:p>
          <a:p>
            <a:pPr lvl="1"/>
            <a:r>
              <a:rPr lang="en-MY" sz="1900" dirty="0"/>
              <a:t>Simple connections</a:t>
            </a:r>
          </a:p>
          <a:p>
            <a:pPr lvl="1"/>
            <a:r>
              <a:rPr lang="en-MY" sz="1900" dirty="0"/>
              <a:t>Easy to use as the connections are simple</a:t>
            </a:r>
          </a:p>
          <a:p>
            <a:pPr lvl="1"/>
            <a:r>
              <a:rPr lang="en-MY" sz="1900" dirty="0"/>
              <a:t>Number of components used are less</a:t>
            </a:r>
          </a:p>
          <a:p>
            <a:r>
              <a:rPr lang="en-MY" sz="1900" dirty="0"/>
              <a:t>Disadvantages of Half Wave Rectifier</a:t>
            </a:r>
          </a:p>
          <a:p>
            <a:pPr lvl="1"/>
            <a:r>
              <a:rPr lang="en-MY" sz="1900" dirty="0"/>
              <a:t>Ripple production is more</a:t>
            </a:r>
          </a:p>
          <a:p>
            <a:pPr lvl="1"/>
            <a:r>
              <a:rPr lang="en-MY" sz="1900" dirty="0"/>
              <a:t>Harmonics are generated</a:t>
            </a:r>
          </a:p>
          <a:p>
            <a:pPr lvl="1"/>
            <a:r>
              <a:rPr lang="en-MY" sz="1900" dirty="0"/>
              <a:t>Utilization of the transformer is very low</a:t>
            </a:r>
          </a:p>
          <a:p>
            <a:pPr lvl="1"/>
            <a:r>
              <a:rPr lang="en-MY" sz="1900" dirty="0"/>
              <a:t>The efficiency of rectification is low</a:t>
            </a:r>
          </a:p>
          <a:p>
            <a:r>
              <a:rPr lang="en-MY" sz="1900" dirty="0"/>
              <a:t>Applications of Half Wave Rectifier</a:t>
            </a:r>
          </a:p>
          <a:p>
            <a:pPr lvl="1"/>
            <a:r>
              <a:rPr lang="en-MY" sz="1900" dirty="0"/>
              <a:t>Power rectification: Half wave rectifier is used along with a transformer for power rectification as powering equipment.</a:t>
            </a:r>
          </a:p>
          <a:p>
            <a:pPr lvl="1"/>
            <a:r>
              <a:rPr lang="en-MY" sz="1900" dirty="0"/>
              <a:t>Signal demodulation: Half wave rectifiers are used for demodulating the AM signals.</a:t>
            </a:r>
          </a:p>
          <a:p>
            <a:pPr lvl="1"/>
            <a:r>
              <a:rPr lang="en-MY" sz="1900" dirty="0"/>
              <a:t>Signal peak detector: Half wave rectifier is used for detecting the peak of the incoming waveform.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C6461-CEFC-4C65-ABEA-A08DDA64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12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6276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FCEDC-7334-46D6-9F00-73FEF48E4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Full Wave Rectifier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1BB03-B940-4BE2-AC91-E739CC86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/>
              <a:t>Full-wave rectifier circuits are used for producing an output voltage or output current which is purely DC.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The main advantage of a full-wave rectifier over half-wave rectifier is that such as the average output voltage is higher in full-wave rectifier, there is less ripple produced in full-wave rectifier when compared to the half-wave rectifier.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The full-wave rectifier utilizes both halves of each </a:t>
            </a:r>
            <a:r>
              <a:rPr lang="en-MY" dirty="0" err="1"/>
              <a:t>a.c</a:t>
            </a:r>
            <a:r>
              <a:rPr lang="en-MY" dirty="0"/>
              <a:t> input. When the p-n junction is forward biased, the diode offers low resistance and when it is reversing biased it gives high resistance.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The circuit is designed in such a manner that in the first half cycle if the diode is forward biased then in the second half cycle it is reverse biased and so 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CB0DF-ED09-41E0-8F95-D776A0D6D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13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93775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E759-F7C6-4E6D-B837-AA3AF268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Full wave rectifier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122F4-FF4C-41AE-9AD5-B49C7B6F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14</a:t>
            </a:fld>
            <a:endParaRPr lang="en-MY" dirty="0"/>
          </a:p>
        </p:txBody>
      </p:sp>
      <p:pic>
        <p:nvPicPr>
          <p:cNvPr id="2050" name="Picture 2" descr="Full Wave Rectifier">
            <a:extLst>
              <a:ext uri="{FF2B5EF4-FFF2-40B4-BE49-F238E27FC236}">
                <a16:creationId xmlns:a16="http://schemas.microsoft.com/office/drawing/2014/main" id="{C24AA25B-9F4E-414F-8A3C-F34FF184E0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2006" r="-99" b="14671"/>
          <a:stretch/>
        </p:blipFill>
        <p:spPr bwMode="auto">
          <a:xfrm>
            <a:off x="2520591" y="2093976"/>
            <a:ext cx="7150817" cy="175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B3796D-E7C4-44E9-BC8E-75C35160B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519" y="4050066"/>
            <a:ext cx="4818713" cy="240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25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8ABA-A8D5-4108-BE04-D5123F8D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4800" dirty="0"/>
              <a:t>Characteristics of Full Wave Rectifier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715E-35E6-431C-BE9E-B5D12B424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/>
              <a:t>Ripple Factor</a:t>
            </a:r>
          </a:p>
          <a:p>
            <a:r>
              <a:rPr lang="en-MY" dirty="0"/>
              <a:t>DC Current</a:t>
            </a:r>
          </a:p>
          <a:p>
            <a:r>
              <a:rPr lang="en-MY" dirty="0"/>
              <a:t>DC Output Voltage</a:t>
            </a:r>
          </a:p>
          <a:p>
            <a:r>
              <a:rPr lang="en-MY" dirty="0"/>
              <a:t>Form Factor - The form factor of a full-wave rectifier is given as 1.11</a:t>
            </a:r>
          </a:p>
          <a:p>
            <a:r>
              <a:rPr lang="en-MY" dirty="0"/>
              <a:t>Rectifier Efficiency - The rectifier efficiency of a full-wave rectifier is 81.2%.</a:t>
            </a:r>
          </a:p>
          <a:p>
            <a:r>
              <a:rPr lang="en-MY" dirty="0"/>
              <a:t>Types of Full Wave Rectifier</a:t>
            </a:r>
          </a:p>
          <a:p>
            <a:r>
              <a:rPr lang="en-MY" dirty="0"/>
              <a:t>There are two main types of full-wave rectifiers, and they are:</a:t>
            </a:r>
          </a:p>
          <a:p>
            <a:pPr lvl="1"/>
            <a:r>
              <a:rPr lang="en-MY" dirty="0"/>
              <a:t>Two diodes full-wave rectifier circuit (requires a </a:t>
            </a:r>
            <a:r>
              <a:rPr lang="en-MY" dirty="0" err="1"/>
              <a:t>center</a:t>
            </a:r>
            <a:r>
              <a:rPr lang="en-MY" dirty="0"/>
              <a:t>-tapped transformer and is used in vacuum tubes)</a:t>
            </a:r>
          </a:p>
          <a:p>
            <a:pPr lvl="1"/>
            <a:r>
              <a:rPr lang="en-MY" dirty="0"/>
              <a:t>Bridge rectifier circuit (doesn’t require a centre-tapped transformer and is used along with transformers for efficient usage)</a:t>
            </a:r>
          </a:p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B43DE-8435-47E2-9BA5-3FD2A751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15</a:t>
            </a:fld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47FC7-CE7F-44A9-8A99-7EAEB466D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665" y="1826133"/>
            <a:ext cx="1981200" cy="590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60AAC3-82C6-47AC-9CD0-D136457B4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665" y="2345968"/>
            <a:ext cx="1162050" cy="523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646F74-6886-45F3-B496-ABD5E8598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890" y="2869843"/>
            <a:ext cx="13239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67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04D5A-1AFE-45F5-93EB-4CE712F96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55576"/>
            <a:ext cx="10058400" cy="4716624"/>
          </a:xfrm>
        </p:spPr>
        <p:txBody>
          <a:bodyPr>
            <a:normAutofit/>
          </a:bodyPr>
          <a:lstStyle/>
          <a:p>
            <a:r>
              <a:rPr lang="en-MY" dirty="0"/>
              <a:t>Advantages of Full Wave Rectifier</a:t>
            </a:r>
          </a:p>
          <a:p>
            <a:pPr lvl="1"/>
            <a:r>
              <a:rPr lang="en-MY" sz="2000" dirty="0"/>
              <a:t>The rectifier efficiency of a full-wave rectifier is high</a:t>
            </a:r>
          </a:p>
          <a:p>
            <a:pPr lvl="1"/>
            <a:r>
              <a:rPr lang="en-MY" sz="2000" dirty="0"/>
              <a:t>The power loss is very low</a:t>
            </a:r>
          </a:p>
          <a:p>
            <a:pPr lvl="1"/>
            <a:r>
              <a:rPr lang="en-MY" sz="2000" dirty="0"/>
              <a:t>Number of ripples generated are less</a:t>
            </a:r>
          </a:p>
          <a:p>
            <a:r>
              <a:rPr lang="en-MY" dirty="0"/>
              <a:t>Disadvantages of Full Wave Rectifier</a:t>
            </a:r>
          </a:p>
          <a:p>
            <a:pPr lvl="1"/>
            <a:r>
              <a:rPr lang="en-MY" sz="2000" dirty="0"/>
              <a:t>Very expensive</a:t>
            </a:r>
          </a:p>
          <a:p>
            <a:r>
              <a:rPr lang="en-MY" dirty="0"/>
              <a:t>Applications of Full Wave Rectifier</a:t>
            </a:r>
          </a:p>
          <a:p>
            <a:pPr lvl="1"/>
            <a:r>
              <a:rPr lang="en-MY" sz="2000" dirty="0"/>
              <a:t>Following are the uses of full-wave rectifier:</a:t>
            </a:r>
          </a:p>
          <a:p>
            <a:pPr lvl="1"/>
            <a:r>
              <a:rPr lang="en-MY" sz="2000" dirty="0"/>
              <a:t>Full-wave rectifiers are used for supplying polarized voltage in welding and for this bridge rectifiers are used.</a:t>
            </a:r>
          </a:p>
          <a:p>
            <a:pPr lvl="1"/>
            <a:r>
              <a:rPr lang="en-MY" sz="2000" dirty="0"/>
              <a:t>Full-wave rectifiers are used for detecting the amplitude of modulated radio signals.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CA638-A7B6-4DFD-BA0B-CDBE735C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16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66420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C9664EF-0D74-4781-B4B4-646A93B50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4C0CC2-F056-47AD-A361-F33F5EE97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D560C9F-7A8F-4FBA-BD3A-EB75B62E4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79A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39ACA4-5919-4BA3-B6B7-2CF749FDBE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332" y="808467"/>
            <a:ext cx="10577744" cy="52359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D5812-9984-4153-BD95-BF629817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368646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1DE98518-C1CF-410D-8A71-B5D14FDF677E}" type="slidenum">
              <a:rPr lang="en-US">
                <a:solidFill>
                  <a:schemeClr val="tx2"/>
                </a:solidFill>
              </a:rPr>
              <a:pPr defTabSz="457200">
                <a:spcAft>
                  <a:spcPts val="600"/>
                </a:spcAft>
              </a:pPr>
              <a:t>17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296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C0BD-5AF2-473A-8C4B-2B43A40D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AC5D8-98BC-405A-964A-9D8F5CFE0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The p-region has a greater concentration of __________ as compared to the n-region in a P-N junction.</a:t>
            </a:r>
          </a:p>
          <a:p>
            <a:r>
              <a:rPr lang="en-MY" dirty="0"/>
              <a:t>a) holes</a:t>
            </a:r>
          </a:p>
          <a:p>
            <a:r>
              <a:rPr lang="en-MY" dirty="0"/>
              <a:t>b) electrons</a:t>
            </a:r>
          </a:p>
          <a:p>
            <a:r>
              <a:rPr lang="en-MY" dirty="0"/>
              <a:t>c) both holes &amp; electrons</a:t>
            </a:r>
          </a:p>
          <a:p>
            <a:r>
              <a:rPr lang="en-MY" dirty="0"/>
              <a:t>d) phonons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18EF1-BF3F-465C-9B8D-38745960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18</a:t>
            </a:fld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3BAC39-53BE-4511-86B4-77D5D4F84E83}"/>
              </a:ext>
            </a:extLst>
          </p:cNvPr>
          <p:cNvSpPr/>
          <p:nvPr/>
        </p:nvSpPr>
        <p:spPr>
          <a:xfrm>
            <a:off x="10453379" y="5532016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3620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0131-E40D-4656-8BBA-1FBB1C35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6E46-119D-4B9F-A704-11664A7E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 p-type semiconductor material is doped with ____________ impurities whereas a n-type semiconductor material is doped with __________ impurities</a:t>
            </a:r>
          </a:p>
          <a:p>
            <a:r>
              <a:rPr lang="en-MY" dirty="0"/>
              <a:t>a) acceptor, donor</a:t>
            </a:r>
          </a:p>
          <a:p>
            <a:r>
              <a:rPr lang="en-MY" dirty="0"/>
              <a:t>b) acceptor, acceptor</a:t>
            </a:r>
          </a:p>
          <a:p>
            <a:r>
              <a:rPr lang="en-MY" dirty="0"/>
              <a:t>c) donor, donor</a:t>
            </a:r>
          </a:p>
          <a:p>
            <a:r>
              <a:rPr lang="en-MY" dirty="0"/>
              <a:t>d) donor, acceptor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36254-D622-493F-8EDA-C698A6D5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19</a:t>
            </a:fld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D8236-E7EA-45AF-A6D7-D39E76A18018}"/>
              </a:ext>
            </a:extLst>
          </p:cNvPr>
          <p:cNvSpPr/>
          <p:nvPr/>
        </p:nvSpPr>
        <p:spPr>
          <a:xfrm>
            <a:off x="10453379" y="5532016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29174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9343-EFD5-4DF3-A1A2-9098D33F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1. Semiconductor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8D17-60AB-45B4-9E8B-E19303D7E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MY" dirty="0"/>
              <a:t>Semiconductor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MY" dirty="0"/>
              <a:t>Insulators, Semiconductors and Conductors (Energy level, Valance band &amp; Conduction band)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MY" dirty="0"/>
              <a:t>Semiconductor Materials – Group IV Elements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MY" dirty="0"/>
              <a:t>Doping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MY" dirty="0"/>
              <a:t>Intrinsic &amp; Extrinsic Semi Conductors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MY" dirty="0"/>
              <a:t>p-type &amp; n-type semi conductors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MY" dirty="0"/>
              <a:t>Semiconductor Devices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MY" dirty="0"/>
              <a:t>Types of Semiconductor Devices – Two Terminal, Three Terminal and Four Terminal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03726-7A2B-410B-9368-C57007E0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7439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6C17-4517-4072-97D0-7E487532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651F-C4F3-4E3D-9DAA-C94FF6BB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In the p &amp; n regions of the p-n junction the _________ &amp; the ___________ are the majority charge carriers respectively.</a:t>
            </a:r>
          </a:p>
          <a:p>
            <a:r>
              <a:rPr lang="en-MY" dirty="0"/>
              <a:t>a) holes, holes</a:t>
            </a:r>
          </a:p>
          <a:p>
            <a:r>
              <a:rPr lang="en-MY" dirty="0"/>
              <a:t>b) electrons, electrons</a:t>
            </a:r>
          </a:p>
          <a:p>
            <a:r>
              <a:rPr lang="en-MY" dirty="0"/>
              <a:t>c) holes, electrons</a:t>
            </a:r>
          </a:p>
          <a:p>
            <a:r>
              <a:rPr lang="en-MY" dirty="0"/>
              <a:t>d) electrons, holes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A5E63-3811-4846-A453-72C69A71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20</a:t>
            </a:fld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74F12-7F7F-4153-AC6B-B75F422C6E52}"/>
              </a:ext>
            </a:extLst>
          </p:cNvPr>
          <p:cNvSpPr/>
          <p:nvPr/>
        </p:nvSpPr>
        <p:spPr>
          <a:xfrm>
            <a:off x="10425327" y="5532016"/>
            <a:ext cx="724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52326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0131-E40D-4656-8BBA-1FBB1C35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6E46-119D-4B9F-A704-11664A7E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The n-region has a greater concentration of _________ as compared to the p-region in a P-N junction diode.</a:t>
            </a:r>
          </a:p>
          <a:p>
            <a:r>
              <a:rPr lang="en-MY" dirty="0"/>
              <a:t>a) holes</a:t>
            </a:r>
          </a:p>
          <a:p>
            <a:r>
              <a:rPr lang="en-MY" dirty="0"/>
              <a:t>b) electrons</a:t>
            </a:r>
          </a:p>
          <a:p>
            <a:r>
              <a:rPr lang="en-MY" dirty="0"/>
              <a:t>c) both holes &amp; electrons</a:t>
            </a:r>
          </a:p>
          <a:p>
            <a:r>
              <a:rPr lang="en-MY" dirty="0"/>
              <a:t>d) phonons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36254-D622-493F-8EDA-C698A6D5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21</a:t>
            </a:fld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BAF5AC-1405-4C16-96F9-40EF685D71C4}"/>
              </a:ext>
            </a:extLst>
          </p:cNvPr>
          <p:cNvSpPr/>
          <p:nvPr/>
        </p:nvSpPr>
        <p:spPr>
          <a:xfrm>
            <a:off x="10453379" y="5532016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050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6C17-4517-4072-97D0-7E487532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651F-C4F3-4E3D-9DAA-C94FF6BB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Which of the below mentioned statements is false regarding a p-n junction diode?</a:t>
            </a:r>
          </a:p>
          <a:p>
            <a:r>
              <a:rPr lang="en-MY" dirty="0"/>
              <a:t>a) Diode are uncontrolled devices</a:t>
            </a:r>
          </a:p>
          <a:p>
            <a:r>
              <a:rPr lang="en-MY" dirty="0"/>
              <a:t>b) Diodes are rectifying devices</a:t>
            </a:r>
          </a:p>
          <a:p>
            <a:r>
              <a:rPr lang="en-MY" dirty="0"/>
              <a:t>c) Diodes are unidirectional devices</a:t>
            </a:r>
          </a:p>
          <a:p>
            <a:r>
              <a:rPr lang="en-MY" dirty="0"/>
              <a:t>d) Diodes have three terminals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A5E63-3811-4846-A453-72C69A71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22</a:t>
            </a:fld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87B64C-BFFC-43B4-B4F7-DB7A1929FBA5}"/>
              </a:ext>
            </a:extLst>
          </p:cNvPr>
          <p:cNvSpPr/>
          <p:nvPr/>
        </p:nvSpPr>
        <p:spPr>
          <a:xfrm>
            <a:off x="10418113" y="5532016"/>
            <a:ext cx="7393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6381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6E46-119D-4B9F-A704-11664A7E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When a physical contact between a p-region &amp; n-region is established which of the following is most likely to take place?</a:t>
            </a:r>
          </a:p>
          <a:p>
            <a:r>
              <a:rPr lang="en-MY" dirty="0"/>
              <a:t>a) Electrons from N-region diffuse to P-region</a:t>
            </a:r>
          </a:p>
          <a:p>
            <a:r>
              <a:rPr lang="en-MY" dirty="0"/>
              <a:t>b) Holes from P-region diffuse to N-region</a:t>
            </a:r>
          </a:p>
          <a:p>
            <a:r>
              <a:rPr lang="en-MY" dirty="0"/>
              <a:t>c) Both of the above mentioned statements are true</a:t>
            </a:r>
          </a:p>
          <a:p>
            <a:r>
              <a:rPr lang="en-MY" dirty="0"/>
              <a:t>d) Nothing will 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36254-D622-493F-8EDA-C698A6D5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23</a:t>
            </a:fld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6E4237-DC7D-4535-9D75-3327DE70B81E}"/>
              </a:ext>
            </a:extLst>
          </p:cNvPr>
          <p:cNvSpPr/>
          <p:nvPr/>
        </p:nvSpPr>
        <p:spPr>
          <a:xfrm>
            <a:off x="10425327" y="5532016"/>
            <a:ext cx="724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1965774-D908-487B-982D-A9D600C2A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975" y="484188"/>
            <a:ext cx="10058400" cy="1609725"/>
          </a:xfrm>
        </p:spPr>
        <p:txBody>
          <a:bodyPr/>
          <a:lstStyle/>
          <a:p>
            <a:r>
              <a:rPr lang="en-MY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38822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651F-C4F3-4E3D-9DAA-C94FF6BB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Which of the following is true in case of a forward biased p-n junction diode?</a:t>
            </a:r>
          </a:p>
          <a:p>
            <a:r>
              <a:rPr lang="en-MY" dirty="0"/>
              <a:t>a) The positive terminal of the battery sucks electrons from the p-region</a:t>
            </a:r>
          </a:p>
          <a:p>
            <a:r>
              <a:rPr lang="en-MY" dirty="0"/>
              <a:t>b) The positive terminal of the battery injects electrons into the p-region</a:t>
            </a:r>
          </a:p>
          <a:p>
            <a:r>
              <a:rPr lang="en-MY" dirty="0"/>
              <a:t>c) The negative terminal of the battery sucks electrons from the p-region</a:t>
            </a:r>
          </a:p>
          <a:p>
            <a:r>
              <a:rPr lang="en-MY" dirty="0"/>
              <a:t>d) None of the above mentioned statements are true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A5E63-3811-4846-A453-72C69A71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24</a:t>
            </a:fld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F3F63B-745C-4669-8BB0-9100B0B59DB0}"/>
              </a:ext>
            </a:extLst>
          </p:cNvPr>
          <p:cNvSpPr/>
          <p:nvPr/>
        </p:nvSpPr>
        <p:spPr>
          <a:xfrm>
            <a:off x="10453379" y="5532016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C264CF-8603-48D1-865F-685975536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975" y="484188"/>
            <a:ext cx="10058400" cy="1609725"/>
          </a:xfrm>
        </p:spPr>
        <p:txBody>
          <a:bodyPr/>
          <a:lstStyle/>
          <a:p>
            <a:r>
              <a:rPr lang="en-MY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95951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0131-E40D-4656-8BBA-1FBB1C35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6E46-119D-4B9F-A704-11664A7E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Power diode is __________</a:t>
            </a:r>
          </a:p>
          <a:p>
            <a:r>
              <a:rPr lang="en-MY" dirty="0"/>
              <a:t>a) a three terminal semiconductor device</a:t>
            </a:r>
          </a:p>
          <a:p>
            <a:r>
              <a:rPr lang="en-MY" dirty="0"/>
              <a:t>b) a two terminal semiconductor device</a:t>
            </a:r>
          </a:p>
          <a:p>
            <a:r>
              <a:rPr lang="en-MY" dirty="0"/>
              <a:t>c) a four terminal semiconductor device</a:t>
            </a:r>
          </a:p>
          <a:p>
            <a:r>
              <a:rPr lang="en-MY" dirty="0"/>
              <a:t>d) a three terminal analog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36254-D622-493F-8EDA-C698A6D5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25</a:t>
            </a:fld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1EC71E-CD85-4D8C-952D-BFFCD26BD495}"/>
              </a:ext>
            </a:extLst>
          </p:cNvPr>
          <p:cNvSpPr/>
          <p:nvPr/>
        </p:nvSpPr>
        <p:spPr>
          <a:xfrm>
            <a:off x="10453379" y="5532016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9735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6C17-4517-4072-97D0-7E487532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651F-C4F3-4E3D-9DAA-C94FF6BB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The V-I Characteristics of the diode lie in the</a:t>
            </a:r>
          </a:p>
          <a:p>
            <a:r>
              <a:rPr lang="en-MY" dirty="0"/>
              <a:t>a) 1st &amp; 2nd quadrant</a:t>
            </a:r>
          </a:p>
          <a:p>
            <a:r>
              <a:rPr lang="en-MY" dirty="0"/>
              <a:t>b) 1st &amp; 3rd quadrant</a:t>
            </a:r>
          </a:p>
          <a:p>
            <a:r>
              <a:rPr lang="en-MY" dirty="0"/>
              <a:t>c) 1st &amp; 4th quadrant</a:t>
            </a:r>
          </a:p>
          <a:p>
            <a:r>
              <a:rPr lang="en-MY" dirty="0"/>
              <a:t>d) Only in the 1st quadrant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A5E63-3811-4846-A453-72C69A71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26</a:t>
            </a:fld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5DF52-230C-4CB2-B997-8A2AFCABF218}"/>
              </a:ext>
            </a:extLst>
          </p:cNvPr>
          <p:cNvSpPr/>
          <p:nvPr/>
        </p:nvSpPr>
        <p:spPr>
          <a:xfrm>
            <a:off x="10453379" y="5532016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7606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0131-E40D-4656-8BBA-1FBB1C35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6E46-119D-4B9F-A704-11664A7E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 diode is said to be reversed biased when the</a:t>
            </a:r>
          </a:p>
          <a:p>
            <a:r>
              <a:rPr lang="en-MY" dirty="0"/>
              <a:t>a) cathode is positive with respect to the anode</a:t>
            </a:r>
          </a:p>
          <a:p>
            <a:r>
              <a:rPr lang="en-MY" dirty="0"/>
              <a:t>b) anode is positive with respect to the cathode</a:t>
            </a:r>
          </a:p>
          <a:p>
            <a:r>
              <a:rPr lang="en-MY" dirty="0"/>
              <a:t>c) cathode is negative with respect to the anode</a:t>
            </a:r>
          </a:p>
          <a:p>
            <a:r>
              <a:rPr lang="en-MY" dirty="0"/>
              <a:t>d) both cathode &amp; anode are negative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36254-D622-493F-8EDA-C698A6D5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27</a:t>
            </a:fld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FCFD6F-124D-4F18-9B3C-A8D096F9C992}"/>
              </a:ext>
            </a:extLst>
          </p:cNvPr>
          <p:cNvSpPr/>
          <p:nvPr/>
        </p:nvSpPr>
        <p:spPr>
          <a:xfrm>
            <a:off x="10453379" y="5532016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6866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6C17-4517-4072-97D0-7E487532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651F-C4F3-4E3D-9DAA-C94FF6BB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 diode is said to be forward biased when the</a:t>
            </a:r>
          </a:p>
          <a:p>
            <a:r>
              <a:rPr lang="en-MY" dirty="0"/>
              <a:t>a) cathode is positive with respect to the anode</a:t>
            </a:r>
          </a:p>
          <a:p>
            <a:r>
              <a:rPr lang="en-MY" dirty="0"/>
              <a:t>b) anode is positive with respect to the cathode</a:t>
            </a:r>
          </a:p>
          <a:p>
            <a:r>
              <a:rPr lang="en-MY" dirty="0"/>
              <a:t>c) anode is negative with respect to the anode</a:t>
            </a:r>
          </a:p>
          <a:p>
            <a:r>
              <a:rPr lang="en-MY" dirty="0"/>
              <a:t>d) both cathode &amp; anode are positive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A5E63-3811-4846-A453-72C69A71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28</a:t>
            </a:fld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E10387-0761-4E15-B937-B2AE44D67A30}"/>
              </a:ext>
            </a:extLst>
          </p:cNvPr>
          <p:cNvSpPr/>
          <p:nvPr/>
        </p:nvSpPr>
        <p:spPr>
          <a:xfrm>
            <a:off x="10453379" y="5532016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9898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0131-E40D-4656-8BBA-1FBB1C35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6E46-119D-4B9F-A704-11664A7E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When the p-n junction diode is forward biased, the width of the depletion region __________</a:t>
            </a:r>
          </a:p>
          <a:p>
            <a:r>
              <a:rPr lang="en-MY" dirty="0"/>
              <a:t>a) increases</a:t>
            </a:r>
          </a:p>
          <a:p>
            <a:r>
              <a:rPr lang="en-MY" dirty="0"/>
              <a:t>b) decreases</a:t>
            </a:r>
          </a:p>
          <a:p>
            <a:r>
              <a:rPr lang="en-MY" dirty="0"/>
              <a:t>c) remains Constant</a:t>
            </a:r>
          </a:p>
          <a:p>
            <a:r>
              <a:rPr lang="en-MY" dirty="0"/>
              <a:t>d) increases than Decreases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36254-D622-493F-8EDA-C698A6D5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29</a:t>
            </a:fld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E936CF-78F5-4345-8C08-F4F582A15690}"/>
              </a:ext>
            </a:extLst>
          </p:cNvPr>
          <p:cNvSpPr/>
          <p:nvPr/>
        </p:nvSpPr>
        <p:spPr>
          <a:xfrm>
            <a:off x="10453379" y="5532016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3298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C761-524E-464B-8DC1-372C5BC2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2. PN Junction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FABA5-6734-4CDC-89EA-5BEDE236A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MY" dirty="0"/>
              <a:t>PN Junction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How PN Junction Formed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Diffusion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Potential Barrier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Depletion Layer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Neutral Charge Condition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8839D-C7D5-4A89-A88D-4B811713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3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6610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6C17-4517-4072-97D0-7E487532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651F-C4F3-4E3D-9DAA-C94FF6BB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When the p-n junction diode is reversed biased, the width of the depletion region __________</a:t>
            </a:r>
          </a:p>
          <a:p>
            <a:r>
              <a:rPr lang="en-MY" dirty="0"/>
              <a:t>a) increases</a:t>
            </a:r>
          </a:p>
          <a:p>
            <a:r>
              <a:rPr lang="en-MY" dirty="0"/>
              <a:t>b) decreases</a:t>
            </a:r>
          </a:p>
          <a:p>
            <a:r>
              <a:rPr lang="en-MY" dirty="0"/>
              <a:t>c) remains Constant</a:t>
            </a:r>
          </a:p>
          <a:p>
            <a:r>
              <a:rPr lang="en-MY" dirty="0"/>
              <a:t>d) none of the above mentioned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A5E63-3811-4846-A453-72C69A71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30</a:t>
            </a:fld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BCEF44-CC0C-4F6D-9DAD-E8652BD1A3E5}"/>
              </a:ext>
            </a:extLst>
          </p:cNvPr>
          <p:cNvSpPr/>
          <p:nvPr/>
        </p:nvSpPr>
        <p:spPr>
          <a:xfrm>
            <a:off x="10453379" y="5532016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0547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0131-E40D-4656-8BBA-1FBB1C35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6E46-119D-4B9F-A704-11664A7E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In the equilibrium state, the barrier potential across a unbiased silicon diode is _________</a:t>
            </a:r>
          </a:p>
          <a:p>
            <a:r>
              <a:rPr lang="en-MY" dirty="0"/>
              <a:t>a) 0.3 V</a:t>
            </a:r>
          </a:p>
          <a:p>
            <a:r>
              <a:rPr lang="en-MY" dirty="0"/>
              <a:t>b) 0.7 V</a:t>
            </a:r>
          </a:p>
          <a:p>
            <a:r>
              <a:rPr lang="en-MY" dirty="0"/>
              <a:t>c) 1.3 V</a:t>
            </a:r>
          </a:p>
          <a:p>
            <a:r>
              <a:rPr lang="en-MY" dirty="0"/>
              <a:t>d) 0 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36254-D622-493F-8EDA-C698A6D5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31</a:t>
            </a:fld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8CCD83-80ED-4328-A769-99B678CE1D82}"/>
              </a:ext>
            </a:extLst>
          </p:cNvPr>
          <p:cNvSpPr/>
          <p:nvPr/>
        </p:nvSpPr>
        <p:spPr>
          <a:xfrm>
            <a:off x="10453379" y="5532016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432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6C17-4517-4072-97D0-7E487532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651F-C4F3-4E3D-9DAA-C94FF6BB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In the equilibrium state the barrier, potential across a unbiased germanium diode is __________</a:t>
            </a:r>
          </a:p>
          <a:p>
            <a:r>
              <a:rPr lang="en-MY" dirty="0"/>
              <a:t>a) 0.3 V</a:t>
            </a:r>
          </a:p>
          <a:p>
            <a:r>
              <a:rPr lang="en-MY" dirty="0"/>
              <a:t>b) 0.7 V</a:t>
            </a:r>
          </a:p>
          <a:p>
            <a:r>
              <a:rPr lang="en-MY" dirty="0"/>
              <a:t>c) 1.7 V</a:t>
            </a:r>
          </a:p>
          <a:p>
            <a:r>
              <a:rPr lang="en-MY" dirty="0"/>
              <a:t>d) 0 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A5E63-3811-4846-A453-72C69A71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32</a:t>
            </a:fld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8FA63E-4D71-47E0-B2F9-72DD42B934BB}"/>
              </a:ext>
            </a:extLst>
          </p:cNvPr>
          <p:cNvSpPr/>
          <p:nvPr/>
        </p:nvSpPr>
        <p:spPr>
          <a:xfrm>
            <a:off x="10453379" y="5532016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24633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0131-E40D-4656-8BBA-1FBB1C35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6E46-119D-4B9F-A704-11664A7E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In a half wave rectifier, the sine wave input is 50sin50t. If the load resistance is of 1K, then average DC power output will be?</a:t>
            </a:r>
          </a:p>
          <a:p>
            <a:r>
              <a:rPr lang="en-MY" dirty="0"/>
              <a:t>a) 3.99V</a:t>
            </a:r>
          </a:p>
          <a:p>
            <a:r>
              <a:rPr lang="en-MY" dirty="0"/>
              <a:t>b) 2.5V</a:t>
            </a:r>
          </a:p>
          <a:p>
            <a:r>
              <a:rPr lang="en-MY" dirty="0"/>
              <a:t>c) 5.97V</a:t>
            </a:r>
          </a:p>
          <a:p>
            <a:r>
              <a:rPr lang="en-MY" dirty="0"/>
              <a:t>d) 6.77V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36254-D622-493F-8EDA-C698A6D5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33</a:t>
            </a:fld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5F8DE-7E20-4482-9D38-9B85AE4A0743}"/>
              </a:ext>
            </a:extLst>
          </p:cNvPr>
          <p:cNvSpPr/>
          <p:nvPr/>
        </p:nvSpPr>
        <p:spPr>
          <a:xfrm>
            <a:off x="10453379" y="5522685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6491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6C17-4517-4072-97D0-7E487532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651F-C4F3-4E3D-9DAA-C94FF6BB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In a half wave rectifier, the sine wave input is 200sin300t. The average value of output voltage is?</a:t>
            </a:r>
          </a:p>
          <a:p>
            <a:r>
              <a:rPr lang="en-MY" dirty="0"/>
              <a:t>a) 57.876V</a:t>
            </a:r>
          </a:p>
          <a:p>
            <a:r>
              <a:rPr lang="en-MY" dirty="0"/>
              <a:t>b) 67.453V</a:t>
            </a:r>
          </a:p>
          <a:p>
            <a:r>
              <a:rPr lang="en-MY" dirty="0"/>
              <a:t>c) 63.694V</a:t>
            </a:r>
          </a:p>
          <a:p>
            <a:r>
              <a:rPr lang="en-MY" dirty="0"/>
              <a:t>d) 76.987V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A5E63-3811-4846-A453-72C69A71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34</a:t>
            </a:fld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BBE2B0-3B9E-4290-B34F-EEEBD040F5BC}"/>
              </a:ext>
            </a:extLst>
          </p:cNvPr>
          <p:cNvSpPr/>
          <p:nvPr/>
        </p:nvSpPr>
        <p:spPr>
          <a:xfrm>
            <a:off x="10425327" y="5522685"/>
            <a:ext cx="724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5362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6C17-4517-4072-97D0-7E487532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651F-C4F3-4E3D-9DAA-C94FF6BB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Efficiency of a half wave rectifier is</a:t>
            </a:r>
          </a:p>
          <a:p>
            <a:r>
              <a:rPr lang="en-MY" dirty="0"/>
              <a:t>a) 50%</a:t>
            </a:r>
          </a:p>
          <a:p>
            <a:r>
              <a:rPr lang="en-MY" dirty="0"/>
              <a:t>b) 60%</a:t>
            </a:r>
          </a:p>
          <a:p>
            <a:r>
              <a:rPr lang="en-MY" dirty="0"/>
              <a:t>c) 40.6%</a:t>
            </a:r>
          </a:p>
          <a:p>
            <a:r>
              <a:rPr lang="en-MY" dirty="0"/>
              <a:t>d) 46%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A5E63-3811-4846-A453-72C69A71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35</a:t>
            </a:fld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BBE2B0-3B9E-4290-B34F-EEEBD040F5BC}"/>
              </a:ext>
            </a:extLst>
          </p:cNvPr>
          <p:cNvSpPr/>
          <p:nvPr/>
        </p:nvSpPr>
        <p:spPr>
          <a:xfrm>
            <a:off x="10425327" y="5522685"/>
            <a:ext cx="724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3974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6C17-4517-4072-97D0-7E487532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651F-C4F3-4E3D-9DAA-C94FF6BB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Form factor of a half wave rectifier is</a:t>
            </a:r>
          </a:p>
          <a:p>
            <a:r>
              <a:rPr lang="en-MY" dirty="0"/>
              <a:t>a) 1.11</a:t>
            </a:r>
          </a:p>
          <a:p>
            <a:r>
              <a:rPr lang="en-MY" dirty="0"/>
              <a:t>b) 1.57</a:t>
            </a:r>
          </a:p>
          <a:p>
            <a:r>
              <a:rPr lang="en-MY" dirty="0"/>
              <a:t>c) 1.21</a:t>
            </a:r>
          </a:p>
          <a:p>
            <a:r>
              <a:rPr lang="en-MY" dirty="0"/>
              <a:t>d) 1.31</a:t>
            </a:r>
          </a:p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A5E63-3811-4846-A453-72C69A71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36</a:t>
            </a:fld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BBE2B0-3B9E-4290-B34F-EEEBD040F5BC}"/>
              </a:ext>
            </a:extLst>
          </p:cNvPr>
          <p:cNvSpPr/>
          <p:nvPr/>
        </p:nvSpPr>
        <p:spPr>
          <a:xfrm>
            <a:off x="10453379" y="5522685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87269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6C17-4517-4072-97D0-7E487532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651F-C4F3-4E3D-9DAA-C94FF6BB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Efficiency of a full wave rectifier is _________</a:t>
            </a:r>
          </a:p>
          <a:p>
            <a:r>
              <a:rPr lang="en-MY" dirty="0"/>
              <a:t>a) 50%</a:t>
            </a:r>
          </a:p>
          <a:p>
            <a:r>
              <a:rPr lang="en-MY" dirty="0"/>
              <a:t>b) 46%</a:t>
            </a:r>
          </a:p>
          <a:p>
            <a:r>
              <a:rPr lang="en-MY" dirty="0"/>
              <a:t>c) 70%</a:t>
            </a:r>
          </a:p>
          <a:p>
            <a:r>
              <a:rPr lang="en-MY" dirty="0"/>
              <a:t>d) 81.2%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A5E63-3811-4846-A453-72C69A71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37</a:t>
            </a:fld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BBE2B0-3B9E-4290-B34F-EEEBD040F5BC}"/>
              </a:ext>
            </a:extLst>
          </p:cNvPr>
          <p:cNvSpPr/>
          <p:nvPr/>
        </p:nvSpPr>
        <p:spPr>
          <a:xfrm>
            <a:off x="10418113" y="5522685"/>
            <a:ext cx="7393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87897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6C17-4517-4072-97D0-7E487532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651F-C4F3-4E3D-9DAA-C94FF6BB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How many junction/s do a diode consist?</a:t>
            </a:r>
          </a:p>
          <a:p>
            <a:r>
              <a:rPr lang="en-MY" dirty="0"/>
              <a:t>a) 0</a:t>
            </a:r>
          </a:p>
          <a:p>
            <a:r>
              <a:rPr lang="en-MY" dirty="0"/>
              <a:t>b) 1</a:t>
            </a:r>
          </a:p>
          <a:p>
            <a:r>
              <a:rPr lang="en-MY" dirty="0"/>
              <a:t>c) 2</a:t>
            </a:r>
          </a:p>
          <a:p>
            <a:r>
              <a:rPr lang="en-MY" dirty="0"/>
              <a:t>d)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A5E63-3811-4846-A453-72C69A71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38</a:t>
            </a:fld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BBE2B0-3B9E-4290-B34F-EEEBD040F5BC}"/>
              </a:ext>
            </a:extLst>
          </p:cNvPr>
          <p:cNvSpPr/>
          <p:nvPr/>
        </p:nvSpPr>
        <p:spPr>
          <a:xfrm>
            <a:off x="10453379" y="5522685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0315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6C17-4517-4072-97D0-7E487532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651F-C4F3-4E3D-9DAA-C94FF6BB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 single-phase full wave mid-point type diode rectifier requires __________ number of diodes whereas bridge type requires _________</a:t>
            </a:r>
          </a:p>
          <a:p>
            <a:r>
              <a:rPr lang="en-MY" dirty="0"/>
              <a:t>a) 1,2</a:t>
            </a:r>
          </a:p>
          <a:p>
            <a:r>
              <a:rPr lang="en-MY" dirty="0"/>
              <a:t>b) 2,4</a:t>
            </a:r>
          </a:p>
          <a:p>
            <a:r>
              <a:rPr lang="en-MY" dirty="0"/>
              <a:t>c) 4,8</a:t>
            </a:r>
          </a:p>
          <a:p>
            <a:r>
              <a:rPr lang="en-MY" dirty="0"/>
              <a:t>d) 3,2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A5E63-3811-4846-A453-72C69A71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39</a:t>
            </a:fld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BBE2B0-3B9E-4290-B34F-EEEBD040F5BC}"/>
              </a:ext>
            </a:extLst>
          </p:cNvPr>
          <p:cNvSpPr/>
          <p:nvPr/>
        </p:nvSpPr>
        <p:spPr>
          <a:xfrm>
            <a:off x="10453379" y="5522685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4086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FD513-CB3F-44EF-B3DF-015309826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3. PN Junction Diode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F9206-928F-46AA-8758-7C8C3F203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MY" dirty="0"/>
              <a:t>PN Junction Diode (conduct the current in one direction only)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Construction of Diode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Diffusion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Potential Barrier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Symbol, VI Characteristics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Unbiased Diode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Biased Diode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MY" dirty="0"/>
              <a:t>Forward Biased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MY" dirty="0"/>
              <a:t>Reverse Biased</a:t>
            </a:r>
          </a:p>
          <a:p>
            <a:pPr marL="457200" indent="-457200">
              <a:buFont typeface="+mj-lt"/>
              <a:buAutoNum type="arabicPeriod"/>
            </a:pP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F40C3-919A-43C0-B985-8DF7A496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4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4538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6C17-4517-4072-97D0-7E487532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651F-C4F3-4E3D-9DAA-C94FF6BB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 single-phase full wave rectifier is a</a:t>
            </a:r>
          </a:p>
          <a:p>
            <a:r>
              <a:rPr lang="en-MY" dirty="0"/>
              <a:t>a) single pulse rectifier</a:t>
            </a:r>
          </a:p>
          <a:p>
            <a:r>
              <a:rPr lang="en-MY" dirty="0"/>
              <a:t>b) multiple pulse rectifier</a:t>
            </a:r>
          </a:p>
          <a:p>
            <a:r>
              <a:rPr lang="en-MY" dirty="0"/>
              <a:t>c) two pulse rectifier</a:t>
            </a:r>
          </a:p>
          <a:p>
            <a:r>
              <a:rPr lang="en-MY" dirty="0"/>
              <a:t>d) three pulse rectifier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A5E63-3811-4846-A453-72C69A71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40</a:t>
            </a:fld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BBE2B0-3B9E-4290-B34F-EEEBD040F5BC}"/>
              </a:ext>
            </a:extLst>
          </p:cNvPr>
          <p:cNvSpPr/>
          <p:nvPr/>
        </p:nvSpPr>
        <p:spPr>
          <a:xfrm>
            <a:off x="10425327" y="5522685"/>
            <a:ext cx="724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6783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5C33D-B18B-4396-8D60-4D13C7D65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942975"/>
            <a:ext cx="9966960" cy="3525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9600">
                <a:solidFill>
                  <a:srgbClr val="FFFFFF"/>
                </a:solidFill>
              </a:rPr>
              <a:t>5. Zenor diode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699B3-EC2B-4435-90A9-CE483DFE8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9404" y="6135306"/>
            <a:ext cx="749319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457200">
              <a:spcAft>
                <a:spcPts val="600"/>
              </a:spcAft>
            </a:pPr>
            <a:fld id="{1DE98518-C1CF-410D-8A71-B5D14FDF677E}" type="slidenum">
              <a:rPr lang="en-US" sz="2800" b="1" kern="1200">
                <a:solidFill>
                  <a:srgbClr val="FFFFFF">
                    <a:alpha val="95000"/>
                  </a:srgbClr>
                </a:solidFill>
                <a:latin typeface="+mj-lt"/>
                <a:ea typeface="+mn-ea"/>
                <a:cs typeface="+mn-cs"/>
              </a:rPr>
              <a:pPr algn="l" defTabSz="457200">
                <a:spcAft>
                  <a:spcPts val="600"/>
                </a:spcAft>
              </a:pPr>
              <a:t>41</a:t>
            </a:fld>
            <a:endParaRPr lang="en-US" sz="2800" b="1" kern="1200">
              <a:solidFill>
                <a:srgbClr val="FFFFFF">
                  <a:alpha val="95000"/>
                </a:srgbClr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042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1E447-A28A-4783-8C3D-27FE83EEF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942975"/>
            <a:ext cx="9966960" cy="3525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4. Application of Diode - Rectifiers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05577FF-31E5-4670-BAAF-BD4803D6C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649148"/>
            <a:ext cx="9948672" cy="1486158"/>
          </a:xfrm>
        </p:spPr>
        <p:txBody>
          <a:bodyPr>
            <a:normAutofit/>
          </a:bodyPr>
          <a:lstStyle/>
          <a:p>
            <a:pPr algn="ctr"/>
            <a:r>
              <a:rPr lang="en-MY" dirty="0">
                <a:solidFill>
                  <a:srgbClr val="FFFFFF">
                    <a:alpha val="60000"/>
                  </a:srgbClr>
                </a:solidFill>
              </a:rPr>
              <a:t>Halfwave Rectifier &amp; Full Wave Rectifier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C2206-689B-4317-8894-D5049215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9404" y="6135306"/>
            <a:ext cx="749319" cy="640080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457200">
              <a:spcAft>
                <a:spcPts val="600"/>
              </a:spcAft>
            </a:pPr>
            <a:fld id="{1DE98518-C1CF-410D-8A71-B5D14FDF677E}" type="slidenum">
              <a:rPr lang="en-US" b="1" kern="1200">
                <a:solidFill>
                  <a:srgbClr val="FFFFFF">
                    <a:alpha val="95000"/>
                  </a:srgbClr>
                </a:solidFill>
                <a:latin typeface="+mj-lt"/>
                <a:ea typeface="+mn-ea"/>
                <a:cs typeface="+mn-cs"/>
              </a:rPr>
              <a:pPr algn="l" defTabSz="457200">
                <a:spcAft>
                  <a:spcPts val="600"/>
                </a:spcAft>
              </a:pPr>
              <a:t>5</a:t>
            </a:fld>
            <a:endParaRPr lang="en-US" b="1" kern="1200">
              <a:solidFill>
                <a:srgbClr val="FFFFFF">
                  <a:alpha val="95000"/>
                </a:srgbClr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19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ED92-B2C4-4271-9D72-760415669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Rectifiers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5D71E-D9CF-4C59-84AE-A08F7CBF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/>
              <a:t>The main application of p-n junction diode is in rectification circuits.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These circuits are used to describe the conversion of </a:t>
            </a:r>
            <a:r>
              <a:rPr lang="en-MY" dirty="0" err="1"/>
              <a:t>a.c</a:t>
            </a:r>
            <a:r>
              <a:rPr lang="en-MY" dirty="0"/>
              <a:t> signals to </a:t>
            </a:r>
            <a:r>
              <a:rPr lang="en-MY" dirty="0" err="1"/>
              <a:t>d.c</a:t>
            </a:r>
            <a:r>
              <a:rPr lang="en-MY" dirty="0"/>
              <a:t> in power supplies.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Diode rectifier gives an alternating voltage which pulsates in accordance with time.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The filter </a:t>
            </a:r>
            <a:r>
              <a:rPr lang="en-MY" dirty="0" err="1"/>
              <a:t>smoothes</a:t>
            </a:r>
            <a:r>
              <a:rPr lang="en-MY" dirty="0"/>
              <a:t> the pulsation in the voltage and to produce </a:t>
            </a:r>
            <a:r>
              <a:rPr lang="en-MY" dirty="0" err="1"/>
              <a:t>d.c</a:t>
            </a:r>
            <a:r>
              <a:rPr lang="en-MY" dirty="0"/>
              <a:t> voltage, a regulator is used which removes the ripples.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There are two primary methods of diode rectification:</a:t>
            </a:r>
          </a:p>
          <a:p>
            <a:pPr lvl="1" algn="just">
              <a:lnSpc>
                <a:spcPct val="100000"/>
              </a:lnSpc>
            </a:pPr>
            <a:r>
              <a:rPr lang="en-MY" dirty="0"/>
              <a:t>Half Wave Rectifier	</a:t>
            </a:r>
          </a:p>
          <a:p>
            <a:pPr lvl="1" algn="just">
              <a:lnSpc>
                <a:spcPct val="100000"/>
              </a:lnSpc>
            </a:pPr>
            <a:r>
              <a:rPr lang="en-MY" dirty="0"/>
              <a:t>Full Wave Rectifier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5CE0E-7F15-47F9-B3DD-45E6AC0E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6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3272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E8BF-8501-4A64-A2C0-C1CD2B39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Half Wave Rectifier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EDAEF-358B-4C91-954E-1541F3A19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In a half-wave rectifier, one half of each </a:t>
            </a:r>
            <a:r>
              <a:rPr lang="en-MY" dirty="0" err="1"/>
              <a:t>a.c</a:t>
            </a:r>
            <a:r>
              <a:rPr lang="en-MY" dirty="0"/>
              <a:t> input cycle is rectified. </a:t>
            </a:r>
          </a:p>
          <a:p>
            <a:r>
              <a:rPr lang="en-MY" dirty="0"/>
              <a:t>When the p-n junction diode is forward biased, it gives little resistance and when it is reversing biased it provides high resistance. </a:t>
            </a:r>
          </a:p>
          <a:p>
            <a:r>
              <a:rPr lang="en-MY" dirty="0"/>
              <a:t>During one-half cycles, the diode is forward biased when the input voltage is applied and in the opposite half cycle, it is reverse biased. </a:t>
            </a:r>
          </a:p>
          <a:p>
            <a:r>
              <a:rPr lang="en-MY" dirty="0"/>
              <a:t>During alternate half-cycles, the optimum result can be obtained.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DD6F0-9C92-4082-B500-47D263E9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7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6191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220E-913E-439C-8640-3922A5E3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Working of Half Wave Rectifier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EE05A-D084-4E39-A918-B91AD15A4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/>
              <a:t>The half-wave rectifier has both positive and negative cycles.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During the positive half of the input, the current will flow from positive to negative which will generate only a positive half cycle of the </a:t>
            </a:r>
            <a:r>
              <a:rPr lang="en-MY" dirty="0" err="1"/>
              <a:t>a.c</a:t>
            </a:r>
            <a:r>
              <a:rPr lang="en-MY" dirty="0"/>
              <a:t> supply.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In the second half cycle, the current will flow from negative to positive and the diode will be reverse biased.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Thus, at the output side, there will be no current generated, and we cannot get power at the load resistance.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7C39D-302E-46CC-ACDD-8A66BD05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8</a:t>
            </a:fld>
            <a:endParaRPr lang="en-MY" dirty="0"/>
          </a:p>
        </p:txBody>
      </p:sp>
      <p:pic>
        <p:nvPicPr>
          <p:cNvPr id="1026" name="Picture 2" descr="Half Wave Rectifier">
            <a:extLst>
              <a:ext uri="{FF2B5EF4-FFF2-40B4-BE49-F238E27FC236}">
                <a16:creationId xmlns:a16="http://schemas.microsoft.com/office/drawing/2014/main" id="{C1C599FF-00DA-459F-A6FB-47692FCCA2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1598" r="314" b="14132"/>
          <a:stretch/>
        </p:blipFill>
        <p:spPr bwMode="auto">
          <a:xfrm>
            <a:off x="3935518" y="4855198"/>
            <a:ext cx="7121320" cy="178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F632C0-FD36-45FB-B88B-071DBCA81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584" y="4989024"/>
            <a:ext cx="2590969" cy="151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1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48B5-670D-4B05-94BB-28F627AC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Characteristics of Half Wave Rectifier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94E99-19A7-4502-A35D-1DAE136A3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1. Ripple Factor</a:t>
            </a:r>
          </a:p>
          <a:p>
            <a:r>
              <a:rPr lang="en-MY" dirty="0"/>
              <a:t>2. DC Current</a:t>
            </a:r>
          </a:p>
          <a:p>
            <a:r>
              <a:rPr lang="en-MY" dirty="0"/>
              <a:t>3. DC Output Voltage</a:t>
            </a:r>
          </a:p>
          <a:p>
            <a:r>
              <a:rPr lang="en-MY" dirty="0"/>
              <a:t>4. Form factor</a:t>
            </a:r>
          </a:p>
          <a:p>
            <a:r>
              <a:rPr lang="en-MY" dirty="0"/>
              <a:t>5. Rectifier Efficiency</a:t>
            </a:r>
          </a:p>
          <a:p>
            <a:r>
              <a:rPr lang="en-MY" dirty="0"/>
              <a:t>Advantages </a:t>
            </a:r>
          </a:p>
          <a:p>
            <a:r>
              <a:rPr lang="en-MY" dirty="0"/>
              <a:t>Disadvantages</a:t>
            </a:r>
          </a:p>
          <a:p>
            <a:r>
              <a:rPr lang="en-MY" dirty="0"/>
              <a:t>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52AA8-BCB2-4168-AD18-2322594B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9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24476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1946</Words>
  <Application>Microsoft Office PowerPoint</Application>
  <PresentationFormat>Widescreen</PresentationFormat>
  <Paragraphs>316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Calibri</vt:lpstr>
      <vt:lpstr>Rockwell</vt:lpstr>
      <vt:lpstr>Rockwell Condensed</vt:lpstr>
      <vt:lpstr>Wingdings</vt:lpstr>
      <vt:lpstr>1_Wood Type</vt:lpstr>
      <vt:lpstr>Module 4 Semiconductor devices</vt:lpstr>
      <vt:lpstr>1. Semiconductor Theory</vt:lpstr>
      <vt:lpstr>2. PN Junction</vt:lpstr>
      <vt:lpstr>3. PN Junction Diode</vt:lpstr>
      <vt:lpstr>4. Application of Diode - Rectifiers</vt:lpstr>
      <vt:lpstr>Rectifiers</vt:lpstr>
      <vt:lpstr>Half Wave Rectifier</vt:lpstr>
      <vt:lpstr>Working of Half Wave Rectifier</vt:lpstr>
      <vt:lpstr>Characteristics of Half Wave Rectifier</vt:lpstr>
      <vt:lpstr>Half Wave Rectifier – Ripple Factor</vt:lpstr>
      <vt:lpstr>Half Wave Rectifier – Characteristics</vt:lpstr>
      <vt:lpstr>PowerPoint Presentation</vt:lpstr>
      <vt:lpstr>Full Wave Rectifier</vt:lpstr>
      <vt:lpstr>Full wave rectifier </vt:lpstr>
      <vt:lpstr>Characteristics of Full Wave Rectifier</vt:lpstr>
      <vt:lpstr>PowerPoint Presentation</vt:lpstr>
      <vt:lpstr>PowerPoint Presentation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5. Zenor diode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 Semiconductor devices</dc:title>
  <dc:creator>Kishore Bingi</dc:creator>
  <cp:lastModifiedBy>Kishore Bingi</cp:lastModifiedBy>
  <cp:revision>9</cp:revision>
  <dcterms:created xsi:type="dcterms:W3CDTF">2020-09-19T08:53:00Z</dcterms:created>
  <dcterms:modified xsi:type="dcterms:W3CDTF">2020-09-22T13:20:50Z</dcterms:modified>
</cp:coreProperties>
</file>