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315" r:id="rId25"/>
    <p:sldId id="316" r:id="rId26"/>
    <p:sldId id="31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_rels/data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34A612-ABFB-455F-8525-99A654E3557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7339582-14CC-4834-80FF-BA059C25D28F}">
      <dgm:prSet/>
      <dgm:spPr/>
      <dgm:t>
        <a:bodyPr/>
        <a:lstStyle/>
        <a:p>
          <a:r>
            <a:rPr lang="en-MY"/>
            <a:t>Forward Biased</a:t>
          </a:r>
          <a:endParaRPr lang="en-US"/>
        </a:p>
      </dgm:t>
    </dgm:pt>
    <dgm:pt modelId="{B4A9EDBF-6B46-4101-8E32-09E589FE522A}" type="parTrans" cxnId="{ACC57414-F7EA-43EF-BA8E-E70B5C8540DB}">
      <dgm:prSet/>
      <dgm:spPr/>
      <dgm:t>
        <a:bodyPr/>
        <a:lstStyle/>
        <a:p>
          <a:endParaRPr lang="en-US"/>
        </a:p>
      </dgm:t>
    </dgm:pt>
    <dgm:pt modelId="{B6C767AF-6EFF-4163-829D-6F33FE1FE5BC}" type="sibTrans" cxnId="{ACC57414-F7EA-43EF-BA8E-E70B5C8540DB}">
      <dgm:prSet/>
      <dgm:spPr/>
      <dgm:t>
        <a:bodyPr/>
        <a:lstStyle/>
        <a:p>
          <a:endParaRPr lang="en-US"/>
        </a:p>
      </dgm:t>
    </dgm:pt>
    <dgm:pt modelId="{56A493AE-4363-4272-A116-5558CB471C12}">
      <dgm:prSet/>
      <dgm:spPr/>
      <dgm:t>
        <a:bodyPr/>
        <a:lstStyle/>
        <a:p>
          <a:r>
            <a:rPr lang="en-MY"/>
            <a:t>Reverse Biased</a:t>
          </a:r>
          <a:endParaRPr lang="en-US"/>
        </a:p>
      </dgm:t>
    </dgm:pt>
    <dgm:pt modelId="{18FC69D6-DE4E-4A1A-A32E-E00A4E8D5F47}" type="parTrans" cxnId="{9444EFDC-AC08-4310-A6E2-A02B083EBA63}">
      <dgm:prSet/>
      <dgm:spPr/>
      <dgm:t>
        <a:bodyPr/>
        <a:lstStyle/>
        <a:p>
          <a:endParaRPr lang="en-US"/>
        </a:p>
      </dgm:t>
    </dgm:pt>
    <dgm:pt modelId="{B6028B11-43E4-4D7E-96CC-774E083FED85}" type="sibTrans" cxnId="{9444EFDC-AC08-4310-A6E2-A02B083EBA63}">
      <dgm:prSet/>
      <dgm:spPr/>
      <dgm:t>
        <a:bodyPr/>
        <a:lstStyle/>
        <a:p>
          <a:endParaRPr lang="en-US"/>
        </a:p>
      </dgm:t>
    </dgm:pt>
    <dgm:pt modelId="{5BB05F5C-6A8C-4224-9B6F-41DF73884BD2}" type="pres">
      <dgm:prSet presAssocID="{E234A612-ABFB-455F-8525-99A654E35571}" presName="hierChild1" presStyleCnt="0">
        <dgm:presLayoutVars>
          <dgm:chPref val="1"/>
          <dgm:dir/>
          <dgm:animOne val="branch"/>
          <dgm:animLvl val="lvl"/>
          <dgm:resizeHandles/>
        </dgm:presLayoutVars>
      </dgm:prSet>
      <dgm:spPr/>
    </dgm:pt>
    <dgm:pt modelId="{DA958BC7-2F6C-4EF5-B890-05FDDBF190AA}" type="pres">
      <dgm:prSet presAssocID="{57339582-14CC-4834-80FF-BA059C25D28F}" presName="hierRoot1" presStyleCnt="0"/>
      <dgm:spPr/>
    </dgm:pt>
    <dgm:pt modelId="{3FFE28D4-7A1E-46EE-AC13-0F35FA391925}" type="pres">
      <dgm:prSet presAssocID="{57339582-14CC-4834-80FF-BA059C25D28F}" presName="composite" presStyleCnt="0"/>
      <dgm:spPr/>
    </dgm:pt>
    <dgm:pt modelId="{71C5FD94-CB4F-493C-B38A-79DDD0E0A056}" type="pres">
      <dgm:prSet presAssocID="{57339582-14CC-4834-80FF-BA059C25D28F}" presName="background" presStyleLbl="node0" presStyleIdx="0" presStyleCnt="2"/>
      <dgm:spPr/>
    </dgm:pt>
    <dgm:pt modelId="{C19093F5-3A31-4EB5-A6B6-E0EFAAED0255}" type="pres">
      <dgm:prSet presAssocID="{57339582-14CC-4834-80FF-BA059C25D28F}" presName="text" presStyleLbl="fgAcc0" presStyleIdx="0" presStyleCnt="2">
        <dgm:presLayoutVars>
          <dgm:chPref val="3"/>
        </dgm:presLayoutVars>
      </dgm:prSet>
      <dgm:spPr/>
    </dgm:pt>
    <dgm:pt modelId="{83E86E45-6F75-4D9F-B853-F31D399FE7E0}" type="pres">
      <dgm:prSet presAssocID="{57339582-14CC-4834-80FF-BA059C25D28F}" presName="hierChild2" presStyleCnt="0"/>
      <dgm:spPr/>
    </dgm:pt>
    <dgm:pt modelId="{AB754C86-E05B-4B56-89DE-76BB2F9A6830}" type="pres">
      <dgm:prSet presAssocID="{56A493AE-4363-4272-A116-5558CB471C12}" presName="hierRoot1" presStyleCnt="0"/>
      <dgm:spPr/>
    </dgm:pt>
    <dgm:pt modelId="{F63A3F08-3253-49B1-9B66-ABC046E648B4}" type="pres">
      <dgm:prSet presAssocID="{56A493AE-4363-4272-A116-5558CB471C12}" presName="composite" presStyleCnt="0"/>
      <dgm:spPr/>
    </dgm:pt>
    <dgm:pt modelId="{C84E7395-CAD8-41AC-8D4B-2BC2E20899A9}" type="pres">
      <dgm:prSet presAssocID="{56A493AE-4363-4272-A116-5558CB471C12}" presName="background" presStyleLbl="node0" presStyleIdx="1" presStyleCnt="2"/>
      <dgm:spPr/>
    </dgm:pt>
    <dgm:pt modelId="{D10ACB25-AE8B-41E8-A96D-A76396398DC4}" type="pres">
      <dgm:prSet presAssocID="{56A493AE-4363-4272-A116-5558CB471C12}" presName="text" presStyleLbl="fgAcc0" presStyleIdx="1" presStyleCnt="2">
        <dgm:presLayoutVars>
          <dgm:chPref val="3"/>
        </dgm:presLayoutVars>
      </dgm:prSet>
      <dgm:spPr/>
    </dgm:pt>
    <dgm:pt modelId="{E3528947-7800-4F85-8502-C11051F48605}" type="pres">
      <dgm:prSet presAssocID="{56A493AE-4363-4272-A116-5558CB471C12}" presName="hierChild2" presStyleCnt="0"/>
      <dgm:spPr/>
    </dgm:pt>
  </dgm:ptLst>
  <dgm:cxnLst>
    <dgm:cxn modelId="{EEC02304-CEB1-4F95-889A-2DC587376E68}" type="presOf" srcId="{57339582-14CC-4834-80FF-BA059C25D28F}" destId="{C19093F5-3A31-4EB5-A6B6-E0EFAAED0255}" srcOrd="0" destOrd="0" presId="urn:microsoft.com/office/officeart/2005/8/layout/hierarchy1"/>
    <dgm:cxn modelId="{ACC57414-F7EA-43EF-BA8E-E70B5C8540DB}" srcId="{E234A612-ABFB-455F-8525-99A654E35571}" destId="{57339582-14CC-4834-80FF-BA059C25D28F}" srcOrd="0" destOrd="0" parTransId="{B4A9EDBF-6B46-4101-8E32-09E589FE522A}" sibTransId="{B6C767AF-6EFF-4163-829D-6F33FE1FE5BC}"/>
    <dgm:cxn modelId="{25A39D65-8A56-4775-9D0C-C261C62BFACE}" type="presOf" srcId="{E234A612-ABFB-455F-8525-99A654E35571}" destId="{5BB05F5C-6A8C-4224-9B6F-41DF73884BD2}" srcOrd="0" destOrd="0" presId="urn:microsoft.com/office/officeart/2005/8/layout/hierarchy1"/>
    <dgm:cxn modelId="{333D2369-B4B3-4265-97D5-5844757AF699}" type="presOf" srcId="{56A493AE-4363-4272-A116-5558CB471C12}" destId="{D10ACB25-AE8B-41E8-A96D-A76396398DC4}" srcOrd="0" destOrd="0" presId="urn:microsoft.com/office/officeart/2005/8/layout/hierarchy1"/>
    <dgm:cxn modelId="{9444EFDC-AC08-4310-A6E2-A02B083EBA63}" srcId="{E234A612-ABFB-455F-8525-99A654E35571}" destId="{56A493AE-4363-4272-A116-5558CB471C12}" srcOrd="1" destOrd="0" parTransId="{18FC69D6-DE4E-4A1A-A32E-E00A4E8D5F47}" sibTransId="{B6028B11-43E4-4D7E-96CC-774E083FED85}"/>
    <dgm:cxn modelId="{8E9E84B4-115E-426C-B646-E18C5AAF66A3}" type="presParOf" srcId="{5BB05F5C-6A8C-4224-9B6F-41DF73884BD2}" destId="{DA958BC7-2F6C-4EF5-B890-05FDDBF190AA}" srcOrd="0" destOrd="0" presId="urn:microsoft.com/office/officeart/2005/8/layout/hierarchy1"/>
    <dgm:cxn modelId="{D0058E5E-FB86-4FBE-9D2E-79DFD310309D}" type="presParOf" srcId="{DA958BC7-2F6C-4EF5-B890-05FDDBF190AA}" destId="{3FFE28D4-7A1E-46EE-AC13-0F35FA391925}" srcOrd="0" destOrd="0" presId="urn:microsoft.com/office/officeart/2005/8/layout/hierarchy1"/>
    <dgm:cxn modelId="{567FE003-20DB-49A8-BA9A-BDD783751E02}" type="presParOf" srcId="{3FFE28D4-7A1E-46EE-AC13-0F35FA391925}" destId="{71C5FD94-CB4F-493C-B38A-79DDD0E0A056}" srcOrd="0" destOrd="0" presId="urn:microsoft.com/office/officeart/2005/8/layout/hierarchy1"/>
    <dgm:cxn modelId="{F8F49DE0-1138-47AA-AA94-574CB4C18768}" type="presParOf" srcId="{3FFE28D4-7A1E-46EE-AC13-0F35FA391925}" destId="{C19093F5-3A31-4EB5-A6B6-E0EFAAED0255}" srcOrd="1" destOrd="0" presId="urn:microsoft.com/office/officeart/2005/8/layout/hierarchy1"/>
    <dgm:cxn modelId="{E6492B98-3BF4-4C90-893A-B0A91F29D2FC}" type="presParOf" srcId="{DA958BC7-2F6C-4EF5-B890-05FDDBF190AA}" destId="{83E86E45-6F75-4D9F-B853-F31D399FE7E0}" srcOrd="1" destOrd="0" presId="urn:microsoft.com/office/officeart/2005/8/layout/hierarchy1"/>
    <dgm:cxn modelId="{CF877D94-CFFF-4EB3-9105-4563471275C9}" type="presParOf" srcId="{5BB05F5C-6A8C-4224-9B6F-41DF73884BD2}" destId="{AB754C86-E05B-4B56-89DE-76BB2F9A6830}" srcOrd="1" destOrd="0" presId="urn:microsoft.com/office/officeart/2005/8/layout/hierarchy1"/>
    <dgm:cxn modelId="{74CE508C-6A48-435F-AE9C-50A8982ECFE9}" type="presParOf" srcId="{AB754C86-E05B-4B56-89DE-76BB2F9A6830}" destId="{F63A3F08-3253-49B1-9B66-ABC046E648B4}" srcOrd="0" destOrd="0" presId="urn:microsoft.com/office/officeart/2005/8/layout/hierarchy1"/>
    <dgm:cxn modelId="{575D6426-DFB0-49E0-BBCB-60E74887F6FB}" type="presParOf" srcId="{F63A3F08-3253-49B1-9B66-ABC046E648B4}" destId="{C84E7395-CAD8-41AC-8D4B-2BC2E20899A9}" srcOrd="0" destOrd="0" presId="urn:microsoft.com/office/officeart/2005/8/layout/hierarchy1"/>
    <dgm:cxn modelId="{680317B3-5EBA-4D03-B646-64538DD1485F}" type="presParOf" srcId="{F63A3F08-3253-49B1-9B66-ABC046E648B4}" destId="{D10ACB25-AE8B-41E8-A96D-A76396398DC4}" srcOrd="1" destOrd="0" presId="urn:microsoft.com/office/officeart/2005/8/layout/hierarchy1"/>
    <dgm:cxn modelId="{D08490CD-F887-406E-B311-3E55D7324249}" type="presParOf" srcId="{AB754C86-E05B-4B56-89DE-76BB2F9A6830}" destId="{E3528947-7800-4F85-8502-C11051F4860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3D5828-9AB5-43D2-BEAE-ABF10584EB2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1A2D3FB-30AC-44E0-B8C3-2232F6EC30B2}">
      <dgm:prSet/>
      <dgm:spPr/>
      <dgm:t>
        <a:bodyPr/>
        <a:lstStyle/>
        <a:p>
          <a:r>
            <a:rPr lang="en-MY"/>
            <a:t>Semiconductor Theory</a:t>
          </a:r>
          <a:endParaRPr lang="en-US"/>
        </a:p>
      </dgm:t>
    </dgm:pt>
    <dgm:pt modelId="{698C4847-1A04-4179-8634-D170B6F9FA31}" type="parTrans" cxnId="{262868F1-D7F3-4CF1-9A36-C4D888C8DC3C}">
      <dgm:prSet/>
      <dgm:spPr/>
      <dgm:t>
        <a:bodyPr/>
        <a:lstStyle/>
        <a:p>
          <a:endParaRPr lang="en-US"/>
        </a:p>
      </dgm:t>
    </dgm:pt>
    <dgm:pt modelId="{B2F42507-7B9D-4B1E-8175-6BAAEA205778}" type="sibTrans" cxnId="{262868F1-D7F3-4CF1-9A36-C4D888C8DC3C}">
      <dgm:prSet/>
      <dgm:spPr/>
      <dgm:t>
        <a:bodyPr/>
        <a:lstStyle/>
        <a:p>
          <a:endParaRPr lang="en-US"/>
        </a:p>
      </dgm:t>
    </dgm:pt>
    <dgm:pt modelId="{3ABD8476-EABD-4F4E-9CC4-C8D795F9A611}">
      <dgm:prSet/>
      <dgm:spPr/>
      <dgm:t>
        <a:bodyPr/>
        <a:lstStyle/>
        <a:p>
          <a:r>
            <a:rPr lang="en-MY"/>
            <a:t>PN Junction</a:t>
          </a:r>
          <a:endParaRPr lang="en-US"/>
        </a:p>
      </dgm:t>
    </dgm:pt>
    <dgm:pt modelId="{D36C27FC-F103-414D-8933-C4025BDF6533}" type="parTrans" cxnId="{81458665-1DB6-4D11-9AF0-27894499F117}">
      <dgm:prSet/>
      <dgm:spPr/>
      <dgm:t>
        <a:bodyPr/>
        <a:lstStyle/>
        <a:p>
          <a:endParaRPr lang="en-US"/>
        </a:p>
      </dgm:t>
    </dgm:pt>
    <dgm:pt modelId="{72801B11-1FAD-410F-9CDA-46E40A50A573}" type="sibTrans" cxnId="{81458665-1DB6-4D11-9AF0-27894499F117}">
      <dgm:prSet/>
      <dgm:spPr/>
      <dgm:t>
        <a:bodyPr/>
        <a:lstStyle/>
        <a:p>
          <a:endParaRPr lang="en-US"/>
        </a:p>
      </dgm:t>
    </dgm:pt>
    <dgm:pt modelId="{B7CB10DF-7A9E-4D7C-8855-EB915FFC29DC}">
      <dgm:prSet/>
      <dgm:spPr/>
      <dgm:t>
        <a:bodyPr/>
        <a:lstStyle/>
        <a:p>
          <a:r>
            <a:rPr lang="en-MY"/>
            <a:t>PN Junction Diode</a:t>
          </a:r>
          <a:endParaRPr lang="en-US"/>
        </a:p>
      </dgm:t>
    </dgm:pt>
    <dgm:pt modelId="{1FFB8CAC-70EB-4203-9FB2-9C6DE058DB0F}" type="parTrans" cxnId="{9DF87B8F-7AC8-4169-B9E6-613073149E95}">
      <dgm:prSet/>
      <dgm:spPr/>
      <dgm:t>
        <a:bodyPr/>
        <a:lstStyle/>
        <a:p>
          <a:endParaRPr lang="en-US"/>
        </a:p>
      </dgm:t>
    </dgm:pt>
    <dgm:pt modelId="{FB69DAB7-7904-4EB5-B06C-B2486E6A317A}" type="sibTrans" cxnId="{9DF87B8F-7AC8-4169-B9E6-613073149E95}">
      <dgm:prSet/>
      <dgm:spPr/>
      <dgm:t>
        <a:bodyPr/>
        <a:lstStyle/>
        <a:p>
          <a:endParaRPr lang="en-US"/>
        </a:p>
      </dgm:t>
    </dgm:pt>
    <dgm:pt modelId="{67959279-4C2D-4220-819D-F41356DC18DF}">
      <dgm:prSet/>
      <dgm:spPr/>
      <dgm:t>
        <a:bodyPr/>
        <a:lstStyle/>
        <a:p>
          <a:r>
            <a:rPr lang="en-MY"/>
            <a:t>Application of Diode – HW &amp; FW Rectifier</a:t>
          </a:r>
          <a:endParaRPr lang="en-US"/>
        </a:p>
      </dgm:t>
    </dgm:pt>
    <dgm:pt modelId="{19293BB8-3D33-4CC8-8A6A-805B23EDB7DC}" type="parTrans" cxnId="{FA1302A6-A3A6-4BBC-92A1-B4646EE76B6B}">
      <dgm:prSet/>
      <dgm:spPr/>
      <dgm:t>
        <a:bodyPr/>
        <a:lstStyle/>
        <a:p>
          <a:endParaRPr lang="en-US"/>
        </a:p>
      </dgm:t>
    </dgm:pt>
    <dgm:pt modelId="{36D4CE35-1A53-473D-BE09-F32D97638019}" type="sibTrans" cxnId="{FA1302A6-A3A6-4BBC-92A1-B4646EE76B6B}">
      <dgm:prSet/>
      <dgm:spPr/>
      <dgm:t>
        <a:bodyPr/>
        <a:lstStyle/>
        <a:p>
          <a:endParaRPr lang="en-US"/>
        </a:p>
      </dgm:t>
    </dgm:pt>
    <dgm:pt modelId="{73B534F5-4470-496A-9CCF-6DF1EA2F192E}">
      <dgm:prSet/>
      <dgm:spPr/>
      <dgm:t>
        <a:bodyPr/>
        <a:lstStyle/>
        <a:p>
          <a:r>
            <a:rPr lang="en-MY"/>
            <a:t>Zenor Diode</a:t>
          </a:r>
          <a:endParaRPr lang="en-US"/>
        </a:p>
      </dgm:t>
    </dgm:pt>
    <dgm:pt modelId="{AEC8B6DB-D654-40F8-A5C6-0651E48E8951}" type="parTrans" cxnId="{A8D222B9-BAA5-4C47-A51E-769AD0A8F646}">
      <dgm:prSet/>
      <dgm:spPr/>
      <dgm:t>
        <a:bodyPr/>
        <a:lstStyle/>
        <a:p>
          <a:endParaRPr lang="en-US"/>
        </a:p>
      </dgm:t>
    </dgm:pt>
    <dgm:pt modelId="{4BBA48E9-BA59-427F-8144-DD89C48C71EE}" type="sibTrans" cxnId="{A8D222B9-BAA5-4C47-A51E-769AD0A8F646}">
      <dgm:prSet/>
      <dgm:spPr/>
      <dgm:t>
        <a:bodyPr/>
        <a:lstStyle/>
        <a:p>
          <a:endParaRPr lang="en-US"/>
        </a:p>
      </dgm:t>
    </dgm:pt>
    <dgm:pt modelId="{BDF5C352-1D56-4413-B7B8-8617EE7A1CFD}">
      <dgm:prSet/>
      <dgm:spPr/>
      <dgm:t>
        <a:bodyPr/>
        <a:lstStyle/>
        <a:p>
          <a:r>
            <a:rPr lang="en-MY"/>
            <a:t>Application of Zenor Diode – Voltage Regulator</a:t>
          </a:r>
          <a:endParaRPr lang="en-US"/>
        </a:p>
      </dgm:t>
    </dgm:pt>
    <dgm:pt modelId="{2970C8CC-568E-41EF-9271-9C88A4E535E0}" type="parTrans" cxnId="{439569EE-A2FE-4664-8C3A-8C140601D91F}">
      <dgm:prSet/>
      <dgm:spPr/>
      <dgm:t>
        <a:bodyPr/>
        <a:lstStyle/>
        <a:p>
          <a:endParaRPr lang="en-US"/>
        </a:p>
      </dgm:t>
    </dgm:pt>
    <dgm:pt modelId="{CD9E69D1-ADDD-4832-BEED-772A44490F7A}" type="sibTrans" cxnId="{439569EE-A2FE-4664-8C3A-8C140601D91F}">
      <dgm:prSet/>
      <dgm:spPr/>
      <dgm:t>
        <a:bodyPr/>
        <a:lstStyle/>
        <a:p>
          <a:endParaRPr lang="en-US"/>
        </a:p>
      </dgm:t>
    </dgm:pt>
    <dgm:pt modelId="{6C45BF21-0C29-40FA-AEB1-C0AC283D1243}" type="pres">
      <dgm:prSet presAssocID="{8C3D5828-9AB5-43D2-BEAE-ABF10584EB2A}" presName="root" presStyleCnt="0">
        <dgm:presLayoutVars>
          <dgm:dir/>
          <dgm:resizeHandles val="exact"/>
        </dgm:presLayoutVars>
      </dgm:prSet>
      <dgm:spPr/>
    </dgm:pt>
    <dgm:pt modelId="{062970E0-01E2-4965-8479-88F37345832A}" type="pres">
      <dgm:prSet presAssocID="{11A2D3FB-30AC-44E0-B8C3-2232F6EC30B2}" presName="compNode" presStyleCnt="0"/>
      <dgm:spPr/>
    </dgm:pt>
    <dgm:pt modelId="{CDD93B34-F758-46FE-BC90-A60D16715AEA}" type="pres">
      <dgm:prSet presAssocID="{11A2D3FB-30AC-44E0-B8C3-2232F6EC30B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40B77A06-42B4-40EB-AC1E-14A7D3151D82}" type="pres">
      <dgm:prSet presAssocID="{11A2D3FB-30AC-44E0-B8C3-2232F6EC30B2}" presName="spaceRect" presStyleCnt="0"/>
      <dgm:spPr/>
    </dgm:pt>
    <dgm:pt modelId="{C5E7958B-5A5F-4837-9927-C216C46F056A}" type="pres">
      <dgm:prSet presAssocID="{11A2D3FB-30AC-44E0-B8C3-2232F6EC30B2}" presName="textRect" presStyleLbl="revTx" presStyleIdx="0" presStyleCnt="6">
        <dgm:presLayoutVars>
          <dgm:chMax val="1"/>
          <dgm:chPref val="1"/>
        </dgm:presLayoutVars>
      </dgm:prSet>
      <dgm:spPr/>
    </dgm:pt>
    <dgm:pt modelId="{EAD99D76-FACB-4110-9B04-532BB328DFE5}" type="pres">
      <dgm:prSet presAssocID="{B2F42507-7B9D-4B1E-8175-6BAAEA205778}" presName="sibTrans" presStyleCnt="0"/>
      <dgm:spPr/>
    </dgm:pt>
    <dgm:pt modelId="{89871EBD-2327-44FF-BD42-D4A9FFDBD8E3}" type="pres">
      <dgm:prSet presAssocID="{3ABD8476-EABD-4F4E-9CC4-C8D795F9A611}" presName="compNode" presStyleCnt="0"/>
      <dgm:spPr/>
    </dgm:pt>
    <dgm:pt modelId="{8919393A-4929-4711-9B78-03BE73589AEB}" type="pres">
      <dgm:prSet presAssocID="{3ABD8476-EABD-4F4E-9CC4-C8D795F9A6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41294DF0-B57D-4162-AFFA-6C4BF0BC122D}" type="pres">
      <dgm:prSet presAssocID="{3ABD8476-EABD-4F4E-9CC4-C8D795F9A611}" presName="spaceRect" presStyleCnt="0"/>
      <dgm:spPr/>
    </dgm:pt>
    <dgm:pt modelId="{B1D9664B-538A-4D0E-8CB2-982D6D944F9F}" type="pres">
      <dgm:prSet presAssocID="{3ABD8476-EABD-4F4E-9CC4-C8D795F9A611}" presName="textRect" presStyleLbl="revTx" presStyleIdx="1" presStyleCnt="6">
        <dgm:presLayoutVars>
          <dgm:chMax val="1"/>
          <dgm:chPref val="1"/>
        </dgm:presLayoutVars>
      </dgm:prSet>
      <dgm:spPr/>
    </dgm:pt>
    <dgm:pt modelId="{17149E68-8118-48B3-AA97-0E0B8BB00D2A}" type="pres">
      <dgm:prSet presAssocID="{72801B11-1FAD-410F-9CDA-46E40A50A573}" presName="sibTrans" presStyleCnt="0"/>
      <dgm:spPr/>
    </dgm:pt>
    <dgm:pt modelId="{88414208-93E0-4FEA-9B11-5EBC50907D8C}" type="pres">
      <dgm:prSet presAssocID="{B7CB10DF-7A9E-4D7C-8855-EB915FFC29DC}" presName="compNode" presStyleCnt="0"/>
      <dgm:spPr/>
    </dgm:pt>
    <dgm:pt modelId="{B92BAE20-FE8F-4C19-88FF-3BD3FE05DF12}" type="pres">
      <dgm:prSet presAssocID="{B7CB10DF-7A9E-4D7C-8855-EB915FFC29D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36124A7-9A05-43FB-9C29-94DD01AC5B79}" type="pres">
      <dgm:prSet presAssocID="{B7CB10DF-7A9E-4D7C-8855-EB915FFC29DC}" presName="spaceRect" presStyleCnt="0"/>
      <dgm:spPr/>
    </dgm:pt>
    <dgm:pt modelId="{5B7BB93F-A9E0-462D-8E3B-FB651AA67149}" type="pres">
      <dgm:prSet presAssocID="{B7CB10DF-7A9E-4D7C-8855-EB915FFC29DC}" presName="textRect" presStyleLbl="revTx" presStyleIdx="2" presStyleCnt="6">
        <dgm:presLayoutVars>
          <dgm:chMax val="1"/>
          <dgm:chPref val="1"/>
        </dgm:presLayoutVars>
      </dgm:prSet>
      <dgm:spPr/>
    </dgm:pt>
    <dgm:pt modelId="{31DFB885-FBC1-43D4-9F8A-CCF80DE9D83F}" type="pres">
      <dgm:prSet presAssocID="{FB69DAB7-7904-4EB5-B06C-B2486E6A317A}" presName="sibTrans" presStyleCnt="0"/>
      <dgm:spPr/>
    </dgm:pt>
    <dgm:pt modelId="{81AAEE13-98E3-4441-A3E6-3BAC2A637A82}" type="pres">
      <dgm:prSet presAssocID="{67959279-4C2D-4220-819D-F41356DC18DF}" presName="compNode" presStyleCnt="0"/>
      <dgm:spPr/>
    </dgm:pt>
    <dgm:pt modelId="{6C34F35C-83DA-4EDB-A9C4-716E73FA7F31}" type="pres">
      <dgm:prSet presAssocID="{67959279-4C2D-4220-819D-F41356DC18D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B7E56476-91A5-4D89-AB32-8A0CBA97F764}" type="pres">
      <dgm:prSet presAssocID="{67959279-4C2D-4220-819D-F41356DC18DF}" presName="spaceRect" presStyleCnt="0"/>
      <dgm:spPr/>
    </dgm:pt>
    <dgm:pt modelId="{4C709960-BDCD-41BC-8E2C-3D8F34AE0237}" type="pres">
      <dgm:prSet presAssocID="{67959279-4C2D-4220-819D-F41356DC18DF}" presName="textRect" presStyleLbl="revTx" presStyleIdx="3" presStyleCnt="6">
        <dgm:presLayoutVars>
          <dgm:chMax val="1"/>
          <dgm:chPref val="1"/>
        </dgm:presLayoutVars>
      </dgm:prSet>
      <dgm:spPr/>
    </dgm:pt>
    <dgm:pt modelId="{4204D8E9-2AD0-4F9A-B4D0-BA588A4D7986}" type="pres">
      <dgm:prSet presAssocID="{36D4CE35-1A53-473D-BE09-F32D97638019}" presName="sibTrans" presStyleCnt="0"/>
      <dgm:spPr/>
    </dgm:pt>
    <dgm:pt modelId="{EEDB6426-9AEA-470F-9DD0-333C6F20EC61}" type="pres">
      <dgm:prSet presAssocID="{73B534F5-4470-496A-9CCF-6DF1EA2F192E}" presName="compNode" presStyleCnt="0"/>
      <dgm:spPr/>
    </dgm:pt>
    <dgm:pt modelId="{ABE28C93-F45C-4ED4-BF82-9A0CC6A457A0}" type="pres">
      <dgm:prSet presAssocID="{73B534F5-4470-496A-9CCF-6DF1EA2F19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e Arrow: Straight"/>
        </a:ext>
      </dgm:extLst>
    </dgm:pt>
    <dgm:pt modelId="{A65133D4-9417-4F62-B161-454DCAD65FA1}" type="pres">
      <dgm:prSet presAssocID="{73B534F5-4470-496A-9CCF-6DF1EA2F192E}" presName="spaceRect" presStyleCnt="0"/>
      <dgm:spPr/>
    </dgm:pt>
    <dgm:pt modelId="{36AFF83D-734D-4447-AE6F-4E17EDFD65E6}" type="pres">
      <dgm:prSet presAssocID="{73B534F5-4470-496A-9CCF-6DF1EA2F192E}" presName="textRect" presStyleLbl="revTx" presStyleIdx="4" presStyleCnt="6">
        <dgm:presLayoutVars>
          <dgm:chMax val="1"/>
          <dgm:chPref val="1"/>
        </dgm:presLayoutVars>
      </dgm:prSet>
      <dgm:spPr/>
    </dgm:pt>
    <dgm:pt modelId="{CD21116F-FE97-434F-88B3-7A92B4387CB3}" type="pres">
      <dgm:prSet presAssocID="{4BBA48E9-BA59-427F-8144-DD89C48C71EE}" presName="sibTrans" presStyleCnt="0"/>
      <dgm:spPr/>
    </dgm:pt>
    <dgm:pt modelId="{21EE85AA-F41F-433C-96FF-C779312BCE1B}" type="pres">
      <dgm:prSet presAssocID="{BDF5C352-1D56-4413-B7B8-8617EE7A1CFD}" presName="compNode" presStyleCnt="0"/>
      <dgm:spPr/>
    </dgm:pt>
    <dgm:pt modelId="{9641274C-C99E-40D9-B55C-34FBAEE63431}" type="pres">
      <dgm:prSet presAssocID="{BDF5C352-1D56-4413-B7B8-8617EE7A1CF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gh Voltage"/>
        </a:ext>
      </dgm:extLst>
    </dgm:pt>
    <dgm:pt modelId="{86AC78FD-17A6-4ED6-B59A-D2F3952144A4}" type="pres">
      <dgm:prSet presAssocID="{BDF5C352-1D56-4413-B7B8-8617EE7A1CFD}" presName="spaceRect" presStyleCnt="0"/>
      <dgm:spPr/>
    </dgm:pt>
    <dgm:pt modelId="{9F171A02-8CE8-4956-A625-BA706224F07C}" type="pres">
      <dgm:prSet presAssocID="{BDF5C352-1D56-4413-B7B8-8617EE7A1CFD}" presName="textRect" presStyleLbl="revTx" presStyleIdx="5" presStyleCnt="6">
        <dgm:presLayoutVars>
          <dgm:chMax val="1"/>
          <dgm:chPref val="1"/>
        </dgm:presLayoutVars>
      </dgm:prSet>
      <dgm:spPr/>
    </dgm:pt>
  </dgm:ptLst>
  <dgm:cxnLst>
    <dgm:cxn modelId="{EF776945-AFFB-408E-83B1-F221754EEB24}" type="presOf" srcId="{11A2D3FB-30AC-44E0-B8C3-2232F6EC30B2}" destId="{C5E7958B-5A5F-4837-9927-C216C46F056A}" srcOrd="0" destOrd="0" presId="urn:microsoft.com/office/officeart/2018/2/layout/IconLabelList"/>
    <dgm:cxn modelId="{4A2B8145-0620-4953-B04A-56A05900DC8D}" type="presOf" srcId="{67959279-4C2D-4220-819D-F41356DC18DF}" destId="{4C709960-BDCD-41BC-8E2C-3D8F34AE0237}" srcOrd="0" destOrd="0" presId="urn:microsoft.com/office/officeart/2018/2/layout/IconLabelList"/>
    <dgm:cxn modelId="{81458665-1DB6-4D11-9AF0-27894499F117}" srcId="{8C3D5828-9AB5-43D2-BEAE-ABF10584EB2A}" destId="{3ABD8476-EABD-4F4E-9CC4-C8D795F9A611}" srcOrd="1" destOrd="0" parTransId="{D36C27FC-F103-414D-8933-C4025BDF6533}" sibTransId="{72801B11-1FAD-410F-9CDA-46E40A50A573}"/>
    <dgm:cxn modelId="{23D7156A-B4BF-4458-8F45-0E87E18ACA02}" type="presOf" srcId="{BDF5C352-1D56-4413-B7B8-8617EE7A1CFD}" destId="{9F171A02-8CE8-4956-A625-BA706224F07C}" srcOrd="0" destOrd="0" presId="urn:microsoft.com/office/officeart/2018/2/layout/IconLabelList"/>
    <dgm:cxn modelId="{64813B7E-9A6C-44DE-ADAA-86D324AE2DC0}" type="presOf" srcId="{3ABD8476-EABD-4F4E-9CC4-C8D795F9A611}" destId="{B1D9664B-538A-4D0E-8CB2-982D6D944F9F}" srcOrd="0" destOrd="0" presId="urn:microsoft.com/office/officeart/2018/2/layout/IconLabelList"/>
    <dgm:cxn modelId="{9DF87B8F-7AC8-4169-B9E6-613073149E95}" srcId="{8C3D5828-9AB5-43D2-BEAE-ABF10584EB2A}" destId="{B7CB10DF-7A9E-4D7C-8855-EB915FFC29DC}" srcOrd="2" destOrd="0" parTransId="{1FFB8CAC-70EB-4203-9FB2-9C6DE058DB0F}" sibTransId="{FB69DAB7-7904-4EB5-B06C-B2486E6A317A}"/>
    <dgm:cxn modelId="{FA1302A6-A3A6-4BBC-92A1-B4646EE76B6B}" srcId="{8C3D5828-9AB5-43D2-BEAE-ABF10584EB2A}" destId="{67959279-4C2D-4220-819D-F41356DC18DF}" srcOrd="3" destOrd="0" parTransId="{19293BB8-3D33-4CC8-8A6A-805B23EDB7DC}" sibTransId="{36D4CE35-1A53-473D-BE09-F32D97638019}"/>
    <dgm:cxn modelId="{A8D222B9-BAA5-4C47-A51E-769AD0A8F646}" srcId="{8C3D5828-9AB5-43D2-BEAE-ABF10584EB2A}" destId="{73B534F5-4470-496A-9CCF-6DF1EA2F192E}" srcOrd="4" destOrd="0" parTransId="{AEC8B6DB-D654-40F8-A5C6-0651E48E8951}" sibTransId="{4BBA48E9-BA59-427F-8144-DD89C48C71EE}"/>
    <dgm:cxn modelId="{A52264CB-5339-4B97-BB80-F0B2A5F0DBD8}" type="presOf" srcId="{B7CB10DF-7A9E-4D7C-8855-EB915FFC29DC}" destId="{5B7BB93F-A9E0-462D-8E3B-FB651AA67149}" srcOrd="0" destOrd="0" presId="urn:microsoft.com/office/officeart/2018/2/layout/IconLabelList"/>
    <dgm:cxn modelId="{439569EE-A2FE-4664-8C3A-8C140601D91F}" srcId="{8C3D5828-9AB5-43D2-BEAE-ABF10584EB2A}" destId="{BDF5C352-1D56-4413-B7B8-8617EE7A1CFD}" srcOrd="5" destOrd="0" parTransId="{2970C8CC-568E-41EF-9271-9C88A4E535E0}" sibTransId="{CD9E69D1-ADDD-4832-BEED-772A44490F7A}"/>
    <dgm:cxn modelId="{262868F1-D7F3-4CF1-9A36-C4D888C8DC3C}" srcId="{8C3D5828-9AB5-43D2-BEAE-ABF10584EB2A}" destId="{11A2D3FB-30AC-44E0-B8C3-2232F6EC30B2}" srcOrd="0" destOrd="0" parTransId="{698C4847-1A04-4179-8634-D170B6F9FA31}" sibTransId="{B2F42507-7B9D-4B1E-8175-6BAAEA205778}"/>
    <dgm:cxn modelId="{D699ECF4-2FFF-4C44-BD34-1A76205619AA}" type="presOf" srcId="{8C3D5828-9AB5-43D2-BEAE-ABF10584EB2A}" destId="{6C45BF21-0C29-40FA-AEB1-C0AC283D1243}" srcOrd="0" destOrd="0" presId="urn:microsoft.com/office/officeart/2018/2/layout/IconLabelList"/>
    <dgm:cxn modelId="{F93BB8F9-76B2-482E-BBD9-99CC9905DF2E}" type="presOf" srcId="{73B534F5-4470-496A-9CCF-6DF1EA2F192E}" destId="{36AFF83D-734D-4447-AE6F-4E17EDFD65E6}" srcOrd="0" destOrd="0" presId="urn:microsoft.com/office/officeart/2018/2/layout/IconLabelList"/>
    <dgm:cxn modelId="{B6EAE5FF-8490-43C3-AE10-3F1D49414BD0}" type="presParOf" srcId="{6C45BF21-0C29-40FA-AEB1-C0AC283D1243}" destId="{062970E0-01E2-4965-8479-88F37345832A}" srcOrd="0" destOrd="0" presId="urn:microsoft.com/office/officeart/2018/2/layout/IconLabelList"/>
    <dgm:cxn modelId="{8A6F868E-5E85-4299-B6CB-20083A1A346A}" type="presParOf" srcId="{062970E0-01E2-4965-8479-88F37345832A}" destId="{CDD93B34-F758-46FE-BC90-A60D16715AEA}" srcOrd="0" destOrd="0" presId="urn:microsoft.com/office/officeart/2018/2/layout/IconLabelList"/>
    <dgm:cxn modelId="{A36A4422-48A5-4A67-858B-3A77DFD2F8D3}" type="presParOf" srcId="{062970E0-01E2-4965-8479-88F37345832A}" destId="{40B77A06-42B4-40EB-AC1E-14A7D3151D82}" srcOrd="1" destOrd="0" presId="urn:microsoft.com/office/officeart/2018/2/layout/IconLabelList"/>
    <dgm:cxn modelId="{F739845B-8C8A-4CB9-BD42-EFA9776FDA8D}" type="presParOf" srcId="{062970E0-01E2-4965-8479-88F37345832A}" destId="{C5E7958B-5A5F-4837-9927-C216C46F056A}" srcOrd="2" destOrd="0" presId="urn:microsoft.com/office/officeart/2018/2/layout/IconLabelList"/>
    <dgm:cxn modelId="{09855F74-4F07-462C-93C2-A74BC1DBFB09}" type="presParOf" srcId="{6C45BF21-0C29-40FA-AEB1-C0AC283D1243}" destId="{EAD99D76-FACB-4110-9B04-532BB328DFE5}" srcOrd="1" destOrd="0" presId="urn:microsoft.com/office/officeart/2018/2/layout/IconLabelList"/>
    <dgm:cxn modelId="{9F7889C0-732B-441C-A2AF-5B059DC971E8}" type="presParOf" srcId="{6C45BF21-0C29-40FA-AEB1-C0AC283D1243}" destId="{89871EBD-2327-44FF-BD42-D4A9FFDBD8E3}" srcOrd="2" destOrd="0" presId="urn:microsoft.com/office/officeart/2018/2/layout/IconLabelList"/>
    <dgm:cxn modelId="{09A79380-DC21-4FD7-AC2A-0A92CF00F2BB}" type="presParOf" srcId="{89871EBD-2327-44FF-BD42-D4A9FFDBD8E3}" destId="{8919393A-4929-4711-9B78-03BE73589AEB}" srcOrd="0" destOrd="0" presId="urn:microsoft.com/office/officeart/2018/2/layout/IconLabelList"/>
    <dgm:cxn modelId="{8D1EB8D4-1E91-49E0-8671-6E062E1F7D7C}" type="presParOf" srcId="{89871EBD-2327-44FF-BD42-D4A9FFDBD8E3}" destId="{41294DF0-B57D-4162-AFFA-6C4BF0BC122D}" srcOrd="1" destOrd="0" presId="urn:microsoft.com/office/officeart/2018/2/layout/IconLabelList"/>
    <dgm:cxn modelId="{AF0B5DAE-EB25-4D95-AF10-A68C1B9F15E7}" type="presParOf" srcId="{89871EBD-2327-44FF-BD42-D4A9FFDBD8E3}" destId="{B1D9664B-538A-4D0E-8CB2-982D6D944F9F}" srcOrd="2" destOrd="0" presId="urn:microsoft.com/office/officeart/2018/2/layout/IconLabelList"/>
    <dgm:cxn modelId="{AB78D868-5D04-4FEE-AB77-A99F2A9B0794}" type="presParOf" srcId="{6C45BF21-0C29-40FA-AEB1-C0AC283D1243}" destId="{17149E68-8118-48B3-AA97-0E0B8BB00D2A}" srcOrd="3" destOrd="0" presId="urn:microsoft.com/office/officeart/2018/2/layout/IconLabelList"/>
    <dgm:cxn modelId="{C86C8073-8E81-4D23-B44E-AA25731DA451}" type="presParOf" srcId="{6C45BF21-0C29-40FA-AEB1-C0AC283D1243}" destId="{88414208-93E0-4FEA-9B11-5EBC50907D8C}" srcOrd="4" destOrd="0" presId="urn:microsoft.com/office/officeart/2018/2/layout/IconLabelList"/>
    <dgm:cxn modelId="{5E006DB2-7D54-4091-A139-38E4FE219953}" type="presParOf" srcId="{88414208-93E0-4FEA-9B11-5EBC50907D8C}" destId="{B92BAE20-FE8F-4C19-88FF-3BD3FE05DF12}" srcOrd="0" destOrd="0" presId="urn:microsoft.com/office/officeart/2018/2/layout/IconLabelList"/>
    <dgm:cxn modelId="{D3376719-01F0-41BF-87F9-53129BC882ED}" type="presParOf" srcId="{88414208-93E0-4FEA-9B11-5EBC50907D8C}" destId="{D36124A7-9A05-43FB-9C29-94DD01AC5B79}" srcOrd="1" destOrd="0" presId="urn:microsoft.com/office/officeart/2018/2/layout/IconLabelList"/>
    <dgm:cxn modelId="{EE37778F-2147-4576-9C75-CFE2D2477E10}" type="presParOf" srcId="{88414208-93E0-4FEA-9B11-5EBC50907D8C}" destId="{5B7BB93F-A9E0-462D-8E3B-FB651AA67149}" srcOrd="2" destOrd="0" presId="urn:microsoft.com/office/officeart/2018/2/layout/IconLabelList"/>
    <dgm:cxn modelId="{A3EFEDF1-1FE0-41EB-929B-6F531F928EEC}" type="presParOf" srcId="{6C45BF21-0C29-40FA-AEB1-C0AC283D1243}" destId="{31DFB885-FBC1-43D4-9F8A-CCF80DE9D83F}" srcOrd="5" destOrd="0" presId="urn:microsoft.com/office/officeart/2018/2/layout/IconLabelList"/>
    <dgm:cxn modelId="{420DE537-7038-4454-9FAC-D9ADEC9DE875}" type="presParOf" srcId="{6C45BF21-0C29-40FA-AEB1-C0AC283D1243}" destId="{81AAEE13-98E3-4441-A3E6-3BAC2A637A82}" srcOrd="6" destOrd="0" presId="urn:microsoft.com/office/officeart/2018/2/layout/IconLabelList"/>
    <dgm:cxn modelId="{26084B0C-C0DD-4217-882A-4EED1EA7D2E0}" type="presParOf" srcId="{81AAEE13-98E3-4441-A3E6-3BAC2A637A82}" destId="{6C34F35C-83DA-4EDB-A9C4-716E73FA7F31}" srcOrd="0" destOrd="0" presId="urn:microsoft.com/office/officeart/2018/2/layout/IconLabelList"/>
    <dgm:cxn modelId="{1A07FDB4-ED19-4D3E-A867-170C2EB1588A}" type="presParOf" srcId="{81AAEE13-98E3-4441-A3E6-3BAC2A637A82}" destId="{B7E56476-91A5-4D89-AB32-8A0CBA97F764}" srcOrd="1" destOrd="0" presId="urn:microsoft.com/office/officeart/2018/2/layout/IconLabelList"/>
    <dgm:cxn modelId="{C5E967A7-C9FE-4C0D-9FBE-E02CAFC9B9E1}" type="presParOf" srcId="{81AAEE13-98E3-4441-A3E6-3BAC2A637A82}" destId="{4C709960-BDCD-41BC-8E2C-3D8F34AE0237}" srcOrd="2" destOrd="0" presId="urn:microsoft.com/office/officeart/2018/2/layout/IconLabelList"/>
    <dgm:cxn modelId="{9E0337A4-F69A-4CD5-A124-CB80A9E49CDB}" type="presParOf" srcId="{6C45BF21-0C29-40FA-AEB1-C0AC283D1243}" destId="{4204D8E9-2AD0-4F9A-B4D0-BA588A4D7986}" srcOrd="7" destOrd="0" presId="urn:microsoft.com/office/officeart/2018/2/layout/IconLabelList"/>
    <dgm:cxn modelId="{1302A898-857D-48F7-AC61-1368A30064CE}" type="presParOf" srcId="{6C45BF21-0C29-40FA-AEB1-C0AC283D1243}" destId="{EEDB6426-9AEA-470F-9DD0-333C6F20EC61}" srcOrd="8" destOrd="0" presId="urn:microsoft.com/office/officeart/2018/2/layout/IconLabelList"/>
    <dgm:cxn modelId="{6FD99636-F878-48DE-8903-91D8DFEF4C5A}" type="presParOf" srcId="{EEDB6426-9AEA-470F-9DD0-333C6F20EC61}" destId="{ABE28C93-F45C-4ED4-BF82-9A0CC6A457A0}" srcOrd="0" destOrd="0" presId="urn:microsoft.com/office/officeart/2018/2/layout/IconLabelList"/>
    <dgm:cxn modelId="{DB800689-D88B-4272-ACF8-C0A151B6FCD8}" type="presParOf" srcId="{EEDB6426-9AEA-470F-9DD0-333C6F20EC61}" destId="{A65133D4-9417-4F62-B161-454DCAD65FA1}" srcOrd="1" destOrd="0" presId="urn:microsoft.com/office/officeart/2018/2/layout/IconLabelList"/>
    <dgm:cxn modelId="{0031A424-6FFA-479E-81D8-9B1E4EE2DD26}" type="presParOf" srcId="{EEDB6426-9AEA-470F-9DD0-333C6F20EC61}" destId="{36AFF83D-734D-4447-AE6F-4E17EDFD65E6}" srcOrd="2" destOrd="0" presId="urn:microsoft.com/office/officeart/2018/2/layout/IconLabelList"/>
    <dgm:cxn modelId="{623941AE-FD08-4C1B-BAE1-A106F0BF2571}" type="presParOf" srcId="{6C45BF21-0C29-40FA-AEB1-C0AC283D1243}" destId="{CD21116F-FE97-434F-88B3-7A92B4387CB3}" srcOrd="9" destOrd="0" presId="urn:microsoft.com/office/officeart/2018/2/layout/IconLabelList"/>
    <dgm:cxn modelId="{25AE91C7-3652-4DE4-9270-3567E2C52FA8}" type="presParOf" srcId="{6C45BF21-0C29-40FA-AEB1-C0AC283D1243}" destId="{21EE85AA-F41F-433C-96FF-C779312BCE1B}" srcOrd="10" destOrd="0" presId="urn:microsoft.com/office/officeart/2018/2/layout/IconLabelList"/>
    <dgm:cxn modelId="{785B709A-645F-4196-9E8B-200D1AFF3E16}" type="presParOf" srcId="{21EE85AA-F41F-433C-96FF-C779312BCE1B}" destId="{9641274C-C99E-40D9-B55C-34FBAEE63431}" srcOrd="0" destOrd="0" presId="urn:microsoft.com/office/officeart/2018/2/layout/IconLabelList"/>
    <dgm:cxn modelId="{207FC92D-8EA5-4563-9276-8547BA17CB0D}" type="presParOf" srcId="{21EE85AA-F41F-433C-96FF-C779312BCE1B}" destId="{86AC78FD-17A6-4ED6-B59A-D2F3952144A4}" srcOrd="1" destOrd="0" presId="urn:microsoft.com/office/officeart/2018/2/layout/IconLabelList"/>
    <dgm:cxn modelId="{16A10FE9-8E93-4C56-95A5-8C7129929E17}" type="presParOf" srcId="{21EE85AA-F41F-433C-96FF-C779312BCE1B}" destId="{9F171A02-8CE8-4956-A625-BA706224F07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6EB2D7-AFE9-4F71-8C65-284A7A7B19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87D6773-2F7F-4DC8-BBAE-F752D13C04EF}">
      <dgm:prSet/>
      <dgm:spPr/>
      <dgm:t>
        <a:bodyPr/>
        <a:lstStyle/>
        <a:p>
          <a:r>
            <a:rPr lang="en-MY"/>
            <a:t>The size of the Zener diode is so small that it can be used in smaller circuits and also in cell phones.</a:t>
          </a:r>
          <a:endParaRPr lang="en-US"/>
        </a:p>
      </dgm:t>
    </dgm:pt>
    <dgm:pt modelId="{601851A8-1375-4DE6-A570-328F164B901C}" type="parTrans" cxnId="{57DB4D58-AA0B-4340-A9C6-DC1D47D6E2B8}">
      <dgm:prSet/>
      <dgm:spPr/>
      <dgm:t>
        <a:bodyPr/>
        <a:lstStyle/>
        <a:p>
          <a:endParaRPr lang="en-US"/>
        </a:p>
      </dgm:t>
    </dgm:pt>
    <dgm:pt modelId="{39060E5B-4F6D-4BFE-B598-6BDCEB211F39}" type="sibTrans" cxnId="{57DB4D58-AA0B-4340-A9C6-DC1D47D6E2B8}">
      <dgm:prSet/>
      <dgm:spPr/>
      <dgm:t>
        <a:bodyPr/>
        <a:lstStyle/>
        <a:p>
          <a:endParaRPr lang="en-US"/>
        </a:p>
      </dgm:t>
    </dgm:pt>
    <dgm:pt modelId="{171DE7EC-25B8-4815-AA2B-E1A68BE8C2AC}">
      <dgm:prSet/>
      <dgm:spPr/>
      <dgm:t>
        <a:bodyPr/>
        <a:lstStyle/>
        <a:p>
          <a:r>
            <a:rPr lang="en-MY"/>
            <a:t>Zener diodes are less expensive when compared to other diodes.</a:t>
          </a:r>
          <a:endParaRPr lang="en-US"/>
        </a:p>
      </dgm:t>
    </dgm:pt>
    <dgm:pt modelId="{A025759B-2639-4B79-95AD-53B2F558139D}" type="parTrans" cxnId="{E7741D3F-8CE2-4AED-8575-198FAEDAA7DA}">
      <dgm:prSet/>
      <dgm:spPr/>
      <dgm:t>
        <a:bodyPr/>
        <a:lstStyle/>
        <a:p>
          <a:endParaRPr lang="en-US"/>
        </a:p>
      </dgm:t>
    </dgm:pt>
    <dgm:pt modelId="{3D0D5DCB-1074-4DEB-B8B4-587CFEE5D61F}" type="sibTrans" cxnId="{E7741D3F-8CE2-4AED-8575-198FAEDAA7DA}">
      <dgm:prSet/>
      <dgm:spPr/>
      <dgm:t>
        <a:bodyPr/>
        <a:lstStyle/>
        <a:p>
          <a:endParaRPr lang="en-US"/>
        </a:p>
      </dgm:t>
    </dgm:pt>
    <dgm:pt modelId="{B43E511F-28EE-4696-B162-BE4163C328C9}">
      <dgm:prSet/>
      <dgm:spPr/>
      <dgm:t>
        <a:bodyPr/>
        <a:lstStyle/>
        <a:p>
          <a:r>
            <a:rPr lang="en-MY"/>
            <a:t>Zener diodes can be used for controlling, regulating, and stabilizing the voltage in the circuit.</a:t>
          </a:r>
          <a:endParaRPr lang="en-US"/>
        </a:p>
      </dgm:t>
    </dgm:pt>
    <dgm:pt modelId="{EFF3FC57-6827-4ED6-A60A-38598DD0F27B}" type="parTrans" cxnId="{9D1671A5-4EA9-481C-B5CD-CDAFE7F2EA29}">
      <dgm:prSet/>
      <dgm:spPr/>
      <dgm:t>
        <a:bodyPr/>
        <a:lstStyle/>
        <a:p>
          <a:endParaRPr lang="en-US"/>
        </a:p>
      </dgm:t>
    </dgm:pt>
    <dgm:pt modelId="{812C27B8-AD6E-4F62-B302-48054A2B4D12}" type="sibTrans" cxnId="{9D1671A5-4EA9-481C-B5CD-CDAFE7F2EA29}">
      <dgm:prSet/>
      <dgm:spPr/>
      <dgm:t>
        <a:bodyPr/>
        <a:lstStyle/>
        <a:p>
          <a:endParaRPr lang="en-US"/>
        </a:p>
      </dgm:t>
    </dgm:pt>
    <dgm:pt modelId="{F4679A2F-BD5D-40B7-AF5F-90BFF25490A0}">
      <dgm:prSet/>
      <dgm:spPr/>
      <dgm:t>
        <a:bodyPr/>
        <a:lstStyle/>
        <a:p>
          <a:r>
            <a:rPr lang="en-MY"/>
            <a:t>These diodes have a very high-performance standard.</a:t>
          </a:r>
          <a:endParaRPr lang="en-US"/>
        </a:p>
      </dgm:t>
    </dgm:pt>
    <dgm:pt modelId="{F55D2BD6-D782-4B81-A279-6D51F97C8A48}" type="parTrans" cxnId="{9F9D5E79-1557-4BE2-80F4-0EAF09BA70DD}">
      <dgm:prSet/>
      <dgm:spPr/>
      <dgm:t>
        <a:bodyPr/>
        <a:lstStyle/>
        <a:p>
          <a:endParaRPr lang="en-US"/>
        </a:p>
      </dgm:t>
    </dgm:pt>
    <dgm:pt modelId="{D0BB7408-9725-4DD9-A49D-EC3A30943DF7}" type="sibTrans" cxnId="{9F9D5E79-1557-4BE2-80F4-0EAF09BA70DD}">
      <dgm:prSet/>
      <dgm:spPr/>
      <dgm:t>
        <a:bodyPr/>
        <a:lstStyle/>
        <a:p>
          <a:endParaRPr lang="en-US"/>
        </a:p>
      </dgm:t>
    </dgm:pt>
    <dgm:pt modelId="{DE6B39B3-7C27-415C-92AF-8E6AAC05BB50}">
      <dgm:prSet/>
      <dgm:spPr/>
      <dgm:t>
        <a:bodyPr/>
        <a:lstStyle/>
        <a:p>
          <a:r>
            <a:rPr lang="en-MY"/>
            <a:t>The compatibility of the Zener diodes is good that they are used in regulating voltage.</a:t>
          </a:r>
          <a:endParaRPr lang="en-US"/>
        </a:p>
      </dgm:t>
    </dgm:pt>
    <dgm:pt modelId="{8528CA9A-B91C-4AE8-959C-CB02EE8AFE1A}" type="parTrans" cxnId="{F79639C1-EE88-461B-BAAB-465FCDE098AA}">
      <dgm:prSet/>
      <dgm:spPr/>
      <dgm:t>
        <a:bodyPr/>
        <a:lstStyle/>
        <a:p>
          <a:endParaRPr lang="en-US"/>
        </a:p>
      </dgm:t>
    </dgm:pt>
    <dgm:pt modelId="{5E32D95D-771F-46A2-831A-4170A0827388}" type="sibTrans" cxnId="{F79639C1-EE88-461B-BAAB-465FCDE098AA}">
      <dgm:prSet/>
      <dgm:spPr/>
      <dgm:t>
        <a:bodyPr/>
        <a:lstStyle/>
        <a:p>
          <a:endParaRPr lang="en-US"/>
        </a:p>
      </dgm:t>
    </dgm:pt>
    <dgm:pt modelId="{B76BCC2C-9653-4FA6-A457-83BB3DAC9C40}" type="pres">
      <dgm:prSet presAssocID="{FF6EB2D7-AFE9-4F71-8C65-284A7A7B1931}" presName="linear" presStyleCnt="0">
        <dgm:presLayoutVars>
          <dgm:animLvl val="lvl"/>
          <dgm:resizeHandles val="exact"/>
        </dgm:presLayoutVars>
      </dgm:prSet>
      <dgm:spPr/>
    </dgm:pt>
    <dgm:pt modelId="{8DBDF2B7-1B1E-4DE8-A75A-9C796006A9F0}" type="pres">
      <dgm:prSet presAssocID="{A87D6773-2F7F-4DC8-BBAE-F752D13C04EF}" presName="parentText" presStyleLbl="node1" presStyleIdx="0" presStyleCnt="5">
        <dgm:presLayoutVars>
          <dgm:chMax val="0"/>
          <dgm:bulletEnabled val="1"/>
        </dgm:presLayoutVars>
      </dgm:prSet>
      <dgm:spPr/>
    </dgm:pt>
    <dgm:pt modelId="{79C86BF5-A2A3-4344-93B0-56EAB9319F36}" type="pres">
      <dgm:prSet presAssocID="{39060E5B-4F6D-4BFE-B598-6BDCEB211F39}" presName="spacer" presStyleCnt="0"/>
      <dgm:spPr/>
    </dgm:pt>
    <dgm:pt modelId="{C659AB03-6E73-407A-B3A7-578856F9BBEE}" type="pres">
      <dgm:prSet presAssocID="{171DE7EC-25B8-4815-AA2B-E1A68BE8C2AC}" presName="parentText" presStyleLbl="node1" presStyleIdx="1" presStyleCnt="5">
        <dgm:presLayoutVars>
          <dgm:chMax val="0"/>
          <dgm:bulletEnabled val="1"/>
        </dgm:presLayoutVars>
      </dgm:prSet>
      <dgm:spPr/>
    </dgm:pt>
    <dgm:pt modelId="{B16D9488-BCF1-41E0-93E1-5AA0D002A798}" type="pres">
      <dgm:prSet presAssocID="{3D0D5DCB-1074-4DEB-B8B4-587CFEE5D61F}" presName="spacer" presStyleCnt="0"/>
      <dgm:spPr/>
    </dgm:pt>
    <dgm:pt modelId="{B90B3B1B-01C4-4E57-90CB-6A8D94AB250E}" type="pres">
      <dgm:prSet presAssocID="{B43E511F-28EE-4696-B162-BE4163C328C9}" presName="parentText" presStyleLbl="node1" presStyleIdx="2" presStyleCnt="5">
        <dgm:presLayoutVars>
          <dgm:chMax val="0"/>
          <dgm:bulletEnabled val="1"/>
        </dgm:presLayoutVars>
      </dgm:prSet>
      <dgm:spPr/>
    </dgm:pt>
    <dgm:pt modelId="{6B3BE938-DF2C-4FF5-BDDE-366EB805D08E}" type="pres">
      <dgm:prSet presAssocID="{812C27B8-AD6E-4F62-B302-48054A2B4D12}" presName="spacer" presStyleCnt="0"/>
      <dgm:spPr/>
    </dgm:pt>
    <dgm:pt modelId="{9A00FB71-CAF9-4783-BE02-D4210D7DB470}" type="pres">
      <dgm:prSet presAssocID="{F4679A2F-BD5D-40B7-AF5F-90BFF25490A0}" presName="parentText" presStyleLbl="node1" presStyleIdx="3" presStyleCnt="5">
        <dgm:presLayoutVars>
          <dgm:chMax val="0"/>
          <dgm:bulletEnabled val="1"/>
        </dgm:presLayoutVars>
      </dgm:prSet>
      <dgm:spPr/>
    </dgm:pt>
    <dgm:pt modelId="{54B001C7-511F-46CB-A361-A059C43F3337}" type="pres">
      <dgm:prSet presAssocID="{D0BB7408-9725-4DD9-A49D-EC3A30943DF7}" presName="spacer" presStyleCnt="0"/>
      <dgm:spPr/>
    </dgm:pt>
    <dgm:pt modelId="{CAF5B21D-E645-45C7-8F96-9FE5DD22BC3D}" type="pres">
      <dgm:prSet presAssocID="{DE6B39B3-7C27-415C-92AF-8E6AAC05BB50}" presName="parentText" presStyleLbl="node1" presStyleIdx="4" presStyleCnt="5">
        <dgm:presLayoutVars>
          <dgm:chMax val="0"/>
          <dgm:bulletEnabled val="1"/>
        </dgm:presLayoutVars>
      </dgm:prSet>
      <dgm:spPr/>
    </dgm:pt>
  </dgm:ptLst>
  <dgm:cxnLst>
    <dgm:cxn modelId="{E15B4426-8157-42B8-A073-DB81A475161E}" type="presOf" srcId="{FF6EB2D7-AFE9-4F71-8C65-284A7A7B1931}" destId="{B76BCC2C-9653-4FA6-A457-83BB3DAC9C40}" srcOrd="0" destOrd="0" presId="urn:microsoft.com/office/officeart/2005/8/layout/vList2"/>
    <dgm:cxn modelId="{0F328239-BC41-4AD9-89EB-EB4B30D1A5EF}" type="presOf" srcId="{DE6B39B3-7C27-415C-92AF-8E6AAC05BB50}" destId="{CAF5B21D-E645-45C7-8F96-9FE5DD22BC3D}" srcOrd="0" destOrd="0" presId="urn:microsoft.com/office/officeart/2005/8/layout/vList2"/>
    <dgm:cxn modelId="{E7741D3F-8CE2-4AED-8575-198FAEDAA7DA}" srcId="{FF6EB2D7-AFE9-4F71-8C65-284A7A7B1931}" destId="{171DE7EC-25B8-4815-AA2B-E1A68BE8C2AC}" srcOrd="1" destOrd="0" parTransId="{A025759B-2639-4B79-95AD-53B2F558139D}" sibTransId="{3D0D5DCB-1074-4DEB-B8B4-587CFEE5D61F}"/>
    <dgm:cxn modelId="{1B31ED44-2E55-4F1B-9C8C-B44005865B56}" type="presOf" srcId="{171DE7EC-25B8-4815-AA2B-E1A68BE8C2AC}" destId="{C659AB03-6E73-407A-B3A7-578856F9BBEE}" srcOrd="0" destOrd="0" presId="urn:microsoft.com/office/officeart/2005/8/layout/vList2"/>
    <dgm:cxn modelId="{57DB4D58-AA0B-4340-A9C6-DC1D47D6E2B8}" srcId="{FF6EB2D7-AFE9-4F71-8C65-284A7A7B1931}" destId="{A87D6773-2F7F-4DC8-BBAE-F752D13C04EF}" srcOrd="0" destOrd="0" parTransId="{601851A8-1375-4DE6-A570-328F164B901C}" sibTransId="{39060E5B-4F6D-4BFE-B598-6BDCEB211F39}"/>
    <dgm:cxn modelId="{9F9D5E79-1557-4BE2-80F4-0EAF09BA70DD}" srcId="{FF6EB2D7-AFE9-4F71-8C65-284A7A7B1931}" destId="{F4679A2F-BD5D-40B7-AF5F-90BFF25490A0}" srcOrd="3" destOrd="0" parTransId="{F55D2BD6-D782-4B81-A279-6D51F97C8A48}" sibTransId="{D0BB7408-9725-4DD9-A49D-EC3A30943DF7}"/>
    <dgm:cxn modelId="{18CD1C7A-1532-4F8D-9BE5-9AEEE50681EA}" type="presOf" srcId="{F4679A2F-BD5D-40B7-AF5F-90BFF25490A0}" destId="{9A00FB71-CAF9-4783-BE02-D4210D7DB470}" srcOrd="0" destOrd="0" presId="urn:microsoft.com/office/officeart/2005/8/layout/vList2"/>
    <dgm:cxn modelId="{993BB59C-367F-4AB6-A8E9-EACFD0572374}" type="presOf" srcId="{B43E511F-28EE-4696-B162-BE4163C328C9}" destId="{B90B3B1B-01C4-4E57-90CB-6A8D94AB250E}" srcOrd="0" destOrd="0" presId="urn:microsoft.com/office/officeart/2005/8/layout/vList2"/>
    <dgm:cxn modelId="{9D1671A5-4EA9-481C-B5CD-CDAFE7F2EA29}" srcId="{FF6EB2D7-AFE9-4F71-8C65-284A7A7B1931}" destId="{B43E511F-28EE-4696-B162-BE4163C328C9}" srcOrd="2" destOrd="0" parTransId="{EFF3FC57-6827-4ED6-A60A-38598DD0F27B}" sibTransId="{812C27B8-AD6E-4F62-B302-48054A2B4D12}"/>
    <dgm:cxn modelId="{F79639C1-EE88-461B-BAAB-465FCDE098AA}" srcId="{FF6EB2D7-AFE9-4F71-8C65-284A7A7B1931}" destId="{DE6B39B3-7C27-415C-92AF-8E6AAC05BB50}" srcOrd="4" destOrd="0" parTransId="{8528CA9A-B91C-4AE8-959C-CB02EE8AFE1A}" sibTransId="{5E32D95D-771F-46A2-831A-4170A0827388}"/>
    <dgm:cxn modelId="{F539B4EB-F46E-465C-BDA9-688057B5302F}" type="presOf" srcId="{A87D6773-2F7F-4DC8-BBAE-F752D13C04EF}" destId="{8DBDF2B7-1B1E-4DE8-A75A-9C796006A9F0}" srcOrd="0" destOrd="0" presId="urn:microsoft.com/office/officeart/2005/8/layout/vList2"/>
    <dgm:cxn modelId="{D1B9751E-E900-4355-AC2A-32A80D219BC6}" type="presParOf" srcId="{B76BCC2C-9653-4FA6-A457-83BB3DAC9C40}" destId="{8DBDF2B7-1B1E-4DE8-A75A-9C796006A9F0}" srcOrd="0" destOrd="0" presId="urn:microsoft.com/office/officeart/2005/8/layout/vList2"/>
    <dgm:cxn modelId="{8C4F45AC-4695-481E-ACC2-F499FA5FE875}" type="presParOf" srcId="{B76BCC2C-9653-4FA6-A457-83BB3DAC9C40}" destId="{79C86BF5-A2A3-4344-93B0-56EAB9319F36}" srcOrd="1" destOrd="0" presId="urn:microsoft.com/office/officeart/2005/8/layout/vList2"/>
    <dgm:cxn modelId="{A4B10D8E-8ED3-4F72-A314-AD1B6FE521BB}" type="presParOf" srcId="{B76BCC2C-9653-4FA6-A457-83BB3DAC9C40}" destId="{C659AB03-6E73-407A-B3A7-578856F9BBEE}" srcOrd="2" destOrd="0" presId="urn:microsoft.com/office/officeart/2005/8/layout/vList2"/>
    <dgm:cxn modelId="{540EAE9D-54B6-4D30-9E9F-39A6C8D5B472}" type="presParOf" srcId="{B76BCC2C-9653-4FA6-A457-83BB3DAC9C40}" destId="{B16D9488-BCF1-41E0-93E1-5AA0D002A798}" srcOrd="3" destOrd="0" presId="urn:microsoft.com/office/officeart/2005/8/layout/vList2"/>
    <dgm:cxn modelId="{BE9191C4-30EF-4E54-9275-6F11C7C7B550}" type="presParOf" srcId="{B76BCC2C-9653-4FA6-A457-83BB3DAC9C40}" destId="{B90B3B1B-01C4-4E57-90CB-6A8D94AB250E}" srcOrd="4" destOrd="0" presId="urn:microsoft.com/office/officeart/2005/8/layout/vList2"/>
    <dgm:cxn modelId="{946E4CBE-09A5-490E-B1A6-1FF50157A966}" type="presParOf" srcId="{B76BCC2C-9653-4FA6-A457-83BB3DAC9C40}" destId="{6B3BE938-DF2C-4FF5-BDDE-366EB805D08E}" srcOrd="5" destOrd="0" presId="urn:microsoft.com/office/officeart/2005/8/layout/vList2"/>
    <dgm:cxn modelId="{2A8A04F6-9026-48FD-9FE0-3544F8E04F1C}" type="presParOf" srcId="{B76BCC2C-9653-4FA6-A457-83BB3DAC9C40}" destId="{9A00FB71-CAF9-4783-BE02-D4210D7DB470}" srcOrd="6" destOrd="0" presId="urn:microsoft.com/office/officeart/2005/8/layout/vList2"/>
    <dgm:cxn modelId="{1FAE2196-7029-4E95-AB8B-C382FD479F1F}" type="presParOf" srcId="{B76BCC2C-9653-4FA6-A457-83BB3DAC9C40}" destId="{54B001C7-511F-46CB-A361-A059C43F3337}" srcOrd="7" destOrd="0" presId="urn:microsoft.com/office/officeart/2005/8/layout/vList2"/>
    <dgm:cxn modelId="{43988B93-C409-4DDF-8E72-52C8767C461F}" type="presParOf" srcId="{B76BCC2C-9653-4FA6-A457-83BB3DAC9C40}" destId="{CAF5B21D-E645-45C7-8F96-9FE5DD22BC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C01A05-8CBE-4B99-B520-C7D95F3AD06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29F46BA-0282-491A-A1A1-357EB80FB37E}">
      <dgm:prSet/>
      <dgm:spPr/>
      <dgm:t>
        <a:bodyPr/>
        <a:lstStyle/>
        <a:p>
          <a:r>
            <a:rPr lang="pt-BR"/>
            <a:t>Zener diode as a voltage regulator</a:t>
          </a:r>
          <a:endParaRPr lang="en-US"/>
        </a:p>
      </dgm:t>
    </dgm:pt>
    <dgm:pt modelId="{06597483-F706-4ED4-915C-713FDACA4248}" type="parTrans" cxnId="{B0C4EA94-6EF3-4455-84CA-27E363E13231}">
      <dgm:prSet/>
      <dgm:spPr/>
      <dgm:t>
        <a:bodyPr/>
        <a:lstStyle/>
        <a:p>
          <a:endParaRPr lang="en-US"/>
        </a:p>
      </dgm:t>
    </dgm:pt>
    <dgm:pt modelId="{DD22A1E9-4EC8-4EB3-9658-A984D1F82A11}" type="sibTrans" cxnId="{B0C4EA94-6EF3-4455-84CA-27E363E13231}">
      <dgm:prSet/>
      <dgm:spPr/>
      <dgm:t>
        <a:bodyPr/>
        <a:lstStyle/>
        <a:p>
          <a:endParaRPr lang="en-US"/>
        </a:p>
      </dgm:t>
    </dgm:pt>
    <dgm:pt modelId="{6D381808-00C1-4E59-BFB5-FA091128E8CF}">
      <dgm:prSet/>
      <dgm:spPr/>
      <dgm:t>
        <a:bodyPr/>
        <a:lstStyle/>
        <a:p>
          <a:r>
            <a:rPr lang="nl-NL"/>
            <a:t>Zener diode in over-voltage protection</a:t>
          </a:r>
          <a:endParaRPr lang="en-US"/>
        </a:p>
      </dgm:t>
    </dgm:pt>
    <dgm:pt modelId="{192BC812-AB9F-4097-A818-046A07C0EB73}" type="parTrans" cxnId="{DBCC53C1-DDA4-48D9-981A-658F8BC8CA16}">
      <dgm:prSet/>
      <dgm:spPr/>
      <dgm:t>
        <a:bodyPr/>
        <a:lstStyle/>
        <a:p>
          <a:endParaRPr lang="en-US"/>
        </a:p>
      </dgm:t>
    </dgm:pt>
    <dgm:pt modelId="{3D146920-0777-4983-BBAD-9EA6E41A5526}" type="sibTrans" cxnId="{DBCC53C1-DDA4-48D9-981A-658F8BC8CA16}">
      <dgm:prSet/>
      <dgm:spPr/>
      <dgm:t>
        <a:bodyPr/>
        <a:lstStyle/>
        <a:p>
          <a:endParaRPr lang="en-US"/>
        </a:p>
      </dgm:t>
    </dgm:pt>
    <dgm:pt modelId="{32C665AC-D76B-48BF-AF1E-9C16BF6E72EF}">
      <dgm:prSet/>
      <dgm:spPr/>
      <dgm:t>
        <a:bodyPr/>
        <a:lstStyle/>
        <a:p>
          <a:r>
            <a:rPr lang="pt-BR" dirty="0"/>
            <a:t>Zener diode in clipping circuits</a:t>
          </a:r>
          <a:endParaRPr lang="en-US" dirty="0"/>
        </a:p>
      </dgm:t>
    </dgm:pt>
    <dgm:pt modelId="{B7531272-A9EC-440C-8C61-D981643BA074}" type="parTrans" cxnId="{C938967B-AD24-42EE-BBD7-0DB21E71B150}">
      <dgm:prSet/>
      <dgm:spPr/>
      <dgm:t>
        <a:bodyPr/>
        <a:lstStyle/>
        <a:p>
          <a:endParaRPr lang="en-US"/>
        </a:p>
      </dgm:t>
    </dgm:pt>
    <dgm:pt modelId="{6BF70773-6D0B-43B2-A49E-6AC89258BBFA}" type="sibTrans" cxnId="{C938967B-AD24-42EE-BBD7-0DB21E71B150}">
      <dgm:prSet/>
      <dgm:spPr/>
      <dgm:t>
        <a:bodyPr/>
        <a:lstStyle/>
        <a:p>
          <a:endParaRPr lang="en-US"/>
        </a:p>
      </dgm:t>
    </dgm:pt>
    <dgm:pt modelId="{78B3D3FE-F8E1-4B24-8BFB-C9B3CE8D8B89}" type="pres">
      <dgm:prSet presAssocID="{A3C01A05-8CBE-4B99-B520-C7D95F3AD06B}" presName="hierChild1" presStyleCnt="0">
        <dgm:presLayoutVars>
          <dgm:chPref val="1"/>
          <dgm:dir/>
          <dgm:animOne val="branch"/>
          <dgm:animLvl val="lvl"/>
          <dgm:resizeHandles/>
        </dgm:presLayoutVars>
      </dgm:prSet>
      <dgm:spPr/>
    </dgm:pt>
    <dgm:pt modelId="{B2B7CB1C-FB23-46E4-B267-AD59747DDB25}" type="pres">
      <dgm:prSet presAssocID="{429F46BA-0282-491A-A1A1-357EB80FB37E}" presName="hierRoot1" presStyleCnt="0"/>
      <dgm:spPr/>
    </dgm:pt>
    <dgm:pt modelId="{6F359D1F-9739-42A1-BF07-0DE8D591B119}" type="pres">
      <dgm:prSet presAssocID="{429F46BA-0282-491A-A1A1-357EB80FB37E}" presName="composite" presStyleCnt="0"/>
      <dgm:spPr/>
    </dgm:pt>
    <dgm:pt modelId="{9819B654-7883-402E-87C2-C0BECC39EE05}" type="pres">
      <dgm:prSet presAssocID="{429F46BA-0282-491A-A1A1-357EB80FB37E}" presName="background" presStyleLbl="node0" presStyleIdx="0" presStyleCnt="3"/>
      <dgm:spPr/>
    </dgm:pt>
    <dgm:pt modelId="{5FC944A0-6C0B-4DE9-BC02-E4408774673F}" type="pres">
      <dgm:prSet presAssocID="{429F46BA-0282-491A-A1A1-357EB80FB37E}" presName="text" presStyleLbl="fgAcc0" presStyleIdx="0" presStyleCnt="3">
        <dgm:presLayoutVars>
          <dgm:chPref val="3"/>
        </dgm:presLayoutVars>
      </dgm:prSet>
      <dgm:spPr/>
    </dgm:pt>
    <dgm:pt modelId="{52E661E6-BAED-418F-840F-E0CFC8C70E7F}" type="pres">
      <dgm:prSet presAssocID="{429F46BA-0282-491A-A1A1-357EB80FB37E}" presName="hierChild2" presStyleCnt="0"/>
      <dgm:spPr/>
    </dgm:pt>
    <dgm:pt modelId="{C24F98BD-28BF-449B-B144-862A69C864A5}" type="pres">
      <dgm:prSet presAssocID="{6D381808-00C1-4E59-BFB5-FA091128E8CF}" presName="hierRoot1" presStyleCnt="0"/>
      <dgm:spPr/>
    </dgm:pt>
    <dgm:pt modelId="{4440A351-1F0B-44FF-A0D0-8DAEFBFF0ABE}" type="pres">
      <dgm:prSet presAssocID="{6D381808-00C1-4E59-BFB5-FA091128E8CF}" presName="composite" presStyleCnt="0"/>
      <dgm:spPr/>
    </dgm:pt>
    <dgm:pt modelId="{B6FEAA65-920E-4D31-BE27-19A3323C993F}" type="pres">
      <dgm:prSet presAssocID="{6D381808-00C1-4E59-BFB5-FA091128E8CF}" presName="background" presStyleLbl="node0" presStyleIdx="1" presStyleCnt="3"/>
      <dgm:spPr/>
    </dgm:pt>
    <dgm:pt modelId="{53203B3B-BFD2-44BD-B7B0-3509F1A90AB2}" type="pres">
      <dgm:prSet presAssocID="{6D381808-00C1-4E59-BFB5-FA091128E8CF}" presName="text" presStyleLbl="fgAcc0" presStyleIdx="1" presStyleCnt="3">
        <dgm:presLayoutVars>
          <dgm:chPref val="3"/>
        </dgm:presLayoutVars>
      </dgm:prSet>
      <dgm:spPr/>
    </dgm:pt>
    <dgm:pt modelId="{579B7D45-E090-436A-B343-809903418C24}" type="pres">
      <dgm:prSet presAssocID="{6D381808-00C1-4E59-BFB5-FA091128E8CF}" presName="hierChild2" presStyleCnt="0"/>
      <dgm:spPr/>
    </dgm:pt>
    <dgm:pt modelId="{35D16016-8E85-44D0-AD56-4541BF5B75BD}" type="pres">
      <dgm:prSet presAssocID="{32C665AC-D76B-48BF-AF1E-9C16BF6E72EF}" presName="hierRoot1" presStyleCnt="0"/>
      <dgm:spPr/>
    </dgm:pt>
    <dgm:pt modelId="{86C1A19D-3560-4E91-A130-FB427676B169}" type="pres">
      <dgm:prSet presAssocID="{32C665AC-D76B-48BF-AF1E-9C16BF6E72EF}" presName="composite" presStyleCnt="0"/>
      <dgm:spPr/>
    </dgm:pt>
    <dgm:pt modelId="{6B67E0DD-51BD-406A-A35E-49C24476E58B}" type="pres">
      <dgm:prSet presAssocID="{32C665AC-D76B-48BF-AF1E-9C16BF6E72EF}" presName="background" presStyleLbl="node0" presStyleIdx="2" presStyleCnt="3"/>
      <dgm:spPr/>
    </dgm:pt>
    <dgm:pt modelId="{E2D9D0F7-FDD7-4403-BF1C-D46C69110B72}" type="pres">
      <dgm:prSet presAssocID="{32C665AC-D76B-48BF-AF1E-9C16BF6E72EF}" presName="text" presStyleLbl="fgAcc0" presStyleIdx="2" presStyleCnt="3">
        <dgm:presLayoutVars>
          <dgm:chPref val="3"/>
        </dgm:presLayoutVars>
      </dgm:prSet>
      <dgm:spPr/>
    </dgm:pt>
    <dgm:pt modelId="{37B2FF0B-BD3C-4336-BFEE-EC09E677F56D}" type="pres">
      <dgm:prSet presAssocID="{32C665AC-D76B-48BF-AF1E-9C16BF6E72EF}" presName="hierChild2" presStyleCnt="0"/>
      <dgm:spPr/>
    </dgm:pt>
  </dgm:ptLst>
  <dgm:cxnLst>
    <dgm:cxn modelId="{B9D2C718-0244-493F-9663-A7955344A868}" type="presOf" srcId="{6D381808-00C1-4E59-BFB5-FA091128E8CF}" destId="{53203B3B-BFD2-44BD-B7B0-3509F1A90AB2}" srcOrd="0" destOrd="0" presId="urn:microsoft.com/office/officeart/2005/8/layout/hierarchy1"/>
    <dgm:cxn modelId="{91D63119-0114-4BDC-8F4B-7AB4E5FCEC35}" type="presOf" srcId="{429F46BA-0282-491A-A1A1-357EB80FB37E}" destId="{5FC944A0-6C0B-4DE9-BC02-E4408774673F}" srcOrd="0" destOrd="0" presId="urn:microsoft.com/office/officeart/2005/8/layout/hierarchy1"/>
    <dgm:cxn modelId="{9176196B-1EE3-4BF6-A8C3-B1AFA74241D8}" type="presOf" srcId="{32C665AC-D76B-48BF-AF1E-9C16BF6E72EF}" destId="{E2D9D0F7-FDD7-4403-BF1C-D46C69110B72}" srcOrd="0" destOrd="0" presId="urn:microsoft.com/office/officeart/2005/8/layout/hierarchy1"/>
    <dgm:cxn modelId="{8C9FE54D-DA49-4961-A6C6-B7DAC75438E7}" type="presOf" srcId="{A3C01A05-8CBE-4B99-B520-C7D95F3AD06B}" destId="{78B3D3FE-F8E1-4B24-8BFB-C9B3CE8D8B89}" srcOrd="0" destOrd="0" presId="urn:microsoft.com/office/officeart/2005/8/layout/hierarchy1"/>
    <dgm:cxn modelId="{C938967B-AD24-42EE-BBD7-0DB21E71B150}" srcId="{A3C01A05-8CBE-4B99-B520-C7D95F3AD06B}" destId="{32C665AC-D76B-48BF-AF1E-9C16BF6E72EF}" srcOrd="2" destOrd="0" parTransId="{B7531272-A9EC-440C-8C61-D981643BA074}" sibTransId="{6BF70773-6D0B-43B2-A49E-6AC89258BBFA}"/>
    <dgm:cxn modelId="{B0C4EA94-6EF3-4455-84CA-27E363E13231}" srcId="{A3C01A05-8CBE-4B99-B520-C7D95F3AD06B}" destId="{429F46BA-0282-491A-A1A1-357EB80FB37E}" srcOrd="0" destOrd="0" parTransId="{06597483-F706-4ED4-915C-713FDACA4248}" sibTransId="{DD22A1E9-4EC8-4EB3-9658-A984D1F82A11}"/>
    <dgm:cxn modelId="{DBCC53C1-DDA4-48D9-981A-658F8BC8CA16}" srcId="{A3C01A05-8CBE-4B99-B520-C7D95F3AD06B}" destId="{6D381808-00C1-4E59-BFB5-FA091128E8CF}" srcOrd="1" destOrd="0" parTransId="{192BC812-AB9F-4097-A818-046A07C0EB73}" sibTransId="{3D146920-0777-4983-BBAD-9EA6E41A5526}"/>
    <dgm:cxn modelId="{7E748C3A-3D8D-4CD3-A3CF-E7C95D31A561}" type="presParOf" srcId="{78B3D3FE-F8E1-4B24-8BFB-C9B3CE8D8B89}" destId="{B2B7CB1C-FB23-46E4-B267-AD59747DDB25}" srcOrd="0" destOrd="0" presId="urn:microsoft.com/office/officeart/2005/8/layout/hierarchy1"/>
    <dgm:cxn modelId="{642A67D2-1BC3-49D0-AC4E-09D37DF007DE}" type="presParOf" srcId="{B2B7CB1C-FB23-46E4-B267-AD59747DDB25}" destId="{6F359D1F-9739-42A1-BF07-0DE8D591B119}" srcOrd="0" destOrd="0" presId="urn:microsoft.com/office/officeart/2005/8/layout/hierarchy1"/>
    <dgm:cxn modelId="{0E7D11F9-C1CA-4B53-B9C1-8F96F3D6E226}" type="presParOf" srcId="{6F359D1F-9739-42A1-BF07-0DE8D591B119}" destId="{9819B654-7883-402E-87C2-C0BECC39EE05}" srcOrd="0" destOrd="0" presId="urn:microsoft.com/office/officeart/2005/8/layout/hierarchy1"/>
    <dgm:cxn modelId="{E4B002F2-B9E9-4DD9-8327-58CA51CBDF5C}" type="presParOf" srcId="{6F359D1F-9739-42A1-BF07-0DE8D591B119}" destId="{5FC944A0-6C0B-4DE9-BC02-E4408774673F}" srcOrd="1" destOrd="0" presId="urn:microsoft.com/office/officeart/2005/8/layout/hierarchy1"/>
    <dgm:cxn modelId="{15239721-3AB4-445E-9E69-FBD9509BFA03}" type="presParOf" srcId="{B2B7CB1C-FB23-46E4-B267-AD59747DDB25}" destId="{52E661E6-BAED-418F-840F-E0CFC8C70E7F}" srcOrd="1" destOrd="0" presId="urn:microsoft.com/office/officeart/2005/8/layout/hierarchy1"/>
    <dgm:cxn modelId="{B0CD1684-7472-42E5-9709-2B168E697230}" type="presParOf" srcId="{78B3D3FE-F8E1-4B24-8BFB-C9B3CE8D8B89}" destId="{C24F98BD-28BF-449B-B144-862A69C864A5}" srcOrd="1" destOrd="0" presId="urn:microsoft.com/office/officeart/2005/8/layout/hierarchy1"/>
    <dgm:cxn modelId="{AEEA0D48-D6C1-4B34-9170-B62236D12CD7}" type="presParOf" srcId="{C24F98BD-28BF-449B-B144-862A69C864A5}" destId="{4440A351-1F0B-44FF-A0D0-8DAEFBFF0ABE}" srcOrd="0" destOrd="0" presId="urn:microsoft.com/office/officeart/2005/8/layout/hierarchy1"/>
    <dgm:cxn modelId="{7FF8174A-257B-4092-8DFE-AEEE70C86CA6}" type="presParOf" srcId="{4440A351-1F0B-44FF-A0D0-8DAEFBFF0ABE}" destId="{B6FEAA65-920E-4D31-BE27-19A3323C993F}" srcOrd="0" destOrd="0" presId="urn:microsoft.com/office/officeart/2005/8/layout/hierarchy1"/>
    <dgm:cxn modelId="{2C3B7BE8-9653-4A7E-B4ED-6767D8D54EAC}" type="presParOf" srcId="{4440A351-1F0B-44FF-A0D0-8DAEFBFF0ABE}" destId="{53203B3B-BFD2-44BD-B7B0-3509F1A90AB2}" srcOrd="1" destOrd="0" presId="urn:microsoft.com/office/officeart/2005/8/layout/hierarchy1"/>
    <dgm:cxn modelId="{93C99938-55A3-41FD-990A-75371C5AC896}" type="presParOf" srcId="{C24F98BD-28BF-449B-B144-862A69C864A5}" destId="{579B7D45-E090-436A-B343-809903418C24}" srcOrd="1" destOrd="0" presId="urn:microsoft.com/office/officeart/2005/8/layout/hierarchy1"/>
    <dgm:cxn modelId="{86693F8C-23A5-4629-A022-5FD28ABC0F96}" type="presParOf" srcId="{78B3D3FE-F8E1-4B24-8BFB-C9B3CE8D8B89}" destId="{35D16016-8E85-44D0-AD56-4541BF5B75BD}" srcOrd="2" destOrd="0" presId="urn:microsoft.com/office/officeart/2005/8/layout/hierarchy1"/>
    <dgm:cxn modelId="{20257688-50DD-46F8-8218-99C257B7BE21}" type="presParOf" srcId="{35D16016-8E85-44D0-AD56-4541BF5B75BD}" destId="{86C1A19D-3560-4E91-A130-FB427676B169}" srcOrd="0" destOrd="0" presId="urn:microsoft.com/office/officeart/2005/8/layout/hierarchy1"/>
    <dgm:cxn modelId="{CDCDFBF6-79FC-4F81-85C8-62B23B5B4B00}" type="presParOf" srcId="{86C1A19D-3560-4E91-A130-FB427676B169}" destId="{6B67E0DD-51BD-406A-A35E-49C24476E58B}" srcOrd="0" destOrd="0" presId="urn:microsoft.com/office/officeart/2005/8/layout/hierarchy1"/>
    <dgm:cxn modelId="{C1FFC8BC-65B3-4FA0-81A4-A07688ACC46E}" type="presParOf" srcId="{86C1A19D-3560-4E91-A130-FB427676B169}" destId="{E2D9D0F7-FDD7-4403-BF1C-D46C69110B72}" srcOrd="1" destOrd="0" presId="urn:microsoft.com/office/officeart/2005/8/layout/hierarchy1"/>
    <dgm:cxn modelId="{77CFFB27-FDF2-4199-AD29-616B246E7B54}" type="presParOf" srcId="{35D16016-8E85-44D0-AD56-4541BF5B75BD}" destId="{37B2FF0B-BD3C-4336-BFEE-EC09E677F56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3D5828-9AB5-43D2-BEAE-ABF10584EB2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1A2D3FB-30AC-44E0-B8C3-2232F6EC30B2}">
      <dgm:prSet/>
      <dgm:spPr/>
      <dgm:t>
        <a:bodyPr/>
        <a:lstStyle/>
        <a:p>
          <a:r>
            <a:rPr lang="en-MY"/>
            <a:t>Semiconductor Theory</a:t>
          </a:r>
          <a:endParaRPr lang="en-US"/>
        </a:p>
      </dgm:t>
    </dgm:pt>
    <dgm:pt modelId="{698C4847-1A04-4179-8634-D170B6F9FA31}" type="parTrans" cxnId="{262868F1-D7F3-4CF1-9A36-C4D888C8DC3C}">
      <dgm:prSet/>
      <dgm:spPr/>
      <dgm:t>
        <a:bodyPr/>
        <a:lstStyle/>
        <a:p>
          <a:endParaRPr lang="en-US"/>
        </a:p>
      </dgm:t>
    </dgm:pt>
    <dgm:pt modelId="{B2F42507-7B9D-4B1E-8175-6BAAEA205778}" type="sibTrans" cxnId="{262868F1-D7F3-4CF1-9A36-C4D888C8DC3C}">
      <dgm:prSet/>
      <dgm:spPr/>
      <dgm:t>
        <a:bodyPr/>
        <a:lstStyle/>
        <a:p>
          <a:endParaRPr lang="en-US"/>
        </a:p>
      </dgm:t>
    </dgm:pt>
    <dgm:pt modelId="{3ABD8476-EABD-4F4E-9CC4-C8D795F9A611}">
      <dgm:prSet/>
      <dgm:spPr/>
      <dgm:t>
        <a:bodyPr/>
        <a:lstStyle/>
        <a:p>
          <a:r>
            <a:rPr lang="en-MY"/>
            <a:t>PN Junction</a:t>
          </a:r>
          <a:endParaRPr lang="en-US"/>
        </a:p>
      </dgm:t>
    </dgm:pt>
    <dgm:pt modelId="{D36C27FC-F103-414D-8933-C4025BDF6533}" type="parTrans" cxnId="{81458665-1DB6-4D11-9AF0-27894499F117}">
      <dgm:prSet/>
      <dgm:spPr/>
      <dgm:t>
        <a:bodyPr/>
        <a:lstStyle/>
        <a:p>
          <a:endParaRPr lang="en-US"/>
        </a:p>
      </dgm:t>
    </dgm:pt>
    <dgm:pt modelId="{72801B11-1FAD-410F-9CDA-46E40A50A573}" type="sibTrans" cxnId="{81458665-1DB6-4D11-9AF0-27894499F117}">
      <dgm:prSet/>
      <dgm:spPr/>
      <dgm:t>
        <a:bodyPr/>
        <a:lstStyle/>
        <a:p>
          <a:endParaRPr lang="en-US"/>
        </a:p>
      </dgm:t>
    </dgm:pt>
    <dgm:pt modelId="{B7CB10DF-7A9E-4D7C-8855-EB915FFC29DC}">
      <dgm:prSet/>
      <dgm:spPr/>
      <dgm:t>
        <a:bodyPr/>
        <a:lstStyle/>
        <a:p>
          <a:r>
            <a:rPr lang="en-MY"/>
            <a:t>PN Junction Diode</a:t>
          </a:r>
          <a:endParaRPr lang="en-US"/>
        </a:p>
      </dgm:t>
    </dgm:pt>
    <dgm:pt modelId="{1FFB8CAC-70EB-4203-9FB2-9C6DE058DB0F}" type="parTrans" cxnId="{9DF87B8F-7AC8-4169-B9E6-613073149E95}">
      <dgm:prSet/>
      <dgm:spPr/>
      <dgm:t>
        <a:bodyPr/>
        <a:lstStyle/>
        <a:p>
          <a:endParaRPr lang="en-US"/>
        </a:p>
      </dgm:t>
    </dgm:pt>
    <dgm:pt modelId="{FB69DAB7-7904-4EB5-B06C-B2486E6A317A}" type="sibTrans" cxnId="{9DF87B8F-7AC8-4169-B9E6-613073149E95}">
      <dgm:prSet/>
      <dgm:spPr/>
      <dgm:t>
        <a:bodyPr/>
        <a:lstStyle/>
        <a:p>
          <a:endParaRPr lang="en-US"/>
        </a:p>
      </dgm:t>
    </dgm:pt>
    <dgm:pt modelId="{67959279-4C2D-4220-819D-F41356DC18DF}">
      <dgm:prSet/>
      <dgm:spPr/>
      <dgm:t>
        <a:bodyPr/>
        <a:lstStyle/>
        <a:p>
          <a:r>
            <a:rPr lang="en-MY"/>
            <a:t>Application of Diode – HW &amp; FW Rectifier</a:t>
          </a:r>
          <a:endParaRPr lang="en-US"/>
        </a:p>
      </dgm:t>
    </dgm:pt>
    <dgm:pt modelId="{19293BB8-3D33-4CC8-8A6A-805B23EDB7DC}" type="parTrans" cxnId="{FA1302A6-A3A6-4BBC-92A1-B4646EE76B6B}">
      <dgm:prSet/>
      <dgm:spPr/>
      <dgm:t>
        <a:bodyPr/>
        <a:lstStyle/>
        <a:p>
          <a:endParaRPr lang="en-US"/>
        </a:p>
      </dgm:t>
    </dgm:pt>
    <dgm:pt modelId="{36D4CE35-1A53-473D-BE09-F32D97638019}" type="sibTrans" cxnId="{FA1302A6-A3A6-4BBC-92A1-B4646EE76B6B}">
      <dgm:prSet/>
      <dgm:spPr/>
      <dgm:t>
        <a:bodyPr/>
        <a:lstStyle/>
        <a:p>
          <a:endParaRPr lang="en-US"/>
        </a:p>
      </dgm:t>
    </dgm:pt>
    <dgm:pt modelId="{73B534F5-4470-496A-9CCF-6DF1EA2F192E}">
      <dgm:prSet/>
      <dgm:spPr/>
      <dgm:t>
        <a:bodyPr/>
        <a:lstStyle/>
        <a:p>
          <a:r>
            <a:rPr lang="en-MY"/>
            <a:t>Zenor Diode</a:t>
          </a:r>
          <a:endParaRPr lang="en-US"/>
        </a:p>
      </dgm:t>
    </dgm:pt>
    <dgm:pt modelId="{AEC8B6DB-D654-40F8-A5C6-0651E48E8951}" type="parTrans" cxnId="{A8D222B9-BAA5-4C47-A51E-769AD0A8F646}">
      <dgm:prSet/>
      <dgm:spPr/>
      <dgm:t>
        <a:bodyPr/>
        <a:lstStyle/>
        <a:p>
          <a:endParaRPr lang="en-US"/>
        </a:p>
      </dgm:t>
    </dgm:pt>
    <dgm:pt modelId="{4BBA48E9-BA59-427F-8144-DD89C48C71EE}" type="sibTrans" cxnId="{A8D222B9-BAA5-4C47-A51E-769AD0A8F646}">
      <dgm:prSet/>
      <dgm:spPr/>
      <dgm:t>
        <a:bodyPr/>
        <a:lstStyle/>
        <a:p>
          <a:endParaRPr lang="en-US"/>
        </a:p>
      </dgm:t>
    </dgm:pt>
    <dgm:pt modelId="{BDF5C352-1D56-4413-B7B8-8617EE7A1CFD}">
      <dgm:prSet/>
      <dgm:spPr/>
      <dgm:t>
        <a:bodyPr/>
        <a:lstStyle/>
        <a:p>
          <a:r>
            <a:rPr lang="en-MY"/>
            <a:t>Application of Zenor Diode – Voltage Regulator</a:t>
          </a:r>
          <a:endParaRPr lang="en-US"/>
        </a:p>
      </dgm:t>
    </dgm:pt>
    <dgm:pt modelId="{2970C8CC-568E-41EF-9271-9C88A4E535E0}" type="parTrans" cxnId="{439569EE-A2FE-4664-8C3A-8C140601D91F}">
      <dgm:prSet/>
      <dgm:spPr/>
      <dgm:t>
        <a:bodyPr/>
        <a:lstStyle/>
        <a:p>
          <a:endParaRPr lang="en-US"/>
        </a:p>
      </dgm:t>
    </dgm:pt>
    <dgm:pt modelId="{CD9E69D1-ADDD-4832-BEED-772A44490F7A}" type="sibTrans" cxnId="{439569EE-A2FE-4664-8C3A-8C140601D91F}">
      <dgm:prSet/>
      <dgm:spPr/>
      <dgm:t>
        <a:bodyPr/>
        <a:lstStyle/>
        <a:p>
          <a:endParaRPr lang="en-US"/>
        </a:p>
      </dgm:t>
    </dgm:pt>
    <dgm:pt modelId="{6C45BF21-0C29-40FA-AEB1-C0AC283D1243}" type="pres">
      <dgm:prSet presAssocID="{8C3D5828-9AB5-43D2-BEAE-ABF10584EB2A}" presName="root" presStyleCnt="0">
        <dgm:presLayoutVars>
          <dgm:dir/>
          <dgm:resizeHandles val="exact"/>
        </dgm:presLayoutVars>
      </dgm:prSet>
      <dgm:spPr/>
    </dgm:pt>
    <dgm:pt modelId="{062970E0-01E2-4965-8479-88F37345832A}" type="pres">
      <dgm:prSet presAssocID="{11A2D3FB-30AC-44E0-B8C3-2232F6EC30B2}" presName="compNode" presStyleCnt="0"/>
      <dgm:spPr/>
    </dgm:pt>
    <dgm:pt modelId="{CDD93B34-F758-46FE-BC90-A60D16715AEA}" type="pres">
      <dgm:prSet presAssocID="{11A2D3FB-30AC-44E0-B8C3-2232F6EC30B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40B77A06-42B4-40EB-AC1E-14A7D3151D82}" type="pres">
      <dgm:prSet presAssocID="{11A2D3FB-30AC-44E0-B8C3-2232F6EC30B2}" presName="spaceRect" presStyleCnt="0"/>
      <dgm:spPr/>
    </dgm:pt>
    <dgm:pt modelId="{C5E7958B-5A5F-4837-9927-C216C46F056A}" type="pres">
      <dgm:prSet presAssocID="{11A2D3FB-30AC-44E0-B8C3-2232F6EC30B2}" presName="textRect" presStyleLbl="revTx" presStyleIdx="0" presStyleCnt="6">
        <dgm:presLayoutVars>
          <dgm:chMax val="1"/>
          <dgm:chPref val="1"/>
        </dgm:presLayoutVars>
      </dgm:prSet>
      <dgm:spPr/>
    </dgm:pt>
    <dgm:pt modelId="{EAD99D76-FACB-4110-9B04-532BB328DFE5}" type="pres">
      <dgm:prSet presAssocID="{B2F42507-7B9D-4B1E-8175-6BAAEA205778}" presName="sibTrans" presStyleCnt="0"/>
      <dgm:spPr/>
    </dgm:pt>
    <dgm:pt modelId="{89871EBD-2327-44FF-BD42-D4A9FFDBD8E3}" type="pres">
      <dgm:prSet presAssocID="{3ABD8476-EABD-4F4E-9CC4-C8D795F9A611}" presName="compNode" presStyleCnt="0"/>
      <dgm:spPr/>
    </dgm:pt>
    <dgm:pt modelId="{8919393A-4929-4711-9B78-03BE73589AEB}" type="pres">
      <dgm:prSet presAssocID="{3ABD8476-EABD-4F4E-9CC4-C8D795F9A6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41294DF0-B57D-4162-AFFA-6C4BF0BC122D}" type="pres">
      <dgm:prSet presAssocID="{3ABD8476-EABD-4F4E-9CC4-C8D795F9A611}" presName="spaceRect" presStyleCnt="0"/>
      <dgm:spPr/>
    </dgm:pt>
    <dgm:pt modelId="{B1D9664B-538A-4D0E-8CB2-982D6D944F9F}" type="pres">
      <dgm:prSet presAssocID="{3ABD8476-EABD-4F4E-9CC4-C8D795F9A611}" presName="textRect" presStyleLbl="revTx" presStyleIdx="1" presStyleCnt="6">
        <dgm:presLayoutVars>
          <dgm:chMax val="1"/>
          <dgm:chPref val="1"/>
        </dgm:presLayoutVars>
      </dgm:prSet>
      <dgm:spPr/>
    </dgm:pt>
    <dgm:pt modelId="{17149E68-8118-48B3-AA97-0E0B8BB00D2A}" type="pres">
      <dgm:prSet presAssocID="{72801B11-1FAD-410F-9CDA-46E40A50A573}" presName="sibTrans" presStyleCnt="0"/>
      <dgm:spPr/>
    </dgm:pt>
    <dgm:pt modelId="{88414208-93E0-4FEA-9B11-5EBC50907D8C}" type="pres">
      <dgm:prSet presAssocID="{B7CB10DF-7A9E-4D7C-8855-EB915FFC29DC}" presName="compNode" presStyleCnt="0"/>
      <dgm:spPr/>
    </dgm:pt>
    <dgm:pt modelId="{B92BAE20-FE8F-4C19-88FF-3BD3FE05DF12}" type="pres">
      <dgm:prSet presAssocID="{B7CB10DF-7A9E-4D7C-8855-EB915FFC29D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36124A7-9A05-43FB-9C29-94DD01AC5B79}" type="pres">
      <dgm:prSet presAssocID="{B7CB10DF-7A9E-4D7C-8855-EB915FFC29DC}" presName="spaceRect" presStyleCnt="0"/>
      <dgm:spPr/>
    </dgm:pt>
    <dgm:pt modelId="{5B7BB93F-A9E0-462D-8E3B-FB651AA67149}" type="pres">
      <dgm:prSet presAssocID="{B7CB10DF-7A9E-4D7C-8855-EB915FFC29DC}" presName="textRect" presStyleLbl="revTx" presStyleIdx="2" presStyleCnt="6">
        <dgm:presLayoutVars>
          <dgm:chMax val="1"/>
          <dgm:chPref val="1"/>
        </dgm:presLayoutVars>
      </dgm:prSet>
      <dgm:spPr/>
    </dgm:pt>
    <dgm:pt modelId="{31DFB885-FBC1-43D4-9F8A-CCF80DE9D83F}" type="pres">
      <dgm:prSet presAssocID="{FB69DAB7-7904-4EB5-B06C-B2486E6A317A}" presName="sibTrans" presStyleCnt="0"/>
      <dgm:spPr/>
    </dgm:pt>
    <dgm:pt modelId="{81AAEE13-98E3-4441-A3E6-3BAC2A637A82}" type="pres">
      <dgm:prSet presAssocID="{67959279-4C2D-4220-819D-F41356DC18DF}" presName="compNode" presStyleCnt="0"/>
      <dgm:spPr/>
    </dgm:pt>
    <dgm:pt modelId="{6C34F35C-83DA-4EDB-A9C4-716E73FA7F31}" type="pres">
      <dgm:prSet presAssocID="{67959279-4C2D-4220-819D-F41356DC18D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B7E56476-91A5-4D89-AB32-8A0CBA97F764}" type="pres">
      <dgm:prSet presAssocID="{67959279-4C2D-4220-819D-F41356DC18DF}" presName="spaceRect" presStyleCnt="0"/>
      <dgm:spPr/>
    </dgm:pt>
    <dgm:pt modelId="{4C709960-BDCD-41BC-8E2C-3D8F34AE0237}" type="pres">
      <dgm:prSet presAssocID="{67959279-4C2D-4220-819D-F41356DC18DF}" presName="textRect" presStyleLbl="revTx" presStyleIdx="3" presStyleCnt="6">
        <dgm:presLayoutVars>
          <dgm:chMax val="1"/>
          <dgm:chPref val="1"/>
        </dgm:presLayoutVars>
      </dgm:prSet>
      <dgm:spPr/>
    </dgm:pt>
    <dgm:pt modelId="{4204D8E9-2AD0-4F9A-B4D0-BA588A4D7986}" type="pres">
      <dgm:prSet presAssocID="{36D4CE35-1A53-473D-BE09-F32D97638019}" presName="sibTrans" presStyleCnt="0"/>
      <dgm:spPr/>
    </dgm:pt>
    <dgm:pt modelId="{EEDB6426-9AEA-470F-9DD0-333C6F20EC61}" type="pres">
      <dgm:prSet presAssocID="{73B534F5-4470-496A-9CCF-6DF1EA2F192E}" presName="compNode" presStyleCnt="0"/>
      <dgm:spPr/>
    </dgm:pt>
    <dgm:pt modelId="{ABE28C93-F45C-4ED4-BF82-9A0CC6A457A0}" type="pres">
      <dgm:prSet presAssocID="{73B534F5-4470-496A-9CCF-6DF1EA2F19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e Arrow: Straight"/>
        </a:ext>
      </dgm:extLst>
    </dgm:pt>
    <dgm:pt modelId="{A65133D4-9417-4F62-B161-454DCAD65FA1}" type="pres">
      <dgm:prSet presAssocID="{73B534F5-4470-496A-9CCF-6DF1EA2F192E}" presName="spaceRect" presStyleCnt="0"/>
      <dgm:spPr/>
    </dgm:pt>
    <dgm:pt modelId="{36AFF83D-734D-4447-AE6F-4E17EDFD65E6}" type="pres">
      <dgm:prSet presAssocID="{73B534F5-4470-496A-9CCF-6DF1EA2F192E}" presName="textRect" presStyleLbl="revTx" presStyleIdx="4" presStyleCnt="6">
        <dgm:presLayoutVars>
          <dgm:chMax val="1"/>
          <dgm:chPref val="1"/>
        </dgm:presLayoutVars>
      </dgm:prSet>
      <dgm:spPr/>
    </dgm:pt>
    <dgm:pt modelId="{CD21116F-FE97-434F-88B3-7A92B4387CB3}" type="pres">
      <dgm:prSet presAssocID="{4BBA48E9-BA59-427F-8144-DD89C48C71EE}" presName="sibTrans" presStyleCnt="0"/>
      <dgm:spPr/>
    </dgm:pt>
    <dgm:pt modelId="{21EE85AA-F41F-433C-96FF-C779312BCE1B}" type="pres">
      <dgm:prSet presAssocID="{BDF5C352-1D56-4413-B7B8-8617EE7A1CFD}" presName="compNode" presStyleCnt="0"/>
      <dgm:spPr/>
    </dgm:pt>
    <dgm:pt modelId="{9641274C-C99E-40D9-B55C-34FBAEE63431}" type="pres">
      <dgm:prSet presAssocID="{BDF5C352-1D56-4413-B7B8-8617EE7A1CF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gh Voltage"/>
        </a:ext>
      </dgm:extLst>
    </dgm:pt>
    <dgm:pt modelId="{86AC78FD-17A6-4ED6-B59A-D2F3952144A4}" type="pres">
      <dgm:prSet presAssocID="{BDF5C352-1D56-4413-B7B8-8617EE7A1CFD}" presName="spaceRect" presStyleCnt="0"/>
      <dgm:spPr/>
    </dgm:pt>
    <dgm:pt modelId="{9F171A02-8CE8-4956-A625-BA706224F07C}" type="pres">
      <dgm:prSet presAssocID="{BDF5C352-1D56-4413-B7B8-8617EE7A1CFD}" presName="textRect" presStyleLbl="revTx" presStyleIdx="5" presStyleCnt="6">
        <dgm:presLayoutVars>
          <dgm:chMax val="1"/>
          <dgm:chPref val="1"/>
        </dgm:presLayoutVars>
      </dgm:prSet>
      <dgm:spPr/>
    </dgm:pt>
  </dgm:ptLst>
  <dgm:cxnLst>
    <dgm:cxn modelId="{EF776945-AFFB-408E-83B1-F221754EEB24}" type="presOf" srcId="{11A2D3FB-30AC-44E0-B8C3-2232F6EC30B2}" destId="{C5E7958B-5A5F-4837-9927-C216C46F056A}" srcOrd="0" destOrd="0" presId="urn:microsoft.com/office/officeart/2018/2/layout/IconLabelList"/>
    <dgm:cxn modelId="{4A2B8145-0620-4953-B04A-56A05900DC8D}" type="presOf" srcId="{67959279-4C2D-4220-819D-F41356DC18DF}" destId="{4C709960-BDCD-41BC-8E2C-3D8F34AE0237}" srcOrd="0" destOrd="0" presId="urn:microsoft.com/office/officeart/2018/2/layout/IconLabelList"/>
    <dgm:cxn modelId="{81458665-1DB6-4D11-9AF0-27894499F117}" srcId="{8C3D5828-9AB5-43D2-BEAE-ABF10584EB2A}" destId="{3ABD8476-EABD-4F4E-9CC4-C8D795F9A611}" srcOrd="1" destOrd="0" parTransId="{D36C27FC-F103-414D-8933-C4025BDF6533}" sibTransId="{72801B11-1FAD-410F-9CDA-46E40A50A573}"/>
    <dgm:cxn modelId="{23D7156A-B4BF-4458-8F45-0E87E18ACA02}" type="presOf" srcId="{BDF5C352-1D56-4413-B7B8-8617EE7A1CFD}" destId="{9F171A02-8CE8-4956-A625-BA706224F07C}" srcOrd="0" destOrd="0" presId="urn:microsoft.com/office/officeart/2018/2/layout/IconLabelList"/>
    <dgm:cxn modelId="{64813B7E-9A6C-44DE-ADAA-86D324AE2DC0}" type="presOf" srcId="{3ABD8476-EABD-4F4E-9CC4-C8D795F9A611}" destId="{B1D9664B-538A-4D0E-8CB2-982D6D944F9F}" srcOrd="0" destOrd="0" presId="urn:microsoft.com/office/officeart/2018/2/layout/IconLabelList"/>
    <dgm:cxn modelId="{9DF87B8F-7AC8-4169-B9E6-613073149E95}" srcId="{8C3D5828-9AB5-43D2-BEAE-ABF10584EB2A}" destId="{B7CB10DF-7A9E-4D7C-8855-EB915FFC29DC}" srcOrd="2" destOrd="0" parTransId="{1FFB8CAC-70EB-4203-9FB2-9C6DE058DB0F}" sibTransId="{FB69DAB7-7904-4EB5-B06C-B2486E6A317A}"/>
    <dgm:cxn modelId="{FA1302A6-A3A6-4BBC-92A1-B4646EE76B6B}" srcId="{8C3D5828-9AB5-43D2-BEAE-ABF10584EB2A}" destId="{67959279-4C2D-4220-819D-F41356DC18DF}" srcOrd="3" destOrd="0" parTransId="{19293BB8-3D33-4CC8-8A6A-805B23EDB7DC}" sibTransId="{36D4CE35-1A53-473D-BE09-F32D97638019}"/>
    <dgm:cxn modelId="{A8D222B9-BAA5-4C47-A51E-769AD0A8F646}" srcId="{8C3D5828-9AB5-43D2-BEAE-ABF10584EB2A}" destId="{73B534F5-4470-496A-9CCF-6DF1EA2F192E}" srcOrd="4" destOrd="0" parTransId="{AEC8B6DB-D654-40F8-A5C6-0651E48E8951}" sibTransId="{4BBA48E9-BA59-427F-8144-DD89C48C71EE}"/>
    <dgm:cxn modelId="{A52264CB-5339-4B97-BB80-F0B2A5F0DBD8}" type="presOf" srcId="{B7CB10DF-7A9E-4D7C-8855-EB915FFC29DC}" destId="{5B7BB93F-A9E0-462D-8E3B-FB651AA67149}" srcOrd="0" destOrd="0" presId="urn:microsoft.com/office/officeart/2018/2/layout/IconLabelList"/>
    <dgm:cxn modelId="{439569EE-A2FE-4664-8C3A-8C140601D91F}" srcId="{8C3D5828-9AB5-43D2-BEAE-ABF10584EB2A}" destId="{BDF5C352-1D56-4413-B7B8-8617EE7A1CFD}" srcOrd="5" destOrd="0" parTransId="{2970C8CC-568E-41EF-9271-9C88A4E535E0}" sibTransId="{CD9E69D1-ADDD-4832-BEED-772A44490F7A}"/>
    <dgm:cxn modelId="{262868F1-D7F3-4CF1-9A36-C4D888C8DC3C}" srcId="{8C3D5828-9AB5-43D2-BEAE-ABF10584EB2A}" destId="{11A2D3FB-30AC-44E0-B8C3-2232F6EC30B2}" srcOrd="0" destOrd="0" parTransId="{698C4847-1A04-4179-8634-D170B6F9FA31}" sibTransId="{B2F42507-7B9D-4B1E-8175-6BAAEA205778}"/>
    <dgm:cxn modelId="{D699ECF4-2FFF-4C44-BD34-1A76205619AA}" type="presOf" srcId="{8C3D5828-9AB5-43D2-BEAE-ABF10584EB2A}" destId="{6C45BF21-0C29-40FA-AEB1-C0AC283D1243}" srcOrd="0" destOrd="0" presId="urn:microsoft.com/office/officeart/2018/2/layout/IconLabelList"/>
    <dgm:cxn modelId="{F93BB8F9-76B2-482E-BBD9-99CC9905DF2E}" type="presOf" srcId="{73B534F5-4470-496A-9CCF-6DF1EA2F192E}" destId="{36AFF83D-734D-4447-AE6F-4E17EDFD65E6}" srcOrd="0" destOrd="0" presId="urn:microsoft.com/office/officeart/2018/2/layout/IconLabelList"/>
    <dgm:cxn modelId="{B6EAE5FF-8490-43C3-AE10-3F1D49414BD0}" type="presParOf" srcId="{6C45BF21-0C29-40FA-AEB1-C0AC283D1243}" destId="{062970E0-01E2-4965-8479-88F37345832A}" srcOrd="0" destOrd="0" presId="urn:microsoft.com/office/officeart/2018/2/layout/IconLabelList"/>
    <dgm:cxn modelId="{8A6F868E-5E85-4299-B6CB-20083A1A346A}" type="presParOf" srcId="{062970E0-01E2-4965-8479-88F37345832A}" destId="{CDD93B34-F758-46FE-BC90-A60D16715AEA}" srcOrd="0" destOrd="0" presId="urn:microsoft.com/office/officeart/2018/2/layout/IconLabelList"/>
    <dgm:cxn modelId="{A36A4422-48A5-4A67-858B-3A77DFD2F8D3}" type="presParOf" srcId="{062970E0-01E2-4965-8479-88F37345832A}" destId="{40B77A06-42B4-40EB-AC1E-14A7D3151D82}" srcOrd="1" destOrd="0" presId="urn:microsoft.com/office/officeart/2018/2/layout/IconLabelList"/>
    <dgm:cxn modelId="{F739845B-8C8A-4CB9-BD42-EFA9776FDA8D}" type="presParOf" srcId="{062970E0-01E2-4965-8479-88F37345832A}" destId="{C5E7958B-5A5F-4837-9927-C216C46F056A}" srcOrd="2" destOrd="0" presId="urn:microsoft.com/office/officeart/2018/2/layout/IconLabelList"/>
    <dgm:cxn modelId="{09855F74-4F07-462C-93C2-A74BC1DBFB09}" type="presParOf" srcId="{6C45BF21-0C29-40FA-AEB1-C0AC283D1243}" destId="{EAD99D76-FACB-4110-9B04-532BB328DFE5}" srcOrd="1" destOrd="0" presId="urn:microsoft.com/office/officeart/2018/2/layout/IconLabelList"/>
    <dgm:cxn modelId="{9F7889C0-732B-441C-A2AF-5B059DC971E8}" type="presParOf" srcId="{6C45BF21-0C29-40FA-AEB1-C0AC283D1243}" destId="{89871EBD-2327-44FF-BD42-D4A9FFDBD8E3}" srcOrd="2" destOrd="0" presId="urn:microsoft.com/office/officeart/2018/2/layout/IconLabelList"/>
    <dgm:cxn modelId="{09A79380-DC21-4FD7-AC2A-0A92CF00F2BB}" type="presParOf" srcId="{89871EBD-2327-44FF-BD42-D4A9FFDBD8E3}" destId="{8919393A-4929-4711-9B78-03BE73589AEB}" srcOrd="0" destOrd="0" presId="urn:microsoft.com/office/officeart/2018/2/layout/IconLabelList"/>
    <dgm:cxn modelId="{8D1EB8D4-1E91-49E0-8671-6E062E1F7D7C}" type="presParOf" srcId="{89871EBD-2327-44FF-BD42-D4A9FFDBD8E3}" destId="{41294DF0-B57D-4162-AFFA-6C4BF0BC122D}" srcOrd="1" destOrd="0" presId="urn:microsoft.com/office/officeart/2018/2/layout/IconLabelList"/>
    <dgm:cxn modelId="{AF0B5DAE-EB25-4D95-AF10-A68C1B9F15E7}" type="presParOf" srcId="{89871EBD-2327-44FF-BD42-D4A9FFDBD8E3}" destId="{B1D9664B-538A-4D0E-8CB2-982D6D944F9F}" srcOrd="2" destOrd="0" presId="urn:microsoft.com/office/officeart/2018/2/layout/IconLabelList"/>
    <dgm:cxn modelId="{AB78D868-5D04-4FEE-AB77-A99F2A9B0794}" type="presParOf" srcId="{6C45BF21-0C29-40FA-AEB1-C0AC283D1243}" destId="{17149E68-8118-48B3-AA97-0E0B8BB00D2A}" srcOrd="3" destOrd="0" presId="urn:microsoft.com/office/officeart/2018/2/layout/IconLabelList"/>
    <dgm:cxn modelId="{C86C8073-8E81-4D23-B44E-AA25731DA451}" type="presParOf" srcId="{6C45BF21-0C29-40FA-AEB1-C0AC283D1243}" destId="{88414208-93E0-4FEA-9B11-5EBC50907D8C}" srcOrd="4" destOrd="0" presId="urn:microsoft.com/office/officeart/2018/2/layout/IconLabelList"/>
    <dgm:cxn modelId="{5E006DB2-7D54-4091-A139-38E4FE219953}" type="presParOf" srcId="{88414208-93E0-4FEA-9B11-5EBC50907D8C}" destId="{B92BAE20-FE8F-4C19-88FF-3BD3FE05DF12}" srcOrd="0" destOrd="0" presId="urn:microsoft.com/office/officeart/2018/2/layout/IconLabelList"/>
    <dgm:cxn modelId="{D3376719-01F0-41BF-87F9-53129BC882ED}" type="presParOf" srcId="{88414208-93E0-4FEA-9B11-5EBC50907D8C}" destId="{D36124A7-9A05-43FB-9C29-94DD01AC5B79}" srcOrd="1" destOrd="0" presId="urn:microsoft.com/office/officeart/2018/2/layout/IconLabelList"/>
    <dgm:cxn modelId="{EE37778F-2147-4576-9C75-CFE2D2477E10}" type="presParOf" srcId="{88414208-93E0-4FEA-9B11-5EBC50907D8C}" destId="{5B7BB93F-A9E0-462D-8E3B-FB651AA67149}" srcOrd="2" destOrd="0" presId="urn:microsoft.com/office/officeart/2018/2/layout/IconLabelList"/>
    <dgm:cxn modelId="{A3EFEDF1-1FE0-41EB-929B-6F531F928EEC}" type="presParOf" srcId="{6C45BF21-0C29-40FA-AEB1-C0AC283D1243}" destId="{31DFB885-FBC1-43D4-9F8A-CCF80DE9D83F}" srcOrd="5" destOrd="0" presId="urn:microsoft.com/office/officeart/2018/2/layout/IconLabelList"/>
    <dgm:cxn modelId="{420DE537-7038-4454-9FAC-D9ADEC9DE875}" type="presParOf" srcId="{6C45BF21-0C29-40FA-AEB1-C0AC283D1243}" destId="{81AAEE13-98E3-4441-A3E6-3BAC2A637A82}" srcOrd="6" destOrd="0" presId="urn:microsoft.com/office/officeart/2018/2/layout/IconLabelList"/>
    <dgm:cxn modelId="{26084B0C-C0DD-4217-882A-4EED1EA7D2E0}" type="presParOf" srcId="{81AAEE13-98E3-4441-A3E6-3BAC2A637A82}" destId="{6C34F35C-83DA-4EDB-A9C4-716E73FA7F31}" srcOrd="0" destOrd="0" presId="urn:microsoft.com/office/officeart/2018/2/layout/IconLabelList"/>
    <dgm:cxn modelId="{1A07FDB4-ED19-4D3E-A867-170C2EB1588A}" type="presParOf" srcId="{81AAEE13-98E3-4441-A3E6-3BAC2A637A82}" destId="{B7E56476-91A5-4D89-AB32-8A0CBA97F764}" srcOrd="1" destOrd="0" presId="urn:microsoft.com/office/officeart/2018/2/layout/IconLabelList"/>
    <dgm:cxn modelId="{C5E967A7-C9FE-4C0D-9FBE-E02CAFC9B9E1}" type="presParOf" srcId="{81AAEE13-98E3-4441-A3E6-3BAC2A637A82}" destId="{4C709960-BDCD-41BC-8E2C-3D8F34AE0237}" srcOrd="2" destOrd="0" presId="urn:microsoft.com/office/officeart/2018/2/layout/IconLabelList"/>
    <dgm:cxn modelId="{9E0337A4-F69A-4CD5-A124-CB80A9E49CDB}" type="presParOf" srcId="{6C45BF21-0C29-40FA-AEB1-C0AC283D1243}" destId="{4204D8E9-2AD0-4F9A-B4D0-BA588A4D7986}" srcOrd="7" destOrd="0" presId="urn:microsoft.com/office/officeart/2018/2/layout/IconLabelList"/>
    <dgm:cxn modelId="{1302A898-857D-48F7-AC61-1368A30064CE}" type="presParOf" srcId="{6C45BF21-0C29-40FA-AEB1-C0AC283D1243}" destId="{EEDB6426-9AEA-470F-9DD0-333C6F20EC61}" srcOrd="8" destOrd="0" presId="urn:microsoft.com/office/officeart/2018/2/layout/IconLabelList"/>
    <dgm:cxn modelId="{6FD99636-F878-48DE-8903-91D8DFEF4C5A}" type="presParOf" srcId="{EEDB6426-9AEA-470F-9DD0-333C6F20EC61}" destId="{ABE28C93-F45C-4ED4-BF82-9A0CC6A457A0}" srcOrd="0" destOrd="0" presId="urn:microsoft.com/office/officeart/2018/2/layout/IconLabelList"/>
    <dgm:cxn modelId="{DB800689-D88B-4272-ACF8-C0A151B6FCD8}" type="presParOf" srcId="{EEDB6426-9AEA-470F-9DD0-333C6F20EC61}" destId="{A65133D4-9417-4F62-B161-454DCAD65FA1}" srcOrd="1" destOrd="0" presId="urn:microsoft.com/office/officeart/2018/2/layout/IconLabelList"/>
    <dgm:cxn modelId="{0031A424-6FFA-479E-81D8-9B1E4EE2DD26}" type="presParOf" srcId="{EEDB6426-9AEA-470F-9DD0-333C6F20EC61}" destId="{36AFF83D-734D-4447-AE6F-4E17EDFD65E6}" srcOrd="2" destOrd="0" presId="urn:microsoft.com/office/officeart/2018/2/layout/IconLabelList"/>
    <dgm:cxn modelId="{623941AE-FD08-4C1B-BAE1-A106F0BF2571}" type="presParOf" srcId="{6C45BF21-0C29-40FA-AEB1-C0AC283D1243}" destId="{CD21116F-FE97-434F-88B3-7A92B4387CB3}" srcOrd="9" destOrd="0" presId="urn:microsoft.com/office/officeart/2018/2/layout/IconLabelList"/>
    <dgm:cxn modelId="{25AE91C7-3652-4DE4-9270-3567E2C52FA8}" type="presParOf" srcId="{6C45BF21-0C29-40FA-AEB1-C0AC283D1243}" destId="{21EE85AA-F41F-433C-96FF-C779312BCE1B}" srcOrd="10" destOrd="0" presId="urn:microsoft.com/office/officeart/2018/2/layout/IconLabelList"/>
    <dgm:cxn modelId="{785B709A-645F-4196-9E8B-200D1AFF3E16}" type="presParOf" srcId="{21EE85AA-F41F-433C-96FF-C779312BCE1B}" destId="{9641274C-C99E-40D9-B55C-34FBAEE63431}" srcOrd="0" destOrd="0" presId="urn:microsoft.com/office/officeart/2018/2/layout/IconLabelList"/>
    <dgm:cxn modelId="{207FC92D-8EA5-4563-9276-8547BA17CB0D}" type="presParOf" srcId="{21EE85AA-F41F-433C-96FF-C779312BCE1B}" destId="{86AC78FD-17A6-4ED6-B59A-D2F3952144A4}" srcOrd="1" destOrd="0" presId="urn:microsoft.com/office/officeart/2018/2/layout/IconLabelList"/>
    <dgm:cxn modelId="{16A10FE9-8E93-4C56-95A5-8C7129929E17}" type="presParOf" srcId="{21EE85AA-F41F-433C-96FF-C779312BCE1B}" destId="{9F171A02-8CE8-4956-A625-BA706224F07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5FD94-CB4F-493C-B38A-79DDD0E0A056}">
      <dsp:nvSpPr>
        <dsp:cNvPr id="0" name=""/>
        <dsp:cNvSpPr/>
      </dsp:nvSpPr>
      <dsp:spPr>
        <a:xfrm>
          <a:off x="12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9093F5-3A31-4EB5-A6B6-E0EFAAED0255}">
      <dsp:nvSpPr>
        <dsp:cNvPr id="0" name=""/>
        <dsp:cNvSpPr/>
      </dsp:nvSpPr>
      <dsp:spPr>
        <a:xfrm>
          <a:off x="480082"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MY" sz="6500" kern="1200"/>
            <a:t>Forward Biased</a:t>
          </a:r>
          <a:endParaRPr lang="en-US" sz="6500" kern="1200"/>
        </a:p>
      </dsp:txBody>
      <dsp:txXfrm>
        <a:off x="560236" y="748205"/>
        <a:ext cx="4149382" cy="2576345"/>
      </dsp:txXfrm>
    </dsp:sp>
    <dsp:sp modelId="{C84E7395-CAD8-41AC-8D4B-2BC2E20899A9}">
      <dsp:nvSpPr>
        <dsp:cNvPr id="0" name=""/>
        <dsp:cNvSpPr/>
      </dsp:nvSpPr>
      <dsp:spPr>
        <a:xfrm>
          <a:off x="52686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ACB25-AE8B-41E8-A96D-A76396398DC4}">
      <dsp:nvSpPr>
        <dsp:cNvPr id="0" name=""/>
        <dsp:cNvSpPr/>
      </dsp:nvSpPr>
      <dsp:spPr>
        <a:xfrm>
          <a:off x="5747481"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MY" sz="6500" kern="1200"/>
            <a:t>Reverse Biased</a:t>
          </a:r>
          <a:endParaRPr lang="en-US" sz="6500" kern="1200"/>
        </a:p>
      </dsp:txBody>
      <dsp:txXfrm>
        <a:off x="5827635" y="748205"/>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93B34-F758-46FE-BC90-A60D16715AEA}">
      <dsp:nvSpPr>
        <dsp:cNvPr id="0" name=""/>
        <dsp:cNvSpPr/>
      </dsp:nvSpPr>
      <dsp:spPr>
        <a:xfrm>
          <a:off x="404493" y="1165875"/>
          <a:ext cx="656542" cy="656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E7958B-5A5F-4837-9927-C216C46F056A}">
      <dsp:nvSpPr>
        <dsp:cNvPr id="0" name=""/>
        <dsp:cNvSpPr/>
      </dsp:nvSpPr>
      <dsp:spPr>
        <a:xfrm>
          <a:off x="327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Semiconductor Theory</a:t>
          </a:r>
          <a:endParaRPr lang="en-US" sz="1400" kern="1200"/>
        </a:p>
      </dsp:txBody>
      <dsp:txXfrm>
        <a:off x="3273" y="2050411"/>
        <a:ext cx="1458984" cy="583593"/>
      </dsp:txXfrm>
    </dsp:sp>
    <dsp:sp modelId="{8919393A-4929-4711-9B78-03BE73589AEB}">
      <dsp:nvSpPr>
        <dsp:cNvPr id="0" name=""/>
        <dsp:cNvSpPr/>
      </dsp:nvSpPr>
      <dsp:spPr>
        <a:xfrm>
          <a:off x="2118800" y="1165875"/>
          <a:ext cx="656542" cy="656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D9664B-538A-4D0E-8CB2-982D6D944F9F}">
      <dsp:nvSpPr>
        <dsp:cNvPr id="0" name=""/>
        <dsp:cNvSpPr/>
      </dsp:nvSpPr>
      <dsp:spPr>
        <a:xfrm>
          <a:off x="171757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a:t>
          </a:r>
          <a:endParaRPr lang="en-US" sz="1400" kern="1200"/>
        </a:p>
      </dsp:txBody>
      <dsp:txXfrm>
        <a:off x="1717579" y="2050411"/>
        <a:ext cx="1458984" cy="583593"/>
      </dsp:txXfrm>
    </dsp:sp>
    <dsp:sp modelId="{B92BAE20-FE8F-4C19-88FF-3BD3FE05DF12}">
      <dsp:nvSpPr>
        <dsp:cNvPr id="0" name=""/>
        <dsp:cNvSpPr/>
      </dsp:nvSpPr>
      <dsp:spPr>
        <a:xfrm>
          <a:off x="3833107" y="1165875"/>
          <a:ext cx="656542" cy="656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7BB93F-A9E0-462D-8E3B-FB651AA67149}">
      <dsp:nvSpPr>
        <dsp:cNvPr id="0" name=""/>
        <dsp:cNvSpPr/>
      </dsp:nvSpPr>
      <dsp:spPr>
        <a:xfrm>
          <a:off x="343188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 Diode</a:t>
          </a:r>
          <a:endParaRPr lang="en-US" sz="1400" kern="1200"/>
        </a:p>
      </dsp:txBody>
      <dsp:txXfrm>
        <a:off x="3431886" y="2050411"/>
        <a:ext cx="1458984" cy="583593"/>
      </dsp:txXfrm>
    </dsp:sp>
    <dsp:sp modelId="{6C34F35C-83DA-4EDB-A9C4-716E73FA7F31}">
      <dsp:nvSpPr>
        <dsp:cNvPr id="0" name=""/>
        <dsp:cNvSpPr/>
      </dsp:nvSpPr>
      <dsp:spPr>
        <a:xfrm>
          <a:off x="5547413" y="1165875"/>
          <a:ext cx="656542" cy="656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709960-BDCD-41BC-8E2C-3D8F34AE0237}">
      <dsp:nvSpPr>
        <dsp:cNvPr id="0" name=""/>
        <dsp:cNvSpPr/>
      </dsp:nvSpPr>
      <dsp:spPr>
        <a:xfrm>
          <a:off x="514619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Diode – HW &amp; FW Rectifier</a:t>
          </a:r>
          <a:endParaRPr lang="en-US" sz="1400" kern="1200"/>
        </a:p>
      </dsp:txBody>
      <dsp:txXfrm>
        <a:off x="5146193" y="2050411"/>
        <a:ext cx="1458984" cy="583593"/>
      </dsp:txXfrm>
    </dsp:sp>
    <dsp:sp modelId="{ABE28C93-F45C-4ED4-BF82-9A0CC6A457A0}">
      <dsp:nvSpPr>
        <dsp:cNvPr id="0" name=""/>
        <dsp:cNvSpPr/>
      </dsp:nvSpPr>
      <dsp:spPr>
        <a:xfrm>
          <a:off x="7261720" y="1165875"/>
          <a:ext cx="656542" cy="6565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AFF83D-734D-4447-AE6F-4E17EDFD65E6}">
      <dsp:nvSpPr>
        <dsp:cNvPr id="0" name=""/>
        <dsp:cNvSpPr/>
      </dsp:nvSpPr>
      <dsp:spPr>
        <a:xfrm>
          <a:off x="686049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Zenor Diode</a:t>
          </a:r>
          <a:endParaRPr lang="en-US" sz="1400" kern="1200"/>
        </a:p>
      </dsp:txBody>
      <dsp:txXfrm>
        <a:off x="6860499" y="2050411"/>
        <a:ext cx="1458984" cy="583593"/>
      </dsp:txXfrm>
    </dsp:sp>
    <dsp:sp modelId="{9641274C-C99E-40D9-B55C-34FBAEE63431}">
      <dsp:nvSpPr>
        <dsp:cNvPr id="0" name=""/>
        <dsp:cNvSpPr/>
      </dsp:nvSpPr>
      <dsp:spPr>
        <a:xfrm>
          <a:off x="8976027" y="1165875"/>
          <a:ext cx="656542" cy="6565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71A02-8CE8-4956-A625-BA706224F07C}">
      <dsp:nvSpPr>
        <dsp:cNvPr id="0" name=""/>
        <dsp:cNvSpPr/>
      </dsp:nvSpPr>
      <dsp:spPr>
        <a:xfrm>
          <a:off x="857480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Zenor Diode – Voltage Regulator</a:t>
          </a:r>
          <a:endParaRPr lang="en-US" sz="1400" kern="1200"/>
        </a:p>
      </dsp:txBody>
      <dsp:txXfrm>
        <a:off x="8574806" y="2050411"/>
        <a:ext cx="1458984" cy="583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DF2B7-1B1E-4DE8-A75A-9C796006A9F0}">
      <dsp:nvSpPr>
        <dsp:cNvPr id="0" name=""/>
        <dsp:cNvSpPr/>
      </dsp:nvSpPr>
      <dsp:spPr>
        <a:xfrm>
          <a:off x="0" y="8198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The size of the Zener diode is so small that it can be used in smaller circuits and also in cell phones.</a:t>
          </a:r>
          <a:endParaRPr lang="en-US" sz="1900" kern="1200"/>
        </a:p>
      </dsp:txBody>
      <dsp:txXfrm>
        <a:off x="35811" y="117792"/>
        <a:ext cx="9986777" cy="661968"/>
      </dsp:txXfrm>
    </dsp:sp>
    <dsp:sp modelId="{C659AB03-6E73-407A-B3A7-578856F9BBEE}">
      <dsp:nvSpPr>
        <dsp:cNvPr id="0" name=""/>
        <dsp:cNvSpPr/>
      </dsp:nvSpPr>
      <dsp:spPr>
        <a:xfrm>
          <a:off x="0" y="87029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Zener diodes are less expensive when compared to other diodes.</a:t>
          </a:r>
          <a:endParaRPr lang="en-US" sz="1900" kern="1200"/>
        </a:p>
      </dsp:txBody>
      <dsp:txXfrm>
        <a:off x="35811" y="906102"/>
        <a:ext cx="9986777" cy="661968"/>
      </dsp:txXfrm>
    </dsp:sp>
    <dsp:sp modelId="{B90B3B1B-01C4-4E57-90CB-6A8D94AB250E}">
      <dsp:nvSpPr>
        <dsp:cNvPr id="0" name=""/>
        <dsp:cNvSpPr/>
      </dsp:nvSpPr>
      <dsp:spPr>
        <a:xfrm>
          <a:off x="0" y="165860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Zener diodes can be used for controlling, regulating, and stabilizing the voltage in the circuit.</a:t>
          </a:r>
          <a:endParaRPr lang="en-US" sz="1900" kern="1200"/>
        </a:p>
      </dsp:txBody>
      <dsp:txXfrm>
        <a:off x="35811" y="1694412"/>
        <a:ext cx="9986777" cy="661968"/>
      </dsp:txXfrm>
    </dsp:sp>
    <dsp:sp modelId="{9A00FB71-CAF9-4783-BE02-D4210D7DB470}">
      <dsp:nvSpPr>
        <dsp:cNvPr id="0" name=""/>
        <dsp:cNvSpPr/>
      </dsp:nvSpPr>
      <dsp:spPr>
        <a:xfrm>
          <a:off x="0" y="244691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These diodes have a very high-performance standard.</a:t>
          </a:r>
          <a:endParaRPr lang="en-US" sz="1900" kern="1200"/>
        </a:p>
      </dsp:txBody>
      <dsp:txXfrm>
        <a:off x="35811" y="2482722"/>
        <a:ext cx="9986777" cy="661968"/>
      </dsp:txXfrm>
    </dsp:sp>
    <dsp:sp modelId="{CAF5B21D-E645-45C7-8F96-9FE5DD22BC3D}">
      <dsp:nvSpPr>
        <dsp:cNvPr id="0" name=""/>
        <dsp:cNvSpPr/>
      </dsp:nvSpPr>
      <dsp:spPr>
        <a:xfrm>
          <a:off x="0" y="323522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The compatibility of the Zener diodes is good that they are used in regulating voltage.</a:t>
          </a:r>
          <a:endParaRPr lang="en-US" sz="1900" kern="1200"/>
        </a:p>
      </dsp:txBody>
      <dsp:txXfrm>
        <a:off x="35811" y="3271032"/>
        <a:ext cx="9986777" cy="6619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9B654-7883-402E-87C2-C0BECC39EE05}">
      <dsp:nvSpPr>
        <dsp:cNvPr id="0" name=""/>
        <dsp:cNvSpPr/>
      </dsp:nvSpPr>
      <dsp:spPr>
        <a:xfrm>
          <a:off x="0"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944A0-6C0B-4DE9-BC02-E4408774673F}">
      <dsp:nvSpPr>
        <dsp:cNvPr id="0" name=""/>
        <dsp:cNvSpPr/>
      </dsp:nvSpPr>
      <dsp:spPr>
        <a:xfrm>
          <a:off x="31432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t-BR" sz="2900" kern="1200"/>
            <a:t>Zener diode as a voltage regulator</a:t>
          </a:r>
          <a:endParaRPr lang="en-US" sz="2900" kern="1200"/>
        </a:p>
      </dsp:txBody>
      <dsp:txXfrm>
        <a:off x="366939" y="1112657"/>
        <a:ext cx="2723696" cy="1691139"/>
      </dsp:txXfrm>
    </dsp:sp>
    <dsp:sp modelId="{B6FEAA65-920E-4D31-BE27-19A3323C993F}">
      <dsp:nvSpPr>
        <dsp:cNvPr id="0" name=""/>
        <dsp:cNvSpPr/>
      </dsp:nvSpPr>
      <dsp:spPr>
        <a:xfrm>
          <a:off x="3457574"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03B3B-BFD2-44BD-B7B0-3509F1A90AB2}">
      <dsp:nvSpPr>
        <dsp:cNvPr id="0" name=""/>
        <dsp:cNvSpPr/>
      </dsp:nvSpPr>
      <dsp:spPr>
        <a:xfrm>
          <a:off x="3771899"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nl-NL" sz="2900" kern="1200"/>
            <a:t>Zener diode in over-voltage protection</a:t>
          </a:r>
          <a:endParaRPr lang="en-US" sz="2900" kern="1200"/>
        </a:p>
      </dsp:txBody>
      <dsp:txXfrm>
        <a:off x="3824513" y="1112657"/>
        <a:ext cx="2723696" cy="1691139"/>
      </dsp:txXfrm>
    </dsp:sp>
    <dsp:sp modelId="{6B67E0DD-51BD-406A-A35E-49C24476E58B}">
      <dsp:nvSpPr>
        <dsp:cNvPr id="0" name=""/>
        <dsp:cNvSpPr/>
      </dsp:nvSpPr>
      <dsp:spPr>
        <a:xfrm>
          <a:off x="6915149"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9D0F7-FDD7-4403-BF1C-D46C69110B72}">
      <dsp:nvSpPr>
        <dsp:cNvPr id="0" name=""/>
        <dsp:cNvSpPr/>
      </dsp:nvSpPr>
      <dsp:spPr>
        <a:xfrm>
          <a:off x="722947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t-BR" sz="2900" kern="1200" dirty="0"/>
            <a:t>Zener diode in clipping circuits</a:t>
          </a:r>
          <a:endParaRPr lang="en-US" sz="2900" kern="1200" dirty="0"/>
        </a:p>
      </dsp:txBody>
      <dsp:txXfrm>
        <a:off x="7282089" y="1112657"/>
        <a:ext cx="2723696" cy="1691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93B34-F758-46FE-BC90-A60D16715AEA}">
      <dsp:nvSpPr>
        <dsp:cNvPr id="0" name=""/>
        <dsp:cNvSpPr/>
      </dsp:nvSpPr>
      <dsp:spPr>
        <a:xfrm>
          <a:off x="404493" y="1165875"/>
          <a:ext cx="656542" cy="656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E7958B-5A5F-4837-9927-C216C46F056A}">
      <dsp:nvSpPr>
        <dsp:cNvPr id="0" name=""/>
        <dsp:cNvSpPr/>
      </dsp:nvSpPr>
      <dsp:spPr>
        <a:xfrm>
          <a:off x="327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Semiconductor Theory</a:t>
          </a:r>
          <a:endParaRPr lang="en-US" sz="1400" kern="1200"/>
        </a:p>
      </dsp:txBody>
      <dsp:txXfrm>
        <a:off x="3273" y="2050411"/>
        <a:ext cx="1458984" cy="583593"/>
      </dsp:txXfrm>
    </dsp:sp>
    <dsp:sp modelId="{8919393A-4929-4711-9B78-03BE73589AEB}">
      <dsp:nvSpPr>
        <dsp:cNvPr id="0" name=""/>
        <dsp:cNvSpPr/>
      </dsp:nvSpPr>
      <dsp:spPr>
        <a:xfrm>
          <a:off x="2118800" y="1165875"/>
          <a:ext cx="656542" cy="656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D9664B-538A-4D0E-8CB2-982D6D944F9F}">
      <dsp:nvSpPr>
        <dsp:cNvPr id="0" name=""/>
        <dsp:cNvSpPr/>
      </dsp:nvSpPr>
      <dsp:spPr>
        <a:xfrm>
          <a:off x="171757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a:t>
          </a:r>
          <a:endParaRPr lang="en-US" sz="1400" kern="1200"/>
        </a:p>
      </dsp:txBody>
      <dsp:txXfrm>
        <a:off x="1717579" y="2050411"/>
        <a:ext cx="1458984" cy="583593"/>
      </dsp:txXfrm>
    </dsp:sp>
    <dsp:sp modelId="{B92BAE20-FE8F-4C19-88FF-3BD3FE05DF12}">
      <dsp:nvSpPr>
        <dsp:cNvPr id="0" name=""/>
        <dsp:cNvSpPr/>
      </dsp:nvSpPr>
      <dsp:spPr>
        <a:xfrm>
          <a:off x="3833107" y="1165875"/>
          <a:ext cx="656542" cy="656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7BB93F-A9E0-462D-8E3B-FB651AA67149}">
      <dsp:nvSpPr>
        <dsp:cNvPr id="0" name=""/>
        <dsp:cNvSpPr/>
      </dsp:nvSpPr>
      <dsp:spPr>
        <a:xfrm>
          <a:off x="343188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 Diode</a:t>
          </a:r>
          <a:endParaRPr lang="en-US" sz="1400" kern="1200"/>
        </a:p>
      </dsp:txBody>
      <dsp:txXfrm>
        <a:off x="3431886" y="2050411"/>
        <a:ext cx="1458984" cy="583593"/>
      </dsp:txXfrm>
    </dsp:sp>
    <dsp:sp modelId="{6C34F35C-83DA-4EDB-A9C4-716E73FA7F31}">
      <dsp:nvSpPr>
        <dsp:cNvPr id="0" name=""/>
        <dsp:cNvSpPr/>
      </dsp:nvSpPr>
      <dsp:spPr>
        <a:xfrm>
          <a:off x="5547413" y="1165875"/>
          <a:ext cx="656542" cy="656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709960-BDCD-41BC-8E2C-3D8F34AE0237}">
      <dsp:nvSpPr>
        <dsp:cNvPr id="0" name=""/>
        <dsp:cNvSpPr/>
      </dsp:nvSpPr>
      <dsp:spPr>
        <a:xfrm>
          <a:off x="514619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Diode – HW &amp; FW Rectifier</a:t>
          </a:r>
          <a:endParaRPr lang="en-US" sz="1400" kern="1200"/>
        </a:p>
      </dsp:txBody>
      <dsp:txXfrm>
        <a:off x="5146193" y="2050411"/>
        <a:ext cx="1458984" cy="583593"/>
      </dsp:txXfrm>
    </dsp:sp>
    <dsp:sp modelId="{ABE28C93-F45C-4ED4-BF82-9A0CC6A457A0}">
      <dsp:nvSpPr>
        <dsp:cNvPr id="0" name=""/>
        <dsp:cNvSpPr/>
      </dsp:nvSpPr>
      <dsp:spPr>
        <a:xfrm>
          <a:off x="7261720" y="1165875"/>
          <a:ext cx="656542" cy="6565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AFF83D-734D-4447-AE6F-4E17EDFD65E6}">
      <dsp:nvSpPr>
        <dsp:cNvPr id="0" name=""/>
        <dsp:cNvSpPr/>
      </dsp:nvSpPr>
      <dsp:spPr>
        <a:xfrm>
          <a:off x="686049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Zenor Diode</a:t>
          </a:r>
          <a:endParaRPr lang="en-US" sz="1400" kern="1200"/>
        </a:p>
      </dsp:txBody>
      <dsp:txXfrm>
        <a:off x="6860499" y="2050411"/>
        <a:ext cx="1458984" cy="583593"/>
      </dsp:txXfrm>
    </dsp:sp>
    <dsp:sp modelId="{9641274C-C99E-40D9-B55C-34FBAEE63431}">
      <dsp:nvSpPr>
        <dsp:cNvPr id="0" name=""/>
        <dsp:cNvSpPr/>
      </dsp:nvSpPr>
      <dsp:spPr>
        <a:xfrm>
          <a:off x="8976027" y="1165875"/>
          <a:ext cx="656542" cy="6565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71A02-8CE8-4956-A625-BA706224F07C}">
      <dsp:nvSpPr>
        <dsp:cNvPr id="0" name=""/>
        <dsp:cNvSpPr/>
      </dsp:nvSpPr>
      <dsp:spPr>
        <a:xfrm>
          <a:off x="857480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Zenor Diode – Voltage Regulator</a:t>
          </a:r>
          <a:endParaRPr lang="en-US" sz="1400" kern="1200"/>
        </a:p>
      </dsp:txBody>
      <dsp:txXfrm>
        <a:off x="8574806" y="2050411"/>
        <a:ext cx="1458984" cy="5835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7F2B-6B52-4BE6-BAF9-13A325F77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F76B43A6-65BB-4E19-B2CC-2B06BDBCD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BA71F37B-A7AA-46EC-9837-F16703B880B9}"/>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5" name="Footer Placeholder 4">
            <a:extLst>
              <a:ext uri="{FF2B5EF4-FFF2-40B4-BE49-F238E27FC236}">
                <a16:creationId xmlns:a16="http://schemas.microsoft.com/office/drawing/2014/main" id="{021A5853-5293-49EC-B8D8-8904D3ED822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E1CCAEA-12EF-4EE9-B7D1-C04BF303B5DA}"/>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284338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BD59-13D9-4E06-AF5D-783AF901051A}"/>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4F8EE77-B87E-4109-97A8-CEB75E045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A2CAD03-D848-4BEE-A6FA-04DC305037BB}"/>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5" name="Footer Placeholder 4">
            <a:extLst>
              <a:ext uri="{FF2B5EF4-FFF2-40B4-BE49-F238E27FC236}">
                <a16:creationId xmlns:a16="http://schemas.microsoft.com/office/drawing/2014/main" id="{1DEA7F92-CEC6-4160-B4D2-8835938E8D5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BD35778-A946-4032-AF18-0870CFC8F2EB}"/>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224514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4560B-2B07-4B4F-9095-C6171D3A72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8C93F3E2-32D8-48BC-A0DF-8D64BD48F0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ADEA360-006D-410B-BCEE-FDD2A6AE3F36}"/>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5" name="Footer Placeholder 4">
            <a:extLst>
              <a:ext uri="{FF2B5EF4-FFF2-40B4-BE49-F238E27FC236}">
                <a16:creationId xmlns:a16="http://schemas.microsoft.com/office/drawing/2014/main" id="{6DEC3746-470E-45DD-98AF-73028F47647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EEB22A6-C8B2-4E56-841C-B61DD7E2168C}"/>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4066086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87D365-AB54-4FDC-9F9E-536B78569ED9}" type="datetime1">
              <a:rPr lang="en-MY" smtClean="0"/>
              <a:t>1/10/2020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85F6C7-B66A-4E37-9EDA-C8275A1A3471}" type="datetime1">
              <a:rPr lang="en-MY" smtClean="0"/>
              <a:t>1/10/2020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9F3098A-50AA-4706-B200-4BEDB1744048}" type="datetime1">
              <a:rPr lang="en-MY" smtClean="0"/>
              <a:t>1/10/2020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a:t>EEE1024 Module 3 Digital Systems</a:t>
            </a:r>
            <a:endParaRPr lang="en-MY"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332D0-E1B0-4AC7-82E1-A178EAED6223}" type="datetime1">
              <a:rPr lang="en-MY" smtClean="0"/>
              <a:t>1/10/2020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F93DB4-6D7F-45E9-B449-09AC334B9FF7}" type="datetime1">
              <a:rPr lang="en-MY" smtClean="0"/>
              <a:t>1/10/2020</a:t>
            </a:fld>
            <a:endParaRPr lang="en-MY" dirty="0"/>
          </a:p>
        </p:txBody>
      </p:sp>
      <p:sp>
        <p:nvSpPr>
          <p:cNvPr id="8" name="Footer Placeholder 7"/>
          <p:cNvSpPr>
            <a:spLocks noGrp="1"/>
          </p:cNvSpPr>
          <p:nvPr>
            <p:ph type="ftr" sz="quarter" idx="11"/>
          </p:nvPr>
        </p:nvSpPr>
        <p:spPr/>
        <p:txBody>
          <a:bodyPr/>
          <a:lstStyle/>
          <a:p>
            <a:r>
              <a:rPr lang="en-MY"/>
              <a:t>EEE1024 Module 3 Digital Systems</a:t>
            </a:r>
            <a:endParaRPr lang="en-MY" dirty="0"/>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FC12E7-1930-454E-B4F4-812D96619D7A}" type="datetime1">
              <a:rPr lang="en-MY" smtClean="0"/>
              <a:t>1/10/2020</a:t>
            </a:fld>
            <a:endParaRPr lang="en-MY" dirty="0"/>
          </a:p>
        </p:txBody>
      </p:sp>
      <p:sp>
        <p:nvSpPr>
          <p:cNvPr id="4" name="Footer Placeholder 3"/>
          <p:cNvSpPr>
            <a:spLocks noGrp="1"/>
          </p:cNvSpPr>
          <p:nvPr>
            <p:ph type="ftr" sz="quarter" idx="11"/>
          </p:nvPr>
        </p:nvSpPr>
        <p:spPr/>
        <p:txBody>
          <a:bodyPr/>
          <a:lstStyle/>
          <a:p>
            <a:r>
              <a:rPr lang="en-MY"/>
              <a:t>EEE1024 Module 3 Digital Systems</a:t>
            </a:r>
            <a:endParaRPr lang="en-MY" dirty="0"/>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50C99-A690-4DDB-9DB6-E45E4B0A4E21}" type="datetime1">
              <a:rPr lang="en-MY" smtClean="0"/>
              <a:t>1/10/2020</a:t>
            </a:fld>
            <a:endParaRPr lang="en-MY" dirty="0"/>
          </a:p>
        </p:txBody>
      </p:sp>
      <p:sp>
        <p:nvSpPr>
          <p:cNvPr id="3" name="Footer Placeholder 2"/>
          <p:cNvSpPr>
            <a:spLocks noGrp="1"/>
          </p:cNvSpPr>
          <p:nvPr>
            <p:ph type="ftr" sz="quarter" idx="11"/>
          </p:nvPr>
        </p:nvSpPr>
        <p:spPr/>
        <p:txBody>
          <a:bodyPr/>
          <a:lstStyle/>
          <a:p>
            <a:r>
              <a:rPr lang="en-MY"/>
              <a:t>EEE1024 Module 3 Digital Systems</a:t>
            </a:r>
            <a:endParaRPr lang="en-MY" dirty="0"/>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F0352-EE62-482A-A455-BC01F9A237CA}" type="datetime1">
              <a:rPr lang="en-MY" smtClean="0"/>
              <a:t>1/10/2020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72F1-7D25-4211-B059-F2B8B535AB8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4E1A3FA-7235-4E55-8F9F-0F73B6F4D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6B2741C-D294-47EF-B03C-EDC235FC5DE3}"/>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5" name="Footer Placeholder 4">
            <a:extLst>
              <a:ext uri="{FF2B5EF4-FFF2-40B4-BE49-F238E27FC236}">
                <a16:creationId xmlns:a16="http://schemas.microsoft.com/office/drawing/2014/main" id="{6EAED806-2C09-408E-A34E-DA51A212B12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7C189D8-ACBC-448D-91A2-D6260845DBEF}"/>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41948216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DEFB6-0560-4D3A-883D-A3549BFAD523}" type="datetime1">
              <a:rPr lang="en-MY" smtClean="0"/>
              <a:t>1/10/2020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2987C-E940-490F-9F53-4A40394FE34C}" type="datetime1">
              <a:rPr lang="en-MY" smtClean="0"/>
              <a:t>1/10/2020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9CD8C-7406-4D56-9AD6-824036B6ABC5}" type="datetime1">
              <a:rPr lang="en-MY" smtClean="0"/>
              <a:t>1/10/2020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6586-7D0D-4B0E-9B99-FC46DB205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3CDF4496-4A00-42F0-AE88-3B938C1DC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3C88F8-D981-4D1E-A2A5-464BD9C1A9D1}"/>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5" name="Footer Placeholder 4">
            <a:extLst>
              <a:ext uri="{FF2B5EF4-FFF2-40B4-BE49-F238E27FC236}">
                <a16:creationId xmlns:a16="http://schemas.microsoft.com/office/drawing/2014/main" id="{959F2C03-50F9-45ED-A5DF-9B78F5E8E2E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C00BE60-8112-495D-A729-3A5E730D8968}"/>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287968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D532-5F86-4549-976F-60617FF1C04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110C090-CD2F-4F77-A038-4B2B1C1EB9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BFDE5D49-0552-4EFC-98EC-1197D7B03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BC6D4D50-3B2F-4C0D-A2D0-39262B1823FF}"/>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6" name="Footer Placeholder 5">
            <a:extLst>
              <a:ext uri="{FF2B5EF4-FFF2-40B4-BE49-F238E27FC236}">
                <a16:creationId xmlns:a16="http://schemas.microsoft.com/office/drawing/2014/main" id="{50378950-F74F-43E8-A133-802658037D2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9E4ECB2-0121-4665-9DBD-D811C69EC72B}"/>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290531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0B26-29B4-4EF9-A1AA-CC505656EA5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7425944-361A-4428-8FF9-3833C80B9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55133F-738C-4DD8-9E33-68E04A323C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78AAEAC-59B8-4310-A913-5CB73B109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DA06DC-CB5B-4882-8E52-C1BAF7503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FCA3E0F-2702-4974-BD79-24E412BFB250}"/>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8" name="Footer Placeholder 7">
            <a:extLst>
              <a:ext uri="{FF2B5EF4-FFF2-40B4-BE49-F238E27FC236}">
                <a16:creationId xmlns:a16="http://schemas.microsoft.com/office/drawing/2014/main" id="{77AD1633-5F90-4F31-A3B6-CBCC90566916}"/>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6C80C6C-4D30-4670-A040-639EE8021872}"/>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303069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C27E-95CE-473A-944E-8BD788CF7260}"/>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6EAA6233-D2D9-47DF-9441-1522EC405D4B}"/>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4" name="Footer Placeholder 3">
            <a:extLst>
              <a:ext uri="{FF2B5EF4-FFF2-40B4-BE49-F238E27FC236}">
                <a16:creationId xmlns:a16="http://schemas.microsoft.com/office/drawing/2014/main" id="{F6D55712-A915-4CF4-9F14-8413A635D369}"/>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852B4352-E65A-483D-9174-96F4B047354C}"/>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319783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BD47B-A393-40A2-BD57-1BA3059A7F33}"/>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3" name="Footer Placeholder 2">
            <a:extLst>
              <a:ext uri="{FF2B5EF4-FFF2-40B4-BE49-F238E27FC236}">
                <a16:creationId xmlns:a16="http://schemas.microsoft.com/office/drawing/2014/main" id="{4BCF0C2C-C04C-45F8-A294-E1AE786424B8}"/>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213D2A6-FD3A-4ACD-8045-116F110B903C}"/>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345337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FB16-0C3D-4A38-85AA-1A2D728FA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7BF8C818-793E-4819-9F88-0074CB081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7B75D81-4F21-4B4F-B52E-6658ACCDB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E2C05-B6CB-4069-87B0-CD658DDDAD05}"/>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6" name="Footer Placeholder 5">
            <a:extLst>
              <a:ext uri="{FF2B5EF4-FFF2-40B4-BE49-F238E27FC236}">
                <a16:creationId xmlns:a16="http://schemas.microsoft.com/office/drawing/2014/main" id="{CAD4253F-926D-49A9-A36F-38C39391C47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0FFA2D4-D05E-4B8C-8FCF-CE0C6A6AA43F}"/>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416363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6668-94AD-495D-B8D1-70B08E2C9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906C0289-F8FB-4A37-BDFE-9F22A337FD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EEF73580-762B-4B2F-9AA3-94A9E3ED3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8C1D9E-5A62-451F-8995-881C4FB809E9}"/>
              </a:ext>
            </a:extLst>
          </p:cNvPr>
          <p:cNvSpPr>
            <a:spLocks noGrp="1"/>
          </p:cNvSpPr>
          <p:nvPr>
            <p:ph type="dt" sz="half" idx="10"/>
          </p:nvPr>
        </p:nvSpPr>
        <p:spPr/>
        <p:txBody>
          <a:bodyPr/>
          <a:lstStyle/>
          <a:p>
            <a:fld id="{B0B3CB7D-DE53-432E-8215-D0281403E370}" type="datetimeFigureOut">
              <a:rPr lang="en-MY" smtClean="0"/>
              <a:t>1/10/2020</a:t>
            </a:fld>
            <a:endParaRPr lang="en-MY"/>
          </a:p>
        </p:txBody>
      </p:sp>
      <p:sp>
        <p:nvSpPr>
          <p:cNvPr id="6" name="Footer Placeholder 5">
            <a:extLst>
              <a:ext uri="{FF2B5EF4-FFF2-40B4-BE49-F238E27FC236}">
                <a16:creationId xmlns:a16="http://schemas.microsoft.com/office/drawing/2014/main" id="{9E6A30A9-1A4F-4313-A417-BB23CE6453B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15B9F84-670F-4A6D-AE3F-F4F0B7332583}"/>
              </a:ext>
            </a:extLst>
          </p:cNvPr>
          <p:cNvSpPr>
            <a:spLocks noGrp="1"/>
          </p:cNvSpPr>
          <p:nvPr>
            <p:ph type="sldNum" sz="quarter" idx="12"/>
          </p:nvPr>
        </p:nvSpPr>
        <p:spPr/>
        <p:txBody>
          <a:bodyPr/>
          <a:lstStyle/>
          <a:p>
            <a:fld id="{1F6ED4F1-313D-4A1A-8E65-FD3D57B94417}" type="slidenum">
              <a:rPr lang="en-MY" smtClean="0"/>
              <a:t>‹#›</a:t>
            </a:fld>
            <a:endParaRPr lang="en-MY"/>
          </a:p>
        </p:txBody>
      </p:sp>
    </p:spTree>
    <p:extLst>
      <p:ext uri="{BB962C8B-B14F-4D97-AF65-F5344CB8AC3E}">
        <p14:creationId xmlns:p14="http://schemas.microsoft.com/office/powerpoint/2010/main" val="349431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424F5A-B604-4B87-A4FB-DC9F2D030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B84C3D8B-AA68-4FC1-90E9-F5A421DFBB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6DD80DD-431E-4C4C-B93E-F1680FA2C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3CB7D-DE53-432E-8215-D0281403E370}" type="datetimeFigureOut">
              <a:rPr lang="en-MY" smtClean="0"/>
              <a:t>1/10/2020</a:t>
            </a:fld>
            <a:endParaRPr lang="en-MY"/>
          </a:p>
        </p:txBody>
      </p:sp>
      <p:sp>
        <p:nvSpPr>
          <p:cNvPr id="5" name="Footer Placeholder 4">
            <a:extLst>
              <a:ext uri="{FF2B5EF4-FFF2-40B4-BE49-F238E27FC236}">
                <a16:creationId xmlns:a16="http://schemas.microsoft.com/office/drawing/2014/main" id="{93C7F7C6-B993-410B-87E8-776B86D3F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F767CF79-5753-4324-9C1D-B30C44BFD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ED4F1-313D-4A1A-8E65-FD3D57B94417}" type="slidenum">
              <a:rPr lang="en-MY" smtClean="0"/>
              <a:t>‹#›</a:t>
            </a:fld>
            <a:endParaRPr lang="en-MY"/>
          </a:p>
        </p:txBody>
      </p:sp>
    </p:spTree>
    <p:extLst>
      <p:ext uri="{BB962C8B-B14F-4D97-AF65-F5344CB8AC3E}">
        <p14:creationId xmlns:p14="http://schemas.microsoft.com/office/powerpoint/2010/main" val="730483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3F238F3-011F-4AC2-8EB5-1796FB7CA3AB}" type="datetime1">
              <a:rPr lang="en-MY" smtClean="0"/>
              <a:t>1/10/2020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a:t>EEE1024 Module 3 Digital Systems</a:t>
            </a:r>
            <a:endParaRPr lang="en-MY"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11.emf"/><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26.png"/><Relationship Id="rId5" Type="http://schemas.microsoft.com/office/2007/relationships/hdphoto" Target="../media/hdphoto2.wdp"/><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7.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1.wdp"/><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pPr algn="ctr"/>
            <a:r>
              <a:rPr lang="en-MY" sz="6600" dirty="0"/>
              <a:t>Module 4</a:t>
            </a:r>
            <a:br>
              <a:rPr lang="en-MY" sz="6600" dirty="0"/>
            </a:br>
            <a:r>
              <a:rPr lang="en-MY" sz="6600" dirty="0"/>
              <a:t>Semiconductor devices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4D5B-1238-4E4E-870A-386258D2A18D}"/>
              </a:ext>
            </a:extLst>
          </p:cNvPr>
          <p:cNvSpPr>
            <a:spLocks noGrp="1"/>
          </p:cNvSpPr>
          <p:nvPr>
            <p:ph type="title"/>
          </p:nvPr>
        </p:nvSpPr>
        <p:spPr/>
        <p:txBody>
          <a:bodyPr/>
          <a:lstStyle/>
          <a:p>
            <a:r>
              <a:rPr lang="en-MY" dirty="0"/>
              <a:t>Types of Semiconductor Devices</a:t>
            </a:r>
          </a:p>
        </p:txBody>
      </p:sp>
      <p:sp>
        <p:nvSpPr>
          <p:cNvPr id="3" name="Content Placeholder 2">
            <a:extLst>
              <a:ext uri="{FF2B5EF4-FFF2-40B4-BE49-F238E27FC236}">
                <a16:creationId xmlns:a16="http://schemas.microsoft.com/office/drawing/2014/main" id="{164169BB-336C-4903-9D56-F2D07EC5DF17}"/>
              </a:ext>
            </a:extLst>
          </p:cNvPr>
          <p:cNvSpPr>
            <a:spLocks noGrp="1"/>
          </p:cNvSpPr>
          <p:nvPr>
            <p:ph idx="1"/>
          </p:nvPr>
        </p:nvSpPr>
        <p:spPr/>
        <p:txBody>
          <a:bodyPr>
            <a:normAutofit/>
          </a:bodyPr>
          <a:lstStyle/>
          <a:p>
            <a:pPr algn="just">
              <a:lnSpc>
                <a:spcPct val="100000"/>
              </a:lnSpc>
            </a:pPr>
            <a:r>
              <a:rPr lang="en-MY" dirty="0"/>
              <a:t>The following is a small list of some of the commonly used semiconductor devices. Based on the physical structure of the device, the following list is categorized into Two-terminal Devices and Three-terminal Devices.</a:t>
            </a:r>
          </a:p>
          <a:p>
            <a:pPr algn="just">
              <a:lnSpc>
                <a:spcPct val="100000"/>
              </a:lnSpc>
            </a:pPr>
            <a:r>
              <a:rPr lang="en-MY" dirty="0"/>
              <a:t>Two-terminal Semiconductor Devices: Diode, Schottky Diode, Light Emitting Diode (LED), DIAC, Zener Diode etc</a:t>
            </a:r>
          </a:p>
          <a:p>
            <a:pPr algn="just">
              <a:lnSpc>
                <a:spcPct val="100000"/>
              </a:lnSpc>
            </a:pPr>
            <a:r>
              <a:rPr lang="en-MY" dirty="0"/>
              <a:t>Three-terminal Semiconductor Devices: Bipolar Transistor, Field Effect Transistor, Insulated Gate Bipolar Transistor (IGBT) etc</a:t>
            </a:r>
          </a:p>
          <a:p>
            <a:pPr algn="just">
              <a:lnSpc>
                <a:spcPct val="100000"/>
              </a:lnSpc>
            </a:pPr>
            <a:r>
              <a:rPr lang="en-MY" dirty="0"/>
              <a:t>There are also a few four-terminal semiconductors like Optocoupler (Photocoupler) and Hall-effect Sensor.</a:t>
            </a:r>
          </a:p>
        </p:txBody>
      </p:sp>
      <p:sp>
        <p:nvSpPr>
          <p:cNvPr id="4" name="Slide Number Placeholder 3">
            <a:extLst>
              <a:ext uri="{FF2B5EF4-FFF2-40B4-BE49-F238E27FC236}">
                <a16:creationId xmlns:a16="http://schemas.microsoft.com/office/drawing/2014/main" id="{B14B5885-DA2C-478E-8BA6-646E4FD42DCB}"/>
              </a:ext>
            </a:extLst>
          </p:cNvPr>
          <p:cNvSpPr>
            <a:spLocks noGrp="1"/>
          </p:cNvSpPr>
          <p:nvPr>
            <p:ph type="sldNum" sz="quarter" idx="12"/>
          </p:nvPr>
        </p:nvSpPr>
        <p:spPr/>
        <p:txBody>
          <a:bodyPr/>
          <a:lstStyle/>
          <a:p>
            <a:fld id="{1DE98518-C1CF-410D-8A71-B5D14FDF677E}" type="slidenum">
              <a:rPr lang="en-MY" smtClean="0"/>
              <a:t>10</a:t>
            </a:fld>
            <a:endParaRPr lang="en-MY" dirty="0"/>
          </a:p>
        </p:txBody>
      </p:sp>
    </p:spTree>
    <p:extLst>
      <p:ext uri="{BB962C8B-B14F-4D97-AF65-F5344CB8AC3E}">
        <p14:creationId xmlns:p14="http://schemas.microsoft.com/office/powerpoint/2010/main" val="341240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F4397-F4CF-4F13-907C-6C21381ED937}"/>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2. PN Junction</a:t>
            </a:r>
          </a:p>
        </p:txBody>
      </p:sp>
      <p:sp>
        <p:nvSpPr>
          <p:cNvPr id="5" name="Subtitle 4">
            <a:extLst>
              <a:ext uri="{FF2B5EF4-FFF2-40B4-BE49-F238E27FC236}">
                <a16:creationId xmlns:a16="http://schemas.microsoft.com/office/drawing/2014/main" id="{95C7BF03-55F2-4131-A175-9BEA63A6FF62}"/>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Basics of a PN Junction, </a:t>
            </a:r>
          </a:p>
          <a:p>
            <a:pPr algn="ctr"/>
            <a:r>
              <a:rPr lang="en-MY" dirty="0">
                <a:solidFill>
                  <a:srgbClr val="FFFFFF">
                    <a:alpha val="60000"/>
                  </a:srgbClr>
                </a:solidFill>
              </a:rPr>
              <a:t>How a PN Junction is formed, </a:t>
            </a:r>
          </a:p>
          <a:p>
            <a:pPr algn="ctr"/>
            <a:r>
              <a:rPr lang="en-MY" dirty="0">
                <a:solidFill>
                  <a:srgbClr val="FFFFFF">
                    <a:alpha val="60000"/>
                  </a:srgbClr>
                </a:solidFill>
              </a:rPr>
              <a:t>Characteristics of PN Junction</a:t>
            </a: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5412165-18DF-4EF6-A3EF-1B04DB18CCCD}"/>
              </a:ext>
            </a:extLst>
          </p:cNvPr>
          <p:cNvSpPr>
            <a:spLocks noGrp="1"/>
          </p:cNvSpPr>
          <p:nvPr>
            <p:ph type="sldNum" sz="quarter" idx="12"/>
          </p:nvPr>
        </p:nvSpPr>
        <p:spPr>
          <a:xfrm>
            <a:off x="11269404" y="6135306"/>
            <a:ext cx="749319" cy="640080"/>
          </a:xfrm>
        </p:spPr>
        <p:txBody>
          <a:bodyPr vert="horz" lIns="91440" tIns="45720" rIns="91440" bIns="45720" rtlCol="0">
            <a:normAutofit/>
          </a:bodyPr>
          <a:lstStyle/>
          <a:p>
            <a:pPr algn="l" defTabSz="457200">
              <a:spcAft>
                <a:spcPts val="600"/>
              </a:spcAft>
            </a:pPr>
            <a:fld id="{1DE98518-C1CF-410D-8A71-B5D14FDF677E}" type="slidenum">
              <a:rPr lang="en-US" b="1" kern="1200">
                <a:solidFill>
                  <a:srgbClr val="FFFFFF">
                    <a:alpha val="95000"/>
                  </a:srgbClr>
                </a:solidFill>
                <a:latin typeface="+mj-lt"/>
                <a:ea typeface="+mn-ea"/>
                <a:cs typeface="+mn-cs"/>
              </a:rPr>
              <a:pPr algn="l" defTabSz="457200">
                <a:spcAft>
                  <a:spcPts val="600"/>
                </a:spcAft>
              </a:pPr>
              <a:t>11</a:t>
            </a:fld>
            <a:endParaRPr lang="en-US"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132303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D052-FAF8-48F3-B082-A448B78B0622}"/>
              </a:ext>
            </a:extLst>
          </p:cNvPr>
          <p:cNvSpPr>
            <a:spLocks noGrp="1"/>
          </p:cNvSpPr>
          <p:nvPr>
            <p:ph type="title"/>
          </p:nvPr>
        </p:nvSpPr>
        <p:spPr/>
        <p:txBody>
          <a:bodyPr/>
          <a:lstStyle/>
          <a:p>
            <a:r>
              <a:rPr lang="en-MY" dirty="0"/>
              <a:t>PN Junction Theory</a:t>
            </a:r>
          </a:p>
        </p:txBody>
      </p:sp>
      <p:sp>
        <p:nvSpPr>
          <p:cNvPr id="3" name="Content Placeholder 2">
            <a:extLst>
              <a:ext uri="{FF2B5EF4-FFF2-40B4-BE49-F238E27FC236}">
                <a16:creationId xmlns:a16="http://schemas.microsoft.com/office/drawing/2014/main" id="{4A4FC629-B126-48EB-A85E-99441E7F55B1}"/>
              </a:ext>
            </a:extLst>
          </p:cNvPr>
          <p:cNvSpPr>
            <a:spLocks noGrp="1"/>
          </p:cNvSpPr>
          <p:nvPr>
            <p:ph idx="1"/>
          </p:nvPr>
        </p:nvSpPr>
        <p:spPr/>
        <p:txBody>
          <a:bodyPr/>
          <a:lstStyle/>
          <a:p>
            <a:pPr algn="just">
              <a:lnSpc>
                <a:spcPct val="100000"/>
              </a:lnSpc>
            </a:pPr>
            <a:r>
              <a:rPr lang="en-MY" dirty="0"/>
              <a:t>A PN-junction is formed when an N-type material is fused together with a P-type material creating a semiconductor diode</a:t>
            </a:r>
          </a:p>
          <a:p>
            <a:pPr algn="just">
              <a:lnSpc>
                <a:spcPct val="100000"/>
              </a:lnSpc>
            </a:pPr>
            <a:r>
              <a:rPr lang="en-MY" dirty="0"/>
              <a:t>However, if we join (or fuse) these two semiconductor materials together they behave in a very different way merging together and producing what is generally known as a “PN Junction”.</a:t>
            </a:r>
          </a:p>
          <a:p>
            <a:pPr algn="just">
              <a:lnSpc>
                <a:spcPct val="100000"/>
              </a:lnSpc>
            </a:pPr>
            <a:r>
              <a:rPr lang="en-MY" dirty="0"/>
              <a:t>When the N-type semiconductor and P-type semiconductor materials are first joined together a very large density gradient exists between both sides of the PN junction. </a:t>
            </a:r>
          </a:p>
          <a:p>
            <a:pPr algn="just">
              <a:lnSpc>
                <a:spcPct val="100000"/>
              </a:lnSpc>
            </a:pPr>
            <a:r>
              <a:rPr lang="en-MY" dirty="0"/>
              <a:t>The result is that some of the free electrons from the donor impurity atoms begin to migrate across this newly formed junction to fill up the holes in the P-type material producing negative ions.</a:t>
            </a:r>
          </a:p>
        </p:txBody>
      </p:sp>
      <p:sp>
        <p:nvSpPr>
          <p:cNvPr id="4" name="Slide Number Placeholder 3">
            <a:extLst>
              <a:ext uri="{FF2B5EF4-FFF2-40B4-BE49-F238E27FC236}">
                <a16:creationId xmlns:a16="http://schemas.microsoft.com/office/drawing/2014/main" id="{02E3F4CA-F3DD-42B6-B3CA-8FB7224A7AC6}"/>
              </a:ext>
            </a:extLst>
          </p:cNvPr>
          <p:cNvSpPr>
            <a:spLocks noGrp="1"/>
          </p:cNvSpPr>
          <p:nvPr>
            <p:ph type="sldNum" sz="quarter" idx="12"/>
          </p:nvPr>
        </p:nvSpPr>
        <p:spPr/>
        <p:txBody>
          <a:bodyPr/>
          <a:lstStyle/>
          <a:p>
            <a:fld id="{1DE98518-C1CF-410D-8A71-B5D14FDF677E}" type="slidenum">
              <a:rPr lang="en-MY" smtClean="0"/>
              <a:t>12</a:t>
            </a:fld>
            <a:endParaRPr lang="en-MY" dirty="0"/>
          </a:p>
        </p:txBody>
      </p:sp>
      <p:pic>
        <p:nvPicPr>
          <p:cNvPr id="4098" name="Picture 2">
            <a:extLst>
              <a:ext uri="{FF2B5EF4-FFF2-40B4-BE49-F238E27FC236}">
                <a16:creationId xmlns:a16="http://schemas.microsoft.com/office/drawing/2014/main" id="{5006CE13-3160-490A-BE49-B3A58BF81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548" y="0"/>
            <a:ext cx="3051620" cy="222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49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DE11-89AD-4A3B-A4D8-C2346D7AAAB0}"/>
              </a:ext>
            </a:extLst>
          </p:cNvPr>
          <p:cNvSpPr>
            <a:spLocks noGrp="1"/>
          </p:cNvSpPr>
          <p:nvPr>
            <p:ph type="title"/>
          </p:nvPr>
        </p:nvSpPr>
        <p:spPr/>
        <p:txBody>
          <a:bodyPr/>
          <a:lstStyle/>
          <a:p>
            <a:r>
              <a:rPr lang="en-MY" dirty="0"/>
              <a:t>PN Junction Theory</a:t>
            </a:r>
          </a:p>
        </p:txBody>
      </p:sp>
      <p:sp>
        <p:nvSpPr>
          <p:cNvPr id="3" name="Content Placeholder 2">
            <a:extLst>
              <a:ext uri="{FF2B5EF4-FFF2-40B4-BE49-F238E27FC236}">
                <a16:creationId xmlns:a16="http://schemas.microsoft.com/office/drawing/2014/main" id="{AC19798E-4CC3-4F9F-9B87-D02141844D3C}"/>
              </a:ext>
            </a:extLst>
          </p:cNvPr>
          <p:cNvSpPr>
            <a:spLocks noGrp="1"/>
          </p:cNvSpPr>
          <p:nvPr>
            <p:ph idx="1"/>
          </p:nvPr>
        </p:nvSpPr>
        <p:spPr/>
        <p:txBody>
          <a:bodyPr>
            <a:normAutofit lnSpcReduction="10000"/>
          </a:bodyPr>
          <a:lstStyle/>
          <a:p>
            <a:pPr algn="just">
              <a:lnSpc>
                <a:spcPct val="100000"/>
              </a:lnSpc>
            </a:pPr>
            <a:r>
              <a:rPr lang="en-MY" dirty="0"/>
              <a:t>However, because the electrons have moved across the PN junction from the N-type silicon to the P-type silicon, they leave behind positively charged donor ions ( ND ) on the negative side and now the holes from the acceptor impurity migrate across the junction in the opposite direction into the region where there are large numbers of free electrons.</a:t>
            </a:r>
          </a:p>
          <a:p>
            <a:pPr algn="just">
              <a:lnSpc>
                <a:spcPct val="100000"/>
              </a:lnSpc>
            </a:pPr>
            <a:r>
              <a:rPr lang="en-MY" dirty="0"/>
              <a:t>As a result, the charge density of the P-type along the junction is filled with negatively charged acceptor ions (NA), and the charge density of the N-type along the junction becomes positive. </a:t>
            </a:r>
          </a:p>
          <a:p>
            <a:pPr algn="just">
              <a:lnSpc>
                <a:spcPct val="100000"/>
              </a:lnSpc>
            </a:pPr>
            <a:r>
              <a:rPr lang="en-MY" dirty="0"/>
              <a:t>This charge transfer of electrons and holes across the PN junction is known as diffusion. </a:t>
            </a:r>
          </a:p>
          <a:p>
            <a:pPr algn="just">
              <a:lnSpc>
                <a:spcPct val="100000"/>
              </a:lnSpc>
            </a:pPr>
            <a:r>
              <a:rPr lang="en-MY" dirty="0"/>
              <a:t>The width of these P and N layers depends on how heavily each side is doped with acceptor density NA, and donor density ND, respectively.</a:t>
            </a:r>
          </a:p>
        </p:txBody>
      </p:sp>
      <p:sp>
        <p:nvSpPr>
          <p:cNvPr id="4" name="Slide Number Placeholder 3">
            <a:extLst>
              <a:ext uri="{FF2B5EF4-FFF2-40B4-BE49-F238E27FC236}">
                <a16:creationId xmlns:a16="http://schemas.microsoft.com/office/drawing/2014/main" id="{867D2750-0AE2-47A9-8951-D882A75131F7}"/>
              </a:ext>
            </a:extLst>
          </p:cNvPr>
          <p:cNvSpPr>
            <a:spLocks noGrp="1"/>
          </p:cNvSpPr>
          <p:nvPr>
            <p:ph type="sldNum" sz="quarter" idx="12"/>
          </p:nvPr>
        </p:nvSpPr>
        <p:spPr/>
        <p:txBody>
          <a:bodyPr/>
          <a:lstStyle/>
          <a:p>
            <a:fld id="{1DE98518-C1CF-410D-8A71-B5D14FDF677E}" type="slidenum">
              <a:rPr lang="en-MY" smtClean="0"/>
              <a:t>13</a:t>
            </a:fld>
            <a:endParaRPr lang="en-MY" dirty="0"/>
          </a:p>
        </p:txBody>
      </p:sp>
    </p:spTree>
    <p:extLst>
      <p:ext uri="{BB962C8B-B14F-4D97-AF65-F5344CB8AC3E}">
        <p14:creationId xmlns:p14="http://schemas.microsoft.com/office/powerpoint/2010/main" val="180432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34E8-C1A5-4F07-9B71-B7B68FE38A74}"/>
              </a:ext>
            </a:extLst>
          </p:cNvPr>
          <p:cNvSpPr>
            <a:spLocks noGrp="1"/>
          </p:cNvSpPr>
          <p:nvPr>
            <p:ph type="title"/>
          </p:nvPr>
        </p:nvSpPr>
        <p:spPr/>
        <p:txBody>
          <a:bodyPr/>
          <a:lstStyle/>
          <a:p>
            <a:r>
              <a:rPr lang="en-MY" dirty="0"/>
              <a:t>PN Junction Theory</a:t>
            </a:r>
          </a:p>
        </p:txBody>
      </p:sp>
      <p:sp>
        <p:nvSpPr>
          <p:cNvPr id="3" name="Content Placeholder 2">
            <a:extLst>
              <a:ext uri="{FF2B5EF4-FFF2-40B4-BE49-F238E27FC236}">
                <a16:creationId xmlns:a16="http://schemas.microsoft.com/office/drawing/2014/main" id="{4B1949EC-745B-4DA5-A91D-5AC1823E5B61}"/>
              </a:ext>
            </a:extLst>
          </p:cNvPr>
          <p:cNvSpPr>
            <a:spLocks noGrp="1"/>
          </p:cNvSpPr>
          <p:nvPr>
            <p:ph idx="1"/>
          </p:nvPr>
        </p:nvSpPr>
        <p:spPr/>
        <p:txBody>
          <a:bodyPr>
            <a:normAutofit/>
          </a:bodyPr>
          <a:lstStyle/>
          <a:p>
            <a:pPr algn="just">
              <a:lnSpc>
                <a:spcPct val="100000"/>
              </a:lnSpc>
            </a:pPr>
            <a:r>
              <a:rPr lang="en-MY" dirty="0"/>
              <a:t>This process continues back and forth until the number of electrons which have crossed the junction have a large enough electrical charge to repel or prevent any more charge carriers from crossing over the junction. </a:t>
            </a:r>
          </a:p>
          <a:p>
            <a:pPr algn="just">
              <a:lnSpc>
                <a:spcPct val="100000"/>
              </a:lnSpc>
            </a:pPr>
            <a:r>
              <a:rPr lang="en-MY" dirty="0"/>
              <a:t>Eventually a state of equilibrium (electrically neutral situation) will occur producing a “potential barrier” zone around the area of the junction as the donor atoms repel the holes and the acceptor atoms repel the electrons.</a:t>
            </a:r>
          </a:p>
          <a:p>
            <a:pPr algn="just">
              <a:lnSpc>
                <a:spcPct val="100000"/>
              </a:lnSpc>
            </a:pPr>
            <a:r>
              <a:rPr lang="en-MY" dirty="0"/>
              <a:t>Since no free charge carriers can rest in a position where there is a potential barrier, the regions on either sides of the junction now become completely depleted of any more free carriers in comparison to the N and P type materials further away from the junction. </a:t>
            </a:r>
          </a:p>
          <a:p>
            <a:pPr algn="just">
              <a:lnSpc>
                <a:spcPct val="100000"/>
              </a:lnSpc>
            </a:pPr>
            <a:r>
              <a:rPr lang="en-MY" dirty="0"/>
              <a:t>This area around the PN Junction is now called the </a:t>
            </a:r>
            <a:r>
              <a:rPr lang="en-MY" i="1" dirty="0"/>
              <a:t>Depletion Layer</a:t>
            </a:r>
            <a:r>
              <a:rPr lang="en-MY" dirty="0"/>
              <a:t>.</a:t>
            </a:r>
          </a:p>
        </p:txBody>
      </p:sp>
      <p:sp>
        <p:nvSpPr>
          <p:cNvPr id="4" name="Slide Number Placeholder 3">
            <a:extLst>
              <a:ext uri="{FF2B5EF4-FFF2-40B4-BE49-F238E27FC236}">
                <a16:creationId xmlns:a16="http://schemas.microsoft.com/office/drawing/2014/main" id="{959D53E8-182B-4C02-A2BF-C918161F88E5}"/>
              </a:ext>
            </a:extLst>
          </p:cNvPr>
          <p:cNvSpPr>
            <a:spLocks noGrp="1"/>
          </p:cNvSpPr>
          <p:nvPr>
            <p:ph type="sldNum" sz="quarter" idx="12"/>
          </p:nvPr>
        </p:nvSpPr>
        <p:spPr/>
        <p:txBody>
          <a:bodyPr/>
          <a:lstStyle/>
          <a:p>
            <a:fld id="{1DE98518-C1CF-410D-8A71-B5D14FDF677E}" type="slidenum">
              <a:rPr lang="en-MY" smtClean="0"/>
              <a:t>14</a:t>
            </a:fld>
            <a:endParaRPr lang="en-MY" dirty="0"/>
          </a:p>
        </p:txBody>
      </p:sp>
    </p:spTree>
    <p:extLst>
      <p:ext uri="{BB962C8B-B14F-4D97-AF65-F5344CB8AC3E}">
        <p14:creationId xmlns:p14="http://schemas.microsoft.com/office/powerpoint/2010/main" val="3505615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3BFC-9C73-4174-8C78-7C00387AEF11}"/>
              </a:ext>
            </a:extLst>
          </p:cNvPr>
          <p:cNvSpPr>
            <a:spLocks noGrp="1"/>
          </p:cNvSpPr>
          <p:nvPr>
            <p:ph type="title"/>
          </p:nvPr>
        </p:nvSpPr>
        <p:spPr/>
        <p:txBody>
          <a:bodyPr/>
          <a:lstStyle/>
          <a:p>
            <a:r>
              <a:rPr lang="en-MY" dirty="0"/>
              <a:t>The PN junction</a:t>
            </a:r>
          </a:p>
        </p:txBody>
      </p:sp>
      <p:sp>
        <p:nvSpPr>
          <p:cNvPr id="3" name="Content Placeholder 2">
            <a:extLst>
              <a:ext uri="{FF2B5EF4-FFF2-40B4-BE49-F238E27FC236}">
                <a16:creationId xmlns:a16="http://schemas.microsoft.com/office/drawing/2014/main" id="{76A2C5FD-5B08-4E7D-9432-14EBB5BDB0D2}"/>
              </a:ext>
            </a:extLst>
          </p:cNvPr>
          <p:cNvSpPr>
            <a:spLocks noGrp="1"/>
          </p:cNvSpPr>
          <p:nvPr>
            <p:ph idx="1"/>
          </p:nvPr>
        </p:nvSpPr>
        <p:spPr>
          <a:xfrm>
            <a:off x="1069848" y="2121408"/>
            <a:ext cx="5713507" cy="4050792"/>
          </a:xfrm>
        </p:spPr>
        <p:txBody>
          <a:bodyPr/>
          <a:lstStyle/>
          <a:p>
            <a:pPr algn="just">
              <a:lnSpc>
                <a:spcPct val="100000"/>
              </a:lnSpc>
            </a:pPr>
            <a:r>
              <a:rPr lang="en-MY" dirty="0"/>
              <a:t>The total charge on each side of a PN Junction must be equal and opposite to maintain a neutral charge condition around the junction. </a:t>
            </a:r>
          </a:p>
          <a:p>
            <a:pPr algn="just">
              <a:lnSpc>
                <a:spcPct val="100000"/>
              </a:lnSpc>
            </a:pPr>
            <a:r>
              <a:rPr lang="en-MY" dirty="0"/>
              <a:t>If the depletion layer region has a distance D, it therefore must therefore penetrate into the silicon by a distance of </a:t>
            </a:r>
            <a:r>
              <a:rPr lang="en-MY" dirty="0" err="1"/>
              <a:t>Dp</a:t>
            </a:r>
            <a:r>
              <a:rPr lang="en-MY" dirty="0"/>
              <a:t> for the positive side, and a distance of </a:t>
            </a:r>
            <a:r>
              <a:rPr lang="en-MY" dirty="0" err="1"/>
              <a:t>Dn</a:t>
            </a:r>
            <a:r>
              <a:rPr lang="en-MY" dirty="0"/>
              <a:t> for the negative side giving a relationship between the two of:  </a:t>
            </a:r>
          </a:p>
          <a:p>
            <a:pPr algn="just">
              <a:lnSpc>
                <a:spcPct val="100000"/>
              </a:lnSpc>
            </a:pPr>
            <a:r>
              <a:rPr lang="en-MY" dirty="0" err="1"/>
              <a:t>Dp</a:t>
            </a:r>
            <a:r>
              <a:rPr lang="en-MY" dirty="0"/>
              <a:t>*NA = </a:t>
            </a:r>
            <a:r>
              <a:rPr lang="en-MY" dirty="0" err="1"/>
              <a:t>Dn</a:t>
            </a:r>
            <a:r>
              <a:rPr lang="en-MY" dirty="0"/>
              <a:t>*ND  </a:t>
            </a:r>
          </a:p>
          <a:p>
            <a:pPr algn="just">
              <a:lnSpc>
                <a:spcPct val="100000"/>
              </a:lnSpc>
            </a:pPr>
            <a:r>
              <a:rPr lang="en-MY" dirty="0"/>
              <a:t>in order to maintain charge neutrality also called equilibrium.</a:t>
            </a:r>
          </a:p>
        </p:txBody>
      </p:sp>
      <p:sp>
        <p:nvSpPr>
          <p:cNvPr id="4" name="Slide Number Placeholder 3">
            <a:extLst>
              <a:ext uri="{FF2B5EF4-FFF2-40B4-BE49-F238E27FC236}">
                <a16:creationId xmlns:a16="http://schemas.microsoft.com/office/drawing/2014/main" id="{828B07AB-421E-4FB0-97BE-788CC36CB496}"/>
              </a:ext>
            </a:extLst>
          </p:cNvPr>
          <p:cNvSpPr>
            <a:spLocks noGrp="1"/>
          </p:cNvSpPr>
          <p:nvPr>
            <p:ph type="sldNum" sz="quarter" idx="12"/>
          </p:nvPr>
        </p:nvSpPr>
        <p:spPr/>
        <p:txBody>
          <a:bodyPr/>
          <a:lstStyle/>
          <a:p>
            <a:fld id="{1DE98518-C1CF-410D-8A71-B5D14FDF677E}" type="slidenum">
              <a:rPr lang="en-MY" smtClean="0"/>
              <a:t>15</a:t>
            </a:fld>
            <a:endParaRPr lang="en-MY" dirty="0"/>
          </a:p>
        </p:txBody>
      </p:sp>
      <p:pic>
        <p:nvPicPr>
          <p:cNvPr id="5122" name="Picture 2" descr="semiconductor pn junction">
            <a:extLst>
              <a:ext uri="{FF2B5EF4-FFF2-40B4-BE49-F238E27FC236}">
                <a16:creationId xmlns:a16="http://schemas.microsoft.com/office/drawing/2014/main" id="{FFEB6664-D1EA-40CE-956A-19D9483B0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471" y="2093976"/>
            <a:ext cx="393382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88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9"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1122E-D007-4569-8439-C1CF934ECE49}"/>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3. PN Junction Diode</a:t>
            </a:r>
          </a:p>
        </p:txBody>
      </p:sp>
      <p:cxnSp>
        <p:nvCxnSpPr>
          <p:cNvPr id="21"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D76CCF5-EC1A-489D-8C20-AF48BF9F3395}"/>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16</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415587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82FD-44E9-4C11-B81D-DDFFE64AF6F6}"/>
              </a:ext>
            </a:extLst>
          </p:cNvPr>
          <p:cNvSpPr>
            <a:spLocks noGrp="1"/>
          </p:cNvSpPr>
          <p:nvPr>
            <p:ph type="title"/>
          </p:nvPr>
        </p:nvSpPr>
        <p:spPr/>
        <p:txBody>
          <a:bodyPr/>
          <a:lstStyle/>
          <a:p>
            <a:r>
              <a:rPr lang="en-MY" dirty="0"/>
              <a:t>PN Junction Diode</a:t>
            </a:r>
          </a:p>
        </p:txBody>
      </p:sp>
      <p:sp>
        <p:nvSpPr>
          <p:cNvPr id="3" name="Content Placeholder 2">
            <a:extLst>
              <a:ext uri="{FF2B5EF4-FFF2-40B4-BE49-F238E27FC236}">
                <a16:creationId xmlns:a16="http://schemas.microsoft.com/office/drawing/2014/main" id="{8CCF97E5-9B0A-4C00-B417-5412C2215C3A}"/>
              </a:ext>
            </a:extLst>
          </p:cNvPr>
          <p:cNvSpPr>
            <a:spLocks noGrp="1"/>
          </p:cNvSpPr>
          <p:nvPr>
            <p:ph idx="1"/>
          </p:nvPr>
        </p:nvSpPr>
        <p:spPr/>
        <p:txBody>
          <a:bodyPr>
            <a:normAutofit fontScale="85000" lnSpcReduction="20000"/>
          </a:bodyPr>
          <a:lstStyle/>
          <a:p>
            <a:pPr algn="just">
              <a:lnSpc>
                <a:spcPct val="120000"/>
              </a:lnSpc>
            </a:pPr>
            <a:r>
              <a:rPr lang="en-MY" dirty="0"/>
              <a:t>Diode is a semiconductor device, which conduct the current in one direction only. Two terminals: anode and cathode.</a:t>
            </a:r>
          </a:p>
          <a:p>
            <a:pPr algn="just">
              <a:lnSpc>
                <a:spcPct val="120000"/>
              </a:lnSpc>
            </a:pPr>
            <a:r>
              <a:rPr lang="en-MY" b="1" u="sng" dirty="0"/>
              <a:t>Construction of Diode</a:t>
            </a:r>
          </a:p>
          <a:p>
            <a:pPr algn="just">
              <a:lnSpc>
                <a:spcPct val="120000"/>
              </a:lnSpc>
            </a:pPr>
            <a:r>
              <a:rPr lang="en-MY" dirty="0"/>
              <a:t>In a piece of semiconductor material, if one half is doped by P-type and the other half is doped by N-type impurity, a PN junction is formed. The plane dividing the two halves or zones is called PN junction.</a:t>
            </a:r>
          </a:p>
          <a:p>
            <a:pPr algn="just">
              <a:lnSpc>
                <a:spcPct val="120000"/>
              </a:lnSpc>
            </a:pPr>
            <a:r>
              <a:rPr lang="en-MY" dirty="0"/>
              <a:t>The N-type has high concentration of free electrons while P-type has high concentration of holes. Therefore at the junction there is a tendency for the free electrons to diffuse over to the P-side and holes to the N-side (process called diffusion). </a:t>
            </a:r>
          </a:p>
          <a:p>
            <a:pPr algn="just">
              <a:lnSpc>
                <a:spcPct val="120000"/>
              </a:lnSpc>
            </a:pPr>
            <a:r>
              <a:rPr lang="en-MY" dirty="0"/>
              <a:t>The net opposite charge in each layer prevents further diffusion into that layer. Thus a barrier is set up near the junction which prevents further movement of charge carriers. This is called as potential barrier (0.3V or germanium and 0.7V for silicon).</a:t>
            </a:r>
          </a:p>
        </p:txBody>
      </p:sp>
      <p:sp>
        <p:nvSpPr>
          <p:cNvPr id="4" name="Slide Number Placeholder 3">
            <a:extLst>
              <a:ext uri="{FF2B5EF4-FFF2-40B4-BE49-F238E27FC236}">
                <a16:creationId xmlns:a16="http://schemas.microsoft.com/office/drawing/2014/main" id="{3E1AE3F3-627A-463A-8323-1A0DDB58300E}"/>
              </a:ext>
            </a:extLst>
          </p:cNvPr>
          <p:cNvSpPr>
            <a:spLocks noGrp="1"/>
          </p:cNvSpPr>
          <p:nvPr>
            <p:ph type="sldNum" sz="quarter" idx="12"/>
          </p:nvPr>
        </p:nvSpPr>
        <p:spPr/>
        <p:txBody>
          <a:bodyPr/>
          <a:lstStyle/>
          <a:p>
            <a:fld id="{1DE98518-C1CF-410D-8A71-B5D14FDF677E}" type="slidenum">
              <a:rPr lang="en-MY" smtClean="0"/>
              <a:t>17</a:t>
            </a:fld>
            <a:endParaRPr lang="en-MY" dirty="0"/>
          </a:p>
        </p:txBody>
      </p:sp>
    </p:spTree>
    <p:extLst>
      <p:ext uri="{BB962C8B-B14F-4D97-AF65-F5344CB8AC3E}">
        <p14:creationId xmlns:p14="http://schemas.microsoft.com/office/powerpoint/2010/main" val="218555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79" name="Oval 78">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0" name="Oval 79">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2" name="Rectangle 81">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Rectangle 83">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21976-6ECB-4368-9047-34B2DAC291E7}"/>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5600" kern="1200" cap="all" baseline="0">
                <a:blipFill dpi="0" rotWithShape="1">
                  <a:blip r:embed="rId4"/>
                  <a:srcRect/>
                  <a:tile tx="6350" ty="-127000" sx="65000" sy="64000" flip="none" algn="tl"/>
                </a:blipFill>
                <a:latin typeface="+mj-lt"/>
                <a:ea typeface="+mj-ea"/>
                <a:cs typeface="+mj-cs"/>
              </a:rPr>
              <a:t>Symbol, circuit diagram and V-I characteristics of Diode</a:t>
            </a:r>
          </a:p>
        </p:txBody>
      </p:sp>
      <p:pic>
        <p:nvPicPr>
          <p:cNvPr id="6146" name="Picture 1">
            <a:extLst>
              <a:ext uri="{FF2B5EF4-FFF2-40B4-BE49-F238E27FC236}">
                <a16:creationId xmlns:a16="http://schemas.microsoft.com/office/drawing/2014/main" id="{D0A098C2-81E5-4360-86B1-CCD218BD9721}"/>
              </a:ext>
            </a:extLst>
          </p:cNvPr>
          <p:cNvPicPr>
            <a:picLocks noChangeAspect="1"/>
          </p:cNvPicPr>
          <p:nvPr/>
        </p:nvPicPr>
        <p:blipFill rotWithShape="1">
          <a:blip r:embed="rId6">
            <a:extLst>
              <a:ext uri="{28A0092B-C50C-407E-A947-70E740481C1C}">
                <a14:useLocalDpi xmlns:a14="http://schemas.microsoft.com/office/drawing/2010/main" val="0"/>
              </a:ext>
            </a:extLst>
          </a:blip>
          <a:srcRect r="66478"/>
          <a:stretch/>
        </p:blipFill>
        <p:spPr bwMode="auto">
          <a:xfrm>
            <a:off x="1470597" y="674908"/>
            <a:ext cx="4082075" cy="32173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561AA380-A15B-463D-AD2E-24E1CA8C91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6256866" y="738902"/>
            <a:ext cx="4846997" cy="30707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 name="Group 85">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87" name="Oval 86">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8" name="Oval 87">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34721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FA971E-7A47-4145-ACCB-186DA064B297}"/>
              </a:ext>
            </a:extLst>
          </p:cNvPr>
          <p:cNvSpPr>
            <a:spLocks noGrp="1"/>
          </p:cNvSpPr>
          <p:nvPr>
            <p:ph type="title"/>
          </p:nvPr>
        </p:nvSpPr>
        <p:spPr>
          <a:xfrm>
            <a:off x="1069848" y="484632"/>
            <a:ext cx="10058400" cy="1609344"/>
          </a:xfrm>
        </p:spPr>
        <p:txBody>
          <a:bodyPr>
            <a:normAutofit/>
          </a:bodyPr>
          <a:lstStyle/>
          <a:p>
            <a:r>
              <a:rPr lang="en-MY" dirty="0"/>
              <a:t>Working of Diode - Unbiased Diode</a:t>
            </a:r>
          </a:p>
        </p:txBody>
      </p:sp>
      <p:pic>
        <p:nvPicPr>
          <p:cNvPr id="6" name="Picture 1">
            <a:extLst>
              <a:ext uri="{FF2B5EF4-FFF2-40B4-BE49-F238E27FC236}">
                <a16:creationId xmlns:a16="http://schemas.microsoft.com/office/drawing/2014/main" id="{73DE4681-0A7D-46A3-A092-D3D9CC4F8733}"/>
              </a:ext>
            </a:extLst>
          </p:cNvPr>
          <p:cNvPicPr>
            <a:picLocks noChangeAspect="1"/>
          </p:cNvPicPr>
          <p:nvPr/>
        </p:nvPicPr>
        <p:blipFill rotWithShape="1">
          <a:blip r:embed="rId4">
            <a:extLst>
              <a:ext uri="{28A0092B-C50C-407E-A947-70E740481C1C}">
                <a14:useLocalDpi xmlns:a14="http://schemas.microsoft.com/office/drawing/2010/main" val="0"/>
              </a:ext>
            </a:extLst>
          </a:blip>
          <a:srcRect l="-44" r="-1842" b="-1"/>
          <a:stretch/>
        </p:blipFill>
        <p:spPr bwMode="auto">
          <a:xfrm>
            <a:off x="447368" y="2876514"/>
            <a:ext cx="3873910" cy="27395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D7E9561-0444-4568-A133-54760109ECB5}"/>
              </a:ext>
            </a:extLst>
          </p:cNvPr>
          <p:cNvSpPr>
            <a:spLocks noGrp="1"/>
          </p:cNvSpPr>
          <p:nvPr>
            <p:ph idx="1"/>
          </p:nvPr>
        </p:nvSpPr>
        <p:spPr>
          <a:xfrm>
            <a:off x="4321278" y="2320412"/>
            <a:ext cx="6806970" cy="3851787"/>
          </a:xfrm>
        </p:spPr>
        <p:txBody>
          <a:bodyPr anchor="ctr">
            <a:normAutofit fontScale="92500" lnSpcReduction="20000"/>
          </a:bodyPr>
          <a:lstStyle/>
          <a:p>
            <a:pPr algn="just">
              <a:lnSpc>
                <a:spcPct val="100000"/>
              </a:lnSpc>
            </a:pPr>
            <a:r>
              <a:rPr lang="en-MY" sz="1600" dirty="0"/>
              <a:t>N-side will have a significant number of free electrons, and very few holes (due to thermal excitation) whereas the p side will have a high concentration of holes and very few free electrons. </a:t>
            </a:r>
          </a:p>
          <a:p>
            <a:pPr algn="just">
              <a:lnSpc>
                <a:spcPct val="100000"/>
              </a:lnSpc>
            </a:pPr>
            <a:r>
              <a:rPr lang="en-MY" sz="1600" dirty="0"/>
              <a:t>Due to this, a process called diffusion takes place. </a:t>
            </a:r>
          </a:p>
          <a:p>
            <a:pPr algn="just">
              <a:lnSpc>
                <a:spcPct val="100000"/>
              </a:lnSpc>
            </a:pPr>
            <a:r>
              <a:rPr lang="en-MY" sz="1600" dirty="0"/>
              <a:t>In this process free electrons from n side will diffuse (spread) into the p side and recombine with holes present there, leaving positive immobile (not moveable) ions in n side and creating negative immobile ions in the p-type side of the diode.</a:t>
            </a:r>
          </a:p>
          <a:p>
            <a:pPr algn="just">
              <a:lnSpc>
                <a:spcPct val="100000"/>
              </a:lnSpc>
            </a:pPr>
            <a:r>
              <a:rPr lang="en-MY" sz="1600" dirty="0"/>
              <a:t>The region is called as depletion region due to the “depletion” of free carriers in the region. </a:t>
            </a:r>
          </a:p>
          <a:p>
            <a:pPr algn="just">
              <a:lnSpc>
                <a:spcPct val="100000"/>
              </a:lnSpc>
            </a:pPr>
            <a:r>
              <a:rPr lang="en-MY" sz="1600" dirty="0"/>
              <a:t>Due to the presence of these positive and negative ions a static electric field called as barrier potential is created across the PN junction of the diode. </a:t>
            </a:r>
          </a:p>
          <a:p>
            <a:pPr algn="just">
              <a:lnSpc>
                <a:spcPct val="100000"/>
              </a:lnSpc>
            </a:pPr>
            <a:r>
              <a:rPr lang="en-MY" sz="1600" dirty="0"/>
              <a:t>It is called "barrier potential" because it acts as a barrier and opposes the further migration of holes and free electrons across the junction.</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8C5F1BD2-B57B-412D-923A-E4102F76FE8B}"/>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19</a:t>
            </a:fld>
            <a:endParaRPr lang="en-MY"/>
          </a:p>
        </p:txBody>
      </p:sp>
    </p:spTree>
    <p:extLst>
      <p:ext uri="{BB962C8B-B14F-4D97-AF65-F5344CB8AC3E}">
        <p14:creationId xmlns:p14="http://schemas.microsoft.com/office/powerpoint/2010/main" val="276387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A6BD8-8DE0-44B4-92B7-1E154C16C234}"/>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8000" dirty="0">
                <a:solidFill>
                  <a:srgbClr val="FFFFFF"/>
                </a:solidFill>
              </a:rPr>
              <a:t>1. semiconductor theory</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840A04C-6277-4992-AA65-0B88F319EED6}"/>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54819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971E-7A47-4145-ACCB-186DA064B297}"/>
              </a:ext>
            </a:extLst>
          </p:cNvPr>
          <p:cNvSpPr>
            <a:spLocks noGrp="1"/>
          </p:cNvSpPr>
          <p:nvPr>
            <p:ph type="title"/>
          </p:nvPr>
        </p:nvSpPr>
        <p:spPr>
          <a:xfrm>
            <a:off x="1069848" y="484632"/>
            <a:ext cx="10058400" cy="1609344"/>
          </a:xfrm>
        </p:spPr>
        <p:txBody>
          <a:bodyPr>
            <a:normAutofit/>
          </a:bodyPr>
          <a:lstStyle/>
          <a:p>
            <a:r>
              <a:rPr lang="en-MY" dirty="0"/>
              <a:t>Working of Diode - biased Diode</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C5F1BD2-B57B-412D-923A-E4102F76FE8B}"/>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20</a:t>
            </a:fld>
            <a:endParaRPr lang="en-MY"/>
          </a:p>
        </p:txBody>
      </p:sp>
      <p:graphicFrame>
        <p:nvGraphicFramePr>
          <p:cNvPr id="6" name="Content Placeholder 2">
            <a:extLst>
              <a:ext uri="{FF2B5EF4-FFF2-40B4-BE49-F238E27FC236}">
                <a16:creationId xmlns:a16="http://schemas.microsoft.com/office/drawing/2014/main" id="{CB8906C6-6813-4F33-976C-1C09AA75D868}"/>
              </a:ext>
            </a:extLst>
          </p:cNvPr>
          <p:cNvGraphicFramePr>
            <a:graphicFrameLocks noGrp="1"/>
          </p:cNvGraphicFramePr>
          <p:nvPr>
            <p:ph idx="1"/>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37757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BC8B-550F-4B52-AA71-3CF9C55373F0}"/>
              </a:ext>
            </a:extLst>
          </p:cNvPr>
          <p:cNvSpPr>
            <a:spLocks noGrp="1"/>
          </p:cNvSpPr>
          <p:nvPr>
            <p:ph type="title"/>
          </p:nvPr>
        </p:nvSpPr>
        <p:spPr/>
        <p:txBody>
          <a:bodyPr/>
          <a:lstStyle/>
          <a:p>
            <a:r>
              <a:rPr lang="en-MY" dirty="0"/>
              <a:t>Forward Biased Diode</a:t>
            </a:r>
          </a:p>
        </p:txBody>
      </p:sp>
      <p:sp>
        <p:nvSpPr>
          <p:cNvPr id="3" name="Content Placeholder 2">
            <a:extLst>
              <a:ext uri="{FF2B5EF4-FFF2-40B4-BE49-F238E27FC236}">
                <a16:creationId xmlns:a16="http://schemas.microsoft.com/office/drawing/2014/main" id="{B8570D32-50C7-42D1-91BC-973C3FFC6BAD}"/>
              </a:ext>
            </a:extLst>
          </p:cNvPr>
          <p:cNvSpPr>
            <a:spLocks noGrp="1"/>
          </p:cNvSpPr>
          <p:nvPr>
            <p:ph idx="1"/>
          </p:nvPr>
        </p:nvSpPr>
        <p:spPr/>
        <p:txBody>
          <a:bodyPr/>
          <a:lstStyle/>
          <a:p>
            <a:pPr algn="just">
              <a:lnSpc>
                <a:spcPct val="100000"/>
              </a:lnSpc>
            </a:pPr>
            <a:r>
              <a:rPr lang="en-MY" dirty="0"/>
              <a:t>When the positive polarity of supply is connected to the anode – the diode is forward biased and it conducts. </a:t>
            </a:r>
          </a:p>
          <a:p>
            <a:pPr algn="just">
              <a:lnSpc>
                <a:spcPct val="100000"/>
              </a:lnSpc>
            </a:pPr>
            <a:r>
              <a:rPr lang="en-MY" dirty="0"/>
              <a:t>If forward applied voltage increases from zero, the diode will start conducting only applied the voltage reaches just above the barrier potential or forward biased voltage of the junction.</a:t>
            </a:r>
          </a:p>
          <a:p>
            <a:pPr algn="just">
              <a:lnSpc>
                <a:spcPct val="100000"/>
              </a:lnSpc>
            </a:pPr>
            <a:endParaRPr lang="en-MY" dirty="0"/>
          </a:p>
        </p:txBody>
      </p:sp>
      <p:sp>
        <p:nvSpPr>
          <p:cNvPr id="4" name="Slide Number Placeholder 3">
            <a:extLst>
              <a:ext uri="{FF2B5EF4-FFF2-40B4-BE49-F238E27FC236}">
                <a16:creationId xmlns:a16="http://schemas.microsoft.com/office/drawing/2014/main" id="{851E8E31-7C02-4755-8579-1F8A4780954B}"/>
              </a:ext>
            </a:extLst>
          </p:cNvPr>
          <p:cNvSpPr>
            <a:spLocks noGrp="1"/>
          </p:cNvSpPr>
          <p:nvPr>
            <p:ph type="sldNum" sz="quarter" idx="12"/>
          </p:nvPr>
        </p:nvSpPr>
        <p:spPr/>
        <p:txBody>
          <a:bodyPr/>
          <a:lstStyle/>
          <a:p>
            <a:fld id="{1DE98518-C1CF-410D-8A71-B5D14FDF677E}" type="slidenum">
              <a:rPr lang="en-MY" smtClean="0"/>
              <a:t>21</a:t>
            </a:fld>
            <a:endParaRPr lang="en-MY" dirty="0"/>
          </a:p>
        </p:txBody>
      </p:sp>
      <p:pic>
        <p:nvPicPr>
          <p:cNvPr id="6" name="Picture 2">
            <a:extLst>
              <a:ext uri="{FF2B5EF4-FFF2-40B4-BE49-F238E27FC236}">
                <a16:creationId xmlns:a16="http://schemas.microsoft.com/office/drawing/2014/main" id="{CF7E9BA0-8498-4543-AB5B-7046BB2D4E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71622" y="3812158"/>
            <a:ext cx="377825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a:extLst>
              <a:ext uri="{FF2B5EF4-FFF2-40B4-BE49-F238E27FC236}">
                <a16:creationId xmlns:a16="http://schemas.microsoft.com/office/drawing/2014/main" id="{B582FC0C-A5BC-44DF-85C2-26424766DD58}"/>
              </a:ext>
            </a:extLst>
          </p:cNvPr>
          <p:cNvPicPr>
            <a:picLocks noChangeAspect="1"/>
          </p:cNvPicPr>
          <p:nvPr/>
        </p:nvPicPr>
        <p:blipFill rotWithShape="1">
          <a:blip r:embed="rId3">
            <a:extLst>
              <a:ext uri="{28A0092B-C50C-407E-A947-70E740481C1C}">
                <a14:useLocalDpi xmlns:a14="http://schemas.microsoft.com/office/drawing/2010/main" val="0"/>
              </a:ext>
            </a:extLst>
          </a:blip>
          <a:srcRect l="33521" r="33372" b="-4605"/>
          <a:stretch/>
        </p:blipFill>
        <p:spPr bwMode="auto">
          <a:xfrm>
            <a:off x="2298478" y="4146804"/>
            <a:ext cx="2621902" cy="219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314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BC8B-550F-4B52-AA71-3CF9C55373F0}"/>
              </a:ext>
            </a:extLst>
          </p:cNvPr>
          <p:cNvSpPr>
            <a:spLocks noGrp="1"/>
          </p:cNvSpPr>
          <p:nvPr>
            <p:ph type="title"/>
          </p:nvPr>
        </p:nvSpPr>
        <p:spPr/>
        <p:txBody>
          <a:bodyPr/>
          <a:lstStyle/>
          <a:p>
            <a:r>
              <a:rPr lang="en-MY" dirty="0"/>
              <a:t>Reverse Biased Diode</a:t>
            </a:r>
          </a:p>
        </p:txBody>
      </p:sp>
      <p:sp>
        <p:nvSpPr>
          <p:cNvPr id="3" name="Content Placeholder 2">
            <a:extLst>
              <a:ext uri="{FF2B5EF4-FFF2-40B4-BE49-F238E27FC236}">
                <a16:creationId xmlns:a16="http://schemas.microsoft.com/office/drawing/2014/main" id="{B8570D32-50C7-42D1-91BC-973C3FFC6BAD}"/>
              </a:ext>
            </a:extLst>
          </p:cNvPr>
          <p:cNvSpPr>
            <a:spLocks noGrp="1"/>
          </p:cNvSpPr>
          <p:nvPr>
            <p:ph idx="1"/>
          </p:nvPr>
        </p:nvSpPr>
        <p:spPr>
          <a:xfrm>
            <a:off x="1069848" y="2121408"/>
            <a:ext cx="7476993" cy="4050792"/>
          </a:xfrm>
        </p:spPr>
        <p:txBody>
          <a:bodyPr>
            <a:normAutofit fontScale="85000" lnSpcReduction="20000"/>
          </a:bodyPr>
          <a:lstStyle/>
          <a:p>
            <a:pPr algn="just">
              <a:lnSpc>
                <a:spcPct val="100000"/>
              </a:lnSpc>
            </a:pPr>
            <a:r>
              <a:rPr lang="en-MY" dirty="0"/>
              <a:t>When the positive polarity of supply is connected to the cathode – the diode is reversed biased and it does not conduct. </a:t>
            </a:r>
          </a:p>
          <a:p>
            <a:pPr algn="just">
              <a:lnSpc>
                <a:spcPct val="100000"/>
              </a:lnSpc>
            </a:pPr>
            <a:r>
              <a:rPr lang="en-MY" dirty="0"/>
              <a:t>If the reverse-biasing voltage is sufficiently large than breakdown voltage, the diode is in reverse-breakdown region and large current flows though it. </a:t>
            </a:r>
          </a:p>
          <a:p>
            <a:pPr algn="just">
              <a:lnSpc>
                <a:spcPct val="100000"/>
              </a:lnSpc>
            </a:pPr>
            <a:r>
              <a:rPr lang="en-MY" dirty="0"/>
              <a:t>As the magnitude of the reverse voltage increases, the kinetic energy of the minority charge carriers also increase. </a:t>
            </a:r>
          </a:p>
          <a:p>
            <a:pPr algn="just">
              <a:lnSpc>
                <a:spcPct val="100000"/>
              </a:lnSpc>
            </a:pPr>
            <a:r>
              <a:rPr lang="en-MY" dirty="0"/>
              <a:t>These fast-moving electrons collide with the other atoms in the device to knock-off some more free electrons from them. </a:t>
            </a:r>
          </a:p>
          <a:p>
            <a:pPr algn="just">
              <a:lnSpc>
                <a:spcPct val="100000"/>
              </a:lnSpc>
            </a:pPr>
            <a:r>
              <a:rPr lang="en-MY" dirty="0"/>
              <a:t>The free electrons so released further release much more free electrons from the atoms by breaking the covalent bonds. </a:t>
            </a:r>
          </a:p>
          <a:p>
            <a:pPr algn="just">
              <a:lnSpc>
                <a:spcPct val="100000"/>
              </a:lnSpc>
            </a:pPr>
            <a:r>
              <a:rPr lang="en-MY" dirty="0"/>
              <a:t>This process is termed as carrier multiplication and leads to a considerable increase in the flow of current through the p-n junction. </a:t>
            </a:r>
          </a:p>
          <a:p>
            <a:pPr algn="just">
              <a:lnSpc>
                <a:spcPct val="100000"/>
              </a:lnSpc>
            </a:pPr>
            <a:r>
              <a:rPr lang="en-MY" dirty="0"/>
              <a:t>The associated phenomenon is called Avalanche Breakdown.</a:t>
            </a:r>
          </a:p>
          <a:p>
            <a:pPr algn="just">
              <a:lnSpc>
                <a:spcPct val="100000"/>
              </a:lnSpc>
            </a:pPr>
            <a:endParaRPr lang="en-MY" dirty="0"/>
          </a:p>
        </p:txBody>
      </p:sp>
      <p:sp>
        <p:nvSpPr>
          <p:cNvPr id="4" name="Slide Number Placeholder 3">
            <a:extLst>
              <a:ext uri="{FF2B5EF4-FFF2-40B4-BE49-F238E27FC236}">
                <a16:creationId xmlns:a16="http://schemas.microsoft.com/office/drawing/2014/main" id="{851E8E31-7C02-4755-8579-1F8A4780954B}"/>
              </a:ext>
            </a:extLst>
          </p:cNvPr>
          <p:cNvSpPr>
            <a:spLocks noGrp="1"/>
          </p:cNvSpPr>
          <p:nvPr>
            <p:ph type="sldNum" sz="quarter" idx="12"/>
          </p:nvPr>
        </p:nvSpPr>
        <p:spPr/>
        <p:txBody>
          <a:bodyPr/>
          <a:lstStyle/>
          <a:p>
            <a:fld id="{1DE98518-C1CF-410D-8A71-B5D14FDF677E}" type="slidenum">
              <a:rPr lang="en-MY" smtClean="0"/>
              <a:t>22</a:t>
            </a:fld>
            <a:endParaRPr lang="en-MY" dirty="0"/>
          </a:p>
        </p:txBody>
      </p:sp>
      <p:pic>
        <p:nvPicPr>
          <p:cNvPr id="5" name="Picture 3">
            <a:extLst>
              <a:ext uri="{FF2B5EF4-FFF2-40B4-BE49-F238E27FC236}">
                <a16:creationId xmlns:a16="http://schemas.microsoft.com/office/drawing/2014/main" id="{31880FC2-73B1-42F2-80B7-C3CB12BE58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46841" y="929742"/>
            <a:ext cx="3314530" cy="231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a:extLst>
              <a:ext uri="{FF2B5EF4-FFF2-40B4-BE49-F238E27FC236}">
                <a16:creationId xmlns:a16="http://schemas.microsoft.com/office/drawing/2014/main" id="{4446F451-F512-42D8-8DA0-500E8C9044B0}"/>
              </a:ext>
            </a:extLst>
          </p:cNvPr>
          <p:cNvPicPr>
            <a:picLocks noChangeAspect="1"/>
          </p:cNvPicPr>
          <p:nvPr/>
        </p:nvPicPr>
        <p:blipFill rotWithShape="1">
          <a:blip r:embed="rId3">
            <a:extLst>
              <a:ext uri="{28A0092B-C50C-407E-A947-70E740481C1C}">
                <a14:useLocalDpi xmlns:a14="http://schemas.microsoft.com/office/drawing/2010/main" val="0"/>
              </a:ext>
            </a:extLst>
          </a:blip>
          <a:srcRect l="69064" t="1" b="4604"/>
          <a:stretch/>
        </p:blipFill>
        <p:spPr bwMode="auto">
          <a:xfrm>
            <a:off x="9085278" y="3718452"/>
            <a:ext cx="2545890" cy="2083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5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9343-EFD5-4DF3-A1A2-9098D33FB45E}"/>
              </a:ext>
            </a:extLst>
          </p:cNvPr>
          <p:cNvSpPr>
            <a:spLocks noGrp="1"/>
          </p:cNvSpPr>
          <p:nvPr>
            <p:ph type="title"/>
          </p:nvPr>
        </p:nvSpPr>
        <p:spPr/>
        <p:txBody>
          <a:bodyPr/>
          <a:lstStyle/>
          <a:p>
            <a:r>
              <a:rPr lang="en-MY" dirty="0"/>
              <a:t>1. Semiconductor Theory</a:t>
            </a:r>
          </a:p>
        </p:txBody>
      </p:sp>
      <p:sp>
        <p:nvSpPr>
          <p:cNvPr id="3" name="Content Placeholder 2">
            <a:extLst>
              <a:ext uri="{FF2B5EF4-FFF2-40B4-BE49-F238E27FC236}">
                <a16:creationId xmlns:a16="http://schemas.microsoft.com/office/drawing/2014/main" id="{1B0D8D17-60AB-45B4-9E8B-E19303D7E080}"/>
              </a:ext>
            </a:extLst>
          </p:cNvPr>
          <p:cNvSpPr>
            <a:spLocks noGrp="1"/>
          </p:cNvSpPr>
          <p:nvPr>
            <p:ph idx="1"/>
          </p:nvPr>
        </p:nvSpPr>
        <p:spPr/>
        <p:txBody>
          <a:bodyPr>
            <a:normAutofit lnSpcReduction="10000"/>
          </a:bodyPr>
          <a:lstStyle/>
          <a:p>
            <a:pPr marL="457200" indent="-457200" algn="just">
              <a:lnSpc>
                <a:spcPct val="100000"/>
              </a:lnSpc>
              <a:buFont typeface="+mj-lt"/>
              <a:buAutoNum type="arabicPeriod"/>
            </a:pPr>
            <a:r>
              <a:rPr lang="en-MY" dirty="0"/>
              <a:t>Semiconductor</a:t>
            </a:r>
          </a:p>
          <a:p>
            <a:pPr marL="457200" indent="-457200" algn="just">
              <a:lnSpc>
                <a:spcPct val="100000"/>
              </a:lnSpc>
              <a:buFont typeface="+mj-lt"/>
              <a:buAutoNum type="arabicPeriod"/>
            </a:pPr>
            <a:r>
              <a:rPr lang="en-MY" dirty="0"/>
              <a:t>Insulators, Semiconductors and Conductors (Energy level, Valance band &amp; Conduction band)</a:t>
            </a:r>
          </a:p>
          <a:p>
            <a:pPr marL="457200" indent="-457200" algn="just">
              <a:lnSpc>
                <a:spcPct val="100000"/>
              </a:lnSpc>
              <a:buFont typeface="+mj-lt"/>
              <a:buAutoNum type="arabicPeriod"/>
            </a:pPr>
            <a:r>
              <a:rPr lang="en-MY" dirty="0"/>
              <a:t>Semiconductor Materials – Group IV Elements</a:t>
            </a:r>
          </a:p>
          <a:p>
            <a:pPr marL="457200" indent="-457200" algn="just">
              <a:lnSpc>
                <a:spcPct val="100000"/>
              </a:lnSpc>
              <a:buFont typeface="+mj-lt"/>
              <a:buAutoNum type="arabicPeriod"/>
            </a:pPr>
            <a:r>
              <a:rPr lang="en-MY" dirty="0"/>
              <a:t>Doping</a:t>
            </a:r>
          </a:p>
          <a:p>
            <a:pPr marL="457200" indent="-457200" algn="just">
              <a:lnSpc>
                <a:spcPct val="100000"/>
              </a:lnSpc>
              <a:buFont typeface="+mj-lt"/>
              <a:buAutoNum type="arabicPeriod"/>
            </a:pPr>
            <a:r>
              <a:rPr lang="en-MY" dirty="0"/>
              <a:t>Intrinsic &amp; Extrinsic Semi Conductors</a:t>
            </a:r>
          </a:p>
          <a:p>
            <a:pPr marL="457200" indent="-457200" algn="just">
              <a:lnSpc>
                <a:spcPct val="100000"/>
              </a:lnSpc>
              <a:buFont typeface="+mj-lt"/>
              <a:buAutoNum type="arabicPeriod"/>
            </a:pPr>
            <a:r>
              <a:rPr lang="en-MY" dirty="0"/>
              <a:t>p-type &amp; n-type semi conductors</a:t>
            </a:r>
          </a:p>
          <a:p>
            <a:pPr marL="457200" indent="-457200" algn="just">
              <a:lnSpc>
                <a:spcPct val="100000"/>
              </a:lnSpc>
              <a:buFont typeface="+mj-lt"/>
              <a:buAutoNum type="arabicPeriod"/>
            </a:pPr>
            <a:r>
              <a:rPr lang="en-MY" dirty="0"/>
              <a:t>Semiconductor Devices</a:t>
            </a:r>
          </a:p>
          <a:p>
            <a:pPr marL="457200" indent="-457200" algn="just">
              <a:lnSpc>
                <a:spcPct val="100000"/>
              </a:lnSpc>
              <a:buFont typeface="+mj-lt"/>
              <a:buAutoNum type="arabicPeriod"/>
            </a:pPr>
            <a:r>
              <a:rPr lang="en-MY" dirty="0"/>
              <a:t>Types of Semiconductor Devices – Two Terminal, Three Terminal and Four Terminal Devices</a:t>
            </a:r>
          </a:p>
        </p:txBody>
      </p:sp>
      <p:sp>
        <p:nvSpPr>
          <p:cNvPr id="4" name="Slide Number Placeholder 3">
            <a:extLst>
              <a:ext uri="{FF2B5EF4-FFF2-40B4-BE49-F238E27FC236}">
                <a16:creationId xmlns:a16="http://schemas.microsoft.com/office/drawing/2014/main" id="{B2903726-7A2B-410B-9368-C57007E07FE4}"/>
              </a:ext>
            </a:extLst>
          </p:cNvPr>
          <p:cNvSpPr>
            <a:spLocks noGrp="1"/>
          </p:cNvSpPr>
          <p:nvPr>
            <p:ph type="sldNum" sz="quarter" idx="12"/>
          </p:nvPr>
        </p:nvSpPr>
        <p:spPr/>
        <p:txBody>
          <a:bodyPr/>
          <a:lstStyle/>
          <a:p>
            <a:fld id="{1DE98518-C1CF-410D-8A71-B5D14FDF677E}" type="slidenum">
              <a:rPr lang="en-MY" smtClean="0"/>
              <a:t>23</a:t>
            </a:fld>
            <a:endParaRPr lang="en-MY" dirty="0"/>
          </a:p>
        </p:txBody>
      </p:sp>
    </p:spTree>
    <p:extLst>
      <p:ext uri="{BB962C8B-B14F-4D97-AF65-F5344CB8AC3E}">
        <p14:creationId xmlns:p14="http://schemas.microsoft.com/office/powerpoint/2010/main" val="117439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C761-524E-464B-8DC1-372C5BC23E7E}"/>
              </a:ext>
            </a:extLst>
          </p:cNvPr>
          <p:cNvSpPr>
            <a:spLocks noGrp="1"/>
          </p:cNvSpPr>
          <p:nvPr>
            <p:ph type="title"/>
          </p:nvPr>
        </p:nvSpPr>
        <p:spPr/>
        <p:txBody>
          <a:bodyPr/>
          <a:lstStyle/>
          <a:p>
            <a:r>
              <a:rPr lang="en-MY" dirty="0"/>
              <a:t>2. PN Junction</a:t>
            </a:r>
          </a:p>
        </p:txBody>
      </p:sp>
      <p:sp>
        <p:nvSpPr>
          <p:cNvPr id="3" name="Content Placeholder 2">
            <a:extLst>
              <a:ext uri="{FF2B5EF4-FFF2-40B4-BE49-F238E27FC236}">
                <a16:creationId xmlns:a16="http://schemas.microsoft.com/office/drawing/2014/main" id="{EF1FABA5-6734-4CDC-89EA-5BEDE236A99D}"/>
              </a:ext>
            </a:extLst>
          </p:cNvPr>
          <p:cNvSpPr>
            <a:spLocks noGrp="1"/>
          </p:cNvSpPr>
          <p:nvPr>
            <p:ph idx="1"/>
          </p:nvPr>
        </p:nvSpPr>
        <p:spPr/>
        <p:txBody>
          <a:bodyPr/>
          <a:lstStyle/>
          <a:p>
            <a:pPr marL="457200" indent="-457200">
              <a:buFont typeface="+mj-lt"/>
              <a:buAutoNum type="arabicPeriod"/>
            </a:pPr>
            <a:r>
              <a:rPr lang="en-MY" dirty="0"/>
              <a:t>PN Junction</a:t>
            </a:r>
          </a:p>
          <a:p>
            <a:pPr marL="457200" indent="-457200">
              <a:buFont typeface="+mj-lt"/>
              <a:buAutoNum type="arabicPeriod"/>
            </a:pPr>
            <a:r>
              <a:rPr lang="en-MY" dirty="0"/>
              <a:t>How PN Junction Formed</a:t>
            </a:r>
          </a:p>
          <a:p>
            <a:pPr marL="457200" indent="-457200">
              <a:buFont typeface="+mj-lt"/>
              <a:buAutoNum type="arabicPeriod"/>
            </a:pPr>
            <a:r>
              <a:rPr lang="en-MY" dirty="0"/>
              <a:t>Diffusion</a:t>
            </a:r>
          </a:p>
          <a:p>
            <a:pPr marL="457200" indent="-457200">
              <a:buFont typeface="+mj-lt"/>
              <a:buAutoNum type="arabicPeriod"/>
            </a:pPr>
            <a:r>
              <a:rPr lang="en-MY" dirty="0"/>
              <a:t>Potential Barrier</a:t>
            </a:r>
          </a:p>
          <a:p>
            <a:pPr marL="457200" indent="-457200">
              <a:buFont typeface="+mj-lt"/>
              <a:buAutoNum type="arabicPeriod"/>
            </a:pPr>
            <a:r>
              <a:rPr lang="en-MY" dirty="0"/>
              <a:t>Depletion Layer</a:t>
            </a:r>
          </a:p>
          <a:p>
            <a:pPr marL="457200" indent="-457200">
              <a:buFont typeface="+mj-lt"/>
              <a:buAutoNum type="arabicPeriod"/>
            </a:pPr>
            <a:r>
              <a:rPr lang="en-MY" dirty="0"/>
              <a:t>Neutral Charge Condition </a:t>
            </a:r>
          </a:p>
        </p:txBody>
      </p:sp>
      <p:sp>
        <p:nvSpPr>
          <p:cNvPr id="4" name="Slide Number Placeholder 3">
            <a:extLst>
              <a:ext uri="{FF2B5EF4-FFF2-40B4-BE49-F238E27FC236}">
                <a16:creationId xmlns:a16="http://schemas.microsoft.com/office/drawing/2014/main" id="{70E8839D-C7D5-4A89-A88D-4B8117134F0A}"/>
              </a:ext>
            </a:extLst>
          </p:cNvPr>
          <p:cNvSpPr>
            <a:spLocks noGrp="1"/>
          </p:cNvSpPr>
          <p:nvPr>
            <p:ph type="sldNum" sz="quarter" idx="12"/>
          </p:nvPr>
        </p:nvSpPr>
        <p:spPr/>
        <p:txBody>
          <a:bodyPr/>
          <a:lstStyle/>
          <a:p>
            <a:fld id="{1DE98518-C1CF-410D-8A71-B5D14FDF677E}" type="slidenum">
              <a:rPr lang="en-MY" smtClean="0"/>
              <a:t>24</a:t>
            </a:fld>
            <a:endParaRPr lang="en-MY" dirty="0"/>
          </a:p>
        </p:txBody>
      </p:sp>
    </p:spTree>
    <p:extLst>
      <p:ext uri="{BB962C8B-B14F-4D97-AF65-F5344CB8AC3E}">
        <p14:creationId xmlns:p14="http://schemas.microsoft.com/office/powerpoint/2010/main" val="246610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D513-CB3F-44EF-B3DF-015309826F70}"/>
              </a:ext>
            </a:extLst>
          </p:cNvPr>
          <p:cNvSpPr>
            <a:spLocks noGrp="1"/>
          </p:cNvSpPr>
          <p:nvPr>
            <p:ph type="title"/>
          </p:nvPr>
        </p:nvSpPr>
        <p:spPr/>
        <p:txBody>
          <a:bodyPr/>
          <a:lstStyle/>
          <a:p>
            <a:r>
              <a:rPr lang="en-MY" dirty="0"/>
              <a:t>3. PN Junction Diode</a:t>
            </a:r>
          </a:p>
        </p:txBody>
      </p:sp>
      <p:sp>
        <p:nvSpPr>
          <p:cNvPr id="3" name="Content Placeholder 2">
            <a:extLst>
              <a:ext uri="{FF2B5EF4-FFF2-40B4-BE49-F238E27FC236}">
                <a16:creationId xmlns:a16="http://schemas.microsoft.com/office/drawing/2014/main" id="{CA6F9206-928F-46AA-8758-7C8C3F2033FB}"/>
              </a:ext>
            </a:extLst>
          </p:cNvPr>
          <p:cNvSpPr>
            <a:spLocks noGrp="1"/>
          </p:cNvSpPr>
          <p:nvPr>
            <p:ph idx="1"/>
          </p:nvPr>
        </p:nvSpPr>
        <p:spPr/>
        <p:txBody>
          <a:bodyPr/>
          <a:lstStyle/>
          <a:p>
            <a:pPr marL="457200" indent="-457200">
              <a:buFont typeface="+mj-lt"/>
              <a:buAutoNum type="arabicPeriod"/>
            </a:pPr>
            <a:r>
              <a:rPr lang="en-MY" dirty="0"/>
              <a:t>PN Junction Diode (conduct the current in one direction only)</a:t>
            </a:r>
          </a:p>
          <a:p>
            <a:pPr marL="457200" indent="-457200">
              <a:buFont typeface="+mj-lt"/>
              <a:buAutoNum type="arabicPeriod"/>
            </a:pPr>
            <a:r>
              <a:rPr lang="en-MY" dirty="0"/>
              <a:t>Construction of Diode</a:t>
            </a:r>
          </a:p>
          <a:p>
            <a:pPr marL="457200" indent="-457200">
              <a:buFont typeface="+mj-lt"/>
              <a:buAutoNum type="arabicPeriod"/>
            </a:pPr>
            <a:r>
              <a:rPr lang="en-MY" dirty="0"/>
              <a:t>Diffusion</a:t>
            </a:r>
          </a:p>
          <a:p>
            <a:pPr marL="457200" indent="-457200">
              <a:buFont typeface="+mj-lt"/>
              <a:buAutoNum type="arabicPeriod"/>
            </a:pPr>
            <a:r>
              <a:rPr lang="en-MY" dirty="0"/>
              <a:t>Potential Barrier</a:t>
            </a:r>
          </a:p>
          <a:p>
            <a:pPr marL="457200" indent="-457200">
              <a:buFont typeface="+mj-lt"/>
              <a:buAutoNum type="arabicPeriod"/>
            </a:pPr>
            <a:r>
              <a:rPr lang="en-MY" dirty="0"/>
              <a:t>Symbol, VI Characteristics</a:t>
            </a:r>
          </a:p>
          <a:p>
            <a:pPr marL="457200" indent="-457200">
              <a:buFont typeface="+mj-lt"/>
              <a:buAutoNum type="arabicPeriod"/>
            </a:pPr>
            <a:r>
              <a:rPr lang="en-MY" dirty="0"/>
              <a:t>Unbiased Diode</a:t>
            </a:r>
          </a:p>
          <a:p>
            <a:pPr marL="457200" indent="-457200">
              <a:buFont typeface="+mj-lt"/>
              <a:buAutoNum type="arabicPeriod"/>
            </a:pPr>
            <a:r>
              <a:rPr lang="en-MY" dirty="0"/>
              <a:t>Biased Diode</a:t>
            </a:r>
          </a:p>
          <a:p>
            <a:pPr marL="617220" lvl="1" indent="-342900">
              <a:buFont typeface="+mj-lt"/>
              <a:buAutoNum type="arabicPeriod"/>
            </a:pPr>
            <a:r>
              <a:rPr lang="en-MY" dirty="0"/>
              <a:t>Forward Biased</a:t>
            </a:r>
          </a:p>
          <a:p>
            <a:pPr marL="617220" lvl="1" indent="-342900">
              <a:buFont typeface="+mj-lt"/>
              <a:buAutoNum type="arabicPeriod"/>
            </a:pPr>
            <a:r>
              <a:rPr lang="en-MY" dirty="0"/>
              <a:t>Reverse Biased</a:t>
            </a:r>
          </a:p>
          <a:p>
            <a:pPr marL="457200" indent="-457200">
              <a:buFont typeface="+mj-lt"/>
              <a:buAutoNum type="arabicPeriod"/>
            </a:pPr>
            <a:endParaRPr lang="en-MY" dirty="0"/>
          </a:p>
        </p:txBody>
      </p:sp>
      <p:sp>
        <p:nvSpPr>
          <p:cNvPr id="4" name="Slide Number Placeholder 3">
            <a:extLst>
              <a:ext uri="{FF2B5EF4-FFF2-40B4-BE49-F238E27FC236}">
                <a16:creationId xmlns:a16="http://schemas.microsoft.com/office/drawing/2014/main" id="{5EDF40C3-919A-43C0-B985-8DF7A496E93E}"/>
              </a:ext>
            </a:extLst>
          </p:cNvPr>
          <p:cNvSpPr>
            <a:spLocks noGrp="1"/>
          </p:cNvSpPr>
          <p:nvPr>
            <p:ph type="sldNum" sz="quarter" idx="12"/>
          </p:nvPr>
        </p:nvSpPr>
        <p:spPr/>
        <p:txBody>
          <a:bodyPr/>
          <a:lstStyle/>
          <a:p>
            <a:fld id="{1DE98518-C1CF-410D-8A71-B5D14FDF677E}" type="slidenum">
              <a:rPr lang="en-MY" smtClean="0"/>
              <a:t>25</a:t>
            </a:fld>
            <a:endParaRPr lang="en-MY" dirty="0"/>
          </a:p>
        </p:txBody>
      </p:sp>
    </p:spTree>
    <p:extLst>
      <p:ext uri="{BB962C8B-B14F-4D97-AF65-F5344CB8AC3E}">
        <p14:creationId xmlns:p14="http://schemas.microsoft.com/office/powerpoint/2010/main" val="384538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1E447-A28A-4783-8C3D-27FE83EEF82E}"/>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4. Application of Diode - Rectifiers</a:t>
            </a:r>
          </a:p>
        </p:txBody>
      </p:sp>
      <p:sp>
        <p:nvSpPr>
          <p:cNvPr id="5" name="Subtitle 4">
            <a:extLst>
              <a:ext uri="{FF2B5EF4-FFF2-40B4-BE49-F238E27FC236}">
                <a16:creationId xmlns:a16="http://schemas.microsoft.com/office/drawing/2014/main" id="{605577FF-31E5-4670-BAAF-BD4803D6CE06}"/>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Halfwave Rectifier &amp; Full Wave Rectifier</a:t>
            </a: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31C2206-689B-4317-8894-D50492153880}"/>
              </a:ext>
            </a:extLst>
          </p:cNvPr>
          <p:cNvSpPr>
            <a:spLocks noGrp="1"/>
          </p:cNvSpPr>
          <p:nvPr>
            <p:ph type="sldNum" sz="quarter" idx="12"/>
          </p:nvPr>
        </p:nvSpPr>
        <p:spPr>
          <a:xfrm>
            <a:off x="11269404" y="6135306"/>
            <a:ext cx="749319" cy="640080"/>
          </a:xfrm>
        </p:spPr>
        <p:txBody>
          <a:bodyPr vert="horz" lIns="91440" tIns="45720" rIns="91440" bIns="45720" rtlCol="0">
            <a:normAutofit/>
          </a:bodyPr>
          <a:lstStyle/>
          <a:p>
            <a:pPr algn="l" defTabSz="457200">
              <a:spcAft>
                <a:spcPts val="600"/>
              </a:spcAft>
            </a:pPr>
            <a:fld id="{1DE98518-C1CF-410D-8A71-B5D14FDF677E}" type="slidenum">
              <a:rPr lang="en-US" b="1" kern="1200">
                <a:solidFill>
                  <a:srgbClr val="FFFFFF">
                    <a:alpha val="95000"/>
                  </a:srgbClr>
                </a:solidFill>
                <a:latin typeface="+mj-lt"/>
                <a:ea typeface="+mn-ea"/>
                <a:cs typeface="+mn-cs"/>
              </a:rPr>
              <a:pPr algn="l" defTabSz="457200">
                <a:spcAft>
                  <a:spcPts val="600"/>
                </a:spcAft>
              </a:pPr>
              <a:t>26</a:t>
            </a:fld>
            <a:endParaRPr lang="en-US"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1713190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ED92-B2C4-4271-9D72-760415669547}"/>
              </a:ext>
            </a:extLst>
          </p:cNvPr>
          <p:cNvSpPr>
            <a:spLocks noGrp="1"/>
          </p:cNvSpPr>
          <p:nvPr>
            <p:ph type="title"/>
          </p:nvPr>
        </p:nvSpPr>
        <p:spPr/>
        <p:txBody>
          <a:bodyPr/>
          <a:lstStyle/>
          <a:p>
            <a:r>
              <a:rPr lang="en-MY" dirty="0"/>
              <a:t>Rectifiers</a:t>
            </a:r>
          </a:p>
        </p:txBody>
      </p:sp>
      <p:sp>
        <p:nvSpPr>
          <p:cNvPr id="3" name="Content Placeholder 2">
            <a:extLst>
              <a:ext uri="{FF2B5EF4-FFF2-40B4-BE49-F238E27FC236}">
                <a16:creationId xmlns:a16="http://schemas.microsoft.com/office/drawing/2014/main" id="{97C5D71E-D9CF-4C59-84AE-A08F7CBF3157}"/>
              </a:ext>
            </a:extLst>
          </p:cNvPr>
          <p:cNvSpPr>
            <a:spLocks noGrp="1"/>
          </p:cNvSpPr>
          <p:nvPr>
            <p:ph idx="1"/>
          </p:nvPr>
        </p:nvSpPr>
        <p:spPr/>
        <p:txBody>
          <a:bodyPr/>
          <a:lstStyle/>
          <a:p>
            <a:pPr algn="just">
              <a:lnSpc>
                <a:spcPct val="100000"/>
              </a:lnSpc>
            </a:pPr>
            <a:r>
              <a:rPr lang="en-MY" dirty="0"/>
              <a:t>The main application of p-n junction diode is in rectification circuits. </a:t>
            </a:r>
          </a:p>
          <a:p>
            <a:pPr algn="just">
              <a:lnSpc>
                <a:spcPct val="100000"/>
              </a:lnSpc>
            </a:pPr>
            <a:r>
              <a:rPr lang="en-MY" dirty="0"/>
              <a:t>These circuits are used to describe the conversion of </a:t>
            </a:r>
            <a:r>
              <a:rPr lang="en-MY" dirty="0" err="1"/>
              <a:t>a.c</a:t>
            </a:r>
            <a:r>
              <a:rPr lang="en-MY" dirty="0"/>
              <a:t> signals to </a:t>
            </a:r>
            <a:r>
              <a:rPr lang="en-MY" dirty="0" err="1"/>
              <a:t>d.c</a:t>
            </a:r>
            <a:r>
              <a:rPr lang="en-MY" dirty="0"/>
              <a:t> in power supplies. </a:t>
            </a:r>
          </a:p>
          <a:p>
            <a:pPr algn="just">
              <a:lnSpc>
                <a:spcPct val="100000"/>
              </a:lnSpc>
            </a:pPr>
            <a:r>
              <a:rPr lang="en-MY" dirty="0"/>
              <a:t>Diode rectifier gives an alternating voltage which pulsates in accordance with time. </a:t>
            </a:r>
          </a:p>
          <a:p>
            <a:pPr algn="just">
              <a:lnSpc>
                <a:spcPct val="100000"/>
              </a:lnSpc>
            </a:pPr>
            <a:r>
              <a:rPr lang="en-MY" dirty="0"/>
              <a:t>The filter </a:t>
            </a:r>
            <a:r>
              <a:rPr lang="en-MY" dirty="0" err="1"/>
              <a:t>smoothes</a:t>
            </a:r>
            <a:r>
              <a:rPr lang="en-MY" dirty="0"/>
              <a:t> the pulsation in the voltage and to produce </a:t>
            </a:r>
            <a:r>
              <a:rPr lang="en-MY" dirty="0" err="1"/>
              <a:t>d.c</a:t>
            </a:r>
            <a:r>
              <a:rPr lang="en-MY" dirty="0"/>
              <a:t> voltage, a regulator is used which removes the ripples.</a:t>
            </a:r>
          </a:p>
          <a:p>
            <a:pPr algn="just">
              <a:lnSpc>
                <a:spcPct val="100000"/>
              </a:lnSpc>
            </a:pPr>
            <a:r>
              <a:rPr lang="en-MY" dirty="0"/>
              <a:t>There are two primary methods of diode rectification:</a:t>
            </a:r>
          </a:p>
          <a:p>
            <a:pPr lvl="1" algn="just">
              <a:lnSpc>
                <a:spcPct val="100000"/>
              </a:lnSpc>
            </a:pPr>
            <a:r>
              <a:rPr lang="en-MY" dirty="0"/>
              <a:t>Half Wave Rectifier	</a:t>
            </a:r>
          </a:p>
          <a:p>
            <a:pPr lvl="1" algn="just">
              <a:lnSpc>
                <a:spcPct val="100000"/>
              </a:lnSpc>
            </a:pPr>
            <a:r>
              <a:rPr lang="en-MY" dirty="0"/>
              <a:t>Full Wave Rectifier</a:t>
            </a:r>
          </a:p>
        </p:txBody>
      </p:sp>
      <p:sp>
        <p:nvSpPr>
          <p:cNvPr id="4" name="Slide Number Placeholder 3">
            <a:extLst>
              <a:ext uri="{FF2B5EF4-FFF2-40B4-BE49-F238E27FC236}">
                <a16:creationId xmlns:a16="http://schemas.microsoft.com/office/drawing/2014/main" id="{0A85CE0E-7F15-47F9-B3DD-45E6AC0E03CC}"/>
              </a:ext>
            </a:extLst>
          </p:cNvPr>
          <p:cNvSpPr>
            <a:spLocks noGrp="1"/>
          </p:cNvSpPr>
          <p:nvPr>
            <p:ph type="sldNum" sz="quarter" idx="12"/>
          </p:nvPr>
        </p:nvSpPr>
        <p:spPr/>
        <p:txBody>
          <a:bodyPr/>
          <a:lstStyle/>
          <a:p>
            <a:fld id="{1DE98518-C1CF-410D-8A71-B5D14FDF677E}" type="slidenum">
              <a:rPr lang="en-MY" smtClean="0"/>
              <a:t>27</a:t>
            </a:fld>
            <a:endParaRPr lang="en-MY" dirty="0"/>
          </a:p>
        </p:txBody>
      </p:sp>
    </p:spTree>
    <p:extLst>
      <p:ext uri="{BB962C8B-B14F-4D97-AF65-F5344CB8AC3E}">
        <p14:creationId xmlns:p14="http://schemas.microsoft.com/office/powerpoint/2010/main" val="3432722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E8BF-8501-4A64-A2C0-C1CD2B39AC54}"/>
              </a:ext>
            </a:extLst>
          </p:cNvPr>
          <p:cNvSpPr>
            <a:spLocks noGrp="1"/>
          </p:cNvSpPr>
          <p:nvPr>
            <p:ph type="title"/>
          </p:nvPr>
        </p:nvSpPr>
        <p:spPr/>
        <p:txBody>
          <a:bodyPr/>
          <a:lstStyle/>
          <a:p>
            <a:r>
              <a:rPr lang="en-MY" dirty="0"/>
              <a:t>Half Wave Rectifier</a:t>
            </a:r>
          </a:p>
        </p:txBody>
      </p:sp>
      <p:sp>
        <p:nvSpPr>
          <p:cNvPr id="3" name="Content Placeholder 2">
            <a:extLst>
              <a:ext uri="{FF2B5EF4-FFF2-40B4-BE49-F238E27FC236}">
                <a16:creationId xmlns:a16="http://schemas.microsoft.com/office/drawing/2014/main" id="{C73EDAEF-358B-4C91-954E-1541F3A19B56}"/>
              </a:ext>
            </a:extLst>
          </p:cNvPr>
          <p:cNvSpPr>
            <a:spLocks noGrp="1"/>
          </p:cNvSpPr>
          <p:nvPr>
            <p:ph idx="1"/>
          </p:nvPr>
        </p:nvSpPr>
        <p:spPr/>
        <p:txBody>
          <a:bodyPr/>
          <a:lstStyle/>
          <a:p>
            <a:r>
              <a:rPr lang="en-MY" dirty="0"/>
              <a:t>In a half-wave rectifier, one half of each </a:t>
            </a:r>
            <a:r>
              <a:rPr lang="en-MY" dirty="0" err="1"/>
              <a:t>a.c</a:t>
            </a:r>
            <a:r>
              <a:rPr lang="en-MY" dirty="0"/>
              <a:t> input cycle is rectified. </a:t>
            </a:r>
          </a:p>
          <a:p>
            <a:r>
              <a:rPr lang="en-MY" dirty="0"/>
              <a:t>When the p-n junction diode is forward biased, it gives little resistance and when it is reversing biased it provides high resistance. </a:t>
            </a:r>
          </a:p>
          <a:p>
            <a:r>
              <a:rPr lang="en-MY" dirty="0"/>
              <a:t>During one-half cycles, the diode is forward biased when the input voltage is applied and in the opposite half cycle, it is reverse biased. </a:t>
            </a:r>
          </a:p>
          <a:p>
            <a:r>
              <a:rPr lang="en-MY" dirty="0"/>
              <a:t>During alternate half-cycles, the optimum result can be obtained.</a:t>
            </a:r>
          </a:p>
        </p:txBody>
      </p:sp>
      <p:sp>
        <p:nvSpPr>
          <p:cNvPr id="4" name="Slide Number Placeholder 3">
            <a:extLst>
              <a:ext uri="{FF2B5EF4-FFF2-40B4-BE49-F238E27FC236}">
                <a16:creationId xmlns:a16="http://schemas.microsoft.com/office/drawing/2014/main" id="{F13DD6F0-9C92-4082-B500-47D263E97453}"/>
              </a:ext>
            </a:extLst>
          </p:cNvPr>
          <p:cNvSpPr>
            <a:spLocks noGrp="1"/>
          </p:cNvSpPr>
          <p:nvPr>
            <p:ph type="sldNum" sz="quarter" idx="12"/>
          </p:nvPr>
        </p:nvSpPr>
        <p:spPr/>
        <p:txBody>
          <a:bodyPr/>
          <a:lstStyle/>
          <a:p>
            <a:fld id="{1DE98518-C1CF-410D-8A71-B5D14FDF677E}" type="slidenum">
              <a:rPr lang="en-MY" smtClean="0"/>
              <a:t>28</a:t>
            </a:fld>
            <a:endParaRPr lang="en-MY" dirty="0"/>
          </a:p>
        </p:txBody>
      </p:sp>
    </p:spTree>
    <p:extLst>
      <p:ext uri="{BB962C8B-B14F-4D97-AF65-F5344CB8AC3E}">
        <p14:creationId xmlns:p14="http://schemas.microsoft.com/office/powerpoint/2010/main" val="3561919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220E-913E-439C-8640-3922A5E38587}"/>
              </a:ext>
            </a:extLst>
          </p:cNvPr>
          <p:cNvSpPr>
            <a:spLocks noGrp="1"/>
          </p:cNvSpPr>
          <p:nvPr>
            <p:ph type="title"/>
          </p:nvPr>
        </p:nvSpPr>
        <p:spPr/>
        <p:txBody>
          <a:bodyPr/>
          <a:lstStyle/>
          <a:p>
            <a:r>
              <a:rPr lang="en-MY" dirty="0"/>
              <a:t>Working of Half Wave Rectifier</a:t>
            </a:r>
          </a:p>
        </p:txBody>
      </p:sp>
      <p:sp>
        <p:nvSpPr>
          <p:cNvPr id="3" name="Content Placeholder 2">
            <a:extLst>
              <a:ext uri="{FF2B5EF4-FFF2-40B4-BE49-F238E27FC236}">
                <a16:creationId xmlns:a16="http://schemas.microsoft.com/office/drawing/2014/main" id="{732EE05A-D084-4E39-A918-B91AD15A46F0}"/>
              </a:ext>
            </a:extLst>
          </p:cNvPr>
          <p:cNvSpPr>
            <a:spLocks noGrp="1"/>
          </p:cNvSpPr>
          <p:nvPr>
            <p:ph idx="1"/>
          </p:nvPr>
        </p:nvSpPr>
        <p:spPr/>
        <p:txBody>
          <a:bodyPr/>
          <a:lstStyle/>
          <a:p>
            <a:pPr algn="just">
              <a:lnSpc>
                <a:spcPct val="100000"/>
              </a:lnSpc>
            </a:pPr>
            <a:r>
              <a:rPr lang="en-MY" dirty="0"/>
              <a:t>The half-wave rectifier has both positive and negative cycles. </a:t>
            </a:r>
          </a:p>
          <a:p>
            <a:pPr algn="just">
              <a:lnSpc>
                <a:spcPct val="100000"/>
              </a:lnSpc>
            </a:pPr>
            <a:r>
              <a:rPr lang="en-MY" dirty="0"/>
              <a:t>During the positive half of the input, the current will flow from positive to negative which will generate only a positive half cycle of the </a:t>
            </a:r>
            <a:r>
              <a:rPr lang="en-MY" dirty="0" err="1"/>
              <a:t>a.c</a:t>
            </a:r>
            <a:r>
              <a:rPr lang="en-MY" dirty="0"/>
              <a:t> supply. </a:t>
            </a:r>
          </a:p>
          <a:p>
            <a:pPr algn="just">
              <a:lnSpc>
                <a:spcPct val="100000"/>
              </a:lnSpc>
            </a:pPr>
            <a:r>
              <a:rPr lang="en-MY" dirty="0"/>
              <a:t>In the second half cycle, the current will flow from negative to positive and the diode will be reverse biased. </a:t>
            </a:r>
          </a:p>
          <a:p>
            <a:pPr algn="just">
              <a:lnSpc>
                <a:spcPct val="100000"/>
              </a:lnSpc>
            </a:pPr>
            <a:r>
              <a:rPr lang="en-MY" dirty="0"/>
              <a:t>Thus, at the output side, there will be no current generated, and we cannot get power at the load resistance. </a:t>
            </a:r>
          </a:p>
          <a:p>
            <a:pPr marL="0" indent="0" algn="just">
              <a:lnSpc>
                <a:spcPct val="100000"/>
              </a:lnSpc>
              <a:buNone/>
            </a:pPr>
            <a:endParaRPr lang="en-MY" dirty="0"/>
          </a:p>
        </p:txBody>
      </p:sp>
      <p:sp>
        <p:nvSpPr>
          <p:cNvPr id="4" name="Slide Number Placeholder 3">
            <a:extLst>
              <a:ext uri="{FF2B5EF4-FFF2-40B4-BE49-F238E27FC236}">
                <a16:creationId xmlns:a16="http://schemas.microsoft.com/office/drawing/2014/main" id="{3817C39D-302E-46CC-ACDD-8A66BD05A40E}"/>
              </a:ext>
            </a:extLst>
          </p:cNvPr>
          <p:cNvSpPr>
            <a:spLocks noGrp="1"/>
          </p:cNvSpPr>
          <p:nvPr>
            <p:ph type="sldNum" sz="quarter" idx="12"/>
          </p:nvPr>
        </p:nvSpPr>
        <p:spPr/>
        <p:txBody>
          <a:bodyPr/>
          <a:lstStyle/>
          <a:p>
            <a:fld id="{1DE98518-C1CF-410D-8A71-B5D14FDF677E}" type="slidenum">
              <a:rPr lang="en-MY" smtClean="0"/>
              <a:t>29</a:t>
            </a:fld>
            <a:endParaRPr lang="en-MY" dirty="0"/>
          </a:p>
        </p:txBody>
      </p:sp>
      <p:pic>
        <p:nvPicPr>
          <p:cNvPr id="1026" name="Picture 2" descr="Half Wave Rectifier">
            <a:extLst>
              <a:ext uri="{FF2B5EF4-FFF2-40B4-BE49-F238E27FC236}">
                <a16:creationId xmlns:a16="http://schemas.microsoft.com/office/drawing/2014/main" id="{C1C599FF-00DA-459F-A6FB-47692FCCA2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1598" r="314" b="14132"/>
          <a:stretch/>
        </p:blipFill>
        <p:spPr bwMode="auto">
          <a:xfrm>
            <a:off x="3935518" y="4855198"/>
            <a:ext cx="7121320" cy="17827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0F632C0-FD36-45FB-B88B-071DBCA81F73}"/>
              </a:ext>
            </a:extLst>
          </p:cNvPr>
          <p:cNvPicPr>
            <a:picLocks noChangeAspect="1"/>
          </p:cNvPicPr>
          <p:nvPr/>
        </p:nvPicPr>
        <p:blipFill>
          <a:blip r:embed="rId3"/>
          <a:stretch>
            <a:fillRect/>
          </a:stretch>
        </p:blipFill>
        <p:spPr>
          <a:xfrm>
            <a:off x="947584" y="4989024"/>
            <a:ext cx="2590969" cy="1515058"/>
          </a:xfrm>
          <a:prstGeom prst="rect">
            <a:avLst/>
          </a:prstGeom>
        </p:spPr>
      </p:pic>
    </p:spTree>
    <p:extLst>
      <p:ext uri="{BB962C8B-B14F-4D97-AF65-F5344CB8AC3E}">
        <p14:creationId xmlns:p14="http://schemas.microsoft.com/office/powerpoint/2010/main" val="287421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3203-3259-43AB-BDED-5C3FCD18F917}"/>
              </a:ext>
            </a:extLst>
          </p:cNvPr>
          <p:cNvSpPr>
            <a:spLocks noGrp="1"/>
          </p:cNvSpPr>
          <p:nvPr>
            <p:ph type="title"/>
          </p:nvPr>
        </p:nvSpPr>
        <p:spPr/>
        <p:txBody>
          <a:bodyPr/>
          <a:lstStyle/>
          <a:p>
            <a:r>
              <a:rPr lang="en-US" dirty="0"/>
              <a:t>Semiconductor Devices</a:t>
            </a:r>
            <a:endParaRPr lang="en-MY" dirty="0"/>
          </a:p>
        </p:txBody>
      </p:sp>
      <p:sp>
        <p:nvSpPr>
          <p:cNvPr id="4" name="Slide Number Placeholder 3">
            <a:extLst>
              <a:ext uri="{FF2B5EF4-FFF2-40B4-BE49-F238E27FC236}">
                <a16:creationId xmlns:a16="http://schemas.microsoft.com/office/drawing/2014/main" id="{017348C5-870F-4DCF-BA9F-2F2174E2B51E}"/>
              </a:ext>
            </a:extLst>
          </p:cNvPr>
          <p:cNvSpPr>
            <a:spLocks noGrp="1"/>
          </p:cNvSpPr>
          <p:nvPr>
            <p:ph type="sldNum" sz="quarter" idx="12"/>
          </p:nvPr>
        </p:nvSpPr>
        <p:spPr/>
        <p:txBody>
          <a:bodyPr/>
          <a:lstStyle/>
          <a:p>
            <a:fld id="{1DE98518-C1CF-410D-8A71-B5D14FDF677E}" type="slidenum">
              <a:rPr lang="en-MY" smtClean="0"/>
              <a:t>3</a:t>
            </a:fld>
            <a:endParaRPr lang="en-MY" dirty="0"/>
          </a:p>
        </p:txBody>
      </p:sp>
      <p:pic>
        <p:nvPicPr>
          <p:cNvPr id="1026" name="Picture 2" descr="Uses of Silicon in Electronics | Application of Silicon in Semiconductor">
            <a:extLst>
              <a:ext uri="{FF2B5EF4-FFF2-40B4-BE49-F238E27FC236}">
                <a16:creationId xmlns:a16="http://schemas.microsoft.com/office/drawing/2014/main" id="{664B9530-6CD3-4943-A70C-1C5E87BD14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6" t="2937" r="709" b="32986"/>
          <a:stretch/>
        </p:blipFill>
        <p:spPr bwMode="auto">
          <a:xfrm>
            <a:off x="516193" y="2253356"/>
            <a:ext cx="11159613" cy="4119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724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8B5-670D-4B05-94BB-28F627AC4F30}"/>
              </a:ext>
            </a:extLst>
          </p:cNvPr>
          <p:cNvSpPr>
            <a:spLocks noGrp="1"/>
          </p:cNvSpPr>
          <p:nvPr>
            <p:ph type="title"/>
          </p:nvPr>
        </p:nvSpPr>
        <p:spPr/>
        <p:txBody>
          <a:bodyPr>
            <a:normAutofit/>
          </a:bodyPr>
          <a:lstStyle/>
          <a:p>
            <a:r>
              <a:rPr lang="en-MY" dirty="0"/>
              <a:t>Characteristics of Half Wave Rectifier</a:t>
            </a:r>
          </a:p>
        </p:txBody>
      </p:sp>
      <p:sp>
        <p:nvSpPr>
          <p:cNvPr id="3" name="Content Placeholder 2">
            <a:extLst>
              <a:ext uri="{FF2B5EF4-FFF2-40B4-BE49-F238E27FC236}">
                <a16:creationId xmlns:a16="http://schemas.microsoft.com/office/drawing/2014/main" id="{8E394E99-19A7-4502-A35D-1DAE136A3CF2}"/>
              </a:ext>
            </a:extLst>
          </p:cNvPr>
          <p:cNvSpPr>
            <a:spLocks noGrp="1"/>
          </p:cNvSpPr>
          <p:nvPr>
            <p:ph idx="1"/>
          </p:nvPr>
        </p:nvSpPr>
        <p:spPr/>
        <p:txBody>
          <a:bodyPr/>
          <a:lstStyle/>
          <a:p>
            <a:r>
              <a:rPr lang="en-MY" dirty="0"/>
              <a:t>1. Ripple Factor</a:t>
            </a:r>
          </a:p>
          <a:p>
            <a:r>
              <a:rPr lang="en-MY" dirty="0"/>
              <a:t>2. DC Current</a:t>
            </a:r>
          </a:p>
          <a:p>
            <a:r>
              <a:rPr lang="en-MY" dirty="0"/>
              <a:t>3. DC Output Voltage</a:t>
            </a:r>
          </a:p>
          <a:p>
            <a:r>
              <a:rPr lang="en-MY" dirty="0"/>
              <a:t>4. Form factor</a:t>
            </a:r>
          </a:p>
          <a:p>
            <a:r>
              <a:rPr lang="en-MY" dirty="0"/>
              <a:t>5. Rectifier Efficiency</a:t>
            </a:r>
          </a:p>
          <a:p>
            <a:r>
              <a:rPr lang="en-MY" dirty="0"/>
              <a:t>Advantages </a:t>
            </a:r>
          </a:p>
          <a:p>
            <a:r>
              <a:rPr lang="en-MY" dirty="0"/>
              <a:t>Disadvantages</a:t>
            </a:r>
          </a:p>
          <a:p>
            <a:r>
              <a:rPr lang="en-MY" dirty="0"/>
              <a:t>Applications</a:t>
            </a:r>
          </a:p>
        </p:txBody>
      </p:sp>
      <p:sp>
        <p:nvSpPr>
          <p:cNvPr id="4" name="Slide Number Placeholder 3">
            <a:extLst>
              <a:ext uri="{FF2B5EF4-FFF2-40B4-BE49-F238E27FC236}">
                <a16:creationId xmlns:a16="http://schemas.microsoft.com/office/drawing/2014/main" id="{E3752AA8-BCB2-4168-AD18-2322594B0A14}"/>
              </a:ext>
            </a:extLst>
          </p:cNvPr>
          <p:cNvSpPr>
            <a:spLocks noGrp="1"/>
          </p:cNvSpPr>
          <p:nvPr>
            <p:ph type="sldNum" sz="quarter" idx="12"/>
          </p:nvPr>
        </p:nvSpPr>
        <p:spPr/>
        <p:txBody>
          <a:bodyPr/>
          <a:lstStyle/>
          <a:p>
            <a:fld id="{1DE98518-C1CF-410D-8A71-B5D14FDF677E}" type="slidenum">
              <a:rPr lang="en-MY" smtClean="0"/>
              <a:t>30</a:t>
            </a:fld>
            <a:endParaRPr lang="en-MY" dirty="0"/>
          </a:p>
        </p:txBody>
      </p:sp>
    </p:spTree>
    <p:extLst>
      <p:ext uri="{BB962C8B-B14F-4D97-AF65-F5344CB8AC3E}">
        <p14:creationId xmlns:p14="http://schemas.microsoft.com/office/powerpoint/2010/main" val="1724476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38C0-DE3D-43B3-AC31-5E8DC736BD73}"/>
              </a:ext>
            </a:extLst>
          </p:cNvPr>
          <p:cNvSpPr>
            <a:spLocks noGrp="1"/>
          </p:cNvSpPr>
          <p:nvPr>
            <p:ph type="title"/>
          </p:nvPr>
        </p:nvSpPr>
        <p:spPr/>
        <p:txBody>
          <a:bodyPr/>
          <a:lstStyle/>
          <a:p>
            <a:r>
              <a:rPr lang="en-MY" dirty="0"/>
              <a:t>Half Wave Rectifier – Ripple Factor</a:t>
            </a:r>
          </a:p>
        </p:txBody>
      </p:sp>
      <p:sp>
        <p:nvSpPr>
          <p:cNvPr id="3" name="Content Placeholder 2">
            <a:extLst>
              <a:ext uri="{FF2B5EF4-FFF2-40B4-BE49-F238E27FC236}">
                <a16:creationId xmlns:a16="http://schemas.microsoft.com/office/drawing/2014/main" id="{C35534A3-F2BF-4837-A897-60204EE54A69}"/>
              </a:ext>
            </a:extLst>
          </p:cNvPr>
          <p:cNvSpPr>
            <a:spLocks noGrp="1"/>
          </p:cNvSpPr>
          <p:nvPr>
            <p:ph idx="1"/>
          </p:nvPr>
        </p:nvSpPr>
        <p:spPr/>
        <p:txBody>
          <a:bodyPr/>
          <a:lstStyle/>
          <a:p>
            <a:pPr algn="just">
              <a:lnSpc>
                <a:spcPct val="100000"/>
              </a:lnSpc>
            </a:pPr>
            <a:r>
              <a:rPr lang="en-MY" dirty="0"/>
              <a:t>Ripples are the oscillations that are obtained in DC which is corrected by using filters such as inductors and capacitors. </a:t>
            </a:r>
          </a:p>
          <a:p>
            <a:pPr algn="just">
              <a:lnSpc>
                <a:spcPct val="100000"/>
              </a:lnSpc>
            </a:pPr>
            <a:r>
              <a:rPr lang="en-MY" dirty="0"/>
              <a:t>These ripples are measured with the help of the ripple factor and are denoted by γ. Ripple factor tells us the number of ripples presents in the output DC. </a:t>
            </a:r>
          </a:p>
          <a:p>
            <a:pPr algn="just">
              <a:lnSpc>
                <a:spcPct val="100000"/>
              </a:lnSpc>
            </a:pPr>
            <a:r>
              <a:rPr lang="en-MY" dirty="0"/>
              <a:t>Higher the ripple factor, more is the oscillation at the output DC and lower is the ripple factor, less is the oscillation at the output DC.</a:t>
            </a:r>
          </a:p>
          <a:p>
            <a:pPr algn="just">
              <a:lnSpc>
                <a:spcPct val="100000"/>
              </a:lnSpc>
            </a:pPr>
            <a:endParaRPr lang="en-MY" dirty="0"/>
          </a:p>
          <a:p>
            <a:pPr algn="just">
              <a:lnSpc>
                <a:spcPct val="100000"/>
              </a:lnSpc>
            </a:pPr>
            <a:r>
              <a:rPr lang="en-MY" b="1" dirty="0"/>
              <a:t>Ripple factor is the ratio of RMS value of the AC component of the output voltage to the DC component of the output voltage.</a:t>
            </a:r>
          </a:p>
        </p:txBody>
      </p:sp>
      <p:sp>
        <p:nvSpPr>
          <p:cNvPr id="4" name="Slide Number Placeholder 3">
            <a:extLst>
              <a:ext uri="{FF2B5EF4-FFF2-40B4-BE49-F238E27FC236}">
                <a16:creationId xmlns:a16="http://schemas.microsoft.com/office/drawing/2014/main" id="{AD533F15-67E2-439B-A582-7080F776CFD1}"/>
              </a:ext>
            </a:extLst>
          </p:cNvPr>
          <p:cNvSpPr>
            <a:spLocks noGrp="1"/>
          </p:cNvSpPr>
          <p:nvPr>
            <p:ph type="sldNum" sz="quarter" idx="12"/>
          </p:nvPr>
        </p:nvSpPr>
        <p:spPr/>
        <p:txBody>
          <a:bodyPr/>
          <a:lstStyle/>
          <a:p>
            <a:fld id="{1DE98518-C1CF-410D-8A71-B5D14FDF677E}" type="slidenum">
              <a:rPr lang="en-MY" smtClean="0"/>
              <a:t>31</a:t>
            </a:fld>
            <a:endParaRPr lang="en-MY" dirty="0"/>
          </a:p>
        </p:txBody>
      </p:sp>
      <p:pic>
        <p:nvPicPr>
          <p:cNvPr id="5" name="Picture 4">
            <a:extLst>
              <a:ext uri="{FF2B5EF4-FFF2-40B4-BE49-F238E27FC236}">
                <a16:creationId xmlns:a16="http://schemas.microsoft.com/office/drawing/2014/main" id="{B9684F06-96E9-4F35-8012-986310A21D29}"/>
              </a:ext>
            </a:extLst>
          </p:cNvPr>
          <p:cNvPicPr>
            <a:picLocks noChangeAspect="1"/>
          </p:cNvPicPr>
          <p:nvPr/>
        </p:nvPicPr>
        <p:blipFill>
          <a:blip r:embed="rId2"/>
          <a:stretch>
            <a:fillRect/>
          </a:stretch>
        </p:blipFill>
        <p:spPr>
          <a:xfrm>
            <a:off x="5191125" y="5687568"/>
            <a:ext cx="1809750" cy="685800"/>
          </a:xfrm>
          <a:prstGeom prst="rect">
            <a:avLst/>
          </a:prstGeom>
        </p:spPr>
      </p:pic>
    </p:spTree>
    <p:extLst>
      <p:ext uri="{BB962C8B-B14F-4D97-AF65-F5344CB8AC3E}">
        <p14:creationId xmlns:p14="http://schemas.microsoft.com/office/powerpoint/2010/main" val="559717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38C0-DE3D-43B3-AC31-5E8DC736BD73}"/>
              </a:ext>
            </a:extLst>
          </p:cNvPr>
          <p:cNvSpPr>
            <a:spLocks noGrp="1"/>
          </p:cNvSpPr>
          <p:nvPr>
            <p:ph type="title"/>
          </p:nvPr>
        </p:nvSpPr>
        <p:spPr/>
        <p:txBody>
          <a:bodyPr>
            <a:normAutofit/>
          </a:bodyPr>
          <a:lstStyle/>
          <a:p>
            <a:r>
              <a:rPr lang="en-MY" sz="4800" dirty="0"/>
              <a:t>Half Wave Rectifier – Characteristics</a:t>
            </a:r>
          </a:p>
        </p:txBody>
      </p:sp>
      <p:sp>
        <p:nvSpPr>
          <p:cNvPr id="3" name="Content Placeholder 2">
            <a:extLst>
              <a:ext uri="{FF2B5EF4-FFF2-40B4-BE49-F238E27FC236}">
                <a16:creationId xmlns:a16="http://schemas.microsoft.com/office/drawing/2014/main" id="{C35534A3-F2BF-4837-A897-60204EE54A69}"/>
              </a:ext>
            </a:extLst>
          </p:cNvPr>
          <p:cNvSpPr>
            <a:spLocks noGrp="1"/>
          </p:cNvSpPr>
          <p:nvPr>
            <p:ph idx="1"/>
          </p:nvPr>
        </p:nvSpPr>
        <p:spPr>
          <a:xfrm>
            <a:off x="1069848" y="2121407"/>
            <a:ext cx="10058400" cy="4410021"/>
          </a:xfrm>
        </p:spPr>
        <p:txBody>
          <a:bodyPr>
            <a:normAutofit/>
          </a:bodyPr>
          <a:lstStyle/>
          <a:p>
            <a:pPr marL="0" indent="0" algn="just">
              <a:lnSpc>
                <a:spcPct val="100000"/>
              </a:lnSpc>
              <a:buNone/>
            </a:pPr>
            <a:r>
              <a:rPr lang="en-MY" sz="1600" b="1" dirty="0"/>
              <a:t>DC Current</a:t>
            </a:r>
          </a:p>
          <a:p>
            <a:pPr algn="just">
              <a:lnSpc>
                <a:spcPct val="100000"/>
              </a:lnSpc>
            </a:pPr>
            <a:r>
              <a:rPr lang="en-MY" sz="1600" dirty="0"/>
              <a:t>Imax is the maximum DC load current</a:t>
            </a:r>
          </a:p>
          <a:p>
            <a:pPr marL="0" indent="0" algn="just">
              <a:lnSpc>
                <a:spcPct val="100000"/>
              </a:lnSpc>
              <a:buNone/>
            </a:pPr>
            <a:r>
              <a:rPr lang="en-MY" sz="1600" b="1" dirty="0"/>
              <a:t>DC Output Voltage</a:t>
            </a:r>
          </a:p>
          <a:p>
            <a:pPr algn="just">
              <a:lnSpc>
                <a:spcPct val="100000"/>
              </a:lnSpc>
            </a:pPr>
            <a:r>
              <a:rPr lang="en-MY" sz="1600" dirty="0"/>
              <a:t>The output DC voltage appears at the load resistor RL which is obtained by multiplying output DC voltage with the load resistor RL. </a:t>
            </a:r>
          </a:p>
          <a:p>
            <a:pPr algn="just">
              <a:lnSpc>
                <a:spcPct val="100000"/>
              </a:lnSpc>
            </a:pPr>
            <a:r>
              <a:rPr lang="en-MY" sz="1600" dirty="0"/>
              <a:t>The output DC voltage is given as:</a:t>
            </a:r>
          </a:p>
          <a:p>
            <a:pPr algn="just">
              <a:lnSpc>
                <a:spcPct val="100000"/>
              </a:lnSpc>
            </a:pPr>
            <a:r>
              <a:rPr lang="en-MY" sz="1600" dirty="0" err="1"/>
              <a:t>VSmax</a:t>
            </a:r>
            <a:r>
              <a:rPr lang="en-MY" sz="1600" dirty="0"/>
              <a:t> is the maximum secondary voltage</a:t>
            </a:r>
          </a:p>
          <a:p>
            <a:pPr marL="0" indent="0" algn="just">
              <a:lnSpc>
                <a:spcPct val="100000"/>
              </a:lnSpc>
              <a:buNone/>
            </a:pPr>
            <a:r>
              <a:rPr lang="en-MY" sz="1600" b="1" dirty="0"/>
              <a:t>Form Factor</a:t>
            </a:r>
          </a:p>
          <a:p>
            <a:pPr algn="just">
              <a:lnSpc>
                <a:spcPct val="100000"/>
              </a:lnSpc>
            </a:pPr>
            <a:r>
              <a:rPr lang="en-MY" sz="1600" dirty="0"/>
              <a:t>The form factor is the ratio of RMS value to the DC value. For a half-wave rectifier, the form factor is 1.57.</a:t>
            </a:r>
          </a:p>
          <a:p>
            <a:pPr marL="0" indent="0" algn="just">
              <a:lnSpc>
                <a:spcPct val="100000"/>
              </a:lnSpc>
              <a:buNone/>
            </a:pPr>
            <a:r>
              <a:rPr lang="en-MY" sz="1600" b="1" dirty="0"/>
              <a:t>Rectifier Efficiency</a:t>
            </a:r>
          </a:p>
          <a:p>
            <a:pPr algn="just">
              <a:lnSpc>
                <a:spcPct val="100000"/>
              </a:lnSpc>
            </a:pPr>
            <a:r>
              <a:rPr lang="en-MY" sz="1600" dirty="0"/>
              <a:t>Rectifier efficiency is the ratio of output DC power to the input AC power. For a half-wave rectifier, rectifier efficiency is 40.6%.</a:t>
            </a:r>
          </a:p>
        </p:txBody>
      </p:sp>
      <p:sp>
        <p:nvSpPr>
          <p:cNvPr id="4" name="Slide Number Placeholder 3">
            <a:extLst>
              <a:ext uri="{FF2B5EF4-FFF2-40B4-BE49-F238E27FC236}">
                <a16:creationId xmlns:a16="http://schemas.microsoft.com/office/drawing/2014/main" id="{AD533F15-67E2-439B-A582-7080F776CFD1}"/>
              </a:ext>
            </a:extLst>
          </p:cNvPr>
          <p:cNvSpPr>
            <a:spLocks noGrp="1"/>
          </p:cNvSpPr>
          <p:nvPr>
            <p:ph type="sldNum" sz="quarter" idx="12"/>
          </p:nvPr>
        </p:nvSpPr>
        <p:spPr/>
        <p:txBody>
          <a:bodyPr/>
          <a:lstStyle/>
          <a:p>
            <a:fld id="{1DE98518-C1CF-410D-8A71-B5D14FDF677E}" type="slidenum">
              <a:rPr lang="en-MY" smtClean="0"/>
              <a:t>32</a:t>
            </a:fld>
            <a:endParaRPr lang="en-MY" dirty="0"/>
          </a:p>
        </p:txBody>
      </p:sp>
      <p:pic>
        <p:nvPicPr>
          <p:cNvPr id="6" name="Picture 5">
            <a:extLst>
              <a:ext uri="{FF2B5EF4-FFF2-40B4-BE49-F238E27FC236}">
                <a16:creationId xmlns:a16="http://schemas.microsoft.com/office/drawing/2014/main" id="{E3246F58-D1D8-4584-B3E5-45A064A2C4A2}"/>
              </a:ext>
            </a:extLst>
          </p:cNvPr>
          <p:cNvPicPr>
            <a:picLocks noChangeAspect="1"/>
          </p:cNvPicPr>
          <p:nvPr/>
        </p:nvPicPr>
        <p:blipFill>
          <a:blip r:embed="rId2"/>
          <a:stretch>
            <a:fillRect/>
          </a:stretch>
        </p:blipFill>
        <p:spPr>
          <a:xfrm>
            <a:off x="2542105" y="1948349"/>
            <a:ext cx="1266825" cy="628650"/>
          </a:xfrm>
          <a:prstGeom prst="rect">
            <a:avLst/>
          </a:prstGeom>
        </p:spPr>
      </p:pic>
      <p:pic>
        <p:nvPicPr>
          <p:cNvPr id="7" name="Picture 6">
            <a:extLst>
              <a:ext uri="{FF2B5EF4-FFF2-40B4-BE49-F238E27FC236}">
                <a16:creationId xmlns:a16="http://schemas.microsoft.com/office/drawing/2014/main" id="{128B5423-0B0F-47B7-9AEE-8AD88B32A702}"/>
              </a:ext>
            </a:extLst>
          </p:cNvPr>
          <p:cNvPicPr>
            <a:picLocks noChangeAspect="1"/>
          </p:cNvPicPr>
          <p:nvPr/>
        </p:nvPicPr>
        <p:blipFill>
          <a:blip r:embed="rId3"/>
          <a:stretch>
            <a:fillRect/>
          </a:stretch>
        </p:blipFill>
        <p:spPr>
          <a:xfrm>
            <a:off x="3539898" y="2775204"/>
            <a:ext cx="1323975" cy="571500"/>
          </a:xfrm>
          <a:prstGeom prst="rect">
            <a:avLst/>
          </a:prstGeom>
        </p:spPr>
      </p:pic>
    </p:spTree>
    <p:extLst>
      <p:ext uri="{BB962C8B-B14F-4D97-AF65-F5344CB8AC3E}">
        <p14:creationId xmlns:p14="http://schemas.microsoft.com/office/powerpoint/2010/main" val="3085783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218DA-E3B1-48BD-91ED-F4CAA4F1AA98}"/>
              </a:ext>
            </a:extLst>
          </p:cNvPr>
          <p:cNvSpPr>
            <a:spLocks noGrp="1"/>
          </p:cNvSpPr>
          <p:nvPr>
            <p:ph idx="1"/>
          </p:nvPr>
        </p:nvSpPr>
        <p:spPr>
          <a:xfrm>
            <a:off x="1069848" y="485192"/>
            <a:ext cx="10058400" cy="5687008"/>
          </a:xfrm>
        </p:spPr>
        <p:txBody>
          <a:bodyPr>
            <a:normAutofit/>
          </a:bodyPr>
          <a:lstStyle/>
          <a:p>
            <a:r>
              <a:rPr lang="en-MY" sz="1900" dirty="0"/>
              <a:t>Advantages of Half Wave Rectifier</a:t>
            </a:r>
          </a:p>
          <a:p>
            <a:pPr lvl="1"/>
            <a:r>
              <a:rPr lang="en-MY" sz="1900" dirty="0"/>
              <a:t>Affordable</a:t>
            </a:r>
          </a:p>
          <a:p>
            <a:pPr lvl="1"/>
            <a:r>
              <a:rPr lang="en-MY" sz="1900" dirty="0"/>
              <a:t>Simple connections</a:t>
            </a:r>
          </a:p>
          <a:p>
            <a:pPr lvl="1"/>
            <a:r>
              <a:rPr lang="en-MY" sz="1900" dirty="0"/>
              <a:t>Easy to use as the connections are simple</a:t>
            </a:r>
          </a:p>
          <a:p>
            <a:pPr lvl="1"/>
            <a:r>
              <a:rPr lang="en-MY" sz="1900" dirty="0"/>
              <a:t>Number of components used are less</a:t>
            </a:r>
          </a:p>
          <a:p>
            <a:r>
              <a:rPr lang="en-MY" sz="1900" dirty="0"/>
              <a:t>Disadvantages of Half Wave Rectifier</a:t>
            </a:r>
          </a:p>
          <a:p>
            <a:pPr lvl="1"/>
            <a:r>
              <a:rPr lang="en-MY" sz="1900" dirty="0"/>
              <a:t>Ripple production is more</a:t>
            </a:r>
          </a:p>
          <a:p>
            <a:pPr lvl="1"/>
            <a:r>
              <a:rPr lang="en-MY" sz="1900" dirty="0"/>
              <a:t>Harmonics are generated</a:t>
            </a:r>
          </a:p>
          <a:p>
            <a:pPr lvl="1"/>
            <a:r>
              <a:rPr lang="en-MY" sz="1900" dirty="0"/>
              <a:t>Utilization of the transformer is very low</a:t>
            </a:r>
          </a:p>
          <a:p>
            <a:pPr lvl="1"/>
            <a:r>
              <a:rPr lang="en-MY" sz="1900" dirty="0"/>
              <a:t>The efficiency of rectification is low</a:t>
            </a:r>
          </a:p>
          <a:p>
            <a:r>
              <a:rPr lang="en-MY" sz="1900" dirty="0"/>
              <a:t>Applications of Half Wave Rectifier</a:t>
            </a:r>
          </a:p>
          <a:p>
            <a:pPr lvl="1"/>
            <a:r>
              <a:rPr lang="en-MY" sz="1900" dirty="0"/>
              <a:t>Power rectification: Half wave rectifier is used along with a transformer for power rectification as powering equipment.</a:t>
            </a:r>
          </a:p>
          <a:p>
            <a:pPr lvl="1"/>
            <a:r>
              <a:rPr lang="en-MY" sz="1900" dirty="0"/>
              <a:t>Signal demodulation: Half wave rectifiers are used for demodulating the AM signals.</a:t>
            </a:r>
          </a:p>
          <a:p>
            <a:pPr lvl="1"/>
            <a:r>
              <a:rPr lang="en-MY" sz="1900" dirty="0"/>
              <a:t>Signal peak detector: Half wave rectifier is used for detecting the peak of the incoming waveform.</a:t>
            </a:r>
          </a:p>
        </p:txBody>
      </p:sp>
      <p:sp>
        <p:nvSpPr>
          <p:cNvPr id="4" name="Slide Number Placeholder 3">
            <a:extLst>
              <a:ext uri="{FF2B5EF4-FFF2-40B4-BE49-F238E27FC236}">
                <a16:creationId xmlns:a16="http://schemas.microsoft.com/office/drawing/2014/main" id="{123C6461-CEFC-4C65-ABEA-A08DDA646D30}"/>
              </a:ext>
            </a:extLst>
          </p:cNvPr>
          <p:cNvSpPr>
            <a:spLocks noGrp="1"/>
          </p:cNvSpPr>
          <p:nvPr>
            <p:ph type="sldNum" sz="quarter" idx="12"/>
          </p:nvPr>
        </p:nvSpPr>
        <p:spPr/>
        <p:txBody>
          <a:bodyPr/>
          <a:lstStyle/>
          <a:p>
            <a:fld id="{1DE98518-C1CF-410D-8A71-B5D14FDF677E}" type="slidenum">
              <a:rPr lang="en-MY" smtClean="0"/>
              <a:t>33</a:t>
            </a:fld>
            <a:endParaRPr lang="en-MY" dirty="0"/>
          </a:p>
        </p:txBody>
      </p:sp>
    </p:spTree>
    <p:extLst>
      <p:ext uri="{BB962C8B-B14F-4D97-AF65-F5344CB8AC3E}">
        <p14:creationId xmlns:p14="http://schemas.microsoft.com/office/powerpoint/2010/main" val="376276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CEDC-7334-46D6-9F00-73FEF48E446A}"/>
              </a:ext>
            </a:extLst>
          </p:cNvPr>
          <p:cNvSpPr>
            <a:spLocks noGrp="1"/>
          </p:cNvSpPr>
          <p:nvPr>
            <p:ph type="title"/>
          </p:nvPr>
        </p:nvSpPr>
        <p:spPr/>
        <p:txBody>
          <a:bodyPr/>
          <a:lstStyle/>
          <a:p>
            <a:r>
              <a:rPr lang="en-MY" dirty="0"/>
              <a:t>Full Wave Rectifier</a:t>
            </a:r>
          </a:p>
        </p:txBody>
      </p:sp>
      <p:sp>
        <p:nvSpPr>
          <p:cNvPr id="3" name="Content Placeholder 2">
            <a:extLst>
              <a:ext uri="{FF2B5EF4-FFF2-40B4-BE49-F238E27FC236}">
                <a16:creationId xmlns:a16="http://schemas.microsoft.com/office/drawing/2014/main" id="{27E1BB03-B940-4BE2-AC91-E739CC86C61E}"/>
              </a:ext>
            </a:extLst>
          </p:cNvPr>
          <p:cNvSpPr>
            <a:spLocks noGrp="1"/>
          </p:cNvSpPr>
          <p:nvPr>
            <p:ph idx="1"/>
          </p:nvPr>
        </p:nvSpPr>
        <p:spPr/>
        <p:txBody>
          <a:bodyPr/>
          <a:lstStyle/>
          <a:p>
            <a:pPr algn="just">
              <a:lnSpc>
                <a:spcPct val="100000"/>
              </a:lnSpc>
            </a:pPr>
            <a:r>
              <a:rPr lang="en-MY" dirty="0"/>
              <a:t>Full-wave rectifier circuits are used for producing an output voltage or output current which is purely DC. </a:t>
            </a:r>
          </a:p>
          <a:p>
            <a:pPr algn="just">
              <a:lnSpc>
                <a:spcPct val="100000"/>
              </a:lnSpc>
            </a:pPr>
            <a:r>
              <a:rPr lang="en-MY" dirty="0"/>
              <a:t>The main advantage of a full-wave rectifier over half-wave rectifier is that such as the average output voltage is higher in full-wave rectifier, there is less ripple produced in full-wave rectifier when compared to the half-wave rectifier.</a:t>
            </a:r>
          </a:p>
          <a:p>
            <a:pPr algn="just">
              <a:lnSpc>
                <a:spcPct val="100000"/>
              </a:lnSpc>
            </a:pPr>
            <a:r>
              <a:rPr lang="en-MY" dirty="0"/>
              <a:t>The full-wave rectifier utilizes both halves of each </a:t>
            </a:r>
            <a:r>
              <a:rPr lang="en-MY" dirty="0" err="1"/>
              <a:t>a.c</a:t>
            </a:r>
            <a:r>
              <a:rPr lang="en-MY" dirty="0"/>
              <a:t> input. When the p-n junction is forward biased, the diode offers low resistance and when it is reversing biased it gives high resistance. </a:t>
            </a:r>
          </a:p>
          <a:p>
            <a:pPr algn="just">
              <a:lnSpc>
                <a:spcPct val="100000"/>
              </a:lnSpc>
            </a:pPr>
            <a:r>
              <a:rPr lang="en-MY" dirty="0"/>
              <a:t>The circuit is designed in such a manner that in the first half cycle if the diode is forward biased then in the second half cycle it is reverse biased and so on.</a:t>
            </a:r>
          </a:p>
        </p:txBody>
      </p:sp>
      <p:sp>
        <p:nvSpPr>
          <p:cNvPr id="4" name="Slide Number Placeholder 3">
            <a:extLst>
              <a:ext uri="{FF2B5EF4-FFF2-40B4-BE49-F238E27FC236}">
                <a16:creationId xmlns:a16="http://schemas.microsoft.com/office/drawing/2014/main" id="{A7DCB0DF-ED09-41E0-8F95-D776A0D6D475}"/>
              </a:ext>
            </a:extLst>
          </p:cNvPr>
          <p:cNvSpPr>
            <a:spLocks noGrp="1"/>
          </p:cNvSpPr>
          <p:nvPr>
            <p:ph type="sldNum" sz="quarter" idx="12"/>
          </p:nvPr>
        </p:nvSpPr>
        <p:spPr/>
        <p:txBody>
          <a:bodyPr/>
          <a:lstStyle/>
          <a:p>
            <a:fld id="{1DE98518-C1CF-410D-8A71-B5D14FDF677E}" type="slidenum">
              <a:rPr lang="en-MY" smtClean="0"/>
              <a:t>34</a:t>
            </a:fld>
            <a:endParaRPr lang="en-MY" dirty="0"/>
          </a:p>
        </p:txBody>
      </p:sp>
    </p:spTree>
    <p:extLst>
      <p:ext uri="{BB962C8B-B14F-4D97-AF65-F5344CB8AC3E}">
        <p14:creationId xmlns:p14="http://schemas.microsoft.com/office/powerpoint/2010/main" val="3293775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E759-F7C6-4E6D-B837-AA3AF26856C8}"/>
              </a:ext>
            </a:extLst>
          </p:cNvPr>
          <p:cNvSpPr>
            <a:spLocks noGrp="1"/>
          </p:cNvSpPr>
          <p:nvPr>
            <p:ph type="title"/>
          </p:nvPr>
        </p:nvSpPr>
        <p:spPr/>
        <p:txBody>
          <a:bodyPr/>
          <a:lstStyle/>
          <a:p>
            <a:r>
              <a:rPr lang="en-MY" dirty="0"/>
              <a:t>Full wave rectifier </a:t>
            </a:r>
          </a:p>
        </p:txBody>
      </p:sp>
      <p:sp>
        <p:nvSpPr>
          <p:cNvPr id="4" name="Slide Number Placeholder 3">
            <a:extLst>
              <a:ext uri="{FF2B5EF4-FFF2-40B4-BE49-F238E27FC236}">
                <a16:creationId xmlns:a16="http://schemas.microsoft.com/office/drawing/2014/main" id="{2C6122F4-FF4C-41AE-9AD5-B49C7B6FA95B}"/>
              </a:ext>
            </a:extLst>
          </p:cNvPr>
          <p:cNvSpPr>
            <a:spLocks noGrp="1"/>
          </p:cNvSpPr>
          <p:nvPr>
            <p:ph type="sldNum" sz="quarter" idx="12"/>
          </p:nvPr>
        </p:nvSpPr>
        <p:spPr/>
        <p:txBody>
          <a:bodyPr/>
          <a:lstStyle/>
          <a:p>
            <a:fld id="{1DE98518-C1CF-410D-8A71-B5D14FDF677E}" type="slidenum">
              <a:rPr lang="en-MY" smtClean="0"/>
              <a:t>35</a:t>
            </a:fld>
            <a:endParaRPr lang="en-MY" dirty="0"/>
          </a:p>
        </p:txBody>
      </p:sp>
      <p:pic>
        <p:nvPicPr>
          <p:cNvPr id="2050" name="Picture 2" descr="Full Wave Rectifier">
            <a:extLst>
              <a:ext uri="{FF2B5EF4-FFF2-40B4-BE49-F238E27FC236}">
                <a16:creationId xmlns:a16="http://schemas.microsoft.com/office/drawing/2014/main" id="{C24AA25B-9F4E-414F-8A3C-F34FF184E0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2006" r="-99" b="14671"/>
          <a:stretch/>
        </p:blipFill>
        <p:spPr bwMode="auto">
          <a:xfrm>
            <a:off x="2520591" y="2093976"/>
            <a:ext cx="7150817" cy="17599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B3796D-E7C4-44E9-BC8E-75C35160BF7D}"/>
              </a:ext>
            </a:extLst>
          </p:cNvPr>
          <p:cNvPicPr>
            <a:picLocks noChangeAspect="1"/>
          </p:cNvPicPr>
          <p:nvPr/>
        </p:nvPicPr>
        <p:blipFill>
          <a:blip r:embed="rId3"/>
          <a:stretch>
            <a:fillRect/>
          </a:stretch>
        </p:blipFill>
        <p:spPr>
          <a:xfrm>
            <a:off x="3207519" y="4050066"/>
            <a:ext cx="4818713" cy="2405280"/>
          </a:xfrm>
          <a:prstGeom prst="rect">
            <a:avLst/>
          </a:prstGeom>
        </p:spPr>
      </p:pic>
    </p:spTree>
    <p:extLst>
      <p:ext uri="{BB962C8B-B14F-4D97-AF65-F5344CB8AC3E}">
        <p14:creationId xmlns:p14="http://schemas.microsoft.com/office/powerpoint/2010/main" val="3381725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8ABA-A8D5-4108-BE04-D5123F8DEA21}"/>
              </a:ext>
            </a:extLst>
          </p:cNvPr>
          <p:cNvSpPr>
            <a:spLocks noGrp="1"/>
          </p:cNvSpPr>
          <p:nvPr>
            <p:ph type="title"/>
          </p:nvPr>
        </p:nvSpPr>
        <p:spPr/>
        <p:txBody>
          <a:bodyPr>
            <a:normAutofit/>
          </a:bodyPr>
          <a:lstStyle/>
          <a:p>
            <a:r>
              <a:rPr lang="en-MY" sz="4800" dirty="0"/>
              <a:t>Characteristics of Full Wave Rectifier</a:t>
            </a:r>
          </a:p>
        </p:txBody>
      </p:sp>
      <p:sp>
        <p:nvSpPr>
          <p:cNvPr id="3" name="Content Placeholder 2">
            <a:extLst>
              <a:ext uri="{FF2B5EF4-FFF2-40B4-BE49-F238E27FC236}">
                <a16:creationId xmlns:a16="http://schemas.microsoft.com/office/drawing/2014/main" id="{9C90715E-35E6-431C-BE9E-B5D12B4243DC}"/>
              </a:ext>
            </a:extLst>
          </p:cNvPr>
          <p:cNvSpPr>
            <a:spLocks noGrp="1"/>
          </p:cNvSpPr>
          <p:nvPr>
            <p:ph idx="1"/>
          </p:nvPr>
        </p:nvSpPr>
        <p:spPr/>
        <p:txBody>
          <a:bodyPr>
            <a:normAutofit lnSpcReduction="10000"/>
          </a:bodyPr>
          <a:lstStyle/>
          <a:p>
            <a:r>
              <a:rPr lang="en-MY" dirty="0"/>
              <a:t>Ripple Factor</a:t>
            </a:r>
          </a:p>
          <a:p>
            <a:r>
              <a:rPr lang="en-MY" dirty="0"/>
              <a:t>DC Current</a:t>
            </a:r>
          </a:p>
          <a:p>
            <a:r>
              <a:rPr lang="en-MY" dirty="0"/>
              <a:t>DC Output Voltage</a:t>
            </a:r>
          </a:p>
          <a:p>
            <a:r>
              <a:rPr lang="en-MY" dirty="0"/>
              <a:t>Form Factor - The form factor of a full-wave rectifier is given as 1.11</a:t>
            </a:r>
          </a:p>
          <a:p>
            <a:r>
              <a:rPr lang="en-MY" dirty="0"/>
              <a:t>Rectifier Efficiency - The rectifier efficiency of a full-wave rectifier is 81.2%.</a:t>
            </a:r>
          </a:p>
          <a:p>
            <a:r>
              <a:rPr lang="en-MY" dirty="0"/>
              <a:t>Types of Full Wave Rectifier</a:t>
            </a:r>
          </a:p>
          <a:p>
            <a:r>
              <a:rPr lang="en-MY" dirty="0"/>
              <a:t>There are two main types of full-wave rectifiers, and they are:</a:t>
            </a:r>
          </a:p>
          <a:p>
            <a:pPr lvl="1"/>
            <a:r>
              <a:rPr lang="en-MY" dirty="0"/>
              <a:t>Two diodes full-wave rectifier circuit (requires a </a:t>
            </a:r>
            <a:r>
              <a:rPr lang="en-MY" dirty="0" err="1"/>
              <a:t>center</a:t>
            </a:r>
            <a:r>
              <a:rPr lang="en-MY" dirty="0"/>
              <a:t>-tapped transformer and is used in vacuum tubes)</a:t>
            </a:r>
          </a:p>
          <a:p>
            <a:pPr lvl="1"/>
            <a:r>
              <a:rPr lang="en-MY" dirty="0"/>
              <a:t>Bridge rectifier circuit (doesn’t require a centre-tapped transformer and is used along with transformers for efficient usage)</a:t>
            </a:r>
          </a:p>
          <a:p>
            <a:endParaRPr lang="en-MY" dirty="0"/>
          </a:p>
        </p:txBody>
      </p:sp>
      <p:sp>
        <p:nvSpPr>
          <p:cNvPr id="4" name="Slide Number Placeholder 3">
            <a:extLst>
              <a:ext uri="{FF2B5EF4-FFF2-40B4-BE49-F238E27FC236}">
                <a16:creationId xmlns:a16="http://schemas.microsoft.com/office/drawing/2014/main" id="{886B43DE-8435-47E2-9BA5-3FD2A751E1B0}"/>
              </a:ext>
            </a:extLst>
          </p:cNvPr>
          <p:cNvSpPr>
            <a:spLocks noGrp="1"/>
          </p:cNvSpPr>
          <p:nvPr>
            <p:ph type="sldNum" sz="quarter" idx="12"/>
          </p:nvPr>
        </p:nvSpPr>
        <p:spPr/>
        <p:txBody>
          <a:bodyPr/>
          <a:lstStyle/>
          <a:p>
            <a:fld id="{1DE98518-C1CF-410D-8A71-B5D14FDF677E}" type="slidenum">
              <a:rPr lang="en-MY" smtClean="0"/>
              <a:t>36</a:t>
            </a:fld>
            <a:endParaRPr lang="en-MY" dirty="0"/>
          </a:p>
        </p:txBody>
      </p:sp>
      <p:pic>
        <p:nvPicPr>
          <p:cNvPr id="5" name="Picture 4">
            <a:extLst>
              <a:ext uri="{FF2B5EF4-FFF2-40B4-BE49-F238E27FC236}">
                <a16:creationId xmlns:a16="http://schemas.microsoft.com/office/drawing/2014/main" id="{44447FC7-CE7F-44A9-8A99-7EAEB466D61F}"/>
              </a:ext>
            </a:extLst>
          </p:cNvPr>
          <p:cNvPicPr>
            <a:picLocks noChangeAspect="1"/>
          </p:cNvPicPr>
          <p:nvPr/>
        </p:nvPicPr>
        <p:blipFill>
          <a:blip r:embed="rId2"/>
          <a:stretch>
            <a:fillRect/>
          </a:stretch>
        </p:blipFill>
        <p:spPr>
          <a:xfrm>
            <a:off x="3052665" y="1826133"/>
            <a:ext cx="1981200" cy="590550"/>
          </a:xfrm>
          <a:prstGeom prst="rect">
            <a:avLst/>
          </a:prstGeom>
        </p:spPr>
      </p:pic>
      <p:pic>
        <p:nvPicPr>
          <p:cNvPr id="6" name="Picture 5">
            <a:extLst>
              <a:ext uri="{FF2B5EF4-FFF2-40B4-BE49-F238E27FC236}">
                <a16:creationId xmlns:a16="http://schemas.microsoft.com/office/drawing/2014/main" id="{3460AAC3-82C6-47AC-9CD0-D136457B4235}"/>
              </a:ext>
            </a:extLst>
          </p:cNvPr>
          <p:cNvPicPr>
            <a:picLocks noChangeAspect="1"/>
          </p:cNvPicPr>
          <p:nvPr/>
        </p:nvPicPr>
        <p:blipFill>
          <a:blip r:embed="rId3"/>
          <a:stretch>
            <a:fillRect/>
          </a:stretch>
        </p:blipFill>
        <p:spPr>
          <a:xfrm>
            <a:off x="3052665" y="2345968"/>
            <a:ext cx="1162050" cy="523875"/>
          </a:xfrm>
          <a:prstGeom prst="rect">
            <a:avLst/>
          </a:prstGeom>
        </p:spPr>
      </p:pic>
      <p:pic>
        <p:nvPicPr>
          <p:cNvPr id="7" name="Picture 6">
            <a:extLst>
              <a:ext uri="{FF2B5EF4-FFF2-40B4-BE49-F238E27FC236}">
                <a16:creationId xmlns:a16="http://schemas.microsoft.com/office/drawing/2014/main" id="{7B646F74-6886-45F3-B496-ABD5E85981A0}"/>
              </a:ext>
            </a:extLst>
          </p:cNvPr>
          <p:cNvPicPr>
            <a:picLocks noChangeAspect="1"/>
          </p:cNvPicPr>
          <p:nvPr/>
        </p:nvPicPr>
        <p:blipFill>
          <a:blip r:embed="rId4"/>
          <a:stretch>
            <a:fillRect/>
          </a:stretch>
        </p:blipFill>
        <p:spPr>
          <a:xfrm>
            <a:off x="3709890" y="2869843"/>
            <a:ext cx="1323975" cy="466725"/>
          </a:xfrm>
          <a:prstGeom prst="rect">
            <a:avLst/>
          </a:prstGeom>
        </p:spPr>
      </p:pic>
    </p:spTree>
    <p:extLst>
      <p:ext uri="{BB962C8B-B14F-4D97-AF65-F5344CB8AC3E}">
        <p14:creationId xmlns:p14="http://schemas.microsoft.com/office/powerpoint/2010/main" val="691667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04D5A-1AFE-45F5-93EB-4CE712F96B87}"/>
              </a:ext>
            </a:extLst>
          </p:cNvPr>
          <p:cNvSpPr>
            <a:spLocks noGrp="1"/>
          </p:cNvSpPr>
          <p:nvPr>
            <p:ph idx="1"/>
          </p:nvPr>
        </p:nvSpPr>
        <p:spPr>
          <a:xfrm>
            <a:off x="1069848" y="1455576"/>
            <a:ext cx="10058400" cy="4716624"/>
          </a:xfrm>
        </p:spPr>
        <p:txBody>
          <a:bodyPr>
            <a:normAutofit/>
          </a:bodyPr>
          <a:lstStyle/>
          <a:p>
            <a:r>
              <a:rPr lang="en-MY" dirty="0"/>
              <a:t>Advantages of Full Wave Rectifier</a:t>
            </a:r>
          </a:p>
          <a:p>
            <a:pPr lvl="1"/>
            <a:r>
              <a:rPr lang="en-MY" sz="2000" dirty="0"/>
              <a:t>The rectifier efficiency of a full-wave rectifier is high</a:t>
            </a:r>
          </a:p>
          <a:p>
            <a:pPr lvl="1"/>
            <a:r>
              <a:rPr lang="en-MY" sz="2000" dirty="0"/>
              <a:t>The power loss is very low</a:t>
            </a:r>
          </a:p>
          <a:p>
            <a:pPr lvl="1"/>
            <a:r>
              <a:rPr lang="en-MY" sz="2000" dirty="0"/>
              <a:t>Number of ripples generated are less</a:t>
            </a:r>
          </a:p>
          <a:p>
            <a:r>
              <a:rPr lang="en-MY" dirty="0"/>
              <a:t>Disadvantages of Full Wave Rectifier</a:t>
            </a:r>
          </a:p>
          <a:p>
            <a:pPr lvl="1"/>
            <a:r>
              <a:rPr lang="en-MY" sz="2000" dirty="0"/>
              <a:t>Very expensive</a:t>
            </a:r>
          </a:p>
          <a:p>
            <a:r>
              <a:rPr lang="en-MY" dirty="0"/>
              <a:t>Applications of Full Wave Rectifier</a:t>
            </a:r>
          </a:p>
          <a:p>
            <a:pPr lvl="1"/>
            <a:r>
              <a:rPr lang="en-MY" sz="2000" dirty="0"/>
              <a:t>Following are the uses of full-wave rectifier:</a:t>
            </a:r>
          </a:p>
          <a:p>
            <a:pPr lvl="1"/>
            <a:r>
              <a:rPr lang="en-MY" sz="2000" dirty="0"/>
              <a:t>Full-wave rectifiers are used for supplying polarized voltage in welding and for this bridge rectifiers are used.</a:t>
            </a:r>
          </a:p>
          <a:p>
            <a:pPr lvl="1"/>
            <a:r>
              <a:rPr lang="en-MY" sz="2000" dirty="0"/>
              <a:t>Full-wave rectifiers are used for detecting the amplitude of modulated radio signals.</a:t>
            </a:r>
          </a:p>
        </p:txBody>
      </p:sp>
      <p:sp>
        <p:nvSpPr>
          <p:cNvPr id="4" name="Slide Number Placeholder 3">
            <a:extLst>
              <a:ext uri="{FF2B5EF4-FFF2-40B4-BE49-F238E27FC236}">
                <a16:creationId xmlns:a16="http://schemas.microsoft.com/office/drawing/2014/main" id="{53ACA638-A7B6-4DFD-BA0B-CDBE735C1A04}"/>
              </a:ext>
            </a:extLst>
          </p:cNvPr>
          <p:cNvSpPr>
            <a:spLocks noGrp="1"/>
          </p:cNvSpPr>
          <p:nvPr>
            <p:ph type="sldNum" sz="quarter" idx="12"/>
          </p:nvPr>
        </p:nvSpPr>
        <p:spPr/>
        <p:txBody>
          <a:bodyPr/>
          <a:lstStyle/>
          <a:p>
            <a:fld id="{1DE98518-C1CF-410D-8A71-B5D14FDF677E}" type="slidenum">
              <a:rPr lang="en-MY" smtClean="0"/>
              <a:t>37</a:t>
            </a:fld>
            <a:endParaRPr lang="en-MY" dirty="0"/>
          </a:p>
        </p:txBody>
      </p:sp>
    </p:spTree>
    <p:extLst>
      <p:ext uri="{BB962C8B-B14F-4D97-AF65-F5344CB8AC3E}">
        <p14:creationId xmlns:p14="http://schemas.microsoft.com/office/powerpoint/2010/main" val="4166420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79A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9539ACA4-5919-4BA3-B6B7-2CF749FDBE19}"/>
              </a:ext>
            </a:extLst>
          </p:cNvPr>
          <p:cNvPicPr>
            <a:picLocks noChangeAspect="1"/>
          </p:cNvPicPr>
          <p:nvPr/>
        </p:nvPicPr>
        <p:blipFill>
          <a:blip r:embed="rId6"/>
          <a:stretch>
            <a:fillRect/>
          </a:stretch>
        </p:blipFill>
        <p:spPr>
          <a:xfrm>
            <a:off x="804332" y="808467"/>
            <a:ext cx="10577744" cy="5235982"/>
          </a:xfrm>
          <a:prstGeom prst="rect">
            <a:avLst/>
          </a:prstGeom>
        </p:spPr>
      </p:pic>
      <p:sp>
        <p:nvSpPr>
          <p:cNvPr id="4" name="Slide Number Placeholder 3">
            <a:extLst>
              <a:ext uri="{FF2B5EF4-FFF2-40B4-BE49-F238E27FC236}">
                <a16:creationId xmlns:a16="http://schemas.microsoft.com/office/drawing/2014/main" id="{39ED5812-9984-4153-BD95-BF6298171E4A}"/>
              </a:ext>
            </a:extLst>
          </p:cNvPr>
          <p:cNvSpPr>
            <a:spLocks noGrp="1"/>
          </p:cNvSpPr>
          <p:nvPr>
            <p:ph type="sldNum" sz="quarter" idx="12"/>
          </p:nvPr>
        </p:nvSpPr>
        <p:spPr>
          <a:xfrm>
            <a:off x="11311128" y="6368646"/>
            <a:ext cx="640080" cy="365125"/>
          </a:xfrm>
        </p:spPr>
        <p:txBody>
          <a:bodyPr vert="horz" lIns="91440" tIns="45720" rIns="91440" bIns="45720" rtlCol="0" anchor="ctr">
            <a:normAutofit/>
          </a:bodyPr>
          <a:lstStyle/>
          <a:p>
            <a:pPr defTabSz="457200">
              <a:spcAft>
                <a:spcPts val="600"/>
              </a:spcAft>
            </a:pPr>
            <a:fld id="{1DE98518-C1CF-410D-8A71-B5D14FDF677E}" type="slidenum">
              <a:rPr lang="en-US">
                <a:solidFill>
                  <a:schemeClr val="tx2"/>
                </a:solidFill>
              </a:rPr>
              <a:pPr defTabSz="457200">
                <a:spcAft>
                  <a:spcPts val="600"/>
                </a:spcAft>
              </a:pPr>
              <a:t>38</a:t>
            </a:fld>
            <a:endParaRPr lang="en-US">
              <a:solidFill>
                <a:schemeClr val="tx2"/>
              </a:solidFill>
            </a:endParaRPr>
          </a:p>
        </p:txBody>
      </p:sp>
    </p:spTree>
    <p:extLst>
      <p:ext uri="{BB962C8B-B14F-4D97-AF65-F5344CB8AC3E}">
        <p14:creationId xmlns:p14="http://schemas.microsoft.com/office/powerpoint/2010/main" val="2211296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C0BD-5AF2-473A-8C4B-2B43A40D099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A44AC5D8-98BC-405A-964A-9D8F5CFE0624}"/>
              </a:ext>
            </a:extLst>
          </p:cNvPr>
          <p:cNvSpPr>
            <a:spLocks noGrp="1"/>
          </p:cNvSpPr>
          <p:nvPr>
            <p:ph idx="1"/>
          </p:nvPr>
        </p:nvSpPr>
        <p:spPr/>
        <p:txBody>
          <a:bodyPr/>
          <a:lstStyle/>
          <a:p>
            <a:r>
              <a:rPr lang="en-MY" dirty="0"/>
              <a:t>The p-region has a greater concentration of __________ as compared to the n-region in a P-N junction.</a:t>
            </a:r>
          </a:p>
          <a:p>
            <a:r>
              <a:rPr lang="en-MY" dirty="0"/>
              <a:t>a) holes</a:t>
            </a:r>
          </a:p>
          <a:p>
            <a:r>
              <a:rPr lang="en-MY" dirty="0"/>
              <a:t>b) electrons</a:t>
            </a:r>
          </a:p>
          <a:p>
            <a:r>
              <a:rPr lang="en-MY" dirty="0"/>
              <a:t>c) both holes &amp; electrons</a:t>
            </a:r>
          </a:p>
          <a:p>
            <a:r>
              <a:rPr lang="en-MY" dirty="0"/>
              <a:t>d) phonons</a:t>
            </a:r>
          </a:p>
        </p:txBody>
      </p:sp>
      <p:sp>
        <p:nvSpPr>
          <p:cNvPr id="4" name="Slide Number Placeholder 3">
            <a:extLst>
              <a:ext uri="{FF2B5EF4-FFF2-40B4-BE49-F238E27FC236}">
                <a16:creationId xmlns:a16="http://schemas.microsoft.com/office/drawing/2014/main" id="{CF418EF1-BF3F-465C-9B8D-38745960AE93}"/>
              </a:ext>
            </a:extLst>
          </p:cNvPr>
          <p:cNvSpPr>
            <a:spLocks noGrp="1"/>
          </p:cNvSpPr>
          <p:nvPr>
            <p:ph type="sldNum" sz="quarter" idx="12"/>
          </p:nvPr>
        </p:nvSpPr>
        <p:spPr/>
        <p:txBody>
          <a:bodyPr/>
          <a:lstStyle/>
          <a:p>
            <a:fld id="{1DE98518-C1CF-410D-8A71-B5D14FDF677E}" type="slidenum">
              <a:rPr lang="en-MY" smtClean="0"/>
              <a:t>39</a:t>
            </a:fld>
            <a:endParaRPr lang="en-MY" dirty="0"/>
          </a:p>
        </p:txBody>
      </p:sp>
      <p:sp>
        <p:nvSpPr>
          <p:cNvPr id="5" name="Rectangle 4">
            <a:extLst>
              <a:ext uri="{FF2B5EF4-FFF2-40B4-BE49-F238E27FC236}">
                <a16:creationId xmlns:a16="http://schemas.microsoft.com/office/drawing/2014/main" id="{003BAC39-53BE-4511-86B4-77D5D4F84E83}"/>
              </a:ext>
            </a:extLst>
          </p:cNvPr>
          <p:cNvSpPr/>
          <p:nvPr/>
        </p:nvSpPr>
        <p:spPr>
          <a:xfrm>
            <a:off x="10453379" y="5532016"/>
            <a:ext cx="66877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a:t>
            </a:r>
          </a:p>
        </p:txBody>
      </p:sp>
    </p:spTree>
    <p:extLst>
      <p:ext uri="{BB962C8B-B14F-4D97-AF65-F5344CB8AC3E}">
        <p14:creationId xmlns:p14="http://schemas.microsoft.com/office/powerpoint/2010/main" val="183620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BCD1-A0D2-4198-8359-B001349FB312}"/>
              </a:ext>
            </a:extLst>
          </p:cNvPr>
          <p:cNvSpPr>
            <a:spLocks noGrp="1"/>
          </p:cNvSpPr>
          <p:nvPr>
            <p:ph type="title"/>
          </p:nvPr>
        </p:nvSpPr>
        <p:spPr/>
        <p:txBody>
          <a:bodyPr/>
          <a:lstStyle/>
          <a:p>
            <a:r>
              <a:rPr lang="en-MY" dirty="0"/>
              <a:t>Semiconductor Devices</a:t>
            </a:r>
          </a:p>
        </p:txBody>
      </p:sp>
      <p:sp>
        <p:nvSpPr>
          <p:cNvPr id="3" name="Content Placeholder 2">
            <a:extLst>
              <a:ext uri="{FF2B5EF4-FFF2-40B4-BE49-F238E27FC236}">
                <a16:creationId xmlns:a16="http://schemas.microsoft.com/office/drawing/2014/main" id="{A2C9CCCE-CF2A-442F-AA9D-539880FF4ECE}"/>
              </a:ext>
            </a:extLst>
          </p:cNvPr>
          <p:cNvSpPr>
            <a:spLocks noGrp="1"/>
          </p:cNvSpPr>
          <p:nvPr>
            <p:ph idx="1"/>
          </p:nvPr>
        </p:nvSpPr>
        <p:spPr/>
        <p:txBody>
          <a:bodyPr>
            <a:normAutofit lnSpcReduction="10000"/>
          </a:bodyPr>
          <a:lstStyle/>
          <a:p>
            <a:pPr algn="just">
              <a:lnSpc>
                <a:spcPct val="100000"/>
              </a:lnSpc>
            </a:pPr>
            <a:r>
              <a:rPr lang="en-MY" dirty="0"/>
              <a:t>Electronic Devices are all about handling information i.e. high-speed transmission, acquisition and processing in fields of industries and manufacturing, communications, arts, medicine and even in warfare.</a:t>
            </a:r>
          </a:p>
          <a:p>
            <a:pPr algn="just">
              <a:lnSpc>
                <a:spcPct val="100000"/>
              </a:lnSpc>
            </a:pPr>
            <a:r>
              <a:rPr lang="en-MY" dirty="0"/>
              <a:t>Even though an electronic system is manufactured with the help of conductors, insulators and semiconductors, the semiconductors are considered the backbone of electronics.</a:t>
            </a:r>
          </a:p>
          <a:p>
            <a:pPr algn="just">
              <a:lnSpc>
                <a:spcPct val="100000"/>
              </a:lnSpc>
            </a:pPr>
            <a:r>
              <a:rPr lang="en-MY" dirty="0"/>
              <a:t>Over the last 70 years, semiconductors became a crucial element in the manufacturing of electronics.</a:t>
            </a:r>
          </a:p>
          <a:p>
            <a:pPr algn="just">
              <a:lnSpc>
                <a:spcPct val="100000"/>
              </a:lnSpc>
            </a:pPr>
            <a:r>
              <a:rPr lang="en-MY" dirty="0"/>
              <a:t>The Semiconductor device is made up of a material that is neither a good conductor nor a good insulator, it is called a </a:t>
            </a:r>
            <a:r>
              <a:rPr lang="en-MY" i="1" dirty="0"/>
              <a:t>semiconductor</a:t>
            </a:r>
            <a:r>
              <a:rPr lang="en-MY" dirty="0"/>
              <a:t>.</a:t>
            </a:r>
          </a:p>
          <a:p>
            <a:pPr algn="just">
              <a:lnSpc>
                <a:spcPct val="100000"/>
              </a:lnSpc>
            </a:pPr>
            <a:r>
              <a:rPr lang="en-MY" dirty="0"/>
              <a:t>Such devices have established wide applications because of their reliability, compactness, and low cost.</a:t>
            </a:r>
          </a:p>
        </p:txBody>
      </p:sp>
      <p:sp>
        <p:nvSpPr>
          <p:cNvPr id="4" name="Slide Number Placeholder 3">
            <a:extLst>
              <a:ext uri="{FF2B5EF4-FFF2-40B4-BE49-F238E27FC236}">
                <a16:creationId xmlns:a16="http://schemas.microsoft.com/office/drawing/2014/main" id="{58B7CCF1-1AE0-40EB-873C-128B5DD654F5}"/>
              </a:ext>
            </a:extLst>
          </p:cNvPr>
          <p:cNvSpPr>
            <a:spLocks noGrp="1"/>
          </p:cNvSpPr>
          <p:nvPr>
            <p:ph type="sldNum" sz="quarter" idx="12"/>
          </p:nvPr>
        </p:nvSpPr>
        <p:spPr/>
        <p:txBody>
          <a:bodyPr/>
          <a:lstStyle/>
          <a:p>
            <a:fld id="{1DE98518-C1CF-410D-8A71-B5D14FDF677E}" type="slidenum">
              <a:rPr lang="en-MY" smtClean="0"/>
              <a:t>4</a:t>
            </a:fld>
            <a:endParaRPr lang="en-MY" dirty="0"/>
          </a:p>
        </p:txBody>
      </p:sp>
    </p:spTree>
    <p:extLst>
      <p:ext uri="{BB962C8B-B14F-4D97-AF65-F5344CB8AC3E}">
        <p14:creationId xmlns:p14="http://schemas.microsoft.com/office/powerpoint/2010/main" val="3752333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0131-E40D-4656-8BBA-1FBB1C3579EA}"/>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C4A6E46-119D-4B9F-A704-11664A7E9FD4}"/>
              </a:ext>
            </a:extLst>
          </p:cNvPr>
          <p:cNvSpPr>
            <a:spLocks noGrp="1"/>
          </p:cNvSpPr>
          <p:nvPr>
            <p:ph idx="1"/>
          </p:nvPr>
        </p:nvSpPr>
        <p:spPr/>
        <p:txBody>
          <a:bodyPr/>
          <a:lstStyle/>
          <a:p>
            <a:r>
              <a:rPr lang="en-MY" dirty="0"/>
              <a:t>A p-type semiconductor material is doped with ____________ impurities whereas a n-type semiconductor material is doped with __________ impurities</a:t>
            </a:r>
          </a:p>
          <a:p>
            <a:r>
              <a:rPr lang="en-MY" dirty="0"/>
              <a:t>a) acceptor, donor</a:t>
            </a:r>
          </a:p>
          <a:p>
            <a:r>
              <a:rPr lang="en-MY" dirty="0"/>
              <a:t>b) acceptor, acceptor</a:t>
            </a:r>
          </a:p>
          <a:p>
            <a:r>
              <a:rPr lang="en-MY" dirty="0"/>
              <a:t>c) donor, donor</a:t>
            </a:r>
          </a:p>
          <a:p>
            <a:r>
              <a:rPr lang="en-MY" dirty="0"/>
              <a:t>d) donor, acceptor</a:t>
            </a:r>
          </a:p>
        </p:txBody>
      </p:sp>
      <p:sp>
        <p:nvSpPr>
          <p:cNvPr id="4" name="Slide Number Placeholder 3">
            <a:extLst>
              <a:ext uri="{FF2B5EF4-FFF2-40B4-BE49-F238E27FC236}">
                <a16:creationId xmlns:a16="http://schemas.microsoft.com/office/drawing/2014/main" id="{7C836254-D622-493F-8EDA-C698A6D509F0}"/>
              </a:ext>
            </a:extLst>
          </p:cNvPr>
          <p:cNvSpPr>
            <a:spLocks noGrp="1"/>
          </p:cNvSpPr>
          <p:nvPr>
            <p:ph type="sldNum" sz="quarter" idx="12"/>
          </p:nvPr>
        </p:nvSpPr>
        <p:spPr/>
        <p:txBody>
          <a:bodyPr/>
          <a:lstStyle/>
          <a:p>
            <a:fld id="{1DE98518-C1CF-410D-8A71-B5D14FDF677E}" type="slidenum">
              <a:rPr lang="en-MY" smtClean="0"/>
              <a:t>40</a:t>
            </a:fld>
            <a:endParaRPr lang="en-MY" dirty="0"/>
          </a:p>
        </p:txBody>
      </p:sp>
      <p:sp>
        <p:nvSpPr>
          <p:cNvPr id="5" name="Rectangle 4">
            <a:extLst>
              <a:ext uri="{FF2B5EF4-FFF2-40B4-BE49-F238E27FC236}">
                <a16:creationId xmlns:a16="http://schemas.microsoft.com/office/drawing/2014/main" id="{386D8236-E7EA-45AF-A6D7-D39E76A18018}"/>
              </a:ext>
            </a:extLst>
          </p:cNvPr>
          <p:cNvSpPr/>
          <p:nvPr/>
        </p:nvSpPr>
        <p:spPr>
          <a:xfrm>
            <a:off x="10453379" y="5532016"/>
            <a:ext cx="66877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a:t>
            </a:r>
          </a:p>
        </p:txBody>
      </p:sp>
      <p:pic>
        <p:nvPicPr>
          <p:cNvPr id="7" name="Picture 2">
            <a:extLst>
              <a:ext uri="{FF2B5EF4-FFF2-40B4-BE49-F238E27FC236}">
                <a16:creationId xmlns:a16="http://schemas.microsoft.com/office/drawing/2014/main" id="{6CFB9694-F650-478D-A81B-A8005121D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961" y="3321410"/>
            <a:ext cx="3051620" cy="222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74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C17-4517-4072-97D0-7E487532950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In the p &amp; n regions of the p-n junction the _________ &amp; the ___________ are the majority charge carriers respectively.</a:t>
            </a:r>
          </a:p>
          <a:p>
            <a:r>
              <a:rPr lang="en-MY" dirty="0"/>
              <a:t>a) holes, holes</a:t>
            </a:r>
          </a:p>
          <a:p>
            <a:r>
              <a:rPr lang="en-MY" dirty="0"/>
              <a:t>b) electrons, electrons</a:t>
            </a:r>
          </a:p>
          <a:p>
            <a:r>
              <a:rPr lang="en-MY" dirty="0"/>
              <a:t>c) holes, electrons</a:t>
            </a:r>
          </a:p>
          <a:p>
            <a:r>
              <a:rPr lang="en-MY" dirty="0"/>
              <a:t>d) electrons, holes</a:t>
            </a:r>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41</a:t>
            </a:fld>
            <a:endParaRPr lang="en-MY" dirty="0"/>
          </a:p>
        </p:txBody>
      </p:sp>
      <p:sp>
        <p:nvSpPr>
          <p:cNvPr id="5" name="Rectangle 4">
            <a:extLst>
              <a:ext uri="{FF2B5EF4-FFF2-40B4-BE49-F238E27FC236}">
                <a16:creationId xmlns:a16="http://schemas.microsoft.com/office/drawing/2014/main" id="{E5774F12-7F7F-4153-AC6B-B75F422C6E52}"/>
              </a:ext>
            </a:extLst>
          </p:cNvPr>
          <p:cNvSpPr/>
          <p:nvPr/>
        </p:nvSpPr>
        <p:spPr>
          <a:xfrm>
            <a:off x="10425327" y="5532016"/>
            <a:ext cx="724878"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t>
            </a:r>
          </a:p>
        </p:txBody>
      </p:sp>
    </p:spTree>
    <p:extLst>
      <p:ext uri="{BB962C8B-B14F-4D97-AF65-F5344CB8AC3E}">
        <p14:creationId xmlns:p14="http://schemas.microsoft.com/office/powerpoint/2010/main" val="52326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0131-E40D-4656-8BBA-1FBB1C3579EA}"/>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C4A6E46-119D-4B9F-A704-11664A7E9FD4}"/>
              </a:ext>
            </a:extLst>
          </p:cNvPr>
          <p:cNvSpPr>
            <a:spLocks noGrp="1"/>
          </p:cNvSpPr>
          <p:nvPr>
            <p:ph idx="1"/>
          </p:nvPr>
        </p:nvSpPr>
        <p:spPr/>
        <p:txBody>
          <a:bodyPr/>
          <a:lstStyle/>
          <a:p>
            <a:r>
              <a:rPr lang="en-MY" dirty="0"/>
              <a:t>The n-region has a greater concentration of _________ as compared to the p-region in a P-N junction diode.</a:t>
            </a:r>
          </a:p>
          <a:p>
            <a:r>
              <a:rPr lang="en-MY" dirty="0"/>
              <a:t>a) holes</a:t>
            </a:r>
          </a:p>
          <a:p>
            <a:r>
              <a:rPr lang="en-MY" dirty="0"/>
              <a:t>b) electrons</a:t>
            </a:r>
          </a:p>
          <a:p>
            <a:r>
              <a:rPr lang="en-MY" dirty="0"/>
              <a:t>c) both holes &amp; electrons</a:t>
            </a:r>
          </a:p>
          <a:p>
            <a:r>
              <a:rPr lang="en-MY" dirty="0"/>
              <a:t>d) phonons</a:t>
            </a:r>
          </a:p>
        </p:txBody>
      </p:sp>
      <p:sp>
        <p:nvSpPr>
          <p:cNvPr id="4" name="Slide Number Placeholder 3">
            <a:extLst>
              <a:ext uri="{FF2B5EF4-FFF2-40B4-BE49-F238E27FC236}">
                <a16:creationId xmlns:a16="http://schemas.microsoft.com/office/drawing/2014/main" id="{7C836254-D622-493F-8EDA-C698A6D509F0}"/>
              </a:ext>
            </a:extLst>
          </p:cNvPr>
          <p:cNvSpPr>
            <a:spLocks noGrp="1"/>
          </p:cNvSpPr>
          <p:nvPr>
            <p:ph type="sldNum" sz="quarter" idx="12"/>
          </p:nvPr>
        </p:nvSpPr>
        <p:spPr/>
        <p:txBody>
          <a:bodyPr/>
          <a:lstStyle/>
          <a:p>
            <a:fld id="{1DE98518-C1CF-410D-8A71-B5D14FDF677E}" type="slidenum">
              <a:rPr lang="en-MY" smtClean="0"/>
              <a:t>42</a:t>
            </a:fld>
            <a:endParaRPr lang="en-MY" dirty="0"/>
          </a:p>
        </p:txBody>
      </p:sp>
      <p:sp>
        <p:nvSpPr>
          <p:cNvPr id="5" name="Rectangle 4">
            <a:extLst>
              <a:ext uri="{FF2B5EF4-FFF2-40B4-BE49-F238E27FC236}">
                <a16:creationId xmlns:a16="http://schemas.microsoft.com/office/drawing/2014/main" id="{33BAF5AC-1405-4C16-96F9-40EF685D71C4}"/>
              </a:ext>
            </a:extLst>
          </p:cNvPr>
          <p:cNvSpPr/>
          <p:nvPr/>
        </p:nvSpPr>
        <p:spPr>
          <a:xfrm>
            <a:off x="10453379" y="5532016"/>
            <a:ext cx="66877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t>
            </a:r>
          </a:p>
        </p:txBody>
      </p:sp>
    </p:spTree>
    <p:extLst>
      <p:ext uri="{BB962C8B-B14F-4D97-AF65-F5344CB8AC3E}">
        <p14:creationId xmlns:p14="http://schemas.microsoft.com/office/powerpoint/2010/main" val="30500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C17-4517-4072-97D0-7E487532950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Which of the below mentioned statements is false regarding a p-n junction diode?</a:t>
            </a:r>
          </a:p>
          <a:p>
            <a:r>
              <a:rPr lang="en-MY" dirty="0"/>
              <a:t>a) Diode are uncontrolled devices</a:t>
            </a:r>
          </a:p>
          <a:p>
            <a:r>
              <a:rPr lang="en-MY" dirty="0"/>
              <a:t>b) Diodes are rectifying devices</a:t>
            </a:r>
          </a:p>
          <a:p>
            <a:r>
              <a:rPr lang="en-MY" dirty="0"/>
              <a:t>c) Diodes are unidirectional devices</a:t>
            </a:r>
          </a:p>
          <a:p>
            <a:r>
              <a:rPr lang="en-MY" dirty="0"/>
              <a:t>d) Diodes have three terminals</a:t>
            </a:r>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43</a:t>
            </a:fld>
            <a:endParaRPr lang="en-MY" dirty="0"/>
          </a:p>
        </p:txBody>
      </p:sp>
      <p:sp>
        <p:nvSpPr>
          <p:cNvPr id="5" name="Rectangle 4">
            <a:extLst>
              <a:ext uri="{FF2B5EF4-FFF2-40B4-BE49-F238E27FC236}">
                <a16:creationId xmlns:a16="http://schemas.microsoft.com/office/drawing/2014/main" id="{C487B64C-BFFC-43B4-B4F7-DB7A1929FBA5}"/>
              </a:ext>
            </a:extLst>
          </p:cNvPr>
          <p:cNvSpPr/>
          <p:nvPr/>
        </p:nvSpPr>
        <p:spPr>
          <a:xfrm>
            <a:off x="10418113" y="5532016"/>
            <a:ext cx="739305"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
            </a:r>
          </a:p>
        </p:txBody>
      </p:sp>
    </p:spTree>
    <p:extLst>
      <p:ext uri="{BB962C8B-B14F-4D97-AF65-F5344CB8AC3E}">
        <p14:creationId xmlns:p14="http://schemas.microsoft.com/office/powerpoint/2010/main" val="286381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A6E46-119D-4B9F-A704-11664A7E9FD4}"/>
              </a:ext>
            </a:extLst>
          </p:cNvPr>
          <p:cNvSpPr>
            <a:spLocks noGrp="1"/>
          </p:cNvSpPr>
          <p:nvPr>
            <p:ph idx="1"/>
          </p:nvPr>
        </p:nvSpPr>
        <p:spPr/>
        <p:txBody>
          <a:bodyPr/>
          <a:lstStyle/>
          <a:p>
            <a:r>
              <a:rPr lang="en-MY" dirty="0"/>
              <a:t>When a physical contact between a p-region &amp; n-region is established which of the following is most likely to take place?</a:t>
            </a:r>
          </a:p>
          <a:p>
            <a:r>
              <a:rPr lang="en-MY" dirty="0"/>
              <a:t>a) Electrons from N-region diffuse to P-region</a:t>
            </a:r>
          </a:p>
          <a:p>
            <a:r>
              <a:rPr lang="en-MY" dirty="0"/>
              <a:t>b) Holes from P-region diffuse to N-region</a:t>
            </a:r>
          </a:p>
          <a:p>
            <a:r>
              <a:rPr lang="en-MY" dirty="0"/>
              <a:t>c) Both of the above mentioned statements are true</a:t>
            </a:r>
          </a:p>
          <a:p>
            <a:r>
              <a:rPr lang="en-MY" dirty="0"/>
              <a:t>d) Nothing will happen</a:t>
            </a:r>
          </a:p>
        </p:txBody>
      </p:sp>
      <p:sp>
        <p:nvSpPr>
          <p:cNvPr id="4" name="Slide Number Placeholder 3">
            <a:extLst>
              <a:ext uri="{FF2B5EF4-FFF2-40B4-BE49-F238E27FC236}">
                <a16:creationId xmlns:a16="http://schemas.microsoft.com/office/drawing/2014/main" id="{7C836254-D622-493F-8EDA-C698A6D509F0}"/>
              </a:ext>
            </a:extLst>
          </p:cNvPr>
          <p:cNvSpPr>
            <a:spLocks noGrp="1"/>
          </p:cNvSpPr>
          <p:nvPr>
            <p:ph type="sldNum" sz="quarter" idx="12"/>
          </p:nvPr>
        </p:nvSpPr>
        <p:spPr/>
        <p:txBody>
          <a:bodyPr/>
          <a:lstStyle/>
          <a:p>
            <a:fld id="{1DE98518-C1CF-410D-8A71-B5D14FDF677E}" type="slidenum">
              <a:rPr lang="en-MY" smtClean="0"/>
              <a:t>44</a:t>
            </a:fld>
            <a:endParaRPr lang="en-MY" dirty="0"/>
          </a:p>
        </p:txBody>
      </p:sp>
      <p:sp>
        <p:nvSpPr>
          <p:cNvPr id="5" name="Rectangle 4">
            <a:extLst>
              <a:ext uri="{FF2B5EF4-FFF2-40B4-BE49-F238E27FC236}">
                <a16:creationId xmlns:a16="http://schemas.microsoft.com/office/drawing/2014/main" id="{776E4237-DC7D-4535-9D75-3327DE70B81E}"/>
              </a:ext>
            </a:extLst>
          </p:cNvPr>
          <p:cNvSpPr/>
          <p:nvPr/>
        </p:nvSpPr>
        <p:spPr>
          <a:xfrm>
            <a:off x="10425327" y="5532016"/>
            <a:ext cx="724878"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t>
            </a:r>
          </a:p>
        </p:txBody>
      </p:sp>
      <p:sp>
        <p:nvSpPr>
          <p:cNvPr id="6" name="Title 1">
            <a:extLst>
              <a:ext uri="{FF2B5EF4-FFF2-40B4-BE49-F238E27FC236}">
                <a16:creationId xmlns:a16="http://schemas.microsoft.com/office/drawing/2014/main" id="{41965774-D908-487B-982D-A9D600C2A07E}"/>
              </a:ext>
            </a:extLst>
          </p:cNvPr>
          <p:cNvSpPr>
            <a:spLocks noGrp="1"/>
          </p:cNvSpPr>
          <p:nvPr>
            <p:ph type="title"/>
          </p:nvPr>
        </p:nvSpPr>
        <p:spPr>
          <a:xfrm>
            <a:off x="1069975" y="484188"/>
            <a:ext cx="10058400" cy="1609725"/>
          </a:xfrm>
        </p:spPr>
        <p:txBody>
          <a:bodyPr/>
          <a:lstStyle/>
          <a:p>
            <a:r>
              <a:rPr lang="en-MY" dirty="0"/>
              <a:t>quiz</a:t>
            </a:r>
          </a:p>
        </p:txBody>
      </p:sp>
    </p:spTree>
    <p:extLst>
      <p:ext uri="{BB962C8B-B14F-4D97-AF65-F5344CB8AC3E}">
        <p14:creationId xmlns:p14="http://schemas.microsoft.com/office/powerpoint/2010/main" val="138822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Which of the following is true in case of a forward biased p-n junction diode?</a:t>
            </a:r>
          </a:p>
          <a:p>
            <a:r>
              <a:rPr lang="en-MY" dirty="0"/>
              <a:t>a) The positive terminal of the battery sucks electrons from the p-region</a:t>
            </a:r>
          </a:p>
          <a:p>
            <a:r>
              <a:rPr lang="en-MY" dirty="0"/>
              <a:t>b) The positive terminal of the battery injects electrons into the p-region</a:t>
            </a:r>
          </a:p>
          <a:p>
            <a:r>
              <a:rPr lang="en-MY" dirty="0"/>
              <a:t>c) The negative terminal of the battery sucks electrons from the p-region</a:t>
            </a:r>
          </a:p>
          <a:p>
            <a:r>
              <a:rPr lang="en-MY" dirty="0"/>
              <a:t>d) None of the above mentioned statements are true</a:t>
            </a:r>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45</a:t>
            </a:fld>
            <a:endParaRPr lang="en-MY" dirty="0"/>
          </a:p>
        </p:txBody>
      </p:sp>
      <p:sp>
        <p:nvSpPr>
          <p:cNvPr id="5" name="Rectangle 4">
            <a:extLst>
              <a:ext uri="{FF2B5EF4-FFF2-40B4-BE49-F238E27FC236}">
                <a16:creationId xmlns:a16="http://schemas.microsoft.com/office/drawing/2014/main" id="{57F3F63B-745C-4669-8BB0-9100B0B59DB0}"/>
              </a:ext>
            </a:extLst>
          </p:cNvPr>
          <p:cNvSpPr/>
          <p:nvPr/>
        </p:nvSpPr>
        <p:spPr>
          <a:xfrm>
            <a:off x="10453379" y="5532016"/>
            <a:ext cx="66877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a:t>
            </a:r>
          </a:p>
        </p:txBody>
      </p:sp>
      <p:sp>
        <p:nvSpPr>
          <p:cNvPr id="6" name="Title 1">
            <a:extLst>
              <a:ext uri="{FF2B5EF4-FFF2-40B4-BE49-F238E27FC236}">
                <a16:creationId xmlns:a16="http://schemas.microsoft.com/office/drawing/2014/main" id="{66C264CF-8603-48D1-865F-68597553690B}"/>
              </a:ext>
            </a:extLst>
          </p:cNvPr>
          <p:cNvSpPr>
            <a:spLocks noGrp="1"/>
          </p:cNvSpPr>
          <p:nvPr>
            <p:ph type="title"/>
          </p:nvPr>
        </p:nvSpPr>
        <p:spPr>
          <a:xfrm>
            <a:off x="1069975" y="484188"/>
            <a:ext cx="10058400" cy="1609725"/>
          </a:xfrm>
        </p:spPr>
        <p:txBody>
          <a:bodyPr/>
          <a:lstStyle/>
          <a:p>
            <a:r>
              <a:rPr lang="en-MY" dirty="0"/>
              <a:t>quiz</a:t>
            </a:r>
          </a:p>
        </p:txBody>
      </p:sp>
    </p:spTree>
    <p:extLst>
      <p:ext uri="{BB962C8B-B14F-4D97-AF65-F5344CB8AC3E}">
        <p14:creationId xmlns:p14="http://schemas.microsoft.com/office/powerpoint/2010/main" val="95951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0131-E40D-4656-8BBA-1FBB1C3579EA}"/>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C4A6E46-119D-4B9F-A704-11664A7E9FD4}"/>
              </a:ext>
            </a:extLst>
          </p:cNvPr>
          <p:cNvSpPr>
            <a:spLocks noGrp="1"/>
          </p:cNvSpPr>
          <p:nvPr>
            <p:ph idx="1"/>
          </p:nvPr>
        </p:nvSpPr>
        <p:spPr/>
        <p:txBody>
          <a:bodyPr/>
          <a:lstStyle/>
          <a:p>
            <a:r>
              <a:rPr lang="en-MY" dirty="0"/>
              <a:t>Power diode is __________</a:t>
            </a:r>
          </a:p>
          <a:p>
            <a:r>
              <a:rPr lang="en-MY" dirty="0"/>
              <a:t>a) a three terminal semiconductor device</a:t>
            </a:r>
          </a:p>
          <a:p>
            <a:r>
              <a:rPr lang="en-MY" dirty="0"/>
              <a:t>b) a two terminal semiconductor device</a:t>
            </a:r>
          </a:p>
          <a:p>
            <a:r>
              <a:rPr lang="en-MY" dirty="0"/>
              <a:t>c) a four terminal semiconductor device</a:t>
            </a:r>
          </a:p>
          <a:p>
            <a:r>
              <a:rPr lang="en-MY" dirty="0"/>
              <a:t>d) a three terminal analog device</a:t>
            </a:r>
          </a:p>
        </p:txBody>
      </p:sp>
      <p:sp>
        <p:nvSpPr>
          <p:cNvPr id="4" name="Slide Number Placeholder 3">
            <a:extLst>
              <a:ext uri="{FF2B5EF4-FFF2-40B4-BE49-F238E27FC236}">
                <a16:creationId xmlns:a16="http://schemas.microsoft.com/office/drawing/2014/main" id="{7C836254-D622-493F-8EDA-C698A6D509F0}"/>
              </a:ext>
            </a:extLst>
          </p:cNvPr>
          <p:cNvSpPr>
            <a:spLocks noGrp="1"/>
          </p:cNvSpPr>
          <p:nvPr>
            <p:ph type="sldNum" sz="quarter" idx="12"/>
          </p:nvPr>
        </p:nvSpPr>
        <p:spPr/>
        <p:txBody>
          <a:bodyPr/>
          <a:lstStyle/>
          <a:p>
            <a:fld id="{1DE98518-C1CF-410D-8A71-B5D14FDF677E}" type="slidenum">
              <a:rPr lang="en-MY" smtClean="0"/>
              <a:t>46</a:t>
            </a:fld>
            <a:endParaRPr lang="en-MY" dirty="0"/>
          </a:p>
        </p:txBody>
      </p:sp>
      <p:sp>
        <p:nvSpPr>
          <p:cNvPr id="5" name="Rectangle 4">
            <a:extLst>
              <a:ext uri="{FF2B5EF4-FFF2-40B4-BE49-F238E27FC236}">
                <a16:creationId xmlns:a16="http://schemas.microsoft.com/office/drawing/2014/main" id="{E51EC71E-CD85-4D8C-952D-BFFCD26BD495}"/>
              </a:ext>
            </a:extLst>
          </p:cNvPr>
          <p:cNvSpPr/>
          <p:nvPr/>
        </p:nvSpPr>
        <p:spPr>
          <a:xfrm>
            <a:off x="10453379" y="5532016"/>
            <a:ext cx="66877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t>
            </a:r>
          </a:p>
        </p:txBody>
      </p:sp>
    </p:spTree>
    <p:extLst>
      <p:ext uri="{BB962C8B-B14F-4D97-AF65-F5344CB8AC3E}">
        <p14:creationId xmlns:p14="http://schemas.microsoft.com/office/powerpoint/2010/main" val="319735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C17-4517-4072-97D0-7E487532950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The V-I Characteristics of the diode lie in the</a:t>
            </a:r>
          </a:p>
          <a:p>
            <a:r>
              <a:rPr lang="en-MY" dirty="0"/>
              <a:t>a) 1st &amp; 2nd quadrant</a:t>
            </a:r>
          </a:p>
          <a:p>
            <a:r>
              <a:rPr lang="en-MY" dirty="0"/>
              <a:t>b) 1st &amp; 3rd quadrant</a:t>
            </a:r>
          </a:p>
          <a:p>
            <a:r>
              <a:rPr lang="en-MY" dirty="0"/>
              <a:t>c) 1st &amp; 4th quadrant</a:t>
            </a:r>
          </a:p>
          <a:p>
            <a:r>
              <a:rPr lang="en-MY" dirty="0"/>
              <a:t>d) Only in the 1st quadrant</a:t>
            </a:r>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47</a:t>
            </a:fld>
            <a:endParaRPr lang="en-MY" dirty="0"/>
          </a:p>
        </p:txBody>
      </p:sp>
      <p:sp>
        <p:nvSpPr>
          <p:cNvPr id="5" name="Rectangle 4">
            <a:extLst>
              <a:ext uri="{FF2B5EF4-FFF2-40B4-BE49-F238E27FC236}">
                <a16:creationId xmlns:a16="http://schemas.microsoft.com/office/drawing/2014/main" id="{C135DF52-230C-4CB2-B997-8A2AFCABF218}"/>
              </a:ext>
            </a:extLst>
          </p:cNvPr>
          <p:cNvSpPr/>
          <p:nvPr/>
        </p:nvSpPr>
        <p:spPr>
          <a:xfrm>
            <a:off x="10453379" y="5532016"/>
            <a:ext cx="66877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t>
            </a:r>
          </a:p>
        </p:txBody>
      </p:sp>
    </p:spTree>
    <p:extLst>
      <p:ext uri="{BB962C8B-B14F-4D97-AF65-F5344CB8AC3E}">
        <p14:creationId xmlns:p14="http://schemas.microsoft.com/office/powerpoint/2010/main" val="14760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0131-E40D-4656-8BBA-1FBB1C3579EA}"/>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C4A6E46-119D-4B9F-A704-11664A7E9FD4}"/>
              </a:ext>
            </a:extLst>
          </p:cNvPr>
          <p:cNvSpPr>
            <a:spLocks noGrp="1"/>
          </p:cNvSpPr>
          <p:nvPr>
            <p:ph idx="1"/>
          </p:nvPr>
        </p:nvSpPr>
        <p:spPr/>
        <p:txBody>
          <a:bodyPr/>
          <a:lstStyle/>
          <a:p>
            <a:r>
              <a:rPr lang="en-MY" dirty="0"/>
              <a:t>A diode is said to be reversed biased when the</a:t>
            </a:r>
          </a:p>
          <a:p>
            <a:r>
              <a:rPr lang="en-MY" dirty="0"/>
              <a:t>a) cathode is positive with respect to the anode</a:t>
            </a:r>
          </a:p>
          <a:p>
            <a:r>
              <a:rPr lang="en-MY" dirty="0"/>
              <a:t>b) anode is positive with respect to the cathode</a:t>
            </a:r>
          </a:p>
          <a:p>
            <a:r>
              <a:rPr lang="en-MY" dirty="0"/>
              <a:t>c) cathode is negative with respect to the anode</a:t>
            </a:r>
          </a:p>
          <a:p>
            <a:r>
              <a:rPr lang="en-MY" dirty="0"/>
              <a:t>d) both cathode &amp; anode are negative</a:t>
            </a:r>
          </a:p>
        </p:txBody>
      </p:sp>
      <p:sp>
        <p:nvSpPr>
          <p:cNvPr id="4" name="Slide Number Placeholder 3">
            <a:extLst>
              <a:ext uri="{FF2B5EF4-FFF2-40B4-BE49-F238E27FC236}">
                <a16:creationId xmlns:a16="http://schemas.microsoft.com/office/drawing/2014/main" id="{7C836254-D622-493F-8EDA-C698A6D509F0}"/>
              </a:ext>
            </a:extLst>
          </p:cNvPr>
          <p:cNvSpPr>
            <a:spLocks noGrp="1"/>
          </p:cNvSpPr>
          <p:nvPr>
            <p:ph type="sldNum" sz="quarter" idx="12"/>
          </p:nvPr>
        </p:nvSpPr>
        <p:spPr/>
        <p:txBody>
          <a:bodyPr/>
          <a:lstStyle/>
          <a:p>
            <a:fld id="{1DE98518-C1CF-410D-8A71-B5D14FDF677E}" type="slidenum">
              <a:rPr lang="en-MY" smtClean="0"/>
              <a:t>48</a:t>
            </a:fld>
            <a:endParaRPr lang="en-MY" dirty="0"/>
          </a:p>
        </p:txBody>
      </p:sp>
      <p:sp>
        <p:nvSpPr>
          <p:cNvPr id="5" name="Rectangle 4">
            <a:extLst>
              <a:ext uri="{FF2B5EF4-FFF2-40B4-BE49-F238E27FC236}">
                <a16:creationId xmlns:a16="http://schemas.microsoft.com/office/drawing/2014/main" id="{5AFCFD6F-124D-4F18-9B3C-A8D096F9C992}"/>
              </a:ext>
            </a:extLst>
          </p:cNvPr>
          <p:cNvSpPr/>
          <p:nvPr/>
        </p:nvSpPr>
        <p:spPr>
          <a:xfrm>
            <a:off x="10453379" y="5532016"/>
            <a:ext cx="66877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a:t>
            </a:r>
          </a:p>
        </p:txBody>
      </p:sp>
    </p:spTree>
    <p:extLst>
      <p:ext uri="{BB962C8B-B14F-4D97-AF65-F5344CB8AC3E}">
        <p14:creationId xmlns:p14="http://schemas.microsoft.com/office/powerpoint/2010/main" val="116866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C17-4517-4072-97D0-7E487532950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A diode is said to be forward biased when the</a:t>
            </a:r>
          </a:p>
          <a:p>
            <a:r>
              <a:rPr lang="en-MY" dirty="0"/>
              <a:t>a) cathode is positive with respect to the anode</a:t>
            </a:r>
          </a:p>
          <a:p>
            <a:r>
              <a:rPr lang="en-MY" dirty="0"/>
              <a:t>b) anode is positive with respect to the cathode</a:t>
            </a:r>
          </a:p>
          <a:p>
            <a:r>
              <a:rPr lang="en-MY" dirty="0"/>
              <a:t>c) anode is negative with respect to the anode</a:t>
            </a:r>
          </a:p>
          <a:p>
            <a:r>
              <a:rPr lang="en-MY" dirty="0"/>
              <a:t>d) both cathode &amp; anode are positive</a:t>
            </a:r>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49</a:t>
            </a:fld>
            <a:endParaRPr lang="en-MY" dirty="0"/>
          </a:p>
        </p:txBody>
      </p:sp>
      <p:sp>
        <p:nvSpPr>
          <p:cNvPr id="5" name="Rectangle 4">
            <a:extLst>
              <a:ext uri="{FF2B5EF4-FFF2-40B4-BE49-F238E27FC236}">
                <a16:creationId xmlns:a16="http://schemas.microsoft.com/office/drawing/2014/main" id="{A0E10387-0761-4E15-B937-B2AE44D67A30}"/>
              </a:ext>
            </a:extLst>
          </p:cNvPr>
          <p:cNvSpPr/>
          <p:nvPr/>
        </p:nvSpPr>
        <p:spPr>
          <a:xfrm>
            <a:off x="10453379" y="5532016"/>
            <a:ext cx="66877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t>
            </a:r>
          </a:p>
        </p:txBody>
      </p:sp>
    </p:spTree>
    <p:extLst>
      <p:ext uri="{BB962C8B-B14F-4D97-AF65-F5344CB8AC3E}">
        <p14:creationId xmlns:p14="http://schemas.microsoft.com/office/powerpoint/2010/main" val="119898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D167-7813-42DA-A6C5-E2923675132D}"/>
              </a:ext>
            </a:extLst>
          </p:cNvPr>
          <p:cNvSpPr>
            <a:spLocks noGrp="1"/>
          </p:cNvSpPr>
          <p:nvPr>
            <p:ph type="title"/>
          </p:nvPr>
        </p:nvSpPr>
        <p:spPr/>
        <p:txBody>
          <a:bodyPr/>
          <a:lstStyle/>
          <a:p>
            <a:r>
              <a:rPr lang="en-US" dirty="0"/>
              <a:t>Semiconductor devices</a:t>
            </a:r>
            <a:endParaRPr lang="en-MY" dirty="0"/>
          </a:p>
        </p:txBody>
      </p:sp>
      <p:sp>
        <p:nvSpPr>
          <p:cNvPr id="3" name="Content Placeholder 2">
            <a:extLst>
              <a:ext uri="{FF2B5EF4-FFF2-40B4-BE49-F238E27FC236}">
                <a16:creationId xmlns:a16="http://schemas.microsoft.com/office/drawing/2014/main" id="{130B411A-4CCE-4B30-A7D0-B4A254A327E0}"/>
              </a:ext>
            </a:extLst>
          </p:cNvPr>
          <p:cNvSpPr>
            <a:spLocks noGrp="1"/>
          </p:cNvSpPr>
          <p:nvPr>
            <p:ph idx="1"/>
          </p:nvPr>
        </p:nvSpPr>
        <p:spPr/>
        <p:txBody>
          <a:bodyPr/>
          <a:lstStyle/>
          <a:p>
            <a:pPr algn="just">
              <a:lnSpc>
                <a:spcPct val="100000"/>
              </a:lnSpc>
            </a:pPr>
            <a:r>
              <a:rPr lang="en-MY" dirty="0"/>
              <a:t>These are discrete components which are used in power devices, compactness optical sensors, and light emitters, including solid-state lasers. </a:t>
            </a:r>
          </a:p>
          <a:p>
            <a:pPr algn="just">
              <a:lnSpc>
                <a:spcPct val="100000"/>
              </a:lnSpc>
            </a:pPr>
            <a:r>
              <a:rPr lang="en-MY" dirty="0"/>
              <a:t>They have a wide range of current and voltage handling capabilities, with current ratings more than 5,000 amperes and voltage ratings more than 100,000 volts.</a:t>
            </a:r>
          </a:p>
          <a:p>
            <a:pPr algn="just">
              <a:lnSpc>
                <a:spcPct val="100000"/>
              </a:lnSpc>
            </a:pPr>
            <a:r>
              <a:rPr lang="en-MY" dirty="0"/>
              <a:t>Semiconductor devices are nothing but electronic components that exploit the electronic properties of semiconductor materials, like as </a:t>
            </a:r>
            <a:r>
              <a:rPr lang="en-MY" i="1" dirty="0"/>
              <a:t>silicon, germanium, and gallium arsenide</a:t>
            </a:r>
            <a:r>
              <a:rPr lang="en-MY" dirty="0"/>
              <a:t>, as well as organic semiconductors.</a:t>
            </a:r>
          </a:p>
        </p:txBody>
      </p:sp>
      <p:sp>
        <p:nvSpPr>
          <p:cNvPr id="4" name="Slide Number Placeholder 3">
            <a:extLst>
              <a:ext uri="{FF2B5EF4-FFF2-40B4-BE49-F238E27FC236}">
                <a16:creationId xmlns:a16="http://schemas.microsoft.com/office/drawing/2014/main" id="{77DC2D9A-FF43-4320-BF32-1D66EDF570CC}"/>
              </a:ext>
            </a:extLst>
          </p:cNvPr>
          <p:cNvSpPr>
            <a:spLocks noGrp="1"/>
          </p:cNvSpPr>
          <p:nvPr>
            <p:ph type="sldNum" sz="quarter" idx="12"/>
          </p:nvPr>
        </p:nvSpPr>
        <p:spPr/>
        <p:txBody>
          <a:bodyPr/>
          <a:lstStyle/>
          <a:p>
            <a:fld id="{1DE98518-C1CF-410D-8A71-B5D14FDF677E}" type="slidenum">
              <a:rPr lang="en-MY" smtClean="0"/>
              <a:t>5</a:t>
            </a:fld>
            <a:endParaRPr lang="en-MY" dirty="0"/>
          </a:p>
        </p:txBody>
      </p:sp>
    </p:spTree>
    <p:extLst>
      <p:ext uri="{BB962C8B-B14F-4D97-AF65-F5344CB8AC3E}">
        <p14:creationId xmlns:p14="http://schemas.microsoft.com/office/powerpoint/2010/main" val="3457019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C17-4517-4072-97D0-7E487532950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Efficiency of a full wave rectifier is _________</a:t>
            </a:r>
          </a:p>
          <a:p>
            <a:r>
              <a:rPr lang="en-MY" dirty="0"/>
              <a:t>a) 50%</a:t>
            </a:r>
          </a:p>
          <a:p>
            <a:r>
              <a:rPr lang="en-MY" dirty="0"/>
              <a:t>b) 46%</a:t>
            </a:r>
          </a:p>
          <a:p>
            <a:r>
              <a:rPr lang="en-MY" dirty="0"/>
              <a:t>c) 70%</a:t>
            </a:r>
          </a:p>
          <a:p>
            <a:r>
              <a:rPr lang="en-MY" dirty="0"/>
              <a:t>d) 81.2%</a:t>
            </a:r>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50</a:t>
            </a:fld>
            <a:endParaRPr lang="en-MY" dirty="0"/>
          </a:p>
        </p:txBody>
      </p:sp>
      <p:sp>
        <p:nvSpPr>
          <p:cNvPr id="5" name="Rectangle 4">
            <a:extLst>
              <a:ext uri="{FF2B5EF4-FFF2-40B4-BE49-F238E27FC236}">
                <a16:creationId xmlns:a16="http://schemas.microsoft.com/office/drawing/2014/main" id="{56BBE2B0-3B9E-4290-B34F-EEEBD040F5BC}"/>
              </a:ext>
            </a:extLst>
          </p:cNvPr>
          <p:cNvSpPr/>
          <p:nvPr/>
        </p:nvSpPr>
        <p:spPr>
          <a:xfrm>
            <a:off x="10418113" y="5522685"/>
            <a:ext cx="739305"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
            </a:r>
          </a:p>
        </p:txBody>
      </p:sp>
    </p:spTree>
    <p:extLst>
      <p:ext uri="{BB962C8B-B14F-4D97-AF65-F5344CB8AC3E}">
        <p14:creationId xmlns:p14="http://schemas.microsoft.com/office/powerpoint/2010/main" val="87897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C17-4517-4072-97D0-7E487532950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Form factor of a half wave rectifier is</a:t>
            </a:r>
          </a:p>
          <a:p>
            <a:r>
              <a:rPr lang="en-MY" dirty="0"/>
              <a:t>a) 1.11</a:t>
            </a:r>
          </a:p>
          <a:p>
            <a:r>
              <a:rPr lang="en-MY" dirty="0"/>
              <a:t>b) 1.57</a:t>
            </a:r>
          </a:p>
          <a:p>
            <a:r>
              <a:rPr lang="en-MY" dirty="0"/>
              <a:t>c) 1.21</a:t>
            </a:r>
          </a:p>
          <a:p>
            <a:r>
              <a:rPr lang="en-MY" dirty="0"/>
              <a:t>d) 1.31</a:t>
            </a:r>
          </a:p>
          <a:p>
            <a:endParaRPr lang="en-MY" dirty="0"/>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51</a:t>
            </a:fld>
            <a:endParaRPr lang="en-MY" dirty="0"/>
          </a:p>
        </p:txBody>
      </p:sp>
      <p:sp>
        <p:nvSpPr>
          <p:cNvPr id="5" name="Rectangle 4">
            <a:extLst>
              <a:ext uri="{FF2B5EF4-FFF2-40B4-BE49-F238E27FC236}">
                <a16:creationId xmlns:a16="http://schemas.microsoft.com/office/drawing/2014/main" id="{56BBE2B0-3B9E-4290-B34F-EEEBD040F5BC}"/>
              </a:ext>
            </a:extLst>
          </p:cNvPr>
          <p:cNvSpPr/>
          <p:nvPr/>
        </p:nvSpPr>
        <p:spPr>
          <a:xfrm>
            <a:off x="10453379" y="5522685"/>
            <a:ext cx="66877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t>
            </a:r>
          </a:p>
        </p:txBody>
      </p:sp>
    </p:spTree>
    <p:extLst>
      <p:ext uri="{BB962C8B-B14F-4D97-AF65-F5344CB8AC3E}">
        <p14:creationId xmlns:p14="http://schemas.microsoft.com/office/powerpoint/2010/main" val="87269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C17-4517-4072-97D0-7E487532950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Efficiency of a half wave rectifier is</a:t>
            </a:r>
          </a:p>
          <a:p>
            <a:r>
              <a:rPr lang="en-MY" dirty="0"/>
              <a:t>a) 50%</a:t>
            </a:r>
          </a:p>
          <a:p>
            <a:r>
              <a:rPr lang="en-MY" dirty="0"/>
              <a:t>b) 60%</a:t>
            </a:r>
          </a:p>
          <a:p>
            <a:r>
              <a:rPr lang="en-MY" dirty="0"/>
              <a:t>c) 40.6%</a:t>
            </a:r>
          </a:p>
          <a:p>
            <a:r>
              <a:rPr lang="en-MY" dirty="0"/>
              <a:t>d) 46%</a:t>
            </a:r>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52</a:t>
            </a:fld>
            <a:endParaRPr lang="en-MY" dirty="0"/>
          </a:p>
        </p:txBody>
      </p:sp>
      <p:sp>
        <p:nvSpPr>
          <p:cNvPr id="5" name="Rectangle 4">
            <a:extLst>
              <a:ext uri="{FF2B5EF4-FFF2-40B4-BE49-F238E27FC236}">
                <a16:creationId xmlns:a16="http://schemas.microsoft.com/office/drawing/2014/main" id="{56BBE2B0-3B9E-4290-B34F-EEEBD040F5BC}"/>
              </a:ext>
            </a:extLst>
          </p:cNvPr>
          <p:cNvSpPr/>
          <p:nvPr/>
        </p:nvSpPr>
        <p:spPr>
          <a:xfrm>
            <a:off x="10425327" y="5522685"/>
            <a:ext cx="724878"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t>
            </a:r>
          </a:p>
        </p:txBody>
      </p:sp>
    </p:spTree>
    <p:extLst>
      <p:ext uri="{BB962C8B-B14F-4D97-AF65-F5344CB8AC3E}">
        <p14:creationId xmlns:p14="http://schemas.microsoft.com/office/powerpoint/2010/main" val="143974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C17-4517-4072-97D0-7E487532950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In a half wave rectifier, the sine wave input is 200sin300t. The average value of output voltage is?</a:t>
            </a:r>
          </a:p>
          <a:p>
            <a:r>
              <a:rPr lang="en-MY" dirty="0"/>
              <a:t>a) 57.876V</a:t>
            </a:r>
          </a:p>
          <a:p>
            <a:r>
              <a:rPr lang="en-MY" dirty="0"/>
              <a:t>b) 67.453V</a:t>
            </a:r>
          </a:p>
          <a:p>
            <a:r>
              <a:rPr lang="en-MY" dirty="0"/>
              <a:t>c) 63.694V</a:t>
            </a:r>
          </a:p>
          <a:p>
            <a:r>
              <a:rPr lang="en-MY" dirty="0"/>
              <a:t>d) 76.987V</a:t>
            </a:r>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53</a:t>
            </a:fld>
            <a:endParaRPr lang="en-MY" dirty="0"/>
          </a:p>
        </p:txBody>
      </p:sp>
      <p:sp>
        <p:nvSpPr>
          <p:cNvPr id="5" name="Rectangle 4">
            <a:extLst>
              <a:ext uri="{FF2B5EF4-FFF2-40B4-BE49-F238E27FC236}">
                <a16:creationId xmlns:a16="http://schemas.microsoft.com/office/drawing/2014/main" id="{56BBE2B0-3B9E-4290-B34F-EEEBD040F5BC}"/>
              </a:ext>
            </a:extLst>
          </p:cNvPr>
          <p:cNvSpPr/>
          <p:nvPr/>
        </p:nvSpPr>
        <p:spPr>
          <a:xfrm>
            <a:off x="10425327" y="5522685"/>
            <a:ext cx="724878"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t>
            </a:r>
          </a:p>
        </p:txBody>
      </p:sp>
    </p:spTree>
    <p:extLst>
      <p:ext uri="{BB962C8B-B14F-4D97-AF65-F5344CB8AC3E}">
        <p14:creationId xmlns:p14="http://schemas.microsoft.com/office/powerpoint/2010/main" val="415362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C17-4517-4072-97D0-7E487532950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A single-phase full wave mid-point type diode rectifier requires __________ number of diodes whereas bridge type requires _________</a:t>
            </a:r>
          </a:p>
          <a:p>
            <a:r>
              <a:rPr lang="en-MY" dirty="0"/>
              <a:t>a) 1,2</a:t>
            </a:r>
          </a:p>
          <a:p>
            <a:r>
              <a:rPr lang="en-MY" dirty="0"/>
              <a:t>b) 2,4</a:t>
            </a:r>
          </a:p>
          <a:p>
            <a:r>
              <a:rPr lang="en-MY" dirty="0"/>
              <a:t>c) 4,8</a:t>
            </a:r>
          </a:p>
          <a:p>
            <a:r>
              <a:rPr lang="en-MY" dirty="0"/>
              <a:t>d) 3,2</a:t>
            </a:r>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54</a:t>
            </a:fld>
            <a:endParaRPr lang="en-MY" dirty="0"/>
          </a:p>
        </p:txBody>
      </p:sp>
      <p:sp>
        <p:nvSpPr>
          <p:cNvPr id="5" name="Rectangle 4">
            <a:extLst>
              <a:ext uri="{FF2B5EF4-FFF2-40B4-BE49-F238E27FC236}">
                <a16:creationId xmlns:a16="http://schemas.microsoft.com/office/drawing/2014/main" id="{56BBE2B0-3B9E-4290-B34F-EEEBD040F5BC}"/>
              </a:ext>
            </a:extLst>
          </p:cNvPr>
          <p:cNvSpPr/>
          <p:nvPr/>
        </p:nvSpPr>
        <p:spPr>
          <a:xfrm>
            <a:off x="10453379" y="5522685"/>
            <a:ext cx="66877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t>
            </a:r>
          </a:p>
        </p:txBody>
      </p:sp>
    </p:spTree>
    <p:extLst>
      <p:ext uri="{BB962C8B-B14F-4D97-AF65-F5344CB8AC3E}">
        <p14:creationId xmlns:p14="http://schemas.microsoft.com/office/powerpoint/2010/main" val="224086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C17-4517-4072-97D0-7E4875329506}"/>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CE651F-C4F3-4E3D-9DAA-C94FF6BBD8D2}"/>
              </a:ext>
            </a:extLst>
          </p:cNvPr>
          <p:cNvSpPr>
            <a:spLocks noGrp="1"/>
          </p:cNvSpPr>
          <p:nvPr>
            <p:ph idx="1"/>
          </p:nvPr>
        </p:nvSpPr>
        <p:spPr/>
        <p:txBody>
          <a:bodyPr/>
          <a:lstStyle/>
          <a:p>
            <a:r>
              <a:rPr lang="en-MY" dirty="0"/>
              <a:t>A single-phase full wave rectifier is a</a:t>
            </a:r>
          </a:p>
          <a:p>
            <a:r>
              <a:rPr lang="en-MY" dirty="0"/>
              <a:t>a) single pulse rectifier</a:t>
            </a:r>
          </a:p>
          <a:p>
            <a:r>
              <a:rPr lang="en-MY" dirty="0"/>
              <a:t>b) multiple pulse rectifier</a:t>
            </a:r>
          </a:p>
          <a:p>
            <a:r>
              <a:rPr lang="en-MY" dirty="0"/>
              <a:t>c) two pulse rectifier</a:t>
            </a:r>
          </a:p>
          <a:p>
            <a:r>
              <a:rPr lang="en-MY" dirty="0"/>
              <a:t>d) three pulse rectifier</a:t>
            </a:r>
          </a:p>
        </p:txBody>
      </p:sp>
      <p:sp>
        <p:nvSpPr>
          <p:cNvPr id="4" name="Slide Number Placeholder 3">
            <a:extLst>
              <a:ext uri="{FF2B5EF4-FFF2-40B4-BE49-F238E27FC236}">
                <a16:creationId xmlns:a16="http://schemas.microsoft.com/office/drawing/2014/main" id="{C3BA5E63-3811-4846-A453-72C69A712000}"/>
              </a:ext>
            </a:extLst>
          </p:cNvPr>
          <p:cNvSpPr>
            <a:spLocks noGrp="1"/>
          </p:cNvSpPr>
          <p:nvPr>
            <p:ph type="sldNum" sz="quarter" idx="12"/>
          </p:nvPr>
        </p:nvSpPr>
        <p:spPr/>
        <p:txBody>
          <a:bodyPr/>
          <a:lstStyle/>
          <a:p>
            <a:fld id="{1DE98518-C1CF-410D-8A71-B5D14FDF677E}" type="slidenum">
              <a:rPr lang="en-MY" smtClean="0"/>
              <a:t>55</a:t>
            </a:fld>
            <a:endParaRPr lang="en-MY" dirty="0"/>
          </a:p>
        </p:txBody>
      </p:sp>
      <p:sp>
        <p:nvSpPr>
          <p:cNvPr id="5" name="Rectangle 4">
            <a:extLst>
              <a:ext uri="{FF2B5EF4-FFF2-40B4-BE49-F238E27FC236}">
                <a16:creationId xmlns:a16="http://schemas.microsoft.com/office/drawing/2014/main" id="{56BBE2B0-3B9E-4290-B34F-EEEBD040F5BC}"/>
              </a:ext>
            </a:extLst>
          </p:cNvPr>
          <p:cNvSpPr/>
          <p:nvPr/>
        </p:nvSpPr>
        <p:spPr>
          <a:xfrm>
            <a:off x="10425327" y="5522685"/>
            <a:ext cx="724878"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t>
            </a:r>
          </a:p>
        </p:txBody>
      </p:sp>
    </p:spTree>
    <p:extLst>
      <p:ext uri="{BB962C8B-B14F-4D97-AF65-F5344CB8AC3E}">
        <p14:creationId xmlns:p14="http://schemas.microsoft.com/office/powerpoint/2010/main" val="346783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1F161-1B38-47C7-8802-ECC5574474B3}"/>
              </a:ext>
            </a:extLst>
          </p:cNvPr>
          <p:cNvSpPr>
            <a:spLocks noGrp="1"/>
          </p:cNvSpPr>
          <p:nvPr>
            <p:ph type="title"/>
          </p:nvPr>
        </p:nvSpPr>
        <p:spPr>
          <a:xfrm>
            <a:off x="1066800" y="4786009"/>
            <a:ext cx="10058400" cy="1486776"/>
          </a:xfrm>
        </p:spPr>
        <p:txBody>
          <a:bodyPr>
            <a:normAutofit/>
          </a:bodyPr>
          <a:lstStyle/>
          <a:p>
            <a:pPr algn="ctr"/>
            <a:r>
              <a:rPr lang="en-MY" sz="6000"/>
              <a:t>Overview</a:t>
            </a:r>
          </a:p>
        </p:txBody>
      </p:sp>
      <p:grpSp>
        <p:nvGrpSpPr>
          <p:cNvPr id="19" name="Group 11">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2">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13">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4" name="Slide Number Placeholder 3">
            <a:extLst>
              <a:ext uri="{FF2B5EF4-FFF2-40B4-BE49-F238E27FC236}">
                <a16:creationId xmlns:a16="http://schemas.microsoft.com/office/drawing/2014/main" id="{92C5F68B-AA27-49D7-8BAC-3393B6B69B47}"/>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56</a:t>
            </a:fld>
            <a:endParaRPr lang="en-MY"/>
          </a:p>
        </p:txBody>
      </p:sp>
      <p:graphicFrame>
        <p:nvGraphicFramePr>
          <p:cNvPr id="6" name="Content Placeholder 2">
            <a:extLst>
              <a:ext uri="{FF2B5EF4-FFF2-40B4-BE49-F238E27FC236}">
                <a16:creationId xmlns:a16="http://schemas.microsoft.com/office/drawing/2014/main" id="{A0F303C4-2B2B-468D-A965-7B316417F4A7}"/>
              </a:ext>
            </a:extLst>
          </p:cNvPr>
          <p:cNvGraphicFramePr>
            <a:graphicFrameLocks noGrp="1"/>
          </p:cNvGraphicFramePr>
          <p:nvPr>
            <p:ph idx="1"/>
          </p:nvPr>
        </p:nvGraphicFramePr>
        <p:xfrm>
          <a:off x="1077468" y="643467"/>
          <a:ext cx="10037064" cy="3799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75149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9"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5C33D-B18B-4396-8D60-4D13C7D6569C}"/>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5. Zenor diode</a:t>
            </a:r>
          </a:p>
        </p:txBody>
      </p:sp>
      <p:cxnSp>
        <p:nvCxnSpPr>
          <p:cNvPr id="21"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4C699B3-EC2B-4435-90A9-CE483DFE89D9}"/>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57</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42704297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E294-85A0-4F35-A4F9-192FB116BD3E}"/>
              </a:ext>
            </a:extLst>
          </p:cNvPr>
          <p:cNvSpPr>
            <a:spLocks noGrp="1"/>
          </p:cNvSpPr>
          <p:nvPr>
            <p:ph type="title"/>
          </p:nvPr>
        </p:nvSpPr>
        <p:spPr/>
        <p:txBody>
          <a:bodyPr/>
          <a:lstStyle/>
          <a:p>
            <a:r>
              <a:rPr lang="en-MY" dirty="0" err="1"/>
              <a:t>Zenor</a:t>
            </a:r>
            <a:r>
              <a:rPr lang="en-MY" dirty="0"/>
              <a:t> Diode</a:t>
            </a:r>
          </a:p>
        </p:txBody>
      </p:sp>
      <p:sp>
        <p:nvSpPr>
          <p:cNvPr id="3" name="Content Placeholder 2">
            <a:extLst>
              <a:ext uri="{FF2B5EF4-FFF2-40B4-BE49-F238E27FC236}">
                <a16:creationId xmlns:a16="http://schemas.microsoft.com/office/drawing/2014/main" id="{D3DF9BB5-55EA-4775-8950-BA7923027809}"/>
              </a:ext>
            </a:extLst>
          </p:cNvPr>
          <p:cNvSpPr>
            <a:spLocks noGrp="1"/>
          </p:cNvSpPr>
          <p:nvPr>
            <p:ph idx="1"/>
          </p:nvPr>
        </p:nvSpPr>
        <p:spPr/>
        <p:txBody>
          <a:bodyPr/>
          <a:lstStyle/>
          <a:p>
            <a:pPr algn="just">
              <a:lnSpc>
                <a:spcPct val="100000"/>
              </a:lnSpc>
            </a:pPr>
            <a:r>
              <a:rPr lang="en-MY" b="1" dirty="0"/>
              <a:t>Zener diodes</a:t>
            </a:r>
            <a:r>
              <a:rPr lang="en-MY" dirty="0"/>
              <a:t>, also known as breakdown diodes are </a:t>
            </a:r>
            <a:r>
              <a:rPr lang="en-MY" b="1" dirty="0"/>
              <a:t>heavily doped </a:t>
            </a:r>
            <a:r>
              <a:rPr lang="en-MY" dirty="0"/>
              <a:t>semiconductor devices that are </a:t>
            </a:r>
            <a:r>
              <a:rPr lang="en-MY" b="1" dirty="0"/>
              <a:t>designed to operate in the reverse direction</a:t>
            </a:r>
            <a:r>
              <a:rPr lang="en-MY" dirty="0"/>
              <a:t>.  </a:t>
            </a:r>
          </a:p>
          <a:p>
            <a:pPr algn="just">
              <a:lnSpc>
                <a:spcPct val="100000"/>
              </a:lnSpc>
            </a:pPr>
            <a:r>
              <a:rPr lang="en-MY" dirty="0"/>
              <a:t>When the voltage across its terminals is reversed and the potential reaches the </a:t>
            </a:r>
            <a:r>
              <a:rPr lang="en-MY" b="1" dirty="0"/>
              <a:t>Zener Voltage (knee voltage)</a:t>
            </a:r>
            <a:r>
              <a:rPr lang="en-MY" dirty="0"/>
              <a:t>, the junction will break down and the current flows in the reverse direction.  </a:t>
            </a:r>
          </a:p>
          <a:p>
            <a:pPr algn="just">
              <a:lnSpc>
                <a:spcPct val="100000"/>
              </a:lnSpc>
            </a:pPr>
            <a:r>
              <a:rPr lang="en-MY" dirty="0"/>
              <a:t>This effect is known as the </a:t>
            </a:r>
            <a:r>
              <a:rPr lang="en-MY" b="1" dirty="0"/>
              <a:t>Zener Effect</a:t>
            </a:r>
            <a:r>
              <a:rPr lang="en-MY" dirty="0"/>
              <a:t>. </a:t>
            </a:r>
          </a:p>
          <a:p>
            <a:pPr algn="just">
              <a:lnSpc>
                <a:spcPct val="100000"/>
              </a:lnSpc>
            </a:pPr>
            <a:r>
              <a:rPr lang="en-MY" dirty="0"/>
              <a:t>Zener diodes are manufactured with a great variety of Zener voltages (</a:t>
            </a:r>
            <a:r>
              <a:rPr lang="en-MY" dirty="0" err="1"/>
              <a:t>Vz</a:t>
            </a:r>
            <a:r>
              <a:rPr lang="en-MY" dirty="0"/>
              <a:t>) and some are even made variable.</a:t>
            </a:r>
          </a:p>
        </p:txBody>
      </p:sp>
      <p:sp>
        <p:nvSpPr>
          <p:cNvPr id="4" name="Slide Number Placeholder 3">
            <a:extLst>
              <a:ext uri="{FF2B5EF4-FFF2-40B4-BE49-F238E27FC236}">
                <a16:creationId xmlns:a16="http://schemas.microsoft.com/office/drawing/2014/main" id="{BF3F2ACA-16D7-44BD-87D7-49755731FF73}"/>
              </a:ext>
            </a:extLst>
          </p:cNvPr>
          <p:cNvSpPr>
            <a:spLocks noGrp="1"/>
          </p:cNvSpPr>
          <p:nvPr>
            <p:ph type="sldNum" sz="quarter" idx="12"/>
          </p:nvPr>
        </p:nvSpPr>
        <p:spPr/>
        <p:txBody>
          <a:bodyPr/>
          <a:lstStyle/>
          <a:p>
            <a:fld id="{1DE98518-C1CF-410D-8A71-B5D14FDF677E}" type="slidenum">
              <a:rPr lang="en-MY" smtClean="0"/>
              <a:t>58</a:t>
            </a:fld>
            <a:endParaRPr lang="en-MY" dirty="0"/>
          </a:p>
        </p:txBody>
      </p:sp>
    </p:spTree>
    <p:extLst>
      <p:ext uri="{BB962C8B-B14F-4D97-AF65-F5344CB8AC3E}">
        <p14:creationId xmlns:p14="http://schemas.microsoft.com/office/powerpoint/2010/main" val="3061479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06EF-862D-40CF-8A5B-783698C4855E}"/>
              </a:ext>
            </a:extLst>
          </p:cNvPr>
          <p:cNvSpPr>
            <a:spLocks noGrp="1"/>
          </p:cNvSpPr>
          <p:nvPr>
            <p:ph type="title"/>
          </p:nvPr>
        </p:nvSpPr>
        <p:spPr/>
        <p:txBody>
          <a:bodyPr/>
          <a:lstStyle/>
          <a:p>
            <a:r>
              <a:rPr lang="en-MY" dirty="0"/>
              <a:t>Zener Diode Circuit Symbol</a:t>
            </a:r>
          </a:p>
        </p:txBody>
      </p:sp>
      <p:sp>
        <p:nvSpPr>
          <p:cNvPr id="3" name="Content Placeholder 2">
            <a:extLst>
              <a:ext uri="{FF2B5EF4-FFF2-40B4-BE49-F238E27FC236}">
                <a16:creationId xmlns:a16="http://schemas.microsoft.com/office/drawing/2014/main" id="{13339CE7-92A8-42A2-BF2B-CAD2AC14801D}"/>
              </a:ext>
            </a:extLst>
          </p:cNvPr>
          <p:cNvSpPr>
            <a:spLocks noGrp="1"/>
          </p:cNvSpPr>
          <p:nvPr>
            <p:ph idx="1"/>
          </p:nvPr>
        </p:nvSpPr>
        <p:spPr>
          <a:xfrm>
            <a:off x="1069848" y="2121408"/>
            <a:ext cx="5925902" cy="4050792"/>
          </a:xfrm>
        </p:spPr>
        <p:txBody>
          <a:bodyPr/>
          <a:lstStyle/>
          <a:p>
            <a:pPr algn="just">
              <a:lnSpc>
                <a:spcPct val="100000"/>
              </a:lnSpc>
            </a:pPr>
            <a:r>
              <a:rPr lang="en-MY" dirty="0"/>
              <a:t>The Zener diode circuit symbol places </a:t>
            </a:r>
            <a:r>
              <a:rPr lang="en-MY" b="1" dirty="0"/>
              <a:t>two tags at the end of the bar </a:t>
            </a:r>
            <a:r>
              <a:rPr lang="en-MY" dirty="0"/>
              <a:t>– one in the upward direction and the other in the lower direction as shown in the figure. </a:t>
            </a:r>
          </a:p>
          <a:p>
            <a:pPr algn="just">
              <a:lnSpc>
                <a:spcPct val="100000"/>
              </a:lnSpc>
            </a:pPr>
            <a:r>
              <a:rPr lang="en-MY" dirty="0"/>
              <a:t>This helps in distinguishing Zener diodes from other forms of diodes within the circuit.</a:t>
            </a:r>
          </a:p>
        </p:txBody>
      </p:sp>
      <p:sp>
        <p:nvSpPr>
          <p:cNvPr id="4" name="Slide Number Placeholder 3">
            <a:extLst>
              <a:ext uri="{FF2B5EF4-FFF2-40B4-BE49-F238E27FC236}">
                <a16:creationId xmlns:a16="http://schemas.microsoft.com/office/drawing/2014/main" id="{38AC696E-9AAA-4331-90C7-E61ADC6CD017}"/>
              </a:ext>
            </a:extLst>
          </p:cNvPr>
          <p:cNvSpPr>
            <a:spLocks noGrp="1"/>
          </p:cNvSpPr>
          <p:nvPr>
            <p:ph type="sldNum" sz="quarter" idx="12"/>
          </p:nvPr>
        </p:nvSpPr>
        <p:spPr/>
        <p:txBody>
          <a:bodyPr/>
          <a:lstStyle/>
          <a:p>
            <a:fld id="{1DE98518-C1CF-410D-8A71-B5D14FDF677E}" type="slidenum">
              <a:rPr lang="en-MY" smtClean="0"/>
              <a:t>59</a:t>
            </a:fld>
            <a:endParaRPr lang="en-MY" dirty="0"/>
          </a:p>
        </p:txBody>
      </p:sp>
      <p:pic>
        <p:nvPicPr>
          <p:cNvPr id="1026" name="Picture 2" descr="Zener Diode Symbol">
            <a:extLst>
              <a:ext uri="{FF2B5EF4-FFF2-40B4-BE49-F238E27FC236}">
                <a16:creationId xmlns:a16="http://schemas.microsoft.com/office/drawing/2014/main" id="{4C4746AD-BCD5-41A6-810C-57D3B191DD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14" t="3247" r="17518" b="5027"/>
          <a:stretch/>
        </p:blipFill>
        <p:spPr bwMode="auto">
          <a:xfrm>
            <a:off x="6995750" y="1782097"/>
            <a:ext cx="4955458" cy="329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25F0-CE5C-4A46-8FB6-594CD6E622F7}"/>
              </a:ext>
            </a:extLst>
          </p:cNvPr>
          <p:cNvSpPr>
            <a:spLocks noGrp="1"/>
          </p:cNvSpPr>
          <p:nvPr>
            <p:ph type="title"/>
          </p:nvPr>
        </p:nvSpPr>
        <p:spPr/>
        <p:txBody>
          <a:bodyPr/>
          <a:lstStyle/>
          <a:p>
            <a:r>
              <a:rPr lang="en-MY" dirty="0"/>
              <a:t>Semiconductor </a:t>
            </a:r>
            <a:r>
              <a:rPr lang="en-US" dirty="0"/>
              <a:t>material</a:t>
            </a:r>
            <a:endParaRPr lang="en-MY" dirty="0"/>
          </a:p>
        </p:txBody>
      </p:sp>
      <p:sp>
        <p:nvSpPr>
          <p:cNvPr id="4" name="Slide Number Placeholder 3">
            <a:extLst>
              <a:ext uri="{FF2B5EF4-FFF2-40B4-BE49-F238E27FC236}">
                <a16:creationId xmlns:a16="http://schemas.microsoft.com/office/drawing/2014/main" id="{C7C4A617-0F4D-45DF-BD5D-EB71DE7FCC15}"/>
              </a:ext>
            </a:extLst>
          </p:cNvPr>
          <p:cNvSpPr>
            <a:spLocks noGrp="1"/>
          </p:cNvSpPr>
          <p:nvPr>
            <p:ph type="sldNum" sz="quarter" idx="12"/>
          </p:nvPr>
        </p:nvSpPr>
        <p:spPr/>
        <p:txBody>
          <a:bodyPr/>
          <a:lstStyle/>
          <a:p>
            <a:fld id="{1DE98518-C1CF-410D-8A71-B5D14FDF677E}" type="slidenum">
              <a:rPr lang="en-MY" smtClean="0"/>
              <a:t>6</a:t>
            </a:fld>
            <a:endParaRPr lang="en-MY" dirty="0"/>
          </a:p>
        </p:txBody>
      </p:sp>
      <p:pic>
        <p:nvPicPr>
          <p:cNvPr id="3074" name="Picture 2" descr="Introduction to Group IV - ppt video online download">
            <a:extLst>
              <a:ext uri="{FF2B5EF4-FFF2-40B4-BE49-F238E27FC236}">
                <a16:creationId xmlns:a16="http://schemas.microsoft.com/office/drawing/2014/main" id="{8E1A9B79-8977-421B-A1FC-CA3EBCA373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83"/>
          <a:stretch/>
        </p:blipFill>
        <p:spPr bwMode="auto">
          <a:xfrm>
            <a:off x="4259236" y="1873837"/>
            <a:ext cx="6862916" cy="44995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FAD180-3D55-4ACF-ADC5-DEB6646AC253}"/>
              </a:ext>
            </a:extLst>
          </p:cNvPr>
          <p:cNvSpPr txBox="1"/>
          <p:nvPr/>
        </p:nvSpPr>
        <p:spPr>
          <a:xfrm>
            <a:off x="1102906" y="3107939"/>
            <a:ext cx="2967354" cy="2031325"/>
          </a:xfrm>
          <a:prstGeom prst="rect">
            <a:avLst/>
          </a:prstGeom>
          <a:noFill/>
        </p:spPr>
        <p:txBody>
          <a:bodyPr wrap="square">
            <a:spAutoFit/>
          </a:bodyPr>
          <a:lstStyle/>
          <a:p>
            <a:pPr algn="just"/>
            <a:r>
              <a:rPr lang="en-MY" b="0" i="0" dirty="0">
                <a:solidFill>
                  <a:srgbClr val="000000"/>
                </a:solidFill>
                <a:effectLst/>
                <a:latin typeface="Arial" panose="020B0604020202020204" pitchFamily="34" charset="0"/>
              </a:rPr>
              <a:t>Traditionally, group IV elements like Silicon (Si) and Germanium (Ge) are considered the Elemental Semiconductor Materials i.e. semiconductors with only single atom species.</a:t>
            </a:r>
            <a:endParaRPr lang="en-MY" dirty="0"/>
          </a:p>
        </p:txBody>
      </p:sp>
    </p:spTree>
    <p:extLst>
      <p:ext uri="{BB962C8B-B14F-4D97-AF65-F5344CB8AC3E}">
        <p14:creationId xmlns:p14="http://schemas.microsoft.com/office/powerpoint/2010/main" val="37954093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5530-8872-4EB8-9620-E6A7A47667C6}"/>
              </a:ext>
            </a:extLst>
          </p:cNvPr>
          <p:cNvSpPr>
            <a:spLocks noGrp="1"/>
          </p:cNvSpPr>
          <p:nvPr>
            <p:ph type="title"/>
          </p:nvPr>
        </p:nvSpPr>
        <p:spPr/>
        <p:txBody>
          <a:bodyPr/>
          <a:lstStyle/>
          <a:p>
            <a:r>
              <a:rPr lang="en-MY" dirty="0"/>
              <a:t>Working of Zener Diode</a:t>
            </a:r>
          </a:p>
        </p:txBody>
      </p:sp>
      <p:sp>
        <p:nvSpPr>
          <p:cNvPr id="3" name="Content Placeholder 2">
            <a:extLst>
              <a:ext uri="{FF2B5EF4-FFF2-40B4-BE49-F238E27FC236}">
                <a16:creationId xmlns:a16="http://schemas.microsoft.com/office/drawing/2014/main" id="{B39350EE-0928-487B-87DC-367659534FEB}"/>
              </a:ext>
            </a:extLst>
          </p:cNvPr>
          <p:cNvSpPr>
            <a:spLocks noGrp="1"/>
          </p:cNvSpPr>
          <p:nvPr>
            <p:ph idx="1"/>
          </p:nvPr>
        </p:nvSpPr>
        <p:spPr/>
        <p:txBody>
          <a:bodyPr/>
          <a:lstStyle/>
          <a:p>
            <a:pPr algn="just">
              <a:lnSpc>
                <a:spcPct val="100000"/>
              </a:lnSpc>
            </a:pPr>
            <a:r>
              <a:rPr lang="en-MY" dirty="0"/>
              <a:t>The Zener diode operates just like a normal diode when it </a:t>
            </a:r>
            <a:r>
              <a:rPr lang="en-MY" b="1" dirty="0"/>
              <a:t>is forward-biased</a:t>
            </a:r>
            <a:r>
              <a:rPr lang="en-MY" dirty="0"/>
              <a:t>. </a:t>
            </a:r>
          </a:p>
          <a:p>
            <a:pPr algn="just">
              <a:lnSpc>
                <a:spcPct val="100000"/>
              </a:lnSpc>
            </a:pPr>
            <a:r>
              <a:rPr lang="en-MY" dirty="0"/>
              <a:t>However, when connected in </a:t>
            </a:r>
            <a:r>
              <a:rPr lang="en-MY" b="1" dirty="0"/>
              <a:t>reverse biased mode</a:t>
            </a:r>
            <a:r>
              <a:rPr lang="en-MY" dirty="0"/>
              <a:t>, a small leakage current flows through the diode. </a:t>
            </a:r>
          </a:p>
          <a:p>
            <a:pPr algn="just">
              <a:lnSpc>
                <a:spcPct val="100000"/>
              </a:lnSpc>
            </a:pPr>
            <a:r>
              <a:rPr lang="en-MY" dirty="0"/>
              <a:t>As the reverse voltage increases to the predetermined breakdown voltage (</a:t>
            </a:r>
            <a:r>
              <a:rPr lang="en-MY" dirty="0" err="1"/>
              <a:t>Vz</a:t>
            </a:r>
            <a:r>
              <a:rPr lang="en-MY" dirty="0"/>
              <a:t>), a current starts flowing through the diode. </a:t>
            </a:r>
          </a:p>
          <a:p>
            <a:pPr algn="just">
              <a:lnSpc>
                <a:spcPct val="100000"/>
              </a:lnSpc>
            </a:pPr>
            <a:r>
              <a:rPr lang="en-MY" dirty="0"/>
              <a:t>The current increases to a maximum, which is determined by the series resistor, after which it stabilizes and remains constant over a wide range of applied voltage.</a:t>
            </a:r>
          </a:p>
        </p:txBody>
      </p:sp>
      <p:sp>
        <p:nvSpPr>
          <p:cNvPr id="4" name="Slide Number Placeholder 3">
            <a:extLst>
              <a:ext uri="{FF2B5EF4-FFF2-40B4-BE49-F238E27FC236}">
                <a16:creationId xmlns:a16="http://schemas.microsoft.com/office/drawing/2014/main" id="{5ABECB70-0973-4B95-A34C-01452C9F5925}"/>
              </a:ext>
            </a:extLst>
          </p:cNvPr>
          <p:cNvSpPr>
            <a:spLocks noGrp="1"/>
          </p:cNvSpPr>
          <p:nvPr>
            <p:ph type="sldNum" sz="quarter" idx="12"/>
          </p:nvPr>
        </p:nvSpPr>
        <p:spPr/>
        <p:txBody>
          <a:bodyPr/>
          <a:lstStyle/>
          <a:p>
            <a:fld id="{1DE98518-C1CF-410D-8A71-B5D14FDF677E}" type="slidenum">
              <a:rPr lang="en-MY" smtClean="0"/>
              <a:t>60</a:t>
            </a:fld>
            <a:endParaRPr lang="en-MY" dirty="0"/>
          </a:p>
        </p:txBody>
      </p:sp>
    </p:spTree>
    <p:extLst>
      <p:ext uri="{BB962C8B-B14F-4D97-AF65-F5344CB8AC3E}">
        <p14:creationId xmlns:p14="http://schemas.microsoft.com/office/powerpoint/2010/main" val="30958123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15DC-D3DB-4F96-839B-AA132A5A503E}"/>
              </a:ext>
            </a:extLst>
          </p:cNvPr>
          <p:cNvSpPr>
            <a:spLocks noGrp="1"/>
          </p:cNvSpPr>
          <p:nvPr>
            <p:ph type="title"/>
          </p:nvPr>
        </p:nvSpPr>
        <p:spPr/>
        <p:txBody>
          <a:bodyPr/>
          <a:lstStyle/>
          <a:p>
            <a:r>
              <a:rPr lang="en-MY" dirty="0"/>
              <a:t>V-I Characteristics of Zener Diode</a:t>
            </a:r>
          </a:p>
        </p:txBody>
      </p:sp>
      <p:sp>
        <p:nvSpPr>
          <p:cNvPr id="3" name="Content Placeholder 2">
            <a:extLst>
              <a:ext uri="{FF2B5EF4-FFF2-40B4-BE49-F238E27FC236}">
                <a16:creationId xmlns:a16="http://schemas.microsoft.com/office/drawing/2014/main" id="{0EBACE79-5F08-43F6-AD12-9B4C77851980}"/>
              </a:ext>
            </a:extLst>
          </p:cNvPr>
          <p:cNvSpPr>
            <a:spLocks noGrp="1"/>
          </p:cNvSpPr>
          <p:nvPr>
            <p:ph idx="1"/>
          </p:nvPr>
        </p:nvSpPr>
        <p:spPr>
          <a:xfrm>
            <a:off x="1069848" y="2121408"/>
            <a:ext cx="4610039" cy="4050792"/>
          </a:xfrm>
        </p:spPr>
        <p:txBody>
          <a:bodyPr/>
          <a:lstStyle/>
          <a:p>
            <a:pPr algn="just">
              <a:lnSpc>
                <a:spcPct val="100000"/>
              </a:lnSpc>
            </a:pPr>
            <a:r>
              <a:rPr lang="en-MY" dirty="0"/>
              <a:t>When reverse-biased voltage is applied to a Zener diode, it allows only a small amount of leakage current until the voltage is less than Zener voltage.</a:t>
            </a:r>
          </a:p>
        </p:txBody>
      </p:sp>
      <p:sp>
        <p:nvSpPr>
          <p:cNvPr id="4" name="Slide Number Placeholder 3">
            <a:extLst>
              <a:ext uri="{FF2B5EF4-FFF2-40B4-BE49-F238E27FC236}">
                <a16:creationId xmlns:a16="http://schemas.microsoft.com/office/drawing/2014/main" id="{2FD66BA3-C667-4969-B9E5-933D815D7B98}"/>
              </a:ext>
            </a:extLst>
          </p:cNvPr>
          <p:cNvSpPr>
            <a:spLocks noGrp="1"/>
          </p:cNvSpPr>
          <p:nvPr>
            <p:ph type="sldNum" sz="quarter" idx="12"/>
          </p:nvPr>
        </p:nvSpPr>
        <p:spPr/>
        <p:txBody>
          <a:bodyPr/>
          <a:lstStyle/>
          <a:p>
            <a:fld id="{1DE98518-C1CF-410D-8A71-B5D14FDF677E}" type="slidenum">
              <a:rPr lang="en-MY" smtClean="0"/>
              <a:t>61</a:t>
            </a:fld>
            <a:endParaRPr lang="en-MY" dirty="0"/>
          </a:p>
        </p:txBody>
      </p:sp>
      <p:pic>
        <p:nvPicPr>
          <p:cNvPr id="2050" name="Picture 2" descr="V-I Characteristics of Zener Diode">
            <a:extLst>
              <a:ext uri="{FF2B5EF4-FFF2-40B4-BE49-F238E27FC236}">
                <a16:creationId xmlns:a16="http://schemas.microsoft.com/office/drawing/2014/main" id="{3FD01692-4BBC-4FEC-BF8E-18E469C8EB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02"/>
          <a:stretch/>
        </p:blipFill>
        <p:spPr bwMode="auto">
          <a:xfrm>
            <a:off x="5679887" y="2093976"/>
            <a:ext cx="5951281" cy="395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2438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EBE5-324B-498C-ADD2-BD7CB8822B8F}"/>
              </a:ext>
            </a:extLst>
          </p:cNvPr>
          <p:cNvSpPr>
            <a:spLocks noGrp="1"/>
          </p:cNvSpPr>
          <p:nvPr>
            <p:ph type="title"/>
          </p:nvPr>
        </p:nvSpPr>
        <p:spPr>
          <a:xfrm>
            <a:off x="1069848" y="484632"/>
            <a:ext cx="10058400" cy="1609344"/>
          </a:xfrm>
        </p:spPr>
        <p:txBody>
          <a:bodyPr>
            <a:normAutofit/>
          </a:bodyPr>
          <a:lstStyle/>
          <a:p>
            <a:r>
              <a:rPr lang="en-MY" dirty="0"/>
              <a:t>types of breakdown</a:t>
            </a:r>
          </a:p>
        </p:txBody>
      </p:sp>
      <p:sp>
        <p:nvSpPr>
          <p:cNvPr id="3" name="Content Placeholder 2">
            <a:extLst>
              <a:ext uri="{FF2B5EF4-FFF2-40B4-BE49-F238E27FC236}">
                <a16:creationId xmlns:a16="http://schemas.microsoft.com/office/drawing/2014/main" id="{98F18E60-0522-4C6C-95EE-2F34BB7D04B7}"/>
              </a:ext>
            </a:extLst>
          </p:cNvPr>
          <p:cNvSpPr>
            <a:spLocks noGrp="1"/>
          </p:cNvSpPr>
          <p:nvPr>
            <p:ph idx="1"/>
          </p:nvPr>
        </p:nvSpPr>
        <p:spPr>
          <a:xfrm>
            <a:off x="1069848" y="2121408"/>
            <a:ext cx="4773168" cy="4050792"/>
          </a:xfrm>
        </p:spPr>
        <p:txBody>
          <a:bodyPr>
            <a:normAutofit/>
          </a:bodyPr>
          <a:lstStyle/>
          <a:p>
            <a:r>
              <a:rPr lang="en-MY" dirty="0"/>
              <a:t>For a Zener diode there are two types of breakdown:</a:t>
            </a:r>
          </a:p>
          <a:p>
            <a:pPr lvl="1"/>
            <a:r>
              <a:rPr lang="en-MY"/>
              <a:t>Zener breakdown</a:t>
            </a:r>
          </a:p>
          <a:p>
            <a:pPr lvl="1"/>
            <a:r>
              <a:rPr lang="en-MY"/>
              <a:t>Avalanche breakdown</a:t>
            </a:r>
          </a:p>
        </p:txBody>
      </p:sp>
      <p:pic>
        <p:nvPicPr>
          <p:cNvPr id="6" name="Picture 2" descr="V-I Characteristics of Zener Diode">
            <a:extLst>
              <a:ext uri="{FF2B5EF4-FFF2-40B4-BE49-F238E27FC236}">
                <a16:creationId xmlns:a16="http://schemas.microsoft.com/office/drawing/2014/main" id="{5DA7AD43-7ADE-4C25-822C-94CD368C31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02"/>
          <a:stretch/>
        </p:blipFill>
        <p:spPr bwMode="auto">
          <a:xfrm>
            <a:off x="6355080" y="2596024"/>
            <a:ext cx="4773168" cy="317471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A229F29-2776-4D4D-B13A-A4615B52E119}"/>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62</a:t>
            </a:fld>
            <a:endParaRPr lang="en-MY"/>
          </a:p>
        </p:txBody>
      </p:sp>
    </p:spTree>
    <p:extLst>
      <p:ext uri="{BB962C8B-B14F-4D97-AF65-F5344CB8AC3E}">
        <p14:creationId xmlns:p14="http://schemas.microsoft.com/office/powerpoint/2010/main" val="39626056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FFCC-8322-4F3B-A71C-9372EBC3F396}"/>
              </a:ext>
            </a:extLst>
          </p:cNvPr>
          <p:cNvSpPr>
            <a:spLocks noGrp="1"/>
          </p:cNvSpPr>
          <p:nvPr>
            <p:ph type="title"/>
          </p:nvPr>
        </p:nvSpPr>
        <p:spPr>
          <a:xfrm>
            <a:off x="1069848" y="484632"/>
            <a:ext cx="10058400" cy="1609344"/>
          </a:xfrm>
        </p:spPr>
        <p:txBody>
          <a:bodyPr>
            <a:normAutofit/>
          </a:bodyPr>
          <a:lstStyle/>
          <a:p>
            <a:r>
              <a:rPr lang="en-MY" dirty="0"/>
              <a:t>Zener Breakdown vs Avalanche Breakdown</a:t>
            </a:r>
          </a:p>
        </p:txBody>
      </p:sp>
      <p:sp>
        <p:nvSpPr>
          <p:cNvPr id="3" name="Content Placeholder 2">
            <a:extLst>
              <a:ext uri="{FF2B5EF4-FFF2-40B4-BE49-F238E27FC236}">
                <a16:creationId xmlns:a16="http://schemas.microsoft.com/office/drawing/2014/main" id="{256E58BB-D3E9-493C-B208-EFF0AA17F6D4}"/>
              </a:ext>
            </a:extLst>
          </p:cNvPr>
          <p:cNvSpPr>
            <a:spLocks noGrp="1"/>
          </p:cNvSpPr>
          <p:nvPr>
            <p:ph idx="1"/>
          </p:nvPr>
        </p:nvSpPr>
        <p:spPr>
          <a:xfrm>
            <a:off x="1069848" y="2121408"/>
            <a:ext cx="4773168" cy="4050792"/>
          </a:xfrm>
        </p:spPr>
        <p:txBody>
          <a:bodyPr>
            <a:normAutofit lnSpcReduction="10000"/>
          </a:bodyPr>
          <a:lstStyle/>
          <a:p>
            <a:pPr algn="just">
              <a:lnSpc>
                <a:spcPct val="100000"/>
              </a:lnSpc>
            </a:pPr>
            <a:r>
              <a:rPr lang="en-MY" dirty="0"/>
              <a:t>The Zener effect is dominant in voltages up to 5.6 volts and the avalanche effect takes over above that.</a:t>
            </a:r>
          </a:p>
          <a:p>
            <a:pPr algn="just">
              <a:lnSpc>
                <a:spcPct val="100000"/>
              </a:lnSpc>
            </a:pPr>
            <a:r>
              <a:rPr lang="en-MY" dirty="0"/>
              <a:t>They are both similar effects, the difference being that the Zener effect is a quantum phenomenon and the avalanche effect is the movement of electrons in the valence band like in any electric current.</a:t>
            </a:r>
          </a:p>
          <a:p>
            <a:pPr algn="just">
              <a:lnSpc>
                <a:spcPct val="100000"/>
              </a:lnSpc>
            </a:pPr>
            <a:r>
              <a:rPr lang="en-MY" dirty="0"/>
              <a:t>Avalanche effect also allows a larger current through the diode than the Zener effect</a:t>
            </a:r>
          </a:p>
        </p:txBody>
      </p:sp>
      <p:pic>
        <p:nvPicPr>
          <p:cNvPr id="6" name="Picture 2" descr="V-I Characteristics of Zener Diode">
            <a:extLst>
              <a:ext uri="{FF2B5EF4-FFF2-40B4-BE49-F238E27FC236}">
                <a16:creationId xmlns:a16="http://schemas.microsoft.com/office/drawing/2014/main" id="{4E195B53-BF33-44F3-97E1-B8794B607F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02"/>
          <a:stretch/>
        </p:blipFill>
        <p:spPr bwMode="auto">
          <a:xfrm>
            <a:off x="6355080" y="2596024"/>
            <a:ext cx="4773168" cy="317471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86E097C-3FA0-49F2-B478-F35F1EEB8EE4}"/>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63</a:t>
            </a:fld>
            <a:endParaRPr lang="en-MY"/>
          </a:p>
        </p:txBody>
      </p:sp>
    </p:spTree>
    <p:extLst>
      <p:ext uri="{BB962C8B-B14F-4D97-AF65-F5344CB8AC3E}">
        <p14:creationId xmlns:p14="http://schemas.microsoft.com/office/powerpoint/2010/main" val="3299840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0EA8-626C-4AF3-BA13-5DB484427BAF}"/>
              </a:ext>
            </a:extLst>
          </p:cNvPr>
          <p:cNvSpPr>
            <a:spLocks noGrp="1"/>
          </p:cNvSpPr>
          <p:nvPr>
            <p:ph type="title"/>
          </p:nvPr>
        </p:nvSpPr>
        <p:spPr/>
        <p:txBody>
          <a:bodyPr/>
          <a:lstStyle/>
          <a:p>
            <a:r>
              <a:rPr lang="en-MY" dirty="0"/>
              <a:t>V-I characteristics of a Zener diode</a:t>
            </a:r>
          </a:p>
        </p:txBody>
      </p:sp>
      <p:sp>
        <p:nvSpPr>
          <p:cNvPr id="3" name="Content Placeholder 2">
            <a:extLst>
              <a:ext uri="{FF2B5EF4-FFF2-40B4-BE49-F238E27FC236}">
                <a16:creationId xmlns:a16="http://schemas.microsoft.com/office/drawing/2014/main" id="{7578AD6A-C2C8-41AE-BCF8-CF947EDF911C}"/>
              </a:ext>
            </a:extLst>
          </p:cNvPr>
          <p:cNvSpPr>
            <a:spLocks noGrp="1"/>
          </p:cNvSpPr>
          <p:nvPr>
            <p:ph idx="1"/>
          </p:nvPr>
        </p:nvSpPr>
        <p:spPr/>
        <p:txBody>
          <a:bodyPr>
            <a:normAutofit fontScale="77500" lnSpcReduction="20000"/>
          </a:bodyPr>
          <a:lstStyle/>
          <a:p>
            <a:pPr algn="just">
              <a:lnSpc>
                <a:spcPct val="120000"/>
              </a:lnSpc>
            </a:pPr>
            <a:r>
              <a:rPr lang="en-MY" dirty="0"/>
              <a:t>The V-I characteristics of a Zener diode can be divided into two parts as follows:</a:t>
            </a:r>
          </a:p>
          <a:p>
            <a:pPr lvl="1" algn="just">
              <a:lnSpc>
                <a:spcPct val="120000"/>
              </a:lnSpc>
            </a:pPr>
            <a:r>
              <a:rPr lang="en-MY" dirty="0"/>
              <a:t>Forward Characteristics</a:t>
            </a:r>
          </a:p>
          <a:p>
            <a:pPr lvl="1" algn="just">
              <a:lnSpc>
                <a:spcPct val="120000"/>
              </a:lnSpc>
            </a:pPr>
            <a:r>
              <a:rPr lang="en-MY" dirty="0"/>
              <a:t>Reverse Characteristics</a:t>
            </a:r>
          </a:p>
          <a:p>
            <a:pPr algn="just">
              <a:lnSpc>
                <a:spcPct val="120000"/>
              </a:lnSpc>
            </a:pPr>
            <a:r>
              <a:rPr lang="en-MY" b="1" dirty="0">
                <a:effectLst>
                  <a:outerShdw blurRad="38100" dist="38100" dir="2700000" algn="tl">
                    <a:srgbClr val="000000">
                      <a:alpha val="43137"/>
                    </a:srgbClr>
                  </a:outerShdw>
                </a:effectLst>
              </a:rPr>
              <a:t>Forward Characteristics</a:t>
            </a:r>
          </a:p>
          <a:p>
            <a:pPr algn="just">
              <a:lnSpc>
                <a:spcPct val="120000"/>
              </a:lnSpc>
            </a:pPr>
            <a:r>
              <a:rPr lang="en-MY" dirty="0"/>
              <a:t>The first quadrant in the graph represents the forward characteristics of a Zener diode. From the graph, we understand that it is almost identical to the forward characteristics of any other P-N junction diode.</a:t>
            </a:r>
          </a:p>
          <a:p>
            <a:pPr algn="just">
              <a:lnSpc>
                <a:spcPct val="120000"/>
              </a:lnSpc>
            </a:pPr>
            <a:r>
              <a:rPr lang="en-MY" b="1" dirty="0">
                <a:effectLst>
                  <a:outerShdw blurRad="38100" dist="38100" dir="2700000" algn="tl">
                    <a:srgbClr val="000000">
                      <a:alpha val="43137"/>
                    </a:srgbClr>
                  </a:outerShdw>
                </a:effectLst>
              </a:rPr>
              <a:t>Reverse Characteristics</a:t>
            </a:r>
          </a:p>
          <a:p>
            <a:pPr algn="just">
              <a:lnSpc>
                <a:spcPct val="120000"/>
              </a:lnSpc>
            </a:pPr>
            <a:r>
              <a:rPr lang="en-MY" dirty="0"/>
              <a:t>When a reverse voltage is applied to a Zener voltage, initially a small reverse saturation current Io flows across the diode. This current is due to thermally generated minority carriers. As the reverse voltage is increased, at a certain value of reverse voltage, the reverse current increases drastically and sharply. This is an indication that the breakdown has occurred. We call this voltage breakdown voltage or Zener voltage and it is denoted by </a:t>
            </a:r>
            <a:r>
              <a:rPr lang="en-MY" dirty="0" err="1"/>
              <a:t>Vz</a:t>
            </a:r>
            <a:r>
              <a:rPr lang="en-MY" dirty="0"/>
              <a:t>.</a:t>
            </a:r>
          </a:p>
        </p:txBody>
      </p:sp>
      <p:sp>
        <p:nvSpPr>
          <p:cNvPr id="4" name="Slide Number Placeholder 3">
            <a:extLst>
              <a:ext uri="{FF2B5EF4-FFF2-40B4-BE49-F238E27FC236}">
                <a16:creationId xmlns:a16="http://schemas.microsoft.com/office/drawing/2014/main" id="{349A82D8-3899-4BAD-8376-4DCCE1C710D0}"/>
              </a:ext>
            </a:extLst>
          </p:cNvPr>
          <p:cNvSpPr>
            <a:spLocks noGrp="1"/>
          </p:cNvSpPr>
          <p:nvPr>
            <p:ph type="sldNum" sz="quarter" idx="12"/>
          </p:nvPr>
        </p:nvSpPr>
        <p:spPr/>
        <p:txBody>
          <a:bodyPr/>
          <a:lstStyle/>
          <a:p>
            <a:fld id="{1DE98518-C1CF-410D-8A71-B5D14FDF677E}" type="slidenum">
              <a:rPr lang="en-MY" smtClean="0"/>
              <a:t>64</a:t>
            </a:fld>
            <a:endParaRPr lang="en-MY" dirty="0"/>
          </a:p>
        </p:txBody>
      </p:sp>
    </p:spTree>
    <p:extLst>
      <p:ext uri="{BB962C8B-B14F-4D97-AF65-F5344CB8AC3E}">
        <p14:creationId xmlns:p14="http://schemas.microsoft.com/office/powerpoint/2010/main" val="18842571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EBCD-4CAA-4278-8000-ADB9502E1671}"/>
              </a:ext>
            </a:extLst>
          </p:cNvPr>
          <p:cNvSpPr>
            <a:spLocks noGrp="1"/>
          </p:cNvSpPr>
          <p:nvPr>
            <p:ph type="title"/>
          </p:nvPr>
        </p:nvSpPr>
        <p:spPr/>
        <p:txBody>
          <a:bodyPr/>
          <a:lstStyle/>
          <a:p>
            <a:r>
              <a:rPr lang="en-MY" dirty="0"/>
              <a:t>Zener Diode Specifications</a:t>
            </a:r>
          </a:p>
        </p:txBody>
      </p:sp>
      <p:sp>
        <p:nvSpPr>
          <p:cNvPr id="3" name="Content Placeholder 2">
            <a:extLst>
              <a:ext uri="{FF2B5EF4-FFF2-40B4-BE49-F238E27FC236}">
                <a16:creationId xmlns:a16="http://schemas.microsoft.com/office/drawing/2014/main" id="{4B4886FF-5ECF-44FE-BC44-7474A280F775}"/>
              </a:ext>
            </a:extLst>
          </p:cNvPr>
          <p:cNvSpPr>
            <a:spLocks noGrp="1"/>
          </p:cNvSpPr>
          <p:nvPr>
            <p:ph idx="1"/>
          </p:nvPr>
        </p:nvSpPr>
        <p:spPr/>
        <p:txBody>
          <a:bodyPr>
            <a:normAutofit fontScale="85000" lnSpcReduction="10000"/>
          </a:bodyPr>
          <a:lstStyle/>
          <a:p>
            <a:pPr marL="0" indent="0" algn="just">
              <a:lnSpc>
                <a:spcPct val="120000"/>
              </a:lnSpc>
              <a:buNone/>
            </a:pPr>
            <a:r>
              <a:rPr lang="en-MY" dirty="0"/>
              <a:t>Some commonly used specifications for Zener diodes are as follows:</a:t>
            </a:r>
          </a:p>
          <a:p>
            <a:pPr algn="just">
              <a:lnSpc>
                <a:spcPct val="120000"/>
              </a:lnSpc>
            </a:pPr>
            <a:r>
              <a:rPr lang="en-MY" dirty="0"/>
              <a:t>Zener/Breakdown Voltage – The Zener or the reverse breakdown voltage ranges from 2.4 V to 200 V, sometimes it can go up to 1 kV while the maximum for the surface-mounted device is 47 V.</a:t>
            </a:r>
          </a:p>
          <a:p>
            <a:pPr algn="just">
              <a:lnSpc>
                <a:spcPct val="120000"/>
              </a:lnSpc>
            </a:pPr>
            <a:r>
              <a:rPr lang="en-MY" dirty="0"/>
              <a:t>Current </a:t>
            </a:r>
            <a:r>
              <a:rPr lang="en-MY" dirty="0" err="1"/>
              <a:t>Iz</a:t>
            </a:r>
            <a:r>
              <a:rPr lang="en-MY" dirty="0"/>
              <a:t> (max) – It is the maximum current at the rated Zener Voltage (</a:t>
            </a:r>
            <a:r>
              <a:rPr lang="en-MY" dirty="0" err="1"/>
              <a:t>Vz</a:t>
            </a:r>
            <a:r>
              <a:rPr lang="en-MY" dirty="0"/>
              <a:t> – 200μA to 200 A)</a:t>
            </a:r>
          </a:p>
          <a:p>
            <a:pPr algn="just">
              <a:lnSpc>
                <a:spcPct val="120000"/>
              </a:lnSpc>
            </a:pPr>
            <a:r>
              <a:rPr lang="en-MY" dirty="0"/>
              <a:t>Current </a:t>
            </a:r>
            <a:r>
              <a:rPr lang="en-MY" dirty="0" err="1"/>
              <a:t>Iz</a:t>
            </a:r>
            <a:r>
              <a:rPr lang="en-MY" dirty="0"/>
              <a:t> (min) – It is the minimum value of current required for the diode to breakdown.</a:t>
            </a:r>
          </a:p>
          <a:p>
            <a:pPr algn="just">
              <a:lnSpc>
                <a:spcPct val="120000"/>
              </a:lnSpc>
            </a:pPr>
            <a:r>
              <a:rPr lang="en-MY" dirty="0"/>
              <a:t>Power Rating – It denotes the maximum power the Zener diode can dissipate. It is given by the product of the voltage of the diode and the current flowing through it.</a:t>
            </a:r>
          </a:p>
          <a:p>
            <a:pPr algn="just">
              <a:lnSpc>
                <a:spcPct val="120000"/>
              </a:lnSpc>
            </a:pPr>
            <a:r>
              <a:rPr lang="en-MY" dirty="0"/>
              <a:t>Temperature Stability – Diodes around 5 V have the best stability</a:t>
            </a:r>
          </a:p>
          <a:p>
            <a:pPr algn="just">
              <a:lnSpc>
                <a:spcPct val="120000"/>
              </a:lnSpc>
            </a:pPr>
            <a:r>
              <a:rPr lang="en-MY" dirty="0"/>
              <a:t>Voltage Tolerance – It is typically ±5%</a:t>
            </a:r>
          </a:p>
          <a:p>
            <a:pPr algn="just">
              <a:lnSpc>
                <a:spcPct val="120000"/>
              </a:lnSpc>
            </a:pPr>
            <a:r>
              <a:rPr lang="en-MY" dirty="0"/>
              <a:t>Zener Resistance (Rz) – It is the resistance to the Zener diode exhibits.</a:t>
            </a:r>
          </a:p>
        </p:txBody>
      </p:sp>
      <p:sp>
        <p:nvSpPr>
          <p:cNvPr id="4" name="Slide Number Placeholder 3">
            <a:extLst>
              <a:ext uri="{FF2B5EF4-FFF2-40B4-BE49-F238E27FC236}">
                <a16:creationId xmlns:a16="http://schemas.microsoft.com/office/drawing/2014/main" id="{0645CE2A-D59E-4A91-8B67-B72F087D871D}"/>
              </a:ext>
            </a:extLst>
          </p:cNvPr>
          <p:cNvSpPr>
            <a:spLocks noGrp="1"/>
          </p:cNvSpPr>
          <p:nvPr>
            <p:ph type="sldNum" sz="quarter" idx="12"/>
          </p:nvPr>
        </p:nvSpPr>
        <p:spPr/>
        <p:txBody>
          <a:bodyPr/>
          <a:lstStyle/>
          <a:p>
            <a:fld id="{1DE98518-C1CF-410D-8A71-B5D14FDF677E}" type="slidenum">
              <a:rPr lang="en-MY" smtClean="0"/>
              <a:t>65</a:t>
            </a:fld>
            <a:endParaRPr lang="en-MY" dirty="0"/>
          </a:p>
        </p:txBody>
      </p:sp>
    </p:spTree>
    <p:extLst>
      <p:ext uri="{BB962C8B-B14F-4D97-AF65-F5344CB8AC3E}">
        <p14:creationId xmlns:p14="http://schemas.microsoft.com/office/powerpoint/2010/main" val="2283471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605D-5D72-4C29-AD5A-BB02D9FFBBC1}"/>
              </a:ext>
            </a:extLst>
          </p:cNvPr>
          <p:cNvSpPr>
            <a:spLocks noGrp="1"/>
          </p:cNvSpPr>
          <p:nvPr>
            <p:ph type="title"/>
          </p:nvPr>
        </p:nvSpPr>
        <p:spPr/>
        <p:txBody>
          <a:bodyPr/>
          <a:lstStyle/>
          <a:p>
            <a:r>
              <a:rPr lang="en-MY" dirty="0"/>
              <a:t>advantages of a Zener diode</a:t>
            </a:r>
          </a:p>
        </p:txBody>
      </p:sp>
      <p:graphicFrame>
        <p:nvGraphicFramePr>
          <p:cNvPr id="6" name="Content Placeholder 2">
            <a:extLst>
              <a:ext uri="{FF2B5EF4-FFF2-40B4-BE49-F238E27FC236}">
                <a16:creationId xmlns:a16="http://schemas.microsoft.com/office/drawing/2014/main" id="{279813F4-72F1-44F3-921D-52103ADAD24E}"/>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9E131AD-6C47-4365-96ED-545C4F551826}"/>
              </a:ext>
            </a:extLst>
          </p:cNvPr>
          <p:cNvSpPr>
            <a:spLocks noGrp="1"/>
          </p:cNvSpPr>
          <p:nvPr>
            <p:ph type="sldNum" sz="quarter" idx="12"/>
          </p:nvPr>
        </p:nvSpPr>
        <p:spPr/>
        <p:txBody>
          <a:bodyPr/>
          <a:lstStyle/>
          <a:p>
            <a:fld id="{1DE98518-C1CF-410D-8A71-B5D14FDF677E}" type="slidenum">
              <a:rPr lang="en-MY" smtClean="0"/>
              <a:t>66</a:t>
            </a:fld>
            <a:endParaRPr lang="en-MY" dirty="0"/>
          </a:p>
        </p:txBody>
      </p:sp>
    </p:spTree>
    <p:extLst>
      <p:ext uri="{BB962C8B-B14F-4D97-AF65-F5344CB8AC3E}">
        <p14:creationId xmlns:p14="http://schemas.microsoft.com/office/powerpoint/2010/main" val="22230555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CA59-CA98-4946-BB6C-340CE951F2F8}"/>
              </a:ext>
            </a:extLst>
          </p:cNvPr>
          <p:cNvSpPr>
            <a:spLocks noGrp="1"/>
          </p:cNvSpPr>
          <p:nvPr>
            <p:ph type="title"/>
          </p:nvPr>
        </p:nvSpPr>
        <p:spPr>
          <a:xfrm>
            <a:off x="1069848" y="484632"/>
            <a:ext cx="10058400" cy="1609344"/>
          </a:xfrm>
        </p:spPr>
        <p:txBody>
          <a:bodyPr>
            <a:normAutofit/>
          </a:bodyPr>
          <a:lstStyle/>
          <a:p>
            <a:r>
              <a:rPr lang="en-MY" dirty="0"/>
              <a:t>Application of  Zener Diode</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82A44BD-E928-46FA-B6E2-ECF1459FFBE4}"/>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67</a:t>
            </a:fld>
            <a:endParaRPr lang="en-MY"/>
          </a:p>
        </p:txBody>
      </p:sp>
      <p:graphicFrame>
        <p:nvGraphicFramePr>
          <p:cNvPr id="6" name="Content Placeholder 2">
            <a:extLst>
              <a:ext uri="{FF2B5EF4-FFF2-40B4-BE49-F238E27FC236}">
                <a16:creationId xmlns:a16="http://schemas.microsoft.com/office/drawing/2014/main" id="{FB3AB4DC-70C1-4E0F-9F42-B89C9E51C7C3}"/>
              </a:ext>
            </a:extLst>
          </p:cNvPr>
          <p:cNvGraphicFramePr>
            <a:graphicFrameLocks noGrp="1"/>
          </p:cNvGraphicFramePr>
          <p:nvPr>
            <p:ph idx="1"/>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2248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2" name="Group 31">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3" name="Oval 32">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4" name="Oval 33">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6" name="Rectangle 35">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5C33D-B18B-4396-8D60-4D13C7D6569C}"/>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8900" dirty="0">
                <a:solidFill>
                  <a:srgbClr val="FFFFFF"/>
                </a:solidFill>
              </a:rPr>
              <a:t>6. Application of </a:t>
            </a:r>
            <a:r>
              <a:rPr lang="en-US" sz="8900" dirty="0" err="1">
                <a:solidFill>
                  <a:srgbClr val="FFFFFF"/>
                </a:solidFill>
              </a:rPr>
              <a:t>Zenor</a:t>
            </a:r>
            <a:r>
              <a:rPr lang="en-US" sz="8900" dirty="0">
                <a:solidFill>
                  <a:srgbClr val="FFFFFF"/>
                </a:solidFill>
              </a:rPr>
              <a:t> diode – Voltage Regulator</a:t>
            </a:r>
          </a:p>
        </p:txBody>
      </p:sp>
      <p:cxnSp>
        <p:nvCxnSpPr>
          <p:cNvPr id="38" name="Straight Connector 37">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4C699B3-EC2B-4435-90A9-CE483DFE89D9}"/>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68</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6302603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438F-60E1-4F9D-ADD5-A11CEB5FEF43}"/>
              </a:ext>
            </a:extLst>
          </p:cNvPr>
          <p:cNvSpPr>
            <a:spLocks noGrp="1"/>
          </p:cNvSpPr>
          <p:nvPr>
            <p:ph type="title"/>
          </p:nvPr>
        </p:nvSpPr>
        <p:spPr/>
        <p:txBody>
          <a:bodyPr/>
          <a:lstStyle/>
          <a:p>
            <a:r>
              <a:rPr lang="pt-BR" dirty="0"/>
              <a:t>Zener Diode as a Voltage Regulator</a:t>
            </a:r>
            <a:endParaRPr lang="en-MY" dirty="0"/>
          </a:p>
        </p:txBody>
      </p:sp>
      <p:sp>
        <p:nvSpPr>
          <p:cNvPr id="3" name="Content Placeholder 2">
            <a:extLst>
              <a:ext uri="{FF2B5EF4-FFF2-40B4-BE49-F238E27FC236}">
                <a16:creationId xmlns:a16="http://schemas.microsoft.com/office/drawing/2014/main" id="{A93F5950-D063-43F0-9213-E87AD8865904}"/>
              </a:ext>
            </a:extLst>
          </p:cNvPr>
          <p:cNvSpPr>
            <a:spLocks noGrp="1"/>
          </p:cNvSpPr>
          <p:nvPr>
            <p:ph idx="1"/>
          </p:nvPr>
        </p:nvSpPr>
        <p:spPr/>
        <p:txBody>
          <a:bodyPr/>
          <a:lstStyle/>
          <a:p>
            <a:pPr algn="just">
              <a:lnSpc>
                <a:spcPct val="100000"/>
              </a:lnSpc>
            </a:pPr>
            <a:r>
              <a:rPr lang="en-MY" dirty="0"/>
              <a:t>Zener diode is a silicon semiconductor with a p-n junction that is specifically designed to work in the reverse biased condition. </a:t>
            </a:r>
          </a:p>
          <a:p>
            <a:pPr algn="just">
              <a:lnSpc>
                <a:spcPct val="100000"/>
              </a:lnSpc>
            </a:pPr>
            <a:r>
              <a:rPr lang="en-MY" dirty="0"/>
              <a:t>When forward biased, it behaves like a normal signal diode, but when the reverse voltage is applied to it, the voltage remains constant for a wide range of currents. </a:t>
            </a:r>
          </a:p>
          <a:p>
            <a:pPr algn="just">
              <a:lnSpc>
                <a:spcPct val="100000"/>
              </a:lnSpc>
            </a:pPr>
            <a:r>
              <a:rPr lang="en-MY" dirty="0"/>
              <a:t>Due to this feature, it is used as a voltage regulator in </a:t>
            </a:r>
            <a:r>
              <a:rPr lang="en-MY" dirty="0" err="1"/>
              <a:t>d.c.</a:t>
            </a:r>
            <a:r>
              <a:rPr lang="en-MY" dirty="0"/>
              <a:t> circuit. </a:t>
            </a:r>
          </a:p>
          <a:p>
            <a:pPr algn="just">
              <a:lnSpc>
                <a:spcPct val="100000"/>
              </a:lnSpc>
            </a:pPr>
            <a:r>
              <a:rPr lang="en-MY" dirty="0"/>
              <a:t>The primary objective of the Zener diode as a voltage regulator is to maintain a constant voltage. </a:t>
            </a:r>
          </a:p>
          <a:p>
            <a:pPr algn="just">
              <a:lnSpc>
                <a:spcPct val="100000"/>
              </a:lnSpc>
            </a:pPr>
            <a:r>
              <a:rPr lang="en-MY" dirty="0"/>
              <a:t>Let us say if Zener voltage of 5 V is used then, the voltage becomes constant at 5 V, and it does not change.</a:t>
            </a:r>
          </a:p>
        </p:txBody>
      </p:sp>
      <p:sp>
        <p:nvSpPr>
          <p:cNvPr id="4" name="Slide Number Placeholder 3">
            <a:extLst>
              <a:ext uri="{FF2B5EF4-FFF2-40B4-BE49-F238E27FC236}">
                <a16:creationId xmlns:a16="http://schemas.microsoft.com/office/drawing/2014/main" id="{2F5E139D-7326-4E74-BD67-9C531E96DEB1}"/>
              </a:ext>
            </a:extLst>
          </p:cNvPr>
          <p:cNvSpPr>
            <a:spLocks noGrp="1"/>
          </p:cNvSpPr>
          <p:nvPr>
            <p:ph type="sldNum" sz="quarter" idx="12"/>
          </p:nvPr>
        </p:nvSpPr>
        <p:spPr/>
        <p:txBody>
          <a:bodyPr/>
          <a:lstStyle/>
          <a:p>
            <a:fld id="{1DE98518-C1CF-410D-8A71-B5D14FDF677E}" type="slidenum">
              <a:rPr lang="en-MY" smtClean="0"/>
              <a:t>69</a:t>
            </a:fld>
            <a:endParaRPr lang="en-MY" dirty="0"/>
          </a:p>
        </p:txBody>
      </p:sp>
    </p:spTree>
    <p:extLst>
      <p:ext uri="{BB962C8B-B14F-4D97-AF65-F5344CB8AC3E}">
        <p14:creationId xmlns:p14="http://schemas.microsoft.com/office/powerpoint/2010/main" val="284211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0308-FD4B-4733-B4E5-05B9EF6196B8}"/>
              </a:ext>
            </a:extLst>
          </p:cNvPr>
          <p:cNvSpPr>
            <a:spLocks noGrp="1"/>
          </p:cNvSpPr>
          <p:nvPr>
            <p:ph type="title"/>
          </p:nvPr>
        </p:nvSpPr>
        <p:spPr/>
        <p:txBody>
          <a:bodyPr/>
          <a:lstStyle/>
          <a:p>
            <a:r>
              <a:rPr lang="en-MY" dirty="0"/>
              <a:t>Semiconductor Material</a:t>
            </a:r>
          </a:p>
        </p:txBody>
      </p:sp>
      <p:sp>
        <p:nvSpPr>
          <p:cNvPr id="3" name="Content Placeholder 2">
            <a:extLst>
              <a:ext uri="{FF2B5EF4-FFF2-40B4-BE49-F238E27FC236}">
                <a16:creationId xmlns:a16="http://schemas.microsoft.com/office/drawing/2014/main" id="{55E23A34-EB26-49EE-9DF2-5F5C86CB7351}"/>
              </a:ext>
            </a:extLst>
          </p:cNvPr>
          <p:cNvSpPr>
            <a:spLocks noGrp="1"/>
          </p:cNvSpPr>
          <p:nvPr>
            <p:ph idx="1"/>
          </p:nvPr>
        </p:nvSpPr>
        <p:spPr/>
        <p:txBody>
          <a:bodyPr/>
          <a:lstStyle/>
          <a:p>
            <a:pPr algn="just">
              <a:lnSpc>
                <a:spcPct val="100000"/>
              </a:lnSpc>
            </a:pPr>
            <a:r>
              <a:rPr lang="en-MY" dirty="0"/>
              <a:t>As seen from the energy band diagrams, insulator have a wide forbidden band gap, semiconductors have a narrow forbidden band gap and conductors have no forbidden band gap.</a:t>
            </a:r>
          </a:p>
        </p:txBody>
      </p:sp>
      <p:sp>
        <p:nvSpPr>
          <p:cNvPr id="4" name="Slide Number Placeholder 3">
            <a:extLst>
              <a:ext uri="{FF2B5EF4-FFF2-40B4-BE49-F238E27FC236}">
                <a16:creationId xmlns:a16="http://schemas.microsoft.com/office/drawing/2014/main" id="{07426D26-0699-4C5C-A046-EEB176DA22E5}"/>
              </a:ext>
            </a:extLst>
          </p:cNvPr>
          <p:cNvSpPr>
            <a:spLocks noGrp="1"/>
          </p:cNvSpPr>
          <p:nvPr>
            <p:ph type="sldNum" sz="quarter" idx="12"/>
          </p:nvPr>
        </p:nvSpPr>
        <p:spPr/>
        <p:txBody>
          <a:bodyPr/>
          <a:lstStyle/>
          <a:p>
            <a:fld id="{1DE98518-C1CF-410D-8A71-B5D14FDF677E}" type="slidenum">
              <a:rPr lang="en-MY" smtClean="0"/>
              <a:t>7</a:t>
            </a:fld>
            <a:endParaRPr lang="en-MY" dirty="0"/>
          </a:p>
        </p:txBody>
      </p:sp>
      <p:pic>
        <p:nvPicPr>
          <p:cNvPr id="2050" name="Picture 2" descr="Conductors – Insulators – Semiconductors - Fundamentals - Semiconductor  Technology from A to Z - Halbleiter.org">
            <a:extLst>
              <a:ext uri="{FF2B5EF4-FFF2-40B4-BE49-F238E27FC236}">
                <a16:creationId xmlns:a16="http://schemas.microsoft.com/office/drawing/2014/main" id="{57C9600D-BE9E-4394-BD18-18BF0C690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033" y="3526550"/>
            <a:ext cx="6722723" cy="22896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D937E48-93B5-42C1-9CC8-22E8C5A7AC36}"/>
              </a:ext>
            </a:extLst>
          </p:cNvPr>
          <p:cNvPicPr>
            <a:picLocks noChangeAspect="1"/>
          </p:cNvPicPr>
          <p:nvPr/>
        </p:nvPicPr>
        <p:blipFill>
          <a:blip r:embed="rId3"/>
          <a:stretch>
            <a:fillRect/>
          </a:stretch>
        </p:blipFill>
        <p:spPr>
          <a:xfrm>
            <a:off x="879065" y="3814189"/>
            <a:ext cx="2478164" cy="1714346"/>
          </a:xfrm>
          <a:prstGeom prst="rect">
            <a:avLst/>
          </a:prstGeom>
        </p:spPr>
      </p:pic>
    </p:spTree>
    <p:extLst>
      <p:ext uri="{BB962C8B-B14F-4D97-AF65-F5344CB8AC3E}">
        <p14:creationId xmlns:p14="http://schemas.microsoft.com/office/powerpoint/2010/main" val="38773346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0D2B-B821-45A5-9B4E-7D4FC5D0D095}"/>
              </a:ext>
            </a:extLst>
          </p:cNvPr>
          <p:cNvSpPr>
            <a:spLocks noGrp="1"/>
          </p:cNvSpPr>
          <p:nvPr>
            <p:ph type="title"/>
          </p:nvPr>
        </p:nvSpPr>
        <p:spPr/>
        <p:txBody>
          <a:bodyPr/>
          <a:lstStyle/>
          <a:p>
            <a:r>
              <a:rPr lang="en-MY" dirty="0"/>
              <a:t>What is a Voltage Regulator</a:t>
            </a:r>
          </a:p>
        </p:txBody>
      </p:sp>
      <p:sp>
        <p:nvSpPr>
          <p:cNvPr id="3" name="Content Placeholder 2">
            <a:extLst>
              <a:ext uri="{FF2B5EF4-FFF2-40B4-BE49-F238E27FC236}">
                <a16:creationId xmlns:a16="http://schemas.microsoft.com/office/drawing/2014/main" id="{23D85C78-117A-4CD1-9C57-1B9C0607E58B}"/>
              </a:ext>
            </a:extLst>
          </p:cNvPr>
          <p:cNvSpPr>
            <a:spLocks noGrp="1"/>
          </p:cNvSpPr>
          <p:nvPr>
            <p:ph idx="1"/>
          </p:nvPr>
        </p:nvSpPr>
        <p:spPr/>
        <p:txBody>
          <a:bodyPr>
            <a:normAutofit/>
          </a:bodyPr>
          <a:lstStyle/>
          <a:p>
            <a:pPr algn="just">
              <a:lnSpc>
                <a:spcPct val="100000"/>
              </a:lnSpc>
            </a:pPr>
            <a:r>
              <a:rPr lang="en-MY" dirty="0"/>
              <a:t>A voltage regulator is a device that regulates the voltage level. </a:t>
            </a:r>
          </a:p>
          <a:p>
            <a:pPr algn="just">
              <a:lnSpc>
                <a:spcPct val="100000"/>
              </a:lnSpc>
            </a:pPr>
            <a:r>
              <a:rPr lang="en-MY" dirty="0"/>
              <a:t>It essentially steps down the input voltage to the desired level and keeps it at that same level during the supply. </a:t>
            </a:r>
          </a:p>
          <a:p>
            <a:pPr algn="just">
              <a:lnSpc>
                <a:spcPct val="100000"/>
              </a:lnSpc>
            </a:pPr>
            <a:r>
              <a:rPr lang="en-MY" dirty="0"/>
              <a:t>This ensures that even when a load is applied the voltage doesn’t drop. </a:t>
            </a:r>
          </a:p>
          <a:p>
            <a:pPr algn="just">
              <a:lnSpc>
                <a:spcPct val="100000"/>
              </a:lnSpc>
            </a:pPr>
            <a:r>
              <a:rPr lang="en-MY" dirty="0"/>
              <a:t>The voltage regulator is used for two main reasons, and they are:</a:t>
            </a:r>
          </a:p>
          <a:p>
            <a:pPr lvl="1" algn="just">
              <a:lnSpc>
                <a:spcPct val="100000"/>
              </a:lnSpc>
            </a:pPr>
            <a:r>
              <a:rPr lang="en-MY" sz="2000" dirty="0"/>
              <a:t>To vary or regulate the output voltage</a:t>
            </a:r>
          </a:p>
          <a:p>
            <a:pPr lvl="1" algn="just">
              <a:lnSpc>
                <a:spcPct val="100000"/>
              </a:lnSpc>
            </a:pPr>
            <a:r>
              <a:rPr lang="en-MY" sz="2000" dirty="0"/>
              <a:t>To keep the output voltage constant at the desired value in spite of variations in the supply voltage.</a:t>
            </a:r>
          </a:p>
          <a:p>
            <a:pPr algn="just">
              <a:lnSpc>
                <a:spcPct val="100000"/>
              </a:lnSpc>
            </a:pPr>
            <a:r>
              <a:rPr lang="en-MY" dirty="0"/>
              <a:t>Voltage regulators are used in computers, power generators, alternators to control the output of the plant.</a:t>
            </a:r>
          </a:p>
        </p:txBody>
      </p:sp>
      <p:sp>
        <p:nvSpPr>
          <p:cNvPr id="4" name="Slide Number Placeholder 3">
            <a:extLst>
              <a:ext uri="{FF2B5EF4-FFF2-40B4-BE49-F238E27FC236}">
                <a16:creationId xmlns:a16="http://schemas.microsoft.com/office/drawing/2014/main" id="{8274979D-1E89-460D-BC9D-164D87F053B0}"/>
              </a:ext>
            </a:extLst>
          </p:cNvPr>
          <p:cNvSpPr>
            <a:spLocks noGrp="1"/>
          </p:cNvSpPr>
          <p:nvPr>
            <p:ph type="sldNum" sz="quarter" idx="12"/>
          </p:nvPr>
        </p:nvSpPr>
        <p:spPr/>
        <p:txBody>
          <a:bodyPr/>
          <a:lstStyle/>
          <a:p>
            <a:fld id="{1DE98518-C1CF-410D-8A71-B5D14FDF677E}" type="slidenum">
              <a:rPr lang="en-MY" smtClean="0"/>
              <a:t>70</a:t>
            </a:fld>
            <a:endParaRPr lang="en-MY" dirty="0"/>
          </a:p>
        </p:txBody>
      </p:sp>
    </p:spTree>
    <p:extLst>
      <p:ext uri="{BB962C8B-B14F-4D97-AF65-F5344CB8AC3E}">
        <p14:creationId xmlns:p14="http://schemas.microsoft.com/office/powerpoint/2010/main" val="10435689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36DF-36F8-4DE4-BE9C-2E7B87BE59F4}"/>
              </a:ext>
            </a:extLst>
          </p:cNvPr>
          <p:cNvSpPr>
            <a:spLocks noGrp="1"/>
          </p:cNvSpPr>
          <p:nvPr>
            <p:ph type="title"/>
          </p:nvPr>
        </p:nvSpPr>
        <p:spPr/>
        <p:txBody>
          <a:bodyPr/>
          <a:lstStyle/>
          <a:p>
            <a:r>
              <a:rPr lang="pt-BR" dirty="0"/>
              <a:t>Zener Diode as a Voltage Regulator</a:t>
            </a:r>
            <a:endParaRPr lang="en-MY" dirty="0"/>
          </a:p>
        </p:txBody>
      </p:sp>
      <p:sp>
        <p:nvSpPr>
          <p:cNvPr id="3" name="Content Placeholder 2">
            <a:extLst>
              <a:ext uri="{FF2B5EF4-FFF2-40B4-BE49-F238E27FC236}">
                <a16:creationId xmlns:a16="http://schemas.microsoft.com/office/drawing/2014/main" id="{45EC0F60-7590-43A3-BB60-7AE879BDB56E}"/>
              </a:ext>
            </a:extLst>
          </p:cNvPr>
          <p:cNvSpPr>
            <a:spLocks noGrp="1"/>
          </p:cNvSpPr>
          <p:nvPr>
            <p:ph idx="1"/>
          </p:nvPr>
        </p:nvSpPr>
        <p:spPr>
          <a:xfrm>
            <a:off x="1069848" y="2121408"/>
            <a:ext cx="4649818" cy="4050792"/>
          </a:xfrm>
        </p:spPr>
        <p:txBody>
          <a:bodyPr>
            <a:normAutofit fontScale="92500" lnSpcReduction="20000"/>
          </a:bodyPr>
          <a:lstStyle/>
          <a:p>
            <a:pPr algn="just">
              <a:lnSpc>
                <a:spcPct val="120000"/>
              </a:lnSpc>
            </a:pPr>
            <a:r>
              <a:rPr lang="en-MY" sz="1600" dirty="0"/>
              <a:t>The circuit diagram of a voltage regulator using a Zener diode.</a:t>
            </a:r>
          </a:p>
          <a:p>
            <a:pPr algn="just">
              <a:lnSpc>
                <a:spcPct val="120000"/>
              </a:lnSpc>
            </a:pPr>
            <a:r>
              <a:rPr lang="en-MY" sz="1600" dirty="0"/>
              <a:t>There is a series resistor connected to the circuit in order to limit the current into the diode. </a:t>
            </a:r>
          </a:p>
          <a:p>
            <a:pPr algn="just">
              <a:lnSpc>
                <a:spcPct val="120000"/>
              </a:lnSpc>
            </a:pPr>
            <a:r>
              <a:rPr lang="en-MY" sz="1600" dirty="0"/>
              <a:t>It is connected to the positive terminal of the </a:t>
            </a:r>
            <a:r>
              <a:rPr lang="en-MY" sz="1600" dirty="0" err="1"/>
              <a:t>d.c.</a:t>
            </a:r>
            <a:r>
              <a:rPr lang="en-MY" sz="1600" dirty="0"/>
              <a:t> It works in such a way the reverse-biased can also work in breakdown conditions. </a:t>
            </a:r>
          </a:p>
          <a:p>
            <a:pPr algn="just">
              <a:lnSpc>
                <a:spcPct val="120000"/>
              </a:lnSpc>
            </a:pPr>
            <a:r>
              <a:rPr lang="en-MY" sz="1600" dirty="0"/>
              <a:t>We do not use ordinary junction diode because the low power rating diode can get damaged when we apply reverse bias above its breakdown voltage. </a:t>
            </a:r>
          </a:p>
          <a:p>
            <a:pPr algn="just">
              <a:lnSpc>
                <a:spcPct val="120000"/>
              </a:lnSpc>
            </a:pPr>
            <a:r>
              <a:rPr lang="en-MY" sz="1600" dirty="0"/>
              <a:t>When the minimum input voltage and the maximum load current is applied, the Zener diode current should always be minimum.</a:t>
            </a:r>
          </a:p>
        </p:txBody>
      </p:sp>
      <p:sp>
        <p:nvSpPr>
          <p:cNvPr id="4" name="Slide Number Placeholder 3">
            <a:extLst>
              <a:ext uri="{FF2B5EF4-FFF2-40B4-BE49-F238E27FC236}">
                <a16:creationId xmlns:a16="http://schemas.microsoft.com/office/drawing/2014/main" id="{76BC31C8-AC72-439A-969C-CB0044146BD5}"/>
              </a:ext>
            </a:extLst>
          </p:cNvPr>
          <p:cNvSpPr>
            <a:spLocks noGrp="1"/>
          </p:cNvSpPr>
          <p:nvPr>
            <p:ph type="sldNum" sz="quarter" idx="12"/>
          </p:nvPr>
        </p:nvSpPr>
        <p:spPr/>
        <p:txBody>
          <a:bodyPr/>
          <a:lstStyle/>
          <a:p>
            <a:fld id="{1DE98518-C1CF-410D-8A71-B5D14FDF677E}" type="slidenum">
              <a:rPr lang="en-MY" smtClean="0"/>
              <a:t>71</a:t>
            </a:fld>
            <a:endParaRPr lang="en-MY" dirty="0"/>
          </a:p>
        </p:txBody>
      </p:sp>
      <p:pic>
        <p:nvPicPr>
          <p:cNvPr id="5" name="Picture 4">
            <a:extLst>
              <a:ext uri="{FF2B5EF4-FFF2-40B4-BE49-F238E27FC236}">
                <a16:creationId xmlns:a16="http://schemas.microsoft.com/office/drawing/2014/main" id="{C7BCFBF4-CD8F-4E4F-A758-D987F0C6DB09}"/>
              </a:ext>
            </a:extLst>
          </p:cNvPr>
          <p:cNvPicPr>
            <a:picLocks noChangeAspect="1"/>
          </p:cNvPicPr>
          <p:nvPr/>
        </p:nvPicPr>
        <p:blipFill>
          <a:blip r:embed="rId2"/>
          <a:stretch>
            <a:fillRect/>
          </a:stretch>
        </p:blipFill>
        <p:spPr>
          <a:xfrm>
            <a:off x="5804431" y="2121408"/>
            <a:ext cx="5731902" cy="4050792"/>
          </a:xfrm>
          <a:prstGeom prst="rect">
            <a:avLst/>
          </a:prstGeom>
        </p:spPr>
      </p:pic>
    </p:spTree>
    <p:extLst>
      <p:ext uri="{BB962C8B-B14F-4D97-AF65-F5344CB8AC3E}">
        <p14:creationId xmlns:p14="http://schemas.microsoft.com/office/powerpoint/2010/main" val="1215384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B178-26AE-45F3-8456-FAA84A9B3011}"/>
              </a:ext>
            </a:extLst>
          </p:cNvPr>
          <p:cNvSpPr>
            <a:spLocks noGrp="1"/>
          </p:cNvSpPr>
          <p:nvPr>
            <p:ph type="title"/>
          </p:nvPr>
        </p:nvSpPr>
        <p:spPr/>
        <p:txBody>
          <a:bodyPr/>
          <a:lstStyle/>
          <a:p>
            <a:r>
              <a:rPr lang="en-MY" dirty="0"/>
              <a:t>Operation</a:t>
            </a:r>
          </a:p>
        </p:txBody>
      </p:sp>
      <p:sp>
        <p:nvSpPr>
          <p:cNvPr id="3" name="Content Placeholder 2">
            <a:extLst>
              <a:ext uri="{FF2B5EF4-FFF2-40B4-BE49-F238E27FC236}">
                <a16:creationId xmlns:a16="http://schemas.microsoft.com/office/drawing/2014/main" id="{CBCE5500-0FDD-4123-A66B-3B543E272115}"/>
              </a:ext>
            </a:extLst>
          </p:cNvPr>
          <p:cNvSpPr>
            <a:spLocks noGrp="1"/>
          </p:cNvSpPr>
          <p:nvPr>
            <p:ph idx="1"/>
          </p:nvPr>
        </p:nvSpPr>
        <p:spPr/>
        <p:txBody>
          <a:bodyPr/>
          <a:lstStyle/>
          <a:p>
            <a:pPr algn="just">
              <a:lnSpc>
                <a:spcPct val="100000"/>
              </a:lnSpc>
            </a:pPr>
            <a:r>
              <a:rPr lang="en-MY" dirty="0"/>
              <a:t>Since the input voltage and the required output voltage is known, it is easier to choose a Zener diode with a voltage approximately equal to the load voltage, i.e. VZ  = VL.</a:t>
            </a:r>
          </a:p>
          <a:p>
            <a:pPr algn="just">
              <a:lnSpc>
                <a:spcPct val="100000"/>
              </a:lnSpc>
            </a:pPr>
            <a:r>
              <a:rPr lang="en-MY" dirty="0"/>
              <a:t>The value of the series resistor is written as RS = (VL − VZ)IL</a:t>
            </a:r>
          </a:p>
          <a:p>
            <a:pPr algn="just">
              <a:lnSpc>
                <a:spcPct val="100000"/>
              </a:lnSpc>
            </a:pPr>
            <a:r>
              <a:rPr lang="en-MY" dirty="0"/>
              <a:t>Current through the diode increases when the voltage across the diode tends to increase which results in the voltage drop across the resistor. </a:t>
            </a:r>
          </a:p>
          <a:p>
            <a:pPr algn="just">
              <a:lnSpc>
                <a:spcPct val="100000"/>
              </a:lnSpc>
            </a:pPr>
            <a:r>
              <a:rPr lang="en-MY" dirty="0"/>
              <a:t>Similarly, the current through the diode decreases when the voltage across the diode tends to decrease. Here, the voltage drop across the resistor is very less, and the output voltage results normally.</a:t>
            </a:r>
          </a:p>
        </p:txBody>
      </p:sp>
      <p:sp>
        <p:nvSpPr>
          <p:cNvPr id="4" name="Slide Number Placeholder 3">
            <a:extLst>
              <a:ext uri="{FF2B5EF4-FFF2-40B4-BE49-F238E27FC236}">
                <a16:creationId xmlns:a16="http://schemas.microsoft.com/office/drawing/2014/main" id="{250784BD-2D0D-4BB3-BC61-CD3DE2E5423C}"/>
              </a:ext>
            </a:extLst>
          </p:cNvPr>
          <p:cNvSpPr>
            <a:spLocks noGrp="1"/>
          </p:cNvSpPr>
          <p:nvPr>
            <p:ph type="sldNum" sz="quarter" idx="12"/>
          </p:nvPr>
        </p:nvSpPr>
        <p:spPr/>
        <p:txBody>
          <a:bodyPr/>
          <a:lstStyle/>
          <a:p>
            <a:fld id="{1DE98518-C1CF-410D-8A71-B5D14FDF677E}" type="slidenum">
              <a:rPr lang="en-MY" smtClean="0"/>
              <a:t>72</a:t>
            </a:fld>
            <a:endParaRPr lang="en-MY" dirty="0"/>
          </a:p>
        </p:txBody>
      </p:sp>
    </p:spTree>
    <p:extLst>
      <p:ext uri="{BB962C8B-B14F-4D97-AF65-F5344CB8AC3E}">
        <p14:creationId xmlns:p14="http://schemas.microsoft.com/office/powerpoint/2010/main" val="194584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9312-3192-433F-8AF4-6C51AB11511C}"/>
              </a:ext>
            </a:extLst>
          </p:cNvPr>
          <p:cNvSpPr>
            <a:spLocks noGrp="1"/>
          </p:cNvSpPr>
          <p:nvPr>
            <p:ph type="title"/>
          </p:nvPr>
        </p:nvSpPr>
        <p:spPr/>
        <p:txBody>
          <a:bodyPr vert="horz" lIns="91440" tIns="45720" rIns="91440" bIns="45720" rtlCol="0" anchor="b">
            <a:normAutofit/>
          </a:bodyPr>
          <a:lstStyle/>
          <a:p>
            <a:pPr>
              <a:lnSpc>
                <a:spcPct val="80000"/>
              </a:lnSpc>
            </a:pPr>
            <a:r>
              <a:rPr lang="en-US" sz="6600" kern="1200" cap="all" baseline="0" dirty="0">
                <a:blipFill dpi="0" rotWithShape="1">
                  <a:blip r:embed="rId2"/>
                  <a:srcRect/>
                  <a:tile tx="6350" ty="-127000" sx="65000" sy="64000" flip="none" algn="tl"/>
                </a:blipFill>
                <a:latin typeface="+mj-lt"/>
                <a:ea typeface="+mj-ea"/>
                <a:cs typeface="+mj-cs"/>
              </a:rPr>
              <a:t>Experiment </a:t>
            </a:r>
          </a:p>
        </p:txBody>
      </p:sp>
      <p:sp>
        <p:nvSpPr>
          <p:cNvPr id="4" name="Slide Number Placeholder 3">
            <a:extLst>
              <a:ext uri="{FF2B5EF4-FFF2-40B4-BE49-F238E27FC236}">
                <a16:creationId xmlns:a16="http://schemas.microsoft.com/office/drawing/2014/main" id="{DB2A0EDC-FB9A-47BD-BE8D-78CE7FB18104}"/>
              </a:ext>
            </a:extLst>
          </p:cNvPr>
          <p:cNvSpPr>
            <a:spLocks noGrp="1"/>
          </p:cNvSpPr>
          <p:nvPr>
            <p:ph type="sldNum" sz="quarter" idx="12"/>
          </p:nvPr>
        </p:nvSpPr>
        <p:spPr/>
        <p:txBody>
          <a:bodyPr vert="horz" lIns="91440" tIns="45720" rIns="91440" bIns="45720" rtlCol="0" anchor="ctr">
            <a:normAutofit fontScale="77500" lnSpcReduction="20000"/>
          </a:bodyPr>
          <a:lstStyle/>
          <a:p>
            <a:pPr>
              <a:spcAft>
                <a:spcPts val="600"/>
              </a:spcAft>
            </a:pPr>
            <a:fld id="{1DE98518-C1CF-410D-8A71-B5D14FDF677E}" type="slidenum">
              <a:rPr lang="en-US" sz="2800" smtClean="0"/>
              <a:pPr>
                <a:spcAft>
                  <a:spcPts val="600"/>
                </a:spcAft>
              </a:pPr>
              <a:t>73</a:t>
            </a:fld>
            <a:endParaRPr lang="en-US" sz="2800"/>
          </a:p>
        </p:txBody>
      </p:sp>
      <p:pic>
        <p:nvPicPr>
          <p:cNvPr id="5" name="Picture 4">
            <a:extLst>
              <a:ext uri="{FF2B5EF4-FFF2-40B4-BE49-F238E27FC236}">
                <a16:creationId xmlns:a16="http://schemas.microsoft.com/office/drawing/2014/main" id="{9E40A026-E530-4F32-A141-2C2BFB857EB8}"/>
              </a:ext>
            </a:extLst>
          </p:cNvPr>
          <p:cNvPicPr>
            <a:picLocks noChangeAspect="1"/>
          </p:cNvPicPr>
          <p:nvPr/>
        </p:nvPicPr>
        <p:blipFill>
          <a:blip r:embed="rId3"/>
          <a:stretch>
            <a:fillRect/>
          </a:stretch>
        </p:blipFill>
        <p:spPr>
          <a:xfrm>
            <a:off x="343922" y="2975899"/>
            <a:ext cx="5462364" cy="2048385"/>
          </a:xfrm>
          <a:prstGeom prst="rect">
            <a:avLst/>
          </a:prstGeom>
        </p:spPr>
      </p:pic>
      <p:pic>
        <p:nvPicPr>
          <p:cNvPr id="6" name="Picture 5" descr="A close up of a map&#10;&#10;Description automatically generated">
            <a:extLst>
              <a:ext uri="{FF2B5EF4-FFF2-40B4-BE49-F238E27FC236}">
                <a16:creationId xmlns:a16="http://schemas.microsoft.com/office/drawing/2014/main" id="{A3A855AB-6314-49B0-9719-A253B2515993}"/>
              </a:ext>
            </a:extLst>
          </p:cNvPr>
          <p:cNvPicPr>
            <a:picLocks noChangeAspect="1"/>
          </p:cNvPicPr>
          <p:nvPr/>
        </p:nvPicPr>
        <p:blipFill>
          <a:blip r:embed="rId4"/>
          <a:stretch>
            <a:fillRect/>
          </a:stretch>
        </p:blipFill>
        <p:spPr>
          <a:xfrm>
            <a:off x="5670396" y="1823907"/>
            <a:ext cx="5960772" cy="4062611"/>
          </a:xfrm>
          <a:prstGeom prst="rect">
            <a:avLst/>
          </a:prstGeom>
        </p:spPr>
      </p:pic>
    </p:spTree>
    <p:extLst>
      <p:ext uri="{BB962C8B-B14F-4D97-AF65-F5344CB8AC3E}">
        <p14:creationId xmlns:p14="http://schemas.microsoft.com/office/powerpoint/2010/main" val="8377763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C951-2347-4BED-8AE3-AAE411165F71}"/>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A9E9CFB8-7B5F-47A4-9980-5E24868796E8}"/>
              </a:ext>
            </a:extLst>
          </p:cNvPr>
          <p:cNvSpPr>
            <a:spLocks noGrp="1"/>
          </p:cNvSpPr>
          <p:nvPr>
            <p:ph idx="1"/>
          </p:nvPr>
        </p:nvSpPr>
        <p:spPr/>
        <p:txBody>
          <a:bodyPr/>
          <a:lstStyle/>
          <a:p>
            <a:r>
              <a:rPr lang="en-MY" dirty="0"/>
              <a:t>What is the level of doping in Zener Diode?</a:t>
            </a:r>
          </a:p>
          <a:p>
            <a:r>
              <a:rPr lang="en-MY" dirty="0"/>
              <a:t>a) Lightly Doped</a:t>
            </a:r>
          </a:p>
          <a:p>
            <a:r>
              <a:rPr lang="en-MY" dirty="0"/>
              <a:t>b) Heavily Doped</a:t>
            </a:r>
          </a:p>
          <a:p>
            <a:r>
              <a:rPr lang="en-MY" dirty="0"/>
              <a:t>c) Moderately Doped</a:t>
            </a:r>
          </a:p>
          <a:p>
            <a:r>
              <a:rPr lang="en-MY" dirty="0"/>
              <a:t>d) No doping</a:t>
            </a:r>
          </a:p>
        </p:txBody>
      </p:sp>
      <p:sp>
        <p:nvSpPr>
          <p:cNvPr id="4" name="Slide Number Placeholder 3">
            <a:extLst>
              <a:ext uri="{FF2B5EF4-FFF2-40B4-BE49-F238E27FC236}">
                <a16:creationId xmlns:a16="http://schemas.microsoft.com/office/drawing/2014/main" id="{A15640FB-92C8-4F88-9A77-6A717BDBE920}"/>
              </a:ext>
            </a:extLst>
          </p:cNvPr>
          <p:cNvSpPr>
            <a:spLocks noGrp="1"/>
          </p:cNvSpPr>
          <p:nvPr>
            <p:ph type="sldNum" sz="quarter" idx="12"/>
          </p:nvPr>
        </p:nvSpPr>
        <p:spPr/>
        <p:txBody>
          <a:bodyPr/>
          <a:lstStyle/>
          <a:p>
            <a:fld id="{1DE98518-C1CF-410D-8A71-B5D14FDF677E}" type="slidenum">
              <a:rPr lang="en-MY" smtClean="0"/>
              <a:t>74</a:t>
            </a:fld>
            <a:endParaRPr lang="en-MY" dirty="0"/>
          </a:p>
        </p:txBody>
      </p:sp>
    </p:spTree>
    <p:extLst>
      <p:ext uri="{BB962C8B-B14F-4D97-AF65-F5344CB8AC3E}">
        <p14:creationId xmlns:p14="http://schemas.microsoft.com/office/powerpoint/2010/main" val="16836895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D92C-B4DE-482B-B28A-8C8B3425291A}"/>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5C996C-B227-47B3-A727-A0E0D838BD8B}"/>
              </a:ext>
            </a:extLst>
          </p:cNvPr>
          <p:cNvSpPr>
            <a:spLocks noGrp="1"/>
          </p:cNvSpPr>
          <p:nvPr>
            <p:ph idx="1"/>
          </p:nvPr>
        </p:nvSpPr>
        <p:spPr/>
        <p:txBody>
          <a:bodyPr/>
          <a:lstStyle/>
          <a:p>
            <a:r>
              <a:rPr lang="en-MY" dirty="0"/>
              <a:t>Zener Diode is mostly used as ____________</a:t>
            </a:r>
          </a:p>
          <a:p>
            <a:r>
              <a:rPr lang="en-MY" dirty="0"/>
              <a:t>a) Half-wave rectifier</a:t>
            </a:r>
          </a:p>
          <a:p>
            <a:r>
              <a:rPr lang="en-MY" dirty="0"/>
              <a:t>b) Full-wave rectifier</a:t>
            </a:r>
          </a:p>
          <a:p>
            <a:r>
              <a:rPr lang="en-MY" dirty="0"/>
              <a:t>c) Voltage Regulator</a:t>
            </a:r>
          </a:p>
          <a:p>
            <a:r>
              <a:rPr lang="en-MY" dirty="0"/>
              <a:t>d) LED</a:t>
            </a:r>
          </a:p>
        </p:txBody>
      </p:sp>
      <p:sp>
        <p:nvSpPr>
          <p:cNvPr id="4" name="Slide Number Placeholder 3">
            <a:extLst>
              <a:ext uri="{FF2B5EF4-FFF2-40B4-BE49-F238E27FC236}">
                <a16:creationId xmlns:a16="http://schemas.microsoft.com/office/drawing/2014/main" id="{FDEC02E8-42C2-4014-86AD-344DF21903CC}"/>
              </a:ext>
            </a:extLst>
          </p:cNvPr>
          <p:cNvSpPr>
            <a:spLocks noGrp="1"/>
          </p:cNvSpPr>
          <p:nvPr>
            <p:ph type="sldNum" sz="quarter" idx="12"/>
          </p:nvPr>
        </p:nvSpPr>
        <p:spPr/>
        <p:txBody>
          <a:bodyPr/>
          <a:lstStyle/>
          <a:p>
            <a:fld id="{1DE98518-C1CF-410D-8A71-B5D14FDF677E}" type="slidenum">
              <a:rPr lang="en-MY" smtClean="0"/>
              <a:t>75</a:t>
            </a:fld>
            <a:endParaRPr lang="en-MY" dirty="0"/>
          </a:p>
        </p:txBody>
      </p:sp>
    </p:spTree>
    <p:extLst>
      <p:ext uri="{BB962C8B-B14F-4D97-AF65-F5344CB8AC3E}">
        <p14:creationId xmlns:p14="http://schemas.microsoft.com/office/powerpoint/2010/main" val="33872323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06FC-2F67-4F52-95F0-0231F6E589AD}"/>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D13A0A19-372B-4E51-9BA6-3DECBE407A3A}"/>
              </a:ext>
            </a:extLst>
          </p:cNvPr>
          <p:cNvSpPr>
            <a:spLocks noGrp="1"/>
          </p:cNvSpPr>
          <p:nvPr>
            <p:ph idx="1"/>
          </p:nvPr>
        </p:nvSpPr>
        <p:spPr/>
        <p:txBody>
          <a:bodyPr/>
          <a:lstStyle/>
          <a:p>
            <a:r>
              <a:rPr lang="en-MY" dirty="0"/>
              <a:t>Which of the following is the correct symbol for the </a:t>
            </a:r>
            <a:r>
              <a:rPr lang="en-MY" dirty="0" err="1"/>
              <a:t>zener</a:t>
            </a:r>
            <a:r>
              <a:rPr lang="en-MY" dirty="0"/>
              <a:t> diode?</a:t>
            </a:r>
          </a:p>
          <a:p>
            <a:endParaRPr lang="en-MY" dirty="0"/>
          </a:p>
        </p:txBody>
      </p:sp>
      <p:sp>
        <p:nvSpPr>
          <p:cNvPr id="4" name="Slide Number Placeholder 3">
            <a:extLst>
              <a:ext uri="{FF2B5EF4-FFF2-40B4-BE49-F238E27FC236}">
                <a16:creationId xmlns:a16="http://schemas.microsoft.com/office/drawing/2014/main" id="{7C626B5D-5C69-46A3-B9F1-4E3346E4EEF3}"/>
              </a:ext>
            </a:extLst>
          </p:cNvPr>
          <p:cNvSpPr>
            <a:spLocks noGrp="1"/>
          </p:cNvSpPr>
          <p:nvPr>
            <p:ph type="sldNum" sz="quarter" idx="12"/>
          </p:nvPr>
        </p:nvSpPr>
        <p:spPr/>
        <p:txBody>
          <a:bodyPr/>
          <a:lstStyle/>
          <a:p>
            <a:fld id="{1DE98518-C1CF-410D-8A71-B5D14FDF677E}" type="slidenum">
              <a:rPr lang="en-MY" smtClean="0"/>
              <a:t>76</a:t>
            </a:fld>
            <a:endParaRPr lang="en-MY" dirty="0"/>
          </a:p>
        </p:txBody>
      </p:sp>
      <p:pic>
        <p:nvPicPr>
          <p:cNvPr id="5" name="Picture 4">
            <a:extLst>
              <a:ext uri="{FF2B5EF4-FFF2-40B4-BE49-F238E27FC236}">
                <a16:creationId xmlns:a16="http://schemas.microsoft.com/office/drawing/2014/main" id="{BB575F4B-BF09-4072-AF1E-DCDEFF517E67}"/>
              </a:ext>
            </a:extLst>
          </p:cNvPr>
          <p:cNvPicPr>
            <a:picLocks noChangeAspect="1"/>
          </p:cNvPicPr>
          <p:nvPr/>
        </p:nvPicPr>
        <p:blipFill>
          <a:blip r:embed="rId2"/>
          <a:stretch>
            <a:fillRect/>
          </a:stretch>
        </p:blipFill>
        <p:spPr>
          <a:xfrm>
            <a:off x="1135365" y="2429991"/>
            <a:ext cx="2749882" cy="3742209"/>
          </a:xfrm>
          <a:prstGeom prst="rect">
            <a:avLst/>
          </a:prstGeom>
        </p:spPr>
      </p:pic>
    </p:spTree>
    <p:extLst>
      <p:ext uri="{BB962C8B-B14F-4D97-AF65-F5344CB8AC3E}">
        <p14:creationId xmlns:p14="http://schemas.microsoft.com/office/powerpoint/2010/main" val="32101132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F4A3-0347-40DD-8CB2-4DD990007E44}"/>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22AB7FDB-7ABE-496E-A8B9-F0B36E2FC274}"/>
              </a:ext>
            </a:extLst>
          </p:cNvPr>
          <p:cNvSpPr>
            <a:spLocks noGrp="1"/>
          </p:cNvSpPr>
          <p:nvPr>
            <p:ph idx="1"/>
          </p:nvPr>
        </p:nvSpPr>
        <p:spPr/>
        <p:txBody>
          <a:bodyPr/>
          <a:lstStyle/>
          <a:p>
            <a:r>
              <a:rPr lang="en-MY" dirty="0"/>
              <a:t>In the circuit, what is the output voltage?</a:t>
            </a:r>
          </a:p>
          <a:p>
            <a:r>
              <a:rPr lang="pt-BR" dirty="0"/>
              <a:t>a) 50 V</a:t>
            </a:r>
          </a:p>
          <a:p>
            <a:r>
              <a:rPr lang="pt-BR" dirty="0"/>
              <a:t>b) 70 V</a:t>
            </a:r>
          </a:p>
          <a:p>
            <a:r>
              <a:rPr lang="pt-BR" dirty="0"/>
              <a:t>c) 120 V</a:t>
            </a:r>
          </a:p>
          <a:p>
            <a:r>
              <a:rPr lang="pt-BR" dirty="0"/>
              <a:t>d) 170 V</a:t>
            </a:r>
            <a:endParaRPr lang="en-MY" dirty="0"/>
          </a:p>
        </p:txBody>
      </p:sp>
      <p:sp>
        <p:nvSpPr>
          <p:cNvPr id="4" name="Slide Number Placeholder 3">
            <a:extLst>
              <a:ext uri="{FF2B5EF4-FFF2-40B4-BE49-F238E27FC236}">
                <a16:creationId xmlns:a16="http://schemas.microsoft.com/office/drawing/2014/main" id="{6353DD23-DF76-4F73-85FF-D902CA50EA3B}"/>
              </a:ext>
            </a:extLst>
          </p:cNvPr>
          <p:cNvSpPr>
            <a:spLocks noGrp="1"/>
          </p:cNvSpPr>
          <p:nvPr>
            <p:ph type="sldNum" sz="quarter" idx="12"/>
          </p:nvPr>
        </p:nvSpPr>
        <p:spPr/>
        <p:txBody>
          <a:bodyPr/>
          <a:lstStyle/>
          <a:p>
            <a:fld id="{1DE98518-C1CF-410D-8A71-B5D14FDF677E}" type="slidenum">
              <a:rPr lang="en-MY" smtClean="0"/>
              <a:t>77</a:t>
            </a:fld>
            <a:endParaRPr lang="en-MY" dirty="0"/>
          </a:p>
        </p:txBody>
      </p:sp>
      <p:pic>
        <p:nvPicPr>
          <p:cNvPr id="4098" name="Picture 2" descr="engineering-physics-questions-answers-zenner-diode-q10">
            <a:extLst>
              <a:ext uri="{FF2B5EF4-FFF2-40B4-BE49-F238E27FC236}">
                <a16:creationId xmlns:a16="http://schemas.microsoft.com/office/drawing/2014/main" id="{792C1BCC-7980-4C3A-BFF3-EC2BEB118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830" y="2905320"/>
            <a:ext cx="421957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9843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1F161-1B38-47C7-8802-ECC5574474B3}"/>
              </a:ext>
            </a:extLst>
          </p:cNvPr>
          <p:cNvSpPr>
            <a:spLocks noGrp="1"/>
          </p:cNvSpPr>
          <p:nvPr>
            <p:ph type="title"/>
          </p:nvPr>
        </p:nvSpPr>
        <p:spPr>
          <a:xfrm>
            <a:off x="1066800" y="4786009"/>
            <a:ext cx="10058400" cy="1486776"/>
          </a:xfrm>
        </p:spPr>
        <p:txBody>
          <a:bodyPr>
            <a:normAutofit/>
          </a:bodyPr>
          <a:lstStyle/>
          <a:p>
            <a:pPr algn="ctr"/>
            <a:r>
              <a:rPr lang="en-MY" sz="6000" dirty="0"/>
              <a:t>END OF Module</a:t>
            </a:r>
          </a:p>
        </p:txBody>
      </p:sp>
      <p:grpSp>
        <p:nvGrpSpPr>
          <p:cNvPr id="19" name="Group 11">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2">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13">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4" name="Slide Number Placeholder 3">
            <a:extLst>
              <a:ext uri="{FF2B5EF4-FFF2-40B4-BE49-F238E27FC236}">
                <a16:creationId xmlns:a16="http://schemas.microsoft.com/office/drawing/2014/main" id="{92C5F68B-AA27-49D7-8BAC-3393B6B69B47}"/>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78</a:t>
            </a:fld>
            <a:endParaRPr lang="en-MY"/>
          </a:p>
        </p:txBody>
      </p:sp>
      <p:graphicFrame>
        <p:nvGraphicFramePr>
          <p:cNvPr id="6" name="Content Placeholder 2">
            <a:extLst>
              <a:ext uri="{FF2B5EF4-FFF2-40B4-BE49-F238E27FC236}">
                <a16:creationId xmlns:a16="http://schemas.microsoft.com/office/drawing/2014/main" id="{A0F303C4-2B2B-468D-A965-7B316417F4A7}"/>
              </a:ext>
            </a:extLst>
          </p:cNvPr>
          <p:cNvGraphicFramePr>
            <a:graphicFrameLocks noGrp="1"/>
          </p:cNvGraphicFramePr>
          <p:nvPr>
            <p:ph idx="1"/>
          </p:nvPr>
        </p:nvGraphicFramePr>
        <p:xfrm>
          <a:off x="1181100" y="1450786"/>
          <a:ext cx="10037064" cy="3799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3507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DAD7-76C1-4A96-AC5B-15F1FEBC4BC0}"/>
              </a:ext>
            </a:extLst>
          </p:cNvPr>
          <p:cNvSpPr>
            <a:spLocks noGrp="1"/>
          </p:cNvSpPr>
          <p:nvPr>
            <p:ph type="title"/>
          </p:nvPr>
        </p:nvSpPr>
        <p:spPr/>
        <p:txBody>
          <a:bodyPr/>
          <a:lstStyle/>
          <a:p>
            <a:r>
              <a:rPr lang="en-MY" dirty="0"/>
              <a:t>Semiconductor </a:t>
            </a:r>
            <a:r>
              <a:rPr lang="en-US" dirty="0"/>
              <a:t>material</a:t>
            </a:r>
            <a:endParaRPr lang="en-MY" dirty="0"/>
          </a:p>
        </p:txBody>
      </p:sp>
      <p:sp>
        <p:nvSpPr>
          <p:cNvPr id="3" name="Content Placeholder 2">
            <a:extLst>
              <a:ext uri="{FF2B5EF4-FFF2-40B4-BE49-F238E27FC236}">
                <a16:creationId xmlns:a16="http://schemas.microsoft.com/office/drawing/2014/main" id="{3B44C88B-8A9D-4C5F-ABF0-01D351510A18}"/>
              </a:ext>
            </a:extLst>
          </p:cNvPr>
          <p:cNvSpPr>
            <a:spLocks noGrp="1"/>
          </p:cNvSpPr>
          <p:nvPr>
            <p:ph idx="1"/>
          </p:nvPr>
        </p:nvSpPr>
        <p:spPr/>
        <p:txBody>
          <a:bodyPr/>
          <a:lstStyle/>
          <a:p>
            <a:pPr algn="just">
              <a:lnSpc>
                <a:spcPct val="100000"/>
              </a:lnSpc>
            </a:pPr>
            <a:r>
              <a:rPr lang="en-MY" dirty="0"/>
              <a:t>In case of Insulators, there are practically no electron in the conduction band of energy levels, and the valance band is filled. Also, the forbidden gap is so wide that it would require the application of very large amount of energy to cause an electron to cross from the valance band to conduction band.</a:t>
            </a:r>
          </a:p>
          <a:p>
            <a:pPr algn="just">
              <a:lnSpc>
                <a:spcPct val="100000"/>
              </a:lnSpc>
            </a:pPr>
            <a:r>
              <a:rPr lang="en-MY" dirty="0"/>
              <a:t>For semiconductors, the valance band is usually full and there may be no electron in the conduction band. The semiconductor forbidden gap is very narrow than that of insulator, and the application of small amounts of energy can raise electrons from valance band to the conduction band.</a:t>
            </a:r>
          </a:p>
          <a:p>
            <a:pPr algn="just">
              <a:lnSpc>
                <a:spcPct val="100000"/>
              </a:lnSpc>
            </a:pPr>
            <a:r>
              <a:rPr lang="en-MY" dirty="0"/>
              <a:t>In case of conductors, there is no forbidden gap, and the valance and conduction bands overlap. For this reason, very large number of electrons are available for conduction. </a:t>
            </a:r>
          </a:p>
        </p:txBody>
      </p:sp>
      <p:sp>
        <p:nvSpPr>
          <p:cNvPr id="4" name="Slide Number Placeholder 3">
            <a:extLst>
              <a:ext uri="{FF2B5EF4-FFF2-40B4-BE49-F238E27FC236}">
                <a16:creationId xmlns:a16="http://schemas.microsoft.com/office/drawing/2014/main" id="{94670067-E2A9-4B37-817B-BE3A62B6029E}"/>
              </a:ext>
            </a:extLst>
          </p:cNvPr>
          <p:cNvSpPr>
            <a:spLocks noGrp="1"/>
          </p:cNvSpPr>
          <p:nvPr>
            <p:ph type="sldNum" sz="quarter" idx="12"/>
          </p:nvPr>
        </p:nvSpPr>
        <p:spPr/>
        <p:txBody>
          <a:bodyPr/>
          <a:lstStyle/>
          <a:p>
            <a:fld id="{1DE98518-C1CF-410D-8A71-B5D14FDF677E}" type="slidenum">
              <a:rPr lang="en-MY" smtClean="0"/>
              <a:t>8</a:t>
            </a:fld>
            <a:endParaRPr lang="en-MY" dirty="0"/>
          </a:p>
        </p:txBody>
      </p:sp>
    </p:spTree>
    <p:extLst>
      <p:ext uri="{BB962C8B-B14F-4D97-AF65-F5344CB8AC3E}">
        <p14:creationId xmlns:p14="http://schemas.microsoft.com/office/powerpoint/2010/main" val="59276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7C88-07B0-4B24-B228-9D3402732BD1}"/>
              </a:ext>
            </a:extLst>
          </p:cNvPr>
          <p:cNvSpPr>
            <a:spLocks noGrp="1"/>
          </p:cNvSpPr>
          <p:nvPr>
            <p:ph type="title"/>
          </p:nvPr>
        </p:nvSpPr>
        <p:spPr/>
        <p:txBody>
          <a:bodyPr/>
          <a:lstStyle/>
          <a:p>
            <a:r>
              <a:rPr lang="en-MY" dirty="0"/>
              <a:t>Semiconductor material</a:t>
            </a:r>
          </a:p>
        </p:txBody>
      </p:sp>
      <p:sp>
        <p:nvSpPr>
          <p:cNvPr id="3" name="Content Placeholder 2">
            <a:extLst>
              <a:ext uri="{FF2B5EF4-FFF2-40B4-BE49-F238E27FC236}">
                <a16:creationId xmlns:a16="http://schemas.microsoft.com/office/drawing/2014/main" id="{42B10113-B707-402B-B441-774E6B29AD9D}"/>
              </a:ext>
            </a:extLst>
          </p:cNvPr>
          <p:cNvSpPr>
            <a:spLocks noGrp="1"/>
          </p:cNvSpPr>
          <p:nvPr>
            <p:ph idx="1"/>
          </p:nvPr>
        </p:nvSpPr>
        <p:spPr/>
        <p:txBody>
          <a:bodyPr/>
          <a:lstStyle/>
          <a:p>
            <a:pPr algn="just">
              <a:lnSpc>
                <a:spcPct val="100000"/>
              </a:lnSpc>
            </a:pPr>
            <a:r>
              <a:rPr lang="en-MY" dirty="0"/>
              <a:t>Semiconductor materials are useful by their behaviour which can be easily manipulated by the addition of impurities is known as doping.</a:t>
            </a:r>
          </a:p>
          <a:p>
            <a:pPr algn="just">
              <a:lnSpc>
                <a:spcPct val="100000"/>
              </a:lnSpc>
            </a:pPr>
            <a:r>
              <a:rPr lang="en-MY" dirty="0"/>
              <a:t>Doping is generally performed to the semiconductor materials, where an impurity is introduced into its structure to change the structural as well as electrical properties.</a:t>
            </a:r>
          </a:p>
          <a:p>
            <a:pPr algn="just">
              <a:lnSpc>
                <a:spcPct val="100000"/>
              </a:lnSpc>
            </a:pPr>
            <a:r>
              <a:rPr lang="en-MY" dirty="0"/>
              <a:t>A pure semiconductor is known as Intrinsic Semiconductor while an impure or doped semiconductor is known as Extrinsic Semiconductor.</a:t>
            </a:r>
          </a:p>
          <a:p>
            <a:pPr algn="just">
              <a:lnSpc>
                <a:spcPct val="100000"/>
              </a:lnSpc>
            </a:pPr>
            <a:r>
              <a:rPr lang="en-MY" dirty="0"/>
              <a:t>When the number of free electrons in the semiconductor structure is increased after doping, the semiconductor is known as n-type semiconductor. Similarly, if the holes are increased, it is known as p-type semiconductor.</a:t>
            </a:r>
          </a:p>
          <a:p>
            <a:pPr algn="just">
              <a:lnSpc>
                <a:spcPct val="100000"/>
              </a:lnSpc>
            </a:pPr>
            <a:endParaRPr lang="en-MY" dirty="0"/>
          </a:p>
        </p:txBody>
      </p:sp>
      <p:sp>
        <p:nvSpPr>
          <p:cNvPr id="4" name="Slide Number Placeholder 3">
            <a:extLst>
              <a:ext uri="{FF2B5EF4-FFF2-40B4-BE49-F238E27FC236}">
                <a16:creationId xmlns:a16="http://schemas.microsoft.com/office/drawing/2014/main" id="{AFDA735B-C1A2-4D4A-B1AC-646248715EB1}"/>
              </a:ext>
            </a:extLst>
          </p:cNvPr>
          <p:cNvSpPr>
            <a:spLocks noGrp="1"/>
          </p:cNvSpPr>
          <p:nvPr>
            <p:ph type="sldNum" sz="quarter" idx="12"/>
          </p:nvPr>
        </p:nvSpPr>
        <p:spPr/>
        <p:txBody>
          <a:bodyPr/>
          <a:lstStyle/>
          <a:p>
            <a:fld id="{1DE98518-C1CF-410D-8A71-B5D14FDF677E}" type="slidenum">
              <a:rPr lang="en-MY" smtClean="0"/>
              <a:t>9</a:t>
            </a:fld>
            <a:endParaRPr lang="en-MY" dirty="0"/>
          </a:p>
        </p:txBody>
      </p:sp>
    </p:spTree>
    <p:extLst>
      <p:ext uri="{BB962C8B-B14F-4D97-AF65-F5344CB8AC3E}">
        <p14:creationId xmlns:p14="http://schemas.microsoft.com/office/powerpoint/2010/main" val="379206971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7</TotalTime>
  <Words>4871</Words>
  <Application>Microsoft Office PowerPoint</Application>
  <PresentationFormat>Widescreen</PresentationFormat>
  <Paragraphs>504</Paragraphs>
  <Slides>78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78</vt:i4>
      </vt:variant>
    </vt:vector>
  </HeadingPairs>
  <TitlesOfParts>
    <vt:vector size="87" baseType="lpstr">
      <vt:lpstr>Arial</vt:lpstr>
      <vt:lpstr>Calibri</vt:lpstr>
      <vt:lpstr>Calibri Light</vt:lpstr>
      <vt:lpstr>Rockwell</vt:lpstr>
      <vt:lpstr>Rockwell Condensed</vt:lpstr>
      <vt:lpstr>Rockwell Extra Bold</vt:lpstr>
      <vt:lpstr>Wingdings</vt:lpstr>
      <vt:lpstr>Office Theme</vt:lpstr>
      <vt:lpstr>1_Wood Type</vt:lpstr>
      <vt:lpstr>Module 4 Semiconductor devices</vt:lpstr>
      <vt:lpstr>1. semiconductor theory</vt:lpstr>
      <vt:lpstr>Semiconductor Devices</vt:lpstr>
      <vt:lpstr>Semiconductor Devices</vt:lpstr>
      <vt:lpstr>Semiconductor devices</vt:lpstr>
      <vt:lpstr>Semiconductor material</vt:lpstr>
      <vt:lpstr>Semiconductor Material</vt:lpstr>
      <vt:lpstr>Semiconductor material</vt:lpstr>
      <vt:lpstr>Semiconductor material</vt:lpstr>
      <vt:lpstr>Types of Semiconductor Devices</vt:lpstr>
      <vt:lpstr>2. PN Junction</vt:lpstr>
      <vt:lpstr>PN Junction Theory</vt:lpstr>
      <vt:lpstr>PN Junction Theory</vt:lpstr>
      <vt:lpstr>PN Junction Theory</vt:lpstr>
      <vt:lpstr>The PN junction</vt:lpstr>
      <vt:lpstr>3. PN Junction Diode</vt:lpstr>
      <vt:lpstr>PN Junction Diode</vt:lpstr>
      <vt:lpstr>Symbol, circuit diagram and V-I characteristics of Diode</vt:lpstr>
      <vt:lpstr>Working of Diode - Unbiased Diode</vt:lpstr>
      <vt:lpstr>Working of Diode - biased Diode</vt:lpstr>
      <vt:lpstr>Forward Biased Diode</vt:lpstr>
      <vt:lpstr>Reverse Biased Diode</vt:lpstr>
      <vt:lpstr>1. Semiconductor Theory</vt:lpstr>
      <vt:lpstr>2. PN Junction</vt:lpstr>
      <vt:lpstr>3. PN Junction Diode</vt:lpstr>
      <vt:lpstr>4. Application of Diode - Rectifiers</vt:lpstr>
      <vt:lpstr>Rectifiers</vt:lpstr>
      <vt:lpstr>Half Wave Rectifier</vt:lpstr>
      <vt:lpstr>Working of Half Wave Rectifier</vt:lpstr>
      <vt:lpstr>Characteristics of Half Wave Rectifier</vt:lpstr>
      <vt:lpstr>Half Wave Rectifier – Ripple Factor</vt:lpstr>
      <vt:lpstr>Half Wave Rectifier – Characteristics</vt:lpstr>
      <vt:lpstr>PowerPoint Presentation</vt:lpstr>
      <vt:lpstr>Full Wave Rectifier</vt:lpstr>
      <vt:lpstr>Full wave rectifier </vt:lpstr>
      <vt:lpstr>Characteristics of Full Wave Rectifier</vt:lpstr>
      <vt:lpstr>PowerPoint Presentation</vt:lpstr>
      <vt:lpstr>PowerPoint Presentation</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Overview</vt:lpstr>
      <vt:lpstr>5. Zenor diode</vt:lpstr>
      <vt:lpstr>Zenor Diode</vt:lpstr>
      <vt:lpstr>Zener Diode Circuit Symbol</vt:lpstr>
      <vt:lpstr>Working of Zener Diode</vt:lpstr>
      <vt:lpstr>V-I Characteristics of Zener Diode</vt:lpstr>
      <vt:lpstr>types of breakdown</vt:lpstr>
      <vt:lpstr>Zener Breakdown vs Avalanche Breakdown</vt:lpstr>
      <vt:lpstr>V-I characteristics of a Zener diode</vt:lpstr>
      <vt:lpstr>Zener Diode Specifications</vt:lpstr>
      <vt:lpstr>advantages of a Zener diode</vt:lpstr>
      <vt:lpstr>Application of  Zener Diode</vt:lpstr>
      <vt:lpstr>6. Application of Zenor diode – Voltage Regulator</vt:lpstr>
      <vt:lpstr>Zener Diode as a Voltage Regulator</vt:lpstr>
      <vt:lpstr>What is a Voltage Regulator</vt:lpstr>
      <vt:lpstr>Zener Diode as a Voltage Regulator</vt:lpstr>
      <vt:lpstr>Operation</vt:lpstr>
      <vt:lpstr>Experiment </vt:lpstr>
      <vt:lpstr>quiz</vt:lpstr>
      <vt:lpstr>QUIZ</vt:lpstr>
      <vt:lpstr>quiz</vt:lpstr>
      <vt:lpstr>quiz</vt:lpstr>
      <vt:lpstr>END OF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Semiconductor devices</dc:title>
  <dc:creator>Kishore Bingi</dc:creator>
  <cp:lastModifiedBy>Kishore Bingi</cp:lastModifiedBy>
  <cp:revision>1</cp:revision>
  <dcterms:created xsi:type="dcterms:W3CDTF">2020-10-01T05:26:54Z</dcterms:created>
  <dcterms:modified xsi:type="dcterms:W3CDTF">2020-10-01T05:34:27Z</dcterms:modified>
</cp:coreProperties>
</file>