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43"/>
  </p:notesMasterIdLst>
  <p:handoutMasterIdLst>
    <p:handoutMasterId r:id="rId144"/>
  </p:handoutMasterIdLst>
  <p:sldIdLst>
    <p:sldId id="665" r:id="rId2"/>
    <p:sldId id="666" r:id="rId3"/>
    <p:sldId id="667" r:id="rId4"/>
    <p:sldId id="668" r:id="rId5"/>
    <p:sldId id="669" r:id="rId6"/>
    <p:sldId id="670" r:id="rId7"/>
    <p:sldId id="671" r:id="rId8"/>
    <p:sldId id="672" r:id="rId9"/>
    <p:sldId id="673" r:id="rId10"/>
    <p:sldId id="674" r:id="rId11"/>
    <p:sldId id="675" r:id="rId12"/>
    <p:sldId id="676" r:id="rId13"/>
    <p:sldId id="677" r:id="rId14"/>
    <p:sldId id="678" r:id="rId15"/>
    <p:sldId id="679" r:id="rId16"/>
    <p:sldId id="742" r:id="rId17"/>
    <p:sldId id="681" r:id="rId18"/>
    <p:sldId id="743" r:id="rId19"/>
    <p:sldId id="744" r:id="rId20"/>
    <p:sldId id="745" r:id="rId21"/>
    <p:sldId id="746" r:id="rId22"/>
    <p:sldId id="747" r:id="rId23"/>
    <p:sldId id="687" r:id="rId24"/>
    <p:sldId id="688" r:id="rId25"/>
    <p:sldId id="689" r:id="rId26"/>
    <p:sldId id="690" r:id="rId27"/>
    <p:sldId id="691" r:id="rId28"/>
    <p:sldId id="692" r:id="rId29"/>
    <p:sldId id="693" r:id="rId30"/>
    <p:sldId id="694" r:id="rId31"/>
    <p:sldId id="695" r:id="rId32"/>
    <p:sldId id="696" r:id="rId33"/>
    <p:sldId id="697" r:id="rId34"/>
    <p:sldId id="698" r:id="rId35"/>
    <p:sldId id="699" r:id="rId36"/>
    <p:sldId id="700" r:id="rId37"/>
    <p:sldId id="701" r:id="rId38"/>
    <p:sldId id="702" r:id="rId39"/>
    <p:sldId id="703" r:id="rId40"/>
    <p:sldId id="704" r:id="rId41"/>
    <p:sldId id="705" r:id="rId42"/>
    <p:sldId id="706" r:id="rId43"/>
    <p:sldId id="707" r:id="rId44"/>
    <p:sldId id="708" r:id="rId45"/>
    <p:sldId id="709" r:id="rId46"/>
    <p:sldId id="710" r:id="rId47"/>
    <p:sldId id="711" r:id="rId48"/>
    <p:sldId id="712" r:id="rId49"/>
    <p:sldId id="713" r:id="rId50"/>
    <p:sldId id="714" r:id="rId51"/>
    <p:sldId id="715" r:id="rId52"/>
    <p:sldId id="716" r:id="rId53"/>
    <p:sldId id="717" r:id="rId54"/>
    <p:sldId id="718" r:id="rId55"/>
    <p:sldId id="719" r:id="rId56"/>
    <p:sldId id="577" r:id="rId57"/>
    <p:sldId id="578" r:id="rId58"/>
    <p:sldId id="579" r:id="rId59"/>
    <p:sldId id="581" r:id="rId60"/>
    <p:sldId id="663" r:id="rId61"/>
    <p:sldId id="583" r:id="rId62"/>
    <p:sldId id="582" r:id="rId63"/>
    <p:sldId id="664" r:id="rId64"/>
    <p:sldId id="731" r:id="rId65"/>
    <p:sldId id="586" r:id="rId66"/>
    <p:sldId id="588" r:id="rId67"/>
    <p:sldId id="589" r:id="rId68"/>
    <p:sldId id="591" r:id="rId69"/>
    <p:sldId id="727" r:id="rId70"/>
    <p:sldId id="728" r:id="rId71"/>
    <p:sldId id="722" r:id="rId72"/>
    <p:sldId id="724" r:id="rId73"/>
    <p:sldId id="729" r:id="rId74"/>
    <p:sldId id="725" r:id="rId75"/>
    <p:sldId id="726" r:id="rId76"/>
    <p:sldId id="593" r:id="rId77"/>
    <p:sldId id="592" r:id="rId78"/>
    <p:sldId id="730" r:id="rId79"/>
    <p:sldId id="594" r:id="rId80"/>
    <p:sldId id="595" r:id="rId81"/>
    <p:sldId id="597" r:id="rId82"/>
    <p:sldId id="601" r:id="rId83"/>
    <p:sldId id="602" r:id="rId84"/>
    <p:sldId id="603" r:id="rId85"/>
    <p:sldId id="604" r:id="rId86"/>
    <p:sldId id="605" r:id="rId87"/>
    <p:sldId id="606" r:id="rId88"/>
    <p:sldId id="607" r:id="rId89"/>
    <p:sldId id="608" r:id="rId90"/>
    <p:sldId id="732" r:id="rId91"/>
    <p:sldId id="610" r:id="rId92"/>
    <p:sldId id="611" r:id="rId93"/>
    <p:sldId id="612" r:id="rId94"/>
    <p:sldId id="613" r:id="rId95"/>
    <p:sldId id="615" r:id="rId96"/>
    <p:sldId id="616" r:id="rId97"/>
    <p:sldId id="617" r:id="rId98"/>
    <p:sldId id="618" r:id="rId99"/>
    <p:sldId id="619" r:id="rId100"/>
    <p:sldId id="620" r:id="rId101"/>
    <p:sldId id="622" r:id="rId102"/>
    <p:sldId id="623" r:id="rId103"/>
    <p:sldId id="624" r:id="rId104"/>
    <p:sldId id="625" r:id="rId105"/>
    <p:sldId id="628" r:id="rId106"/>
    <p:sldId id="626" r:id="rId107"/>
    <p:sldId id="627" r:id="rId108"/>
    <p:sldId id="629" r:id="rId109"/>
    <p:sldId id="631" r:id="rId110"/>
    <p:sldId id="632" r:id="rId111"/>
    <p:sldId id="633" r:id="rId112"/>
    <p:sldId id="634" r:id="rId113"/>
    <p:sldId id="734" r:id="rId114"/>
    <p:sldId id="635" r:id="rId115"/>
    <p:sldId id="636" r:id="rId116"/>
    <p:sldId id="637" r:id="rId117"/>
    <p:sldId id="638" r:id="rId118"/>
    <p:sldId id="639" r:id="rId119"/>
    <p:sldId id="735" r:id="rId120"/>
    <p:sldId id="641" r:id="rId121"/>
    <p:sldId id="642" r:id="rId122"/>
    <p:sldId id="643" r:id="rId123"/>
    <p:sldId id="644" r:id="rId124"/>
    <p:sldId id="733" r:id="rId125"/>
    <p:sldId id="646" r:id="rId126"/>
    <p:sldId id="647" r:id="rId127"/>
    <p:sldId id="736" r:id="rId128"/>
    <p:sldId id="645" r:id="rId129"/>
    <p:sldId id="737" r:id="rId130"/>
    <p:sldId id="738" r:id="rId131"/>
    <p:sldId id="739" r:id="rId132"/>
    <p:sldId id="740" r:id="rId133"/>
    <p:sldId id="741" r:id="rId134"/>
    <p:sldId id="649" r:id="rId135"/>
    <p:sldId id="650" r:id="rId136"/>
    <p:sldId id="651" r:id="rId137"/>
    <p:sldId id="652" r:id="rId138"/>
    <p:sldId id="653" r:id="rId139"/>
    <p:sldId id="659" r:id="rId140"/>
    <p:sldId id="660" r:id="rId141"/>
    <p:sldId id="661" r:id="rId142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3300"/>
    <a:srgbClr val="996633"/>
    <a:srgbClr val="FF9900"/>
    <a:srgbClr val="CC0066"/>
    <a:srgbClr val="DDDDDD"/>
    <a:srgbClr val="0099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43" autoAdjust="0"/>
  </p:normalViewPr>
  <p:slideViewPr>
    <p:cSldViewPr>
      <p:cViewPr varScale="1">
        <p:scale>
          <a:sx n="82" d="100"/>
          <a:sy n="82" d="100"/>
        </p:scale>
        <p:origin x="13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4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C7CBB1-A263-4DAF-B177-A3A2157C70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3D23871-02EB-47B7-9F0D-6FAEA796BD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D524FF5-41ED-4504-A1E3-40498624713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E372530-9547-48E7-9372-3B9AEFEB11C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292673-3637-465A-924E-78746E507CE1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39475D8-AD32-4522-BA62-544D582157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D7A4FFF-4FA5-456E-B026-BAF12D2D1D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0C86819-D2B6-4251-8413-02C999FB7F7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7CFDCCF-1BAF-407F-A522-7DE6C52116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0583FD0-5D80-4ADC-8964-C1D861DA8C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C1A4189-16EC-4933-8FFE-7F41B23476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73EDF9-8910-4924-979E-DDF6FE6E96BB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1596-BAF5-44A2-A7FE-CC939CE78879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4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FD60-4F45-4C2D-9D0E-E1C1D94296B6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7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C0D9-43FA-483D-8B97-651DCE3F6713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16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5974-A8C6-497F-8C22-B79A3A75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089A5D3-C437-4ECE-8D99-D1A8E34F80F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9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D3C1-B75D-4182-9B2D-F13EFDEC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010A4-366B-46C1-8E44-D0B55C989D3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CE08A-C3EB-4FE2-B61E-8533AE42F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796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026E-624B-4020-924F-1447FB2A3247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E9AD8B-11BC-43BD-A6E1-116AE157E5AC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43F4-6307-42D3-BF83-D2DDF9092A04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0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7E5E-C60C-4DCA-B765-695699F25850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2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498F44-C285-40C2-ABCC-F99F21CC0F96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3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C5AE-212F-413B-A6D5-7B8C059E49F3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0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6488-9B42-4C04-9FC9-6E906803DFC3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6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B7E1-5BC3-417C-9127-D2BB80E33049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0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0F10210-A39F-4F28-B10A-5DD0E60B23DC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1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>
            <a:extLst>
              <a:ext uri="{FF2B5EF4-FFF2-40B4-BE49-F238E27FC236}">
                <a16:creationId xmlns:a16="http://schemas.microsoft.com/office/drawing/2014/main" id="{AC4E70FF-B31B-4C5D-A27F-22C134911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52600"/>
            <a:ext cx="7772400" cy="2362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sz="60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The 8051 Microcontroller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FC6786-7BF6-42D7-AD48-E42335F4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266" name="Picture 2">
            <a:extLst>
              <a:ext uri="{FF2B5EF4-FFF2-40B4-BE49-F238E27FC236}">
                <a16:creationId xmlns:a16="http://schemas.microsoft.com/office/drawing/2014/main" id="{A52B6E7D-9E7A-4B3C-A7EA-20B62FC08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267" name="Rectangle 3">
            <a:extLst>
              <a:ext uri="{FF2B5EF4-FFF2-40B4-BE49-F238E27FC236}">
                <a16:creationId xmlns:a16="http://schemas.microsoft.com/office/drawing/2014/main" id="{7C51AF59-0E9F-4A43-ABB6-5EB869EE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-12700"/>
            <a:ext cx="4956175" cy="5222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8051 Internal Block Diagram</a:t>
            </a:r>
            <a:endParaRPr lang="en-US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B6C00-B010-441B-B9CD-0DCDD8F0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E0C3295E-6968-40A6-9406-6938B6E9C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Uses of Logic Instructions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8DE8C94B-E04C-4381-82F1-F493584FE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600200"/>
            <a:ext cx="8367712" cy="4419600"/>
          </a:xfrm>
        </p:spPr>
        <p:txBody>
          <a:bodyPr/>
          <a:lstStyle/>
          <a:p>
            <a:r>
              <a:rPr lang="en-US" altLang="en-US" sz="2400"/>
              <a:t>Force individual bits low, without affecting other bits.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anl</a:t>
            </a:r>
            <a:r>
              <a:rPr lang="en-US" altLang="en-US" sz="2000" b="1">
                <a:latin typeface="Courier New" panose="02070309020205020404" pitchFamily="49" charset="0"/>
              </a:rPr>
              <a:t> PSW, #0xE7</a:t>
            </a:r>
            <a:r>
              <a:rPr lang="en-US" altLang="en-US" sz="2000">
                <a:latin typeface="Courier New" panose="02070309020205020404" pitchFamily="49" charset="0"/>
              </a:rPr>
              <a:t>		;PSW AND 11100111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400"/>
              <a:t>Force individual bits high.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orl PSW, #0x18</a:t>
            </a:r>
            <a:r>
              <a:rPr lang="en-US" altLang="en-US" sz="2000">
                <a:latin typeface="Courier New" panose="02070309020205020404" pitchFamily="49" charset="0"/>
              </a:rPr>
              <a:t>		;PSW OR 00011000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Complement individual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xrl P1, #0x40</a:t>
            </a:r>
            <a:r>
              <a:rPr lang="en-US" altLang="en-US" sz="2000">
                <a:latin typeface="Courier New" panose="02070309020205020404" pitchFamily="49" charset="0"/>
              </a:rPr>
              <a:t>			;P1 XRL 01000000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1AB84-E75D-4269-9D4C-41E55A08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100</a:t>
            </a:fld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>
            <a:extLst>
              <a:ext uri="{FF2B5EF4-FFF2-40B4-BE49-F238E27FC236}">
                <a16:creationId xmlns:a16="http://schemas.microsoft.com/office/drawing/2014/main" id="{142FFE06-60FC-46AB-BC3C-027C100FE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Other Logic Instructions</a:t>
            </a:r>
          </a:p>
        </p:txBody>
      </p:sp>
      <p:sp>
        <p:nvSpPr>
          <p:cNvPr id="470019" name="Rectangle 3">
            <a:extLst>
              <a:ext uri="{FF2B5EF4-FFF2-40B4-BE49-F238E27FC236}">
                <a16:creationId xmlns:a16="http://schemas.microsoft.com/office/drawing/2014/main" id="{F8CEDDB2-FF6C-41AD-BACC-ED86ABF81B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- clear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RL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– rotate left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RLC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– rotate left through Carry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– rotate right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RRC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– rotate right through Carry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– swap accumulator nibbles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FA75-7C7E-4E7C-B99A-020F86D1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101</a:t>
            </a:fld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>
            <a:extLst>
              <a:ext uri="{FF2B5EF4-FFF2-40B4-BE49-F238E27FC236}">
                <a16:creationId xmlns:a16="http://schemas.microsoft.com/office/drawing/2014/main" id="{363BBA41-5FB3-47AC-8CBC-D39D406A9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CLR ( </a:t>
            </a:r>
            <a:r>
              <a:rPr lang="en-US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Set all bits to 0</a:t>
            </a:r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48B0D09A-3B91-44C4-B4C6-D6614AFA8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CLR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CLR byte		(direct mode)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CLR Ri		(register mode)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CLR @Ri		(register indirect mode)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D9CD2-C099-425A-B5FF-86588775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102</a:t>
            </a:fld>
            <a:endParaRPr 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>
            <a:extLst>
              <a:ext uri="{FF2B5EF4-FFF2-40B4-BE49-F238E27FC236}">
                <a16:creationId xmlns:a16="http://schemas.microsoft.com/office/drawing/2014/main" id="{C42884C4-3B86-46B7-ABB9-E09B8FDAF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Rotate</a:t>
            </a:r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10248086-11F4-4181-9BF2-184BDD4A2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052513"/>
            <a:ext cx="7772400" cy="5122862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Rotate instructions operate </a:t>
            </a:r>
            <a:r>
              <a:rPr lang="en-US" altLang="en-US">
                <a:solidFill>
                  <a:srgbClr val="FF3300"/>
                </a:solidFill>
              </a:rPr>
              <a:t>only</a:t>
            </a:r>
            <a:r>
              <a:rPr lang="en-US" altLang="en-US"/>
              <a:t> on </a:t>
            </a:r>
            <a:r>
              <a:rPr lang="en-US" altLang="en-US" sz="3200" b="1"/>
              <a:t>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 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Mov a,#0xF0</a:t>
            </a:r>
            <a:r>
              <a:rPr lang="en-US" altLang="en-US" sz="2400">
                <a:latin typeface="Courier New" panose="02070309020205020404" pitchFamily="49" charset="0"/>
              </a:rPr>
              <a:t>	; a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400">
                <a:latin typeface="Courier New" panose="02070309020205020404" pitchFamily="49" charset="0"/>
                <a:sym typeface="Wingdings" panose="05000000000000000000" pitchFamily="2" charset="2"/>
              </a:rPr>
              <a:t> 11110000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RR a</a:t>
            </a:r>
            <a:r>
              <a:rPr lang="en-US" altLang="en-US" sz="2400">
                <a:latin typeface="Courier New" panose="02070309020205020404" pitchFamily="49" charset="0"/>
              </a:rPr>
              <a:t>			; a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400">
                <a:latin typeface="Courier New" panose="02070309020205020404" pitchFamily="49" charset="0"/>
                <a:sym typeface="Wingdings" panose="05000000000000000000" pitchFamily="2" charset="2"/>
              </a:rPr>
              <a:t> 11100001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 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Mov a,#0xF0</a:t>
            </a:r>
            <a:r>
              <a:rPr lang="en-US" altLang="en-US" sz="2400">
                <a:latin typeface="Courier New" panose="02070309020205020404" pitchFamily="49" charset="0"/>
              </a:rPr>
              <a:t>	; a</a:t>
            </a:r>
            <a:r>
              <a:rPr lang="en-US" altLang="en-US" sz="1800">
                <a:latin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400">
                <a:latin typeface="Courier New" panose="02070309020205020404" pitchFamily="49" charset="0"/>
                <a:sym typeface="Wingdings" panose="05000000000000000000" pitchFamily="2" charset="2"/>
              </a:rPr>
              <a:t> 11110000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RR a</a:t>
            </a:r>
            <a:r>
              <a:rPr lang="en-US" altLang="en-US" sz="2400">
                <a:latin typeface="Courier New" panose="02070309020205020404" pitchFamily="49" charset="0"/>
              </a:rPr>
              <a:t>			; a</a:t>
            </a:r>
            <a:r>
              <a:rPr lang="en-US" altLang="en-US" sz="1800">
                <a:latin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400">
                <a:latin typeface="Courier New" panose="02070309020205020404" pitchFamily="49" charset="0"/>
                <a:sym typeface="Wingdings" panose="05000000000000000000" pitchFamily="2" charset="2"/>
              </a:rPr>
              <a:t> 01111000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grpSp>
        <p:nvGrpSpPr>
          <p:cNvPr id="472093" name="Group 29">
            <a:extLst>
              <a:ext uri="{FF2B5EF4-FFF2-40B4-BE49-F238E27FC236}">
                <a16:creationId xmlns:a16="http://schemas.microsoft.com/office/drawing/2014/main" id="{6B30C4E5-C05C-4D38-BEC9-A4B4388B8D9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51038"/>
            <a:ext cx="2438400" cy="685800"/>
            <a:chOff x="2160" y="1229"/>
            <a:chExt cx="1536" cy="432"/>
          </a:xfrm>
        </p:grpSpPr>
        <p:sp>
          <p:nvSpPr>
            <p:cNvPr id="472068" name="Rectangle 4">
              <a:extLst>
                <a:ext uri="{FF2B5EF4-FFF2-40B4-BE49-F238E27FC236}">
                  <a16:creationId xmlns:a16="http://schemas.microsoft.com/office/drawing/2014/main" id="{8F08E735-EC2E-4023-BD09-BF8277424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2069" name="Rectangle 5">
              <a:extLst>
                <a:ext uri="{FF2B5EF4-FFF2-40B4-BE49-F238E27FC236}">
                  <a16:creationId xmlns:a16="http://schemas.microsoft.com/office/drawing/2014/main" id="{76CC35D6-BBF7-428F-B1E3-E5C4DE049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3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2070" name="Rectangle 6">
              <a:extLst>
                <a:ext uri="{FF2B5EF4-FFF2-40B4-BE49-F238E27FC236}">
                  <a16:creationId xmlns:a16="http://schemas.microsoft.com/office/drawing/2014/main" id="{5772A61D-8B64-4AB8-9533-FC99C619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2071" name="Rectangle 7">
              <a:extLst>
                <a:ext uri="{FF2B5EF4-FFF2-40B4-BE49-F238E27FC236}">
                  <a16:creationId xmlns:a16="http://schemas.microsoft.com/office/drawing/2014/main" id="{33F074C1-65E5-4D6D-B560-1C3B1D71C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3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2072" name="Rectangle 8">
              <a:extLst>
                <a:ext uri="{FF2B5EF4-FFF2-40B4-BE49-F238E27FC236}">
                  <a16:creationId xmlns:a16="http://schemas.microsoft.com/office/drawing/2014/main" id="{D2E120EA-9008-4084-BCD2-115FC5D40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3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2073" name="Rectangle 9">
              <a:extLst>
                <a:ext uri="{FF2B5EF4-FFF2-40B4-BE49-F238E27FC236}">
                  <a16:creationId xmlns:a16="http://schemas.microsoft.com/office/drawing/2014/main" id="{0AFA00BA-6DF3-485C-97C2-D06C6EB1E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2074" name="Rectangle 10">
              <a:extLst>
                <a:ext uri="{FF2B5EF4-FFF2-40B4-BE49-F238E27FC236}">
                  <a16:creationId xmlns:a16="http://schemas.microsoft.com/office/drawing/2014/main" id="{1C095DE1-0BBD-426D-98A1-A886D1575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3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2075" name="Rectangle 11">
              <a:extLst>
                <a:ext uri="{FF2B5EF4-FFF2-40B4-BE49-F238E27FC236}">
                  <a16:creationId xmlns:a16="http://schemas.microsoft.com/office/drawing/2014/main" id="{26076753-91EE-4A2C-8754-76FEE8C38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3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2076" name="Line 12">
              <a:extLst>
                <a:ext uri="{FF2B5EF4-FFF2-40B4-BE49-F238E27FC236}">
                  <a16:creationId xmlns:a16="http://schemas.microsoft.com/office/drawing/2014/main" id="{882C8CAA-847F-42B4-ABAB-9A0F1194A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229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2077" name="Line 13">
              <a:extLst>
                <a:ext uri="{FF2B5EF4-FFF2-40B4-BE49-F238E27FC236}">
                  <a16:creationId xmlns:a16="http://schemas.microsoft.com/office/drawing/2014/main" id="{2E3DF421-4A8E-455C-88EE-D918EA84E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51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2078" name="Line 14">
              <a:extLst>
                <a:ext uri="{FF2B5EF4-FFF2-40B4-BE49-F238E27FC236}">
                  <a16:creationId xmlns:a16="http://schemas.microsoft.com/office/drawing/2014/main" id="{D528BEAE-3191-462B-BCB3-BD9507211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661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2079" name="Line 15">
              <a:extLst>
                <a:ext uri="{FF2B5EF4-FFF2-40B4-BE49-F238E27FC236}">
                  <a16:creationId xmlns:a16="http://schemas.microsoft.com/office/drawing/2014/main" id="{3C6D339E-C762-4364-A8BD-AC68F5347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51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472092" name="Group 28">
            <a:extLst>
              <a:ext uri="{FF2B5EF4-FFF2-40B4-BE49-F238E27FC236}">
                <a16:creationId xmlns:a16="http://schemas.microsoft.com/office/drawing/2014/main" id="{E05F82F2-EB5F-47AC-A8E0-61BD24FC65BC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4327525"/>
            <a:ext cx="2438400" cy="685800"/>
            <a:chOff x="2154" y="2681"/>
            <a:chExt cx="1536" cy="432"/>
          </a:xfrm>
        </p:grpSpPr>
        <p:sp>
          <p:nvSpPr>
            <p:cNvPr id="472080" name="Rectangle 16">
              <a:extLst>
                <a:ext uri="{FF2B5EF4-FFF2-40B4-BE49-F238E27FC236}">
                  <a16:creationId xmlns:a16="http://schemas.microsoft.com/office/drawing/2014/main" id="{BDB1F2F0-A7CD-4027-8C23-979AEAA11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77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2081" name="Rectangle 17">
              <a:extLst>
                <a:ext uri="{FF2B5EF4-FFF2-40B4-BE49-F238E27FC236}">
                  <a16:creationId xmlns:a16="http://schemas.microsoft.com/office/drawing/2014/main" id="{713E55E1-15E3-4F03-95A8-130147390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277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2082" name="Rectangle 18">
              <a:extLst>
                <a:ext uri="{FF2B5EF4-FFF2-40B4-BE49-F238E27FC236}">
                  <a16:creationId xmlns:a16="http://schemas.microsoft.com/office/drawing/2014/main" id="{86A4FFC9-F4C9-45F8-BD99-D16C020CA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277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2083" name="Rectangle 19">
              <a:extLst>
                <a:ext uri="{FF2B5EF4-FFF2-40B4-BE49-F238E27FC236}">
                  <a16:creationId xmlns:a16="http://schemas.microsoft.com/office/drawing/2014/main" id="{DE5D4A41-85D0-4978-857D-1770583D4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277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2084" name="Rectangle 20">
              <a:extLst>
                <a:ext uri="{FF2B5EF4-FFF2-40B4-BE49-F238E27FC236}">
                  <a16:creationId xmlns:a16="http://schemas.microsoft.com/office/drawing/2014/main" id="{C5348D64-A937-451D-BCC6-23E451657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277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2085" name="Rectangle 21">
              <a:extLst>
                <a:ext uri="{FF2B5EF4-FFF2-40B4-BE49-F238E27FC236}">
                  <a16:creationId xmlns:a16="http://schemas.microsoft.com/office/drawing/2014/main" id="{F1F57245-2899-4369-BA7C-CEA345D06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77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2086" name="Rectangle 22">
              <a:extLst>
                <a:ext uri="{FF2B5EF4-FFF2-40B4-BE49-F238E27FC236}">
                  <a16:creationId xmlns:a16="http://schemas.microsoft.com/office/drawing/2014/main" id="{BC8B2B64-C678-41E8-A593-DCE5C3C71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77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2087" name="Rectangle 23">
              <a:extLst>
                <a:ext uri="{FF2B5EF4-FFF2-40B4-BE49-F238E27FC236}">
                  <a16:creationId xmlns:a16="http://schemas.microsoft.com/office/drawing/2014/main" id="{30BA4D61-DDFF-44AC-85E5-27B163C13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277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2088" name="Line 24">
              <a:extLst>
                <a:ext uri="{FF2B5EF4-FFF2-40B4-BE49-F238E27FC236}">
                  <a16:creationId xmlns:a16="http://schemas.microsoft.com/office/drawing/2014/main" id="{D0C0B811-1758-4BCB-AE58-5684E87A9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8" y="2681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2089" name="Line 25">
              <a:extLst>
                <a:ext uri="{FF2B5EF4-FFF2-40B4-BE49-F238E27FC236}">
                  <a16:creationId xmlns:a16="http://schemas.microsoft.com/office/drawing/2014/main" id="{932012A0-77B7-438D-8D5F-8DCC6113D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296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2090" name="Line 26">
              <a:extLst>
                <a:ext uri="{FF2B5EF4-FFF2-40B4-BE49-F238E27FC236}">
                  <a16:creationId xmlns:a16="http://schemas.microsoft.com/office/drawing/2014/main" id="{CE600DDA-849E-43F9-8E65-5CCA95515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311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2091" name="Line 27">
              <a:extLst>
                <a:ext uri="{FF2B5EF4-FFF2-40B4-BE49-F238E27FC236}">
                  <a16:creationId xmlns:a16="http://schemas.microsoft.com/office/drawing/2014/main" id="{0E187647-5CC7-4CB9-A1A9-FE0BA7069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4" y="296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15BCA-C052-4350-99AB-2F309EAE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103</a:t>
            </a:fld>
            <a:endParaRPr 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273FB078-2FB4-4753-BC7D-0AAE49D81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Rotate through Carry</a:t>
            </a: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A6A16935-329C-43CC-B6B4-6569F8CB65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7772400" cy="48244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RRC 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mov a, #0A9h</a:t>
            </a:r>
            <a:r>
              <a:rPr lang="en-US" altLang="en-US" sz="2000">
                <a:latin typeface="Courier New" panose="02070309020205020404" pitchFamily="49" charset="0"/>
              </a:rPr>
              <a:t>	; a 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 A9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add a, #14h</a:t>
            </a:r>
            <a:r>
              <a:rPr lang="en-US" altLang="en-US" sz="2000">
                <a:latin typeface="Courier New" panose="02070309020205020404" pitchFamily="49" charset="0"/>
              </a:rPr>
              <a:t>	      ; a 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 BD (10111101), C0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rrc a</a:t>
            </a:r>
            <a:r>
              <a:rPr lang="en-US" altLang="en-US" sz="2000">
                <a:latin typeface="Courier New" panose="02070309020205020404" pitchFamily="49" charset="0"/>
              </a:rPr>
              <a:t>			; a 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01011110, C1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RLC 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mov a, #3ch</a:t>
            </a:r>
            <a:r>
              <a:rPr lang="en-US" altLang="en-US" sz="2000">
                <a:latin typeface="Courier New" panose="02070309020205020404" pitchFamily="49" charset="0"/>
              </a:rPr>
              <a:t>	      ; a 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 3ch(00111100)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setb c</a:t>
            </a:r>
            <a:r>
              <a:rPr lang="en-US" altLang="en-US" sz="2000">
                <a:latin typeface="Courier New" panose="02070309020205020404" pitchFamily="49" charset="0"/>
              </a:rPr>
              <a:t>	      ; c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  1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rlc a</a:t>
            </a:r>
            <a:r>
              <a:rPr lang="en-US" altLang="en-US" sz="2000">
                <a:latin typeface="Courier New" panose="02070309020205020404" pitchFamily="49" charset="0"/>
              </a:rPr>
              <a:t>			; a 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01111001, C1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  <p:grpSp>
        <p:nvGrpSpPr>
          <p:cNvPr id="473108" name="Group 20">
            <a:extLst>
              <a:ext uri="{FF2B5EF4-FFF2-40B4-BE49-F238E27FC236}">
                <a16:creationId xmlns:a16="http://schemas.microsoft.com/office/drawing/2014/main" id="{0193F834-2544-4ABB-8C2E-41DFA81EC717}"/>
              </a:ext>
            </a:extLst>
          </p:cNvPr>
          <p:cNvGrpSpPr>
            <a:grpSpLocks/>
          </p:cNvGrpSpPr>
          <p:nvPr/>
        </p:nvGrpSpPr>
        <p:grpSpPr bwMode="auto">
          <a:xfrm>
            <a:off x="3252788" y="1268413"/>
            <a:ext cx="3048000" cy="930275"/>
            <a:chOff x="2640" y="1286"/>
            <a:chExt cx="1920" cy="586"/>
          </a:xfrm>
        </p:grpSpPr>
        <p:sp>
          <p:nvSpPr>
            <p:cNvPr id="473092" name="Rectangle 4">
              <a:extLst>
                <a:ext uri="{FF2B5EF4-FFF2-40B4-BE49-F238E27FC236}">
                  <a16:creationId xmlns:a16="http://schemas.microsoft.com/office/drawing/2014/main" id="{6924C1B0-CFA0-4B26-9012-BC1881035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3093" name="Rectangle 5">
              <a:extLst>
                <a:ext uri="{FF2B5EF4-FFF2-40B4-BE49-F238E27FC236}">
                  <a16:creationId xmlns:a16="http://schemas.microsoft.com/office/drawing/2014/main" id="{481093D0-848B-4B36-882B-3DBB7CB1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3094" name="Rectangle 6">
              <a:extLst>
                <a:ext uri="{FF2B5EF4-FFF2-40B4-BE49-F238E27FC236}">
                  <a16:creationId xmlns:a16="http://schemas.microsoft.com/office/drawing/2014/main" id="{3D329DF1-FBD8-4B9C-A4AC-2D6DAB2DE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3095" name="Rectangle 7">
              <a:extLst>
                <a:ext uri="{FF2B5EF4-FFF2-40B4-BE49-F238E27FC236}">
                  <a16:creationId xmlns:a16="http://schemas.microsoft.com/office/drawing/2014/main" id="{35ED1454-1FF4-4412-B156-BD3985985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3096" name="Rectangle 8">
              <a:extLst>
                <a:ext uri="{FF2B5EF4-FFF2-40B4-BE49-F238E27FC236}">
                  <a16:creationId xmlns:a16="http://schemas.microsoft.com/office/drawing/2014/main" id="{844F447F-858D-4B00-8D70-C8F784165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3097" name="Rectangle 9">
              <a:extLst>
                <a:ext uri="{FF2B5EF4-FFF2-40B4-BE49-F238E27FC236}">
                  <a16:creationId xmlns:a16="http://schemas.microsoft.com/office/drawing/2014/main" id="{9DB8A25E-192C-43EB-90FD-5379DC339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3098" name="Rectangle 10">
              <a:extLst>
                <a:ext uri="{FF2B5EF4-FFF2-40B4-BE49-F238E27FC236}">
                  <a16:creationId xmlns:a16="http://schemas.microsoft.com/office/drawing/2014/main" id="{CC114EBF-A362-4591-900A-F22780DAA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3099" name="Rectangle 11">
              <a:extLst>
                <a:ext uri="{FF2B5EF4-FFF2-40B4-BE49-F238E27FC236}">
                  <a16:creationId xmlns:a16="http://schemas.microsoft.com/office/drawing/2014/main" id="{4C501F49-AAD8-4F7A-B184-AFDD1BB7D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3100" name="Line 12">
              <a:extLst>
                <a:ext uri="{FF2B5EF4-FFF2-40B4-BE49-F238E27FC236}">
                  <a16:creationId xmlns:a16="http://schemas.microsoft.com/office/drawing/2014/main" id="{21FB9F25-02AA-4E2B-92C9-F76FDDB95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4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3101" name="Line 13">
              <a:extLst>
                <a:ext uri="{FF2B5EF4-FFF2-40B4-BE49-F238E27FC236}">
                  <a16:creationId xmlns:a16="http://schemas.microsoft.com/office/drawing/2014/main" id="{5512053B-8B70-4570-80E3-C7A5EC974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3102" name="Line 14">
              <a:extLst>
                <a:ext uri="{FF2B5EF4-FFF2-40B4-BE49-F238E27FC236}">
                  <a16:creationId xmlns:a16="http://schemas.microsoft.com/office/drawing/2014/main" id="{B43860EB-D03E-408F-855F-F76F8CE62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8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3103" name="Line 15">
              <a:extLst>
                <a:ext uri="{FF2B5EF4-FFF2-40B4-BE49-F238E27FC236}">
                  <a16:creationId xmlns:a16="http://schemas.microsoft.com/office/drawing/2014/main" id="{59AE4081-FFB9-4183-813E-C46C690F7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3104" name="Rectangle 16">
              <a:extLst>
                <a:ext uri="{FF2B5EF4-FFF2-40B4-BE49-F238E27FC236}">
                  <a16:creationId xmlns:a16="http://schemas.microsoft.com/office/drawing/2014/main" id="{462E3C78-43D9-4EBE-BCA5-89347951B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3105" name="Line 17">
              <a:extLst>
                <a:ext uri="{FF2B5EF4-FFF2-40B4-BE49-F238E27FC236}">
                  <a16:creationId xmlns:a16="http://schemas.microsoft.com/office/drawing/2014/main" id="{9EA77EF5-7E83-41FE-BF16-2A142D9F2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3106" name="Line 18">
              <a:extLst>
                <a:ext uri="{FF2B5EF4-FFF2-40B4-BE49-F238E27FC236}">
                  <a16:creationId xmlns:a16="http://schemas.microsoft.com/office/drawing/2014/main" id="{CF642EB2-B6AC-413D-82F5-51C33484A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3107" name="Text Box 19">
              <a:extLst>
                <a:ext uri="{FF2B5EF4-FFF2-40B4-BE49-F238E27FC236}">
                  <a16:creationId xmlns:a16="http://schemas.microsoft.com/office/drawing/2014/main" id="{10B95E18-0590-4451-B59C-35D2AFB80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" y="1286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</a:p>
          </p:txBody>
        </p:sp>
      </p:grpSp>
      <p:sp>
        <p:nvSpPr>
          <p:cNvPr id="473110" name="Rectangle 22">
            <a:extLst>
              <a:ext uri="{FF2B5EF4-FFF2-40B4-BE49-F238E27FC236}">
                <a16:creationId xmlns:a16="http://schemas.microsoft.com/office/drawing/2014/main" id="{3D41EA7A-696E-4152-B933-3D54B748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73111" name="Rectangle 23">
            <a:extLst>
              <a:ext uri="{FF2B5EF4-FFF2-40B4-BE49-F238E27FC236}">
                <a16:creationId xmlns:a16="http://schemas.microsoft.com/office/drawing/2014/main" id="{410B7A04-D4B4-4FF1-973A-E613255D7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5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73112" name="Rectangle 24">
            <a:extLst>
              <a:ext uri="{FF2B5EF4-FFF2-40B4-BE49-F238E27FC236}">
                <a16:creationId xmlns:a16="http://schemas.microsoft.com/office/drawing/2014/main" id="{2EEF684E-FE9C-4350-875C-9D273FE6A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73113" name="Rectangle 25">
            <a:extLst>
              <a:ext uri="{FF2B5EF4-FFF2-40B4-BE49-F238E27FC236}">
                <a16:creationId xmlns:a16="http://schemas.microsoft.com/office/drawing/2014/main" id="{130247A4-6565-41E2-BF95-05F452F88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1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73114" name="Rectangle 26">
            <a:extLst>
              <a:ext uri="{FF2B5EF4-FFF2-40B4-BE49-F238E27FC236}">
                <a16:creationId xmlns:a16="http://schemas.microsoft.com/office/drawing/2014/main" id="{EAE30BB0-0C02-45F8-BB67-9AB7E7693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73115" name="Rectangle 27">
            <a:extLst>
              <a:ext uri="{FF2B5EF4-FFF2-40B4-BE49-F238E27FC236}">
                <a16:creationId xmlns:a16="http://schemas.microsoft.com/office/drawing/2014/main" id="{B9207DA1-B2D7-427C-967F-D4F81530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73116" name="Rectangle 28">
            <a:extLst>
              <a:ext uri="{FF2B5EF4-FFF2-40B4-BE49-F238E27FC236}">
                <a16:creationId xmlns:a16="http://schemas.microsoft.com/office/drawing/2014/main" id="{1E80E3AE-227C-4056-B8DB-0488588FB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73117" name="Rectangle 29">
            <a:extLst>
              <a:ext uri="{FF2B5EF4-FFF2-40B4-BE49-F238E27FC236}">
                <a16:creationId xmlns:a16="http://schemas.microsoft.com/office/drawing/2014/main" id="{7B22916D-541E-4AE0-896E-D944D577E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73118" name="Line 30">
            <a:extLst>
              <a:ext uri="{FF2B5EF4-FFF2-40B4-BE49-F238E27FC236}">
                <a16:creationId xmlns:a16="http://schemas.microsoft.com/office/drawing/2014/main" id="{02005954-9429-40CD-A476-7968A130C4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1388" y="4038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73119" name="Line 31">
            <a:extLst>
              <a:ext uri="{FF2B5EF4-FFF2-40B4-BE49-F238E27FC236}">
                <a16:creationId xmlns:a16="http://schemas.microsoft.com/office/drawing/2014/main" id="{B3EAA354-1CAA-4B91-A1EB-F6A32229A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188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73120" name="Line 32">
            <a:extLst>
              <a:ext uri="{FF2B5EF4-FFF2-40B4-BE49-F238E27FC236}">
                <a16:creationId xmlns:a16="http://schemas.microsoft.com/office/drawing/2014/main" id="{B7945BB5-1CDE-4B42-AECF-2488BC4B0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188" y="4724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73121" name="Line 33">
            <a:extLst>
              <a:ext uri="{FF2B5EF4-FFF2-40B4-BE49-F238E27FC236}">
                <a16:creationId xmlns:a16="http://schemas.microsoft.com/office/drawing/2014/main" id="{ED722048-AAA7-4DF8-9916-F96475263A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73122" name="Rectangle 34">
            <a:extLst>
              <a:ext uri="{FF2B5EF4-FFF2-40B4-BE49-F238E27FC236}">
                <a16:creationId xmlns:a16="http://schemas.microsoft.com/office/drawing/2014/main" id="{1615BB54-92BF-4E6B-99A1-E847C3EC1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8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73123" name="Line 35">
            <a:extLst>
              <a:ext uri="{FF2B5EF4-FFF2-40B4-BE49-F238E27FC236}">
                <a16:creationId xmlns:a16="http://schemas.microsoft.com/office/drawing/2014/main" id="{0F6D7F8C-019D-4637-B507-47388F697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8388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73124" name="Line 36">
            <a:extLst>
              <a:ext uri="{FF2B5EF4-FFF2-40B4-BE49-F238E27FC236}">
                <a16:creationId xmlns:a16="http://schemas.microsoft.com/office/drawing/2014/main" id="{3C3CF4F1-06E4-4A79-827F-328AFCFCD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1188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73125" name="Text Box 37">
            <a:extLst>
              <a:ext uri="{FF2B5EF4-FFF2-40B4-BE49-F238E27FC236}">
                <a16:creationId xmlns:a16="http://schemas.microsoft.com/office/drawing/2014/main" id="{1DB85057-10C3-4A62-A29E-0FB5A2457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379412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8A437-2F4A-4C9A-B96E-BBB51B4B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104</a:t>
            </a:fld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71802D8D-AE5A-4B47-A346-837792E87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Rotate and Multiplication/Division</a:t>
            </a: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8D15E776-8F17-47F0-A1EE-868D834883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Note that a shift left is the same as multiplying by 2, shift right is divide by 2</a:t>
            </a:r>
          </a:p>
          <a:p>
            <a:endParaRPr lang="en-US" altLang="en-US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mov a, #3	; A</a:t>
            </a:r>
            <a:r>
              <a:rPr lang="en-US" altLang="en-US">
                <a:latin typeface="Courier New" panose="02070309020205020404" pitchFamily="49" charset="0"/>
                <a:sym typeface="Wingdings" panose="05000000000000000000" pitchFamily="2" charset="2"/>
              </a:rPr>
              <a:t> 00000011 (3)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clr C		; C</a:t>
            </a:r>
            <a:r>
              <a:rPr lang="en-US" altLang="en-US">
                <a:latin typeface="Courier New" panose="02070309020205020404" pitchFamily="49" charset="0"/>
                <a:sym typeface="Wingdings" panose="05000000000000000000" pitchFamily="2" charset="2"/>
              </a:rPr>
              <a:t> 0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rlc a		; A</a:t>
            </a:r>
            <a:r>
              <a:rPr lang="en-US" altLang="en-US">
                <a:latin typeface="Courier New" panose="02070309020205020404" pitchFamily="49" charset="0"/>
                <a:sym typeface="Wingdings" panose="05000000000000000000" pitchFamily="2" charset="2"/>
              </a:rPr>
              <a:t> 00000110 (6)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rlc a		; A</a:t>
            </a:r>
            <a:r>
              <a:rPr lang="en-US" altLang="en-US">
                <a:latin typeface="Courier New" panose="02070309020205020404" pitchFamily="49" charset="0"/>
                <a:sym typeface="Wingdings" panose="05000000000000000000" pitchFamily="2" charset="2"/>
              </a:rPr>
              <a:t> 00001100 (12)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rrc a		; A</a:t>
            </a:r>
            <a:r>
              <a:rPr lang="en-US" altLang="en-US">
                <a:latin typeface="Courier New" panose="02070309020205020404" pitchFamily="49" charset="0"/>
                <a:sym typeface="Wingdings" panose="05000000000000000000" pitchFamily="2" charset="2"/>
              </a:rPr>
              <a:t> 00000110 (6)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BAB23-EFE4-4112-B8A9-3D4F4CAA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105</a:t>
            </a:fld>
            <a:endParaRPr 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05735642-AD93-4AF2-B250-B4B7566A9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Swap</a:t>
            </a:r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04606ED9-98CD-4026-9EB9-E27C96438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accent2"/>
                </a:solidFill>
                <a:latin typeface="Courier New" panose="02070309020205020404" pitchFamily="49" charset="0"/>
              </a:rPr>
              <a:t>SWAP 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mov a, #72h	    </a:t>
            </a:r>
            <a:r>
              <a:rPr lang="en-US" altLang="en-US">
                <a:latin typeface="Courier New" panose="02070309020205020404" pitchFamily="49" charset="0"/>
              </a:rPr>
              <a:t>; a </a:t>
            </a:r>
            <a:r>
              <a:rPr lang="en-US" altLang="en-US">
                <a:latin typeface="Courier New" panose="02070309020205020404" pitchFamily="49" charset="0"/>
                <a:sym typeface="Wingdings" panose="05000000000000000000" pitchFamily="2" charset="2"/>
              </a:rPr>
              <a:t> 27h</a:t>
            </a:r>
            <a:endParaRPr lang="en-US" altLang="en-US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swap a	</a:t>
            </a:r>
            <a:r>
              <a:rPr lang="en-US" altLang="en-US">
                <a:latin typeface="Courier New" panose="02070309020205020404" pitchFamily="49" charset="0"/>
              </a:rPr>
              <a:t>		; a </a:t>
            </a:r>
            <a:r>
              <a:rPr lang="en-US" altLang="en-US">
                <a:latin typeface="Courier New" panose="02070309020205020404" pitchFamily="49" charset="0"/>
                <a:sym typeface="Wingdings" panose="05000000000000000000" pitchFamily="2" charset="2"/>
              </a:rPr>
              <a:t> 27h</a:t>
            </a:r>
          </a:p>
        </p:txBody>
      </p:sp>
      <p:grpSp>
        <p:nvGrpSpPr>
          <p:cNvPr id="474127" name="Group 15">
            <a:extLst>
              <a:ext uri="{FF2B5EF4-FFF2-40B4-BE49-F238E27FC236}">
                <a16:creationId xmlns:a16="http://schemas.microsoft.com/office/drawing/2014/main" id="{C7CC9E61-F92F-4FDB-9DCF-BE6A50888D4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438400"/>
            <a:ext cx="2438400" cy="533400"/>
            <a:chOff x="2640" y="1536"/>
            <a:chExt cx="1536" cy="336"/>
          </a:xfrm>
        </p:grpSpPr>
        <p:sp>
          <p:nvSpPr>
            <p:cNvPr id="474116" name="Rectangle 4">
              <a:extLst>
                <a:ext uri="{FF2B5EF4-FFF2-40B4-BE49-F238E27FC236}">
                  <a16:creationId xmlns:a16="http://schemas.microsoft.com/office/drawing/2014/main" id="{753941B4-8B95-414C-9AB7-A5A761D67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4117" name="Rectangle 5">
              <a:extLst>
                <a:ext uri="{FF2B5EF4-FFF2-40B4-BE49-F238E27FC236}">
                  <a16:creationId xmlns:a16="http://schemas.microsoft.com/office/drawing/2014/main" id="{A4B1402B-B2B2-4A47-8F64-00CCE6187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4118" name="Rectangle 6">
              <a:extLst>
                <a:ext uri="{FF2B5EF4-FFF2-40B4-BE49-F238E27FC236}">
                  <a16:creationId xmlns:a16="http://schemas.microsoft.com/office/drawing/2014/main" id="{D4D1848F-EB28-43E5-8442-F8D5B6BAD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4119" name="Rectangle 7">
              <a:extLst>
                <a:ext uri="{FF2B5EF4-FFF2-40B4-BE49-F238E27FC236}">
                  <a16:creationId xmlns:a16="http://schemas.microsoft.com/office/drawing/2014/main" id="{57B4723C-3800-446B-89B6-ADA097EB8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5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4120" name="Rectangle 8">
              <a:extLst>
                <a:ext uri="{FF2B5EF4-FFF2-40B4-BE49-F238E27FC236}">
                  <a16:creationId xmlns:a16="http://schemas.microsoft.com/office/drawing/2014/main" id="{CC222BF2-877F-4095-A823-7A38E27AF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3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4121" name="Rectangle 9">
              <a:extLst>
                <a:ext uri="{FF2B5EF4-FFF2-40B4-BE49-F238E27FC236}">
                  <a16:creationId xmlns:a16="http://schemas.microsoft.com/office/drawing/2014/main" id="{D0F88A3F-D545-48D5-83E5-6431DB2A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3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4122" name="Rectangle 10">
              <a:extLst>
                <a:ext uri="{FF2B5EF4-FFF2-40B4-BE49-F238E27FC236}">
                  <a16:creationId xmlns:a16="http://schemas.microsoft.com/office/drawing/2014/main" id="{7521566C-2003-4729-8F5D-D4668C90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53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4123" name="Rectangle 11">
              <a:extLst>
                <a:ext uri="{FF2B5EF4-FFF2-40B4-BE49-F238E27FC236}">
                  <a16:creationId xmlns:a16="http://schemas.microsoft.com/office/drawing/2014/main" id="{283B9442-027A-4DB4-86C7-B67F7462B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3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4124" name="Line 12">
              <a:extLst>
                <a:ext uri="{FF2B5EF4-FFF2-40B4-BE49-F238E27FC236}">
                  <a16:creationId xmlns:a16="http://schemas.microsoft.com/office/drawing/2014/main" id="{76CE7C46-28A7-4D31-95A4-58FB19AE6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87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4125" name="Line 13">
              <a:extLst>
                <a:ext uri="{FF2B5EF4-FFF2-40B4-BE49-F238E27FC236}">
                  <a16:creationId xmlns:a16="http://schemas.microsoft.com/office/drawing/2014/main" id="{CB9666D6-2762-4521-A175-302D3D526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4126" name="Line 14">
              <a:extLst>
                <a:ext uri="{FF2B5EF4-FFF2-40B4-BE49-F238E27FC236}">
                  <a16:creationId xmlns:a16="http://schemas.microsoft.com/office/drawing/2014/main" id="{58C84FC0-DFBA-4084-90AA-5990B27A4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251B9-BB67-4E62-B8BF-073A9B73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106</a:t>
            </a:fld>
            <a:endParaRPr 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4A56D19B-2F26-4CD1-8EE3-3F4316D9F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Bit Logic Operations</a:t>
            </a:r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876B9D62-CFC4-4DE4-B069-4D07B44AE6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44625"/>
            <a:ext cx="8315325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Some logic operations can be used with single bit operands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ANL C, bit	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ORL C, bit	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CLR 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CLR bit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CPL 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CPL bit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SETB 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SETB bit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“bit” can be any of the bit-addressable RAM locations or SFRs.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E0A05-AE91-4C4D-AD9C-9441BD5B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107</a:t>
            </a:fld>
            <a:endParaRPr 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599E72D5-80E1-4294-8578-EA0AAF31D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Shift/Mutliply Example</a:t>
            </a:r>
          </a:p>
        </p:txBody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F27ECEED-8DC4-4B81-914A-FB8052E3B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Program segment to multiply by 2 and add 1.</a:t>
            </a:r>
          </a:p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CF64-C75D-48E8-8484-34677D7C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108</a:t>
            </a:fld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858AEB4B-EE8A-4DAD-B2D3-21F0565BB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Program Flow Control</a:t>
            </a: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B9414EB3-6879-4E09-809E-160E5F4478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Unconditional jumps (“go to”)</a:t>
            </a:r>
          </a:p>
          <a:p>
            <a:endParaRPr lang="en-US" altLang="en-US"/>
          </a:p>
          <a:p>
            <a:r>
              <a:rPr lang="en-US" altLang="en-US"/>
              <a:t>Conditional jumps</a:t>
            </a:r>
          </a:p>
          <a:p>
            <a:endParaRPr lang="en-US" altLang="en-US"/>
          </a:p>
          <a:p>
            <a:r>
              <a:rPr lang="en-US" altLang="en-US"/>
              <a:t>Call and return</a:t>
            </a:r>
          </a:p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A42ED-D6D5-44A8-BF3A-D4FAE946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109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>
            <a:extLst>
              <a:ext uri="{FF2B5EF4-FFF2-40B4-BE49-F238E27FC236}">
                <a16:creationId xmlns:a16="http://schemas.microsoft.com/office/drawing/2014/main" id="{282E8977-56D4-42CE-A4ED-792008B45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2971800" cy="403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b="1">
                <a:solidFill>
                  <a:schemeClr val="accent2"/>
                </a:solidFill>
                <a:latin typeface="Comic Sans MS" panose="030F0702030302020204" pitchFamily="66" charset="0"/>
                <a:cs typeface="B Rose" pitchFamily="2" charset="0"/>
              </a:rPr>
              <a:t>8051 </a:t>
            </a:r>
            <a:br>
              <a:rPr lang="en-US" altLang="en-US" sz="4000" b="1">
                <a:solidFill>
                  <a:schemeClr val="accent2"/>
                </a:solidFill>
                <a:latin typeface="Comic Sans MS" panose="030F0702030302020204" pitchFamily="66" charset="0"/>
                <a:cs typeface="B Rose" pitchFamily="2" charset="0"/>
              </a:rPr>
            </a:br>
            <a:r>
              <a:rPr lang="en-US" altLang="en-US" sz="4000" b="1">
                <a:solidFill>
                  <a:schemeClr val="accent2"/>
                </a:solidFill>
                <a:latin typeface="Comic Sans MS" panose="030F0702030302020204" pitchFamily="66" charset="0"/>
                <a:cs typeface="B Rose" pitchFamily="2" charset="0"/>
              </a:rPr>
              <a:t>Schematic Pin out</a:t>
            </a:r>
          </a:p>
        </p:txBody>
      </p:sp>
      <p:pic>
        <p:nvPicPr>
          <p:cNvPr id="524291" name="Picture 3">
            <a:extLst>
              <a:ext uri="{FF2B5EF4-FFF2-40B4-BE49-F238E27FC236}">
                <a16:creationId xmlns:a16="http://schemas.microsoft.com/office/drawing/2014/main" id="{8C165FE6-B2CC-4BF2-9579-01CA5B0923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8375" y="228600"/>
            <a:ext cx="5386388" cy="6248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863A8-709C-48CD-B148-C6F48231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>
            <a:extLst>
              <a:ext uri="{FF2B5EF4-FFF2-40B4-BE49-F238E27FC236}">
                <a16:creationId xmlns:a16="http://schemas.microsoft.com/office/drawing/2014/main" id="{59D85121-A3DA-406A-90AD-AF4495FEF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Unconditional Jumps</a:t>
            </a:r>
          </a:p>
        </p:txBody>
      </p:sp>
      <p:sp>
        <p:nvSpPr>
          <p:cNvPr id="480259" name="Rectangle 3">
            <a:extLst>
              <a:ext uri="{FF2B5EF4-FFF2-40B4-BE49-F238E27FC236}">
                <a16:creationId xmlns:a16="http://schemas.microsoft.com/office/drawing/2014/main" id="{32D529F6-C176-4510-9A83-552594E99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SJMP &lt;rel addr&gt;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;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Short jump, relative address is 8-bit 2’s complement number, so jump can be up to 127 locations forward, or 128 locations back.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LJMP &lt;address 16&gt;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Long jump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AJMP &lt;address 11&gt;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Absolute jump to anywhere within 2K block of program memory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JMP @A + DPTR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;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Long indexed jump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3FCB5-C52E-4764-9CCD-A4A6767D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110</a:t>
            </a:fld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CFBB8CD4-B19C-431B-82BA-1B0AF891B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93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Infinite Loops</a:t>
            </a:r>
          </a:p>
        </p:txBody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21BBB6B5-14C1-4B12-82E3-E46811E33C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196975"/>
            <a:ext cx="60198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Start: mov C, p3.7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  mov p1.6, 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  sjmp Start</a:t>
            </a:r>
          </a:p>
          <a:p>
            <a:endParaRPr lang="en-US" altLang="en-US" sz="3200"/>
          </a:p>
        </p:txBody>
      </p:sp>
      <p:sp>
        <p:nvSpPr>
          <p:cNvPr id="481284" name="AutoShape 4">
            <a:extLst>
              <a:ext uri="{FF2B5EF4-FFF2-40B4-BE49-F238E27FC236}">
                <a16:creationId xmlns:a16="http://schemas.microsoft.com/office/drawing/2014/main" id="{D73D67F0-7FD5-4F6E-9398-25851DA7F3B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2593975"/>
            <a:ext cx="1447800" cy="1143000"/>
          </a:xfrm>
          <a:prstGeom prst="curvedRightArrow">
            <a:avLst>
              <a:gd name="adj1" fmla="val 20000"/>
              <a:gd name="adj2" fmla="val 40000"/>
              <a:gd name="adj3" fmla="val 42222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81285" name="Text Box 5">
            <a:extLst>
              <a:ext uri="{FF2B5EF4-FFF2-40B4-BE49-F238E27FC236}">
                <a16:creationId xmlns:a16="http://schemas.microsoft.com/office/drawing/2014/main" id="{544B3C72-B7C7-474B-9F33-093898474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616450"/>
            <a:ext cx="8383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</a:rPr>
              <a:t>Microcontroller application programs are almost always infinite loops!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94381-D32C-4237-A957-11321841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111</a:t>
            </a:fld>
            <a:endParaRPr 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>
            <a:extLst>
              <a:ext uri="{FF2B5EF4-FFF2-40B4-BE49-F238E27FC236}">
                <a16:creationId xmlns:a16="http://schemas.microsoft.com/office/drawing/2014/main" id="{9B807E22-E27D-4EA3-9B4C-839BFDD2B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Re-locatable Code</a:t>
            </a:r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956865BE-92A3-4D94-9215-E1404A4C3A5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49300" y="1412875"/>
            <a:ext cx="6918325" cy="50403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 u="sng">
                <a:solidFill>
                  <a:srgbClr val="663300"/>
                </a:solidFill>
              </a:rPr>
              <a:t>Memory specific NOT Re-locatable</a:t>
            </a:r>
            <a:r>
              <a:rPr lang="en-US" altLang="en-US" sz="2000" b="1" u="sng"/>
              <a:t> (machine code)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900" b="1"/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   </a:t>
            </a:r>
            <a:r>
              <a:rPr lang="en-US" altLang="en-US" sz="1800" b="1">
                <a:latin typeface="Courier New" panose="02070309020205020404" pitchFamily="49" charset="0"/>
              </a:rPr>
              <a:t>org 8000h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Start: </a:t>
            </a:r>
            <a:r>
              <a:rPr lang="en-US" altLang="en-US" sz="1800" b="1">
                <a:latin typeface="Courier New" panose="02070309020205020404" pitchFamily="49" charset="0"/>
              </a:rPr>
              <a:t>mov C, p1.6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    mov p3.7, C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FF0066"/>
                </a:solidFill>
                <a:latin typeface="Courier New" panose="02070309020205020404" pitchFamily="49" charset="0"/>
              </a:rPr>
              <a:t>		    </a:t>
            </a:r>
            <a:r>
              <a:rPr lang="en-US" altLang="en-US" sz="1800" b="1" u="sng">
                <a:solidFill>
                  <a:srgbClr val="FF0066"/>
                </a:solidFill>
                <a:latin typeface="Courier New" panose="02070309020205020404" pitchFamily="49" charset="0"/>
              </a:rPr>
              <a:t>ljmp</a:t>
            </a:r>
            <a:r>
              <a:rPr lang="en-US" altLang="en-US" sz="1800" b="1">
                <a:latin typeface="Courier New" panose="02070309020205020404" pitchFamily="49" charset="0"/>
              </a:rPr>
              <a:t> Start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    end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u="sng">
                <a:solidFill>
                  <a:srgbClr val="663300"/>
                </a:solidFill>
              </a:rPr>
              <a:t>Re-locatable </a:t>
            </a:r>
            <a:r>
              <a:rPr lang="en-US" altLang="en-US" sz="2000" b="1" u="sng"/>
              <a:t>(machine code)</a:t>
            </a:r>
            <a:endParaRPr lang="en-US" altLang="en-US" sz="2000" b="1" u="sng">
              <a:solidFill>
                <a:srgbClr val="6633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700" b="1">
              <a:solidFill>
                <a:srgbClr val="6633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9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org 8000h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Start: mov C, p1.6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    mov p3.7, C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altLang="en-US" sz="1800" b="1" u="sng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sjmp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    end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b="1"/>
          </a:p>
        </p:txBody>
      </p:sp>
      <p:sp>
        <p:nvSpPr>
          <p:cNvPr id="482308" name="Rectangle 4">
            <a:extLst>
              <a:ext uri="{FF2B5EF4-FFF2-40B4-BE49-F238E27FC236}">
                <a16:creationId xmlns:a16="http://schemas.microsoft.com/office/drawing/2014/main" id="{DAB82556-059A-4478-8387-2DAD81A8A06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1042988" y="4365625"/>
            <a:ext cx="4495800" cy="2057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</a:t>
            </a:r>
            <a:endParaRPr lang="en-US" altLang="en-US" sz="18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6E1B6-708A-4224-BAB0-3D2CF6F4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112</a:t>
            </a:fld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B0B14E59-B8D4-4992-A5C7-3364B6789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Jump table</a:t>
            </a:r>
          </a:p>
        </p:txBody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A3A568D2-70E4-4416-A751-D132930A865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49300" y="1412875"/>
            <a:ext cx="6918325" cy="50403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   	  Mov dptr,#jump_table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  Mov a,#index_number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  Rl 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  Jmp @a+dptr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	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Jump_table: ajmp case0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  ajmp case1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  ajmp case2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  ajmp case3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94948" name="Rectangle 4">
            <a:extLst>
              <a:ext uri="{FF2B5EF4-FFF2-40B4-BE49-F238E27FC236}">
                <a16:creationId xmlns:a16="http://schemas.microsoft.com/office/drawing/2014/main" id="{5201949D-6CA3-4958-A635-152F371C72E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1042988" y="4365625"/>
            <a:ext cx="4495800" cy="2057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</a:t>
            </a:r>
            <a:endParaRPr lang="en-US" altLang="en-US" sz="18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92AC3-50F2-4941-9A7A-8905B1BC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113</a:t>
            </a:fld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>
            <a:extLst>
              <a:ext uri="{FF2B5EF4-FFF2-40B4-BE49-F238E27FC236}">
                <a16:creationId xmlns:a16="http://schemas.microsoft.com/office/drawing/2014/main" id="{A0A10EEA-D343-4D4A-8311-461678E94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Conditional Jump</a:t>
            </a:r>
          </a:p>
        </p:txBody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0B01E861-C32F-43D4-8C50-903DAADCB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r>
              <a:rPr lang="en-US" altLang="en-US" sz="2400"/>
              <a:t>These instructions cause a jump to occur </a:t>
            </a:r>
            <a:r>
              <a:rPr lang="en-US" altLang="en-US" sz="2400">
                <a:solidFill>
                  <a:srgbClr val="FF3300"/>
                </a:solidFill>
              </a:rPr>
              <a:t>only</a:t>
            </a:r>
            <a:r>
              <a:rPr lang="en-US" altLang="en-US" sz="2400"/>
              <a:t> if a condition is </a:t>
            </a:r>
            <a:r>
              <a:rPr lang="en-US" altLang="en-US" sz="2400">
                <a:solidFill>
                  <a:srgbClr val="FF3300"/>
                </a:solidFill>
              </a:rPr>
              <a:t>true</a:t>
            </a:r>
            <a:r>
              <a:rPr lang="en-US" altLang="en-US" sz="2400"/>
              <a:t>. Otherwise, program execution continues with the next instruction.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loop: mov a, P1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	</a:t>
            </a:r>
            <a:r>
              <a:rPr lang="en-US" altLang="en-US" sz="1800" b="1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   jz  loop     </a:t>
            </a:r>
            <a:r>
              <a:rPr lang="en-US" altLang="en-US" sz="1800">
                <a:latin typeface="Courier New" panose="02070309020205020404" pitchFamily="49" charset="0"/>
              </a:rPr>
              <a:t>; if a=0, goto loop,</a:t>
            </a:r>
            <a:r>
              <a:rPr lang="en-US" altLang="en-US" sz="1800" b="1">
                <a:latin typeface="Courier New" panose="02070309020205020404" pitchFamily="49" charset="0"/>
              </a:rPr>
              <a:t> 			                  </a:t>
            </a:r>
            <a:r>
              <a:rPr lang="en-US" altLang="en-US" sz="1800">
                <a:latin typeface="Courier New" panose="02070309020205020404" pitchFamily="49" charset="0"/>
              </a:rPr>
              <a:t>; else goto next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>
                <a:latin typeface="Courier New" panose="02070309020205020404" pitchFamily="49" charset="0"/>
              </a:rPr>
              <a:t>instruction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   mov b, a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/>
          </a:p>
          <a:p>
            <a:r>
              <a:rPr lang="en-US" altLang="en-US" sz="2400"/>
              <a:t>There is </a:t>
            </a:r>
            <a:r>
              <a:rPr lang="en-US" altLang="en-US" sz="2400">
                <a:solidFill>
                  <a:srgbClr val="FF3300"/>
                </a:solidFill>
              </a:rPr>
              <a:t>no</a:t>
            </a:r>
            <a:r>
              <a:rPr lang="en-US" altLang="en-US" sz="2400"/>
              <a:t> zero flag (</a:t>
            </a:r>
            <a:r>
              <a:rPr lang="en-US" altLang="en-US" sz="2400">
                <a:solidFill>
                  <a:srgbClr val="FF3300"/>
                </a:solidFill>
              </a:rPr>
              <a:t>z</a:t>
            </a:r>
            <a:r>
              <a:rPr lang="en-US" altLang="en-US" sz="2400"/>
              <a:t>) </a:t>
            </a:r>
          </a:p>
          <a:p>
            <a:r>
              <a:rPr lang="en-US" altLang="en-US" sz="2400"/>
              <a:t>Content of A checked for zero </a:t>
            </a:r>
            <a:r>
              <a:rPr lang="en-US" altLang="en-US" sz="2400">
                <a:solidFill>
                  <a:srgbClr val="FF3300"/>
                </a:solidFill>
              </a:rPr>
              <a:t>on time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C2B93-B13F-4D14-870B-27849AC9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114</a:t>
            </a:fld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1B4AABFC-942D-4DF3-B3B3-B801986C6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Conditional jumps</a:t>
            </a:r>
          </a:p>
        </p:txBody>
      </p:sp>
      <p:graphicFrame>
        <p:nvGraphicFramePr>
          <p:cNvPr id="484392" name="Group 40">
            <a:extLst>
              <a:ext uri="{FF2B5EF4-FFF2-40B4-BE49-F238E27FC236}">
                <a16:creationId xmlns:a16="http://schemas.microsoft.com/office/drawing/2014/main" id="{D60E4BE2-13B7-49F0-BB09-6D650F7B59F1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932727981"/>
              </p:ext>
            </p:extLst>
          </p:nvPr>
        </p:nvGraphicFramePr>
        <p:xfrm>
          <a:off x="685800" y="1295400"/>
          <a:ext cx="8001000" cy="4569144"/>
        </p:xfrm>
        <a:graphic>
          <a:graphicData uri="http://schemas.openxmlformats.org/drawingml/2006/table">
            <a:tbl>
              <a:tblPr/>
              <a:tblGrid>
                <a:gridCol w="4157663">
                  <a:extLst>
                    <a:ext uri="{9D8B030D-6E8A-4147-A177-3AD203B41FA5}">
                      <a16:colId xmlns:a16="http://schemas.microsoft.com/office/drawing/2014/main" val="1236945136"/>
                    </a:ext>
                  </a:extLst>
                </a:gridCol>
                <a:gridCol w="3843337">
                  <a:extLst>
                    <a:ext uri="{9D8B030D-6E8A-4147-A177-3AD203B41FA5}">
                      <a16:colId xmlns:a16="http://schemas.microsoft.com/office/drawing/2014/main" val="295441887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Courier New" panose="02070309020205020404" pitchFamily="49" charset="0"/>
                        </a:rPr>
                        <a:t>Mnemonic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250493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JZ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Jump if a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971858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JNZ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Jump if a !=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486075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JC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Jump if C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037069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JNC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Jump if C !=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662430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JB &lt;bit&gt;,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Jump if bit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706960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JNB &lt;bit&gt;,&lt;rel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Jump if bit !=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9489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JBC &lt;bir&gt;,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Jump if bit =1,  &amp;clear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266729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CJNE A, direct,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Compare A and memory, jump if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1912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id="{23FEF6D6-1FAB-4629-B5EB-C488898C3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Example: Conditional Jumps</a:t>
            </a:r>
          </a:p>
        </p:txBody>
      </p:sp>
      <p:sp>
        <p:nvSpPr>
          <p:cNvPr id="485380" name="Text Box 4">
            <a:extLst>
              <a:ext uri="{FF2B5EF4-FFF2-40B4-BE49-F238E27FC236}">
                <a16:creationId xmlns:a16="http://schemas.microsoft.com/office/drawing/2014/main" id="{3FDF06AC-5573-4BF9-A251-9BFF8434A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3586163"/>
            <a:ext cx="3751263" cy="19304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jz led_off</a:t>
            </a:r>
          </a:p>
          <a:p>
            <a:pPr lvl="3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Setb P1.6</a:t>
            </a:r>
          </a:p>
          <a:p>
            <a:pPr lvl="3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sjmp </a:t>
            </a:r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skipover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led_off: clr P1.6</a:t>
            </a:r>
          </a:p>
          <a:p>
            <a:pPr lvl="3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mov A, P0</a:t>
            </a:r>
          </a:p>
          <a:p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skipover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485382" name="Rectangle 6">
            <a:extLst>
              <a:ext uri="{FF2B5EF4-FFF2-40B4-BE49-F238E27FC236}">
                <a16:creationId xmlns:a16="http://schemas.microsoft.com/office/drawing/2014/main" id="{A554ED77-C991-4885-A1C9-60AE2156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1412875"/>
            <a:ext cx="3600450" cy="180022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(a = 0) is true</a:t>
            </a:r>
          </a:p>
          <a:p>
            <a:pPr lvl="1">
              <a:spcBef>
                <a:spcPct val="2000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send a 0 to LED</a:t>
            </a:r>
          </a:p>
          <a:p>
            <a:pPr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send a 1 to LED</a:t>
            </a:r>
          </a:p>
          <a:p>
            <a:pPr lvl="1">
              <a:spcBef>
                <a:spcPct val="20000"/>
              </a:spcBef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729FCD-4851-4DB4-8B6C-C9B1BAB2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116</a:t>
            </a:fld>
            <a:endParaRPr 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F5A2B4F9-81F4-4BEC-9EAD-DCFE5C857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More Conditional Jumps</a:t>
            </a:r>
          </a:p>
        </p:txBody>
      </p:sp>
      <p:graphicFrame>
        <p:nvGraphicFramePr>
          <p:cNvPr id="486427" name="Group 27">
            <a:extLst>
              <a:ext uri="{FF2B5EF4-FFF2-40B4-BE49-F238E27FC236}">
                <a16:creationId xmlns:a16="http://schemas.microsoft.com/office/drawing/2014/main" id="{3D1906A0-E123-4E12-980A-F6235255C89B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80167519"/>
              </p:ext>
            </p:extLst>
          </p:nvPr>
        </p:nvGraphicFramePr>
        <p:xfrm>
          <a:off x="539750" y="1676400"/>
          <a:ext cx="8153400" cy="4205923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78045594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3102713230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Mnemonic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51151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CJNE A, #data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Compare A and data, jump if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1256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CJNE Rn, #data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Compare Rn and data, jump if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875053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CJNE @Rn, #data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Compare Rn and memory, jump if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888928"/>
                  </a:ext>
                </a:extLst>
              </a:tr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DJNZ Rn,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Decrement Rn and then jump if not 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47858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DJNZ direct, &lt;rel addr&gt;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Decrement memory and then jump if not 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8874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04F795C1-1C81-4E89-A40A-424125339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Iterative Loops</a:t>
            </a:r>
          </a:p>
        </p:txBody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9FA45757-86CD-482C-901B-02EFA19942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600200"/>
            <a:ext cx="4392612" cy="4648200"/>
          </a:xfrm>
          <a:noFill/>
          <a:ln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 = 0 to 4 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{…}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 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clr a</a:t>
            </a:r>
            <a:r>
              <a:rPr lang="en-US" altLang="en-US" sz="2400" b="1"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loop: 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 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 inc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 </a:t>
            </a:r>
            <a:r>
              <a:rPr lang="en-US" altLang="en-US" sz="2400" b="1">
                <a:solidFill>
                  <a:srgbClr val="FF0066"/>
                </a:solidFill>
                <a:latin typeface="Courier New" panose="02070309020205020404" pitchFamily="49" charset="0"/>
              </a:rPr>
              <a:t>cjne 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b="1">
                <a:latin typeface="Courier New" panose="02070309020205020404" pitchFamily="49" charset="0"/>
              </a:rPr>
              <a:t>, #4, loop</a:t>
            </a:r>
          </a:p>
        </p:txBody>
      </p:sp>
      <p:sp>
        <p:nvSpPr>
          <p:cNvPr id="487428" name="Rectangle 4">
            <a:extLst>
              <a:ext uri="{FF2B5EF4-FFF2-40B4-BE49-F238E27FC236}">
                <a16:creationId xmlns:a16="http://schemas.microsoft.com/office/drawing/2014/main" id="{41C504C6-68C5-4F1C-9B12-9A2C09EE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651000"/>
            <a:ext cx="3795713" cy="4560888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 = 4 to 0 do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{…}</a:t>
            </a:r>
          </a:p>
          <a:p>
            <a:pPr>
              <a:spcBef>
                <a:spcPct val="20000"/>
              </a:spcBef>
            </a:pPr>
            <a:endParaRPr lang="en-US" altLang="en-US" sz="28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		 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mov R0, #4</a:t>
            </a:r>
          </a:p>
          <a:p>
            <a:pPr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loop: ...</a:t>
            </a:r>
          </a:p>
          <a:p>
            <a:pPr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		 ...</a:t>
            </a:r>
          </a:p>
          <a:p>
            <a:pPr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		 </a:t>
            </a:r>
            <a:r>
              <a:rPr lang="en-US" altLang="en-US" b="1">
                <a:solidFill>
                  <a:srgbClr val="FF0066"/>
                </a:solidFill>
                <a:latin typeface="Courier New" panose="02070309020205020404" pitchFamily="49" charset="0"/>
              </a:rPr>
              <a:t>djnz 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R0,</a:t>
            </a:r>
            <a:r>
              <a:rPr lang="en-US" altLang="en-US" b="1">
                <a:latin typeface="Courier New" panose="02070309020205020404" pitchFamily="49" charset="0"/>
              </a:rPr>
              <a:t> loop</a:t>
            </a:r>
          </a:p>
          <a:p>
            <a:pPr>
              <a:spcBef>
                <a:spcPct val="20000"/>
              </a:spcBef>
            </a:pPr>
            <a:endParaRPr lang="en-US" altLang="en-US" b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9174-84E3-4A7A-9BFF-7F032F2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118</a:t>
            </a:fld>
            <a:endParaRPr 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>
            <a:extLst>
              <a:ext uri="{FF2B5EF4-FFF2-40B4-BE49-F238E27FC236}">
                <a16:creationId xmlns:a16="http://schemas.microsoft.com/office/drawing/2014/main" id="{76AD4C65-4D43-44C9-9D5D-F2D81F074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Iterative Loops(examples)</a:t>
            </a:r>
          </a:p>
        </p:txBody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54DA69BD-F110-471E-9BE1-319A05E9FF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4392612" cy="1944687"/>
          </a:xfrm>
          <a:noFill/>
          <a:ln>
            <a:solidFill>
              <a:srgbClr val="FF9900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mov a,#50h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mov b,#00h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cjne a,#50h,next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mov  b,#01h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next: nop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</a:p>
        </p:txBody>
      </p:sp>
      <p:sp>
        <p:nvSpPr>
          <p:cNvPr id="595974" name="Rectangle 6">
            <a:extLst>
              <a:ext uri="{FF2B5EF4-FFF2-40B4-BE49-F238E27FC236}">
                <a16:creationId xmlns:a16="http://schemas.microsoft.com/office/drawing/2014/main" id="{47142C32-574E-4978-87B5-6948FE46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484313"/>
            <a:ext cx="3744912" cy="22352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mov a,#25h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mov r0,#10h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mov r2,#5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Again: mov @ro,a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inc r0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djnz r2,again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</p:txBody>
      </p:sp>
      <p:sp>
        <p:nvSpPr>
          <p:cNvPr id="595975" name="Rectangle 7">
            <a:extLst>
              <a:ext uri="{FF2B5EF4-FFF2-40B4-BE49-F238E27FC236}">
                <a16:creationId xmlns:a16="http://schemas.microsoft.com/office/drawing/2014/main" id="{F6F8B8D9-D252-46AC-AE8D-4554CD5AE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860800"/>
            <a:ext cx="3743325" cy="2189163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62000" indent="-304800"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219200" indent="-3048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38300" indent="-266700"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95500" indent="-266700">
              <a:spcBef>
                <a:spcPct val="20000"/>
              </a:spcBef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mov a,#0h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mov r4,#12h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Back:	add a,#05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djnz r4,back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mov  r5,a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end		 </a:t>
            </a:r>
          </a:p>
        </p:txBody>
      </p:sp>
      <p:sp>
        <p:nvSpPr>
          <p:cNvPr id="595976" name="Rectangle 8">
            <a:extLst>
              <a:ext uri="{FF2B5EF4-FFF2-40B4-BE49-F238E27FC236}">
                <a16:creationId xmlns:a16="http://schemas.microsoft.com/office/drawing/2014/main" id="{E6308AA9-C7E9-4749-910D-8EB5C654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573463"/>
            <a:ext cx="4319587" cy="244792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62000" indent="-304800"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219200" indent="-3048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38300" indent="-266700"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95500" indent="-266700">
              <a:spcBef>
                <a:spcPct val="20000"/>
              </a:spcBef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mov a,#0aah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mov b,#10h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Back1:mov r6,#50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Back2:cpl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djnz r6,back2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djnz b,back1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end		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ABBED-871F-4A42-A6C0-828FF72F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119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26E1BC07-0EA1-46C9-9BDA-5D17BD00F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03238"/>
            <a:ext cx="3048000" cy="2468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b="1">
                <a:solidFill>
                  <a:schemeClr val="accent2"/>
                </a:solidFill>
                <a:latin typeface="Comic Sans MS" panose="030F0702030302020204" pitchFamily="66" charset="0"/>
                <a:cs typeface="B Rose" pitchFamily="2" charset="0"/>
              </a:rPr>
              <a:t>8051 </a:t>
            </a:r>
            <a:br>
              <a:rPr lang="en-US" altLang="en-US" sz="4000" b="1">
                <a:solidFill>
                  <a:schemeClr val="accent2"/>
                </a:solidFill>
                <a:latin typeface="Comic Sans MS" panose="030F0702030302020204" pitchFamily="66" charset="0"/>
                <a:cs typeface="B Rose" pitchFamily="2" charset="0"/>
              </a:rPr>
            </a:br>
            <a:r>
              <a:rPr lang="en-US" altLang="en-US" sz="4000" b="1">
                <a:solidFill>
                  <a:schemeClr val="accent2"/>
                </a:solidFill>
                <a:latin typeface="Comic Sans MS" panose="030F0702030302020204" pitchFamily="66" charset="0"/>
                <a:cs typeface="B Rose" pitchFamily="2" charset="0"/>
              </a:rPr>
              <a:t>Foot Print</a:t>
            </a:r>
          </a:p>
        </p:txBody>
      </p:sp>
      <p:sp>
        <p:nvSpPr>
          <p:cNvPr id="525315" name="Line 3">
            <a:extLst>
              <a:ext uri="{FF2B5EF4-FFF2-40B4-BE49-F238E27FC236}">
                <a16:creationId xmlns:a16="http://schemas.microsoft.com/office/drawing/2014/main" id="{F4970E1A-7435-42B1-ACDF-7C6816AC5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9300" y="381000"/>
            <a:ext cx="0" cy="60007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5316" name="Line 4">
            <a:extLst>
              <a:ext uri="{FF2B5EF4-FFF2-40B4-BE49-F238E27FC236}">
                <a16:creationId xmlns:a16="http://schemas.microsoft.com/office/drawing/2014/main" id="{ECC1F4F6-FB4F-4CB2-8ABF-283697C1F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75" y="381000"/>
            <a:ext cx="0" cy="60007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5317" name="Line 5">
            <a:extLst>
              <a:ext uri="{FF2B5EF4-FFF2-40B4-BE49-F238E27FC236}">
                <a16:creationId xmlns:a16="http://schemas.microsoft.com/office/drawing/2014/main" id="{019D22B2-9C3D-44B7-80D8-1DF00AA81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9300" y="6381750"/>
            <a:ext cx="26320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5318" name="Line 6">
            <a:extLst>
              <a:ext uri="{FF2B5EF4-FFF2-40B4-BE49-F238E27FC236}">
                <a16:creationId xmlns:a16="http://schemas.microsoft.com/office/drawing/2014/main" id="{6B290ABD-C8B5-4CD6-A6F3-3AE871AD0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9300" y="381000"/>
            <a:ext cx="10318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5319" name="Line 7">
            <a:extLst>
              <a:ext uri="{FF2B5EF4-FFF2-40B4-BE49-F238E27FC236}">
                <a16:creationId xmlns:a16="http://schemas.microsoft.com/office/drawing/2014/main" id="{DA582B91-4E3A-4929-85F1-85D44D8E3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913" y="381000"/>
            <a:ext cx="10318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5320" name="Rectangle 8">
            <a:extLst>
              <a:ext uri="{FF2B5EF4-FFF2-40B4-BE49-F238E27FC236}">
                <a16:creationId xmlns:a16="http://schemas.microsoft.com/office/drawing/2014/main" id="{BBC28651-5FFE-4DBB-A56C-56577D50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817563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21" name="Rectangle 9">
            <a:extLst>
              <a:ext uri="{FF2B5EF4-FFF2-40B4-BE49-F238E27FC236}">
                <a16:creationId xmlns:a16="http://schemas.microsoft.com/office/drawing/2014/main" id="{B1DD686D-C5BD-4308-AA26-95D553E9F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1087438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22" name="Rectangle 10">
            <a:extLst>
              <a:ext uri="{FF2B5EF4-FFF2-40B4-BE49-F238E27FC236}">
                <a16:creationId xmlns:a16="http://schemas.microsoft.com/office/drawing/2014/main" id="{A3E7546D-3CEA-4382-B180-DCEB332EC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1357313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23" name="Rectangle 11">
            <a:extLst>
              <a:ext uri="{FF2B5EF4-FFF2-40B4-BE49-F238E27FC236}">
                <a16:creationId xmlns:a16="http://schemas.microsoft.com/office/drawing/2014/main" id="{BCE962E9-EE7E-43AC-9D1B-216DC31E4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1627188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24" name="Rectangle 12">
            <a:extLst>
              <a:ext uri="{FF2B5EF4-FFF2-40B4-BE49-F238E27FC236}">
                <a16:creationId xmlns:a16="http://schemas.microsoft.com/office/drawing/2014/main" id="{2C1FDE32-D4AE-4090-B7BD-B1622AC7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1898650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25" name="Rectangle 13">
            <a:extLst>
              <a:ext uri="{FF2B5EF4-FFF2-40B4-BE49-F238E27FC236}">
                <a16:creationId xmlns:a16="http://schemas.microsoft.com/office/drawing/2014/main" id="{F6FF9BEA-618E-48B3-BF91-25243F057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2166938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26" name="Rectangle 14">
            <a:extLst>
              <a:ext uri="{FF2B5EF4-FFF2-40B4-BE49-F238E27FC236}">
                <a16:creationId xmlns:a16="http://schemas.microsoft.com/office/drawing/2014/main" id="{E963E40F-F92A-496D-BAFF-9A489DF0C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2438400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27" name="Rectangle 15">
            <a:extLst>
              <a:ext uri="{FF2B5EF4-FFF2-40B4-BE49-F238E27FC236}">
                <a16:creationId xmlns:a16="http://schemas.microsoft.com/office/drawing/2014/main" id="{6866EFE8-F241-46AE-BF3C-ACF2CE3A2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2706688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28" name="Rectangle 16">
            <a:extLst>
              <a:ext uri="{FF2B5EF4-FFF2-40B4-BE49-F238E27FC236}">
                <a16:creationId xmlns:a16="http://schemas.microsoft.com/office/drawing/2014/main" id="{A355173A-B69C-4191-97F6-A553CBF9F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2976563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29" name="Rectangle 17">
            <a:extLst>
              <a:ext uri="{FF2B5EF4-FFF2-40B4-BE49-F238E27FC236}">
                <a16:creationId xmlns:a16="http://schemas.microsoft.com/office/drawing/2014/main" id="{56611D2B-E380-4A17-A4AA-48E49C898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249613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30" name="Rectangle 18">
            <a:extLst>
              <a:ext uri="{FF2B5EF4-FFF2-40B4-BE49-F238E27FC236}">
                <a16:creationId xmlns:a16="http://schemas.microsoft.com/office/drawing/2014/main" id="{7D054D1B-69D5-4440-B0BA-BE46C6E4D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517900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31" name="Rectangle 19">
            <a:extLst>
              <a:ext uri="{FF2B5EF4-FFF2-40B4-BE49-F238E27FC236}">
                <a16:creationId xmlns:a16="http://schemas.microsoft.com/office/drawing/2014/main" id="{C77BC4F8-C595-4C5C-9B2F-F49CA67D3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787775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32" name="Rectangle 20">
            <a:extLst>
              <a:ext uri="{FF2B5EF4-FFF2-40B4-BE49-F238E27FC236}">
                <a16:creationId xmlns:a16="http://schemas.microsoft.com/office/drawing/2014/main" id="{ECDB9EAD-F689-459D-91EC-43291C652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4056063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33" name="Rectangle 21">
            <a:extLst>
              <a:ext uri="{FF2B5EF4-FFF2-40B4-BE49-F238E27FC236}">
                <a16:creationId xmlns:a16="http://schemas.microsoft.com/office/drawing/2014/main" id="{0F25CFEB-A96C-483A-A288-A62FAD795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4329113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34" name="Rectangle 22">
            <a:extLst>
              <a:ext uri="{FF2B5EF4-FFF2-40B4-BE49-F238E27FC236}">
                <a16:creationId xmlns:a16="http://schemas.microsoft.com/office/drawing/2014/main" id="{B98FB599-5AAB-4ACB-98FA-713B5C210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4597400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35" name="Rectangle 23">
            <a:extLst>
              <a:ext uri="{FF2B5EF4-FFF2-40B4-BE49-F238E27FC236}">
                <a16:creationId xmlns:a16="http://schemas.microsoft.com/office/drawing/2014/main" id="{87BEADD9-6F0F-4AC4-8214-B17B03649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4867275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36" name="Rectangle 24">
            <a:extLst>
              <a:ext uri="{FF2B5EF4-FFF2-40B4-BE49-F238E27FC236}">
                <a16:creationId xmlns:a16="http://schemas.microsoft.com/office/drawing/2014/main" id="{C67B2864-1C92-45DC-B80C-66C20B0B5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5138738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37" name="Rectangle 25">
            <a:extLst>
              <a:ext uri="{FF2B5EF4-FFF2-40B4-BE49-F238E27FC236}">
                <a16:creationId xmlns:a16="http://schemas.microsoft.com/office/drawing/2014/main" id="{78181C4C-7C84-458E-9B8E-3D8A36012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5407025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38" name="Rectangle 26">
            <a:extLst>
              <a:ext uri="{FF2B5EF4-FFF2-40B4-BE49-F238E27FC236}">
                <a16:creationId xmlns:a16="http://schemas.microsoft.com/office/drawing/2014/main" id="{D878B051-A9AD-4DB7-A186-CD0925B16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5678488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39" name="Rectangle 27">
            <a:extLst>
              <a:ext uri="{FF2B5EF4-FFF2-40B4-BE49-F238E27FC236}">
                <a16:creationId xmlns:a16="http://schemas.microsoft.com/office/drawing/2014/main" id="{91DFA6BF-48C9-45FF-826F-26EE87C47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5946775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40" name="Text Box 28">
            <a:extLst>
              <a:ext uri="{FF2B5EF4-FFF2-40B4-BE49-F238E27FC236}">
                <a16:creationId xmlns:a16="http://schemas.microsoft.com/office/drawing/2014/main" id="{1ADCFBFF-F004-4433-A0D5-EAA36C9A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8" y="738188"/>
            <a:ext cx="3540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5341" name="Text Box 29">
            <a:extLst>
              <a:ext uri="{FF2B5EF4-FFF2-40B4-BE49-F238E27FC236}">
                <a16:creationId xmlns:a16="http://schemas.microsoft.com/office/drawing/2014/main" id="{1C15EAE1-6A25-44DD-BB92-B94984AF6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011238"/>
            <a:ext cx="35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5342" name="Text Box 30">
            <a:extLst>
              <a:ext uri="{FF2B5EF4-FFF2-40B4-BE49-F238E27FC236}">
                <a16:creationId xmlns:a16="http://schemas.microsoft.com/office/drawing/2014/main" id="{AF74CF21-CAD9-4358-8688-C0EC748E3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271588"/>
            <a:ext cx="35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25343" name="Text Box 31">
            <a:extLst>
              <a:ext uri="{FF2B5EF4-FFF2-40B4-BE49-F238E27FC236}">
                <a16:creationId xmlns:a16="http://schemas.microsoft.com/office/drawing/2014/main" id="{001D2F15-4473-4909-8CB2-A1D8E8F4F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549400"/>
            <a:ext cx="35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25344" name="Text Box 32">
            <a:extLst>
              <a:ext uri="{FF2B5EF4-FFF2-40B4-BE49-F238E27FC236}">
                <a16:creationId xmlns:a16="http://schemas.microsoft.com/office/drawing/2014/main" id="{EE6B3ADC-578F-4567-9C3F-8C9176D77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809750"/>
            <a:ext cx="35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25345" name="Text Box 33">
            <a:extLst>
              <a:ext uri="{FF2B5EF4-FFF2-40B4-BE49-F238E27FC236}">
                <a16:creationId xmlns:a16="http://schemas.microsoft.com/office/drawing/2014/main" id="{3DB42AFE-062A-47E8-BB30-DF34CEDB0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084388"/>
            <a:ext cx="35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25346" name="Text Box 34">
            <a:extLst>
              <a:ext uri="{FF2B5EF4-FFF2-40B4-BE49-F238E27FC236}">
                <a16:creationId xmlns:a16="http://schemas.microsoft.com/office/drawing/2014/main" id="{D165F4A2-5865-4407-8386-FAA12CC3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359025"/>
            <a:ext cx="3556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25347" name="Text Box 35">
            <a:extLst>
              <a:ext uri="{FF2B5EF4-FFF2-40B4-BE49-F238E27FC236}">
                <a16:creationId xmlns:a16="http://schemas.microsoft.com/office/drawing/2014/main" id="{29D41A23-33D4-4E28-8D6B-02ABF37F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625725"/>
            <a:ext cx="35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25348" name="Text Box 36">
            <a:extLst>
              <a:ext uri="{FF2B5EF4-FFF2-40B4-BE49-F238E27FC236}">
                <a16:creationId xmlns:a16="http://schemas.microsoft.com/office/drawing/2014/main" id="{DF699B3D-E694-4A18-852B-5471D9B75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901950"/>
            <a:ext cx="3556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25349" name="Text Box 37">
            <a:extLst>
              <a:ext uri="{FF2B5EF4-FFF2-40B4-BE49-F238E27FC236}">
                <a16:creationId xmlns:a16="http://schemas.microsoft.com/office/drawing/2014/main" id="{DDEAF770-45CE-4E95-B41A-3E2CE65EF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168650"/>
            <a:ext cx="4143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25350" name="Text Box 38">
            <a:extLst>
              <a:ext uri="{FF2B5EF4-FFF2-40B4-BE49-F238E27FC236}">
                <a16:creationId xmlns:a16="http://schemas.microsoft.com/office/drawing/2014/main" id="{138F8C7B-E87B-4AFC-BADF-FA2EEBE30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438525"/>
            <a:ext cx="414337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25351" name="Text Box 39">
            <a:extLst>
              <a:ext uri="{FF2B5EF4-FFF2-40B4-BE49-F238E27FC236}">
                <a16:creationId xmlns:a16="http://schemas.microsoft.com/office/drawing/2014/main" id="{E493ACA7-6D48-4EFB-B8A2-2913E6E97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708400"/>
            <a:ext cx="4143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25352" name="Text Box 40">
            <a:extLst>
              <a:ext uri="{FF2B5EF4-FFF2-40B4-BE49-F238E27FC236}">
                <a16:creationId xmlns:a16="http://schemas.microsoft.com/office/drawing/2014/main" id="{333394F6-AD26-4349-B8A1-63B5B8024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973513"/>
            <a:ext cx="414337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25353" name="Text Box 41">
            <a:extLst>
              <a:ext uri="{FF2B5EF4-FFF2-40B4-BE49-F238E27FC236}">
                <a16:creationId xmlns:a16="http://schemas.microsoft.com/office/drawing/2014/main" id="{9C31A39A-FC9B-490B-BF81-2EC7397D5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249738"/>
            <a:ext cx="4143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25354" name="Text Box 42">
            <a:extLst>
              <a:ext uri="{FF2B5EF4-FFF2-40B4-BE49-F238E27FC236}">
                <a16:creationId xmlns:a16="http://schemas.microsoft.com/office/drawing/2014/main" id="{7B9CA26B-B490-4E1A-9E54-6913976D1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518025"/>
            <a:ext cx="4143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25355" name="Text Box 43">
            <a:extLst>
              <a:ext uri="{FF2B5EF4-FFF2-40B4-BE49-F238E27FC236}">
                <a16:creationId xmlns:a16="http://schemas.microsoft.com/office/drawing/2014/main" id="{CD36F447-4895-45D9-80C3-7F6ABDB1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789488"/>
            <a:ext cx="4143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25356" name="Text Box 44">
            <a:extLst>
              <a:ext uri="{FF2B5EF4-FFF2-40B4-BE49-F238E27FC236}">
                <a16:creationId xmlns:a16="http://schemas.microsoft.com/office/drawing/2014/main" id="{37A11342-AB9F-4DD8-ACFA-9AF81E52D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059363"/>
            <a:ext cx="4159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525357" name="Text Box 45">
            <a:extLst>
              <a:ext uri="{FF2B5EF4-FFF2-40B4-BE49-F238E27FC236}">
                <a16:creationId xmlns:a16="http://schemas.microsoft.com/office/drawing/2014/main" id="{3C8C07BE-1721-483A-8629-B4CF0294B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329238"/>
            <a:ext cx="415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525358" name="Text Box 46">
            <a:extLst>
              <a:ext uri="{FF2B5EF4-FFF2-40B4-BE49-F238E27FC236}">
                <a16:creationId xmlns:a16="http://schemas.microsoft.com/office/drawing/2014/main" id="{89089B7B-659E-4041-9D35-54F46F3FD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600700"/>
            <a:ext cx="415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25359" name="Text Box 47">
            <a:extLst>
              <a:ext uri="{FF2B5EF4-FFF2-40B4-BE49-F238E27FC236}">
                <a16:creationId xmlns:a16="http://schemas.microsoft.com/office/drawing/2014/main" id="{C2603F17-DE63-46A1-B247-31E37E724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864225"/>
            <a:ext cx="4143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525360" name="Rectangle 48">
            <a:extLst>
              <a:ext uri="{FF2B5EF4-FFF2-40B4-BE49-F238E27FC236}">
                <a16:creationId xmlns:a16="http://schemas.microsoft.com/office/drawing/2014/main" id="{BB7FAE4F-FE99-4AB2-9B83-6590E4284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825500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61" name="Rectangle 49">
            <a:extLst>
              <a:ext uri="{FF2B5EF4-FFF2-40B4-BE49-F238E27FC236}">
                <a16:creationId xmlns:a16="http://schemas.microsoft.com/office/drawing/2014/main" id="{DF5A38A6-26B8-48A5-BA43-62E7B2C9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1095375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62" name="Rectangle 50">
            <a:extLst>
              <a:ext uri="{FF2B5EF4-FFF2-40B4-BE49-F238E27FC236}">
                <a16:creationId xmlns:a16="http://schemas.microsoft.com/office/drawing/2014/main" id="{5E855BC7-A19F-4CD3-A10C-B6E576DC5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1365250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63" name="Rectangle 51">
            <a:extLst>
              <a:ext uri="{FF2B5EF4-FFF2-40B4-BE49-F238E27FC236}">
                <a16:creationId xmlns:a16="http://schemas.microsoft.com/office/drawing/2014/main" id="{48620715-9FE7-42E0-9AA2-7B835A66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1635125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64" name="Rectangle 52">
            <a:extLst>
              <a:ext uri="{FF2B5EF4-FFF2-40B4-BE49-F238E27FC236}">
                <a16:creationId xmlns:a16="http://schemas.microsoft.com/office/drawing/2014/main" id="{3D4FC46C-D148-4B46-9867-424FF9124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1906588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65" name="Rectangle 53">
            <a:extLst>
              <a:ext uri="{FF2B5EF4-FFF2-40B4-BE49-F238E27FC236}">
                <a16:creationId xmlns:a16="http://schemas.microsoft.com/office/drawing/2014/main" id="{36E5EB5E-F19F-4B79-AAD7-74981DAC5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2174875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66" name="Rectangle 54">
            <a:extLst>
              <a:ext uri="{FF2B5EF4-FFF2-40B4-BE49-F238E27FC236}">
                <a16:creationId xmlns:a16="http://schemas.microsoft.com/office/drawing/2014/main" id="{812F7FDF-1C91-46CF-922A-1956A0A5E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2446338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67" name="Rectangle 55">
            <a:extLst>
              <a:ext uri="{FF2B5EF4-FFF2-40B4-BE49-F238E27FC236}">
                <a16:creationId xmlns:a16="http://schemas.microsoft.com/office/drawing/2014/main" id="{5DE8E00D-AB0F-458F-8F93-45204FE1C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2716213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68" name="Rectangle 56">
            <a:extLst>
              <a:ext uri="{FF2B5EF4-FFF2-40B4-BE49-F238E27FC236}">
                <a16:creationId xmlns:a16="http://schemas.microsoft.com/office/drawing/2014/main" id="{9E339C3B-AFF6-4F13-BDE2-FDC1D0A1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2984500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69" name="Rectangle 57">
            <a:extLst>
              <a:ext uri="{FF2B5EF4-FFF2-40B4-BE49-F238E27FC236}">
                <a16:creationId xmlns:a16="http://schemas.microsoft.com/office/drawing/2014/main" id="{215C1B7A-DF3E-4EBE-96B9-4174DB583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3257550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70" name="Rectangle 58">
            <a:extLst>
              <a:ext uri="{FF2B5EF4-FFF2-40B4-BE49-F238E27FC236}">
                <a16:creationId xmlns:a16="http://schemas.microsoft.com/office/drawing/2014/main" id="{D2F1CA56-7243-4109-B692-5A7CF1FAA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3525838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71" name="Rectangle 59">
            <a:extLst>
              <a:ext uri="{FF2B5EF4-FFF2-40B4-BE49-F238E27FC236}">
                <a16:creationId xmlns:a16="http://schemas.microsoft.com/office/drawing/2014/main" id="{93D6076E-ED9D-47EB-8FFD-8FFB964C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3795713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72" name="Rectangle 60">
            <a:extLst>
              <a:ext uri="{FF2B5EF4-FFF2-40B4-BE49-F238E27FC236}">
                <a16:creationId xmlns:a16="http://schemas.microsoft.com/office/drawing/2014/main" id="{7C9998B5-5AA8-4924-984E-F70C6026A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065588"/>
            <a:ext cx="249237" cy="15081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73" name="Rectangle 61">
            <a:extLst>
              <a:ext uri="{FF2B5EF4-FFF2-40B4-BE49-F238E27FC236}">
                <a16:creationId xmlns:a16="http://schemas.microsoft.com/office/drawing/2014/main" id="{3911CDAD-535E-4ADC-A434-6345763F9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337050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74" name="Rectangle 62">
            <a:extLst>
              <a:ext uri="{FF2B5EF4-FFF2-40B4-BE49-F238E27FC236}">
                <a16:creationId xmlns:a16="http://schemas.microsoft.com/office/drawing/2014/main" id="{53977643-3198-4E15-97DB-FF8A37307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606925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75" name="Rectangle 63">
            <a:extLst>
              <a:ext uri="{FF2B5EF4-FFF2-40B4-BE49-F238E27FC236}">
                <a16:creationId xmlns:a16="http://schemas.microsoft.com/office/drawing/2014/main" id="{AD04E21A-0C44-4552-979D-229A3D61D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875213"/>
            <a:ext cx="249237" cy="152400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76" name="Rectangle 64">
            <a:extLst>
              <a:ext uri="{FF2B5EF4-FFF2-40B4-BE49-F238E27FC236}">
                <a16:creationId xmlns:a16="http://schemas.microsoft.com/office/drawing/2014/main" id="{A3E3AE0A-B9BD-4105-B62F-732E72125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5146675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77" name="Rectangle 65">
            <a:extLst>
              <a:ext uri="{FF2B5EF4-FFF2-40B4-BE49-F238E27FC236}">
                <a16:creationId xmlns:a16="http://schemas.microsoft.com/office/drawing/2014/main" id="{4E9F6A93-B96B-4D77-B7C6-EDAAB5548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5416550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78" name="Rectangle 66">
            <a:extLst>
              <a:ext uri="{FF2B5EF4-FFF2-40B4-BE49-F238E27FC236}">
                <a16:creationId xmlns:a16="http://schemas.microsoft.com/office/drawing/2014/main" id="{2C0FF0E3-9F1C-4B1F-8431-F09D52331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5686425"/>
            <a:ext cx="249237" cy="15081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79" name="Rectangle 67">
            <a:extLst>
              <a:ext uri="{FF2B5EF4-FFF2-40B4-BE49-F238E27FC236}">
                <a16:creationId xmlns:a16="http://schemas.microsoft.com/office/drawing/2014/main" id="{3D6D2D67-2536-42A0-BD4E-EC02DE3C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5957888"/>
            <a:ext cx="249237" cy="1492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5380" name="Text Box 68">
            <a:extLst>
              <a:ext uri="{FF2B5EF4-FFF2-40B4-BE49-F238E27FC236}">
                <a16:creationId xmlns:a16="http://schemas.microsoft.com/office/drawing/2014/main" id="{80794188-C073-4C01-BCDF-01A1CAEFD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738188"/>
            <a:ext cx="414337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525381" name="Text Box 69">
            <a:extLst>
              <a:ext uri="{FF2B5EF4-FFF2-40B4-BE49-F238E27FC236}">
                <a16:creationId xmlns:a16="http://schemas.microsoft.com/office/drawing/2014/main" id="{78CD158D-A69A-4780-976E-0109A288C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1011238"/>
            <a:ext cx="415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39</a:t>
            </a:r>
          </a:p>
        </p:txBody>
      </p:sp>
      <p:sp>
        <p:nvSpPr>
          <p:cNvPr id="525382" name="Text Box 70">
            <a:extLst>
              <a:ext uri="{FF2B5EF4-FFF2-40B4-BE49-F238E27FC236}">
                <a16:creationId xmlns:a16="http://schemas.microsoft.com/office/drawing/2014/main" id="{DE31BE1A-BB62-4C27-ADC6-73A7E8091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1271588"/>
            <a:ext cx="415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525383" name="Text Box 71">
            <a:extLst>
              <a:ext uri="{FF2B5EF4-FFF2-40B4-BE49-F238E27FC236}">
                <a16:creationId xmlns:a16="http://schemas.microsoft.com/office/drawing/2014/main" id="{5DF2EA00-D3AE-4667-BB0B-DEB951A39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1549400"/>
            <a:ext cx="415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37</a:t>
            </a:r>
          </a:p>
        </p:txBody>
      </p:sp>
      <p:sp>
        <p:nvSpPr>
          <p:cNvPr id="525384" name="Text Box 72">
            <a:extLst>
              <a:ext uri="{FF2B5EF4-FFF2-40B4-BE49-F238E27FC236}">
                <a16:creationId xmlns:a16="http://schemas.microsoft.com/office/drawing/2014/main" id="{7727448F-4667-4FA9-A0E7-DD85CCCC8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1809750"/>
            <a:ext cx="415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525385" name="Text Box 73">
            <a:extLst>
              <a:ext uri="{FF2B5EF4-FFF2-40B4-BE49-F238E27FC236}">
                <a16:creationId xmlns:a16="http://schemas.microsoft.com/office/drawing/2014/main" id="{494BB358-6E73-4627-8B0F-354B0C9B4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2084388"/>
            <a:ext cx="415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525386" name="Text Box 74">
            <a:extLst>
              <a:ext uri="{FF2B5EF4-FFF2-40B4-BE49-F238E27FC236}">
                <a16:creationId xmlns:a16="http://schemas.microsoft.com/office/drawing/2014/main" id="{07DF1939-B411-448B-8024-A1822927D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2359025"/>
            <a:ext cx="4159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525387" name="Text Box 75">
            <a:extLst>
              <a:ext uri="{FF2B5EF4-FFF2-40B4-BE49-F238E27FC236}">
                <a16:creationId xmlns:a16="http://schemas.microsoft.com/office/drawing/2014/main" id="{4073F03A-BDCD-407F-9647-FCE10E4B8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2625725"/>
            <a:ext cx="415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525388" name="Text Box 76">
            <a:extLst>
              <a:ext uri="{FF2B5EF4-FFF2-40B4-BE49-F238E27FC236}">
                <a16:creationId xmlns:a16="http://schemas.microsoft.com/office/drawing/2014/main" id="{C579A81F-5C4F-4580-A105-9D59A789C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2901950"/>
            <a:ext cx="4159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525389" name="Text Box 77">
            <a:extLst>
              <a:ext uri="{FF2B5EF4-FFF2-40B4-BE49-F238E27FC236}">
                <a16:creationId xmlns:a16="http://schemas.microsoft.com/office/drawing/2014/main" id="{26E75D3F-D238-4C93-9CFB-275739FC7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3168650"/>
            <a:ext cx="4397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525390" name="Text Box 78">
            <a:extLst>
              <a:ext uri="{FF2B5EF4-FFF2-40B4-BE49-F238E27FC236}">
                <a16:creationId xmlns:a16="http://schemas.microsoft.com/office/drawing/2014/main" id="{DB94DA25-1546-4DD5-AC3B-5CA0EDA59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3438525"/>
            <a:ext cx="414338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525391" name="Text Box 79">
            <a:extLst>
              <a:ext uri="{FF2B5EF4-FFF2-40B4-BE49-F238E27FC236}">
                <a16:creationId xmlns:a16="http://schemas.microsoft.com/office/drawing/2014/main" id="{819175C6-E9F0-4846-B2E6-004AE92D4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3708400"/>
            <a:ext cx="4143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525392" name="Text Box 80">
            <a:extLst>
              <a:ext uri="{FF2B5EF4-FFF2-40B4-BE49-F238E27FC236}">
                <a16:creationId xmlns:a16="http://schemas.microsoft.com/office/drawing/2014/main" id="{823CF944-92D3-4D7B-B41E-D4DA092B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3973513"/>
            <a:ext cx="414338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525393" name="Text Box 81">
            <a:extLst>
              <a:ext uri="{FF2B5EF4-FFF2-40B4-BE49-F238E27FC236}">
                <a16:creationId xmlns:a16="http://schemas.microsoft.com/office/drawing/2014/main" id="{2F9374DD-438B-4F42-A382-587CEC0FF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4249738"/>
            <a:ext cx="4143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525394" name="Text Box 82">
            <a:extLst>
              <a:ext uri="{FF2B5EF4-FFF2-40B4-BE49-F238E27FC236}">
                <a16:creationId xmlns:a16="http://schemas.microsoft.com/office/drawing/2014/main" id="{7838C23C-DD9C-4CAF-8FFC-5C8EF7E54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4518025"/>
            <a:ext cx="4143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525395" name="Text Box 83">
            <a:extLst>
              <a:ext uri="{FF2B5EF4-FFF2-40B4-BE49-F238E27FC236}">
                <a16:creationId xmlns:a16="http://schemas.microsoft.com/office/drawing/2014/main" id="{8E171719-3778-4491-B56C-ECC3AA08F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4789488"/>
            <a:ext cx="4143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525396" name="Text Box 84">
            <a:extLst>
              <a:ext uri="{FF2B5EF4-FFF2-40B4-BE49-F238E27FC236}">
                <a16:creationId xmlns:a16="http://schemas.microsoft.com/office/drawing/2014/main" id="{96DFBDE2-59F9-4585-A016-005757EDE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5059363"/>
            <a:ext cx="4159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525397" name="Text Box 85">
            <a:extLst>
              <a:ext uri="{FF2B5EF4-FFF2-40B4-BE49-F238E27FC236}">
                <a16:creationId xmlns:a16="http://schemas.microsoft.com/office/drawing/2014/main" id="{1D18F6B3-6348-4682-9BAD-EBC075EF7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5329238"/>
            <a:ext cx="415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525398" name="Text Box 86">
            <a:extLst>
              <a:ext uri="{FF2B5EF4-FFF2-40B4-BE49-F238E27FC236}">
                <a16:creationId xmlns:a16="http://schemas.microsoft.com/office/drawing/2014/main" id="{7094998D-1E3F-4A6C-93CD-BCDB0EC11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5600700"/>
            <a:ext cx="415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525399" name="Text Box 87">
            <a:extLst>
              <a:ext uri="{FF2B5EF4-FFF2-40B4-BE49-F238E27FC236}">
                <a16:creationId xmlns:a16="http://schemas.microsoft.com/office/drawing/2014/main" id="{CDA00C59-AC19-4A32-8886-9ECC2BF52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5864225"/>
            <a:ext cx="415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525400" name="Text Box 88">
            <a:extLst>
              <a:ext uri="{FF2B5EF4-FFF2-40B4-BE49-F238E27FC236}">
                <a16:creationId xmlns:a16="http://schemas.microsoft.com/office/drawing/2014/main" id="{5BB09E80-ED63-475D-B08F-2C909CB08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738188"/>
            <a:ext cx="65405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P1.0</a:t>
            </a:r>
          </a:p>
        </p:txBody>
      </p:sp>
      <p:sp>
        <p:nvSpPr>
          <p:cNvPr id="525401" name="Text Box 89">
            <a:extLst>
              <a:ext uri="{FF2B5EF4-FFF2-40B4-BE49-F238E27FC236}">
                <a16:creationId xmlns:a16="http://schemas.microsoft.com/office/drawing/2014/main" id="{E851A29C-6950-4E34-A38C-0C6C3B5E7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1008063"/>
            <a:ext cx="1120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P1.1</a:t>
            </a:r>
          </a:p>
        </p:txBody>
      </p:sp>
      <p:sp>
        <p:nvSpPr>
          <p:cNvPr id="525402" name="Text Box 90">
            <a:extLst>
              <a:ext uri="{FF2B5EF4-FFF2-40B4-BE49-F238E27FC236}">
                <a16:creationId xmlns:a16="http://schemas.microsoft.com/office/drawing/2014/main" id="{ACCB48A7-A9D5-4198-B921-61B4E9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1271588"/>
            <a:ext cx="908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P1.2</a:t>
            </a:r>
          </a:p>
        </p:txBody>
      </p:sp>
      <p:sp>
        <p:nvSpPr>
          <p:cNvPr id="525403" name="Text Box 91">
            <a:extLst>
              <a:ext uri="{FF2B5EF4-FFF2-40B4-BE49-F238E27FC236}">
                <a16:creationId xmlns:a16="http://schemas.microsoft.com/office/drawing/2014/main" id="{699A16B1-01D5-4D8A-898F-6C7F563E5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1549400"/>
            <a:ext cx="908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P1.3</a:t>
            </a:r>
          </a:p>
        </p:txBody>
      </p:sp>
      <p:sp>
        <p:nvSpPr>
          <p:cNvPr id="525404" name="Text Box 92">
            <a:extLst>
              <a:ext uri="{FF2B5EF4-FFF2-40B4-BE49-F238E27FC236}">
                <a16:creationId xmlns:a16="http://schemas.microsoft.com/office/drawing/2014/main" id="{355AB34E-4A7D-4EBC-B234-1A3AF59D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75" y="1809750"/>
            <a:ext cx="977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P1.4</a:t>
            </a:r>
          </a:p>
        </p:txBody>
      </p:sp>
      <p:sp>
        <p:nvSpPr>
          <p:cNvPr id="525405" name="Text Box 93">
            <a:extLst>
              <a:ext uri="{FF2B5EF4-FFF2-40B4-BE49-F238E27FC236}">
                <a16:creationId xmlns:a16="http://schemas.microsoft.com/office/drawing/2014/main" id="{D62C5280-F7E2-4F0A-9A3F-1BC7A692D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2084388"/>
            <a:ext cx="8334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P1.5</a:t>
            </a:r>
          </a:p>
        </p:txBody>
      </p:sp>
      <p:sp>
        <p:nvSpPr>
          <p:cNvPr id="525406" name="Text Box 94">
            <a:extLst>
              <a:ext uri="{FF2B5EF4-FFF2-40B4-BE49-F238E27FC236}">
                <a16:creationId xmlns:a16="http://schemas.microsoft.com/office/drawing/2014/main" id="{A3A0CFE3-3F3F-455D-84AB-AE9389B5D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338" y="2359025"/>
            <a:ext cx="10493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P1.6</a:t>
            </a:r>
          </a:p>
        </p:txBody>
      </p:sp>
      <p:sp>
        <p:nvSpPr>
          <p:cNvPr id="525407" name="Text Box 95">
            <a:extLst>
              <a:ext uri="{FF2B5EF4-FFF2-40B4-BE49-F238E27FC236}">
                <a16:creationId xmlns:a16="http://schemas.microsoft.com/office/drawing/2014/main" id="{0ECA86A3-5925-4755-8D22-85F61B747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75" y="2625725"/>
            <a:ext cx="977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P1.7</a:t>
            </a:r>
          </a:p>
        </p:txBody>
      </p:sp>
      <p:sp>
        <p:nvSpPr>
          <p:cNvPr id="525408" name="Text Box 96">
            <a:extLst>
              <a:ext uri="{FF2B5EF4-FFF2-40B4-BE49-F238E27FC236}">
                <a16:creationId xmlns:a16="http://schemas.microsoft.com/office/drawing/2014/main" id="{23EE1EDD-7986-4692-846E-73FA05573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75" y="2900363"/>
            <a:ext cx="977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FF505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RST</a:t>
            </a:r>
          </a:p>
        </p:txBody>
      </p:sp>
      <p:sp>
        <p:nvSpPr>
          <p:cNvPr id="525409" name="Text Box 97">
            <a:extLst>
              <a:ext uri="{FF2B5EF4-FFF2-40B4-BE49-F238E27FC236}">
                <a16:creationId xmlns:a16="http://schemas.microsoft.com/office/drawing/2014/main" id="{0B8682D7-EE4B-4FA0-A415-6BBD76AAD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154363"/>
            <a:ext cx="14986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RXD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P3.0</a:t>
            </a:r>
          </a:p>
        </p:txBody>
      </p:sp>
      <p:sp>
        <p:nvSpPr>
          <p:cNvPr id="525410" name="Text Box 98">
            <a:extLst>
              <a:ext uri="{FF2B5EF4-FFF2-40B4-BE49-F238E27FC236}">
                <a16:creationId xmlns:a16="http://schemas.microsoft.com/office/drawing/2014/main" id="{5EB572F7-3EA6-43D7-BDB9-001BAC7BA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422650"/>
            <a:ext cx="1498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TXD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P3.1</a:t>
            </a:r>
          </a:p>
        </p:txBody>
      </p:sp>
      <p:sp>
        <p:nvSpPr>
          <p:cNvPr id="525411" name="Text Box 99">
            <a:extLst>
              <a:ext uri="{FF2B5EF4-FFF2-40B4-BE49-F238E27FC236}">
                <a16:creationId xmlns:a16="http://schemas.microsoft.com/office/drawing/2014/main" id="{33AB9204-A948-4C1E-9131-C11EA5824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4232275"/>
            <a:ext cx="12795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T0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P3.4</a:t>
            </a:r>
          </a:p>
        </p:txBody>
      </p:sp>
      <p:sp>
        <p:nvSpPr>
          <p:cNvPr id="525412" name="Text Box 100">
            <a:extLst>
              <a:ext uri="{FF2B5EF4-FFF2-40B4-BE49-F238E27FC236}">
                <a16:creationId xmlns:a16="http://schemas.microsoft.com/office/drawing/2014/main" id="{08D53A32-F39C-4BA2-A074-70A168745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4502150"/>
            <a:ext cx="12795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T1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P3.5</a:t>
            </a:r>
          </a:p>
        </p:txBody>
      </p:sp>
      <p:sp>
        <p:nvSpPr>
          <p:cNvPr id="525413" name="Text Box 101">
            <a:extLst>
              <a:ext uri="{FF2B5EF4-FFF2-40B4-BE49-F238E27FC236}">
                <a16:creationId xmlns:a16="http://schemas.microsoft.com/office/drawing/2014/main" id="{A327EAEC-64A5-4612-BBCE-60F986921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5329238"/>
            <a:ext cx="11382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FF505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XTAL2</a:t>
            </a:r>
          </a:p>
        </p:txBody>
      </p:sp>
      <p:sp>
        <p:nvSpPr>
          <p:cNvPr id="525414" name="Text Box 102">
            <a:extLst>
              <a:ext uri="{FF2B5EF4-FFF2-40B4-BE49-F238E27FC236}">
                <a16:creationId xmlns:a16="http://schemas.microsoft.com/office/drawing/2014/main" id="{65F316D2-A2C3-42E4-A85F-81C0ED299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3" y="5600700"/>
            <a:ext cx="923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solidFill>
                  <a:srgbClr val="FF505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XTAL1</a:t>
            </a:r>
          </a:p>
        </p:txBody>
      </p:sp>
      <p:sp>
        <p:nvSpPr>
          <p:cNvPr id="525415" name="Text Box 103">
            <a:extLst>
              <a:ext uri="{FF2B5EF4-FFF2-40B4-BE49-F238E27FC236}">
                <a16:creationId xmlns:a16="http://schemas.microsoft.com/office/drawing/2014/main" id="{0313BF9D-DE61-4F86-9AE2-673503AFD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5864225"/>
            <a:ext cx="11382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GND</a:t>
            </a:r>
          </a:p>
        </p:txBody>
      </p:sp>
      <p:grpSp>
        <p:nvGrpSpPr>
          <p:cNvPr id="525416" name="Group 104">
            <a:extLst>
              <a:ext uri="{FF2B5EF4-FFF2-40B4-BE49-F238E27FC236}">
                <a16:creationId xmlns:a16="http://schemas.microsoft.com/office/drawing/2014/main" id="{E37CF152-0A1B-44B2-AA9E-984D46BA86FA}"/>
              </a:ext>
            </a:extLst>
          </p:cNvPr>
          <p:cNvGrpSpPr>
            <a:grpSpLocks/>
          </p:cNvGrpSpPr>
          <p:nvPr/>
        </p:nvGrpSpPr>
        <p:grpSpPr bwMode="auto">
          <a:xfrm>
            <a:off x="2814638" y="3690938"/>
            <a:ext cx="1422400" cy="320675"/>
            <a:chOff x="930" y="2631"/>
            <a:chExt cx="907" cy="193"/>
          </a:xfrm>
        </p:grpSpPr>
        <p:sp>
          <p:nvSpPr>
            <p:cNvPr id="525417" name="Text Box 105">
              <a:extLst>
                <a:ext uri="{FF2B5EF4-FFF2-40B4-BE49-F238E27FC236}">
                  <a16:creationId xmlns:a16="http://schemas.microsoft.com/office/drawing/2014/main" id="{EF8E1F81-45AA-44D6-869E-2E1DC943F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631"/>
              <a:ext cx="907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INT0</a:t>
              </a:r>
              <a:r>
                <a:rPr kumimoji="1" lang="en-US" altLang="zh-TW" sz="1500" b="1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)</a:t>
              </a:r>
              <a:r>
                <a:rPr kumimoji="1" lang="en-US" altLang="zh-TW" sz="1500" b="1">
                  <a:solidFill>
                    <a:srgbClr val="800000"/>
                  </a:solidFill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P3.2</a:t>
              </a:r>
            </a:p>
          </p:txBody>
        </p:sp>
        <p:sp>
          <p:nvSpPr>
            <p:cNvPr id="525418" name="Line 106">
              <a:extLst>
                <a:ext uri="{FF2B5EF4-FFF2-40B4-BE49-F238E27FC236}">
                  <a16:creationId xmlns:a16="http://schemas.microsoft.com/office/drawing/2014/main" id="{0DD8E9D3-BC4B-4EB9-80A0-60C7BDE35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668"/>
              <a:ext cx="24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525419" name="Group 107">
            <a:extLst>
              <a:ext uri="{FF2B5EF4-FFF2-40B4-BE49-F238E27FC236}">
                <a16:creationId xmlns:a16="http://schemas.microsoft.com/office/drawing/2014/main" id="{95687C8A-9085-48D6-8075-D8C024E438B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973513"/>
            <a:ext cx="1493838" cy="319087"/>
            <a:chOff x="884" y="2792"/>
            <a:chExt cx="953" cy="192"/>
          </a:xfrm>
        </p:grpSpPr>
        <p:sp>
          <p:nvSpPr>
            <p:cNvPr id="525420" name="Text Box 108">
              <a:extLst>
                <a:ext uri="{FF2B5EF4-FFF2-40B4-BE49-F238E27FC236}">
                  <a16:creationId xmlns:a16="http://schemas.microsoft.com/office/drawing/2014/main" id="{99953121-B7E2-4344-9CAA-BB4FD7591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792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INT1</a:t>
              </a:r>
              <a:r>
                <a:rPr kumimoji="1" lang="en-US" altLang="zh-TW" sz="1500" b="1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)</a:t>
              </a:r>
              <a:r>
                <a:rPr kumimoji="1" lang="en-US" altLang="zh-TW" sz="1500" b="1">
                  <a:solidFill>
                    <a:srgbClr val="800000"/>
                  </a:solidFill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P3.3</a:t>
              </a:r>
            </a:p>
          </p:txBody>
        </p:sp>
        <p:sp>
          <p:nvSpPr>
            <p:cNvPr id="525421" name="Line 109">
              <a:extLst>
                <a:ext uri="{FF2B5EF4-FFF2-40B4-BE49-F238E27FC236}">
                  <a16:creationId xmlns:a16="http://schemas.microsoft.com/office/drawing/2014/main" id="{DDEB40DA-67A4-40F7-8900-B76EC467F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1" y="2822"/>
              <a:ext cx="24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525422" name="Group 110">
            <a:extLst>
              <a:ext uri="{FF2B5EF4-FFF2-40B4-BE49-F238E27FC236}">
                <a16:creationId xmlns:a16="http://schemas.microsoft.com/office/drawing/2014/main" id="{D06E94FA-5BA0-4ED8-B0E0-CB87A7F99E91}"/>
              </a:ext>
            </a:extLst>
          </p:cNvPr>
          <p:cNvGrpSpPr>
            <a:grpSpLocks/>
          </p:cNvGrpSpPr>
          <p:nvPr/>
        </p:nvGrpSpPr>
        <p:grpSpPr bwMode="auto">
          <a:xfrm>
            <a:off x="3098800" y="5059363"/>
            <a:ext cx="1138238" cy="322262"/>
            <a:chOff x="1111" y="3448"/>
            <a:chExt cx="726" cy="195"/>
          </a:xfrm>
        </p:grpSpPr>
        <p:sp>
          <p:nvSpPr>
            <p:cNvPr id="525423" name="Text Box 111">
              <a:extLst>
                <a:ext uri="{FF2B5EF4-FFF2-40B4-BE49-F238E27FC236}">
                  <a16:creationId xmlns:a16="http://schemas.microsoft.com/office/drawing/2014/main" id="{481824F4-83D8-4DCB-9768-B097B874B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448"/>
              <a:ext cx="72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RD</a:t>
              </a:r>
              <a:r>
                <a:rPr kumimoji="1" lang="en-US" altLang="zh-TW" sz="1500" b="1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)</a:t>
              </a:r>
              <a:r>
                <a:rPr kumimoji="1" lang="en-US" altLang="zh-TW" sz="1500" b="1">
                  <a:solidFill>
                    <a:srgbClr val="800000"/>
                  </a:solidFill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P3.7</a:t>
              </a:r>
            </a:p>
          </p:txBody>
        </p:sp>
        <p:sp>
          <p:nvSpPr>
            <p:cNvPr id="525424" name="Line 112">
              <a:extLst>
                <a:ext uri="{FF2B5EF4-FFF2-40B4-BE49-F238E27FC236}">
                  <a16:creationId xmlns:a16="http://schemas.microsoft.com/office/drawing/2014/main" id="{52B1C8B6-6CD4-4D5F-AA9C-E433F4FC6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3487"/>
              <a:ext cx="15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525425" name="Group 113">
            <a:extLst>
              <a:ext uri="{FF2B5EF4-FFF2-40B4-BE49-F238E27FC236}">
                <a16:creationId xmlns:a16="http://schemas.microsoft.com/office/drawing/2014/main" id="{68D866CE-49AB-448C-B09D-0B2CD6407589}"/>
              </a:ext>
            </a:extLst>
          </p:cNvPr>
          <p:cNvGrpSpPr>
            <a:grpSpLocks/>
          </p:cNvGrpSpPr>
          <p:nvPr/>
        </p:nvGrpSpPr>
        <p:grpSpPr bwMode="auto">
          <a:xfrm>
            <a:off x="3028950" y="4789488"/>
            <a:ext cx="1208088" cy="320675"/>
            <a:chOff x="1066" y="3284"/>
            <a:chExt cx="771" cy="194"/>
          </a:xfrm>
        </p:grpSpPr>
        <p:sp>
          <p:nvSpPr>
            <p:cNvPr id="525426" name="Text Box 114">
              <a:extLst>
                <a:ext uri="{FF2B5EF4-FFF2-40B4-BE49-F238E27FC236}">
                  <a16:creationId xmlns:a16="http://schemas.microsoft.com/office/drawing/2014/main" id="{BFDE0383-1031-411A-8D0F-04533795B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3284"/>
              <a:ext cx="77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WR</a:t>
              </a:r>
              <a:r>
                <a:rPr kumimoji="1" lang="en-US" altLang="zh-TW" sz="1500" b="1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)</a:t>
              </a:r>
              <a:r>
                <a:rPr kumimoji="1" lang="en-US" altLang="zh-TW" sz="1500" b="1">
                  <a:solidFill>
                    <a:srgbClr val="800000"/>
                  </a:solidFill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P3.6</a:t>
              </a:r>
            </a:p>
          </p:txBody>
        </p:sp>
        <p:sp>
          <p:nvSpPr>
            <p:cNvPr id="525427" name="Line 115">
              <a:extLst>
                <a:ext uri="{FF2B5EF4-FFF2-40B4-BE49-F238E27FC236}">
                  <a16:creationId xmlns:a16="http://schemas.microsoft.com/office/drawing/2014/main" id="{2DAE258C-7A8A-42DA-9141-6ABE2FD4B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" y="3318"/>
              <a:ext cx="18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525428" name="Text Box 116">
            <a:extLst>
              <a:ext uri="{FF2B5EF4-FFF2-40B4-BE49-F238E27FC236}">
                <a16:creationId xmlns:a16="http://schemas.microsoft.com/office/drawing/2014/main" id="{D20F052F-2640-4816-9C12-5B92FC67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0" y="735013"/>
            <a:ext cx="8953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Vcc</a:t>
            </a:r>
          </a:p>
        </p:txBody>
      </p:sp>
      <p:sp>
        <p:nvSpPr>
          <p:cNvPr id="525429" name="Text Box 117">
            <a:extLst>
              <a:ext uri="{FF2B5EF4-FFF2-40B4-BE49-F238E27FC236}">
                <a16:creationId xmlns:a16="http://schemas.microsoft.com/office/drawing/2014/main" id="{2AA6ED72-0893-43B0-93D1-AC6CD8B71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1003300"/>
            <a:ext cx="10382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P0.0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AD0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5430" name="Text Box 118">
            <a:extLst>
              <a:ext uri="{FF2B5EF4-FFF2-40B4-BE49-F238E27FC236}">
                <a16:creationId xmlns:a16="http://schemas.microsoft.com/office/drawing/2014/main" id="{FCB2F4F3-373A-4D82-AA5C-62B1A30FC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1265238"/>
            <a:ext cx="1252537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P0.1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AD1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5431" name="Text Box 119">
            <a:extLst>
              <a:ext uri="{FF2B5EF4-FFF2-40B4-BE49-F238E27FC236}">
                <a16:creationId xmlns:a16="http://schemas.microsoft.com/office/drawing/2014/main" id="{F2F646DE-05B0-4459-B3AC-405243A21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1543050"/>
            <a:ext cx="10382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P0.2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AD2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5432" name="Text Box 120">
            <a:extLst>
              <a:ext uri="{FF2B5EF4-FFF2-40B4-BE49-F238E27FC236}">
                <a16:creationId xmlns:a16="http://schemas.microsoft.com/office/drawing/2014/main" id="{869FE222-07D2-4442-B98C-024BE42F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1806575"/>
            <a:ext cx="11112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P0.3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AD3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5433" name="Text Box 121">
            <a:extLst>
              <a:ext uri="{FF2B5EF4-FFF2-40B4-BE49-F238E27FC236}">
                <a16:creationId xmlns:a16="http://schemas.microsoft.com/office/drawing/2014/main" id="{7D7FECE0-6E26-41FE-A38E-B4E4A90E5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2081213"/>
            <a:ext cx="11112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P0.4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AD4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5434" name="Text Box 122">
            <a:extLst>
              <a:ext uri="{FF2B5EF4-FFF2-40B4-BE49-F238E27FC236}">
                <a16:creationId xmlns:a16="http://schemas.microsoft.com/office/drawing/2014/main" id="{2F46C642-C698-4C37-ABCB-2FE91ECF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2352675"/>
            <a:ext cx="11811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P0.5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AD5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5435" name="Text Box 123">
            <a:extLst>
              <a:ext uri="{FF2B5EF4-FFF2-40B4-BE49-F238E27FC236}">
                <a16:creationId xmlns:a16="http://schemas.microsoft.com/office/drawing/2014/main" id="{37FD4D1C-EA75-4073-94D1-89C1785AF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2620963"/>
            <a:ext cx="1252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P0.6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AD6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5436" name="Text Box 124">
            <a:extLst>
              <a:ext uri="{FF2B5EF4-FFF2-40B4-BE49-F238E27FC236}">
                <a16:creationId xmlns:a16="http://schemas.microsoft.com/office/drawing/2014/main" id="{3F5C4248-5221-4F33-B4D3-E823AC05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2894013"/>
            <a:ext cx="11112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P0.7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AD7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25437" name="Group 125">
            <a:extLst>
              <a:ext uri="{FF2B5EF4-FFF2-40B4-BE49-F238E27FC236}">
                <a16:creationId xmlns:a16="http://schemas.microsoft.com/office/drawing/2014/main" id="{90EBBA3E-3E1A-416C-9757-BCAA87F63279}"/>
              </a:ext>
            </a:extLst>
          </p:cNvPr>
          <p:cNvGrpSpPr>
            <a:grpSpLocks/>
          </p:cNvGrpSpPr>
          <p:nvPr/>
        </p:nvGrpSpPr>
        <p:grpSpPr bwMode="auto">
          <a:xfrm>
            <a:off x="7510463" y="3179763"/>
            <a:ext cx="1181100" cy="320675"/>
            <a:chOff x="3901" y="2302"/>
            <a:chExt cx="753" cy="193"/>
          </a:xfrm>
        </p:grpSpPr>
        <p:sp>
          <p:nvSpPr>
            <p:cNvPr id="525438" name="Line 126">
              <a:extLst>
                <a:ext uri="{FF2B5EF4-FFF2-40B4-BE49-F238E27FC236}">
                  <a16:creationId xmlns:a16="http://schemas.microsoft.com/office/drawing/2014/main" id="{7B89239C-5BB2-425D-B926-A7D09FBD1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335"/>
              <a:ext cx="1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25439" name="Text Box 127">
              <a:extLst>
                <a:ext uri="{FF2B5EF4-FFF2-40B4-BE49-F238E27FC236}">
                  <a16:creationId xmlns:a16="http://schemas.microsoft.com/office/drawing/2014/main" id="{7B209E42-ADF3-499C-9C97-9D1DE274F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" y="2302"/>
              <a:ext cx="75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FF5050"/>
                  </a:solidFill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EA/VPP</a:t>
              </a:r>
            </a:p>
          </p:txBody>
        </p:sp>
      </p:grpSp>
      <p:grpSp>
        <p:nvGrpSpPr>
          <p:cNvPr id="525440" name="Group 128">
            <a:extLst>
              <a:ext uri="{FF2B5EF4-FFF2-40B4-BE49-F238E27FC236}">
                <a16:creationId xmlns:a16="http://schemas.microsoft.com/office/drawing/2014/main" id="{26BA604B-DFB2-4EE9-A28D-703C30375A90}"/>
              </a:ext>
            </a:extLst>
          </p:cNvPr>
          <p:cNvGrpSpPr>
            <a:grpSpLocks/>
          </p:cNvGrpSpPr>
          <p:nvPr/>
        </p:nvGrpSpPr>
        <p:grpSpPr bwMode="auto">
          <a:xfrm>
            <a:off x="7510463" y="3432175"/>
            <a:ext cx="1323975" cy="320675"/>
            <a:chOff x="3901" y="2465"/>
            <a:chExt cx="844" cy="192"/>
          </a:xfrm>
        </p:grpSpPr>
        <p:sp>
          <p:nvSpPr>
            <p:cNvPr id="525441" name="Line 129">
              <a:extLst>
                <a:ext uri="{FF2B5EF4-FFF2-40B4-BE49-F238E27FC236}">
                  <a16:creationId xmlns:a16="http://schemas.microsoft.com/office/drawing/2014/main" id="{E257A4DD-22ED-47D5-9AFD-E606A83A8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2500"/>
              <a:ext cx="32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25442" name="Text Box 130">
              <a:extLst>
                <a:ext uri="{FF2B5EF4-FFF2-40B4-BE49-F238E27FC236}">
                  <a16:creationId xmlns:a16="http://schemas.microsoft.com/office/drawing/2014/main" id="{44B51AEE-68BD-4F4D-835D-39F606CC4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" y="2465"/>
              <a:ext cx="8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FF5050"/>
                  </a:solidFill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ALE/PROG</a:t>
              </a:r>
            </a:p>
          </p:txBody>
        </p:sp>
      </p:grpSp>
      <p:grpSp>
        <p:nvGrpSpPr>
          <p:cNvPr id="525443" name="Group 131">
            <a:extLst>
              <a:ext uri="{FF2B5EF4-FFF2-40B4-BE49-F238E27FC236}">
                <a16:creationId xmlns:a16="http://schemas.microsoft.com/office/drawing/2014/main" id="{AA950C89-07E7-4D4C-9A45-404AC0437A84}"/>
              </a:ext>
            </a:extLst>
          </p:cNvPr>
          <p:cNvGrpSpPr>
            <a:grpSpLocks/>
          </p:cNvGrpSpPr>
          <p:nvPr/>
        </p:nvGrpSpPr>
        <p:grpSpPr bwMode="auto">
          <a:xfrm>
            <a:off x="7510463" y="3736975"/>
            <a:ext cx="1252537" cy="320675"/>
            <a:chOff x="3901" y="2628"/>
            <a:chExt cx="798" cy="194"/>
          </a:xfrm>
        </p:grpSpPr>
        <p:sp>
          <p:nvSpPr>
            <p:cNvPr id="525444" name="Line 132">
              <a:extLst>
                <a:ext uri="{FF2B5EF4-FFF2-40B4-BE49-F238E27FC236}">
                  <a16:creationId xmlns:a16="http://schemas.microsoft.com/office/drawing/2014/main" id="{AC879A12-4A1C-4F18-A0E3-B8FF95D5D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659"/>
              <a:ext cx="29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25445" name="Text Box 133">
              <a:extLst>
                <a:ext uri="{FF2B5EF4-FFF2-40B4-BE49-F238E27FC236}">
                  <a16:creationId xmlns:a16="http://schemas.microsoft.com/office/drawing/2014/main" id="{671F8BAA-9693-496D-84B3-9095AA4D6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" y="2628"/>
              <a:ext cx="7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FF5050"/>
                  </a:solidFill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PSEN</a:t>
              </a:r>
            </a:p>
          </p:txBody>
        </p:sp>
      </p:grpSp>
      <p:sp>
        <p:nvSpPr>
          <p:cNvPr id="525446" name="Text Box 134">
            <a:extLst>
              <a:ext uri="{FF2B5EF4-FFF2-40B4-BE49-F238E27FC236}">
                <a16:creationId xmlns:a16="http://schemas.microsoft.com/office/drawing/2014/main" id="{FFC8C4E9-82BD-41EC-A19F-321EBEA8F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3970338"/>
            <a:ext cx="1252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P2.7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A15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5447" name="Text Box 135">
            <a:extLst>
              <a:ext uri="{FF2B5EF4-FFF2-40B4-BE49-F238E27FC236}">
                <a16:creationId xmlns:a16="http://schemas.microsoft.com/office/drawing/2014/main" id="{B7DA3B14-60FC-4D80-9896-BD74B316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4243388"/>
            <a:ext cx="10382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P2.6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A14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5448" name="Text Box 136">
            <a:extLst>
              <a:ext uri="{FF2B5EF4-FFF2-40B4-BE49-F238E27FC236}">
                <a16:creationId xmlns:a16="http://schemas.microsoft.com/office/drawing/2014/main" id="{A11F99CE-050F-4BDA-BBD6-56ACCAFDE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4514850"/>
            <a:ext cx="10382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P2.5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A13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5449" name="Text Box 137">
            <a:extLst>
              <a:ext uri="{FF2B5EF4-FFF2-40B4-BE49-F238E27FC236}">
                <a16:creationId xmlns:a16="http://schemas.microsoft.com/office/drawing/2014/main" id="{DC7A79E8-D678-4F7A-934E-BD356FD4E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4783138"/>
            <a:ext cx="10382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P2.4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A12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5450" name="Text Box 138">
            <a:extLst>
              <a:ext uri="{FF2B5EF4-FFF2-40B4-BE49-F238E27FC236}">
                <a16:creationId xmlns:a16="http://schemas.microsoft.com/office/drawing/2014/main" id="{F29D7533-5954-4C72-9268-E8A53B932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5054600"/>
            <a:ext cx="10382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P2.3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A11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5451" name="Text Box 139">
            <a:extLst>
              <a:ext uri="{FF2B5EF4-FFF2-40B4-BE49-F238E27FC236}">
                <a16:creationId xmlns:a16="http://schemas.microsoft.com/office/drawing/2014/main" id="{FBEEB182-5FA5-407F-A070-CD5C76D7D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5326063"/>
            <a:ext cx="11112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P2.2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A10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5452" name="Text Box 140">
            <a:extLst>
              <a:ext uri="{FF2B5EF4-FFF2-40B4-BE49-F238E27FC236}">
                <a16:creationId xmlns:a16="http://schemas.microsoft.com/office/drawing/2014/main" id="{509326AF-32BE-4D3E-ACAE-8F7B4393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5594350"/>
            <a:ext cx="1038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P2.1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A9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5453" name="Text Box 141">
            <a:extLst>
              <a:ext uri="{FF2B5EF4-FFF2-40B4-BE49-F238E27FC236}">
                <a16:creationId xmlns:a16="http://schemas.microsoft.com/office/drawing/2014/main" id="{62C06576-C121-40E4-94C2-9262E2100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5861050"/>
            <a:ext cx="10382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500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P2.0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1" lang="en-US" altLang="zh-TW" sz="1500" b="1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A8</a:t>
            </a:r>
            <a:r>
              <a:rPr kumimoji="1" lang="en-US" altLang="zh-TW" sz="1500" b="1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5454" name="Text Box 142">
            <a:extLst>
              <a:ext uri="{FF2B5EF4-FFF2-40B4-BE49-F238E27FC236}">
                <a16:creationId xmlns:a16="http://schemas.microsoft.com/office/drawing/2014/main" id="{4F2F2F8D-D112-4581-A1C4-2B9DFB2B0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0" y="1657350"/>
            <a:ext cx="1138238" cy="345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endParaRPr kumimoji="1" lang="en-US" altLang="zh-TW" b="1">
              <a:solidFill>
                <a:srgbClr val="CC0066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endParaRPr kumimoji="1" lang="en-US" altLang="zh-TW" b="1">
              <a:solidFill>
                <a:srgbClr val="CC0066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endParaRPr kumimoji="1" lang="en-US" altLang="zh-TW" sz="1600" b="1">
              <a:solidFill>
                <a:srgbClr val="CC0066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TW" b="1">
                <a:solidFill>
                  <a:srgbClr val="CC0066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800" b="1">
                <a:solidFill>
                  <a:srgbClr val="CC0066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8051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TW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(8031)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TW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(8751)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TW" b="1">
                <a:solidFill>
                  <a:srgbClr val="8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(8951)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endParaRPr kumimoji="1" lang="en-US" altLang="zh-TW" b="1">
              <a:solidFill>
                <a:srgbClr val="CC0066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endParaRPr kumimoji="1" lang="en-US" altLang="zh-TW" b="1">
              <a:solidFill>
                <a:srgbClr val="CC0066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525455" name="AutoShape 143">
            <a:extLst>
              <a:ext uri="{FF2B5EF4-FFF2-40B4-BE49-F238E27FC236}">
                <a16:creationId xmlns:a16="http://schemas.microsoft.com/office/drawing/2014/main" id="{BE668242-A072-4156-99C3-1202E8A7BB7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668169" y="273844"/>
            <a:ext cx="360363" cy="574675"/>
          </a:xfrm>
          <a:prstGeom prst="flowChartDelay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4E44E3-F61B-4A0F-B5BB-C3318435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0F6E4835-B85B-48D6-B424-109780842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Call and Return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3C74CA39-8C67-4503-948A-3A39D608E5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320925"/>
            <a:ext cx="8142288" cy="3484563"/>
          </a:xfrm>
        </p:spPr>
        <p:txBody>
          <a:bodyPr/>
          <a:lstStyle/>
          <a:p>
            <a:r>
              <a:rPr lang="en-US" altLang="en-US"/>
              <a:t>Call is similar to a jump, but</a:t>
            </a:r>
          </a:p>
          <a:p>
            <a:pPr lvl="1"/>
            <a:r>
              <a:rPr lang="en-US" altLang="en-US"/>
              <a:t>Call </a:t>
            </a:r>
            <a:r>
              <a:rPr lang="en-US" altLang="en-US">
                <a:solidFill>
                  <a:srgbClr val="FF3300"/>
                </a:solidFill>
              </a:rPr>
              <a:t>pushes</a:t>
            </a:r>
            <a:r>
              <a:rPr lang="en-US" altLang="en-US"/>
              <a:t> </a:t>
            </a:r>
            <a:r>
              <a:rPr lang="en-US" altLang="en-US">
                <a:solidFill>
                  <a:srgbClr val="FF3300"/>
                </a:solidFill>
              </a:rPr>
              <a:t>PC</a:t>
            </a:r>
            <a:r>
              <a:rPr lang="en-US" altLang="en-US"/>
              <a:t> on stack before branching</a:t>
            </a:r>
          </a:p>
          <a:p>
            <a:pPr lvl="1"/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acall &lt;address ll&gt;</a:t>
            </a:r>
            <a:r>
              <a:rPr lang="en-US" altLang="en-US" sz="2000">
                <a:latin typeface="Courier New" panose="02070309020205020404" pitchFamily="49" charset="0"/>
              </a:rPr>
              <a:t>       ; stack 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 PC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				       ; PC  address 11 bit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sym typeface="Wingdings" panose="05000000000000000000" pitchFamily="2" charset="2"/>
              </a:rPr>
              <a:t>lcall &lt;address 16&gt;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US" altLang="en-US" sz="2000">
                <a:latin typeface="Courier New" panose="02070309020205020404" pitchFamily="49" charset="0"/>
              </a:rPr>
              <a:t>; stack 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 PC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				        ; PC  address 16 bit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213F-A36F-404A-9438-5BEDD67E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120</a:t>
            </a:fld>
            <a:endParaRPr 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3A3C7ED8-10D2-454E-838A-8A3882893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Return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F7273FE3-65EA-47A8-B584-15D07A62E0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Return is also similar to a jump, but</a:t>
            </a:r>
          </a:p>
          <a:p>
            <a:pPr lvl="1"/>
            <a:r>
              <a:rPr lang="en-US" altLang="en-US"/>
              <a:t>Return instruction </a:t>
            </a:r>
            <a:r>
              <a:rPr lang="en-US" altLang="en-US">
                <a:solidFill>
                  <a:srgbClr val="FF3300"/>
                </a:solidFill>
              </a:rPr>
              <a:t>pops PC</a:t>
            </a:r>
            <a:r>
              <a:rPr lang="en-US" altLang="en-US"/>
              <a:t> from stack to get address to jump to</a:t>
            </a:r>
          </a:p>
          <a:p>
            <a:pPr lvl="1"/>
            <a:endParaRPr lang="en-US" altLang="en-US"/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ret</a:t>
            </a:r>
            <a:r>
              <a:rPr lang="en-US" altLang="en-US" sz="1800">
                <a:latin typeface="Courier New" panose="02070309020205020404" pitchFamily="49" charset="0"/>
              </a:rPr>
              <a:t> 	      		; PC </a:t>
            </a:r>
            <a:r>
              <a:rPr lang="en-US" altLang="en-US" sz="1800">
                <a:latin typeface="Courier New" panose="02070309020205020404" pitchFamily="49" charset="0"/>
                <a:sym typeface="Wingdings" panose="05000000000000000000" pitchFamily="2" charset="2"/>
              </a:rPr>
              <a:t> stack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50896-383E-499E-9A0F-73AC3027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121</a:t>
            </a:fld>
            <a:endParaRPr 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>
            <a:extLst>
              <a:ext uri="{FF2B5EF4-FFF2-40B4-BE49-F238E27FC236}">
                <a16:creationId xmlns:a16="http://schemas.microsoft.com/office/drawing/2014/main" id="{A9430E89-D770-469E-B58C-05C62C16F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Subroutines</a:t>
            </a:r>
          </a:p>
        </p:txBody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93DDBDD8-4A82-4AC5-A56D-706FB24A8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Main: 	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   	acall sublabel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   	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sublabel:  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ret</a:t>
            </a:r>
          </a:p>
        </p:txBody>
      </p:sp>
      <p:grpSp>
        <p:nvGrpSpPr>
          <p:cNvPr id="491529" name="Group 9">
            <a:extLst>
              <a:ext uri="{FF2B5EF4-FFF2-40B4-BE49-F238E27FC236}">
                <a16:creationId xmlns:a16="http://schemas.microsoft.com/office/drawing/2014/main" id="{F42249AF-E313-43F2-9EEC-A3152943F40F}"/>
              </a:ext>
            </a:extLst>
          </p:cNvPr>
          <p:cNvGrpSpPr>
            <a:grpSpLocks/>
          </p:cNvGrpSpPr>
          <p:nvPr/>
        </p:nvGrpSpPr>
        <p:grpSpPr bwMode="auto">
          <a:xfrm>
            <a:off x="3368675" y="3579813"/>
            <a:ext cx="2144713" cy="1217612"/>
            <a:chOff x="2122" y="2456"/>
            <a:chExt cx="1351" cy="767"/>
          </a:xfrm>
        </p:grpSpPr>
        <p:sp>
          <p:nvSpPr>
            <p:cNvPr id="491524" name="Freeform 4">
              <a:extLst>
                <a:ext uri="{FF2B5EF4-FFF2-40B4-BE49-F238E27FC236}">
                  <a16:creationId xmlns:a16="http://schemas.microsoft.com/office/drawing/2014/main" id="{05A5F0B2-1BAE-4A22-8234-DC921579F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2456"/>
              <a:ext cx="160" cy="384"/>
            </a:xfrm>
            <a:custGeom>
              <a:avLst/>
              <a:gdLst>
                <a:gd name="T0" fmla="*/ 0 w 160"/>
                <a:gd name="T1" fmla="*/ 0 h 384"/>
                <a:gd name="T2" fmla="*/ 144 w 160"/>
                <a:gd name="T3" fmla="*/ 96 h 384"/>
                <a:gd name="T4" fmla="*/ 96 w 160"/>
                <a:gd name="T5" fmla="*/ 288 h 384"/>
                <a:gd name="T6" fmla="*/ 144 w 16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384">
                  <a:moveTo>
                    <a:pt x="0" y="0"/>
                  </a:moveTo>
                  <a:cubicBezTo>
                    <a:pt x="64" y="24"/>
                    <a:pt x="128" y="48"/>
                    <a:pt x="144" y="96"/>
                  </a:cubicBezTo>
                  <a:cubicBezTo>
                    <a:pt x="160" y="144"/>
                    <a:pt x="96" y="240"/>
                    <a:pt x="96" y="288"/>
                  </a:cubicBezTo>
                  <a:cubicBezTo>
                    <a:pt x="96" y="336"/>
                    <a:pt x="120" y="360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91525" name="Freeform 5">
              <a:extLst>
                <a:ext uri="{FF2B5EF4-FFF2-40B4-BE49-F238E27FC236}">
                  <a16:creationId xmlns:a16="http://schemas.microsoft.com/office/drawing/2014/main" id="{C6822ED9-8C2F-4AB0-9A7E-9D8284F395E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22" y="2839"/>
              <a:ext cx="160" cy="384"/>
            </a:xfrm>
            <a:custGeom>
              <a:avLst/>
              <a:gdLst>
                <a:gd name="T0" fmla="*/ 0 w 160"/>
                <a:gd name="T1" fmla="*/ 0 h 384"/>
                <a:gd name="T2" fmla="*/ 144 w 160"/>
                <a:gd name="T3" fmla="*/ 96 h 384"/>
                <a:gd name="T4" fmla="*/ 96 w 160"/>
                <a:gd name="T5" fmla="*/ 288 h 384"/>
                <a:gd name="T6" fmla="*/ 144 w 16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384">
                  <a:moveTo>
                    <a:pt x="0" y="0"/>
                  </a:moveTo>
                  <a:cubicBezTo>
                    <a:pt x="64" y="24"/>
                    <a:pt x="128" y="48"/>
                    <a:pt x="144" y="96"/>
                  </a:cubicBezTo>
                  <a:cubicBezTo>
                    <a:pt x="160" y="144"/>
                    <a:pt x="96" y="240"/>
                    <a:pt x="96" y="288"/>
                  </a:cubicBezTo>
                  <a:cubicBezTo>
                    <a:pt x="96" y="336"/>
                    <a:pt x="120" y="360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91526" name="Text Box 6">
              <a:extLst>
                <a:ext uri="{FF2B5EF4-FFF2-40B4-BE49-F238E27FC236}">
                  <a16:creationId xmlns:a16="http://schemas.microsoft.com/office/drawing/2014/main" id="{C2EE3D59-B6A7-44B8-BC54-FB83ED9E4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88"/>
              <a:ext cx="10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the subroutine</a:t>
              </a:r>
            </a:p>
          </p:txBody>
        </p:sp>
      </p:grpSp>
      <p:sp>
        <p:nvSpPr>
          <p:cNvPr id="491527" name="Line 7">
            <a:extLst>
              <a:ext uri="{FF2B5EF4-FFF2-40B4-BE49-F238E27FC236}">
                <a16:creationId xmlns:a16="http://schemas.microsoft.com/office/drawing/2014/main" id="{79DEBB96-49A6-449B-B9C1-D435AADCAD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19812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91528" name="Text Box 8">
            <a:extLst>
              <a:ext uri="{FF2B5EF4-FFF2-40B4-BE49-F238E27FC236}">
                <a16:creationId xmlns:a16="http://schemas.microsoft.com/office/drawing/2014/main" id="{D52E7A71-1351-4F48-BBE0-B454AF012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316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call to the subroutine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0ECAD-6708-4D97-A373-2CA5AA89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122</a:t>
            </a:fld>
            <a:endParaRPr 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>
            <a:extLst>
              <a:ext uri="{FF2B5EF4-FFF2-40B4-BE49-F238E27FC236}">
                <a16:creationId xmlns:a16="http://schemas.microsoft.com/office/drawing/2014/main" id="{DC753A85-E615-453F-9331-BB99A90D3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Initializing Stack Pointer</a:t>
            </a: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71B13C3D-C3AB-478D-ACD9-A78B7ECB47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SP is initialized to 07 after reset.(Same address as R7)</a:t>
            </a:r>
          </a:p>
          <a:p>
            <a:endParaRPr lang="en-US" altLang="en-US" sz="2000"/>
          </a:p>
          <a:p>
            <a:r>
              <a:rPr lang="en-US" altLang="en-US" sz="2000"/>
              <a:t>With each push operation 1</a:t>
            </a:r>
            <a:r>
              <a:rPr lang="en-US" altLang="en-US" sz="2000" baseline="30000"/>
              <a:t>st</a:t>
            </a:r>
            <a:r>
              <a:rPr lang="en-US" altLang="en-US" sz="2000"/>
              <a:t> , pc is increased</a:t>
            </a:r>
          </a:p>
          <a:p>
            <a:endParaRPr lang="en-US" altLang="en-US" sz="2000"/>
          </a:p>
          <a:p>
            <a:r>
              <a:rPr lang="en-US" altLang="en-US" sz="2000"/>
              <a:t>When using subroutines, the stack will be used to store the PC, so it is very important to initialize the stack pointer. Location </a:t>
            </a:r>
            <a:r>
              <a:rPr lang="en-US" altLang="en-US" sz="2000">
                <a:solidFill>
                  <a:srgbClr val="FF3300"/>
                </a:solidFill>
              </a:rPr>
              <a:t>2Fh</a:t>
            </a:r>
            <a:r>
              <a:rPr lang="en-US" altLang="en-US" sz="2000"/>
              <a:t> is often used.</a:t>
            </a:r>
          </a:p>
          <a:p>
            <a:endParaRPr lang="en-US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mov SP, #2Fh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81DFA-97B8-404B-8527-5078597E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123</a:t>
            </a:fld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184F39BD-42AE-49C5-8905-827FAF90B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06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Subroutine - Example</a:t>
            </a:r>
          </a:p>
        </p:txBody>
      </p:sp>
      <p:sp>
        <p:nvSpPr>
          <p:cNvPr id="593923" name="Rectangle 3">
            <a:extLst>
              <a:ext uri="{FF2B5EF4-FFF2-40B4-BE49-F238E27FC236}">
                <a16:creationId xmlns:a16="http://schemas.microsoft.com/office/drawing/2014/main" id="{8C91FEC2-2522-4859-9505-563436B597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4000" y="1125538"/>
            <a:ext cx="8566150" cy="48244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square:  push b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  mov  b,a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			  mul  ab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  pop  b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  ret 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8 byte and 11 machine cycle</a:t>
            </a:r>
          </a:p>
          <a:p>
            <a:pPr>
              <a:lnSpc>
                <a:spcPct val="90000"/>
              </a:lnSpc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square: inc 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  movc a,@a+pc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  ret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table:  db 0,1,4,9,16,25,36,49,64,81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b="1"/>
              <a:t>13 byte and 5 machine cycle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93930" name="Rectangle 10">
            <a:extLst>
              <a:ext uri="{FF2B5EF4-FFF2-40B4-BE49-F238E27FC236}">
                <a16:creationId xmlns:a16="http://schemas.microsoft.com/office/drawing/2014/main" id="{054F4F31-4C76-4575-867C-7DDD130F7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89363"/>
            <a:ext cx="5975350" cy="15113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3931" name="Rectangle 11">
            <a:extLst>
              <a:ext uri="{FF2B5EF4-FFF2-40B4-BE49-F238E27FC236}">
                <a16:creationId xmlns:a16="http://schemas.microsoft.com/office/drawing/2014/main" id="{231FFEEB-AE4E-4D70-8407-A0FF2FEBB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5975350" cy="1655762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3B22-A934-43A5-9646-F3268FB4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124</a:t>
            </a:fld>
            <a:endParaRPr 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7E39C0E1-7B95-41BE-A0CB-2DDF82F6A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Subroutine – another example</a:t>
            </a:r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63321151-8176-41B6-827E-43B3B37BDE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3550" y="1279525"/>
            <a:ext cx="7924800" cy="48133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; Program to compute square root of value on Port 3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; (bits 3-0) and output on Port 1.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org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ljmp Main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7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Main: 	mov P3, #0xFF   </a:t>
            </a:r>
            <a:r>
              <a:rPr lang="en-US" altLang="en-US" sz="1600">
                <a:latin typeface="Courier New" panose="02070309020205020404" pitchFamily="49" charset="0"/>
              </a:rPr>
              <a:t>; Port 3 is an input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loop:	mov a, P3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anl a, #0x0F	 </a:t>
            </a:r>
            <a:r>
              <a:rPr lang="en-US" altLang="en-US" sz="1600">
                <a:latin typeface="Courier New" panose="02070309020205020404" pitchFamily="49" charset="0"/>
              </a:rPr>
              <a:t>; Clear bits 7..4 of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lcall sqrt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mov P1,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sjmp loop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sqrt:	inc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movc a, @a + PC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ret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Sqrs:  db  0,1,1,1,2,2,2,2,2,3,3,3,3,3,3,3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end</a:t>
            </a:r>
          </a:p>
        </p:txBody>
      </p:sp>
      <p:sp>
        <p:nvSpPr>
          <p:cNvPr id="494596" name="AutoShape 4">
            <a:extLst>
              <a:ext uri="{FF2B5EF4-FFF2-40B4-BE49-F238E27FC236}">
                <a16:creationId xmlns:a16="http://schemas.microsoft.com/office/drawing/2014/main" id="{2C02624C-426D-44EF-ADD2-A734510C480A}"/>
              </a:ext>
            </a:extLst>
          </p:cNvPr>
          <p:cNvSpPr>
            <a:spLocks/>
          </p:cNvSpPr>
          <p:nvPr/>
        </p:nvSpPr>
        <p:spPr bwMode="auto">
          <a:xfrm>
            <a:off x="6269038" y="2565400"/>
            <a:ext cx="304800" cy="1947863"/>
          </a:xfrm>
          <a:prstGeom prst="rightBrace">
            <a:avLst>
              <a:gd name="adj1" fmla="val 53255"/>
              <a:gd name="adj2" fmla="val 50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>
              <a:solidFill>
                <a:srgbClr val="FF0066"/>
              </a:solidFill>
            </a:endParaRPr>
          </a:p>
        </p:txBody>
      </p:sp>
      <p:sp>
        <p:nvSpPr>
          <p:cNvPr id="494597" name="AutoShape 5">
            <a:extLst>
              <a:ext uri="{FF2B5EF4-FFF2-40B4-BE49-F238E27FC236}">
                <a16:creationId xmlns:a16="http://schemas.microsoft.com/office/drawing/2014/main" id="{F7803794-294F-4762-A38D-119BF18BE823}"/>
              </a:ext>
            </a:extLst>
          </p:cNvPr>
          <p:cNvSpPr>
            <a:spLocks/>
          </p:cNvSpPr>
          <p:nvPr/>
        </p:nvSpPr>
        <p:spPr bwMode="auto">
          <a:xfrm>
            <a:off x="6269038" y="4727575"/>
            <a:ext cx="304800" cy="788988"/>
          </a:xfrm>
          <a:prstGeom prst="rightBrace">
            <a:avLst>
              <a:gd name="adj1" fmla="val 21571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4598" name="AutoShape 6">
            <a:extLst>
              <a:ext uri="{FF2B5EF4-FFF2-40B4-BE49-F238E27FC236}">
                <a16:creationId xmlns:a16="http://schemas.microsoft.com/office/drawing/2014/main" id="{F5E556D2-F448-4A5A-B580-7B5A3ABF30EE}"/>
              </a:ext>
            </a:extLst>
          </p:cNvPr>
          <p:cNvSpPr>
            <a:spLocks/>
          </p:cNvSpPr>
          <p:nvPr/>
        </p:nvSpPr>
        <p:spPr bwMode="auto">
          <a:xfrm>
            <a:off x="6227763" y="206533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4599" name="Text Box 7">
            <a:extLst>
              <a:ext uri="{FF2B5EF4-FFF2-40B4-BE49-F238E27FC236}">
                <a16:creationId xmlns:a16="http://schemas.microsoft.com/office/drawing/2014/main" id="{6D19A658-D735-48E5-B96D-7B66AFAE9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163" y="1989138"/>
            <a:ext cx="1443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reset service</a:t>
            </a:r>
          </a:p>
        </p:txBody>
      </p:sp>
      <p:sp>
        <p:nvSpPr>
          <p:cNvPr id="494600" name="Text Box 8">
            <a:extLst>
              <a:ext uri="{FF2B5EF4-FFF2-40B4-BE49-F238E27FC236}">
                <a16:creationId xmlns:a16="http://schemas.microsoft.com/office/drawing/2014/main" id="{1B8A4874-0233-4918-80A0-D6AAA104A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3360738"/>
            <a:ext cx="1612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main program</a:t>
            </a:r>
          </a:p>
        </p:txBody>
      </p:sp>
      <p:sp>
        <p:nvSpPr>
          <p:cNvPr id="494601" name="Text Box 9">
            <a:extLst>
              <a:ext uri="{FF2B5EF4-FFF2-40B4-BE49-F238E27FC236}">
                <a16:creationId xmlns:a16="http://schemas.microsoft.com/office/drawing/2014/main" id="{6325AC24-A35D-4F49-9FDF-6AD24FC4E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4879975"/>
            <a:ext cx="125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subroutine</a:t>
            </a:r>
          </a:p>
        </p:txBody>
      </p:sp>
      <p:sp>
        <p:nvSpPr>
          <p:cNvPr id="494602" name="AutoShape 10">
            <a:extLst>
              <a:ext uri="{FF2B5EF4-FFF2-40B4-BE49-F238E27FC236}">
                <a16:creationId xmlns:a16="http://schemas.microsoft.com/office/drawing/2014/main" id="{4DD46551-560A-419C-AB71-1114C40367E2}"/>
              </a:ext>
            </a:extLst>
          </p:cNvPr>
          <p:cNvSpPr>
            <a:spLocks/>
          </p:cNvSpPr>
          <p:nvPr/>
        </p:nvSpPr>
        <p:spPr bwMode="auto">
          <a:xfrm>
            <a:off x="6269038" y="5810250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4603" name="Text Box 11">
            <a:extLst>
              <a:ext uri="{FF2B5EF4-FFF2-40B4-BE49-F238E27FC236}">
                <a16:creationId xmlns:a16="http://schemas.microsoft.com/office/drawing/2014/main" id="{80100673-DEFC-4C11-BC1A-197459C4F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5734050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D221D-0703-43E4-A873-97B8B3E2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125</a:t>
            </a:fld>
            <a:endParaRPr lang="en-US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id="{A1F8B8AD-0230-41F5-95D3-AA8888489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Why Subroutines?</a:t>
            </a:r>
          </a:p>
        </p:txBody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38EA992E-3B98-471B-959E-44CD1F80C5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Subroutines allow us to have "</a:t>
            </a:r>
            <a:r>
              <a:rPr lang="en-US" altLang="en-US">
                <a:solidFill>
                  <a:srgbClr val="FF3300"/>
                </a:solidFill>
              </a:rPr>
              <a:t>structured</a:t>
            </a:r>
            <a:r>
              <a:rPr lang="en-US" altLang="en-US"/>
              <a:t>" assembly language programs. </a:t>
            </a:r>
          </a:p>
          <a:p>
            <a:r>
              <a:rPr lang="en-US" altLang="en-US"/>
              <a:t>This is useful for breaking a large design into manageable parts. </a:t>
            </a:r>
          </a:p>
          <a:p>
            <a:r>
              <a:rPr lang="en-US" altLang="en-US"/>
              <a:t>It </a:t>
            </a:r>
            <a:r>
              <a:rPr lang="en-US" altLang="en-US">
                <a:solidFill>
                  <a:srgbClr val="FF3300"/>
                </a:solidFill>
              </a:rPr>
              <a:t>saves code space</a:t>
            </a:r>
            <a:r>
              <a:rPr lang="en-US" altLang="en-US"/>
              <a:t> when subroutines can be called many times in the same program.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2AB1B-70E4-4D07-A4FD-68AD4F71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126</a:t>
            </a:fld>
            <a:endParaRPr 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>
            <a:extLst>
              <a:ext uri="{FF2B5EF4-FFF2-40B4-BE49-F238E27FC236}">
                <a16:creationId xmlns:a16="http://schemas.microsoft.com/office/drawing/2014/main" id="{31B69238-6D70-4774-9A4E-1CCE06498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example of delay</a:t>
            </a:r>
          </a:p>
        </p:txBody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44E39880-7D8F-4639-8F2A-DC9922CF7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4321175" cy="403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62000" indent="-304800"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219200" indent="-3048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38300" indent="-266700"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95500" indent="-266700">
              <a:spcBef>
                <a:spcPct val="20000"/>
              </a:spcBef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mov a,#0aah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Back1:mov p0,a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lcall delay1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cpl a	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sjmp back1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Delay1:mov r0,#0ffh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;1cycle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Here: djnz r0,here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;2cycle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ret      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;2cycle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Delay=1+255*2+2=513 cycle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</a:p>
        </p:txBody>
      </p:sp>
      <p:sp>
        <p:nvSpPr>
          <p:cNvPr id="598020" name="Rectangle 4">
            <a:extLst>
              <a:ext uri="{FF2B5EF4-FFF2-40B4-BE49-F238E27FC236}">
                <a16:creationId xmlns:a16="http://schemas.microsoft.com/office/drawing/2014/main" id="{34AB50AA-682D-412F-9D37-BD44F6B9B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700213"/>
            <a:ext cx="4356100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62000" indent="-304800"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219200" indent="-3048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38300" indent="-266700"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95500" indent="-266700">
              <a:spcBef>
                <a:spcPct val="20000"/>
              </a:spcBef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Delay2: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mov r6,#0ffh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back1: mov r7,#0ffh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;1cycle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Here:  djnz r7,here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;2cycle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djnz r6,back1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;2cycle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 ret      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;2cycle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 end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Delay=1+(1+255*2+2)*255+2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=130818 machine cycle</a:t>
            </a:r>
          </a:p>
        </p:txBody>
      </p:sp>
      <p:sp>
        <p:nvSpPr>
          <p:cNvPr id="598021" name="Line 5">
            <a:extLst>
              <a:ext uri="{FF2B5EF4-FFF2-40B4-BE49-F238E27FC236}">
                <a16:creationId xmlns:a16="http://schemas.microsoft.com/office/drawing/2014/main" id="{FF5D758F-3741-43F8-82DD-43B2E01ED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1557338"/>
            <a:ext cx="0" cy="4608512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947F19-F1D3-44E7-A0DC-0D63F5ED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127</a:t>
            </a:fld>
            <a:endParaRPr 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>
            <a:extLst>
              <a:ext uri="{FF2B5EF4-FFF2-40B4-BE49-F238E27FC236}">
                <a16:creationId xmlns:a16="http://schemas.microsoft.com/office/drawing/2014/main" id="{A18116DC-49AD-42E6-8CF2-C236FD7A4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06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Long delay Example</a:t>
            </a:r>
          </a:p>
        </p:txBody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F74FB0D8-918F-4ACD-974E-D622E0F45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09638"/>
            <a:ext cx="4318000" cy="58324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GREEN_LED: 	equ  P1.6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	org  ooh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	ljmp Main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	org  100h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Main:  	 	clr   GREEN_LED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Again:	  	acall Delay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  	cpl   GREEN_LED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  	sjmp  Again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Delay:   	mov   R7, #02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Loop1:   	mov   R6, #00h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Loop0:     	mov   R5, #00h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  	djnz  R5, $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  	djnz  R6, Loop0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  	djnz  R7, Loop1      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  	ret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	END</a:t>
            </a:r>
          </a:p>
        </p:txBody>
      </p:sp>
      <p:sp>
        <p:nvSpPr>
          <p:cNvPr id="493572" name="AutoShape 4">
            <a:extLst>
              <a:ext uri="{FF2B5EF4-FFF2-40B4-BE49-F238E27FC236}">
                <a16:creationId xmlns:a16="http://schemas.microsoft.com/office/drawing/2014/main" id="{EF0FD81E-92B4-49C0-AAB8-6AE02CC75553}"/>
              </a:ext>
            </a:extLst>
          </p:cNvPr>
          <p:cNvSpPr>
            <a:spLocks/>
          </p:cNvSpPr>
          <p:nvPr/>
        </p:nvSpPr>
        <p:spPr bwMode="auto">
          <a:xfrm>
            <a:off x="4522788" y="2376488"/>
            <a:ext cx="304800" cy="1150937"/>
          </a:xfrm>
          <a:prstGeom prst="rightBrace">
            <a:avLst>
              <a:gd name="adj1" fmla="val 31467"/>
              <a:gd name="adj2" fmla="val 50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>
              <a:solidFill>
                <a:srgbClr val="FF0066"/>
              </a:solidFill>
            </a:endParaRPr>
          </a:p>
        </p:txBody>
      </p:sp>
      <p:sp>
        <p:nvSpPr>
          <p:cNvPr id="493573" name="AutoShape 5">
            <a:extLst>
              <a:ext uri="{FF2B5EF4-FFF2-40B4-BE49-F238E27FC236}">
                <a16:creationId xmlns:a16="http://schemas.microsoft.com/office/drawing/2014/main" id="{7A57B81F-7983-4794-8B74-4E8A1257A675}"/>
              </a:ext>
            </a:extLst>
          </p:cNvPr>
          <p:cNvSpPr>
            <a:spLocks/>
          </p:cNvSpPr>
          <p:nvPr/>
        </p:nvSpPr>
        <p:spPr bwMode="auto">
          <a:xfrm>
            <a:off x="4522788" y="4205288"/>
            <a:ext cx="304800" cy="1816100"/>
          </a:xfrm>
          <a:prstGeom prst="rightBrace">
            <a:avLst>
              <a:gd name="adj1" fmla="val 49653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3574" name="AutoShape 6">
            <a:extLst>
              <a:ext uri="{FF2B5EF4-FFF2-40B4-BE49-F238E27FC236}">
                <a16:creationId xmlns:a16="http://schemas.microsoft.com/office/drawing/2014/main" id="{1B25098C-1338-459C-ACA7-01830842029A}"/>
              </a:ext>
            </a:extLst>
          </p:cNvPr>
          <p:cNvSpPr>
            <a:spLocks/>
          </p:cNvSpPr>
          <p:nvPr/>
        </p:nvSpPr>
        <p:spPr bwMode="auto">
          <a:xfrm>
            <a:off x="4500563" y="1511300"/>
            <a:ext cx="304800" cy="381000"/>
          </a:xfrm>
          <a:prstGeom prst="rightBrace">
            <a:avLst>
              <a:gd name="adj1" fmla="val 10417"/>
              <a:gd name="adj2" fmla="val 50000"/>
            </a:avLst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3575" name="Text Box 7">
            <a:extLst>
              <a:ext uri="{FF2B5EF4-FFF2-40B4-BE49-F238E27FC236}">
                <a16:creationId xmlns:a16="http://schemas.microsoft.com/office/drawing/2014/main" id="{43B92ED1-DE9C-487E-9F14-305C3CB83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1439863"/>
            <a:ext cx="1443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reset service</a:t>
            </a:r>
          </a:p>
        </p:txBody>
      </p:sp>
      <p:sp>
        <p:nvSpPr>
          <p:cNvPr id="493576" name="Text Box 8">
            <a:extLst>
              <a:ext uri="{FF2B5EF4-FFF2-40B4-BE49-F238E27FC236}">
                <a16:creationId xmlns:a16="http://schemas.microsoft.com/office/drawing/2014/main" id="{A130160A-ADC4-4E7C-B5B0-5F880E1D9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88" y="2735263"/>
            <a:ext cx="1612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main program</a:t>
            </a:r>
          </a:p>
        </p:txBody>
      </p:sp>
      <p:sp>
        <p:nvSpPr>
          <p:cNvPr id="493577" name="Text Box 9">
            <a:extLst>
              <a:ext uri="{FF2B5EF4-FFF2-40B4-BE49-F238E27FC236}">
                <a16:creationId xmlns:a16="http://schemas.microsoft.com/office/drawing/2014/main" id="{5F588002-6403-4230-A3CB-A5A566D7E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88" y="4738688"/>
            <a:ext cx="125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subroutine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65011-0E8E-44AF-98F4-46BE6B17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128</a:t>
            </a:fld>
            <a:endParaRPr 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>
            <a:extLst>
              <a:ext uri="{FF2B5EF4-FFF2-40B4-BE49-F238E27FC236}">
                <a16:creationId xmlns:a16="http://schemas.microsoft.com/office/drawing/2014/main" id="{41ED54B9-65A4-4A11-B9AB-C33183020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06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Example </a:t>
            </a:r>
          </a:p>
        </p:txBody>
      </p:sp>
      <p:sp>
        <p:nvSpPr>
          <p:cNvPr id="601091" name="Rectangle 3">
            <a:extLst>
              <a:ext uri="{FF2B5EF4-FFF2-40B4-BE49-F238E27FC236}">
                <a16:creationId xmlns:a16="http://schemas.microsoft.com/office/drawing/2014/main" id="{2FE857FE-A388-40E3-B1C8-FB88F13CA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6262687" cy="58324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; Move string from code memory to RAM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org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mov dptr,#string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mov r0,#10h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Loop1:  	clr 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movc a,@a+dptr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jz stop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mov @r0,a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inc dptr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inc r0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sjmp loop1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Stop:		sjmp stop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; on-chip code memory used for string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org 18h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String:	db </a:t>
            </a:r>
            <a:r>
              <a:rPr lang="en-US" altLang="en-US" sz="2000" b="1"/>
              <a:t>‘</a:t>
            </a:r>
            <a:r>
              <a:rPr lang="en-US" altLang="en-US" sz="2000" b="1">
                <a:latin typeface="Courier New" panose="02070309020205020404" pitchFamily="49" charset="0"/>
              </a:rPr>
              <a:t>this is a string</a:t>
            </a:r>
            <a:r>
              <a:rPr lang="en-US" altLang="en-US" sz="2000" b="1"/>
              <a:t>’</a:t>
            </a:r>
            <a:r>
              <a:rPr lang="en-US" altLang="en-US" sz="2000" b="1">
                <a:latin typeface="Courier New" panose="02070309020205020404" pitchFamily="49" charset="0"/>
              </a:rPr>
              <a:t>,0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end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BC981-89D1-400F-A309-8C8D320D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129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2D2364DD-E47F-4FE9-A476-9FF92D44A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IMPORTANT PINS (IO Ports)</a:t>
            </a:r>
            <a:br>
              <a:rPr lang="en-US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</a:br>
            <a:endParaRPr lang="en-US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id="{E858867D-6342-429A-8066-0324E460D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7772400" cy="533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Clr>
                <a:srgbClr val="CC0066"/>
              </a:buClr>
              <a:buSzPct val="150000"/>
            </a:pPr>
            <a:endParaRPr lang="en-US" altLang="en-US" sz="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9900"/>
                </a:solidFill>
                <a:latin typeface="Arial" panose="020B0604020202020204" pitchFamily="34" charset="0"/>
                <a:cs typeface="B Tawfig Outline" pitchFamily="2" charset="0"/>
              </a:rPr>
              <a:t>One of the most useful features of the 8051 is that it contains four I/O ports (P0 - P3)</a:t>
            </a:r>
          </a:p>
          <a:p>
            <a:pPr>
              <a:lnSpc>
                <a:spcPct val="90000"/>
              </a:lnSpc>
            </a:pPr>
            <a:endParaRPr lang="zh-TW" altLang="en-US" sz="1400" b="1">
              <a:solidFill>
                <a:srgbClr val="009900"/>
              </a:solidFill>
              <a:latin typeface="Arial" panose="020B0604020202020204" pitchFamily="34" charset="0"/>
              <a:ea typeface="PMingLiU" panose="02020500000000000000" pitchFamily="18" charset="-120"/>
              <a:cs typeface="B Tawfig Outline" pitchFamily="2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Port 0 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（</a:t>
            </a: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pins 32-39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）：</a:t>
            </a: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P0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（</a:t>
            </a:r>
            <a:r>
              <a:rPr lang="en-US" altLang="zh-TW" sz="16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P0.0</a:t>
            </a:r>
            <a:r>
              <a:rPr lang="zh-TW" altLang="en-US" sz="16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～</a:t>
            </a:r>
            <a:r>
              <a:rPr lang="en-US" altLang="zh-TW" sz="16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P0.7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）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8-bit R/W - General Purpose I/O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Or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 acts as a multiplexed low byte </a:t>
            </a:r>
            <a:r>
              <a:rPr lang="en-US" altLang="en-US" sz="16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address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 and </a:t>
            </a:r>
            <a:r>
              <a:rPr lang="en-US" altLang="en-US" sz="16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data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 bus for </a:t>
            </a:r>
            <a:r>
              <a:rPr lang="en-US" altLang="en-US" sz="16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external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 memory design</a:t>
            </a:r>
          </a:p>
          <a:p>
            <a:pPr>
              <a:lnSpc>
                <a:spcPct val="80000"/>
              </a:lnSpc>
              <a:buClr>
                <a:srgbClr val="CC0066"/>
              </a:buClr>
            </a:pPr>
            <a:endParaRPr lang="en-US" altLang="en-US" sz="160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  <a:buClr>
                <a:srgbClr val="CC0066"/>
              </a:buClr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 Port 1 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（</a:t>
            </a: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pins 1-8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）</a:t>
            </a:r>
            <a:r>
              <a:rPr lang="ar-SA" altLang="fa-IR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    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：</a:t>
            </a: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P1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（</a:t>
            </a:r>
            <a:r>
              <a:rPr lang="en-US" altLang="zh-TW" sz="16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P1.0</a:t>
            </a:r>
            <a:r>
              <a:rPr lang="zh-TW" altLang="en-US" sz="16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～</a:t>
            </a:r>
            <a:r>
              <a:rPr lang="en-US" altLang="zh-TW" sz="16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P1.7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）</a:t>
            </a:r>
            <a:endParaRPr lang="en-US" altLang="en-US" sz="160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</a:pPr>
            <a:r>
              <a:rPr lang="en-US" altLang="en-US" sz="1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Only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 8-bit R/W - General Purpose I/O</a:t>
            </a:r>
          </a:p>
          <a:p>
            <a:pPr>
              <a:lnSpc>
                <a:spcPct val="80000"/>
              </a:lnSpc>
              <a:buClr>
                <a:srgbClr val="CC0066"/>
              </a:buClr>
            </a:pPr>
            <a:endParaRPr lang="en-US" altLang="en-US" sz="160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  <a:buClr>
                <a:srgbClr val="CC0066"/>
              </a:buClr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 Port 2 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（</a:t>
            </a: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pins 21-28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）：</a:t>
            </a: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P2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（</a:t>
            </a:r>
            <a:r>
              <a:rPr lang="en-US" altLang="zh-TW" sz="16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P2.0</a:t>
            </a:r>
            <a:r>
              <a:rPr lang="zh-TW" altLang="en-US" sz="16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～</a:t>
            </a:r>
            <a:r>
              <a:rPr lang="en-US" altLang="zh-TW" sz="16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P2.7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）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8-bit R/W - General Purpose I/O</a:t>
            </a:r>
            <a:endParaRPr lang="en-US" altLang="en-US" sz="140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</a:pPr>
            <a:r>
              <a:rPr lang="en-US" altLang="en-US" sz="1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Or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 </a:t>
            </a:r>
            <a:r>
              <a:rPr lang="en-US" altLang="en-US" sz="16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high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 byte of the </a:t>
            </a:r>
            <a:r>
              <a:rPr lang="en-US" altLang="en-US" sz="16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address</a:t>
            </a: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 bus for external memory design</a:t>
            </a:r>
          </a:p>
          <a:p>
            <a:pPr>
              <a:lnSpc>
                <a:spcPct val="80000"/>
              </a:lnSpc>
              <a:buClr>
                <a:srgbClr val="CC0066"/>
              </a:buClr>
            </a:pPr>
            <a:endParaRPr lang="en-US" altLang="en-US" sz="160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  <a:buClr>
                <a:srgbClr val="CC0066"/>
              </a:buClr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 Port 3 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（</a:t>
            </a: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pins 10-17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）：</a:t>
            </a: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P3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（</a:t>
            </a:r>
            <a:r>
              <a:rPr lang="en-US" altLang="zh-TW" sz="16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P3.0</a:t>
            </a:r>
            <a:r>
              <a:rPr lang="zh-TW" altLang="en-US" sz="16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～</a:t>
            </a:r>
            <a:r>
              <a:rPr lang="en-US" altLang="zh-TW" sz="16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P3.7</a:t>
            </a: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）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 General Purpose I/O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 if not using any of the internal peripherals (timers) or external interrupts.</a:t>
            </a:r>
          </a:p>
          <a:p>
            <a:pPr>
              <a:lnSpc>
                <a:spcPct val="80000"/>
              </a:lnSpc>
              <a:buClr>
                <a:schemeClr val="accent2"/>
              </a:buClr>
            </a:pPr>
            <a:r>
              <a:rPr lang="en-US" altLang="zh-TW" sz="2200" b="1">
                <a:solidFill>
                  <a:srgbClr val="0099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Each port can be used as input or output (bi-direction)</a:t>
            </a:r>
            <a:endParaRPr lang="en-US" altLang="en-US" sz="1800" b="1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  <a:buClr>
                <a:srgbClr val="CC0066"/>
              </a:buClr>
            </a:pPr>
            <a:endParaRPr lang="en-US" altLang="en-US" sz="1600" b="1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C62BF-0F6C-43A0-A90E-7C7A95EB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>
            <a:extLst>
              <a:ext uri="{FF2B5EF4-FFF2-40B4-BE49-F238E27FC236}">
                <a16:creationId xmlns:a16="http://schemas.microsoft.com/office/drawing/2014/main" id="{B177578B-EABB-4024-9159-3D2C7940E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06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Example </a:t>
            </a:r>
          </a:p>
        </p:txBody>
      </p:sp>
      <p:sp>
        <p:nvSpPr>
          <p:cNvPr id="602115" name="Rectangle 3">
            <a:extLst>
              <a:ext uri="{FF2B5EF4-FFF2-40B4-BE49-F238E27FC236}">
                <a16:creationId xmlns:a16="http://schemas.microsoft.com/office/drawing/2014/main" id="{38139A22-7973-4D39-ABF6-74901AFAAD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424862" cy="58324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; p0:input  p1:output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mov a,#0ffh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mov p0,a	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back:  	mov a,p0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mov p1,a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sjmp back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setb p1.2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mov a,#45h     ;</a:t>
            </a:r>
            <a:r>
              <a:rPr lang="en-US" altLang="en-US" sz="2400">
                <a:latin typeface="Courier New" panose="02070309020205020404" pitchFamily="49" charset="0"/>
              </a:rPr>
              <a:t>data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Again:    jnb p1.2,again ;</a:t>
            </a:r>
            <a:r>
              <a:rPr lang="en-US" altLang="en-US" sz="2400">
                <a:latin typeface="Courier New" panose="02070309020205020404" pitchFamily="49" charset="0"/>
              </a:rPr>
              <a:t>wait for data</a:t>
            </a:r>
            <a:r>
              <a:rPr lang="en-US" altLang="en-US" sz="2400" b="1">
                <a:latin typeface="Courier New" panose="02070309020205020404" pitchFamily="49" charset="0"/>
              </a:rPr>
              <a:t> request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mov p0,a       ;</a:t>
            </a:r>
            <a:r>
              <a:rPr lang="en-US" altLang="en-US" sz="2400">
                <a:latin typeface="Courier New" panose="02070309020205020404" pitchFamily="49" charset="0"/>
              </a:rPr>
              <a:t>enable strobe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setb	p2.3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clr p2.3</a:t>
            </a:r>
          </a:p>
        </p:txBody>
      </p:sp>
      <p:sp>
        <p:nvSpPr>
          <p:cNvPr id="602116" name="Line 4">
            <a:extLst>
              <a:ext uri="{FF2B5EF4-FFF2-40B4-BE49-F238E27FC236}">
                <a16:creationId xmlns:a16="http://schemas.microsoft.com/office/drawing/2014/main" id="{E7E2941E-01AA-4E70-86E2-255BA137C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573463"/>
            <a:ext cx="648017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7D6F6-2545-4627-BC71-74CE5B8E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130</a:t>
            </a:fld>
            <a:endParaRPr 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>
            <a:extLst>
              <a:ext uri="{FF2B5EF4-FFF2-40B4-BE49-F238E27FC236}">
                <a16:creationId xmlns:a16="http://schemas.microsoft.com/office/drawing/2014/main" id="{D2A9FC67-75B6-45BE-AFF2-1E6A00328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06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Example </a:t>
            </a:r>
          </a:p>
        </p:txBody>
      </p:sp>
      <p:sp>
        <p:nvSpPr>
          <p:cNvPr id="603139" name="Rectangle 3">
            <a:extLst>
              <a:ext uri="{FF2B5EF4-FFF2-40B4-BE49-F238E27FC236}">
                <a16:creationId xmlns:a16="http://schemas.microsoft.com/office/drawing/2014/main" id="{805EEFF2-823C-423C-A674-2C1449A34A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424862" cy="58324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; duty cycle 50%</a:t>
            </a:r>
            <a:r>
              <a:rPr lang="en-US" altLang="en-US" b="1">
                <a:latin typeface="Courier New" panose="02070309020205020404" pitchFamily="49" charset="0"/>
              </a:rPr>
              <a:t>	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back:  	cpl p1.2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		acall delay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		sjmp back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back:  	setb p1.2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		acall delay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		Clr p1.2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		acall delay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		sjmp back</a:t>
            </a:r>
          </a:p>
        </p:txBody>
      </p:sp>
      <p:sp>
        <p:nvSpPr>
          <p:cNvPr id="603140" name="Line 4">
            <a:extLst>
              <a:ext uri="{FF2B5EF4-FFF2-40B4-BE49-F238E27FC236}">
                <a16:creationId xmlns:a16="http://schemas.microsoft.com/office/drawing/2014/main" id="{56C11764-1E9B-49C0-A6F4-942847378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573463"/>
            <a:ext cx="648017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2760D-771A-456C-B0EC-1E401DEB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131</a:t>
            </a:fld>
            <a:endParaRPr 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>
            <a:extLst>
              <a:ext uri="{FF2B5EF4-FFF2-40B4-BE49-F238E27FC236}">
                <a16:creationId xmlns:a16="http://schemas.microsoft.com/office/drawing/2014/main" id="{9F19D041-C313-441A-8072-7956106B3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06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Example </a:t>
            </a:r>
          </a:p>
        </p:txBody>
      </p:sp>
      <p:sp>
        <p:nvSpPr>
          <p:cNvPr id="604163" name="Rectangle 3">
            <a:extLst>
              <a:ext uri="{FF2B5EF4-FFF2-40B4-BE49-F238E27FC236}">
                <a16:creationId xmlns:a16="http://schemas.microsoft.com/office/drawing/2014/main" id="{753DFB03-8F51-4530-AA6F-DED1CC8BD9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424862" cy="58324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; duty cycle 66%</a:t>
            </a:r>
            <a:r>
              <a:rPr lang="en-US" altLang="en-US" b="1">
                <a:latin typeface="Courier New" panose="02070309020205020404" pitchFamily="49" charset="0"/>
              </a:rPr>
              <a:t>	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back:  	setb p1.2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		acall delay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		acall delay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		Clr p1.2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		acall delay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		sjmp back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018FC-17F8-40B7-A06A-25206069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132</a:t>
            </a:fld>
            <a:endParaRPr lang="en-US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Rectangle 3">
            <a:extLst>
              <a:ext uri="{FF2B5EF4-FFF2-40B4-BE49-F238E27FC236}">
                <a16:creationId xmlns:a16="http://schemas.microsoft.com/office/drawing/2014/main" id="{37C1253C-1831-4653-B2B4-C2B7ECBC7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sz="540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5400"/>
              <a:t>8051 timer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CDFA40-2082-4CD4-8E26-3B19DC09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133</a:t>
            </a:fld>
            <a:endParaRPr 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5892DB27-1CA2-416B-808B-ABAD5FA56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Interrupts</a:t>
            </a:r>
          </a:p>
        </p:txBody>
      </p:sp>
      <p:sp>
        <p:nvSpPr>
          <p:cNvPr id="497667" name="Text Box 3">
            <a:extLst>
              <a:ext uri="{FF2B5EF4-FFF2-40B4-BE49-F238E27FC236}">
                <a16:creationId xmlns:a16="http://schemas.microsoft.com/office/drawing/2014/main" id="{CEA1E794-4730-4D63-9FCD-DA1C3FDF5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1027113"/>
            <a:ext cx="17081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mov a, #2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mov b, #16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mul ab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mov R0, a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mov R1, b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mov a, #12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mov b, #20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mul ab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add a, R0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mov R0, a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mov a, R1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addc a, b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mov R1, a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497668" name="Line 4">
            <a:extLst>
              <a:ext uri="{FF2B5EF4-FFF2-40B4-BE49-F238E27FC236}">
                <a16:creationId xmlns:a16="http://schemas.microsoft.com/office/drawing/2014/main" id="{14C994CA-D347-4B68-A729-32024FA203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1088" y="1309688"/>
            <a:ext cx="1587" cy="4297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97669" name="Text Box 5">
            <a:extLst>
              <a:ext uri="{FF2B5EF4-FFF2-40B4-BE49-F238E27FC236}">
                <a16:creationId xmlns:a16="http://schemas.microsoft.com/office/drawing/2014/main" id="{B91049A7-5E9B-46E2-A920-4FFF67F9FB9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409575" y="3303588"/>
            <a:ext cx="254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Program Execution</a:t>
            </a:r>
          </a:p>
        </p:txBody>
      </p:sp>
      <p:sp>
        <p:nvSpPr>
          <p:cNvPr id="497670" name="Line 6">
            <a:extLst>
              <a:ext uri="{FF2B5EF4-FFF2-40B4-BE49-F238E27FC236}">
                <a16:creationId xmlns:a16="http://schemas.microsoft.com/office/drawing/2014/main" id="{BA361ADB-BD55-4523-A673-61FF61D8F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013" y="3063875"/>
            <a:ext cx="1690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97671" name="Text Box 7">
            <a:extLst>
              <a:ext uri="{FF2B5EF4-FFF2-40B4-BE49-F238E27FC236}">
                <a16:creationId xmlns:a16="http://schemas.microsoft.com/office/drawing/2014/main" id="{04CCC0A9-18EA-4851-9D59-75CDC5D4B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2479675"/>
            <a:ext cx="123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interrupt</a:t>
            </a:r>
          </a:p>
        </p:txBody>
      </p:sp>
      <p:sp>
        <p:nvSpPr>
          <p:cNvPr id="497672" name="Text Box 8">
            <a:extLst>
              <a:ext uri="{FF2B5EF4-FFF2-40B4-BE49-F238E27FC236}">
                <a16:creationId xmlns:a16="http://schemas.microsoft.com/office/drawing/2014/main" id="{1683A00E-4DB0-4202-AD13-6A40A63BC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3036888"/>
            <a:ext cx="3902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 ISR:	inc r7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      mov a,r7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      jnz NEXT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	cpl P1.6 </a:t>
            </a:r>
          </a:p>
          <a:p>
            <a:r>
              <a:rPr lang="en-US" altLang="en-US" sz="2000" b="1">
                <a:solidFill>
                  <a:srgbClr val="5F5F5F"/>
                </a:solidFill>
                <a:latin typeface="Courier New" panose="02070309020205020404" pitchFamily="49" charset="0"/>
              </a:rPr>
              <a:t>NEXT:	</a:t>
            </a:r>
            <a:r>
              <a:rPr lang="en-US" altLang="en-US" sz="2000" b="1">
                <a:solidFill>
                  <a:srgbClr val="FF0066"/>
                </a:solidFill>
                <a:latin typeface="Courier New" panose="02070309020205020404" pitchFamily="49" charset="0"/>
              </a:rPr>
              <a:t>reti</a:t>
            </a:r>
          </a:p>
        </p:txBody>
      </p:sp>
      <p:sp>
        <p:nvSpPr>
          <p:cNvPr id="497673" name="Line 9">
            <a:extLst>
              <a:ext uri="{FF2B5EF4-FFF2-40B4-BE49-F238E27FC236}">
                <a16:creationId xmlns:a16="http://schemas.microsoft.com/office/drawing/2014/main" id="{24DEA418-5817-46FF-8568-D66FBD7207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5125" y="4922838"/>
            <a:ext cx="1738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97674" name="Line 10">
            <a:extLst>
              <a:ext uri="{FF2B5EF4-FFF2-40B4-BE49-F238E27FC236}">
                <a16:creationId xmlns:a16="http://schemas.microsoft.com/office/drawing/2014/main" id="{EDC90215-321C-4CD3-854C-320369B906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5125" y="3368675"/>
            <a:ext cx="0" cy="1554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97675" name="Line 11">
            <a:extLst>
              <a:ext uri="{FF2B5EF4-FFF2-40B4-BE49-F238E27FC236}">
                <a16:creationId xmlns:a16="http://schemas.microsoft.com/office/drawing/2014/main" id="{1B7B1B97-F0CC-4ADA-8840-6696321796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2475" y="3368675"/>
            <a:ext cx="882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97676" name="Text Box 12">
            <a:extLst>
              <a:ext uri="{FF2B5EF4-FFF2-40B4-BE49-F238E27FC236}">
                <a16:creationId xmlns:a16="http://schemas.microsoft.com/office/drawing/2014/main" id="{FD091D8C-D4B0-4F4A-9F3D-8C8F9A6E1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763" y="4918075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return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20599F-AAA3-4764-9FD8-25195309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134</a:t>
            </a:fld>
            <a:endParaRPr lang="en-US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2996EE1E-585D-4825-9BB2-766A74FED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Interrupt Sources</a:t>
            </a:r>
          </a:p>
        </p:txBody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id="{AA6F5F3F-CAE6-44E2-BF7C-AFFA0EF5A3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3844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Original 8051 has 5 sources of interrupts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 Timer 0 overflow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 Timer 1 overflow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 External Interrupt 0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 External Interrupt 1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 Serial Port events (buffer full, buffer empty, etc)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/>
              <a:t>Enhanced version has 22 sources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More timers, programmable counter array, ADC, more external interrupts, another serial port (UART)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64FA3-8D0A-4CAD-8A78-749F2379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135</a:t>
            </a:fld>
            <a:endParaRPr 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6BA3813B-6C5D-494A-8682-ECD638F9F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Interrupt Process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7C475330-7135-4CDD-8364-7014B6EFA5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400"/>
              <a:t>If interrupt event occurs AND interrupt flag for that event is enabled, AND interrupts are enabled, then: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/>
              <a:t>Current PC is pushed on stack.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/>
              <a:t>Program execution continues </a:t>
            </a:r>
            <a:r>
              <a:rPr lang="en-US" altLang="en-US" sz="2400" u="sng"/>
              <a:t>at the interrupt vector address</a:t>
            </a:r>
            <a:r>
              <a:rPr lang="en-US" altLang="en-US" sz="2400"/>
              <a:t> for that interrupt.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/>
              <a:t>When a RETI instruction is encountered, the PC is popped from the stack and program execution resumes where it left off.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098EA-2FC2-4988-8939-A976CF2F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136</a:t>
            </a:fld>
            <a:endParaRPr 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4F49DD4B-306E-4D31-A6E9-64F88DF0B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Interrupt Priorities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51E67636-1E90-4DE7-B16E-6061DC7FE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if </a:t>
            </a:r>
            <a:r>
              <a:rPr lang="en-US" altLang="en-US">
                <a:solidFill>
                  <a:srgbClr val="FF3300"/>
                </a:solidFill>
              </a:rPr>
              <a:t>two</a:t>
            </a:r>
            <a:r>
              <a:rPr lang="en-US" altLang="en-US"/>
              <a:t> interrupt sources interrupt at the </a:t>
            </a:r>
            <a:r>
              <a:rPr lang="en-US" altLang="en-US">
                <a:solidFill>
                  <a:srgbClr val="FF3300"/>
                </a:solidFill>
              </a:rPr>
              <a:t>same time</a:t>
            </a:r>
            <a:r>
              <a:rPr lang="en-US" altLang="en-US"/>
              <a:t>?</a:t>
            </a:r>
          </a:p>
          <a:p>
            <a:r>
              <a:rPr lang="en-US" altLang="en-US"/>
              <a:t>The interrupt with the highest PRIORITY gets serviced first.</a:t>
            </a:r>
          </a:p>
          <a:p>
            <a:r>
              <a:rPr lang="en-US" altLang="en-US"/>
              <a:t>All interrupts have a default priority order. </a:t>
            </a:r>
          </a:p>
          <a:p>
            <a:r>
              <a:rPr lang="en-US" altLang="en-US"/>
              <a:t>Priority can also be set to “high” or “low”.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0731E-EC2C-486D-A8E4-A8E995DD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137</a:t>
            </a:fld>
            <a:endParaRPr 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C3930475-0649-44EB-A9F3-1F0D21C77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Interrupt SFRs</a:t>
            </a:r>
          </a:p>
        </p:txBody>
      </p:sp>
      <p:pic>
        <p:nvPicPr>
          <p:cNvPr id="501763" name="Picture 3">
            <a:extLst>
              <a:ext uri="{FF2B5EF4-FFF2-40B4-BE49-F238E27FC236}">
                <a16:creationId xmlns:a16="http://schemas.microsoft.com/office/drawing/2014/main" id="{81992B8F-D774-4ACC-95A7-37BDF774F3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371600"/>
            <a:ext cx="8534400" cy="1724025"/>
          </a:xfrm>
          <a:noFill/>
          <a:ln/>
        </p:spPr>
      </p:pic>
      <p:sp>
        <p:nvSpPr>
          <p:cNvPr id="501764" name="Line 4">
            <a:extLst>
              <a:ext uri="{FF2B5EF4-FFF2-40B4-BE49-F238E27FC236}">
                <a16:creationId xmlns:a16="http://schemas.microsoft.com/office/drawing/2014/main" id="{C0A3DB14-1D77-4F55-8096-B2D340675A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819400"/>
            <a:ext cx="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01765" name="Text Box 5">
            <a:extLst>
              <a:ext uri="{FF2B5EF4-FFF2-40B4-BE49-F238E27FC236}">
                <a16:creationId xmlns:a16="http://schemas.microsoft.com/office/drawing/2014/main" id="{1A6C2D83-A705-4A1E-9A64-4A8AEE0AC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289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Global Interrupt Enable – must be set to 1 for any interrupt to be enabled</a:t>
            </a:r>
          </a:p>
        </p:txBody>
      </p:sp>
      <p:sp>
        <p:nvSpPr>
          <p:cNvPr id="501766" name="AutoShape 6">
            <a:extLst>
              <a:ext uri="{FF2B5EF4-FFF2-40B4-BE49-F238E27FC236}">
                <a16:creationId xmlns:a16="http://schemas.microsoft.com/office/drawing/2014/main" id="{96E5FDD9-6AFB-4304-B787-956147CE12A6}"/>
              </a:ext>
            </a:extLst>
          </p:cNvPr>
          <p:cNvSpPr>
            <a:spLocks/>
          </p:cNvSpPr>
          <p:nvPr/>
        </p:nvSpPr>
        <p:spPr bwMode="auto">
          <a:xfrm rot="5400000">
            <a:off x="4762500" y="495300"/>
            <a:ext cx="609600" cy="5562600"/>
          </a:xfrm>
          <a:prstGeom prst="rightBrace">
            <a:avLst>
              <a:gd name="adj1" fmla="val 760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01767" name="Text Box 7">
            <a:extLst>
              <a:ext uri="{FF2B5EF4-FFF2-40B4-BE49-F238E27FC236}">
                <a16:creationId xmlns:a16="http://schemas.microsoft.com/office/drawing/2014/main" id="{9C0A6449-7F0F-44BC-BDA1-535966F6D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81400"/>
            <a:ext cx="5805488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Interrupt enables for the 5 original 8051 interrupts:</a:t>
            </a:r>
          </a:p>
          <a:p>
            <a:r>
              <a:rPr lang="en-US" altLang="en-US" sz="2000"/>
              <a:t>Timer 2</a:t>
            </a:r>
          </a:p>
          <a:p>
            <a:r>
              <a:rPr lang="en-US" altLang="en-US" sz="2000"/>
              <a:t>	Serial (UART0)</a:t>
            </a:r>
          </a:p>
          <a:p>
            <a:r>
              <a:rPr lang="en-US" altLang="en-US" sz="2000"/>
              <a:t>		Timer 1</a:t>
            </a:r>
          </a:p>
          <a:p>
            <a:r>
              <a:rPr lang="en-US" altLang="en-US" sz="2000"/>
              <a:t>			External 1</a:t>
            </a:r>
          </a:p>
          <a:p>
            <a:r>
              <a:rPr lang="en-US" altLang="en-US" sz="2000"/>
              <a:t>				Timer 0</a:t>
            </a:r>
          </a:p>
          <a:p>
            <a:r>
              <a:rPr lang="en-US" altLang="en-US" sz="2000"/>
              <a:t>					External 0</a:t>
            </a:r>
          </a:p>
        </p:txBody>
      </p:sp>
      <p:sp>
        <p:nvSpPr>
          <p:cNvPr id="501768" name="Text Box 8">
            <a:extLst>
              <a:ext uri="{FF2B5EF4-FFF2-40B4-BE49-F238E27FC236}">
                <a16:creationId xmlns:a16="http://schemas.microsoft.com/office/drawing/2014/main" id="{84FB9918-5FD2-4A8D-8EF5-27D0C7FF8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272088"/>
            <a:ext cx="1385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1 = Enable</a:t>
            </a:r>
          </a:p>
          <a:p>
            <a:r>
              <a:rPr lang="en-US" altLang="en-US" sz="2000" b="1"/>
              <a:t>0 = Disable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6671A-A079-4B94-92A9-CD1E1659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138</a:t>
            </a:fld>
            <a:endParaRPr 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>
            <a:extLst>
              <a:ext uri="{FF2B5EF4-FFF2-40B4-BE49-F238E27FC236}">
                <a16:creationId xmlns:a16="http://schemas.microsoft.com/office/drawing/2014/main" id="{0A491C4B-20B0-43CE-B752-8F2E94E11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Interrupt Vectors</a:t>
            </a:r>
          </a:p>
        </p:txBody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4A82E7C5-5BCC-4CEF-A44C-E19FF2CB74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82015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Each interrupt has a </a:t>
            </a:r>
            <a:r>
              <a:rPr lang="en-US" altLang="en-US" sz="2400">
                <a:solidFill>
                  <a:srgbClr val="FF3300"/>
                </a:solidFill>
              </a:rPr>
              <a:t>specific</a:t>
            </a:r>
            <a:r>
              <a:rPr lang="en-US" altLang="en-US" sz="2400"/>
              <a:t> place in </a:t>
            </a:r>
            <a:r>
              <a:rPr lang="en-US" altLang="en-US" sz="2400">
                <a:solidFill>
                  <a:srgbClr val="FF3300"/>
                </a:solidFill>
              </a:rPr>
              <a:t>code</a:t>
            </a:r>
            <a:r>
              <a:rPr lang="en-US" altLang="en-US" sz="2400"/>
              <a:t> memory where program execution (interrupt service routine) begins.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External Interrupt 0: 	0003h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Timer 0 overflow:    	000Bh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External Interrupt 1:	0013h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Timer 1 overflow:    	001Bh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Serial :                0023h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Timer 2 overflow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(8052+)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002bh</a:t>
            </a:r>
          </a:p>
        </p:txBody>
      </p:sp>
      <p:sp>
        <p:nvSpPr>
          <p:cNvPr id="507908" name="Text Box 4">
            <a:extLst>
              <a:ext uri="{FF2B5EF4-FFF2-40B4-BE49-F238E27FC236}">
                <a16:creationId xmlns:a16="http://schemas.microsoft.com/office/drawing/2014/main" id="{09E74D2C-D49D-4DC5-9468-69DE90A37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4076700"/>
            <a:ext cx="2514600" cy="1320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FF3300"/>
                </a:solidFill>
              </a:rPr>
              <a:t>Note:</a:t>
            </a:r>
            <a:r>
              <a:rPr lang="en-US" altLang="en-US" sz="2000" b="1"/>
              <a:t> that there are only 8 memory locations between vectors.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A793C-7507-4777-BEF8-672593AC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139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A8517551-2CFA-4D2D-9878-B5131A943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en-US" sz="4000" b="1">
                <a:solidFill>
                  <a:schemeClr val="accent2"/>
                </a:solidFill>
                <a:latin typeface="Comic Sans MS" panose="030F0702030302020204" pitchFamily="66" charset="0"/>
              </a:rPr>
              <a:t>Port 3 Alternate Functions</a:t>
            </a:r>
            <a:endParaRPr lang="en-US" altLang="en-US" sz="4000" b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527363" name="Picture 3">
            <a:extLst>
              <a:ext uri="{FF2B5EF4-FFF2-40B4-BE49-F238E27FC236}">
                <a16:creationId xmlns:a16="http://schemas.microsoft.com/office/drawing/2014/main" id="{2342FC8C-BC8B-4E4F-8731-9A720C4D0A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7696200" cy="4648200"/>
          </a:xfrm>
          <a:noFill/>
          <a:ln/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67380-2900-4AF9-9DE1-915797BE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>
            <a:extLst>
              <a:ext uri="{FF2B5EF4-FFF2-40B4-BE49-F238E27FC236}">
                <a16:creationId xmlns:a16="http://schemas.microsoft.com/office/drawing/2014/main" id="{57BACD16-A0D8-4491-B55B-E1B86DFA7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Interrupt Vectors</a:t>
            </a:r>
          </a:p>
        </p:txBody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062229A5-7FF3-4C31-9DB1-D6BB00768E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77200" cy="441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To avoid </a:t>
            </a:r>
            <a:r>
              <a:rPr lang="en-US" altLang="en-US" sz="2400">
                <a:solidFill>
                  <a:srgbClr val="FF3300"/>
                </a:solidFill>
              </a:rPr>
              <a:t>overlapping</a:t>
            </a:r>
            <a:r>
              <a:rPr lang="en-US" altLang="en-US" sz="2400"/>
              <a:t> Interrupt Service routines, it is common to put </a:t>
            </a:r>
            <a:r>
              <a:rPr lang="en-US" altLang="en-US" sz="2400">
                <a:solidFill>
                  <a:srgbClr val="FF3300"/>
                </a:solidFill>
              </a:rPr>
              <a:t>JUMP</a:t>
            </a:r>
            <a:r>
              <a:rPr lang="en-US" altLang="en-US" sz="2400"/>
              <a:t> instructions at the vector address. This is similar to the reset vector.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org  009B		; at EX7 vector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 ljmp EX7ISR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 cseg at 0x100	; at Main program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Main:  ... 			; Main program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 ...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EX7ISR:... 			; Interrupt service routine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 ...			; Can go after main program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 reti			; and subroutines.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09FB-AFCA-4F63-9A37-F3053E3B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140</a:t>
            </a:fld>
            <a:endParaRPr lang="en-US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52B03D69-655A-4BFC-A773-E54268920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Example Interrupt Service Routine</a:t>
            </a:r>
          </a:p>
        </p:txBody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039D50EC-4AD4-43CA-9467-1C8AA6E453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305800" cy="48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;</a:t>
            </a:r>
            <a:r>
              <a:rPr lang="en-US" altLang="en-US" sz="1600">
                <a:latin typeface="Courier New" panose="02070309020205020404" pitchFamily="49" charset="0"/>
              </a:rPr>
              <a:t>EX7 ISR to blink the LED 5 times.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;Modifies R0, R5-R7, bank 3.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;----------------------------------------------------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ISRBLK: 	push PSW	    	</a:t>
            </a:r>
            <a:r>
              <a:rPr lang="en-US" altLang="en-US" sz="1800">
                <a:latin typeface="Courier New" panose="02070309020205020404" pitchFamily="49" charset="0"/>
              </a:rPr>
              <a:t>;save state of status word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mov PSW,#18h  	</a:t>
            </a:r>
            <a:r>
              <a:rPr lang="en-US" altLang="en-US" sz="1800">
                <a:latin typeface="Courier New" panose="02070309020205020404" pitchFamily="49" charset="0"/>
              </a:rPr>
              <a:t>;select register bank 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  	mov R0, #10	    	</a:t>
            </a:r>
            <a:r>
              <a:rPr lang="en-US" altLang="en-US" sz="1800">
                <a:latin typeface="Courier New" panose="02070309020205020404" pitchFamily="49" charset="0"/>
              </a:rPr>
              <a:t>;initialize counter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Loop2:  	mov R7, #02h    	</a:t>
            </a:r>
            <a:r>
              <a:rPr lang="en-US" altLang="en-US" sz="1800">
                <a:latin typeface="Courier New" panose="02070309020205020404" pitchFamily="49" charset="0"/>
              </a:rPr>
              <a:t>;delay a while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Loop1:  	mov R6, #00h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Loop0:  	mov R5, #00h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	djnz R5, $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	djnz R6, Loop0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	djnz R7, Loop1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	cpl P1.6	  	</a:t>
            </a:r>
            <a:r>
              <a:rPr lang="en-US" altLang="en-US" sz="1800">
                <a:latin typeface="Courier New" panose="02070309020205020404" pitchFamily="49" charset="0"/>
              </a:rPr>
              <a:t>;complement LED value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	djnz R0, Loop2     	</a:t>
            </a:r>
            <a:r>
              <a:rPr lang="en-US" altLang="en-US" sz="1800">
                <a:latin typeface="Courier New" panose="02070309020205020404" pitchFamily="49" charset="0"/>
              </a:rPr>
              <a:t>;go on then off 10 times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  	pop PSW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  	reti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CE23A-26DA-4DC8-9955-D48F242C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141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>
            <a:extLst>
              <a:ext uri="{FF2B5EF4-FFF2-40B4-BE49-F238E27FC236}">
                <a16:creationId xmlns:a16="http://schemas.microsoft.com/office/drawing/2014/main" id="{568466E6-731F-4EC4-B682-E0AD5C416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b="1">
                <a:solidFill>
                  <a:schemeClr val="accent2"/>
                </a:solidFill>
                <a:latin typeface="Comic Sans MS" panose="030F0702030302020204" pitchFamily="66" charset="0"/>
              </a:rPr>
              <a:t>8051 Port 3 Bit Latches and I/O Buffers</a:t>
            </a:r>
          </a:p>
        </p:txBody>
      </p:sp>
      <p:pic>
        <p:nvPicPr>
          <p:cNvPr id="528387" name="Picture 3">
            <a:extLst>
              <a:ext uri="{FF2B5EF4-FFF2-40B4-BE49-F238E27FC236}">
                <a16:creationId xmlns:a16="http://schemas.microsoft.com/office/drawing/2014/main" id="{7C701355-94A2-4784-85C5-C5F2AACF6F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2527300"/>
            <a:ext cx="5000625" cy="3238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5DD68-0A66-4357-A2B4-AB498A59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>
            <a:extLst>
              <a:ext uri="{FF2B5EF4-FFF2-40B4-BE49-F238E27FC236}">
                <a16:creationId xmlns:a16="http://schemas.microsoft.com/office/drawing/2014/main" id="{88D6DD78-D0C7-4B53-AE7C-3B6D9FE25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sz="4000" b="1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Hardware Structure of I/O Pin</a:t>
            </a:r>
            <a:endParaRPr lang="en-US" altLang="en-US" sz="4000" b="1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grpSp>
        <p:nvGrpSpPr>
          <p:cNvPr id="606211" name="Group 3">
            <a:extLst>
              <a:ext uri="{FF2B5EF4-FFF2-40B4-BE49-F238E27FC236}">
                <a16:creationId xmlns:a16="http://schemas.microsoft.com/office/drawing/2014/main" id="{47533A2B-272B-4619-95BC-1A2E5DF7137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981200"/>
            <a:ext cx="7924800" cy="3795713"/>
            <a:chOff x="528" y="1248"/>
            <a:chExt cx="4992" cy="2391"/>
          </a:xfrm>
        </p:grpSpPr>
        <p:sp>
          <p:nvSpPr>
            <p:cNvPr id="606212" name="Rectangle 4">
              <a:extLst>
                <a:ext uri="{FF2B5EF4-FFF2-40B4-BE49-F238E27FC236}">
                  <a16:creationId xmlns:a16="http://schemas.microsoft.com/office/drawing/2014/main" id="{320E6B28-13F4-4ED7-B7DD-253F901A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6213" name="Text Box 5">
              <a:extLst>
                <a:ext uri="{FF2B5EF4-FFF2-40B4-BE49-F238E27FC236}">
                  <a16:creationId xmlns:a16="http://schemas.microsoft.com/office/drawing/2014/main" id="{E35B8B08-1BC8-4639-A394-BCF3CA37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D</a:t>
              </a:r>
              <a:r>
                <a:rPr kumimoji="1" lang="en-US" altLang="zh-TW" sz="1600" b="1">
                  <a:ea typeface="PMingLiU" panose="02020500000000000000" pitchFamily="18" charset="-120"/>
                  <a:cs typeface="Arial" panose="020B0604020202020204" pitchFamily="34" charset="0"/>
                </a:rPr>
                <a:t>       </a:t>
              </a: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ea typeface="PMingLiU" panose="02020500000000000000" pitchFamily="18" charset="-12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Clk</a:t>
              </a:r>
              <a:r>
                <a:rPr kumimoji="1" lang="en-US" altLang="zh-TW" sz="1600" b="1">
                  <a:ea typeface="PMingLiU" panose="02020500000000000000" pitchFamily="18" charset="-120"/>
                  <a:cs typeface="Arial" panose="020B0604020202020204" pitchFamily="34" charset="0"/>
                </a:rPr>
                <a:t>     </a:t>
              </a: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606214" name="Line 6">
              <a:extLst>
                <a:ext uri="{FF2B5EF4-FFF2-40B4-BE49-F238E27FC236}">
                  <a16:creationId xmlns:a16="http://schemas.microsoft.com/office/drawing/2014/main" id="{CFB5C81C-1CDF-4721-95EF-ACD5D7274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15" name="Line 7">
              <a:extLst>
                <a:ext uri="{FF2B5EF4-FFF2-40B4-BE49-F238E27FC236}">
                  <a16:creationId xmlns:a16="http://schemas.microsoft.com/office/drawing/2014/main" id="{5CDA0E0B-A72C-439C-B5E5-70698F33D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16" name="AutoShape 8">
              <a:extLst>
                <a:ext uri="{FF2B5EF4-FFF2-40B4-BE49-F238E27FC236}">
                  <a16:creationId xmlns:a16="http://schemas.microsoft.com/office/drawing/2014/main" id="{748EC4E0-2F12-4613-A12C-786F0A0ADC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6217" name="Line 9">
              <a:extLst>
                <a:ext uri="{FF2B5EF4-FFF2-40B4-BE49-F238E27FC236}">
                  <a16:creationId xmlns:a16="http://schemas.microsoft.com/office/drawing/2014/main" id="{3FCAD486-CCD2-47AC-8D63-2E60DB56C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18" name="Line 10">
              <a:extLst>
                <a:ext uri="{FF2B5EF4-FFF2-40B4-BE49-F238E27FC236}">
                  <a16:creationId xmlns:a16="http://schemas.microsoft.com/office/drawing/2014/main" id="{FA638A87-203C-4003-AAAE-131C93E32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19" name="Line 11">
              <a:extLst>
                <a:ext uri="{FF2B5EF4-FFF2-40B4-BE49-F238E27FC236}">
                  <a16:creationId xmlns:a16="http://schemas.microsoft.com/office/drawing/2014/main" id="{70DD03BC-B5B9-4DB2-B04E-D2BA0E294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20" name="Line 12">
              <a:extLst>
                <a:ext uri="{FF2B5EF4-FFF2-40B4-BE49-F238E27FC236}">
                  <a16:creationId xmlns:a16="http://schemas.microsoft.com/office/drawing/2014/main" id="{478C4C79-2257-4722-A271-C8CA37CB9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21" name="Line 13">
              <a:extLst>
                <a:ext uri="{FF2B5EF4-FFF2-40B4-BE49-F238E27FC236}">
                  <a16:creationId xmlns:a16="http://schemas.microsoft.com/office/drawing/2014/main" id="{7B953FC6-8FF0-44EF-A9AB-F423107A5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22" name="Line 14">
              <a:extLst>
                <a:ext uri="{FF2B5EF4-FFF2-40B4-BE49-F238E27FC236}">
                  <a16:creationId xmlns:a16="http://schemas.microsoft.com/office/drawing/2014/main" id="{FB02E7F0-C89B-40BD-BDB2-D2B950D5F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23" name="Line 15">
              <a:extLst>
                <a:ext uri="{FF2B5EF4-FFF2-40B4-BE49-F238E27FC236}">
                  <a16:creationId xmlns:a16="http://schemas.microsoft.com/office/drawing/2014/main" id="{7B2D7852-5861-4538-8933-C5AD0D5F6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24" name="Line 16">
              <a:extLst>
                <a:ext uri="{FF2B5EF4-FFF2-40B4-BE49-F238E27FC236}">
                  <a16:creationId xmlns:a16="http://schemas.microsoft.com/office/drawing/2014/main" id="{C3F297EE-9C47-4835-9853-359902B1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25" name="Line 17">
              <a:extLst>
                <a:ext uri="{FF2B5EF4-FFF2-40B4-BE49-F238E27FC236}">
                  <a16:creationId xmlns:a16="http://schemas.microsoft.com/office/drawing/2014/main" id="{94B670B2-6528-429D-A45F-35B50E84B9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26" name="Rectangle 18">
              <a:extLst>
                <a:ext uri="{FF2B5EF4-FFF2-40B4-BE49-F238E27FC236}">
                  <a16:creationId xmlns:a16="http://schemas.microsoft.com/office/drawing/2014/main" id="{08971690-73E5-4DBD-B9F5-77B1C4CAE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6227" name="Line 19">
              <a:extLst>
                <a:ext uri="{FF2B5EF4-FFF2-40B4-BE49-F238E27FC236}">
                  <a16:creationId xmlns:a16="http://schemas.microsoft.com/office/drawing/2014/main" id="{89AF5AD1-B141-4D4A-87D7-67D42E42C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28" name="Line 20">
              <a:extLst>
                <a:ext uri="{FF2B5EF4-FFF2-40B4-BE49-F238E27FC236}">
                  <a16:creationId xmlns:a16="http://schemas.microsoft.com/office/drawing/2014/main" id="{BE2E4AF1-CE54-4BC6-A491-F9CA0FB89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29" name="Oval 21">
              <a:extLst>
                <a:ext uri="{FF2B5EF4-FFF2-40B4-BE49-F238E27FC236}">
                  <a16:creationId xmlns:a16="http://schemas.microsoft.com/office/drawing/2014/main" id="{DEB69982-E7CA-4894-9C97-EB70BE869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6230" name="Line 22">
              <a:extLst>
                <a:ext uri="{FF2B5EF4-FFF2-40B4-BE49-F238E27FC236}">
                  <a16:creationId xmlns:a16="http://schemas.microsoft.com/office/drawing/2014/main" id="{D9B42AA6-27B7-4B1C-950D-DE50291C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31" name="Line 23">
              <a:extLst>
                <a:ext uri="{FF2B5EF4-FFF2-40B4-BE49-F238E27FC236}">
                  <a16:creationId xmlns:a16="http://schemas.microsoft.com/office/drawing/2014/main" id="{CD56EE9C-2876-4618-8C84-BFE6C0184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32" name="Text Box 24">
              <a:extLst>
                <a:ext uri="{FF2B5EF4-FFF2-40B4-BE49-F238E27FC236}">
                  <a16:creationId xmlns:a16="http://schemas.microsoft.com/office/drawing/2014/main" id="{042726E0-24D4-4108-A0D3-156064731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Vcc</a:t>
              </a:r>
            </a:p>
          </p:txBody>
        </p:sp>
        <p:sp>
          <p:nvSpPr>
            <p:cNvPr id="606233" name="Text Box 25">
              <a:extLst>
                <a:ext uri="{FF2B5EF4-FFF2-40B4-BE49-F238E27FC236}">
                  <a16:creationId xmlns:a16="http://schemas.microsoft.com/office/drawing/2014/main" id="{F9DB6633-B797-4DD2-A098-289C2AC08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 Load(L1)</a:t>
              </a:r>
            </a:p>
          </p:txBody>
        </p:sp>
        <p:sp>
          <p:nvSpPr>
            <p:cNvPr id="606234" name="Line 26">
              <a:extLst>
                <a:ext uri="{FF2B5EF4-FFF2-40B4-BE49-F238E27FC236}">
                  <a16:creationId xmlns:a16="http://schemas.microsoft.com/office/drawing/2014/main" id="{3D8C0970-7FE1-4EC5-B1CF-2C90FB856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35" name="AutoShape 27">
              <a:extLst>
                <a:ext uri="{FF2B5EF4-FFF2-40B4-BE49-F238E27FC236}">
                  <a16:creationId xmlns:a16="http://schemas.microsoft.com/office/drawing/2014/main" id="{FF61C65C-04E8-4022-9682-A248090055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6236" name="Oval 28">
              <a:extLst>
                <a:ext uri="{FF2B5EF4-FFF2-40B4-BE49-F238E27FC236}">
                  <a16:creationId xmlns:a16="http://schemas.microsoft.com/office/drawing/2014/main" id="{B85122C4-3BBC-4F11-8954-DB5E02081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6237" name="Line 29">
              <a:extLst>
                <a:ext uri="{FF2B5EF4-FFF2-40B4-BE49-F238E27FC236}">
                  <a16:creationId xmlns:a16="http://schemas.microsoft.com/office/drawing/2014/main" id="{602768AD-2FEC-4F88-B7E6-332915970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38" name="AutoShape 30">
              <a:extLst>
                <a:ext uri="{FF2B5EF4-FFF2-40B4-BE49-F238E27FC236}">
                  <a16:creationId xmlns:a16="http://schemas.microsoft.com/office/drawing/2014/main" id="{15323AFE-6D51-4E6D-A0DB-D064784C09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6239" name="Line 31">
              <a:extLst>
                <a:ext uri="{FF2B5EF4-FFF2-40B4-BE49-F238E27FC236}">
                  <a16:creationId xmlns:a16="http://schemas.microsoft.com/office/drawing/2014/main" id="{10FF98AA-87A7-49ED-97E9-4023BFC8D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40" name="Oval 32">
              <a:extLst>
                <a:ext uri="{FF2B5EF4-FFF2-40B4-BE49-F238E27FC236}">
                  <a16:creationId xmlns:a16="http://schemas.microsoft.com/office/drawing/2014/main" id="{59BB936D-CEB0-411A-B9E0-A4918DF32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6241" name="Line 33">
              <a:extLst>
                <a:ext uri="{FF2B5EF4-FFF2-40B4-BE49-F238E27FC236}">
                  <a16:creationId xmlns:a16="http://schemas.microsoft.com/office/drawing/2014/main" id="{155A7B53-66BF-4B60-8055-96DB9FC40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42" name="Line 34">
              <a:extLst>
                <a:ext uri="{FF2B5EF4-FFF2-40B4-BE49-F238E27FC236}">
                  <a16:creationId xmlns:a16="http://schemas.microsoft.com/office/drawing/2014/main" id="{EE298B70-B657-4238-B667-B796E4A31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43" name="Line 35">
              <a:extLst>
                <a:ext uri="{FF2B5EF4-FFF2-40B4-BE49-F238E27FC236}">
                  <a16:creationId xmlns:a16="http://schemas.microsoft.com/office/drawing/2014/main" id="{96E6691A-8B97-4C3F-A042-B2EDFB2D0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44" name="Freeform 36">
              <a:extLst>
                <a:ext uri="{FF2B5EF4-FFF2-40B4-BE49-F238E27FC236}">
                  <a16:creationId xmlns:a16="http://schemas.microsoft.com/office/drawing/2014/main" id="{A4B66141-D832-4B43-B2CA-6432511A8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45" name="Line 37">
              <a:extLst>
                <a:ext uri="{FF2B5EF4-FFF2-40B4-BE49-F238E27FC236}">
                  <a16:creationId xmlns:a16="http://schemas.microsoft.com/office/drawing/2014/main" id="{FA180F97-D14E-47EB-8FAE-CFF9C96B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46" name="Line 38">
              <a:extLst>
                <a:ext uri="{FF2B5EF4-FFF2-40B4-BE49-F238E27FC236}">
                  <a16:creationId xmlns:a16="http://schemas.microsoft.com/office/drawing/2014/main" id="{D0432520-31EC-4070-A80C-61F734BA7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47" name="Line 39">
              <a:extLst>
                <a:ext uri="{FF2B5EF4-FFF2-40B4-BE49-F238E27FC236}">
                  <a16:creationId xmlns:a16="http://schemas.microsoft.com/office/drawing/2014/main" id="{BABE9C6A-0298-4373-9397-E6B15D998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48" name="Line 40">
              <a:extLst>
                <a:ext uri="{FF2B5EF4-FFF2-40B4-BE49-F238E27FC236}">
                  <a16:creationId xmlns:a16="http://schemas.microsoft.com/office/drawing/2014/main" id="{7EE8CDDA-5A7A-469B-80A9-3B1A49345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49" name="Line 41">
              <a:extLst>
                <a:ext uri="{FF2B5EF4-FFF2-40B4-BE49-F238E27FC236}">
                  <a16:creationId xmlns:a16="http://schemas.microsoft.com/office/drawing/2014/main" id="{576905C2-B6AD-4A78-AD79-B1318A6F4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6250" name="Text Box 42">
              <a:extLst>
                <a:ext uri="{FF2B5EF4-FFF2-40B4-BE49-F238E27FC236}">
                  <a16:creationId xmlns:a16="http://schemas.microsoft.com/office/drawing/2014/main" id="{7EB09A11-B80D-485E-A81F-AD1EC9B5E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Read latch</a:t>
              </a:r>
            </a:p>
          </p:txBody>
        </p:sp>
        <p:sp>
          <p:nvSpPr>
            <p:cNvPr id="606251" name="Text Box 43">
              <a:extLst>
                <a:ext uri="{FF2B5EF4-FFF2-40B4-BE49-F238E27FC236}">
                  <a16:creationId xmlns:a16="http://schemas.microsoft.com/office/drawing/2014/main" id="{609764B4-467B-482E-9AC2-5CC90378B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Read pin</a:t>
              </a:r>
            </a:p>
          </p:txBody>
        </p:sp>
        <p:sp>
          <p:nvSpPr>
            <p:cNvPr id="606252" name="Text Box 44">
              <a:extLst>
                <a:ext uri="{FF2B5EF4-FFF2-40B4-BE49-F238E27FC236}">
                  <a16:creationId xmlns:a16="http://schemas.microsoft.com/office/drawing/2014/main" id="{B14E472C-4CBF-4AC2-87FE-974530B40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Write to latch</a:t>
              </a:r>
            </a:p>
          </p:txBody>
        </p:sp>
        <p:sp>
          <p:nvSpPr>
            <p:cNvPr id="606253" name="Text Box 45">
              <a:extLst>
                <a:ext uri="{FF2B5EF4-FFF2-40B4-BE49-F238E27FC236}">
                  <a16:creationId xmlns:a16="http://schemas.microsoft.com/office/drawing/2014/main" id="{D941646E-7395-4712-B1FB-CAA59C7C9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Internal CPU bus</a:t>
              </a:r>
            </a:p>
          </p:txBody>
        </p:sp>
        <p:sp>
          <p:nvSpPr>
            <p:cNvPr id="606254" name="Text Box 46">
              <a:extLst>
                <a:ext uri="{FF2B5EF4-FFF2-40B4-BE49-F238E27FC236}">
                  <a16:creationId xmlns:a16="http://schemas.microsoft.com/office/drawing/2014/main" id="{22024021-B2FD-43D4-B121-15EB98103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M1</a:t>
              </a:r>
            </a:p>
          </p:txBody>
        </p:sp>
        <p:sp>
          <p:nvSpPr>
            <p:cNvPr id="606255" name="Text Box 47">
              <a:extLst>
                <a:ext uri="{FF2B5EF4-FFF2-40B4-BE49-F238E27FC236}">
                  <a16:creationId xmlns:a16="http://schemas.microsoft.com/office/drawing/2014/main" id="{A66CF321-448A-444F-8801-5B6DD1FE5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P1.X pin</a:t>
              </a:r>
            </a:p>
          </p:txBody>
        </p:sp>
        <p:sp>
          <p:nvSpPr>
            <p:cNvPr id="606256" name="Text Box 48">
              <a:extLst>
                <a:ext uri="{FF2B5EF4-FFF2-40B4-BE49-F238E27FC236}">
                  <a16:creationId xmlns:a16="http://schemas.microsoft.com/office/drawing/2014/main" id="{FDFC1C97-5724-431D-AB4A-CF5AE0B1A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P1.X </a:t>
              </a:r>
            </a:p>
          </p:txBody>
        </p:sp>
        <p:sp>
          <p:nvSpPr>
            <p:cNvPr id="606257" name="Text Box 49">
              <a:extLst>
                <a:ext uri="{FF2B5EF4-FFF2-40B4-BE49-F238E27FC236}">
                  <a16:creationId xmlns:a16="http://schemas.microsoft.com/office/drawing/2014/main" id="{52EDD35A-954C-4A7A-8A7F-8E76E46DF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216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TB1</a:t>
              </a:r>
            </a:p>
          </p:txBody>
        </p:sp>
        <p:sp>
          <p:nvSpPr>
            <p:cNvPr id="606258" name="Text Box 50">
              <a:extLst>
                <a:ext uri="{FF2B5EF4-FFF2-40B4-BE49-F238E27FC236}">
                  <a16:creationId xmlns:a16="http://schemas.microsoft.com/office/drawing/2014/main" id="{7042BA23-ED83-40DA-B838-0824F2EC6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TB2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611D19-AEC9-414D-8A32-528F9C4A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>
            <a:extLst>
              <a:ext uri="{FF2B5EF4-FFF2-40B4-BE49-F238E27FC236}">
                <a16:creationId xmlns:a16="http://schemas.microsoft.com/office/drawing/2014/main" id="{E10F3C7A-D540-4E31-B0AA-10F8D3B8B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sz="3600" b="1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Hardware Structure of I/O Pin</a:t>
            </a:r>
            <a:endParaRPr lang="en-US" altLang="en-US" sz="3600" b="1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D1A7A179-E262-4C6B-A382-D9E90F1FC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915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PMingLiU" panose="02020500000000000000" pitchFamily="18" charset="-120"/>
              </a:rPr>
              <a:t>Each pin of I/O ports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PMingLiU" panose="02020500000000000000" pitchFamily="18" charset="-120"/>
              </a:rPr>
              <a:t>Internally  connected to CPU bus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PMingLiU" panose="02020500000000000000" pitchFamily="18" charset="-120"/>
              </a:rPr>
              <a:t>A </a:t>
            </a:r>
            <a:r>
              <a:rPr lang="en-US" altLang="zh-TW">
                <a:solidFill>
                  <a:srgbClr val="FF3300"/>
                </a:solidFill>
                <a:ea typeface="PMingLiU" panose="02020500000000000000" pitchFamily="18" charset="-120"/>
              </a:rPr>
              <a:t>D latch</a:t>
            </a:r>
            <a:r>
              <a:rPr lang="en-US" altLang="zh-TW">
                <a:ea typeface="PMingLiU" panose="02020500000000000000" pitchFamily="18" charset="-120"/>
              </a:rPr>
              <a:t> store the value of this pin</a:t>
            </a:r>
          </a:p>
          <a:p>
            <a:pPr lvl="2">
              <a:lnSpc>
                <a:spcPct val="90000"/>
              </a:lnSpc>
            </a:pPr>
            <a:r>
              <a:rPr lang="en-US" altLang="zh-TW">
                <a:ea typeface="PMingLiU" panose="02020500000000000000" pitchFamily="18" charset="-120"/>
              </a:rPr>
              <a:t>Write to latch</a:t>
            </a:r>
            <a:r>
              <a:rPr lang="zh-TW" altLang="en-US">
                <a:ea typeface="PMingLiU" panose="02020500000000000000" pitchFamily="18" charset="-120"/>
              </a:rPr>
              <a:t>＝</a:t>
            </a:r>
            <a:r>
              <a:rPr lang="en-US" altLang="zh-TW">
                <a:ea typeface="PMingLiU" panose="02020500000000000000" pitchFamily="18" charset="-120"/>
              </a:rPr>
              <a:t>1</a:t>
            </a:r>
            <a:r>
              <a:rPr lang="zh-TW" altLang="en-US">
                <a:ea typeface="PMingLiU" panose="02020500000000000000" pitchFamily="18" charset="-120"/>
              </a:rPr>
              <a:t>：</a:t>
            </a:r>
            <a:r>
              <a:rPr lang="en-US" altLang="zh-TW">
                <a:ea typeface="PMingLiU" panose="02020500000000000000" pitchFamily="18" charset="-120"/>
              </a:rPr>
              <a:t>write data into the D latch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PMingLiU" panose="02020500000000000000" pitchFamily="18" charset="-120"/>
              </a:rPr>
              <a:t>2 </a:t>
            </a:r>
            <a:r>
              <a:rPr lang="en-US" altLang="zh-TW">
                <a:solidFill>
                  <a:srgbClr val="FF3300"/>
                </a:solidFill>
                <a:ea typeface="PMingLiU" panose="02020500000000000000" pitchFamily="18" charset="-120"/>
              </a:rPr>
              <a:t>Tri-state</a:t>
            </a:r>
            <a:r>
              <a:rPr lang="en-US" altLang="zh-TW">
                <a:ea typeface="PMingLiU" panose="02020500000000000000" pitchFamily="18" charset="-120"/>
              </a:rPr>
              <a:t> buffer</a:t>
            </a:r>
            <a:r>
              <a:rPr lang="zh-TW" altLang="en-US">
                <a:ea typeface="PMingLiU" panose="02020500000000000000" pitchFamily="18" charset="-120"/>
              </a:rPr>
              <a:t>：</a:t>
            </a:r>
          </a:p>
          <a:p>
            <a:pPr lvl="2">
              <a:lnSpc>
                <a:spcPct val="90000"/>
              </a:lnSpc>
            </a:pPr>
            <a:r>
              <a:rPr lang="en-US" altLang="zh-TW">
                <a:ea typeface="PMingLiU" panose="02020500000000000000" pitchFamily="18" charset="-120"/>
              </a:rPr>
              <a:t>TB1: controlled by “Read pin”</a:t>
            </a:r>
          </a:p>
          <a:p>
            <a:pPr lvl="3">
              <a:lnSpc>
                <a:spcPct val="90000"/>
              </a:lnSpc>
            </a:pPr>
            <a:r>
              <a:rPr lang="en-US" altLang="zh-TW" sz="2400">
                <a:ea typeface="PMingLiU" panose="02020500000000000000" pitchFamily="18" charset="-120"/>
              </a:rPr>
              <a:t>Read pin</a:t>
            </a:r>
            <a:r>
              <a:rPr lang="zh-TW" altLang="en-US" sz="2400">
                <a:ea typeface="PMingLiU" panose="02020500000000000000" pitchFamily="18" charset="-120"/>
              </a:rPr>
              <a:t>＝</a:t>
            </a:r>
            <a:r>
              <a:rPr lang="en-US" altLang="zh-TW" sz="2400">
                <a:ea typeface="PMingLiU" panose="02020500000000000000" pitchFamily="18" charset="-120"/>
              </a:rPr>
              <a:t>1</a:t>
            </a:r>
            <a:r>
              <a:rPr lang="zh-TW" altLang="en-US" sz="2400">
                <a:ea typeface="PMingLiU" panose="02020500000000000000" pitchFamily="18" charset="-120"/>
              </a:rPr>
              <a:t>：</a:t>
            </a:r>
            <a:r>
              <a:rPr lang="en-US" altLang="zh-TW" sz="2400">
                <a:ea typeface="PMingLiU" panose="02020500000000000000" pitchFamily="18" charset="-120"/>
              </a:rPr>
              <a:t>really read the data present at the pin</a:t>
            </a:r>
          </a:p>
          <a:p>
            <a:pPr lvl="2">
              <a:lnSpc>
                <a:spcPct val="90000"/>
              </a:lnSpc>
            </a:pPr>
            <a:r>
              <a:rPr lang="en-US" altLang="zh-TW">
                <a:ea typeface="PMingLiU" panose="02020500000000000000" pitchFamily="18" charset="-120"/>
              </a:rPr>
              <a:t>TB2: controlled by “Read latch”</a:t>
            </a:r>
          </a:p>
          <a:p>
            <a:pPr lvl="3">
              <a:lnSpc>
                <a:spcPct val="90000"/>
              </a:lnSpc>
            </a:pPr>
            <a:r>
              <a:rPr lang="en-US" altLang="zh-TW" sz="2400">
                <a:ea typeface="PMingLiU" panose="02020500000000000000" pitchFamily="18" charset="-120"/>
              </a:rPr>
              <a:t>Read latch</a:t>
            </a:r>
            <a:r>
              <a:rPr lang="zh-TW" altLang="en-US" sz="2400">
                <a:ea typeface="PMingLiU" panose="02020500000000000000" pitchFamily="18" charset="-120"/>
              </a:rPr>
              <a:t>＝</a:t>
            </a:r>
            <a:r>
              <a:rPr lang="en-US" altLang="zh-TW" sz="2400">
                <a:ea typeface="PMingLiU" panose="02020500000000000000" pitchFamily="18" charset="-120"/>
              </a:rPr>
              <a:t>1</a:t>
            </a:r>
            <a:r>
              <a:rPr lang="zh-TW" altLang="en-US" sz="2400">
                <a:ea typeface="PMingLiU" panose="02020500000000000000" pitchFamily="18" charset="-120"/>
              </a:rPr>
              <a:t>：</a:t>
            </a:r>
            <a:r>
              <a:rPr lang="en-US" altLang="zh-TW" sz="2400">
                <a:ea typeface="PMingLiU" panose="02020500000000000000" pitchFamily="18" charset="-120"/>
              </a:rPr>
              <a:t>read value from internal latch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PMingLiU" panose="02020500000000000000" pitchFamily="18" charset="-120"/>
              </a:rPr>
              <a:t>A </a:t>
            </a:r>
            <a:r>
              <a:rPr lang="en-US" altLang="zh-TW">
                <a:solidFill>
                  <a:srgbClr val="FF3300"/>
                </a:solidFill>
                <a:ea typeface="PMingLiU" panose="02020500000000000000" pitchFamily="18" charset="-120"/>
              </a:rPr>
              <a:t>transistor</a:t>
            </a:r>
            <a:r>
              <a:rPr lang="en-US" altLang="zh-TW">
                <a:ea typeface="PMingLiU" panose="02020500000000000000" pitchFamily="18" charset="-120"/>
              </a:rPr>
              <a:t> M1 gate</a:t>
            </a:r>
          </a:p>
          <a:p>
            <a:pPr lvl="2">
              <a:lnSpc>
                <a:spcPct val="90000"/>
              </a:lnSpc>
            </a:pPr>
            <a:r>
              <a:rPr lang="en-US" altLang="zh-TW">
                <a:ea typeface="PMingLiU" panose="02020500000000000000" pitchFamily="18" charset="-120"/>
              </a:rPr>
              <a:t>Gate=0: open</a:t>
            </a:r>
          </a:p>
          <a:p>
            <a:pPr lvl="2">
              <a:lnSpc>
                <a:spcPct val="90000"/>
              </a:lnSpc>
            </a:pPr>
            <a:r>
              <a:rPr lang="en-US" altLang="zh-TW">
                <a:ea typeface="PMingLiU" panose="02020500000000000000" pitchFamily="18" charset="-120"/>
              </a:rPr>
              <a:t>Gate=1: close</a:t>
            </a: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32544-06FF-4801-BD0D-FA30AFC0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>
            <a:extLst>
              <a:ext uri="{FF2B5EF4-FFF2-40B4-BE49-F238E27FC236}">
                <a16:creationId xmlns:a16="http://schemas.microsoft.com/office/drawing/2014/main" id="{79963809-6B13-4633-9646-17423FAE7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Writing “1” to Output Pin P1.X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grpSp>
        <p:nvGrpSpPr>
          <p:cNvPr id="607235" name="Group 3">
            <a:extLst>
              <a:ext uri="{FF2B5EF4-FFF2-40B4-BE49-F238E27FC236}">
                <a16:creationId xmlns:a16="http://schemas.microsoft.com/office/drawing/2014/main" id="{EDE8D266-0DB0-4468-A938-C55B2CB7324F}"/>
              </a:ext>
            </a:extLst>
          </p:cNvPr>
          <p:cNvGrpSpPr>
            <a:grpSpLocks/>
          </p:cNvGrpSpPr>
          <p:nvPr/>
        </p:nvGrpSpPr>
        <p:grpSpPr bwMode="auto">
          <a:xfrm>
            <a:off x="644525" y="2197100"/>
            <a:ext cx="7924800" cy="3795713"/>
            <a:chOff x="528" y="1248"/>
            <a:chExt cx="4992" cy="2391"/>
          </a:xfrm>
        </p:grpSpPr>
        <p:sp>
          <p:nvSpPr>
            <p:cNvPr id="607236" name="Rectangle 4">
              <a:extLst>
                <a:ext uri="{FF2B5EF4-FFF2-40B4-BE49-F238E27FC236}">
                  <a16:creationId xmlns:a16="http://schemas.microsoft.com/office/drawing/2014/main" id="{E9489025-6516-4CDC-9BB4-E0E15D991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7237" name="Text Box 5">
              <a:extLst>
                <a:ext uri="{FF2B5EF4-FFF2-40B4-BE49-F238E27FC236}">
                  <a16:creationId xmlns:a16="http://schemas.microsoft.com/office/drawing/2014/main" id="{DB4F50BB-246D-4FD5-896C-CEBE32A1A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D</a:t>
              </a:r>
              <a:r>
                <a:rPr kumimoji="1" lang="en-US" altLang="zh-TW" sz="1600" b="1">
                  <a:ea typeface="PMingLiU" panose="02020500000000000000" pitchFamily="18" charset="-120"/>
                  <a:cs typeface="Arial" panose="020B0604020202020204" pitchFamily="34" charset="0"/>
                </a:rPr>
                <a:t>       </a:t>
              </a: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ea typeface="PMingLiU" panose="02020500000000000000" pitchFamily="18" charset="-12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Clk</a:t>
              </a:r>
              <a:r>
                <a:rPr kumimoji="1" lang="en-US" altLang="zh-TW" sz="1600" b="1">
                  <a:ea typeface="PMingLiU" panose="02020500000000000000" pitchFamily="18" charset="-120"/>
                  <a:cs typeface="Arial" panose="020B0604020202020204" pitchFamily="34" charset="0"/>
                </a:rPr>
                <a:t>     </a:t>
              </a: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607238" name="Line 6">
              <a:extLst>
                <a:ext uri="{FF2B5EF4-FFF2-40B4-BE49-F238E27FC236}">
                  <a16:creationId xmlns:a16="http://schemas.microsoft.com/office/drawing/2014/main" id="{CEB17BBF-42BF-41FE-8859-93CEF27EF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39" name="Line 7">
              <a:extLst>
                <a:ext uri="{FF2B5EF4-FFF2-40B4-BE49-F238E27FC236}">
                  <a16:creationId xmlns:a16="http://schemas.microsoft.com/office/drawing/2014/main" id="{25B597FA-43A0-4CCE-9FB4-36DC4770D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40" name="AutoShape 8">
              <a:extLst>
                <a:ext uri="{FF2B5EF4-FFF2-40B4-BE49-F238E27FC236}">
                  <a16:creationId xmlns:a16="http://schemas.microsoft.com/office/drawing/2014/main" id="{E9C96258-8E83-4A10-8500-2A85BFD19C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7241" name="Line 9">
              <a:extLst>
                <a:ext uri="{FF2B5EF4-FFF2-40B4-BE49-F238E27FC236}">
                  <a16:creationId xmlns:a16="http://schemas.microsoft.com/office/drawing/2014/main" id="{7E5C8945-ED85-4F2E-A14F-A59763025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42" name="Line 10">
              <a:extLst>
                <a:ext uri="{FF2B5EF4-FFF2-40B4-BE49-F238E27FC236}">
                  <a16:creationId xmlns:a16="http://schemas.microsoft.com/office/drawing/2014/main" id="{A74BA1C3-4C89-46A4-A07C-D81D95A2B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43" name="Line 11">
              <a:extLst>
                <a:ext uri="{FF2B5EF4-FFF2-40B4-BE49-F238E27FC236}">
                  <a16:creationId xmlns:a16="http://schemas.microsoft.com/office/drawing/2014/main" id="{D13199F8-F43C-4ABD-AC1B-3C7DC4341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44" name="Line 12">
              <a:extLst>
                <a:ext uri="{FF2B5EF4-FFF2-40B4-BE49-F238E27FC236}">
                  <a16:creationId xmlns:a16="http://schemas.microsoft.com/office/drawing/2014/main" id="{49ED71B5-23C8-418F-B920-F296FEE79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45" name="Line 13">
              <a:extLst>
                <a:ext uri="{FF2B5EF4-FFF2-40B4-BE49-F238E27FC236}">
                  <a16:creationId xmlns:a16="http://schemas.microsoft.com/office/drawing/2014/main" id="{208CDE4B-BE92-4B93-9B24-8864FEDF8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46" name="Line 14">
              <a:extLst>
                <a:ext uri="{FF2B5EF4-FFF2-40B4-BE49-F238E27FC236}">
                  <a16:creationId xmlns:a16="http://schemas.microsoft.com/office/drawing/2014/main" id="{63AFA106-D156-4EAA-8AFB-29DF17175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47" name="Line 15">
              <a:extLst>
                <a:ext uri="{FF2B5EF4-FFF2-40B4-BE49-F238E27FC236}">
                  <a16:creationId xmlns:a16="http://schemas.microsoft.com/office/drawing/2014/main" id="{9CD46CF9-E333-4CDB-8B8B-2676D3A75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48" name="Line 16">
              <a:extLst>
                <a:ext uri="{FF2B5EF4-FFF2-40B4-BE49-F238E27FC236}">
                  <a16:creationId xmlns:a16="http://schemas.microsoft.com/office/drawing/2014/main" id="{CC41F7DB-1390-412C-B132-DB8603D6E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49" name="Line 17">
              <a:extLst>
                <a:ext uri="{FF2B5EF4-FFF2-40B4-BE49-F238E27FC236}">
                  <a16:creationId xmlns:a16="http://schemas.microsoft.com/office/drawing/2014/main" id="{DD60882C-9341-4AA9-B483-B2C87C564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50" name="Rectangle 18">
              <a:extLst>
                <a:ext uri="{FF2B5EF4-FFF2-40B4-BE49-F238E27FC236}">
                  <a16:creationId xmlns:a16="http://schemas.microsoft.com/office/drawing/2014/main" id="{D6C805B3-968E-4A48-84DB-4499BE583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7251" name="Line 19">
              <a:extLst>
                <a:ext uri="{FF2B5EF4-FFF2-40B4-BE49-F238E27FC236}">
                  <a16:creationId xmlns:a16="http://schemas.microsoft.com/office/drawing/2014/main" id="{1A97F481-FEDA-481E-9975-754707526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52" name="Line 20">
              <a:extLst>
                <a:ext uri="{FF2B5EF4-FFF2-40B4-BE49-F238E27FC236}">
                  <a16:creationId xmlns:a16="http://schemas.microsoft.com/office/drawing/2014/main" id="{0812D121-39FF-4E14-965F-0AB1F3A1B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53" name="Oval 21">
              <a:extLst>
                <a:ext uri="{FF2B5EF4-FFF2-40B4-BE49-F238E27FC236}">
                  <a16:creationId xmlns:a16="http://schemas.microsoft.com/office/drawing/2014/main" id="{9AE7402F-693E-4A9D-92C9-AC186BCE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7254" name="Line 22">
              <a:extLst>
                <a:ext uri="{FF2B5EF4-FFF2-40B4-BE49-F238E27FC236}">
                  <a16:creationId xmlns:a16="http://schemas.microsoft.com/office/drawing/2014/main" id="{70806B33-449C-41D7-B7D4-D87A5DF5C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55" name="Line 23">
              <a:extLst>
                <a:ext uri="{FF2B5EF4-FFF2-40B4-BE49-F238E27FC236}">
                  <a16:creationId xmlns:a16="http://schemas.microsoft.com/office/drawing/2014/main" id="{AEC98608-D897-4DC8-A799-A06040695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56" name="Text Box 24">
              <a:extLst>
                <a:ext uri="{FF2B5EF4-FFF2-40B4-BE49-F238E27FC236}">
                  <a16:creationId xmlns:a16="http://schemas.microsoft.com/office/drawing/2014/main" id="{86788F2A-51B3-496B-AB44-ABE149095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Vcc</a:t>
              </a:r>
            </a:p>
          </p:txBody>
        </p:sp>
        <p:sp>
          <p:nvSpPr>
            <p:cNvPr id="607257" name="Text Box 25">
              <a:extLst>
                <a:ext uri="{FF2B5EF4-FFF2-40B4-BE49-F238E27FC236}">
                  <a16:creationId xmlns:a16="http://schemas.microsoft.com/office/drawing/2014/main" id="{FEAA226F-277D-492A-A389-4B8BD6265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 Load(L1)</a:t>
              </a:r>
            </a:p>
          </p:txBody>
        </p:sp>
        <p:sp>
          <p:nvSpPr>
            <p:cNvPr id="607258" name="Line 26">
              <a:extLst>
                <a:ext uri="{FF2B5EF4-FFF2-40B4-BE49-F238E27FC236}">
                  <a16:creationId xmlns:a16="http://schemas.microsoft.com/office/drawing/2014/main" id="{8D3915A4-A0E3-47F0-88BB-065D2E89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59" name="AutoShape 27">
              <a:extLst>
                <a:ext uri="{FF2B5EF4-FFF2-40B4-BE49-F238E27FC236}">
                  <a16:creationId xmlns:a16="http://schemas.microsoft.com/office/drawing/2014/main" id="{24978C96-0F67-479F-A5D9-FC02E1456D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7260" name="Oval 28">
              <a:extLst>
                <a:ext uri="{FF2B5EF4-FFF2-40B4-BE49-F238E27FC236}">
                  <a16:creationId xmlns:a16="http://schemas.microsoft.com/office/drawing/2014/main" id="{ED793011-B4C8-44D0-83F2-F1F9F701E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7261" name="Line 29">
              <a:extLst>
                <a:ext uri="{FF2B5EF4-FFF2-40B4-BE49-F238E27FC236}">
                  <a16:creationId xmlns:a16="http://schemas.microsoft.com/office/drawing/2014/main" id="{1A074B5E-1EA5-4024-8B43-6AEE47CCA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62" name="AutoShape 30">
              <a:extLst>
                <a:ext uri="{FF2B5EF4-FFF2-40B4-BE49-F238E27FC236}">
                  <a16:creationId xmlns:a16="http://schemas.microsoft.com/office/drawing/2014/main" id="{DDBE6556-E98E-44E5-BE0D-12A296C9B2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7263" name="Line 31">
              <a:extLst>
                <a:ext uri="{FF2B5EF4-FFF2-40B4-BE49-F238E27FC236}">
                  <a16:creationId xmlns:a16="http://schemas.microsoft.com/office/drawing/2014/main" id="{4D87E15A-26E9-4CA5-813B-DA3E92E34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64" name="Oval 32">
              <a:extLst>
                <a:ext uri="{FF2B5EF4-FFF2-40B4-BE49-F238E27FC236}">
                  <a16:creationId xmlns:a16="http://schemas.microsoft.com/office/drawing/2014/main" id="{309E67D8-8DAB-4A74-B460-E4503972C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7265" name="Line 33">
              <a:extLst>
                <a:ext uri="{FF2B5EF4-FFF2-40B4-BE49-F238E27FC236}">
                  <a16:creationId xmlns:a16="http://schemas.microsoft.com/office/drawing/2014/main" id="{34F26AF8-2B08-4E20-A366-AE6B0684D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66" name="Line 34">
              <a:extLst>
                <a:ext uri="{FF2B5EF4-FFF2-40B4-BE49-F238E27FC236}">
                  <a16:creationId xmlns:a16="http://schemas.microsoft.com/office/drawing/2014/main" id="{940B0FDE-C4AB-4963-8E0C-5E7F70096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67" name="Line 35">
              <a:extLst>
                <a:ext uri="{FF2B5EF4-FFF2-40B4-BE49-F238E27FC236}">
                  <a16:creationId xmlns:a16="http://schemas.microsoft.com/office/drawing/2014/main" id="{B5633C01-F1E4-471A-945F-EF14F9A7E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68" name="Freeform 36">
              <a:extLst>
                <a:ext uri="{FF2B5EF4-FFF2-40B4-BE49-F238E27FC236}">
                  <a16:creationId xmlns:a16="http://schemas.microsoft.com/office/drawing/2014/main" id="{70C93B16-01B9-4EAC-95E9-8849E74CE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69" name="Line 37">
              <a:extLst>
                <a:ext uri="{FF2B5EF4-FFF2-40B4-BE49-F238E27FC236}">
                  <a16:creationId xmlns:a16="http://schemas.microsoft.com/office/drawing/2014/main" id="{77EEB8C4-ACCC-480A-8100-B5E60F333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70" name="Line 38">
              <a:extLst>
                <a:ext uri="{FF2B5EF4-FFF2-40B4-BE49-F238E27FC236}">
                  <a16:creationId xmlns:a16="http://schemas.microsoft.com/office/drawing/2014/main" id="{63475EFB-6722-48FB-823E-2557ED9C7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71" name="Line 39">
              <a:extLst>
                <a:ext uri="{FF2B5EF4-FFF2-40B4-BE49-F238E27FC236}">
                  <a16:creationId xmlns:a16="http://schemas.microsoft.com/office/drawing/2014/main" id="{9D8194F1-43EB-472B-8DE8-B63B705D1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72" name="Line 40">
              <a:extLst>
                <a:ext uri="{FF2B5EF4-FFF2-40B4-BE49-F238E27FC236}">
                  <a16:creationId xmlns:a16="http://schemas.microsoft.com/office/drawing/2014/main" id="{F6400430-DCA3-4920-B635-9F670C50A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73" name="Line 41">
              <a:extLst>
                <a:ext uri="{FF2B5EF4-FFF2-40B4-BE49-F238E27FC236}">
                  <a16:creationId xmlns:a16="http://schemas.microsoft.com/office/drawing/2014/main" id="{842BD13C-E83C-4FED-A98C-B0DD949DE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7274" name="Text Box 42">
              <a:extLst>
                <a:ext uri="{FF2B5EF4-FFF2-40B4-BE49-F238E27FC236}">
                  <a16:creationId xmlns:a16="http://schemas.microsoft.com/office/drawing/2014/main" id="{31478A94-BFE8-476D-94CB-A6AAB2EA2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Read latch</a:t>
              </a:r>
            </a:p>
          </p:txBody>
        </p:sp>
        <p:sp>
          <p:nvSpPr>
            <p:cNvPr id="607275" name="Text Box 43">
              <a:extLst>
                <a:ext uri="{FF2B5EF4-FFF2-40B4-BE49-F238E27FC236}">
                  <a16:creationId xmlns:a16="http://schemas.microsoft.com/office/drawing/2014/main" id="{9B6CA480-0D96-4033-ADFB-A1F9D0196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Read pin</a:t>
              </a:r>
            </a:p>
          </p:txBody>
        </p:sp>
        <p:sp>
          <p:nvSpPr>
            <p:cNvPr id="607276" name="Text Box 44">
              <a:extLst>
                <a:ext uri="{FF2B5EF4-FFF2-40B4-BE49-F238E27FC236}">
                  <a16:creationId xmlns:a16="http://schemas.microsoft.com/office/drawing/2014/main" id="{24FEADD2-19BF-49B7-80CE-152D28808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Write to latch</a:t>
              </a:r>
            </a:p>
          </p:txBody>
        </p:sp>
        <p:sp>
          <p:nvSpPr>
            <p:cNvPr id="607277" name="Text Box 45">
              <a:extLst>
                <a:ext uri="{FF2B5EF4-FFF2-40B4-BE49-F238E27FC236}">
                  <a16:creationId xmlns:a16="http://schemas.microsoft.com/office/drawing/2014/main" id="{C43F59AC-23A5-4022-B9F6-F7C55E847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Internal CPU bus</a:t>
              </a:r>
            </a:p>
          </p:txBody>
        </p:sp>
        <p:sp>
          <p:nvSpPr>
            <p:cNvPr id="607278" name="Text Box 46">
              <a:extLst>
                <a:ext uri="{FF2B5EF4-FFF2-40B4-BE49-F238E27FC236}">
                  <a16:creationId xmlns:a16="http://schemas.microsoft.com/office/drawing/2014/main" id="{A291C405-E32F-4F1E-8083-4BB437097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M1</a:t>
              </a:r>
            </a:p>
          </p:txBody>
        </p:sp>
        <p:sp>
          <p:nvSpPr>
            <p:cNvPr id="607279" name="Text Box 47">
              <a:extLst>
                <a:ext uri="{FF2B5EF4-FFF2-40B4-BE49-F238E27FC236}">
                  <a16:creationId xmlns:a16="http://schemas.microsoft.com/office/drawing/2014/main" id="{21682613-7130-4F36-BDB1-79E6926F8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P1.X pin</a:t>
              </a:r>
            </a:p>
          </p:txBody>
        </p:sp>
        <p:sp>
          <p:nvSpPr>
            <p:cNvPr id="607280" name="Text Box 48">
              <a:extLst>
                <a:ext uri="{FF2B5EF4-FFF2-40B4-BE49-F238E27FC236}">
                  <a16:creationId xmlns:a16="http://schemas.microsoft.com/office/drawing/2014/main" id="{2F8202A5-C337-4B5C-A132-2D6BF530F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P1.X </a:t>
              </a:r>
            </a:p>
          </p:txBody>
        </p:sp>
      </p:grpSp>
      <p:sp>
        <p:nvSpPr>
          <p:cNvPr id="607281" name="Text Box 49">
            <a:extLst>
              <a:ext uri="{FF2B5EF4-FFF2-40B4-BE49-F238E27FC236}">
                <a16:creationId xmlns:a16="http://schemas.microsoft.com/office/drawing/2014/main" id="{BBEFFFEF-CC96-44E7-A653-332C089E9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725" y="2654300"/>
            <a:ext cx="175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  <a:cs typeface=""/>
              </a:rPr>
              <a:t>2. output pin is Vcc</a:t>
            </a:r>
          </a:p>
        </p:txBody>
      </p:sp>
      <p:sp>
        <p:nvSpPr>
          <p:cNvPr id="607282" name="Text Box 50">
            <a:extLst>
              <a:ext uri="{FF2B5EF4-FFF2-40B4-BE49-F238E27FC236}">
                <a16:creationId xmlns:a16="http://schemas.microsoft.com/office/drawing/2014/main" id="{97A6FF6F-AF0E-4F8F-9757-4B999434C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0353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  <a:cs typeface=""/>
              </a:rPr>
              <a:t>1. write a 1 to the pin</a:t>
            </a:r>
          </a:p>
        </p:txBody>
      </p:sp>
      <p:sp>
        <p:nvSpPr>
          <p:cNvPr id="607283" name="Line 51">
            <a:extLst>
              <a:ext uri="{FF2B5EF4-FFF2-40B4-BE49-F238E27FC236}">
                <a16:creationId xmlns:a16="http://schemas.microsoft.com/office/drawing/2014/main" id="{17793085-3668-43F8-B19A-76F5DF7A8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8525" y="34925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7284" name="Text Box 52">
            <a:extLst>
              <a:ext uri="{FF2B5EF4-FFF2-40B4-BE49-F238E27FC236}">
                <a16:creationId xmlns:a16="http://schemas.microsoft.com/office/drawing/2014/main" id="{CD4E7922-F6A9-4836-97D9-F0D952D7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5" y="32639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7285" name="Text Box 53">
            <a:extLst>
              <a:ext uri="{FF2B5EF4-FFF2-40B4-BE49-F238E27FC236}">
                <a16:creationId xmlns:a16="http://schemas.microsoft.com/office/drawing/2014/main" id="{E453A2CD-0BAE-4AC3-B7C3-3EC5F20F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40259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07286" name="Text Box 54">
            <a:extLst>
              <a:ext uri="{FF2B5EF4-FFF2-40B4-BE49-F238E27FC236}">
                <a16:creationId xmlns:a16="http://schemas.microsoft.com/office/drawing/2014/main" id="{F88C6F10-73DC-4F07-8ABF-DB0DC38F2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725" y="39497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000066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output 1</a:t>
            </a:r>
          </a:p>
        </p:txBody>
      </p:sp>
      <p:sp>
        <p:nvSpPr>
          <p:cNvPr id="607287" name="Text Box 55">
            <a:extLst>
              <a:ext uri="{FF2B5EF4-FFF2-40B4-BE49-F238E27FC236}">
                <a16:creationId xmlns:a16="http://schemas.microsoft.com/office/drawing/2014/main" id="{C16D6F99-9CE1-40E9-AAF3-77D3E8E1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925" y="53213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800">
                <a:ea typeface="PMingLiU" panose="02020500000000000000" pitchFamily="18" charset="-120"/>
                <a:cs typeface="Arial" panose="020B0604020202020204" pitchFamily="34" charset="0"/>
              </a:rPr>
              <a:t>TB1</a:t>
            </a:r>
          </a:p>
        </p:txBody>
      </p:sp>
      <p:sp>
        <p:nvSpPr>
          <p:cNvPr id="607288" name="Text Box 56">
            <a:extLst>
              <a:ext uri="{FF2B5EF4-FFF2-40B4-BE49-F238E27FC236}">
                <a16:creationId xmlns:a16="http://schemas.microsoft.com/office/drawing/2014/main" id="{D23E7E40-8864-4CA1-B7FC-6D03EBE2E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25019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800">
                <a:ea typeface="PMingLiU" panose="02020500000000000000" pitchFamily="18" charset="-120"/>
                <a:cs typeface="Arial" panose="020B0604020202020204" pitchFamily="34" charset="0"/>
              </a:rPr>
              <a:t>TB2</a:t>
            </a:r>
          </a:p>
        </p:txBody>
      </p:sp>
      <p:sp>
        <p:nvSpPr>
          <p:cNvPr id="607289" name="Line 57">
            <a:extLst>
              <a:ext uri="{FF2B5EF4-FFF2-40B4-BE49-F238E27FC236}">
                <a16:creationId xmlns:a16="http://schemas.microsoft.com/office/drawing/2014/main" id="{7CF3B1D3-207B-497A-A303-9A17D3298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9925" y="4102100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7290" name="Line 58">
            <a:extLst>
              <a:ext uri="{FF2B5EF4-FFF2-40B4-BE49-F238E27FC236}">
                <a16:creationId xmlns:a16="http://schemas.microsoft.com/office/drawing/2014/main" id="{EBEE3EE7-C645-4B11-934E-A98E34D20C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9925" y="4102100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7291" name="Freeform 59">
            <a:extLst>
              <a:ext uri="{FF2B5EF4-FFF2-40B4-BE49-F238E27FC236}">
                <a16:creationId xmlns:a16="http://schemas.microsoft.com/office/drawing/2014/main" id="{86F50661-DF45-45F0-82E5-23940C5BD6F5}"/>
              </a:ext>
            </a:extLst>
          </p:cNvPr>
          <p:cNvSpPr>
            <a:spLocks/>
          </p:cNvSpPr>
          <p:nvPr/>
        </p:nvSpPr>
        <p:spPr bwMode="auto">
          <a:xfrm rot="10800000">
            <a:off x="6130925" y="3263900"/>
            <a:ext cx="1295400" cy="304800"/>
          </a:xfrm>
          <a:custGeom>
            <a:avLst/>
            <a:gdLst>
              <a:gd name="T0" fmla="*/ 240 w 248"/>
              <a:gd name="T1" fmla="*/ 688 h 688"/>
              <a:gd name="T2" fmla="*/ 240 w 248"/>
              <a:gd name="T3" fmla="*/ 112 h 688"/>
              <a:gd name="T4" fmla="*/ 192 w 248"/>
              <a:gd name="T5" fmla="*/ 16 h 688"/>
              <a:gd name="T6" fmla="*/ 0 w 248"/>
              <a:gd name="T7" fmla="*/ 16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E57545-B48E-41C5-B8FF-F1FB4659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81" grpId="0" autoUpdateAnimBg="0"/>
      <p:bldP spid="607282" grpId="0" autoUpdateAnimBg="0"/>
      <p:bldP spid="607284" grpId="0" autoUpdateAnimBg="0"/>
      <p:bldP spid="607285" grpId="0" autoUpdateAnimBg="0"/>
      <p:bldP spid="60728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>
            <a:extLst>
              <a:ext uri="{FF2B5EF4-FFF2-40B4-BE49-F238E27FC236}">
                <a16:creationId xmlns:a16="http://schemas.microsoft.com/office/drawing/2014/main" id="{3CABC3E4-ED20-421C-AC33-300AE76ED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Writing “0” to Output Pin P1.X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grpSp>
        <p:nvGrpSpPr>
          <p:cNvPr id="608259" name="Group 3">
            <a:extLst>
              <a:ext uri="{FF2B5EF4-FFF2-40B4-BE49-F238E27FC236}">
                <a16:creationId xmlns:a16="http://schemas.microsoft.com/office/drawing/2014/main" id="{0F62EB9A-6DB5-4A8D-AAAF-044511B2F057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2197100"/>
            <a:ext cx="7924800" cy="3795713"/>
            <a:chOff x="528" y="1248"/>
            <a:chExt cx="4992" cy="2391"/>
          </a:xfrm>
        </p:grpSpPr>
        <p:sp>
          <p:nvSpPr>
            <p:cNvPr id="608260" name="Rectangle 4">
              <a:extLst>
                <a:ext uri="{FF2B5EF4-FFF2-40B4-BE49-F238E27FC236}">
                  <a16:creationId xmlns:a16="http://schemas.microsoft.com/office/drawing/2014/main" id="{2D5E19A8-B18D-449B-961E-2EF5B5207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8261" name="Text Box 5">
              <a:extLst>
                <a:ext uri="{FF2B5EF4-FFF2-40B4-BE49-F238E27FC236}">
                  <a16:creationId xmlns:a16="http://schemas.microsoft.com/office/drawing/2014/main" id="{3A30DCF3-AB0D-4B56-BD08-300BE0880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D</a:t>
              </a:r>
              <a:r>
                <a:rPr kumimoji="1" lang="en-US" altLang="zh-TW" sz="1600" b="1">
                  <a:ea typeface="PMingLiU" panose="02020500000000000000" pitchFamily="18" charset="-120"/>
                  <a:cs typeface="Arial" panose="020B0604020202020204" pitchFamily="34" charset="0"/>
                </a:rPr>
                <a:t>       </a:t>
              </a: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ea typeface="PMingLiU" panose="02020500000000000000" pitchFamily="18" charset="-12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Clk</a:t>
              </a:r>
              <a:r>
                <a:rPr kumimoji="1" lang="en-US" altLang="zh-TW" sz="1600" b="1">
                  <a:ea typeface="PMingLiU" panose="02020500000000000000" pitchFamily="18" charset="-120"/>
                  <a:cs typeface="Arial" panose="020B0604020202020204" pitchFamily="34" charset="0"/>
                </a:rPr>
                <a:t>     </a:t>
              </a: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608262" name="Line 6">
              <a:extLst>
                <a:ext uri="{FF2B5EF4-FFF2-40B4-BE49-F238E27FC236}">
                  <a16:creationId xmlns:a16="http://schemas.microsoft.com/office/drawing/2014/main" id="{EF75E2F2-F6F7-4365-AC23-6A384F73B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63" name="Line 7">
              <a:extLst>
                <a:ext uri="{FF2B5EF4-FFF2-40B4-BE49-F238E27FC236}">
                  <a16:creationId xmlns:a16="http://schemas.microsoft.com/office/drawing/2014/main" id="{F99B5231-E02C-4B83-8767-B2D635D3B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64" name="AutoShape 8">
              <a:extLst>
                <a:ext uri="{FF2B5EF4-FFF2-40B4-BE49-F238E27FC236}">
                  <a16:creationId xmlns:a16="http://schemas.microsoft.com/office/drawing/2014/main" id="{7B6680CE-0955-40E1-8077-9859BBAC29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8265" name="Line 9">
              <a:extLst>
                <a:ext uri="{FF2B5EF4-FFF2-40B4-BE49-F238E27FC236}">
                  <a16:creationId xmlns:a16="http://schemas.microsoft.com/office/drawing/2014/main" id="{B80A6254-3262-4F7A-ADFB-31CFCACA5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66" name="Line 10">
              <a:extLst>
                <a:ext uri="{FF2B5EF4-FFF2-40B4-BE49-F238E27FC236}">
                  <a16:creationId xmlns:a16="http://schemas.microsoft.com/office/drawing/2014/main" id="{5F8B49C8-CBEC-4CCE-AA59-5666BE024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67" name="Line 11">
              <a:extLst>
                <a:ext uri="{FF2B5EF4-FFF2-40B4-BE49-F238E27FC236}">
                  <a16:creationId xmlns:a16="http://schemas.microsoft.com/office/drawing/2014/main" id="{DC4E0879-437E-4B17-8BF6-0BF7BED76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68" name="Line 12">
              <a:extLst>
                <a:ext uri="{FF2B5EF4-FFF2-40B4-BE49-F238E27FC236}">
                  <a16:creationId xmlns:a16="http://schemas.microsoft.com/office/drawing/2014/main" id="{D4EF3367-4146-48D9-8193-0846FE86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69" name="Line 13">
              <a:extLst>
                <a:ext uri="{FF2B5EF4-FFF2-40B4-BE49-F238E27FC236}">
                  <a16:creationId xmlns:a16="http://schemas.microsoft.com/office/drawing/2014/main" id="{C6F8391C-2F57-4E29-B388-2276F9C4F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70" name="Line 14">
              <a:extLst>
                <a:ext uri="{FF2B5EF4-FFF2-40B4-BE49-F238E27FC236}">
                  <a16:creationId xmlns:a16="http://schemas.microsoft.com/office/drawing/2014/main" id="{1ECA1585-EA04-41E6-93FA-872CE2973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71" name="Line 15">
              <a:extLst>
                <a:ext uri="{FF2B5EF4-FFF2-40B4-BE49-F238E27FC236}">
                  <a16:creationId xmlns:a16="http://schemas.microsoft.com/office/drawing/2014/main" id="{F9D3C3CA-57BE-409B-AA70-7BDA73721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72" name="Line 16">
              <a:extLst>
                <a:ext uri="{FF2B5EF4-FFF2-40B4-BE49-F238E27FC236}">
                  <a16:creationId xmlns:a16="http://schemas.microsoft.com/office/drawing/2014/main" id="{222D353F-4205-453B-96EB-EE9FEE38A7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73" name="Line 17">
              <a:extLst>
                <a:ext uri="{FF2B5EF4-FFF2-40B4-BE49-F238E27FC236}">
                  <a16:creationId xmlns:a16="http://schemas.microsoft.com/office/drawing/2014/main" id="{79E4985F-95EA-4E05-83C5-0B2EEEC3B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74" name="Rectangle 18">
              <a:extLst>
                <a:ext uri="{FF2B5EF4-FFF2-40B4-BE49-F238E27FC236}">
                  <a16:creationId xmlns:a16="http://schemas.microsoft.com/office/drawing/2014/main" id="{51C86BD2-AA6C-4E06-B92A-466D4BCFB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8275" name="Line 19">
              <a:extLst>
                <a:ext uri="{FF2B5EF4-FFF2-40B4-BE49-F238E27FC236}">
                  <a16:creationId xmlns:a16="http://schemas.microsoft.com/office/drawing/2014/main" id="{661FD642-ED09-4EC3-8E17-4182D1352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76" name="Line 20">
              <a:extLst>
                <a:ext uri="{FF2B5EF4-FFF2-40B4-BE49-F238E27FC236}">
                  <a16:creationId xmlns:a16="http://schemas.microsoft.com/office/drawing/2014/main" id="{20A89427-D7B0-4B67-8737-CDA3B0F88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77" name="Oval 21">
              <a:extLst>
                <a:ext uri="{FF2B5EF4-FFF2-40B4-BE49-F238E27FC236}">
                  <a16:creationId xmlns:a16="http://schemas.microsoft.com/office/drawing/2014/main" id="{80810652-0FA8-4BA5-B6C2-5FC5B107F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8278" name="Line 22">
              <a:extLst>
                <a:ext uri="{FF2B5EF4-FFF2-40B4-BE49-F238E27FC236}">
                  <a16:creationId xmlns:a16="http://schemas.microsoft.com/office/drawing/2014/main" id="{27FAA5FA-1F8B-49BF-A500-ABF022F39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79" name="Line 23">
              <a:extLst>
                <a:ext uri="{FF2B5EF4-FFF2-40B4-BE49-F238E27FC236}">
                  <a16:creationId xmlns:a16="http://schemas.microsoft.com/office/drawing/2014/main" id="{A15C3606-833D-4644-9DC7-626B81BEC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80" name="Text Box 24">
              <a:extLst>
                <a:ext uri="{FF2B5EF4-FFF2-40B4-BE49-F238E27FC236}">
                  <a16:creationId xmlns:a16="http://schemas.microsoft.com/office/drawing/2014/main" id="{A60A42E4-D0AE-438F-8C89-4FFDA3DEF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Vcc</a:t>
              </a:r>
            </a:p>
          </p:txBody>
        </p:sp>
        <p:sp>
          <p:nvSpPr>
            <p:cNvPr id="608281" name="Text Box 25">
              <a:extLst>
                <a:ext uri="{FF2B5EF4-FFF2-40B4-BE49-F238E27FC236}">
                  <a16:creationId xmlns:a16="http://schemas.microsoft.com/office/drawing/2014/main" id="{A2768F23-F2F1-4AB2-A890-CA5D66ED1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 Load(L1)</a:t>
              </a:r>
            </a:p>
          </p:txBody>
        </p:sp>
        <p:sp>
          <p:nvSpPr>
            <p:cNvPr id="608282" name="Line 26">
              <a:extLst>
                <a:ext uri="{FF2B5EF4-FFF2-40B4-BE49-F238E27FC236}">
                  <a16:creationId xmlns:a16="http://schemas.microsoft.com/office/drawing/2014/main" id="{5E2D9004-2F0B-414F-A99A-1E9B5643F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83" name="AutoShape 27">
              <a:extLst>
                <a:ext uri="{FF2B5EF4-FFF2-40B4-BE49-F238E27FC236}">
                  <a16:creationId xmlns:a16="http://schemas.microsoft.com/office/drawing/2014/main" id="{5D999769-217C-4B61-8BC6-D78B16455B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8284" name="Oval 28">
              <a:extLst>
                <a:ext uri="{FF2B5EF4-FFF2-40B4-BE49-F238E27FC236}">
                  <a16:creationId xmlns:a16="http://schemas.microsoft.com/office/drawing/2014/main" id="{4F75F885-736A-426A-B87F-629EC83F0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8285" name="Line 29">
              <a:extLst>
                <a:ext uri="{FF2B5EF4-FFF2-40B4-BE49-F238E27FC236}">
                  <a16:creationId xmlns:a16="http://schemas.microsoft.com/office/drawing/2014/main" id="{E9CDF296-85D4-4E8A-9794-2A5342BA4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86" name="AutoShape 30">
              <a:extLst>
                <a:ext uri="{FF2B5EF4-FFF2-40B4-BE49-F238E27FC236}">
                  <a16:creationId xmlns:a16="http://schemas.microsoft.com/office/drawing/2014/main" id="{FEB9FD7D-0A30-4C87-BF0D-CAD8C12914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8287" name="Line 31">
              <a:extLst>
                <a:ext uri="{FF2B5EF4-FFF2-40B4-BE49-F238E27FC236}">
                  <a16:creationId xmlns:a16="http://schemas.microsoft.com/office/drawing/2014/main" id="{56972A0D-A619-4DDE-A097-B219BE9DB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88" name="Oval 32">
              <a:extLst>
                <a:ext uri="{FF2B5EF4-FFF2-40B4-BE49-F238E27FC236}">
                  <a16:creationId xmlns:a16="http://schemas.microsoft.com/office/drawing/2014/main" id="{69275D4A-82D5-4040-934D-B04BDFAAF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8289" name="Line 33">
              <a:extLst>
                <a:ext uri="{FF2B5EF4-FFF2-40B4-BE49-F238E27FC236}">
                  <a16:creationId xmlns:a16="http://schemas.microsoft.com/office/drawing/2014/main" id="{5A14C1FC-2B31-4AFD-ABFC-80FF62A9C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90" name="Line 34">
              <a:extLst>
                <a:ext uri="{FF2B5EF4-FFF2-40B4-BE49-F238E27FC236}">
                  <a16:creationId xmlns:a16="http://schemas.microsoft.com/office/drawing/2014/main" id="{794653F9-2A3A-435A-A5C1-180D62D89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91" name="Line 35">
              <a:extLst>
                <a:ext uri="{FF2B5EF4-FFF2-40B4-BE49-F238E27FC236}">
                  <a16:creationId xmlns:a16="http://schemas.microsoft.com/office/drawing/2014/main" id="{FD8AAABA-6C05-4440-8A94-001B2D8E5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92" name="Freeform 36">
              <a:extLst>
                <a:ext uri="{FF2B5EF4-FFF2-40B4-BE49-F238E27FC236}">
                  <a16:creationId xmlns:a16="http://schemas.microsoft.com/office/drawing/2014/main" id="{1F32A542-FAF6-46D1-A0EE-A60E3CC8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93" name="Line 37">
              <a:extLst>
                <a:ext uri="{FF2B5EF4-FFF2-40B4-BE49-F238E27FC236}">
                  <a16:creationId xmlns:a16="http://schemas.microsoft.com/office/drawing/2014/main" id="{C530E05E-8202-40FE-97E7-941A25F08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94" name="Line 38">
              <a:extLst>
                <a:ext uri="{FF2B5EF4-FFF2-40B4-BE49-F238E27FC236}">
                  <a16:creationId xmlns:a16="http://schemas.microsoft.com/office/drawing/2014/main" id="{02FE46CE-BD10-4F33-A34E-A82732EA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95" name="Line 39">
              <a:extLst>
                <a:ext uri="{FF2B5EF4-FFF2-40B4-BE49-F238E27FC236}">
                  <a16:creationId xmlns:a16="http://schemas.microsoft.com/office/drawing/2014/main" id="{323C0703-0DEF-4298-BE66-CA26FC448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96" name="Line 40">
              <a:extLst>
                <a:ext uri="{FF2B5EF4-FFF2-40B4-BE49-F238E27FC236}">
                  <a16:creationId xmlns:a16="http://schemas.microsoft.com/office/drawing/2014/main" id="{446218F8-7BB0-4BC1-B8D7-4997F828C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97" name="Line 41">
              <a:extLst>
                <a:ext uri="{FF2B5EF4-FFF2-40B4-BE49-F238E27FC236}">
                  <a16:creationId xmlns:a16="http://schemas.microsoft.com/office/drawing/2014/main" id="{718124CF-99DD-4D32-AA2B-4F3D30C7D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8298" name="Text Box 42">
              <a:extLst>
                <a:ext uri="{FF2B5EF4-FFF2-40B4-BE49-F238E27FC236}">
                  <a16:creationId xmlns:a16="http://schemas.microsoft.com/office/drawing/2014/main" id="{432F292E-096B-457A-8B31-7511CCA06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Read latch</a:t>
              </a:r>
            </a:p>
          </p:txBody>
        </p:sp>
        <p:sp>
          <p:nvSpPr>
            <p:cNvPr id="608299" name="Text Box 43">
              <a:extLst>
                <a:ext uri="{FF2B5EF4-FFF2-40B4-BE49-F238E27FC236}">
                  <a16:creationId xmlns:a16="http://schemas.microsoft.com/office/drawing/2014/main" id="{57405D7F-4F3E-43A3-BC44-350DA75A6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Read pin</a:t>
              </a:r>
            </a:p>
          </p:txBody>
        </p:sp>
        <p:sp>
          <p:nvSpPr>
            <p:cNvPr id="608300" name="Text Box 44">
              <a:extLst>
                <a:ext uri="{FF2B5EF4-FFF2-40B4-BE49-F238E27FC236}">
                  <a16:creationId xmlns:a16="http://schemas.microsoft.com/office/drawing/2014/main" id="{47A0D09B-B316-49E0-8E39-522AB5E15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Write to latch</a:t>
              </a:r>
            </a:p>
          </p:txBody>
        </p:sp>
        <p:sp>
          <p:nvSpPr>
            <p:cNvPr id="608301" name="Text Box 45">
              <a:extLst>
                <a:ext uri="{FF2B5EF4-FFF2-40B4-BE49-F238E27FC236}">
                  <a16:creationId xmlns:a16="http://schemas.microsoft.com/office/drawing/2014/main" id="{683DF949-441C-4DC4-9E9B-0342DFC04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Internal CPU bus</a:t>
              </a:r>
            </a:p>
          </p:txBody>
        </p:sp>
        <p:sp>
          <p:nvSpPr>
            <p:cNvPr id="608302" name="Text Box 46">
              <a:extLst>
                <a:ext uri="{FF2B5EF4-FFF2-40B4-BE49-F238E27FC236}">
                  <a16:creationId xmlns:a16="http://schemas.microsoft.com/office/drawing/2014/main" id="{85B4B884-246C-445E-9887-B2FDE1D31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M1</a:t>
              </a:r>
            </a:p>
          </p:txBody>
        </p:sp>
        <p:sp>
          <p:nvSpPr>
            <p:cNvPr id="608303" name="Text Box 47">
              <a:extLst>
                <a:ext uri="{FF2B5EF4-FFF2-40B4-BE49-F238E27FC236}">
                  <a16:creationId xmlns:a16="http://schemas.microsoft.com/office/drawing/2014/main" id="{5F32962A-C184-4A32-8552-6F8E79030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P1.X pin</a:t>
              </a:r>
            </a:p>
          </p:txBody>
        </p:sp>
        <p:sp>
          <p:nvSpPr>
            <p:cNvPr id="608304" name="Text Box 48">
              <a:extLst>
                <a:ext uri="{FF2B5EF4-FFF2-40B4-BE49-F238E27FC236}">
                  <a16:creationId xmlns:a16="http://schemas.microsoft.com/office/drawing/2014/main" id="{CA0FA569-5F0F-48EE-B443-5A691A748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ea typeface="PMingLiU" panose="02020500000000000000" pitchFamily="18" charset="-120"/>
                  <a:cs typeface="Arial" panose="020B0604020202020204" pitchFamily="34" charset="0"/>
                </a:rPr>
                <a:t>P1.X </a:t>
              </a:r>
            </a:p>
          </p:txBody>
        </p:sp>
      </p:grpSp>
      <p:sp>
        <p:nvSpPr>
          <p:cNvPr id="608305" name="Text Box 49">
            <a:extLst>
              <a:ext uri="{FF2B5EF4-FFF2-40B4-BE49-F238E27FC236}">
                <a16:creationId xmlns:a16="http://schemas.microsoft.com/office/drawing/2014/main" id="{1C4BDD05-7F6D-40C3-A2CE-16E47C20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850" y="2654300"/>
            <a:ext cx="175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  <a:cs typeface=""/>
              </a:rPr>
              <a:t>2. output pin is ground</a:t>
            </a:r>
          </a:p>
        </p:txBody>
      </p:sp>
      <p:sp>
        <p:nvSpPr>
          <p:cNvPr id="608306" name="Text Box 50">
            <a:extLst>
              <a:ext uri="{FF2B5EF4-FFF2-40B4-BE49-F238E27FC236}">
                <a16:creationId xmlns:a16="http://schemas.microsoft.com/office/drawing/2014/main" id="{7BAFABBF-6E02-4E27-BADF-008E6C49F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30353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  <a:cs typeface=""/>
              </a:rPr>
              <a:t>1. write a 0 to the pin</a:t>
            </a:r>
          </a:p>
        </p:txBody>
      </p:sp>
      <p:sp>
        <p:nvSpPr>
          <p:cNvPr id="608307" name="Line 51">
            <a:extLst>
              <a:ext uri="{FF2B5EF4-FFF2-40B4-BE49-F238E27FC236}">
                <a16:creationId xmlns:a16="http://schemas.microsoft.com/office/drawing/2014/main" id="{12A3C6E9-6075-43F3-8533-D597BEDD7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5650" y="34925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8308" name="Text Box 52">
            <a:extLst>
              <a:ext uri="{FF2B5EF4-FFF2-40B4-BE49-F238E27FC236}">
                <a16:creationId xmlns:a16="http://schemas.microsoft.com/office/drawing/2014/main" id="{C487EBAD-B5C0-4020-AEE5-68BF24B3A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0" y="32639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08309" name="Text Box 53">
            <a:extLst>
              <a:ext uri="{FF2B5EF4-FFF2-40B4-BE49-F238E27FC236}">
                <a16:creationId xmlns:a16="http://schemas.microsoft.com/office/drawing/2014/main" id="{50EBA8F0-36B8-4A96-9C2F-B510C8B72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40259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8310" name="Line 54">
            <a:extLst>
              <a:ext uri="{FF2B5EF4-FFF2-40B4-BE49-F238E27FC236}">
                <a16:creationId xmlns:a16="http://schemas.microsoft.com/office/drawing/2014/main" id="{68D0F6A4-59C1-4762-822D-2AB804F828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8050" y="3492500"/>
            <a:ext cx="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8311" name="Text Box 55">
            <a:extLst>
              <a:ext uri="{FF2B5EF4-FFF2-40B4-BE49-F238E27FC236}">
                <a16:creationId xmlns:a16="http://schemas.microsoft.com/office/drawing/2014/main" id="{68711C9E-BF1A-4092-9764-3AD6EAD39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850" y="39497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000066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output 0</a:t>
            </a:r>
          </a:p>
        </p:txBody>
      </p:sp>
      <p:sp>
        <p:nvSpPr>
          <p:cNvPr id="608312" name="Text Box 56">
            <a:extLst>
              <a:ext uri="{FF2B5EF4-FFF2-40B4-BE49-F238E27FC236}">
                <a16:creationId xmlns:a16="http://schemas.microsoft.com/office/drawing/2014/main" id="{458650F4-B8EA-4C01-ACF0-5355592E6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0" y="53213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800">
                <a:ea typeface="PMingLiU" panose="02020500000000000000" pitchFamily="18" charset="-120"/>
                <a:cs typeface="Arial" panose="020B0604020202020204" pitchFamily="34" charset="0"/>
              </a:rPr>
              <a:t>TB1</a:t>
            </a:r>
          </a:p>
        </p:txBody>
      </p:sp>
      <p:sp>
        <p:nvSpPr>
          <p:cNvPr id="608313" name="Text Box 57">
            <a:extLst>
              <a:ext uri="{FF2B5EF4-FFF2-40B4-BE49-F238E27FC236}">
                <a16:creationId xmlns:a16="http://schemas.microsoft.com/office/drawing/2014/main" id="{8324D4CD-04A6-4850-8F2B-F4B4D9899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25019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800">
                <a:ea typeface="PMingLiU" panose="02020500000000000000" pitchFamily="18" charset="-120"/>
                <a:cs typeface="Arial" panose="020B0604020202020204" pitchFamily="34" charset="0"/>
              </a:rPr>
              <a:t>TB2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66ED35-5479-480F-8145-6F7DDE23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8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8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305" grpId="0" autoUpdateAnimBg="0"/>
      <p:bldP spid="608306" grpId="0" autoUpdateAnimBg="0"/>
      <p:bldP spid="608308" grpId="0" autoUpdateAnimBg="0"/>
      <p:bldP spid="608309" grpId="0" autoUpdateAnimBg="0"/>
      <p:bldP spid="6083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>
            <a:extLst>
              <a:ext uri="{FF2B5EF4-FFF2-40B4-BE49-F238E27FC236}">
                <a16:creationId xmlns:a16="http://schemas.microsoft.com/office/drawing/2014/main" id="{CDEAB9DE-6BBD-462B-B87C-1087057D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4241800"/>
            <a:ext cx="2514600" cy="19050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753C3D5C-E447-4036-B5B9-5D72FDB35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8051 Basic Component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515076" name="Rectangle 4">
            <a:extLst>
              <a:ext uri="{FF2B5EF4-FFF2-40B4-BE49-F238E27FC236}">
                <a16:creationId xmlns:a16="http://schemas.microsoft.com/office/drawing/2014/main" id="{611A3665-53AE-4341-A4E7-A62997B545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70000"/>
            <a:ext cx="7772400" cy="2743200"/>
          </a:xfrm>
        </p:spPr>
        <p:txBody>
          <a:bodyPr/>
          <a:lstStyle/>
          <a:p>
            <a:r>
              <a:rPr lang="en-US" altLang="en-US" dirty="0"/>
              <a:t>4K bytes internal </a:t>
            </a:r>
            <a:r>
              <a:rPr lang="en-US" altLang="en-US" dirty="0">
                <a:solidFill>
                  <a:srgbClr val="FF5050"/>
                </a:solidFill>
              </a:rPr>
              <a:t>ROM</a:t>
            </a:r>
          </a:p>
          <a:p>
            <a:r>
              <a:rPr lang="en-US" altLang="en-US" dirty="0"/>
              <a:t>128 bytes internal </a:t>
            </a:r>
            <a:r>
              <a:rPr lang="en-US" altLang="en-US" dirty="0">
                <a:solidFill>
                  <a:srgbClr val="FF5050"/>
                </a:solidFill>
              </a:rPr>
              <a:t>RAM</a:t>
            </a:r>
          </a:p>
          <a:p>
            <a:r>
              <a:rPr lang="en-US" altLang="en-US" dirty="0"/>
              <a:t>Four 8-bit </a:t>
            </a:r>
            <a:r>
              <a:rPr lang="en-US" altLang="en-US" dirty="0">
                <a:solidFill>
                  <a:srgbClr val="FF5050"/>
                </a:solidFill>
              </a:rPr>
              <a:t>I/O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5050"/>
                </a:solidFill>
              </a:rPr>
              <a:t>ports</a:t>
            </a:r>
            <a:r>
              <a:rPr lang="en-US" altLang="en-US" dirty="0"/>
              <a:t> (P0 - P3).</a:t>
            </a:r>
          </a:p>
          <a:p>
            <a:r>
              <a:rPr lang="en-US" altLang="en-US" dirty="0"/>
              <a:t>Two 16-bit </a:t>
            </a:r>
            <a:r>
              <a:rPr lang="en-US" altLang="en-US" dirty="0">
                <a:solidFill>
                  <a:srgbClr val="FF5050"/>
                </a:solidFill>
              </a:rPr>
              <a:t>timers</a:t>
            </a:r>
            <a:r>
              <a:rPr lang="en-US" altLang="en-US" dirty="0"/>
              <a:t>/counters</a:t>
            </a:r>
          </a:p>
          <a:p>
            <a:r>
              <a:rPr lang="en-US" altLang="en-US" dirty="0"/>
              <a:t>One </a:t>
            </a:r>
            <a:r>
              <a:rPr lang="en-US" altLang="en-US" dirty="0">
                <a:solidFill>
                  <a:srgbClr val="FF5050"/>
                </a:solidFill>
              </a:rPr>
              <a:t>serial</a:t>
            </a:r>
            <a:r>
              <a:rPr lang="en-US" altLang="en-US" dirty="0"/>
              <a:t> interface</a:t>
            </a:r>
          </a:p>
          <a:p>
            <a:endParaRPr lang="en-US" altLang="en-US" dirty="0"/>
          </a:p>
        </p:txBody>
      </p:sp>
      <p:sp>
        <p:nvSpPr>
          <p:cNvPr id="515077" name="Rectangle 5">
            <a:extLst>
              <a:ext uri="{FF2B5EF4-FFF2-40B4-BE49-F238E27FC236}">
                <a16:creationId xmlns:a16="http://schemas.microsoft.com/office/drawing/2014/main" id="{71C59EC2-100B-43C0-86A2-C5533A0A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43400"/>
            <a:ext cx="762000" cy="8382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5078" name="Text Box 6">
            <a:extLst>
              <a:ext uri="{FF2B5EF4-FFF2-40B4-BE49-F238E27FC236}">
                <a16:creationId xmlns:a16="http://schemas.microsoft.com/office/drawing/2014/main" id="{5EABAD89-8F8D-4DB9-9A5D-CD17CA32F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sz="1800" b="1">
                <a:ea typeface="PMingLiU" panose="02020500000000000000" pitchFamily="18" charset="-120"/>
              </a:rPr>
              <a:t> RAM</a:t>
            </a:r>
          </a:p>
        </p:txBody>
      </p:sp>
      <p:sp>
        <p:nvSpPr>
          <p:cNvPr id="515079" name="Rectangle 7">
            <a:extLst>
              <a:ext uri="{FF2B5EF4-FFF2-40B4-BE49-F238E27FC236}">
                <a16:creationId xmlns:a16="http://schemas.microsoft.com/office/drawing/2014/main" id="{ECACED3D-6176-454D-B1AD-1290503B4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838200" cy="8382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5080" name="Rectangle 8">
            <a:extLst>
              <a:ext uri="{FF2B5EF4-FFF2-40B4-BE49-F238E27FC236}">
                <a16:creationId xmlns:a16="http://schemas.microsoft.com/office/drawing/2014/main" id="{956B0FEE-B22F-4F40-8408-B38411EA0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81600"/>
            <a:ext cx="685800" cy="8382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5081" name="Text Box 9">
            <a:extLst>
              <a:ext uri="{FF2B5EF4-FFF2-40B4-BE49-F238E27FC236}">
                <a16:creationId xmlns:a16="http://schemas.microsoft.com/office/drawing/2014/main" id="{FBF072B9-0C0D-4D1E-87A1-8894ACA30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2578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sz="1800" b="1">
                <a:ea typeface="PMingLiU" panose="02020500000000000000" pitchFamily="18" charset="-120"/>
              </a:rPr>
              <a:t>I/O Port</a:t>
            </a:r>
          </a:p>
        </p:txBody>
      </p:sp>
      <p:sp>
        <p:nvSpPr>
          <p:cNvPr id="515082" name="Rectangle 10">
            <a:extLst>
              <a:ext uri="{FF2B5EF4-FFF2-40B4-BE49-F238E27FC236}">
                <a16:creationId xmlns:a16="http://schemas.microsoft.com/office/drawing/2014/main" id="{DEA7321D-829E-4BC8-917E-FDC16E86C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181600"/>
            <a:ext cx="762000" cy="8382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5083" name="Text Box 11">
            <a:extLst>
              <a:ext uri="{FF2B5EF4-FFF2-40B4-BE49-F238E27FC236}">
                <a16:creationId xmlns:a16="http://schemas.microsoft.com/office/drawing/2014/main" id="{1AC28802-4C6E-4C6C-937D-C0C61EFA2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102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sz="1800" b="1">
                <a:ea typeface="PMingLiU" panose="02020500000000000000" pitchFamily="18" charset="-120"/>
              </a:rPr>
              <a:t>Timer</a:t>
            </a:r>
          </a:p>
        </p:txBody>
      </p:sp>
      <p:sp>
        <p:nvSpPr>
          <p:cNvPr id="515084" name="Rectangle 12">
            <a:extLst>
              <a:ext uri="{FF2B5EF4-FFF2-40B4-BE49-F238E27FC236}">
                <a16:creationId xmlns:a16="http://schemas.microsoft.com/office/drawing/2014/main" id="{E8CDBC11-CC00-49E9-A343-BCC586D77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838200" cy="8382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5085" name="Text Box 13">
            <a:extLst>
              <a:ext uri="{FF2B5EF4-FFF2-40B4-BE49-F238E27FC236}">
                <a16:creationId xmlns:a16="http://schemas.microsoft.com/office/drawing/2014/main" id="{91852003-7617-4B9A-9994-7DFF7670D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81600"/>
            <a:ext cx="8382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sz="1800" b="1">
                <a:ea typeface="PMingLiU" panose="02020500000000000000" pitchFamily="18" charset="-120"/>
              </a:rPr>
              <a:t>Serial COM Port</a:t>
            </a:r>
          </a:p>
        </p:txBody>
      </p:sp>
      <p:sp>
        <p:nvSpPr>
          <p:cNvPr id="515086" name="Text Box 14">
            <a:extLst>
              <a:ext uri="{FF2B5EF4-FFF2-40B4-BE49-F238E27FC236}">
                <a16:creationId xmlns:a16="http://schemas.microsoft.com/office/drawing/2014/main" id="{ED8D8F1D-D58F-45B2-A1EE-1AD2DFF28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5257800"/>
            <a:ext cx="2255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Microcontroller</a:t>
            </a:r>
          </a:p>
        </p:txBody>
      </p:sp>
      <p:sp>
        <p:nvSpPr>
          <p:cNvPr id="515087" name="Rectangle 15">
            <a:extLst>
              <a:ext uri="{FF2B5EF4-FFF2-40B4-BE49-F238E27FC236}">
                <a16:creationId xmlns:a16="http://schemas.microsoft.com/office/drawing/2014/main" id="{081251E0-CE21-42A3-85C0-A025AF34D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43400"/>
            <a:ext cx="685800" cy="8382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5088" name="Text Box 16">
            <a:extLst>
              <a:ext uri="{FF2B5EF4-FFF2-40B4-BE49-F238E27FC236}">
                <a16:creationId xmlns:a16="http://schemas.microsoft.com/office/drawing/2014/main" id="{B70EF812-95DC-4908-881A-3C636A7CF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72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sz="1800" b="1">
                <a:ea typeface="PMingLiU" panose="02020500000000000000" pitchFamily="18" charset="-120"/>
              </a:rPr>
              <a:t>CPU</a:t>
            </a:r>
          </a:p>
        </p:txBody>
      </p:sp>
      <p:sp>
        <p:nvSpPr>
          <p:cNvPr id="515089" name="Line 17">
            <a:extLst>
              <a:ext uri="{FF2B5EF4-FFF2-40B4-BE49-F238E27FC236}">
                <a16:creationId xmlns:a16="http://schemas.microsoft.com/office/drawing/2014/main" id="{BB6BDAEC-71AE-457D-9D20-BDCD30FBE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05400"/>
            <a:ext cx="730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15090" name="Text Box 18">
            <a:extLst>
              <a:ext uri="{FF2B5EF4-FFF2-40B4-BE49-F238E27FC236}">
                <a16:creationId xmlns:a16="http://schemas.microsoft.com/office/drawing/2014/main" id="{98094A8A-14C2-4E9E-B765-C4B69B7D5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876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 single chip</a:t>
            </a:r>
          </a:p>
        </p:txBody>
      </p:sp>
      <p:sp>
        <p:nvSpPr>
          <p:cNvPr id="515091" name="Text Box 19">
            <a:extLst>
              <a:ext uri="{FF2B5EF4-FFF2-40B4-BE49-F238E27FC236}">
                <a16:creationId xmlns:a16="http://schemas.microsoft.com/office/drawing/2014/main" id="{2B3CDF7A-721A-4B28-9563-95443DAC8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72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sz="1800" b="1">
                <a:ea typeface="PMingLiU" panose="02020500000000000000" pitchFamily="18" charset="-120"/>
              </a:rPr>
              <a:t> ROM</a:t>
            </a:r>
          </a:p>
        </p:txBody>
      </p:sp>
      <p:pic>
        <p:nvPicPr>
          <p:cNvPr id="515092" name="Picture 20">
            <a:extLst>
              <a:ext uri="{FF2B5EF4-FFF2-40B4-BE49-F238E27FC236}">
                <a16:creationId xmlns:a16="http://schemas.microsoft.com/office/drawing/2014/main" id="{7F093FE8-A87C-41AE-97D7-C523279E0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1981200"/>
            <a:ext cx="12287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AD589-982A-47C1-B0CA-E3C7D009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>
            <a:extLst>
              <a:ext uri="{FF2B5EF4-FFF2-40B4-BE49-F238E27FC236}">
                <a16:creationId xmlns:a16="http://schemas.microsoft.com/office/drawing/2014/main" id="{307C6914-B324-42A5-A8F0-4704BDF31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Reading “High” at Input Pin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grpSp>
        <p:nvGrpSpPr>
          <p:cNvPr id="609283" name="Group 3">
            <a:extLst>
              <a:ext uri="{FF2B5EF4-FFF2-40B4-BE49-F238E27FC236}">
                <a16:creationId xmlns:a16="http://schemas.microsoft.com/office/drawing/2014/main" id="{87405A35-414D-4743-9BD4-23E128DD694E}"/>
              </a:ext>
            </a:extLst>
          </p:cNvPr>
          <p:cNvGrpSpPr>
            <a:grpSpLocks/>
          </p:cNvGrpSpPr>
          <p:nvPr/>
        </p:nvGrpSpPr>
        <p:grpSpPr bwMode="auto">
          <a:xfrm>
            <a:off x="712788" y="2060575"/>
            <a:ext cx="7924800" cy="3733800"/>
            <a:chOff x="528" y="1248"/>
            <a:chExt cx="4992" cy="2352"/>
          </a:xfrm>
        </p:grpSpPr>
        <p:sp>
          <p:nvSpPr>
            <p:cNvPr id="609284" name="Rectangle 4">
              <a:extLst>
                <a:ext uri="{FF2B5EF4-FFF2-40B4-BE49-F238E27FC236}">
                  <a16:creationId xmlns:a16="http://schemas.microsoft.com/office/drawing/2014/main" id="{67450BFF-988B-47A0-8CAB-C789C7CF7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9285" name="Text Box 5">
              <a:extLst>
                <a:ext uri="{FF2B5EF4-FFF2-40B4-BE49-F238E27FC236}">
                  <a16:creationId xmlns:a16="http://schemas.microsoft.com/office/drawing/2014/main" id="{8E8E1ACF-8FC9-42A5-A5C6-E5CCD763E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D</a:t>
              </a:r>
              <a:r>
                <a:rPr kumimoji="1" lang="en-US" altLang="zh-TW" sz="1600" b="1">
                  <a:ea typeface="PMingLiU" panose="02020500000000000000" pitchFamily="18" charset="-120"/>
                  <a:cs typeface="Arial" panose="020B0604020202020204" pitchFamily="34" charset="0"/>
                </a:rPr>
                <a:t>       </a:t>
              </a: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ea typeface="PMingLiU" panose="02020500000000000000" pitchFamily="18" charset="-12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Clk</a:t>
              </a:r>
              <a:r>
                <a:rPr kumimoji="1" lang="en-US" altLang="zh-TW" sz="1600" b="1">
                  <a:ea typeface="PMingLiU" panose="02020500000000000000" pitchFamily="18" charset="-120"/>
                  <a:cs typeface="Arial" panose="020B0604020202020204" pitchFamily="34" charset="0"/>
                </a:rPr>
                <a:t>     </a:t>
              </a: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609286" name="Line 6">
              <a:extLst>
                <a:ext uri="{FF2B5EF4-FFF2-40B4-BE49-F238E27FC236}">
                  <a16:creationId xmlns:a16="http://schemas.microsoft.com/office/drawing/2014/main" id="{36E5EB57-D100-401F-980A-53F7BD50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287" name="Line 7">
              <a:extLst>
                <a:ext uri="{FF2B5EF4-FFF2-40B4-BE49-F238E27FC236}">
                  <a16:creationId xmlns:a16="http://schemas.microsoft.com/office/drawing/2014/main" id="{85BFA5AF-FA59-49CD-9844-8A156FAD1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288" name="AutoShape 8">
              <a:extLst>
                <a:ext uri="{FF2B5EF4-FFF2-40B4-BE49-F238E27FC236}">
                  <a16:creationId xmlns:a16="http://schemas.microsoft.com/office/drawing/2014/main" id="{6641F872-5AA6-4C4D-87BE-8699AD73F6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9289" name="Line 9">
              <a:extLst>
                <a:ext uri="{FF2B5EF4-FFF2-40B4-BE49-F238E27FC236}">
                  <a16:creationId xmlns:a16="http://schemas.microsoft.com/office/drawing/2014/main" id="{A6D0646C-0875-42C4-A40A-BBDBFF141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290" name="Line 10">
              <a:extLst>
                <a:ext uri="{FF2B5EF4-FFF2-40B4-BE49-F238E27FC236}">
                  <a16:creationId xmlns:a16="http://schemas.microsoft.com/office/drawing/2014/main" id="{A468C7BA-BC85-4CFD-818E-5B29FB031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291" name="Line 11">
              <a:extLst>
                <a:ext uri="{FF2B5EF4-FFF2-40B4-BE49-F238E27FC236}">
                  <a16:creationId xmlns:a16="http://schemas.microsoft.com/office/drawing/2014/main" id="{E7CD1F78-D3A7-4605-B0AC-46D9A4A62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292" name="Line 12">
              <a:extLst>
                <a:ext uri="{FF2B5EF4-FFF2-40B4-BE49-F238E27FC236}">
                  <a16:creationId xmlns:a16="http://schemas.microsoft.com/office/drawing/2014/main" id="{87EFB254-5A0E-481A-8395-221A0BA5C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293" name="Line 13">
              <a:extLst>
                <a:ext uri="{FF2B5EF4-FFF2-40B4-BE49-F238E27FC236}">
                  <a16:creationId xmlns:a16="http://schemas.microsoft.com/office/drawing/2014/main" id="{882CC236-C3DB-417C-8EA0-0F36FAD3F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294" name="Line 14">
              <a:extLst>
                <a:ext uri="{FF2B5EF4-FFF2-40B4-BE49-F238E27FC236}">
                  <a16:creationId xmlns:a16="http://schemas.microsoft.com/office/drawing/2014/main" id="{FE91639C-FD70-4A4A-9A24-72122578D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295" name="Line 15">
              <a:extLst>
                <a:ext uri="{FF2B5EF4-FFF2-40B4-BE49-F238E27FC236}">
                  <a16:creationId xmlns:a16="http://schemas.microsoft.com/office/drawing/2014/main" id="{7509B0DB-F25F-43B6-9FCD-B823568B4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296" name="Line 16">
              <a:extLst>
                <a:ext uri="{FF2B5EF4-FFF2-40B4-BE49-F238E27FC236}">
                  <a16:creationId xmlns:a16="http://schemas.microsoft.com/office/drawing/2014/main" id="{06D57CF2-9169-489E-8A5F-AF2A818A2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297" name="Line 17">
              <a:extLst>
                <a:ext uri="{FF2B5EF4-FFF2-40B4-BE49-F238E27FC236}">
                  <a16:creationId xmlns:a16="http://schemas.microsoft.com/office/drawing/2014/main" id="{6B631403-B677-4265-B3C5-A8174B08C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298" name="Rectangle 18">
              <a:extLst>
                <a:ext uri="{FF2B5EF4-FFF2-40B4-BE49-F238E27FC236}">
                  <a16:creationId xmlns:a16="http://schemas.microsoft.com/office/drawing/2014/main" id="{75B203DA-0EF6-4288-B34F-DC3D87C12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9299" name="Line 19">
              <a:extLst>
                <a:ext uri="{FF2B5EF4-FFF2-40B4-BE49-F238E27FC236}">
                  <a16:creationId xmlns:a16="http://schemas.microsoft.com/office/drawing/2014/main" id="{498C4EEB-06F8-4B5F-97BC-CE8F58A9E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300" name="Line 20">
              <a:extLst>
                <a:ext uri="{FF2B5EF4-FFF2-40B4-BE49-F238E27FC236}">
                  <a16:creationId xmlns:a16="http://schemas.microsoft.com/office/drawing/2014/main" id="{CFF092C3-527B-4437-9312-D339CAF66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301" name="Oval 21">
              <a:extLst>
                <a:ext uri="{FF2B5EF4-FFF2-40B4-BE49-F238E27FC236}">
                  <a16:creationId xmlns:a16="http://schemas.microsoft.com/office/drawing/2014/main" id="{12DB8BA1-4813-4A8E-A8A5-14ADECFFA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9302" name="Line 22">
              <a:extLst>
                <a:ext uri="{FF2B5EF4-FFF2-40B4-BE49-F238E27FC236}">
                  <a16:creationId xmlns:a16="http://schemas.microsoft.com/office/drawing/2014/main" id="{98F4513B-8F87-4B05-8AFD-BAFEDDC56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303" name="Line 23">
              <a:extLst>
                <a:ext uri="{FF2B5EF4-FFF2-40B4-BE49-F238E27FC236}">
                  <a16:creationId xmlns:a16="http://schemas.microsoft.com/office/drawing/2014/main" id="{B94056FC-9027-43BF-B286-1F4E0AB59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304" name="Text Box 24">
              <a:extLst>
                <a:ext uri="{FF2B5EF4-FFF2-40B4-BE49-F238E27FC236}">
                  <a16:creationId xmlns:a16="http://schemas.microsoft.com/office/drawing/2014/main" id="{4F6DD45D-33A5-46B0-ABD5-E6ED4C8BD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Vcc</a:t>
              </a:r>
            </a:p>
          </p:txBody>
        </p:sp>
        <p:sp>
          <p:nvSpPr>
            <p:cNvPr id="609305" name="Text Box 25">
              <a:extLst>
                <a:ext uri="{FF2B5EF4-FFF2-40B4-BE49-F238E27FC236}">
                  <a16:creationId xmlns:a16="http://schemas.microsoft.com/office/drawing/2014/main" id="{BCDAC5DA-25AC-4CA2-AAA5-FF56648D8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 Load(L1)</a:t>
              </a:r>
            </a:p>
          </p:txBody>
        </p:sp>
        <p:sp>
          <p:nvSpPr>
            <p:cNvPr id="609306" name="Line 26">
              <a:extLst>
                <a:ext uri="{FF2B5EF4-FFF2-40B4-BE49-F238E27FC236}">
                  <a16:creationId xmlns:a16="http://schemas.microsoft.com/office/drawing/2014/main" id="{B5F21B30-4A38-482A-9837-6F28E3B27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307" name="AutoShape 27">
              <a:extLst>
                <a:ext uri="{FF2B5EF4-FFF2-40B4-BE49-F238E27FC236}">
                  <a16:creationId xmlns:a16="http://schemas.microsoft.com/office/drawing/2014/main" id="{69E75161-6327-47A6-9E04-B8BE0C4823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9308" name="Oval 28">
              <a:extLst>
                <a:ext uri="{FF2B5EF4-FFF2-40B4-BE49-F238E27FC236}">
                  <a16:creationId xmlns:a16="http://schemas.microsoft.com/office/drawing/2014/main" id="{7CA3C62E-F729-4A82-9790-4DD269284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9309" name="Line 29">
              <a:extLst>
                <a:ext uri="{FF2B5EF4-FFF2-40B4-BE49-F238E27FC236}">
                  <a16:creationId xmlns:a16="http://schemas.microsoft.com/office/drawing/2014/main" id="{1D6B05D8-47DE-44A1-80D3-F56A9C211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310" name="AutoShape 30">
              <a:extLst>
                <a:ext uri="{FF2B5EF4-FFF2-40B4-BE49-F238E27FC236}">
                  <a16:creationId xmlns:a16="http://schemas.microsoft.com/office/drawing/2014/main" id="{EB9477A8-6963-41D2-BAB7-7F59B3AE0D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9311" name="Line 31">
              <a:extLst>
                <a:ext uri="{FF2B5EF4-FFF2-40B4-BE49-F238E27FC236}">
                  <a16:creationId xmlns:a16="http://schemas.microsoft.com/office/drawing/2014/main" id="{37091823-B156-4728-A7E7-BCD0E676F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312" name="Oval 32">
              <a:extLst>
                <a:ext uri="{FF2B5EF4-FFF2-40B4-BE49-F238E27FC236}">
                  <a16:creationId xmlns:a16="http://schemas.microsoft.com/office/drawing/2014/main" id="{3049393E-82CD-484D-A000-37152C2C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09313" name="Line 33">
              <a:extLst>
                <a:ext uri="{FF2B5EF4-FFF2-40B4-BE49-F238E27FC236}">
                  <a16:creationId xmlns:a16="http://schemas.microsoft.com/office/drawing/2014/main" id="{7388BFD9-5B8D-441B-9902-C5DFA1A65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314" name="Line 34">
              <a:extLst>
                <a:ext uri="{FF2B5EF4-FFF2-40B4-BE49-F238E27FC236}">
                  <a16:creationId xmlns:a16="http://schemas.microsoft.com/office/drawing/2014/main" id="{9F96625D-218B-46FD-97C6-D8FAFC1F0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315" name="Line 35">
              <a:extLst>
                <a:ext uri="{FF2B5EF4-FFF2-40B4-BE49-F238E27FC236}">
                  <a16:creationId xmlns:a16="http://schemas.microsoft.com/office/drawing/2014/main" id="{4CAB171B-15B7-47B6-A27E-AFFA9CD1E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316" name="Freeform 36">
              <a:extLst>
                <a:ext uri="{FF2B5EF4-FFF2-40B4-BE49-F238E27FC236}">
                  <a16:creationId xmlns:a16="http://schemas.microsoft.com/office/drawing/2014/main" id="{A99E2B21-28E1-44F2-AA26-25F161231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317" name="Line 37">
              <a:extLst>
                <a:ext uri="{FF2B5EF4-FFF2-40B4-BE49-F238E27FC236}">
                  <a16:creationId xmlns:a16="http://schemas.microsoft.com/office/drawing/2014/main" id="{DD1F1A6E-28DE-4A2F-8363-10481DD9C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318" name="Line 38">
              <a:extLst>
                <a:ext uri="{FF2B5EF4-FFF2-40B4-BE49-F238E27FC236}">
                  <a16:creationId xmlns:a16="http://schemas.microsoft.com/office/drawing/2014/main" id="{078DF512-0859-49D5-8BA7-E9131F433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319" name="Line 39">
              <a:extLst>
                <a:ext uri="{FF2B5EF4-FFF2-40B4-BE49-F238E27FC236}">
                  <a16:creationId xmlns:a16="http://schemas.microsoft.com/office/drawing/2014/main" id="{DE8FEEE4-634A-4ABA-BE34-FBBF6B18A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320" name="Line 40">
              <a:extLst>
                <a:ext uri="{FF2B5EF4-FFF2-40B4-BE49-F238E27FC236}">
                  <a16:creationId xmlns:a16="http://schemas.microsoft.com/office/drawing/2014/main" id="{28AF5F1B-4761-4EA9-95FE-52113394A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321" name="Line 41">
              <a:extLst>
                <a:ext uri="{FF2B5EF4-FFF2-40B4-BE49-F238E27FC236}">
                  <a16:creationId xmlns:a16="http://schemas.microsoft.com/office/drawing/2014/main" id="{BFD4E678-3240-445E-ABEB-5CABC71FC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9322" name="Text Box 42">
              <a:extLst>
                <a:ext uri="{FF2B5EF4-FFF2-40B4-BE49-F238E27FC236}">
                  <a16:creationId xmlns:a16="http://schemas.microsoft.com/office/drawing/2014/main" id="{043EF5CD-D3DE-40F5-9F1D-2A1125F40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Read latch</a:t>
              </a:r>
            </a:p>
          </p:txBody>
        </p:sp>
        <p:sp>
          <p:nvSpPr>
            <p:cNvPr id="609323" name="Text Box 43">
              <a:extLst>
                <a:ext uri="{FF2B5EF4-FFF2-40B4-BE49-F238E27FC236}">
                  <a16:creationId xmlns:a16="http://schemas.microsoft.com/office/drawing/2014/main" id="{69D07C93-4B7F-4F1B-8187-7F0C9070C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Read pin</a:t>
              </a:r>
            </a:p>
          </p:txBody>
        </p:sp>
        <p:sp>
          <p:nvSpPr>
            <p:cNvPr id="609324" name="Text Box 44">
              <a:extLst>
                <a:ext uri="{FF2B5EF4-FFF2-40B4-BE49-F238E27FC236}">
                  <a16:creationId xmlns:a16="http://schemas.microsoft.com/office/drawing/2014/main" id="{5F972D4A-AF27-45B9-94BB-A5938AC15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Write to latch</a:t>
              </a:r>
            </a:p>
          </p:txBody>
        </p:sp>
        <p:sp>
          <p:nvSpPr>
            <p:cNvPr id="609325" name="Text Box 45">
              <a:extLst>
                <a:ext uri="{FF2B5EF4-FFF2-40B4-BE49-F238E27FC236}">
                  <a16:creationId xmlns:a16="http://schemas.microsoft.com/office/drawing/2014/main" id="{8B241F3F-F4F9-4AF9-BFC2-12344B395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Internal CPU bus</a:t>
              </a:r>
            </a:p>
          </p:txBody>
        </p:sp>
        <p:sp>
          <p:nvSpPr>
            <p:cNvPr id="609326" name="Text Box 46">
              <a:extLst>
                <a:ext uri="{FF2B5EF4-FFF2-40B4-BE49-F238E27FC236}">
                  <a16:creationId xmlns:a16="http://schemas.microsoft.com/office/drawing/2014/main" id="{522AAFF5-0A45-4587-9D65-C375A49FB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M1</a:t>
              </a:r>
            </a:p>
          </p:txBody>
        </p:sp>
        <p:sp>
          <p:nvSpPr>
            <p:cNvPr id="609327" name="Text Box 47">
              <a:extLst>
                <a:ext uri="{FF2B5EF4-FFF2-40B4-BE49-F238E27FC236}">
                  <a16:creationId xmlns:a16="http://schemas.microsoft.com/office/drawing/2014/main" id="{F1462C4D-36D7-4329-9507-9652895CD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P1.X pin</a:t>
              </a:r>
            </a:p>
          </p:txBody>
        </p:sp>
        <p:sp>
          <p:nvSpPr>
            <p:cNvPr id="609328" name="Text Box 48">
              <a:extLst>
                <a:ext uri="{FF2B5EF4-FFF2-40B4-BE49-F238E27FC236}">
                  <a16:creationId xmlns:a16="http://schemas.microsoft.com/office/drawing/2014/main" id="{60950DBD-6704-4C90-9857-C746B622C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P1.X </a:t>
              </a:r>
            </a:p>
          </p:txBody>
        </p:sp>
      </p:grpSp>
      <p:sp>
        <p:nvSpPr>
          <p:cNvPr id="609329" name="Freeform 49">
            <a:extLst>
              <a:ext uri="{FF2B5EF4-FFF2-40B4-BE49-F238E27FC236}">
                <a16:creationId xmlns:a16="http://schemas.microsoft.com/office/drawing/2014/main" id="{E27F048A-2E51-4320-8562-42841C282615}"/>
              </a:ext>
            </a:extLst>
          </p:cNvPr>
          <p:cNvSpPr>
            <a:spLocks/>
          </p:cNvSpPr>
          <p:nvPr/>
        </p:nvSpPr>
        <p:spPr bwMode="auto">
          <a:xfrm>
            <a:off x="5970588" y="4117975"/>
            <a:ext cx="838200" cy="1219200"/>
          </a:xfrm>
          <a:custGeom>
            <a:avLst/>
            <a:gdLst>
              <a:gd name="T0" fmla="*/ 528 w 536"/>
              <a:gd name="T1" fmla="*/ 56 h 792"/>
              <a:gd name="T2" fmla="*/ 528 w 536"/>
              <a:gd name="T3" fmla="*/ 104 h 792"/>
              <a:gd name="T4" fmla="*/ 528 w 536"/>
              <a:gd name="T5" fmla="*/ 680 h 792"/>
              <a:gd name="T6" fmla="*/ 480 w 536"/>
              <a:gd name="T7" fmla="*/ 776 h 792"/>
              <a:gd name="T8" fmla="*/ 432 w 536"/>
              <a:gd name="T9" fmla="*/ 776 h 792"/>
              <a:gd name="T10" fmla="*/ 0 w 536"/>
              <a:gd name="T11" fmla="*/ 77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" h="792">
                <a:moveTo>
                  <a:pt x="528" y="56"/>
                </a:moveTo>
                <a:cubicBezTo>
                  <a:pt x="528" y="28"/>
                  <a:pt x="528" y="0"/>
                  <a:pt x="528" y="104"/>
                </a:cubicBezTo>
                <a:cubicBezTo>
                  <a:pt x="528" y="208"/>
                  <a:pt x="536" y="568"/>
                  <a:pt x="528" y="680"/>
                </a:cubicBezTo>
                <a:cubicBezTo>
                  <a:pt x="520" y="792"/>
                  <a:pt x="496" y="760"/>
                  <a:pt x="480" y="776"/>
                </a:cubicBezTo>
                <a:cubicBezTo>
                  <a:pt x="464" y="792"/>
                  <a:pt x="512" y="776"/>
                  <a:pt x="432" y="776"/>
                </a:cubicBezTo>
                <a:cubicBezTo>
                  <a:pt x="352" y="776"/>
                  <a:pt x="176" y="776"/>
                  <a:pt x="0" y="77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9330" name="Line 50">
            <a:extLst>
              <a:ext uri="{FF2B5EF4-FFF2-40B4-BE49-F238E27FC236}">
                <a16:creationId xmlns:a16="http://schemas.microsoft.com/office/drawing/2014/main" id="{E3EDC1B0-4889-4213-950F-0EDFF8BD0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1188" y="5184775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9331" name="Text Box 51">
            <a:extLst>
              <a:ext uri="{FF2B5EF4-FFF2-40B4-BE49-F238E27FC236}">
                <a16:creationId xmlns:a16="http://schemas.microsoft.com/office/drawing/2014/main" id="{C108DBC1-9874-43F5-B533-E26E9A502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188" y="2060575"/>
            <a:ext cx="16764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cs typeface=""/>
              </a:rPr>
              <a:t>2. MOV A,P1 </a:t>
            </a:r>
          </a:p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cs typeface=""/>
              </a:rPr>
              <a:t>external pin=High</a:t>
            </a:r>
          </a:p>
        </p:txBody>
      </p:sp>
      <p:sp>
        <p:nvSpPr>
          <p:cNvPr id="609332" name="Text Box 52">
            <a:extLst>
              <a:ext uri="{FF2B5EF4-FFF2-40B4-BE49-F238E27FC236}">
                <a16:creationId xmlns:a16="http://schemas.microsoft.com/office/drawing/2014/main" id="{C1322AF9-38C4-467F-9203-46E8E99FA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517775"/>
            <a:ext cx="274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AutoNum type="arabicPeriod"/>
            </a:pPr>
            <a:r>
              <a:rPr kumimoji="1" lang="en-US" altLang="zh-TW" sz="1400">
                <a:solidFill>
                  <a:srgbClr val="FF0000"/>
                </a:solidFill>
                <a:cs typeface=""/>
              </a:rPr>
              <a:t>write a 1 to the pin MOV P1,#0FFH</a:t>
            </a:r>
          </a:p>
        </p:txBody>
      </p:sp>
      <p:sp>
        <p:nvSpPr>
          <p:cNvPr id="609333" name="Line 53">
            <a:extLst>
              <a:ext uri="{FF2B5EF4-FFF2-40B4-BE49-F238E27FC236}">
                <a16:creationId xmlns:a16="http://schemas.microsoft.com/office/drawing/2014/main" id="{DED584FD-84C8-4BF5-A1FE-BD51DFBB9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788" y="3355975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9334" name="Text Box 54">
            <a:extLst>
              <a:ext uri="{FF2B5EF4-FFF2-40B4-BE49-F238E27FC236}">
                <a16:creationId xmlns:a16="http://schemas.microsoft.com/office/drawing/2014/main" id="{5A8597C7-1A12-47A1-84AD-88738290B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8" y="31273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9335" name="Text Box 55">
            <a:extLst>
              <a:ext uri="{FF2B5EF4-FFF2-40B4-BE49-F238E27FC236}">
                <a16:creationId xmlns:a16="http://schemas.microsoft.com/office/drawing/2014/main" id="{F170EDE2-B9E4-4039-A725-BFD776DC2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38893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09336" name="Line 56">
            <a:extLst>
              <a:ext uri="{FF2B5EF4-FFF2-40B4-BE49-F238E27FC236}">
                <a16:creationId xmlns:a16="http://schemas.microsoft.com/office/drawing/2014/main" id="{EE5BF1CE-5155-444E-8A36-5B235AB8F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8188" y="3965575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9337" name="Line 57">
            <a:extLst>
              <a:ext uri="{FF2B5EF4-FFF2-40B4-BE49-F238E27FC236}">
                <a16:creationId xmlns:a16="http://schemas.microsoft.com/office/drawing/2014/main" id="{41D3F9B5-652F-4675-8E3A-EDF9B3EA1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8188" y="3965575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9338" name="Text Box 58">
            <a:extLst>
              <a:ext uri="{FF2B5EF4-FFF2-40B4-BE49-F238E27FC236}">
                <a16:creationId xmlns:a16="http://schemas.microsoft.com/office/drawing/2014/main" id="{E5ADB98A-F015-4EEC-87A0-4D86B0C9E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5718175"/>
            <a:ext cx="2209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cs typeface=""/>
              </a:rPr>
              <a:t>3. Read pin=1 Read latch=0 Write to latch=1</a:t>
            </a:r>
          </a:p>
        </p:txBody>
      </p:sp>
      <p:sp>
        <p:nvSpPr>
          <p:cNvPr id="609339" name="Freeform 59">
            <a:extLst>
              <a:ext uri="{FF2B5EF4-FFF2-40B4-BE49-F238E27FC236}">
                <a16:creationId xmlns:a16="http://schemas.microsoft.com/office/drawing/2014/main" id="{95285D6D-5316-4CDC-B162-2E9541E2E385}"/>
              </a:ext>
            </a:extLst>
          </p:cNvPr>
          <p:cNvSpPr>
            <a:spLocks/>
          </p:cNvSpPr>
          <p:nvPr/>
        </p:nvSpPr>
        <p:spPr bwMode="auto">
          <a:xfrm>
            <a:off x="2236788" y="3635375"/>
            <a:ext cx="393700" cy="1092200"/>
          </a:xfrm>
          <a:custGeom>
            <a:avLst/>
            <a:gdLst>
              <a:gd name="T0" fmla="*/ 240 w 248"/>
              <a:gd name="T1" fmla="*/ 688 h 688"/>
              <a:gd name="T2" fmla="*/ 240 w 248"/>
              <a:gd name="T3" fmla="*/ 112 h 688"/>
              <a:gd name="T4" fmla="*/ 192 w 248"/>
              <a:gd name="T5" fmla="*/ 16 h 688"/>
              <a:gd name="T6" fmla="*/ 0 w 248"/>
              <a:gd name="T7" fmla="*/ 16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9340" name="Text Box 60">
            <a:extLst>
              <a:ext uri="{FF2B5EF4-FFF2-40B4-BE49-F238E27FC236}">
                <a16:creationId xmlns:a16="http://schemas.microsoft.com/office/drawing/2014/main" id="{A2661DB8-DDF5-4965-83A6-11D5655B8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788" y="31273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000066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9341" name="Text Box 61">
            <a:extLst>
              <a:ext uri="{FF2B5EF4-FFF2-40B4-BE49-F238E27FC236}">
                <a16:creationId xmlns:a16="http://schemas.microsoft.com/office/drawing/2014/main" id="{D32CA223-3D56-42D2-B2A9-F2104DDE6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188" y="518477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ea typeface="PMingLiU" panose="02020500000000000000" pitchFamily="18" charset="-120"/>
                <a:cs typeface="Arial" panose="020B0604020202020204" pitchFamily="34" charset="0"/>
              </a:rPr>
              <a:t>TB1</a:t>
            </a:r>
          </a:p>
        </p:txBody>
      </p:sp>
      <p:sp>
        <p:nvSpPr>
          <p:cNvPr id="609342" name="Text Box 62">
            <a:extLst>
              <a:ext uri="{FF2B5EF4-FFF2-40B4-BE49-F238E27FC236}">
                <a16:creationId xmlns:a16="http://schemas.microsoft.com/office/drawing/2014/main" id="{23825434-496A-471D-8DF6-AB64F5373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988" y="236537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ea typeface="PMingLiU" panose="02020500000000000000" pitchFamily="18" charset="-120"/>
                <a:cs typeface="Arial" panose="020B0604020202020204" pitchFamily="34" charset="0"/>
              </a:rPr>
              <a:t>TB2</a:t>
            </a:r>
          </a:p>
        </p:txBody>
      </p:sp>
      <p:sp>
        <p:nvSpPr>
          <p:cNvPr id="609343" name="Freeform 63">
            <a:extLst>
              <a:ext uri="{FF2B5EF4-FFF2-40B4-BE49-F238E27FC236}">
                <a16:creationId xmlns:a16="http://schemas.microsoft.com/office/drawing/2014/main" id="{EF90901D-9676-4329-9F80-3ADFFCC5E317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2617788" y="3660775"/>
            <a:ext cx="609600" cy="228600"/>
          </a:xfrm>
          <a:custGeom>
            <a:avLst/>
            <a:gdLst>
              <a:gd name="T0" fmla="*/ 240 w 248"/>
              <a:gd name="T1" fmla="*/ 688 h 688"/>
              <a:gd name="T2" fmla="*/ 240 w 248"/>
              <a:gd name="T3" fmla="*/ 112 h 688"/>
              <a:gd name="T4" fmla="*/ 192 w 248"/>
              <a:gd name="T5" fmla="*/ 16 h 688"/>
              <a:gd name="T6" fmla="*/ 0 w 248"/>
              <a:gd name="T7" fmla="*/ 16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1D1AD1-AED2-4670-A5B8-565DCF71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9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9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31" grpId="0" autoUpdateAnimBg="0"/>
      <p:bldP spid="609332" grpId="0" autoUpdateAnimBg="0"/>
      <p:bldP spid="609334" grpId="0" autoUpdateAnimBg="0"/>
      <p:bldP spid="609335" grpId="0" autoUpdateAnimBg="0"/>
      <p:bldP spid="609338" grpId="0" autoUpdateAnimBg="0"/>
      <p:bldP spid="60934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C0C964C2-C05E-4A7C-93F6-0A641252C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Reading “Low” at Input Pin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grpSp>
        <p:nvGrpSpPr>
          <p:cNvPr id="610307" name="Group 3">
            <a:extLst>
              <a:ext uri="{FF2B5EF4-FFF2-40B4-BE49-F238E27FC236}">
                <a16:creationId xmlns:a16="http://schemas.microsoft.com/office/drawing/2014/main" id="{9A2E661F-303F-400C-B1A3-D090751432EB}"/>
              </a:ext>
            </a:extLst>
          </p:cNvPr>
          <p:cNvGrpSpPr>
            <a:grpSpLocks/>
          </p:cNvGrpSpPr>
          <p:nvPr/>
        </p:nvGrpSpPr>
        <p:grpSpPr bwMode="auto">
          <a:xfrm>
            <a:off x="658813" y="1916113"/>
            <a:ext cx="7924800" cy="3733800"/>
            <a:chOff x="528" y="1248"/>
            <a:chExt cx="4992" cy="2352"/>
          </a:xfrm>
        </p:grpSpPr>
        <p:sp>
          <p:nvSpPr>
            <p:cNvPr id="610308" name="Rectangle 4">
              <a:extLst>
                <a:ext uri="{FF2B5EF4-FFF2-40B4-BE49-F238E27FC236}">
                  <a16:creationId xmlns:a16="http://schemas.microsoft.com/office/drawing/2014/main" id="{B7BA594F-DCEF-4407-B61F-4692FA1C9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0309" name="Text Box 5">
              <a:extLst>
                <a:ext uri="{FF2B5EF4-FFF2-40B4-BE49-F238E27FC236}">
                  <a16:creationId xmlns:a16="http://schemas.microsoft.com/office/drawing/2014/main" id="{01020650-9E63-4C7A-81DB-F4CCA03B7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D</a:t>
              </a:r>
              <a:r>
                <a:rPr kumimoji="1" lang="en-US" altLang="zh-TW" sz="1600" b="1">
                  <a:ea typeface="PMingLiU" panose="02020500000000000000" pitchFamily="18" charset="-120"/>
                  <a:cs typeface="Arial" panose="020B0604020202020204" pitchFamily="34" charset="0"/>
                </a:rPr>
                <a:t>       </a:t>
              </a: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ea typeface="PMingLiU" panose="02020500000000000000" pitchFamily="18" charset="-12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Clk</a:t>
              </a:r>
              <a:r>
                <a:rPr kumimoji="1" lang="en-US" altLang="zh-TW" sz="1600" b="1">
                  <a:ea typeface="PMingLiU" panose="02020500000000000000" pitchFamily="18" charset="-120"/>
                  <a:cs typeface="Arial" panose="020B0604020202020204" pitchFamily="34" charset="0"/>
                </a:rPr>
                <a:t>     </a:t>
              </a:r>
              <a:r>
                <a:rPr kumimoji="1" lang="en-US" altLang="zh-TW" sz="1600">
                  <a:ea typeface="PMingLiU" panose="02020500000000000000" pitchFamily="18" charset="-12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610310" name="Line 6">
              <a:extLst>
                <a:ext uri="{FF2B5EF4-FFF2-40B4-BE49-F238E27FC236}">
                  <a16:creationId xmlns:a16="http://schemas.microsoft.com/office/drawing/2014/main" id="{5DFB045B-4FCD-43EB-A6B0-E834F03BD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11" name="Line 7">
              <a:extLst>
                <a:ext uri="{FF2B5EF4-FFF2-40B4-BE49-F238E27FC236}">
                  <a16:creationId xmlns:a16="http://schemas.microsoft.com/office/drawing/2014/main" id="{2E89C22B-6CA2-49E8-BF5A-A7B9FA9BA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12" name="AutoShape 8">
              <a:extLst>
                <a:ext uri="{FF2B5EF4-FFF2-40B4-BE49-F238E27FC236}">
                  <a16:creationId xmlns:a16="http://schemas.microsoft.com/office/drawing/2014/main" id="{A2C93312-97FA-4D24-B4AA-FD3DFB8A41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0313" name="Line 9">
              <a:extLst>
                <a:ext uri="{FF2B5EF4-FFF2-40B4-BE49-F238E27FC236}">
                  <a16:creationId xmlns:a16="http://schemas.microsoft.com/office/drawing/2014/main" id="{ABC85142-68B4-4535-A160-089354198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14" name="Line 10">
              <a:extLst>
                <a:ext uri="{FF2B5EF4-FFF2-40B4-BE49-F238E27FC236}">
                  <a16:creationId xmlns:a16="http://schemas.microsoft.com/office/drawing/2014/main" id="{6E1230B6-DE6D-46C3-A978-E344DC3C2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15" name="Line 11">
              <a:extLst>
                <a:ext uri="{FF2B5EF4-FFF2-40B4-BE49-F238E27FC236}">
                  <a16:creationId xmlns:a16="http://schemas.microsoft.com/office/drawing/2014/main" id="{37F13AF3-3AA4-4129-BB83-F31E710F4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16" name="Line 12">
              <a:extLst>
                <a:ext uri="{FF2B5EF4-FFF2-40B4-BE49-F238E27FC236}">
                  <a16:creationId xmlns:a16="http://schemas.microsoft.com/office/drawing/2014/main" id="{0F1F3052-D177-4348-8E8F-DC23DC8C3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17" name="Line 13">
              <a:extLst>
                <a:ext uri="{FF2B5EF4-FFF2-40B4-BE49-F238E27FC236}">
                  <a16:creationId xmlns:a16="http://schemas.microsoft.com/office/drawing/2014/main" id="{66C7B516-DA67-4839-ACA2-A0838F3E6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18" name="Line 14">
              <a:extLst>
                <a:ext uri="{FF2B5EF4-FFF2-40B4-BE49-F238E27FC236}">
                  <a16:creationId xmlns:a16="http://schemas.microsoft.com/office/drawing/2014/main" id="{D824FED5-C21C-4275-B7DA-53C532B17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19" name="Line 15">
              <a:extLst>
                <a:ext uri="{FF2B5EF4-FFF2-40B4-BE49-F238E27FC236}">
                  <a16:creationId xmlns:a16="http://schemas.microsoft.com/office/drawing/2014/main" id="{704589B9-DDA2-4BE7-95FE-A3E0160AC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20" name="Line 16">
              <a:extLst>
                <a:ext uri="{FF2B5EF4-FFF2-40B4-BE49-F238E27FC236}">
                  <a16:creationId xmlns:a16="http://schemas.microsoft.com/office/drawing/2014/main" id="{2C2A27F2-B2B5-480D-9D97-3A3C22255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21" name="Line 17">
              <a:extLst>
                <a:ext uri="{FF2B5EF4-FFF2-40B4-BE49-F238E27FC236}">
                  <a16:creationId xmlns:a16="http://schemas.microsoft.com/office/drawing/2014/main" id="{9F0772A7-D49B-4D4B-BD75-B4CE60C96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22" name="Rectangle 18">
              <a:extLst>
                <a:ext uri="{FF2B5EF4-FFF2-40B4-BE49-F238E27FC236}">
                  <a16:creationId xmlns:a16="http://schemas.microsoft.com/office/drawing/2014/main" id="{92D93409-A69C-4ACA-961F-0E112BE8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0323" name="Line 19">
              <a:extLst>
                <a:ext uri="{FF2B5EF4-FFF2-40B4-BE49-F238E27FC236}">
                  <a16:creationId xmlns:a16="http://schemas.microsoft.com/office/drawing/2014/main" id="{27AADEF3-B9DD-4809-BBCB-761F6D289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24" name="Line 20">
              <a:extLst>
                <a:ext uri="{FF2B5EF4-FFF2-40B4-BE49-F238E27FC236}">
                  <a16:creationId xmlns:a16="http://schemas.microsoft.com/office/drawing/2014/main" id="{89693774-ED07-46C7-BA7D-977F0549A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25" name="Oval 21">
              <a:extLst>
                <a:ext uri="{FF2B5EF4-FFF2-40B4-BE49-F238E27FC236}">
                  <a16:creationId xmlns:a16="http://schemas.microsoft.com/office/drawing/2014/main" id="{16691068-260A-4DA5-83F4-486C0199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0326" name="Line 22">
              <a:extLst>
                <a:ext uri="{FF2B5EF4-FFF2-40B4-BE49-F238E27FC236}">
                  <a16:creationId xmlns:a16="http://schemas.microsoft.com/office/drawing/2014/main" id="{B544FD0C-5BD6-40E3-8A49-59DB72D20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27" name="Line 23">
              <a:extLst>
                <a:ext uri="{FF2B5EF4-FFF2-40B4-BE49-F238E27FC236}">
                  <a16:creationId xmlns:a16="http://schemas.microsoft.com/office/drawing/2014/main" id="{8FC3C779-A913-42B4-BB0F-09790B9B5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28" name="Text Box 24">
              <a:extLst>
                <a:ext uri="{FF2B5EF4-FFF2-40B4-BE49-F238E27FC236}">
                  <a16:creationId xmlns:a16="http://schemas.microsoft.com/office/drawing/2014/main" id="{F13A6FD3-FB9F-470B-90DA-6035DF295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Vcc</a:t>
              </a:r>
            </a:p>
          </p:txBody>
        </p:sp>
        <p:sp>
          <p:nvSpPr>
            <p:cNvPr id="610329" name="Text Box 25">
              <a:extLst>
                <a:ext uri="{FF2B5EF4-FFF2-40B4-BE49-F238E27FC236}">
                  <a16:creationId xmlns:a16="http://schemas.microsoft.com/office/drawing/2014/main" id="{397BD095-D037-4982-A6E9-DC5CE091D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 Load(L1)</a:t>
              </a:r>
            </a:p>
          </p:txBody>
        </p:sp>
        <p:sp>
          <p:nvSpPr>
            <p:cNvPr id="610330" name="Line 26">
              <a:extLst>
                <a:ext uri="{FF2B5EF4-FFF2-40B4-BE49-F238E27FC236}">
                  <a16:creationId xmlns:a16="http://schemas.microsoft.com/office/drawing/2014/main" id="{2B6043ED-D0D6-442F-A531-453ADEE9A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31" name="AutoShape 27">
              <a:extLst>
                <a:ext uri="{FF2B5EF4-FFF2-40B4-BE49-F238E27FC236}">
                  <a16:creationId xmlns:a16="http://schemas.microsoft.com/office/drawing/2014/main" id="{805F528D-27F5-4BDA-86AC-0A93A04B9C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0332" name="Oval 28">
              <a:extLst>
                <a:ext uri="{FF2B5EF4-FFF2-40B4-BE49-F238E27FC236}">
                  <a16:creationId xmlns:a16="http://schemas.microsoft.com/office/drawing/2014/main" id="{1D700E15-A9B5-4819-8E01-7BDB0F29A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0333" name="Line 29">
              <a:extLst>
                <a:ext uri="{FF2B5EF4-FFF2-40B4-BE49-F238E27FC236}">
                  <a16:creationId xmlns:a16="http://schemas.microsoft.com/office/drawing/2014/main" id="{BC9AE83D-A65B-46D9-9835-7EFC10111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34" name="AutoShape 30">
              <a:extLst>
                <a:ext uri="{FF2B5EF4-FFF2-40B4-BE49-F238E27FC236}">
                  <a16:creationId xmlns:a16="http://schemas.microsoft.com/office/drawing/2014/main" id="{4DC0AE60-1AEF-4FB6-9E83-36AC4ECAA8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0335" name="Line 31">
              <a:extLst>
                <a:ext uri="{FF2B5EF4-FFF2-40B4-BE49-F238E27FC236}">
                  <a16:creationId xmlns:a16="http://schemas.microsoft.com/office/drawing/2014/main" id="{66430CD2-18FF-4864-BF56-0C9CFF8CE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36" name="Oval 32">
              <a:extLst>
                <a:ext uri="{FF2B5EF4-FFF2-40B4-BE49-F238E27FC236}">
                  <a16:creationId xmlns:a16="http://schemas.microsoft.com/office/drawing/2014/main" id="{1E34AEE0-FF14-47F3-8E8F-8B4E7736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0337" name="Line 33">
              <a:extLst>
                <a:ext uri="{FF2B5EF4-FFF2-40B4-BE49-F238E27FC236}">
                  <a16:creationId xmlns:a16="http://schemas.microsoft.com/office/drawing/2014/main" id="{81474863-6B05-4A66-A69B-F94F95301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38" name="Line 34">
              <a:extLst>
                <a:ext uri="{FF2B5EF4-FFF2-40B4-BE49-F238E27FC236}">
                  <a16:creationId xmlns:a16="http://schemas.microsoft.com/office/drawing/2014/main" id="{42F0B975-B3ED-4920-8B5C-039CD0479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39" name="Line 35">
              <a:extLst>
                <a:ext uri="{FF2B5EF4-FFF2-40B4-BE49-F238E27FC236}">
                  <a16:creationId xmlns:a16="http://schemas.microsoft.com/office/drawing/2014/main" id="{57402ABD-9CD1-4B66-AED5-E09EBA2B4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40" name="Freeform 36">
              <a:extLst>
                <a:ext uri="{FF2B5EF4-FFF2-40B4-BE49-F238E27FC236}">
                  <a16:creationId xmlns:a16="http://schemas.microsoft.com/office/drawing/2014/main" id="{335085B8-AE87-4BB4-A8F2-D77F1F4D6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41" name="Line 37">
              <a:extLst>
                <a:ext uri="{FF2B5EF4-FFF2-40B4-BE49-F238E27FC236}">
                  <a16:creationId xmlns:a16="http://schemas.microsoft.com/office/drawing/2014/main" id="{E5D3A4D9-B9E1-403C-A9C5-B6170CDE6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42" name="Line 38">
              <a:extLst>
                <a:ext uri="{FF2B5EF4-FFF2-40B4-BE49-F238E27FC236}">
                  <a16:creationId xmlns:a16="http://schemas.microsoft.com/office/drawing/2014/main" id="{70132F5F-B56A-4A96-9DDB-382698299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43" name="Line 39">
              <a:extLst>
                <a:ext uri="{FF2B5EF4-FFF2-40B4-BE49-F238E27FC236}">
                  <a16:creationId xmlns:a16="http://schemas.microsoft.com/office/drawing/2014/main" id="{77D30230-A0A1-44BC-961A-58CF6EC2B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44" name="Line 40">
              <a:extLst>
                <a:ext uri="{FF2B5EF4-FFF2-40B4-BE49-F238E27FC236}">
                  <a16:creationId xmlns:a16="http://schemas.microsoft.com/office/drawing/2014/main" id="{21CADC4A-F520-4B8E-8428-C2ACBBD5D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45" name="Line 41">
              <a:extLst>
                <a:ext uri="{FF2B5EF4-FFF2-40B4-BE49-F238E27FC236}">
                  <a16:creationId xmlns:a16="http://schemas.microsoft.com/office/drawing/2014/main" id="{4338F8DA-DC7A-4ED6-BB44-8006BC1E8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0346" name="Text Box 42">
              <a:extLst>
                <a:ext uri="{FF2B5EF4-FFF2-40B4-BE49-F238E27FC236}">
                  <a16:creationId xmlns:a16="http://schemas.microsoft.com/office/drawing/2014/main" id="{9D13180A-9AD3-40B4-8775-1FA703B42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Read latch</a:t>
              </a:r>
            </a:p>
          </p:txBody>
        </p:sp>
        <p:sp>
          <p:nvSpPr>
            <p:cNvPr id="610347" name="Text Box 43">
              <a:extLst>
                <a:ext uri="{FF2B5EF4-FFF2-40B4-BE49-F238E27FC236}">
                  <a16:creationId xmlns:a16="http://schemas.microsoft.com/office/drawing/2014/main" id="{464A3FA9-C07F-451F-91C3-B8B4BF9B3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Read pin</a:t>
              </a:r>
            </a:p>
          </p:txBody>
        </p:sp>
        <p:sp>
          <p:nvSpPr>
            <p:cNvPr id="610348" name="Text Box 44">
              <a:extLst>
                <a:ext uri="{FF2B5EF4-FFF2-40B4-BE49-F238E27FC236}">
                  <a16:creationId xmlns:a16="http://schemas.microsoft.com/office/drawing/2014/main" id="{3429EBF3-47F6-4A95-B305-92607F6C5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Write to latch</a:t>
              </a:r>
            </a:p>
          </p:txBody>
        </p:sp>
        <p:sp>
          <p:nvSpPr>
            <p:cNvPr id="610349" name="Text Box 45">
              <a:extLst>
                <a:ext uri="{FF2B5EF4-FFF2-40B4-BE49-F238E27FC236}">
                  <a16:creationId xmlns:a16="http://schemas.microsoft.com/office/drawing/2014/main" id="{0D975CA2-46B5-4D66-A000-A6183D5DC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Internal CPU bus</a:t>
              </a:r>
            </a:p>
          </p:txBody>
        </p:sp>
        <p:sp>
          <p:nvSpPr>
            <p:cNvPr id="610350" name="Text Box 46">
              <a:extLst>
                <a:ext uri="{FF2B5EF4-FFF2-40B4-BE49-F238E27FC236}">
                  <a16:creationId xmlns:a16="http://schemas.microsoft.com/office/drawing/2014/main" id="{AB48B0ED-8D55-4063-B29F-DBC31DC25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M1</a:t>
              </a:r>
            </a:p>
          </p:txBody>
        </p:sp>
        <p:sp>
          <p:nvSpPr>
            <p:cNvPr id="610351" name="Text Box 47">
              <a:extLst>
                <a:ext uri="{FF2B5EF4-FFF2-40B4-BE49-F238E27FC236}">
                  <a16:creationId xmlns:a16="http://schemas.microsoft.com/office/drawing/2014/main" id="{9B3843F2-D7AB-4F3E-8528-2098E3D73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P1.X pin</a:t>
              </a:r>
            </a:p>
          </p:txBody>
        </p:sp>
        <p:sp>
          <p:nvSpPr>
            <p:cNvPr id="610352" name="Text Box 48">
              <a:extLst>
                <a:ext uri="{FF2B5EF4-FFF2-40B4-BE49-F238E27FC236}">
                  <a16:creationId xmlns:a16="http://schemas.microsoft.com/office/drawing/2014/main" id="{A806D4B6-1C8F-47C7-8F0D-BF1C9B667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ea typeface="PMingLiU" panose="02020500000000000000" pitchFamily="18" charset="-120"/>
                  <a:cs typeface="Arial" panose="020B0604020202020204" pitchFamily="34" charset="0"/>
                </a:rPr>
                <a:t>P1.X </a:t>
              </a:r>
            </a:p>
          </p:txBody>
        </p:sp>
      </p:grpSp>
      <p:sp>
        <p:nvSpPr>
          <p:cNvPr id="610353" name="Text Box 49">
            <a:extLst>
              <a:ext uri="{FF2B5EF4-FFF2-40B4-BE49-F238E27FC236}">
                <a16:creationId xmlns:a16="http://schemas.microsoft.com/office/drawing/2014/main" id="{745E18CF-C79C-4988-A8AF-B2CAD61D1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413" y="5954713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ea typeface="PMingLiU" panose="02020500000000000000" pitchFamily="18" charset="-120"/>
                <a:cs typeface="Arial" panose="020B0604020202020204" pitchFamily="34" charset="0"/>
              </a:rPr>
              <a:t>8051 IC</a:t>
            </a:r>
          </a:p>
        </p:txBody>
      </p:sp>
      <p:sp>
        <p:nvSpPr>
          <p:cNvPr id="610354" name="Freeform 50">
            <a:extLst>
              <a:ext uri="{FF2B5EF4-FFF2-40B4-BE49-F238E27FC236}">
                <a16:creationId xmlns:a16="http://schemas.microsoft.com/office/drawing/2014/main" id="{97D89F4E-D3BA-43C6-B4C6-5258D8611878}"/>
              </a:ext>
            </a:extLst>
          </p:cNvPr>
          <p:cNvSpPr>
            <a:spLocks/>
          </p:cNvSpPr>
          <p:nvPr/>
        </p:nvSpPr>
        <p:spPr bwMode="auto">
          <a:xfrm>
            <a:off x="5916613" y="3973513"/>
            <a:ext cx="838200" cy="1219200"/>
          </a:xfrm>
          <a:custGeom>
            <a:avLst/>
            <a:gdLst>
              <a:gd name="T0" fmla="*/ 528 w 536"/>
              <a:gd name="T1" fmla="*/ 56 h 792"/>
              <a:gd name="T2" fmla="*/ 528 w 536"/>
              <a:gd name="T3" fmla="*/ 104 h 792"/>
              <a:gd name="T4" fmla="*/ 528 w 536"/>
              <a:gd name="T5" fmla="*/ 680 h 792"/>
              <a:gd name="T6" fmla="*/ 480 w 536"/>
              <a:gd name="T7" fmla="*/ 776 h 792"/>
              <a:gd name="T8" fmla="*/ 432 w 536"/>
              <a:gd name="T9" fmla="*/ 776 h 792"/>
              <a:gd name="T10" fmla="*/ 0 w 536"/>
              <a:gd name="T11" fmla="*/ 77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" h="792">
                <a:moveTo>
                  <a:pt x="528" y="56"/>
                </a:moveTo>
                <a:cubicBezTo>
                  <a:pt x="528" y="28"/>
                  <a:pt x="528" y="0"/>
                  <a:pt x="528" y="104"/>
                </a:cubicBezTo>
                <a:cubicBezTo>
                  <a:pt x="528" y="208"/>
                  <a:pt x="536" y="568"/>
                  <a:pt x="528" y="680"/>
                </a:cubicBezTo>
                <a:cubicBezTo>
                  <a:pt x="520" y="792"/>
                  <a:pt x="496" y="760"/>
                  <a:pt x="480" y="776"/>
                </a:cubicBezTo>
                <a:cubicBezTo>
                  <a:pt x="464" y="792"/>
                  <a:pt x="512" y="776"/>
                  <a:pt x="432" y="776"/>
                </a:cubicBezTo>
                <a:cubicBezTo>
                  <a:pt x="352" y="776"/>
                  <a:pt x="176" y="776"/>
                  <a:pt x="0" y="77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0355" name="Line 51">
            <a:extLst>
              <a:ext uri="{FF2B5EF4-FFF2-40B4-BE49-F238E27FC236}">
                <a16:creationId xmlns:a16="http://schemas.microsoft.com/office/drawing/2014/main" id="{1F6F7247-36FE-467C-B6C1-D9BF95DB94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7213" y="504031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0356" name="Text Box 52">
            <a:extLst>
              <a:ext uri="{FF2B5EF4-FFF2-40B4-BE49-F238E27FC236}">
                <a16:creationId xmlns:a16="http://schemas.microsoft.com/office/drawing/2014/main" id="{F8A195A0-2797-42B6-BE83-EC4D22D91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813" y="2068513"/>
            <a:ext cx="182880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cs typeface=""/>
              </a:rPr>
              <a:t>2. MOV A,P1</a:t>
            </a:r>
          </a:p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cs typeface=""/>
              </a:rPr>
              <a:t>external pin=Low</a:t>
            </a:r>
          </a:p>
        </p:txBody>
      </p:sp>
      <p:sp>
        <p:nvSpPr>
          <p:cNvPr id="610357" name="Text Box 53">
            <a:extLst>
              <a:ext uri="{FF2B5EF4-FFF2-40B4-BE49-F238E27FC236}">
                <a16:creationId xmlns:a16="http://schemas.microsoft.com/office/drawing/2014/main" id="{7FC9CC08-A1DD-4799-9B7F-146FBCF11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2373313"/>
            <a:ext cx="274320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AutoNum type="arabicPeriod"/>
            </a:pPr>
            <a:r>
              <a:rPr kumimoji="1" lang="en-US" altLang="zh-TW" sz="1400">
                <a:solidFill>
                  <a:srgbClr val="FF0000"/>
                </a:solidFill>
                <a:cs typeface=""/>
              </a:rPr>
              <a:t>write a 1 to the pin</a:t>
            </a:r>
          </a:p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cs typeface=""/>
              </a:rPr>
              <a:t>MOV P1,#0FFH</a:t>
            </a:r>
          </a:p>
        </p:txBody>
      </p:sp>
      <p:sp>
        <p:nvSpPr>
          <p:cNvPr id="610358" name="Line 54">
            <a:extLst>
              <a:ext uri="{FF2B5EF4-FFF2-40B4-BE49-F238E27FC236}">
                <a16:creationId xmlns:a16="http://schemas.microsoft.com/office/drawing/2014/main" id="{8CDDD1E6-88D6-474B-ACEE-CA65A3EF0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2813" y="3211513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0359" name="Text Box 55">
            <a:extLst>
              <a:ext uri="{FF2B5EF4-FFF2-40B4-BE49-F238E27FC236}">
                <a16:creationId xmlns:a16="http://schemas.microsoft.com/office/drawing/2014/main" id="{6D488739-D5FF-42C7-BA87-A547F04D0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298291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0360" name="Text Box 56">
            <a:extLst>
              <a:ext uri="{FF2B5EF4-FFF2-40B4-BE49-F238E27FC236}">
                <a16:creationId xmlns:a16="http://schemas.microsoft.com/office/drawing/2014/main" id="{4719B9FB-6DD6-413B-A107-D34FC0024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374491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0361" name="Line 57">
            <a:extLst>
              <a:ext uri="{FF2B5EF4-FFF2-40B4-BE49-F238E27FC236}">
                <a16:creationId xmlns:a16="http://schemas.microsoft.com/office/drawing/2014/main" id="{63CEAA2E-0E34-44C7-97FA-AB52FD5AA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4213" y="3821113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0362" name="Line 58">
            <a:extLst>
              <a:ext uri="{FF2B5EF4-FFF2-40B4-BE49-F238E27FC236}">
                <a16:creationId xmlns:a16="http://schemas.microsoft.com/office/drawing/2014/main" id="{C897A820-6AB9-44F8-AAA0-1DF9220FCE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4213" y="3821113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0363" name="Text Box 59">
            <a:extLst>
              <a:ext uri="{FF2B5EF4-FFF2-40B4-BE49-F238E27FC236}">
                <a16:creationId xmlns:a16="http://schemas.microsoft.com/office/drawing/2014/main" id="{C098372C-DB10-4332-98D5-91BCF78BD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5573713"/>
            <a:ext cx="2209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cs typeface=""/>
              </a:rPr>
              <a:t>3. Read pin=1 Read latch=0 Write to latch=1</a:t>
            </a:r>
          </a:p>
        </p:txBody>
      </p:sp>
      <p:sp>
        <p:nvSpPr>
          <p:cNvPr id="610364" name="Freeform 60">
            <a:extLst>
              <a:ext uri="{FF2B5EF4-FFF2-40B4-BE49-F238E27FC236}">
                <a16:creationId xmlns:a16="http://schemas.microsoft.com/office/drawing/2014/main" id="{EDB85296-4019-4A9D-9F33-57FBB81899E5}"/>
              </a:ext>
            </a:extLst>
          </p:cNvPr>
          <p:cNvSpPr>
            <a:spLocks/>
          </p:cNvSpPr>
          <p:nvPr/>
        </p:nvSpPr>
        <p:spPr bwMode="auto">
          <a:xfrm>
            <a:off x="2182813" y="3490913"/>
            <a:ext cx="393700" cy="1092200"/>
          </a:xfrm>
          <a:custGeom>
            <a:avLst/>
            <a:gdLst>
              <a:gd name="T0" fmla="*/ 240 w 248"/>
              <a:gd name="T1" fmla="*/ 688 h 688"/>
              <a:gd name="T2" fmla="*/ 240 w 248"/>
              <a:gd name="T3" fmla="*/ 112 h 688"/>
              <a:gd name="T4" fmla="*/ 192 w 248"/>
              <a:gd name="T5" fmla="*/ 16 h 688"/>
              <a:gd name="T6" fmla="*/ 0 w 248"/>
              <a:gd name="T7" fmla="*/ 16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0365" name="Text Box 61">
            <a:extLst>
              <a:ext uri="{FF2B5EF4-FFF2-40B4-BE49-F238E27FC236}">
                <a16:creationId xmlns:a16="http://schemas.microsoft.com/office/drawing/2014/main" id="{D14E4F01-11D4-4EB3-B821-056593F32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813" y="298291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000066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0366" name="Text Box 62">
            <a:extLst>
              <a:ext uri="{FF2B5EF4-FFF2-40B4-BE49-F238E27FC236}">
                <a16:creationId xmlns:a16="http://schemas.microsoft.com/office/drawing/2014/main" id="{B09FD2B8-2EBC-4F20-9897-FB99A7844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5040313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ea typeface="PMingLiU" panose="02020500000000000000" pitchFamily="18" charset="-120"/>
                <a:cs typeface="Arial" panose="020B0604020202020204" pitchFamily="34" charset="0"/>
              </a:rPr>
              <a:t>TB1</a:t>
            </a:r>
          </a:p>
        </p:txBody>
      </p:sp>
      <p:sp>
        <p:nvSpPr>
          <p:cNvPr id="610367" name="Text Box 63">
            <a:extLst>
              <a:ext uri="{FF2B5EF4-FFF2-40B4-BE49-F238E27FC236}">
                <a16:creationId xmlns:a16="http://schemas.microsoft.com/office/drawing/2014/main" id="{504DE693-23BF-40F0-BAD6-3955A26F0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2220913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ea typeface="PMingLiU" panose="02020500000000000000" pitchFamily="18" charset="-120"/>
                <a:cs typeface="Arial" panose="020B0604020202020204" pitchFamily="34" charset="0"/>
              </a:rPr>
              <a:t>TB2</a:t>
            </a:r>
          </a:p>
        </p:txBody>
      </p:sp>
      <p:sp>
        <p:nvSpPr>
          <p:cNvPr id="610368" name="Freeform 64">
            <a:extLst>
              <a:ext uri="{FF2B5EF4-FFF2-40B4-BE49-F238E27FC236}">
                <a16:creationId xmlns:a16="http://schemas.microsoft.com/office/drawing/2014/main" id="{82E3E8EB-C6F8-4968-92C7-086E7A01D780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2563813" y="3516313"/>
            <a:ext cx="609600" cy="228600"/>
          </a:xfrm>
          <a:custGeom>
            <a:avLst/>
            <a:gdLst>
              <a:gd name="T0" fmla="*/ 240 w 248"/>
              <a:gd name="T1" fmla="*/ 688 h 688"/>
              <a:gd name="T2" fmla="*/ 240 w 248"/>
              <a:gd name="T3" fmla="*/ 112 h 688"/>
              <a:gd name="T4" fmla="*/ 192 w 248"/>
              <a:gd name="T5" fmla="*/ 16 h 688"/>
              <a:gd name="T6" fmla="*/ 0 w 248"/>
              <a:gd name="T7" fmla="*/ 16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1C2EAF-58E8-4168-9A88-3B069BD4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56" grpId="0" autoUpdateAnimBg="0"/>
      <p:bldP spid="610357" grpId="0" autoUpdateAnimBg="0"/>
      <p:bldP spid="610359" grpId="0" autoUpdateAnimBg="0"/>
      <p:bldP spid="610360" grpId="0" autoUpdateAnimBg="0"/>
      <p:bldP spid="610363" grpId="0" autoUpdateAnimBg="0"/>
      <p:bldP spid="61036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>
            <a:extLst>
              <a:ext uri="{FF2B5EF4-FFF2-40B4-BE49-F238E27FC236}">
                <a16:creationId xmlns:a16="http://schemas.microsoft.com/office/drawing/2014/main" id="{65FE24FA-147C-47A7-AAC1-026252A49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PMingLiU" panose="02020500000000000000" pitchFamily="18" charset="-120"/>
              </a:rPr>
              <a:t>Port 0 with Pull-Up Resistors</a:t>
            </a:r>
            <a:endParaRPr lang="en-US" altLang="en-US">
              <a:ea typeface="PMingLiU" panose="02020500000000000000" pitchFamily="18" charset="-120"/>
            </a:endParaRPr>
          </a:p>
        </p:txBody>
      </p:sp>
      <p:grpSp>
        <p:nvGrpSpPr>
          <p:cNvPr id="611331" name="Group 3">
            <a:extLst>
              <a:ext uri="{FF2B5EF4-FFF2-40B4-BE49-F238E27FC236}">
                <a16:creationId xmlns:a16="http://schemas.microsoft.com/office/drawing/2014/main" id="{FC1ED125-7EFD-4DEA-8B09-0FD325AC3BED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700213"/>
            <a:ext cx="7467600" cy="4222750"/>
            <a:chOff x="611" y="938"/>
            <a:chExt cx="4718" cy="2900"/>
          </a:xfrm>
        </p:grpSpPr>
        <p:grpSp>
          <p:nvGrpSpPr>
            <p:cNvPr id="611332" name="Group 4">
              <a:extLst>
                <a:ext uri="{FF2B5EF4-FFF2-40B4-BE49-F238E27FC236}">
                  <a16:creationId xmlns:a16="http://schemas.microsoft.com/office/drawing/2014/main" id="{95772971-F5DE-4837-A19E-9FC094CD5E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1078"/>
              <a:ext cx="273" cy="797"/>
              <a:chOff x="1201" y="1616"/>
              <a:chExt cx="273" cy="797"/>
            </a:xfrm>
          </p:grpSpPr>
          <p:sp>
            <p:nvSpPr>
              <p:cNvPr id="611333" name="Line 5">
                <a:extLst>
                  <a:ext uri="{FF2B5EF4-FFF2-40B4-BE49-F238E27FC236}">
                    <a16:creationId xmlns:a16="http://schemas.microsoft.com/office/drawing/2014/main" id="{D05E7023-57AA-4DB8-A565-635879A431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1827"/>
                <a:ext cx="136" cy="27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611334" name="Line 6">
                <a:extLst>
                  <a:ext uri="{FF2B5EF4-FFF2-40B4-BE49-F238E27FC236}">
                    <a16:creationId xmlns:a16="http://schemas.microsoft.com/office/drawing/2014/main" id="{206EFEFC-10CE-4907-89B6-F623CC221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1616"/>
                <a:ext cx="0" cy="204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611335" name="Line 7">
                <a:extLst>
                  <a:ext uri="{FF2B5EF4-FFF2-40B4-BE49-F238E27FC236}">
                    <a16:creationId xmlns:a16="http://schemas.microsoft.com/office/drawing/2014/main" id="{EF475705-1499-490E-A100-737B3201F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2" y="1854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611336" name="Line 8">
                <a:extLst>
                  <a:ext uri="{FF2B5EF4-FFF2-40B4-BE49-F238E27FC236}">
                    <a16:creationId xmlns:a16="http://schemas.microsoft.com/office/drawing/2014/main" id="{C166BA84-1362-4B75-B0CB-A4A0D4889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1905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611337" name="Line 9">
                <a:extLst>
                  <a:ext uri="{FF2B5EF4-FFF2-40B4-BE49-F238E27FC236}">
                    <a16:creationId xmlns:a16="http://schemas.microsoft.com/office/drawing/2014/main" id="{253DD320-82B4-4663-84BD-1135251A7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1" y="1950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611338" name="Line 10">
                <a:extLst>
                  <a:ext uri="{FF2B5EF4-FFF2-40B4-BE49-F238E27FC236}">
                    <a16:creationId xmlns:a16="http://schemas.microsoft.com/office/drawing/2014/main" id="{7AB78661-7502-4FA1-B773-DF9F053D32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2" y="2045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611339" name="Line 11">
                <a:extLst>
                  <a:ext uri="{FF2B5EF4-FFF2-40B4-BE49-F238E27FC236}">
                    <a16:creationId xmlns:a16="http://schemas.microsoft.com/office/drawing/2014/main" id="{FBDF91EB-70EA-45FC-B0FA-92DCA5CB7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1" y="2136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611340" name="Line 12">
                <a:extLst>
                  <a:ext uri="{FF2B5EF4-FFF2-40B4-BE49-F238E27FC236}">
                    <a16:creationId xmlns:a16="http://schemas.microsoft.com/office/drawing/2014/main" id="{AD907865-5B20-4020-946C-80E72F433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1996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611341" name="Line 13">
                <a:extLst>
                  <a:ext uri="{FF2B5EF4-FFF2-40B4-BE49-F238E27FC236}">
                    <a16:creationId xmlns:a16="http://schemas.microsoft.com/office/drawing/2014/main" id="{3A46F305-8A76-4BFB-BDC7-0A308D27A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2091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611342" name="Line 14">
                <a:extLst>
                  <a:ext uri="{FF2B5EF4-FFF2-40B4-BE49-F238E27FC236}">
                    <a16:creationId xmlns:a16="http://schemas.microsoft.com/office/drawing/2014/main" id="{D2A6A8D2-56C9-4B78-977A-26DB79ABD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2186"/>
                <a:ext cx="136" cy="27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611343" name="Line 15">
                <a:extLst>
                  <a:ext uri="{FF2B5EF4-FFF2-40B4-BE49-F238E27FC236}">
                    <a16:creationId xmlns:a16="http://schemas.microsoft.com/office/drawing/2014/main" id="{E6428FE1-2087-46D9-8424-65D0F9D4B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2209"/>
                <a:ext cx="0" cy="204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611344" name="Line 16">
              <a:extLst>
                <a:ext uri="{FF2B5EF4-FFF2-40B4-BE49-F238E27FC236}">
                  <a16:creationId xmlns:a16="http://schemas.microsoft.com/office/drawing/2014/main" id="{75D46EE0-0405-427A-81BD-689C28EDF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45" name="Line 17">
              <a:extLst>
                <a:ext uri="{FF2B5EF4-FFF2-40B4-BE49-F238E27FC236}">
                  <a16:creationId xmlns:a16="http://schemas.microsoft.com/office/drawing/2014/main" id="{CD9D06B9-55B4-41FA-9ADB-D19B563E5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46" name="Line 18">
              <a:extLst>
                <a:ext uri="{FF2B5EF4-FFF2-40B4-BE49-F238E27FC236}">
                  <a16:creationId xmlns:a16="http://schemas.microsoft.com/office/drawing/2014/main" id="{E61ED52B-2F48-42B0-968C-6BC4FF978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47" name="Line 19">
              <a:extLst>
                <a:ext uri="{FF2B5EF4-FFF2-40B4-BE49-F238E27FC236}">
                  <a16:creationId xmlns:a16="http://schemas.microsoft.com/office/drawing/2014/main" id="{7E45802D-9D68-447E-AFDE-451FC9DDC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48" name="Line 20">
              <a:extLst>
                <a:ext uri="{FF2B5EF4-FFF2-40B4-BE49-F238E27FC236}">
                  <a16:creationId xmlns:a16="http://schemas.microsoft.com/office/drawing/2014/main" id="{6642645C-A7D9-482E-8453-E1374E7B5C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0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49" name="Line 21">
              <a:extLst>
                <a:ext uri="{FF2B5EF4-FFF2-40B4-BE49-F238E27FC236}">
                  <a16:creationId xmlns:a16="http://schemas.microsoft.com/office/drawing/2014/main" id="{78BD97D4-2B98-47B8-9E9A-0BF693227C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50" name="Line 22">
              <a:extLst>
                <a:ext uri="{FF2B5EF4-FFF2-40B4-BE49-F238E27FC236}">
                  <a16:creationId xmlns:a16="http://schemas.microsoft.com/office/drawing/2014/main" id="{F9B43A7A-9543-4592-9908-DF5B2A9E3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0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51" name="Line 23">
              <a:extLst>
                <a:ext uri="{FF2B5EF4-FFF2-40B4-BE49-F238E27FC236}">
                  <a16:creationId xmlns:a16="http://schemas.microsoft.com/office/drawing/2014/main" id="{7224FB52-1CFA-43F2-AC52-FC6390F88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52" name="Line 24">
              <a:extLst>
                <a:ext uri="{FF2B5EF4-FFF2-40B4-BE49-F238E27FC236}">
                  <a16:creationId xmlns:a16="http://schemas.microsoft.com/office/drawing/2014/main" id="{A30D9157-2BE5-49FD-AD05-8D1420051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53" name="Line 25">
              <a:extLst>
                <a:ext uri="{FF2B5EF4-FFF2-40B4-BE49-F238E27FC236}">
                  <a16:creationId xmlns:a16="http://schemas.microsoft.com/office/drawing/2014/main" id="{7BF99ACA-9C98-439E-8D36-97DEDA019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54" name="Line 26">
              <a:extLst>
                <a:ext uri="{FF2B5EF4-FFF2-40B4-BE49-F238E27FC236}">
                  <a16:creationId xmlns:a16="http://schemas.microsoft.com/office/drawing/2014/main" id="{8BC44F87-9BCB-45DB-A354-FF4A52EAC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671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55" name="Line 27">
              <a:extLst>
                <a:ext uri="{FF2B5EF4-FFF2-40B4-BE49-F238E27FC236}">
                  <a16:creationId xmlns:a16="http://schemas.microsoft.com/office/drawing/2014/main" id="{C84A3967-FA19-49FF-8FBB-23E064704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56" name="Line 28">
              <a:extLst>
                <a:ext uri="{FF2B5EF4-FFF2-40B4-BE49-F238E27FC236}">
                  <a16:creationId xmlns:a16="http://schemas.microsoft.com/office/drawing/2014/main" id="{C7022317-767C-4A9F-A60F-F4B98D3A1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57" name="Line 29">
              <a:extLst>
                <a:ext uri="{FF2B5EF4-FFF2-40B4-BE49-F238E27FC236}">
                  <a16:creationId xmlns:a16="http://schemas.microsoft.com/office/drawing/2014/main" id="{B8FDF9CB-9CB6-4B9C-9774-C57FD3D32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58" name="Line 30">
              <a:extLst>
                <a:ext uri="{FF2B5EF4-FFF2-40B4-BE49-F238E27FC236}">
                  <a16:creationId xmlns:a16="http://schemas.microsoft.com/office/drawing/2014/main" id="{F0812081-23DC-422B-86BB-CDDB3E291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59" name="Line 31">
              <a:extLst>
                <a:ext uri="{FF2B5EF4-FFF2-40B4-BE49-F238E27FC236}">
                  <a16:creationId xmlns:a16="http://schemas.microsoft.com/office/drawing/2014/main" id="{681E0D4A-66E3-4EF1-90F3-4890DEE34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60" name="Line 32">
              <a:extLst>
                <a:ext uri="{FF2B5EF4-FFF2-40B4-BE49-F238E27FC236}">
                  <a16:creationId xmlns:a16="http://schemas.microsoft.com/office/drawing/2014/main" id="{876AC666-B52E-433D-82D6-1D455FA16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61" name="Line 33">
              <a:extLst>
                <a:ext uri="{FF2B5EF4-FFF2-40B4-BE49-F238E27FC236}">
                  <a16:creationId xmlns:a16="http://schemas.microsoft.com/office/drawing/2014/main" id="{559F9935-10C0-4F1B-A5FF-FD802F20A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62" name="Line 34">
              <a:extLst>
                <a:ext uri="{FF2B5EF4-FFF2-40B4-BE49-F238E27FC236}">
                  <a16:creationId xmlns:a16="http://schemas.microsoft.com/office/drawing/2014/main" id="{87590E62-4C32-4B99-A1C7-C70C3DD9C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63" name="Line 35">
              <a:extLst>
                <a:ext uri="{FF2B5EF4-FFF2-40B4-BE49-F238E27FC236}">
                  <a16:creationId xmlns:a16="http://schemas.microsoft.com/office/drawing/2014/main" id="{36FD9AAA-3B7A-4649-9F83-7B95479F3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64" name="Line 36">
              <a:extLst>
                <a:ext uri="{FF2B5EF4-FFF2-40B4-BE49-F238E27FC236}">
                  <a16:creationId xmlns:a16="http://schemas.microsoft.com/office/drawing/2014/main" id="{65F9D34C-5D44-4B82-80CC-F70535C7A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65" name="Line 37">
              <a:extLst>
                <a:ext uri="{FF2B5EF4-FFF2-40B4-BE49-F238E27FC236}">
                  <a16:creationId xmlns:a16="http://schemas.microsoft.com/office/drawing/2014/main" id="{AB8D653E-6651-4C5F-B8CA-19392ECAA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71"/>
              <a:ext cx="0" cy="56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66" name="Line 38">
              <a:extLst>
                <a:ext uri="{FF2B5EF4-FFF2-40B4-BE49-F238E27FC236}">
                  <a16:creationId xmlns:a16="http://schemas.microsoft.com/office/drawing/2014/main" id="{E2949EEB-DC16-4AB4-A555-3654B9E17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67" name="Line 39">
              <a:extLst>
                <a:ext uri="{FF2B5EF4-FFF2-40B4-BE49-F238E27FC236}">
                  <a16:creationId xmlns:a16="http://schemas.microsoft.com/office/drawing/2014/main" id="{BC2BF7B8-B829-45CF-AB67-4974F33B8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68" name="Line 40">
              <a:extLst>
                <a:ext uri="{FF2B5EF4-FFF2-40B4-BE49-F238E27FC236}">
                  <a16:creationId xmlns:a16="http://schemas.microsoft.com/office/drawing/2014/main" id="{39A3953D-5421-4E05-99AB-9A5EF6CD4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69" name="Line 41">
              <a:extLst>
                <a:ext uri="{FF2B5EF4-FFF2-40B4-BE49-F238E27FC236}">
                  <a16:creationId xmlns:a16="http://schemas.microsoft.com/office/drawing/2014/main" id="{09A9FF30-5AC3-430F-8C5B-7AC420EFC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70" name="Line 42">
              <a:extLst>
                <a:ext uri="{FF2B5EF4-FFF2-40B4-BE49-F238E27FC236}">
                  <a16:creationId xmlns:a16="http://schemas.microsoft.com/office/drawing/2014/main" id="{598B1595-D512-4969-8EDF-A6ECCA4E8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6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71" name="Line 43">
              <a:extLst>
                <a:ext uri="{FF2B5EF4-FFF2-40B4-BE49-F238E27FC236}">
                  <a16:creationId xmlns:a16="http://schemas.microsoft.com/office/drawing/2014/main" id="{5BA1F8F9-287A-47C3-B230-6ABAE235E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72" name="Line 44">
              <a:extLst>
                <a:ext uri="{FF2B5EF4-FFF2-40B4-BE49-F238E27FC236}">
                  <a16:creationId xmlns:a16="http://schemas.microsoft.com/office/drawing/2014/main" id="{2FDA022F-1CBF-48C1-AAB6-E2BEB7BA1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6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73" name="Line 45">
              <a:extLst>
                <a:ext uri="{FF2B5EF4-FFF2-40B4-BE49-F238E27FC236}">
                  <a16:creationId xmlns:a16="http://schemas.microsoft.com/office/drawing/2014/main" id="{11B2F616-C50D-49DF-B258-BC8C85561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74" name="Line 46">
              <a:extLst>
                <a:ext uri="{FF2B5EF4-FFF2-40B4-BE49-F238E27FC236}">
                  <a16:creationId xmlns:a16="http://schemas.microsoft.com/office/drawing/2014/main" id="{52C2B7B5-A8AA-480D-B1E5-347774E40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75" name="Line 47">
              <a:extLst>
                <a:ext uri="{FF2B5EF4-FFF2-40B4-BE49-F238E27FC236}">
                  <a16:creationId xmlns:a16="http://schemas.microsoft.com/office/drawing/2014/main" id="{CD44F905-E6A6-4AB1-98BB-BA5D73D1E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76" name="Line 48">
              <a:extLst>
                <a:ext uri="{FF2B5EF4-FFF2-40B4-BE49-F238E27FC236}">
                  <a16:creationId xmlns:a16="http://schemas.microsoft.com/office/drawing/2014/main" id="{DB3B339F-29B9-405F-82C1-40CC8B593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671"/>
              <a:ext cx="0" cy="74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77" name="Line 49">
              <a:extLst>
                <a:ext uri="{FF2B5EF4-FFF2-40B4-BE49-F238E27FC236}">
                  <a16:creationId xmlns:a16="http://schemas.microsoft.com/office/drawing/2014/main" id="{834FBD18-A831-4541-B1B0-814EF4567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78" name="Line 50">
              <a:extLst>
                <a:ext uri="{FF2B5EF4-FFF2-40B4-BE49-F238E27FC236}">
                  <a16:creationId xmlns:a16="http://schemas.microsoft.com/office/drawing/2014/main" id="{7217532B-427D-4E61-9213-B24C38A22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79" name="Line 51">
              <a:extLst>
                <a:ext uri="{FF2B5EF4-FFF2-40B4-BE49-F238E27FC236}">
                  <a16:creationId xmlns:a16="http://schemas.microsoft.com/office/drawing/2014/main" id="{246E09B5-21F9-4FD7-99B0-3917EB4B3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80" name="Line 52">
              <a:extLst>
                <a:ext uri="{FF2B5EF4-FFF2-40B4-BE49-F238E27FC236}">
                  <a16:creationId xmlns:a16="http://schemas.microsoft.com/office/drawing/2014/main" id="{0AD73A36-7556-4EB0-A17C-ABCFD8D39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81" name="Line 53">
              <a:extLst>
                <a:ext uri="{FF2B5EF4-FFF2-40B4-BE49-F238E27FC236}">
                  <a16:creationId xmlns:a16="http://schemas.microsoft.com/office/drawing/2014/main" id="{4E734200-7604-4840-85D4-5B21098F5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9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82" name="Line 54">
              <a:extLst>
                <a:ext uri="{FF2B5EF4-FFF2-40B4-BE49-F238E27FC236}">
                  <a16:creationId xmlns:a16="http://schemas.microsoft.com/office/drawing/2014/main" id="{C9136711-4183-4252-9E00-C31AF2324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83" name="Line 55">
              <a:extLst>
                <a:ext uri="{FF2B5EF4-FFF2-40B4-BE49-F238E27FC236}">
                  <a16:creationId xmlns:a16="http://schemas.microsoft.com/office/drawing/2014/main" id="{1B38DE16-F1D0-4FA2-83F8-7345B7E64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9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84" name="Line 56">
              <a:extLst>
                <a:ext uri="{FF2B5EF4-FFF2-40B4-BE49-F238E27FC236}">
                  <a16:creationId xmlns:a16="http://schemas.microsoft.com/office/drawing/2014/main" id="{F9F0B7BB-332E-470B-9AC2-7D2A28665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85" name="Line 57">
              <a:extLst>
                <a:ext uri="{FF2B5EF4-FFF2-40B4-BE49-F238E27FC236}">
                  <a16:creationId xmlns:a16="http://schemas.microsoft.com/office/drawing/2014/main" id="{A42F7CFC-7B95-4AC0-95D2-4034DD88D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86" name="Line 58">
              <a:extLst>
                <a:ext uri="{FF2B5EF4-FFF2-40B4-BE49-F238E27FC236}">
                  <a16:creationId xmlns:a16="http://schemas.microsoft.com/office/drawing/2014/main" id="{B90BDC55-9F61-477E-9EA6-2682A6E21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87" name="Line 59">
              <a:extLst>
                <a:ext uri="{FF2B5EF4-FFF2-40B4-BE49-F238E27FC236}">
                  <a16:creationId xmlns:a16="http://schemas.microsoft.com/office/drawing/2014/main" id="{A54FA696-B918-4917-9DD0-D85F8A714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671"/>
              <a:ext cx="0" cy="929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88" name="Line 60">
              <a:extLst>
                <a:ext uri="{FF2B5EF4-FFF2-40B4-BE49-F238E27FC236}">
                  <a16:creationId xmlns:a16="http://schemas.microsoft.com/office/drawing/2014/main" id="{702F5777-778D-4E7A-82CC-F5A5E89E3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89" name="Line 61">
              <a:extLst>
                <a:ext uri="{FF2B5EF4-FFF2-40B4-BE49-F238E27FC236}">
                  <a16:creationId xmlns:a16="http://schemas.microsoft.com/office/drawing/2014/main" id="{4167F1F1-8BDD-408A-8C00-AA2BE4BDE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90" name="Line 62">
              <a:extLst>
                <a:ext uri="{FF2B5EF4-FFF2-40B4-BE49-F238E27FC236}">
                  <a16:creationId xmlns:a16="http://schemas.microsoft.com/office/drawing/2014/main" id="{929A65F8-98A5-4F96-BB08-071513BD32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91" name="Line 63">
              <a:extLst>
                <a:ext uri="{FF2B5EF4-FFF2-40B4-BE49-F238E27FC236}">
                  <a16:creationId xmlns:a16="http://schemas.microsoft.com/office/drawing/2014/main" id="{C1EB5AC2-B42E-4CE1-99C4-9B397FCDB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92" name="Line 64">
              <a:extLst>
                <a:ext uri="{FF2B5EF4-FFF2-40B4-BE49-F238E27FC236}">
                  <a16:creationId xmlns:a16="http://schemas.microsoft.com/office/drawing/2014/main" id="{4E492A67-6F98-4A4C-9E5E-488BCB1BA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2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93" name="Line 65">
              <a:extLst>
                <a:ext uri="{FF2B5EF4-FFF2-40B4-BE49-F238E27FC236}">
                  <a16:creationId xmlns:a16="http://schemas.microsoft.com/office/drawing/2014/main" id="{95569C4E-07DE-485F-B219-913C7F152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94" name="Line 66">
              <a:extLst>
                <a:ext uri="{FF2B5EF4-FFF2-40B4-BE49-F238E27FC236}">
                  <a16:creationId xmlns:a16="http://schemas.microsoft.com/office/drawing/2014/main" id="{B4B7608A-BA81-437F-8EDE-5B067A912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2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95" name="Line 67">
              <a:extLst>
                <a:ext uri="{FF2B5EF4-FFF2-40B4-BE49-F238E27FC236}">
                  <a16:creationId xmlns:a16="http://schemas.microsoft.com/office/drawing/2014/main" id="{AC98471D-E9ED-4A5C-A7A3-808577DFC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96" name="Line 68">
              <a:extLst>
                <a:ext uri="{FF2B5EF4-FFF2-40B4-BE49-F238E27FC236}">
                  <a16:creationId xmlns:a16="http://schemas.microsoft.com/office/drawing/2014/main" id="{B118C226-17FF-4A95-8FF7-684D76166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97" name="Line 69">
              <a:extLst>
                <a:ext uri="{FF2B5EF4-FFF2-40B4-BE49-F238E27FC236}">
                  <a16:creationId xmlns:a16="http://schemas.microsoft.com/office/drawing/2014/main" id="{065F6F02-06EC-4C15-B7F6-5C0BCF436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98" name="Line 70">
              <a:extLst>
                <a:ext uri="{FF2B5EF4-FFF2-40B4-BE49-F238E27FC236}">
                  <a16:creationId xmlns:a16="http://schemas.microsoft.com/office/drawing/2014/main" id="{0380DDFE-BE5A-4DC9-908D-0C8A6FAC2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71"/>
              <a:ext cx="0" cy="1111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399" name="Line 71">
              <a:extLst>
                <a:ext uri="{FF2B5EF4-FFF2-40B4-BE49-F238E27FC236}">
                  <a16:creationId xmlns:a16="http://schemas.microsoft.com/office/drawing/2014/main" id="{B344F3E5-1423-40D8-AA77-ABF2FB2DF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00" name="Line 72">
              <a:extLst>
                <a:ext uri="{FF2B5EF4-FFF2-40B4-BE49-F238E27FC236}">
                  <a16:creationId xmlns:a16="http://schemas.microsoft.com/office/drawing/2014/main" id="{6DA4D841-E600-4206-BE88-546C32B54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01" name="Line 73">
              <a:extLst>
                <a:ext uri="{FF2B5EF4-FFF2-40B4-BE49-F238E27FC236}">
                  <a16:creationId xmlns:a16="http://schemas.microsoft.com/office/drawing/2014/main" id="{56779B87-9C9C-4FCA-8679-2AF0E9E0B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6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02" name="Line 74">
              <a:extLst>
                <a:ext uri="{FF2B5EF4-FFF2-40B4-BE49-F238E27FC236}">
                  <a16:creationId xmlns:a16="http://schemas.microsoft.com/office/drawing/2014/main" id="{A17333FA-5BFB-4C13-9FDC-8BCF7A7CE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03" name="Line 75">
              <a:extLst>
                <a:ext uri="{FF2B5EF4-FFF2-40B4-BE49-F238E27FC236}">
                  <a16:creationId xmlns:a16="http://schemas.microsoft.com/office/drawing/2014/main" id="{A9A9544C-E998-4932-B977-84FC2CC58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04" name="Line 76">
              <a:extLst>
                <a:ext uri="{FF2B5EF4-FFF2-40B4-BE49-F238E27FC236}">
                  <a16:creationId xmlns:a16="http://schemas.microsoft.com/office/drawing/2014/main" id="{EEFFB8AB-ACF7-4C43-A94A-AD59C2A4E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6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05" name="Line 77">
              <a:extLst>
                <a:ext uri="{FF2B5EF4-FFF2-40B4-BE49-F238E27FC236}">
                  <a16:creationId xmlns:a16="http://schemas.microsoft.com/office/drawing/2014/main" id="{172C7FBC-1625-411B-9277-4107F1512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06" name="Line 78">
              <a:extLst>
                <a:ext uri="{FF2B5EF4-FFF2-40B4-BE49-F238E27FC236}">
                  <a16:creationId xmlns:a16="http://schemas.microsoft.com/office/drawing/2014/main" id="{2E264B19-4259-4053-8235-2D405BC1D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07" name="Line 79">
              <a:extLst>
                <a:ext uri="{FF2B5EF4-FFF2-40B4-BE49-F238E27FC236}">
                  <a16:creationId xmlns:a16="http://schemas.microsoft.com/office/drawing/2014/main" id="{4F73CC19-883A-4FEC-B2EA-52AF154B6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08" name="Line 80">
              <a:extLst>
                <a:ext uri="{FF2B5EF4-FFF2-40B4-BE49-F238E27FC236}">
                  <a16:creationId xmlns:a16="http://schemas.microsoft.com/office/drawing/2014/main" id="{D47B1C32-04B6-41B9-A6D1-79060632E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09" name="Line 81">
              <a:extLst>
                <a:ext uri="{FF2B5EF4-FFF2-40B4-BE49-F238E27FC236}">
                  <a16:creationId xmlns:a16="http://schemas.microsoft.com/office/drawing/2014/main" id="{E75DAB2E-515B-4C6A-9376-6E647A6B4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671"/>
              <a:ext cx="0" cy="1292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10" name="Line 82">
              <a:extLst>
                <a:ext uri="{FF2B5EF4-FFF2-40B4-BE49-F238E27FC236}">
                  <a16:creationId xmlns:a16="http://schemas.microsoft.com/office/drawing/2014/main" id="{7C6239C4-040B-4512-96CC-D099C7BFA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11" name="Line 83">
              <a:extLst>
                <a:ext uri="{FF2B5EF4-FFF2-40B4-BE49-F238E27FC236}">
                  <a16:creationId xmlns:a16="http://schemas.microsoft.com/office/drawing/2014/main" id="{B49FCFBF-F4E4-435A-9E50-B3EC09AAF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12" name="Line 84">
              <a:extLst>
                <a:ext uri="{FF2B5EF4-FFF2-40B4-BE49-F238E27FC236}">
                  <a16:creationId xmlns:a16="http://schemas.microsoft.com/office/drawing/2014/main" id="{4238C951-A13A-4EB8-A225-F4849F82B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8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13" name="Line 85">
              <a:extLst>
                <a:ext uri="{FF2B5EF4-FFF2-40B4-BE49-F238E27FC236}">
                  <a16:creationId xmlns:a16="http://schemas.microsoft.com/office/drawing/2014/main" id="{57DCB066-865F-494D-9C5C-C59BF5C3A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14" name="Line 86">
              <a:extLst>
                <a:ext uri="{FF2B5EF4-FFF2-40B4-BE49-F238E27FC236}">
                  <a16:creationId xmlns:a16="http://schemas.microsoft.com/office/drawing/2014/main" id="{9C6F0699-C95C-479A-B659-34A77531B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7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15" name="Line 87">
              <a:extLst>
                <a:ext uri="{FF2B5EF4-FFF2-40B4-BE49-F238E27FC236}">
                  <a16:creationId xmlns:a16="http://schemas.microsoft.com/office/drawing/2014/main" id="{CE4C315B-3D13-4FB2-A29B-1AA4F99949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8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16" name="Line 88">
              <a:extLst>
                <a:ext uri="{FF2B5EF4-FFF2-40B4-BE49-F238E27FC236}">
                  <a16:creationId xmlns:a16="http://schemas.microsoft.com/office/drawing/2014/main" id="{F304A62C-302B-4021-ABF3-D730405F7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7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17" name="Line 89">
              <a:extLst>
                <a:ext uri="{FF2B5EF4-FFF2-40B4-BE49-F238E27FC236}">
                  <a16:creationId xmlns:a16="http://schemas.microsoft.com/office/drawing/2014/main" id="{FF458210-7E9C-43D9-8D3C-5D6FC883C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18" name="Line 90">
              <a:extLst>
                <a:ext uri="{FF2B5EF4-FFF2-40B4-BE49-F238E27FC236}">
                  <a16:creationId xmlns:a16="http://schemas.microsoft.com/office/drawing/2014/main" id="{669A1C73-B5ED-4CCF-AE67-2E15D9D06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19" name="Line 91">
              <a:extLst>
                <a:ext uri="{FF2B5EF4-FFF2-40B4-BE49-F238E27FC236}">
                  <a16:creationId xmlns:a16="http://schemas.microsoft.com/office/drawing/2014/main" id="{44247C57-E4F5-4762-BBB4-C8D290EDB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20" name="Line 92">
              <a:extLst>
                <a:ext uri="{FF2B5EF4-FFF2-40B4-BE49-F238E27FC236}">
                  <a16:creationId xmlns:a16="http://schemas.microsoft.com/office/drawing/2014/main" id="{9C8A3C0E-05A8-414F-B085-A7127439A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1671"/>
              <a:ext cx="0" cy="147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21" name="Line 93">
              <a:extLst>
                <a:ext uri="{FF2B5EF4-FFF2-40B4-BE49-F238E27FC236}">
                  <a16:creationId xmlns:a16="http://schemas.microsoft.com/office/drawing/2014/main" id="{AB02E74D-2FD5-4242-947F-9B67AB7F6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1078"/>
              <a:ext cx="3130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22" name="Rectangle 94">
              <a:extLst>
                <a:ext uri="{FF2B5EF4-FFF2-40B4-BE49-F238E27FC236}">
                  <a16:creationId xmlns:a16="http://schemas.microsoft.com/office/drawing/2014/main" id="{00592438-5E34-4F14-8F33-F2EBFFD63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752"/>
              <a:ext cx="1316" cy="2086"/>
            </a:xfrm>
            <a:prstGeom prst="rect">
              <a:avLst/>
            </a:prstGeom>
            <a:noFill/>
            <a:ln w="2921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1423" name="Text Box 95">
              <a:extLst>
                <a:ext uri="{FF2B5EF4-FFF2-40B4-BE49-F238E27FC236}">
                  <a16:creationId xmlns:a16="http://schemas.microsoft.com/office/drawing/2014/main" id="{6965124D-14D4-45A0-9971-E52BBF5E1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745"/>
              <a:ext cx="54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ea typeface="PMingLiU" panose="02020500000000000000" pitchFamily="18" charset="-120"/>
                  <a:cs typeface="Arial" panose="020B0604020202020204" pitchFamily="34" charset="0"/>
                </a:rPr>
                <a:t>P0.0</a:t>
              </a:r>
            </a:p>
          </p:txBody>
        </p:sp>
        <p:sp>
          <p:nvSpPr>
            <p:cNvPr id="611424" name="Text Box 96">
              <a:extLst>
                <a:ext uri="{FF2B5EF4-FFF2-40B4-BE49-F238E27FC236}">
                  <a16:creationId xmlns:a16="http://schemas.microsoft.com/office/drawing/2014/main" id="{8216018F-1963-47B1-9235-DD753424E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927"/>
              <a:ext cx="54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ea typeface="PMingLiU" panose="02020500000000000000" pitchFamily="18" charset="-120"/>
                  <a:cs typeface="Arial" panose="020B0604020202020204" pitchFamily="34" charset="0"/>
                </a:rPr>
                <a:t>P0.1</a:t>
              </a:r>
            </a:p>
          </p:txBody>
        </p:sp>
        <p:sp>
          <p:nvSpPr>
            <p:cNvPr id="611425" name="Text Box 97">
              <a:extLst>
                <a:ext uri="{FF2B5EF4-FFF2-40B4-BE49-F238E27FC236}">
                  <a16:creationId xmlns:a16="http://schemas.microsoft.com/office/drawing/2014/main" id="{1312E6C6-36FE-48FA-A0F9-B26CA03D2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108"/>
              <a:ext cx="54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ea typeface="PMingLiU" panose="02020500000000000000" pitchFamily="18" charset="-120"/>
                  <a:cs typeface="Arial" panose="020B0604020202020204" pitchFamily="34" charset="0"/>
                </a:rPr>
                <a:t>P0.2</a:t>
              </a:r>
            </a:p>
          </p:txBody>
        </p:sp>
        <p:sp>
          <p:nvSpPr>
            <p:cNvPr id="611426" name="Text Box 98">
              <a:extLst>
                <a:ext uri="{FF2B5EF4-FFF2-40B4-BE49-F238E27FC236}">
                  <a16:creationId xmlns:a16="http://schemas.microsoft.com/office/drawing/2014/main" id="{4A7902A8-C120-473E-9439-A689C2D27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290"/>
              <a:ext cx="54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ea typeface="PMingLiU" panose="02020500000000000000" pitchFamily="18" charset="-120"/>
                  <a:cs typeface="Arial" panose="020B0604020202020204" pitchFamily="34" charset="0"/>
                </a:rPr>
                <a:t>P0.3</a:t>
              </a:r>
            </a:p>
          </p:txBody>
        </p:sp>
        <p:sp>
          <p:nvSpPr>
            <p:cNvPr id="611427" name="Text Box 99">
              <a:extLst>
                <a:ext uri="{FF2B5EF4-FFF2-40B4-BE49-F238E27FC236}">
                  <a16:creationId xmlns:a16="http://schemas.microsoft.com/office/drawing/2014/main" id="{9DE75607-6CF9-4EF4-BE9B-7ADDF60B3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471"/>
              <a:ext cx="54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ea typeface="PMingLiU" panose="02020500000000000000" pitchFamily="18" charset="-120"/>
                  <a:cs typeface="Arial" panose="020B0604020202020204" pitchFamily="34" charset="0"/>
                </a:rPr>
                <a:t>P0.4</a:t>
              </a:r>
            </a:p>
          </p:txBody>
        </p:sp>
        <p:sp>
          <p:nvSpPr>
            <p:cNvPr id="611428" name="Text Box 100">
              <a:extLst>
                <a:ext uri="{FF2B5EF4-FFF2-40B4-BE49-F238E27FC236}">
                  <a16:creationId xmlns:a16="http://schemas.microsoft.com/office/drawing/2014/main" id="{3B3BB102-6F9F-428A-8914-19B7F6CC2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652"/>
              <a:ext cx="54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ea typeface="PMingLiU" panose="02020500000000000000" pitchFamily="18" charset="-120"/>
                  <a:cs typeface="Arial" panose="020B0604020202020204" pitchFamily="34" charset="0"/>
                </a:rPr>
                <a:t>P0.5</a:t>
              </a:r>
            </a:p>
          </p:txBody>
        </p:sp>
        <p:sp>
          <p:nvSpPr>
            <p:cNvPr id="611429" name="Text Box 101">
              <a:extLst>
                <a:ext uri="{FF2B5EF4-FFF2-40B4-BE49-F238E27FC236}">
                  <a16:creationId xmlns:a16="http://schemas.microsoft.com/office/drawing/2014/main" id="{3771CF40-B070-48D9-A789-64600C674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834"/>
              <a:ext cx="54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ea typeface="PMingLiU" panose="02020500000000000000" pitchFamily="18" charset="-120"/>
                  <a:cs typeface="Arial" panose="020B0604020202020204" pitchFamily="34" charset="0"/>
                </a:rPr>
                <a:t>P0.6</a:t>
              </a:r>
            </a:p>
          </p:txBody>
        </p:sp>
        <p:sp>
          <p:nvSpPr>
            <p:cNvPr id="611430" name="Text Box 102">
              <a:extLst>
                <a:ext uri="{FF2B5EF4-FFF2-40B4-BE49-F238E27FC236}">
                  <a16:creationId xmlns:a16="http://schemas.microsoft.com/office/drawing/2014/main" id="{C4B69592-C715-4BF7-A225-AE588B227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015"/>
              <a:ext cx="54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ea typeface="PMingLiU" panose="02020500000000000000" pitchFamily="18" charset="-120"/>
                  <a:cs typeface="Arial" panose="020B0604020202020204" pitchFamily="34" charset="0"/>
                </a:rPr>
                <a:t>P0.7</a:t>
              </a:r>
            </a:p>
          </p:txBody>
        </p:sp>
        <p:sp>
          <p:nvSpPr>
            <p:cNvPr id="611431" name="Text Box 103">
              <a:extLst>
                <a:ext uri="{FF2B5EF4-FFF2-40B4-BE49-F238E27FC236}">
                  <a16:creationId xmlns:a16="http://schemas.microsoft.com/office/drawing/2014/main" id="{7A2AAD9F-A483-4455-BA44-C58E86A07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" y="1934"/>
              <a:ext cx="817" cy="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TW" b="1">
                  <a:ea typeface="PMingLiU" panose="02020500000000000000" pitchFamily="18" charset="-120"/>
                  <a:cs typeface="Arial" panose="020B0604020202020204" pitchFamily="34" charset="0"/>
                </a:rPr>
                <a:t>DS5000</a:t>
              </a:r>
            </a:p>
            <a:p>
              <a:pPr algn="ctr">
                <a:spcBef>
                  <a:spcPct val="20000"/>
                </a:spcBef>
              </a:pPr>
              <a:r>
                <a:rPr kumimoji="1" lang="en-US" altLang="zh-TW" b="1">
                  <a:ea typeface="PMingLiU" panose="02020500000000000000" pitchFamily="18" charset="-120"/>
                  <a:cs typeface="Arial" panose="020B0604020202020204" pitchFamily="34" charset="0"/>
                </a:rPr>
                <a:t>8751</a:t>
              </a:r>
            </a:p>
            <a:p>
              <a:pPr algn="ctr">
                <a:spcBef>
                  <a:spcPct val="20000"/>
                </a:spcBef>
              </a:pPr>
              <a:r>
                <a:rPr kumimoji="1" lang="en-US" altLang="zh-TW" b="1">
                  <a:ea typeface="PMingLiU" panose="02020500000000000000" pitchFamily="18" charset="-120"/>
                  <a:cs typeface="Arial" panose="020B0604020202020204" pitchFamily="34" charset="0"/>
                </a:rPr>
                <a:t>8951</a:t>
              </a:r>
            </a:p>
          </p:txBody>
        </p:sp>
        <p:sp>
          <p:nvSpPr>
            <p:cNvPr id="611432" name="Line 104">
              <a:extLst>
                <a:ext uri="{FF2B5EF4-FFF2-40B4-BE49-F238E27FC236}">
                  <a16:creationId xmlns:a16="http://schemas.microsoft.com/office/drawing/2014/main" id="{4E4807EE-EF28-4682-98BC-FF598E122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5" y="1876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33" name="Line 105">
              <a:extLst>
                <a:ext uri="{FF2B5EF4-FFF2-40B4-BE49-F238E27FC236}">
                  <a16:creationId xmlns:a16="http://schemas.microsoft.com/office/drawing/2014/main" id="{6372FE87-C369-40CA-B286-73C54CC23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146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34" name="Line 106">
              <a:extLst>
                <a:ext uri="{FF2B5EF4-FFF2-40B4-BE49-F238E27FC236}">
                  <a16:creationId xmlns:a16="http://schemas.microsoft.com/office/drawing/2014/main" id="{FA3FB868-E1AB-4E91-8DE4-44727D3B3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977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35" name="Line 107">
              <a:extLst>
                <a:ext uri="{FF2B5EF4-FFF2-40B4-BE49-F238E27FC236}">
                  <a16:creationId xmlns:a16="http://schemas.microsoft.com/office/drawing/2014/main" id="{A8BFA9BD-5E69-4A25-98C7-20B17A304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795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36" name="Line 108">
              <a:extLst>
                <a:ext uri="{FF2B5EF4-FFF2-40B4-BE49-F238E27FC236}">
                  <a16:creationId xmlns:a16="http://schemas.microsoft.com/office/drawing/2014/main" id="{55930811-4212-4B4B-AD71-09468110D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602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37" name="Line 109">
              <a:extLst>
                <a:ext uri="{FF2B5EF4-FFF2-40B4-BE49-F238E27FC236}">
                  <a16:creationId xmlns:a16="http://schemas.microsoft.com/office/drawing/2014/main" id="{8C19410E-ED94-47B7-BB7D-D5B20B41D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433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38" name="Line 110">
              <a:extLst>
                <a:ext uri="{FF2B5EF4-FFF2-40B4-BE49-F238E27FC236}">
                  <a16:creationId xmlns:a16="http://schemas.microsoft.com/office/drawing/2014/main" id="{5BCFF031-A675-4732-9F29-DDD73E139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230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39" name="Line 111">
              <a:extLst>
                <a:ext uri="{FF2B5EF4-FFF2-40B4-BE49-F238E27FC236}">
                  <a16:creationId xmlns:a16="http://schemas.microsoft.com/office/drawing/2014/main" id="{3BFDCAC0-F74F-4B0C-A73E-D94333C32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048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40" name="Oval 112">
              <a:extLst>
                <a:ext uri="{FF2B5EF4-FFF2-40B4-BE49-F238E27FC236}">
                  <a16:creationId xmlns:a16="http://schemas.microsoft.com/office/drawing/2014/main" id="{68937B8D-1AD0-4B3B-9680-F3C04EAA4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1854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1441" name="Oval 113">
              <a:extLst>
                <a:ext uri="{FF2B5EF4-FFF2-40B4-BE49-F238E27FC236}">
                  <a16:creationId xmlns:a16="http://schemas.microsoft.com/office/drawing/2014/main" id="{ED62939A-7EA9-4B4B-979F-C2D152654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2023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1442" name="Oval 114">
              <a:extLst>
                <a:ext uri="{FF2B5EF4-FFF2-40B4-BE49-F238E27FC236}">
                  <a16:creationId xmlns:a16="http://schemas.microsoft.com/office/drawing/2014/main" id="{444681D9-4888-4D45-BF69-55954302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2205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1443" name="Oval 115">
              <a:extLst>
                <a:ext uri="{FF2B5EF4-FFF2-40B4-BE49-F238E27FC236}">
                  <a16:creationId xmlns:a16="http://schemas.microsoft.com/office/drawing/2014/main" id="{E61FD891-C101-49C4-803F-839F5640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2411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1444" name="Oval 116">
              <a:extLst>
                <a:ext uri="{FF2B5EF4-FFF2-40B4-BE49-F238E27FC236}">
                  <a16:creationId xmlns:a16="http://schemas.microsoft.com/office/drawing/2014/main" id="{E85E16A4-F20E-4E1D-934D-A09E967DC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2580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1445" name="Oval 117">
              <a:extLst>
                <a:ext uri="{FF2B5EF4-FFF2-40B4-BE49-F238E27FC236}">
                  <a16:creationId xmlns:a16="http://schemas.microsoft.com/office/drawing/2014/main" id="{E8429896-3911-45EF-854F-1514C8DDE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2771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1446" name="Oval 118">
              <a:extLst>
                <a:ext uri="{FF2B5EF4-FFF2-40B4-BE49-F238E27FC236}">
                  <a16:creationId xmlns:a16="http://schemas.microsoft.com/office/drawing/2014/main" id="{0F94DF92-2CC3-4F0E-87A7-B3CB27CB5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952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1447" name="Oval 119">
              <a:extLst>
                <a:ext uri="{FF2B5EF4-FFF2-40B4-BE49-F238E27FC236}">
                  <a16:creationId xmlns:a16="http://schemas.microsoft.com/office/drawing/2014/main" id="{E0AAB1C7-E646-4EE5-83DB-186BF0629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3121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11448" name="Line 120">
              <a:extLst>
                <a:ext uri="{FF2B5EF4-FFF2-40B4-BE49-F238E27FC236}">
                  <a16:creationId xmlns:a16="http://schemas.microsoft.com/office/drawing/2014/main" id="{CDED5CE8-88DF-4D75-9D00-F75A3A157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887"/>
              <a:ext cx="0" cy="136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1449" name="Text Box 121">
              <a:extLst>
                <a:ext uri="{FF2B5EF4-FFF2-40B4-BE49-F238E27FC236}">
                  <a16:creationId xmlns:a16="http://schemas.microsoft.com/office/drawing/2014/main" id="{1F857F8C-7610-49A1-82DB-E802F70DF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938"/>
              <a:ext cx="544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b="1">
                  <a:ea typeface="PMingLiU" panose="02020500000000000000" pitchFamily="18" charset="-120"/>
                  <a:cs typeface="Arial" panose="020B0604020202020204" pitchFamily="34" charset="0"/>
                </a:rPr>
                <a:t>Vcc</a:t>
              </a:r>
            </a:p>
          </p:txBody>
        </p:sp>
        <p:sp>
          <p:nvSpPr>
            <p:cNvPr id="611450" name="Text Box 122">
              <a:extLst>
                <a:ext uri="{FF2B5EF4-FFF2-40B4-BE49-F238E27FC236}">
                  <a16:creationId xmlns:a16="http://schemas.microsoft.com/office/drawing/2014/main" id="{1A7462EA-A48A-4AD2-B2ED-902762A76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1116"/>
              <a:ext cx="544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b="1">
                  <a:ea typeface="PMingLiU" panose="02020500000000000000" pitchFamily="18" charset="-120"/>
                  <a:cs typeface="Arial" panose="020B0604020202020204" pitchFamily="34" charset="0"/>
                </a:rPr>
                <a:t>10 K</a:t>
              </a:r>
            </a:p>
          </p:txBody>
        </p:sp>
        <p:sp>
          <p:nvSpPr>
            <p:cNvPr id="611451" name="Text Box 123">
              <a:extLst>
                <a:ext uri="{FF2B5EF4-FFF2-40B4-BE49-F238E27FC236}">
                  <a16:creationId xmlns:a16="http://schemas.microsoft.com/office/drawing/2014/main" id="{0BC056A2-E9B8-4451-A00A-09A5332A9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" y="1615"/>
              <a:ext cx="367" cy="1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600" b="1">
                  <a:ea typeface="PMingLiU" panose="02020500000000000000" pitchFamily="18" charset="-120"/>
                  <a:cs typeface="Arial" panose="020B0604020202020204" pitchFamily="34" charset="0"/>
                </a:rPr>
                <a:t>Port 0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4C8E7C-ED33-40CC-A35C-6C78EDFF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>
            <a:extLst>
              <a:ext uri="{FF2B5EF4-FFF2-40B4-BE49-F238E27FC236}">
                <a16:creationId xmlns:a16="http://schemas.microsoft.com/office/drawing/2014/main" id="{81BAA22E-BC7A-4C43-9EF2-F9B7310E1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IMPORTANT PINS </a:t>
            </a:r>
            <a:br>
              <a:rPr lang="en-US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</a:br>
            <a:endParaRPr lang="en-US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762FD776-54EC-4509-97B1-5FF2EFACF3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772400" cy="5334000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CC0066"/>
              </a:buClr>
              <a:buSzPct val="150000"/>
            </a:pPr>
            <a:endParaRPr lang="en-US" altLang="en-US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buClr>
                <a:srgbClr val="CC0066"/>
              </a:buClr>
              <a:buSzPct val="130000"/>
            </a:pPr>
            <a:r>
              <a:rPr lang="en-US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PSEN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(out):  </a:t>
            </a:r>
            <a:r>
              <a:rPr lang="en-US" altLang="en-US" sz="24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rogram </a:t>
            </a:r>
            <a:r>
              <a:rPr lang="en-US" altLang="en-US" sz="24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tore </a:t>
            </a:r>
            <a:r>
              <a:rPr lang="en-US" altLang="en-US" sz="24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able, the read signal for external program memory (active low).</a:t>
            </a:r>
          </a:p>
          <a:p>
            <a:pPr>
              <a:lnSpc>
                <a:spcPct val="80000"/>
              </a:lnSpc>
              <a:buClr>
                <a:srgbClr val="CC0066"/>
              </a:buClr>
              <a:buSzPct val="130000"/>
            </a:pPr>
            <a:endParaRPr lang="en-US" altLang="en-US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buClr>
                <a:srgbClr val="CC0066"/>
              </a:buClr>
              <a:buSzPct val="130000"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ALE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(out):  </a:t>
            </a:r>
            <a:r>
              <a:rPr lang="en-US" altLang="en-US" sz="24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ddress </a:t>
            </a:r>
            <a:r>
              <a:rPr lang="en-US" altLang="en-US" sz="24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atch </a:t>
            </a:r>
            <a:r>
              <a:rPr lang="en-US" altLang="en-US" sz="24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nable, to latch address outputs at Port0 and Port2</a:t>
            </a:r>
          </a:p>
          <a:p>
            <a:pPr>
              <a:lnSpc>
                <a:spcPct val="80000"/>
              </a:lnSpc>
              <a:buClr>
                <a:srgbClr val="CC0066"/>
              </a:buClr>
              <a:buSzPct val="130000"/>
            </a:pPr>
            <a:endParaRPr lang="en-US" altLang="en-US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buClr>
                <a:srgbClr val="CC0066"/>
              </a:buClr>
              <a:buSzPct val="130000"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EA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(in):  </a:t>
            </a:r>
            <a:r>
              <a:rPr lang="en-US" altLang="en-US" sz="24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xternal </a:t>
            </a:r>
            <a:r>
              <a:rPr lang="en-US" altLang="en-US" sz="24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ccess Enable, active low to access external program memory locations 0 to 4K </a:t>
            </a:r>
          </a:p>
          <a:p>
            <a:pPr>
              <a:lnSpc>
                <a:spcPct val="80000"/>
              </a:lnSpc>
              <a:buClr>
                <a:srgbClr val="CC0066"/>
              </a:buClr>
              <a:buSzPct val="130000"/>
            </a:pPr>
            <a:endParaRPr lang="en-US" altLang="en-US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buClr>
                <a:srgbClr val="CC0066"/>
              </a:buClr>
              <a:buSzPct val="130000"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RXD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TXD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: UART pins for serial I/O on Port 3</a:t>
            </a:r>
          </a:p>
          <a:p>
            <a:pPr>
              <a:lnSpc>
                <a:spcPct val="80000"/>
              </a:lnSpc>
              <a:buClr>
                <a:srgbClr val="CC0066"/>
              </a:buClr>
              <a:buSzPct val="130000"/>
            </a:pPr>
            <a:endParaRPr lang="en-US" altLang="en-US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buClr>
                <a:srgbClr val="CC0066"/>
              </a:buClr>
              <a:buSzPct val="130000"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XTAL1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&amp; </a:t>
            </a:r>
            <a:r>
              <a:rPr lang="en-US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XTAL2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:   Crystal inputs for internal oscillator.</a:t>
            </a:r>
            <a:endParaRPr lang="en-US" altLang="en-US" sz="2400"/>
          </a:p>
          <a:p>
            <a:pPr>
              <a:buClr>
                <a:srgbClr val="CC0066"/>
              </a:buClr>
              <a:buSzPct val="130000"/>
            </a:pPr>
            <a:endParaRPr lang="en-US" altLang="en-US" sz="24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F9B54-5F2E-4E0F-AF95-52986459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>
            <a:extLst>
              <a:ext uri="{FF2B5EF4-FFF2-40B4-BE49-F238E27FC236}">
                <a16:creationId xmlns:a16="http://schemas.microsoft.com/office/drawing/2014/main" id="{3E0A46FD-94F7-4A22-8D77-51F592CED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4100" b="1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Pins of 8051</a:t>
            </a:r>
            <a:endParaRPr lang="en-US" altLang="en-US" sz="4100" b="1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F282F0F2-94AF-4B7B-925E-AE395E1404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700">
                <a:ea typeface="PMingLiU" panose="02020500000000000000" pitchFamily="18" charset="-120"/>
              </a:rPr>
              <a:t>Vcc</a:t>
            </a:r>
            <a:r>
              <a:rPr lang="zh-TW" altLang="en-US" sz="2700">
                <a:ea typeface="PMingLiU" panose="02020500000000000000" pitchFamily="18" charset="-120"/>
              </a:rPr>
              <a:t>（</a:t>
            </a:r>
            <a:r>
              <a:rPr lang="en-US" altLang="zh-TW" sz="2700">
                <a:ea typeface="PMingLiU" panose="02020500000000000000" pitchFamily="18" charset="-120"/>
              </a:rPr>
              <a:t>pin 40</a:t>
            </a:r>
            <a:r>
              <a:rPr lang="zh-TW" altLang="en-US" sz="2700">
                <a:ea typeface="PMingLiU" panose="02020500000000000000" pitchFamily="18" charset="-120"/>
              </a:rPr>
              <a:t>）：</a:t>
            </a:r>
          </a:p>
          <a:p>
            <a:pPr lvl="1">
              <a:lnSpc>
                <a:spcPct val="90000"/>
              </a:lnSpc>
            </a:pPr>
            <a:r>
              <a:rPr lang="en-US" altLang="zh-TW" sz="2700">
                <a:ea typeface="PMingLiU" panose="02020500000000000000" pitchFamily="18" charset="-120"/>
              </a:rPr>
              <a:t>Vcc provides supply voltage to the chip. </a:t>
            </a:r>
          </a:p>
          <a:p>
            <a:pPr lvl="1">
              <a:lnSpc>
                <a:spcPct val="90000"/>
              </a:lnSpc>
            </a:pPr>
            <a:r>
              <a:rPr lang="en-US" altLang="zh-TW" sz="2700">
                <a:ea typeface="PMingLiU" panose="02020500000000000000" pitchFamily="18" charset="-120"/>
              </a:rPr>
              <a:t>The voltage source is +5V.</a:t>
            </a:r>
          </a:p>
          <a:p>
            <a:pPr>
              <a:lnSpc>
                <a:spcPct val="90000"/>
              </a:lnSpc>
            </a:pPr>
            <a:r>
              <a:rPr lang="en-US" altLang="zh-TW" sz="2700">
                <a:ea typeface="PMingLiU" panose="02020500000000000000" pitchFamily="18" charset="-120"/>
              </a:rPr>
              <a:t>GND</a:t>
            </a:r>
            <a:r>
              <a:rPr lang="zh-TW" altLang="en-US" sz="2700">
                <a:ea typeface="PMingLiU" panose="02020500000000000000" pitchFamily="18" charset="-120"/>
              </a:rPr>
              <a:t>（</a:t>
            </a:r>
            <a:r>
              <a:rPr lang="en-US" altLang="zh-TW" sz="2700">
                <a:ea typeface="PMingLiU" panose="02020500000000000000" pitchFamily="18" charset="-120"/>
              </a:rPr>
              <a:t>pin 20</a:t>
            </a:r>
            <a:r>
              <a:rPr lang="zh-TW" altLang="en-US" sz="2700">
                <a:ea typeface="PMingLiU" panose="02020500000000000000" pitchFamily="18" charset="-120"/>
              </a:rPr>
              <a:t>）：</a:t>
            </a:r>
            <a:r>
              <a:rPr lang="en-US" altLang="zh-TW" sz="2700">
                <a:ea typeface="PMingLiU" panose="02020500000000000000" pitchFamily="18" charset="-120"/>
              </a:rPr>
              <a:t>ground</a:t>
            </a:r>
          </a:p>
          <a:p>
            <a:pPr>
              <a:lnSpc>
                <a:spcPct val="90000"/>
              </a:lnSpc>
            </a:pPr>
            <a:r>
              <a:rPr lang="en-US" altLang="zh-TW" sz="2700">
                <a:ea typeface="PMingLiU" panose="02020500000000000000" pitchFamily="18" charset="-120"/>
              </a:rPr>
              <a:t>XTAL1 and XTAL2</a:t>
            </a:r>
            <a:r>
              <a:rPr lang="zh-TW" altLang="en-US" sz="2700">
                <a:ea typeface="PMingLiU" panose="02020500000000000000" pitchFamily="18" charset="-120"/>
              </a:rPr>
              <a:t>（</a:t>
            </a:r>
            <a:r>
              <a:rPr lang="en-US" altLang="zh-TW" sz="2700">
                <a:ea typeface="PMingLiU" panose="02020500000000000000" pitchFamily="18" charset="-120"/>
              </a:rPr>
              <a:t>pins 19,18</a:t>
            </a:r>
            <a:r>
              <a:rPr lang="zh-TW" altLang="en-US" sz="2700">
                <a:ea typeface="PMingLiU" panose="02020500000000000000" pitchFamily="18" charset="-120"/>
              </a:rPr>
              <a:t>）：</a:t>
            </a:r>
          </a:p>
          <a:p>
            <a:pPr lvl="1">
              <a:lnSpc>
                <a:spcPct val="90000"/>
              </a:lnSpc>
            </a:pPr>
            <a:r>
              <a:rPr lang="en-US" altLang="zh-TW" sz="2700">
                <a:ea typeface="PMingLiU" panose="02020500000000000000" pitchFamily="18" charset="-120"/>
              </a:rPr>
              <a:t>These 2 pins provide external clock.</a:t>
            </a:r>
          </a:p>
          <a:p>
            <a:pPr lvl="1">
              <a:lnSpc>
                <a:spcPct val="90000"/>
              </a:lnSpc>
            </a:pPr>
            <a:r>
              <a:rPr lang="en-US" altLang="zh-TW" sz="2700">
                <a:ea typeface="PMingLiU" panose="02020500000000000000" pitchFamily="18" charset="-120"/>
              </a:rPr>
              <a:t>Way 1</a:t>
            </a:r>
            <a:r>
              <a:rPr lang="zh-TW" altLang="en-US" sz="2700">
                <a:ea typeface="PMingLiU" panose="02020500000000000000" pitchFamily="18" charset="-120"/>
              </a:rPr>
              <a:t>：</a:t>
            </a:r>
            <a:r>
              <a:rPr lang="en-US" altLang="zh-TW" sz="2700">
                <a:ea typeface="PMingLiU" panose="02020500000000000000" pitchFamily="18" charset="-120"/>
              </a:rPr>
              <a:t>using a quartz crystal oscillator </a:t>
            </a:r>
            <a:r>
              <a:rPr lang="en-US" altLang="zh-TW" sz="2700">
                <a:ea typeface="PMingLiU" panose="02020500000000000000" pitchFamily="18" charset="-120"/>
                <a:sym typeface="Wingdings" panose="05000000000000000000" pitchFamily="2" charset="2"/>
                <a:hlinkClick r:id="rId2" action="ppaction://hlinksldjump"/>
              </a:rPr>
              <a:t> </a:t>
            </a:r>
            <a:endParaRPr lang="en-US" altLang="zh-TW" sz="2700">
              <a:ea typeface="PMingLiU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700">
                <a:ea typeface="PMingLiU" panose="02020500000000000000" pitchFamily="18" charset="-120"/>
              </a:rPr>
              <a:t>Way 2</a:t>
            </a:r>
            <a:r>
              <a:rPr lang="zh-TW" altLang="en-US" sz="2700">
                <a:ea typeface="PMingLiU" panose="02020500000000000000" pitchFamily="18" charset="-120"/>
              </a:rPr>
              <a:t>：</a:t>
            </a:r>
            <a:r>
              <a:rPr lang="en-US" altLang="zh-TW" sz="2700">
                <a:ea typeface="PMingLiU" panose="02020500000000000000" pitchFamily="18" charset="-120"/>
              </a:rPr>
              <a:t>using a TTL oscillator </a:t>
            </a:r>
            <a:endParaRPr lang="en-US" altLang="zh-TW" sz="2700">
              <a:ea typeface="PMingLiU" panose="02020500000000000000" pitchFamily="18" charset="-120"/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TW" sz="2700">
                <a:ea typeface="PMingLiU" panose="02020500000000000000" pitchFamily="18" charset="-120"/>
                <a:sym typeface="Wingdings" panose="05000000000000000000" pitchFamily="2" charset="2"/>
              </a:rPr>
              <a:t>Example 4-1 shows the relationship between XTAL and the machine cycle. 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6438C-4920-4C6E-BADC-0A717FD3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>
            <a:extLst>
              <a:ext uri="{FF2B5EF4-FFF2-40B4-BE49-F238E27FC236}">
                <a16:creationId xmlns:a16="http://schemas.microsoft.com/office/drawing/2014/main" id="{52B25DFB-3F51-4E54-923B-5DA2A8106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900">
                <a:ea typeface="PMingLiU" panose="02020500000000000000" pitchFamily="18" charset="-120"/>
              </a:rPr>
              <a:t>XTAL Connection to 8051</a:t>
            </a:r>
            <a:endParaRPr lang="en-US" altLang="en-US" sz="2900">
              <a:ea typeface="PMingLiU" panose="02020500000000000000" pitchFamily="18" charset="-120"/>
            </a:endParaRPr>
          </a:p>
        </p:txBody>
      </p:sp>
      <p:sp>
        <p:nvSpPr>
          <p:cNvPr id="538627" name="Rectangle 3">
            <a:extLst>
              <a:ext uri="{FF2B5EF4-FFF2-40B4-BE49-F238E27FC236}">
                <a16:creationId xmlns:a16="http://schemas.microsoft.com/office/drawing/2014/main" id="{025F8D84-06DF-4430-8B87-3623ED533D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PMingLiU" panose="02020500000000000000" pitchFamily="18" charset="-120"/>
              </a:rPr>
              <a:t>Using a quartz crystal oscillator</a:t>
            </a:r>
          </a:p>
          <a:p>
            <a:r>
              <a:rPr lang="en-US" altLang="zh-TW">
                <a:latin typeface="Times New Roman" panose="02020603050405020304" pitchFamily="18" charset="0"/>
                <a:ea typeface="PMingLiU" panose="02020500000000000000" pitchFamily="18" charset="-120"/>
              </a:rPr>
              <a:t>We can observe the frequency on the XTAL2 pin.</a:t>
            </a:r>
          </a:p>
          <a:p>
            <a:endParaRPr lang="en-US" altLang="en-US" sz="17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grpSp>
        <p:nvGrpSpPr>
          <p:cNvPr id="538628" name="Group 4">
            <a:extLst>
              <a:ext uri="{FF2B5EF4-FFF2-40B4-BE49-F238E27FC236}">
                <a16:creationId xmlns:a16="http://schemas.microsoft.com/office/drawing/2014/main" id="{336B9456-0C48-46A7-B2B6-2A301E732FE2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492375"/>
            <a:ext cx="4191000" cy="3559175"/>
            <a:chOff x="1008" y="709"/>
            <a:chExt cx="4095" cy="3357"/>
          </a:xfrm>
        </p:grpSpPr>
        <p:grpSp>
          <p:nvGrpSpPr>
            <p:cNvPr id="538629" name="Group 5">
              <a:extLst>
                <a:ext uri="{FF2B5EF4-FFF2-40B4-BE49-F238E27FC236}">
                  <a16:creationId xmlns:a16="http://schemas.microsoft.com/office/drawing/2014/main" id="{62624965-FEF2-4448-A1C5-F1346F83D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1072"/>
              <a:ext cx="170" cy="360"/>
              <a:chOff x="2784" y="1406"/>
              <a:chExt cx="170" cy="360"/>
            </a:xfrm>
          </p:grpSpPr>
          <p:sp>
            <p:nvSpPr>
              <p:cNvPr id="538630" name="Line 6">
                <a:extLst>
                  <a:ext uri="{FF2B5EF4-FFF2-40B4-BE49-F238E27FC236}">
                    <a16:creationId xmlns:a16="http://schemas.microsoft.com/office/drawing/2014/main" id="{99D1091A-937E-427E-A195-9863EBFDE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4" y="1491"/>
                <a:ext cx="0" cy="181"/>
              </a:xfrm>
              <a:prstGeom prst="line">
                <a:avLst/>
              </a:prstGeom>
              <a:noFill/>
              <a:ln w="4064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aphicFrame>
            <p:nvGraphicFramePr>
              <p:cNvPr id="538631" name="Object 7">
                <a:extLst>
                  <a:ext uri="{FF2B5EF4-FFF2-40B4-BE49-F238E27FC236}">
                    <a16:creationId xmlns:a16="http://schemas.microsoft.com/office/drawing/2014/main" id="{7DF6D041-47F0-4E1C-BB89-2B51BCE6ED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84" y="1406"/>
              <a:ext cx="96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8671" name="Bitmap Image" r:id="rId3" imgW="152260" imgH="571731" progId="Paint.Picture">
                      <p:embed/>
                    </p:oleObj>
                  </mc:Choice>
                  <mc:Fallback>
                    <p:oleObj name="Bitmap Image" r:id="rId3" imgW="152260" imgH="571731" progId="Paint.Picture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406"/>
                            <a:ext cx="96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40640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8632" name="Oval 8">
              <a:extLst>
                <a:ext uri="{FF2B5EF4-FFF2-40B4-BE49-F238E27FC236}">
                  <a16:creationId xmlns:a16="http://schemas.microsoft.com/office/drawing/2014/main" id="{6930E552-AE28-4DF3-B91F-AD8B3E6A7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1163"/>
              <a:ext cx="181" cy="181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38633" name="Oval 9">
              <a:extLst>
                <a:ext uri="{FF2B5EF4-FFF2-40B4-BE49-F238E27FC236}">
                  <a16:creationId xmlns:a16="http://schemas.microsoft.com/office/drawing/2014/main" id="{21F7A658-9A58-406C-BA93-BAA94FD4B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1163"/>
              <a:ext cx="181" cy="181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38634" name="Oval 10">
              <a:extLst>
                <a:ext uri="{FF2B5EF4-FFF2-40B4-BE49-F238E27FC236}">
                  <a16:creationId xmlns:a16="http://schemas.microsoft.com/office/drawing/2014/main" id="{4BA779EE-3403-4BFF-95FC-20DFCA9D9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3431"/>
              <a:ext cx="181" cy="181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38635" name="Line 11">
              <a:extLst>
                <a:ext uri="{FF2B5EF4-FFF2-40B4-BE49-F238E27FC236}">
                  <a16:creationId xmlns:a16="http://schemas.microsoft.com/office/drawing/2014/main" id="{795DB26D-9967-4BF1-A8B9-B0931F453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9" y="1254"/>
              <a:ext cx="58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8636" name="Line 12">
              <a:extLst>
                <a:ext uri="{FF2B5EF4-FFF2-40B4-BE49-F238E27FC236}">
                  <a16:creationId xmlns:a16="http://schemas.microsoft.com/office/drawing/2014/main" id="{67C6E3AD-044C-4928-9921-BF1D7645E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1254"/>
              <a:ext cx="95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8637" name="Line 13">
              <a:extLst>
                <a:ext uri="{FF2B5EF4-FFF2-40B4-BE49-F238E27FC236}">
                  <a16:creationId xmlns:a16="http://schemas.microsoft.com/office/drawing/2014/main" id="{1FE34FB4-E35A-4938-83A3-4C479E30A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" y="1254"/>
              <a:ext cx="95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538638" name="Group 14">
              <a:extLst>
                <a:ext uri="{FF2B5EF4-FFF2-40B4-BE49-F238E27FC236}">
                  <a16:creationId xmlns:a16="http://schemas.microsoft.com/office/drawing/2014/main" id="{15E3BC07-E300-43AD-8857-254391F4C4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2345"/>
              <a:ext cx="170" cy="360"/>
              <a:chOff x="1770" y="2345"/>
              <a:chExt cx="170" cy="360"/>
            </a:xfrm>
          </p:grpSpPr>
          <p:sp>
            <p:nvSpPr>
              <p:cNvPr id="538639" name="Line 15">
                <a:extLst>
                  <a:ext uri="{FF2B5EF4-FFF2-40B4-BE49-F238E27FC236}">
                    <a16:creationId xmlns:a16="http://schemas.microsoft.com/office/drawing/2014/main" id="{CDC224D1-5CB2-443E-8AAD-D74CCEDEB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430"/>
                <a:ext cx="0" cy="181"/>
              </a:xfrm>
              <a:prstGeom prst="line">
                <a:avLst/>
              </a:prstGeom>
              <a:noFill/>
              <a:ln w="4064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aphicFrame>
            <p:nvGraphicFramePr>
              <p:cNvPr id="538640" name="Object 16">
                <a:extLst>
                  <a:ext uri="{FF2B5EF4-FFF2-40B4-BE49-F238E27FC236}">
                    <a16:creationId xmlns:a16="http://schemas.microsoft.com/office/drawing/2014/main" id="{D4DB1F69-FA62-4918-8D77-59EF136D73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70" y="2345"/>
              <a:ext cx="96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8672" name="點陣圖影像" r:id="rId5" imgW="152260" imgH="571731" progId="Paint.Picture">
                      <p:embed/>
                    </p:oleObj>
                  </mc:Choice>
                  <mc:Fallback>
                    <p:oleObj name="點陣圖影像" r:id="rId5" imgW="152260" imgH="571731" progId="Paint.Picture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0" y="2345"/>
                            <a:ext cx="96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40640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8641" name="Oval 17">
              <a:extLst>
                <a:ext uri="{FF2B5EF4-FFF2-40B4-BE49-F238E27FC236}">
                  <a16:creationId xmlns:a16="http://schemas.microsoft.com/office/drawing/2014/main" id="{119A5953-2062-44D7-94A8-3F994BA08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436"/>
              <a:ext cx="181" cy="181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38642" name="Line 18">
              <a:extLst>
                <a:ext uri="{FF2B5EF4-FFF2-40B4-BE49-F238E27FC236}">
                  <a16:creationId xmlns:a16="http://schemas.microsoft.com/office/drawing/2014/main" id="{B6039475-6B90-45AF-977D-1580D632D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9" y="2527"/>
              <a:ext cx="58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8643" name="Line 19">
              <a:extLst>
                <a:ext uri="{FF2B5EF4-FFF2-40B4-BE49-F238E27FC236}">
                  <a16:creationId xmlns:a16="http://schemas.microsoft.com/office/drawing/2014/main" id="{2A8370A8-7083-43D1-819E-78DA1154A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527"/>
              <a:ext cx="95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8644" name="Line 20">
              <a:extLst>
                <a:ext uri="{FF2B5EF4-FFF2-40B4-BE49-F238E27FC236}">
                  <a16:creationId xmlns:a16="http://schemas.microsoft.com/office/drawing/2014/main" id="{AB3BDBD7-7642-4DB7-80A1-19AFED8C9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" y="2527"/>
              <a:ext cx="95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8645" name="Line 21">
              <a:extLst>
                <a:ext uri="{FF2B5EF4-FFF2-40B4-BE49-F238E27FC236}">
                  <a16:creationId xmlns:a16="http://schemas.microsoft.com/office/drawing/2014/main" id="{592A09F0-EA20-4669-B249-9F007C503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9" y="1254"/>
              <a:ext cx="0" cy="226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8646" name="Line 22">
              <a:extLst>
                <a:ext uri="{FF2B5EF4-FFF2-40B4-BE49-F238E27FC236}">
                  <a16:creationId xmlns:a16="http://schemas.microsoft.com/office/drawing/2014/main" id="{48E2EF8A-5074-4D3C-8F00-C9227C4A7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9" y="3522"/>
              <a:ext cx="2631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8647" name="Line 23">
              <a:extLst>
                <a:ext uri="{FF2B5EF4-FFF2-40B4-BE49-F238E27FC236}">
                  <a16:creationId xmlns:a16="http://schemas.microsoft.com/office/drawing/2014/main" id="{28E5D932-25ED-4E06-A7F7-D7F4FB68E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0" y="890"/>
              <a:ext cx="0" cy="3176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8648" name="Line 24">
              <a:extLst>
                <a:ext uri="{FF2B5EF4-FFF2-40B4-BE49-F238E27FC236}">
                  <a16:creationId xmlns:a16="http://schemas.microsoft.com/office/drawing/2014/main" id="{F0D434FF-A562-4851-8020-49B1A1940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9" y="3521"/>
              <a:ext cx="0" cy="31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538649" name="Group 25">
              <a:extLst>
                <a:ext uri="{FF2B5EF4-FFF2-40B4-BE49-F238E27FC236}">
                  <a16:creationId xmlns:a16="http://schemas.microsoft.com/office/drawing/2014/main" id="{52C94BD3-2C6D-4838-9740-0830A63AB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" y="1565"/>
              <a:ext cx="182" cy="590"/>
              <a:chOff x="2835" y="1565"/>
              <a:chExt cx="182" cy="590"/>
            </a:xfrm>
          </p:grpSpPr>
          <p:sp>
            <p:nvSpPr>
              <p:cNvPr id="538650" name="Line 26">
                <a:extLst>
                  <a:ext uri="{FF2B5EF4-FFF2-40B4-BE49-F238E27FC236}">
                    <a16:creationId xmlns:a16="http://schemas.microsoft.com/office/drawing/2014/main" id="{E9B4EB5A-1F85-4988-B090-759834853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565"/>
                <a:ext cx="181" cy="0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38651" name="Line 27">
                <a:extLst>
                  <a:ext uri="{FF2B5EF4-FFF2-40B4-BE49-F238E27FC236}">
                    <a16:creationId xmlns:a16="http://schemas.microsoft.com/office/drawing/2014/main" id="{7673F843-C68A-4068-827A-DF5AB9E30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155"/>
                <a:ext cx="181" cy="0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38652" name="Rectangle 28">
                <a:extLst>
                  <a:ext uri="{FF2B5EF4-FFF2-40B4-BE49-F238E27FC236}">
                    <a16:creationId xmlns:a16="http://schemas.microsoft.com/office/drawing/2014/main" id="{8D2D1AE6-DF56-4378-9C24-38250F823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701"/>
                <a:ext cx="159" cy="327"/>
              </a:xfrm>
              <a:prstGeom prst="rect">
                <a:avLst/>
              </a:prstGeom>
              <a:noFill/>
              <a:ln w="2921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sp>
          <p:nvSpPr>
            <p:cNvPr id="538653" name="Line 29">
              <a:extLst>
                <a:ext uri="{FF2B5EF4-FFF2-40B4-BE49-F238E27FC236}">
                  <a16:creationId xmlns:a16="http://schemas.microsoft.com/office/drawing/2014/main" id="{D7158CF7-A1A8-471F-B82A-F54450364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" y="1253"/>
              <a:ext cx="0" cy="31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8654" name="Line 30">
              <a:extLst>
                <a:ext uri="{FF2B5EF4-FFF2-40B4-BE49-F238E27FC236}">
                  <a16:creationId xmlns:a16="http://schemas.microsoft.com/office/drawing/2014/main" id="{3D96BF65-C867-4920-A567-386B126AA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" y="2160"/>
              <a:ext cx="0" cy="31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8655" name="Text Box 31">
              <a:extLst>
                <a:ext uri="{FF2B5EF4-FFF2-40B4-BE49-F238E27FC236}">
                  <a16:creationId xmlns:a16="http://schemas.microsoft.com/office/drawing/2014/main" id="{9E102C0C-D79A-4363-AEDF-84E1B23AC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" y="709"/>
              <a:ext cx="1042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538656" name="Text Box 32">
              <a:extLst>
                <a:ext uri="{FF2B5EF4-FFF2-40B4-BE49-F238E27FC236}">
                  <a16:creationId xmlns:a16="http://schemas.microsoft.com/office/drawing/2014/main" id="{4D512ECE-26BB-4CA9-B43A-E653803EB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1387"/>
              <a:ext cx="816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 b="1">
                  <a:ea typeface="PMingLiU" panose="02020500000000000000" pitchFamily="18" charset="-120"/>
                  <a:cs typeface="Arial" panose="020B0604020202020204" pitchFamily="34" charset="0"/>
                </a:rPr>
                <a:t>30pF</a:t>
              </a:r>
            </a:p>
          </p:txBody>
        </p:sp>
        <p:sp>
          <p:nvSpPr>
            <p:cNvPr id="538657" name="Text Box 33">
              <a:extLst>
                <a:ext uri="{FF2B5EF4-FFF2-40B4-BE49-F238E27FC236}">
                  <a16:creationId xmlns:a16="http://schemas.microsoft.com/office/drawing/2014/main" id="{80534089-A21D-4313-9F2C-F2181964D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1935"/>
              <a:ext cx="68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538658" name="Text Box 34">
              <a:extLst>
                <a:ext uri="{FF2B5EF4-FFF2-40B4-BE49-F238E27FC236}">
                  <a16:creationId xmlns:a16="http://schemas.microsoft.com/office/drawing/2014/main" id="{8B0980E6-1A97-4E47-A800-26B34205D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2657"/>
              <a:ext cx="816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 b="1">
                  <a:ea typeface="PMingLiU" panose="02020500000000000000" pitchFamily="18" charset="-120"/>
                  <a:cs typeface="Arial" panose="020B0604020202020204" pitchFamily="34" charset="0"/>
                </a:rPr>
                <a:t>30pF</a:t>
              </a:r>
            </a:p>
          </p:txBody>
        </p:sp>
        <p:sp>
          <p:nvSpPr>
            <p:cNvPr id="538659" name="Text Box 35">
              <a:extLst>
                <a:ext uri="{FF2B5EF4-FFF2-40B4-BE49-F238E27FC236}">
                  <a16:creationId xmlns:a16="http://schemas.microsoft.com/office/drawing/2014/main" id="{E5BE2057-6AF0-4090-A0A3-AAEFFD053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055"/>
              <a:ext cx="1042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XTAL2</a:t>
              </a:r>
            </a:p>
          </p:txBody>
        </p:sp>
        <p:sp>
          <p:nvSpPr>
            <p:cNvPr id="538660" name="Text Box 36">
              <a:extLst>
                <a:ext uri="{FF2B5EF4-FFF2-40B4-BE49-F238E27FC236}">
                  <a16:creationId xmlns:a16="http://schemas.microsoft.com/office/drawing/2014/main" id="{6DB40BC4-5DAD-4C02-AA13-91EC279E0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343"/>
              <a:ext cx="1089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XTAL1</a:t>
              </a:r>
            </a:p>
          </p:txBody>
        </p:sp>
        <p:sp>
          <p:nvSpPr>
            <p:cNvPr id="538661" name="Text Box 37">
              <a:extLst>
                <a:ext uri="{FF2B5EF4-FFF2-40B4-BE49-F238E27FC236}">
                  <a16:creationId xmlns:a16="http://schemas.microsoft.com/office/drawing/2014/main" id="{23F65354-06AD-4742-A39E-9DEE9AC82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3338"/>
              <a:ext cx="86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GND</a:t>
              </a:r>
            </a:p>
          </p:txBody>
        </p:sp>
        <p:sp>
          <p:nvSpPr>
            <p:cNvPr id="538662" name="Line 38">
              <a:extLst>
                <a:ext uri="{FF2B5EF4-FFF2-40B4-BE49-F238E27FC236}">
                  <a16:creationId xmlns:a16="http://schemas.microsoft.com/office/drawing/2014/main" id="{1EB69EC3-FDB7-46A4-BCA3-AA7ECC24A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84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8663" name="Line 39">
              <a:extLst>
                <a:ext uri="{FF2B5EF4-FFF2-40B4-BE49-F238E27FC236}">
                  <a16:creationId xmlns:a16="http://schemas.microsoft.com/office/drawing/2014/main" id="{8C7F4AF9-DD7A-47C4-951C-35CBF8822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9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8664" name="Line 40">
              <a:extLst>
                <a:ext uri="{FF2B5EF4-FFF2-40B4-BE49-F238E27FC236}">
                  <a16:creationId xmlns:a16="http://schemas.microsoft.com/office/drawing/2014/main" id="{5B666C57-A46A-4541-9DAF-10DB4714E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40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02532-6A59-4712-8299-E4ABE9C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>
            <a:extLst>
              <a:ext uri="{FF2B5EF4-FFF2-40B4-BE49-F238E27FC236}">
                <a16:creationId xmlns:a16="http://schemas.microsoft.com/office/drawing/2014/main" id="{01616E43-C9E1-4D67-A73C-ECB0C2FA3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sz="2900">
                <a:latin typeface="Comic Sans MS" panose="030F0702030302020204" pitchFamily="66" charset="0"/>
                <a:ea typeface="PMingLiU" panose="02020500000000000000" pitchFamily="18" charset="-120"/>
              </a:rPr>
              <a:t>XTAL Connection to an External Clock Source</a:t>
            </a:r>
            <a:endParaRPr lang="en-US" altLang="en-US" sz="290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63C3D227-6D47-40D0-A903-0EDE5F6CBF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68413"/>
            <a:ext cx="7772400" cy="4648200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PMingLiU" panose="02020500000000000000" pitchFamily="18" charset="-120"/>
              </a:rPr>
              <a:t>Using a TTL oscillator</a:t>
            </a:r>
          </a:p>
          <a:p>
            <a:r>
              <a:rPr lang="en-US" altLang="zh-TW">
                <a:latin typeface="Times New Roman" panose="02020603050405020304" pitchFamily="18" charset="0"/>
                <a:ea typeface="PMingLiU" panose="02020500000000000000" pitchFamily="18" charset="-120"/>
              </a:rPr>
              <a:t>XTAL2 is unconnected.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ea typeface="PMingLiU" panose="02020500000000000000" pitchFamily="18" charset="-120"/>
            </a:endParaRPr>
          </a:p>
        </p:txBody>
      </p:sp>
      <p:grpSp>
        <p:nvGrpSpPr>
          <p:cNvPr id="539652" name="Group 4">
            <a:extLst>
              <a:ext uri="{FF2B5EF4-FFF2-40B4-BE49-F238E27FC236}">
                <a16:creationId xmlns:a16="http://schemas.microsoft.com/office/drawing/2014/main" id="{5B4977D6-C1E8-4B7C-880E-66B94A0D0828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2925763"/>
            <a:ext cx="4175125" cy="3455987"/>
            <a:chOff x="748" y="890"/>
            <a:chExt cx="4355" cy="3176"/>
          </a:xfrm>
        </p:grpSpPr>
        <p:sp>
          <p:nvSpPr>
            <p:cNvPr id="539653" name="Line 5">
              <a:extLst>
                <a:ext uri="{FF2B5EF4-FFF2-40B4-BE49-F238E27FC236}">
                  <a16:creationId xmlns:a16="http://schemas.microsoft.com/office/drawing/2014/main" id="{31875274-204B-4988-89FB-327D30D30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254"/>
              <a:ext cx="226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9654" name="Line 6">
              <a:extLst>
                <a:ext uri="{FF2B5EF4-FFF2-40B4-BE49-F238E27FC236}">
                  <a16:creationId xmlns:a16="http://schemas.microsoft.com/office/drawing/2014/main" id="{87AE6353-67F4-4BE2-A42F-14796D53C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432"/>
              <a:ext cx="12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9655" name="Line 7">
              <a:extLst>
                <a:ext uri="{FF2B5EF4-FFF2-40B4-BE49-F238E27FC236}">
                  <a16:creationId xmlns:a16="http://schemas.microsoft.com/office/drawing/2014/main" id="{7C3F0C88-289D-4F58-AD92-6EA18DB96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3" y="3418"/>
              <a:ext cx="12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9656" name="Line 8">
              <a:extLst>
                <a:ext uri="{FF2B5EF4-FFF2-40B4-BE49-F238E27FC236}">
                  <a16:creationId xmlns:a16="http://schemas.microsoft.com/office/drawing/2014/main" id="{4B886270-CCFB-4BAD-BD8D-D0D364E2D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2" y="890"/>
              <a:ext cx="0" cy="3176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9657" name="Line 9">
              <a:extLst>
                <a:ext uri="{FF2B5EF4-FFF2-40B4-BE49-F238E27FC236}">
                  <a16:creationId xmlns:a16="http://schemas.microsoft.com/office/drawing/2014/main" id="{E59ED00D-03D9-4044-8F4B-B4C718465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413"/>
              <a:ext cx="0" cy="363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9658" name="Text Box 10">
              <a:extLst>
                <a:ext uri="{FF2B5EF4-FFF2-40B4-BE49-F238E27FC236}">
                  <a16:creationId xmlns:a16="http://schemas.microsoft.com/office/drawing/2014/main" id="{B7FCD378-53DE-43E3-AB8F-BF24DFB0B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" y="1050"/>
              <a:ext cx="544" cy="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NC</a:t>
              </a:r>
            </a:p>
          </p:txBody>
        </p:sp>
        <p:sp>
          <p:nvSpPr>
            <p:cNvPr id="539659" name="Text Box 11">
              <a:extLst>
                <a:ext uri="{FF2B5EF4-FFF2-40B4-BE49-F238E27FC236}">
                  <a16:creationId xmlns:a16="http://schemas.microsoft.com/office/drawing/2014/main" id="{9FF0A33D-9F92-440F-8A1E-74CA1CDD1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889"/>
              <a:ext cx="1860" cy="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TW" sz="18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EXTERNAL</a:t>
              </a:r>
            </a:p>
            <a:p>
              <a:r>
                <a:rPr kumimoji="1" lang="en-US" altLang="zh-TW" sz="18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OSCILLATOR</a:t>
              </a:r>
            </a:p>
            <a:p>
              <a:r>
                <a:rPr kumimoji="1" lang="en-US" altLang="zh-TW" sz="18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SIGNAL</a:t>
              </a:r>
            </a:p>
          </p:txBody>
        </p:sp>
        <p:sp>
          <p:nvSpPr>
            <p:cNvPr id="539660" name="Text Box 12">
              <a:extLst>
                <a:ext uri="{FF2B5EF4-FFF2-40B4-BE49-F238E27FC236}">
                  <a16:creationId xmlns:a16="http://schemas.microsoft.com/office/drawing/2014/main" id="{C3284102-9241-46F7-AB74-9964702DB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043"/>
              <a:ext cx="10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XTAL2</a:t>
              </a:r>
            </a:p>
          </p:txBody>
        </p:sp>
        <p:sp>
          <p:nvSpPr>
            <p:cNvPr id="539661" name="Text Box 13">
              <a:extLst>
                <a:ext uri="{FF2B5EF4-FFF2-40B4-BE49-F238E27FC236}">
                  <a16:creationId xmlns:a16="http://schemas.microsoft.com/office/drawing/2014/main" id="{1D86B334-868E-4E5F-909B-0159BB70C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266"/>
              <a:ext cx="1089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XTAL1</a:t>
              </a:r>
            </a:p>
          </p:txBody>
        </p:sp>
        <p:sp>
          <p:nvSpPr>
            <p:cNvPr id="539662" name="Text Box 14">
              <a:extLst>
                <a:ext uri="{FF2B5EF4-FFF2-40B4-BE49-F238E27FC236}">
                  <a16:creationId xmlns:a16="http://schemas.microsoft.com/office/drawing/2014/main" id="{D5A782A5-153C-44A3-A40B-D74ECEBCC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3267"/>
              <a:ext cx="861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GND</a:t>
              </a:r>
            </a:p>
          </p:txBody>
        </p:sp>
        <p:sp>
          <p:nvSpPr>
            <p:cNvPr id="539663" name="Line 15">
              <a:extLst>
                <a:ext uri="{FF2B5EF4-FFF2-40B4-BE49-F238E27FC236}">
                  <a16:creationId xmlns:a16="http://schemas.microsoft.com/office/drawing/2014/main" id="{E7706175-CDF2-490C-A09C-033075E49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79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9664" name="Line 16">
              <a:extLst>
                <a:ext uri="{FF2B5EF4-FFF2-40B4-BE49-F238E27FC236}">
                  <a16:creationId xmlns:a16="http://schemas.microsoft.com/office/drawing/2014/main" id="{2648E6C5-7C06-4C7C-A30E-4BB17A7FD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8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9665" name="Line 17">
              <a:extLst>
                <a:ext uri="{FF2B5EF4-FFF2-40B4-BE49-F238E27FC236}">
                  <a16:creationId xmlns:a16="http://schemas.microsoft.com/office/drawing/2014/main" id="{91BE036C-9949-4EF9-9BD2-6B613F8A9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9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5CD13-749D-4AD1-819B-94E9DD64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1026">
            <a:extLst>
              <a:ext uri="{FF2B5EF4-FFF2-40B4-BE49-F238E27FC236}">
                <a16:creationId xmlns:a16="http://schemas.microsoft.com/office/drawing/2014/main" id="{61F13B5F-2CFF-4E6E-9B95-6D5914982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PMingLiU" panose="02020500000000000000" pitchFamily="18" charset="-120"/>
              </a:rPr>
              <a:t>Machine cycle</a:t>
            </a:r>
            <a:endParaRPr lang="en-US" altLang="en-US">
              <a:ea typeface="PMingLiU" panose="02020500000000000000" pitchFamily="18" charset="-120"/>
            </a:endParaRPr>
          </a:p>
        </p:txBody>
      </p:sp>
      <p:sp>
        <p:nvSpPr>
          <p:cNvPr id="540675" name="Rectangle 1027">
            <a:extLst>
              <a:ext uri="{FF2B5EF4-FFF2-40B4-BE49-F238E27FC236}">
                <a16:creationId xmlns:a16="http://schemas.microsoft.com/office/drawing/2014/main" id="{D810EA2F-40A9-4628-A521-F500EBFA34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609600" indent="-609600"/>
            <a:r>
              <a:rPr lang="en-US" altLang="zh-TW" sz="2400">
                <a:ea typeface="PMingLiU" panose="02020500000000000000" pitchFamily="18" charset="-120"/>
              </a:rPr>
              <a:t>Find the machine cycle for</a:t>
            </a:r>
          </a:p>
          <a:p>
            <a:pPr marL="609600" indent="-609600"/>
            <a:r>
              <a:rPr lang="en-US" altLang="zh-TW" sz="2400">
                <a:ea typeface="PMingLiU" panose="02020500000000000000" pitchFamily="18" charset="-120"/>
              </a:rPr>
              <a:t>(a) XTAL = 11.0592 MHz </a:t>
            </a:r>
          </a:p>
          <a:p>
            <a:pPr marL="609600" indent="-609600"/>
            <a:r>
              <a:rPr lang="en-US" altLang="zh-TW" sz="2400">
                <a:ea typeface="PMingLiU" panose="02020500000000000000" pitchFamily="18" charset="-120"/>
              </a:rPr>
              <a:t>(b) XTAL = 16 MHz.</a:t>
            </a:r>
          </a:p>
          <a:p>
            <a:pPr marL="609600" indent="-609600"/>
            <a:endParaRPr lang="en-US" altLang="zh-TW" sz="2400">
              <a:ea typeface="PMingLiU" panose="02020500000000000000" pitchFamily="18" charset="-120"/>
            </a:endParaRPr>
          </a:p>
          <a:p>
            <a:pPr marL="609600" indent="-609600"/>
            <a:r>
              <a:rPr lang="en-US" altLang="zh-TW" sz="2400" b="1">
                <a:ea typeface="PMingLiU" panose="02020500000000000000" pitchFamily="18" charset="-120"/>
              </a:rPr>
              <a:t>Solution:</a:t>
            </a:r>
          </a:p>
          <a:p>
            <a:pPr marL="609600" indent="-609600"/>
            <a:endParaRPr lang="en-US" altLang="zh-TW" sz="2400" b="1">
              <a:ea typeface="PMingLiU" panose="02020500000000000000" pitchFamily="18" charset="-120"/>
            </a:endParaRPr>
          </a:p>
          <a:p>
            <a:pPr marL="609600" indent="-609600"/>
            <a:r>
              <a:rPr lang="en-US" altLang="zh-TW" sz="2400">
                <a:ea typeface="PMingLiU" panose="02020500000000000000" pitchFamily="18" charset="-120"/>
              </a:rPr>
              <a:t>(a) 11.0592 MHz / 12 = 921.6 kHz;</a:t>
            </a:r>
          </a:p>
          <a:p>
            <a:pPr marL="609600" indent="-609600"/>
            <a:r>
              <a:rPr lang="en-US" altLang="zh-TW" sz="2400">
                <a:ea typeface="PMingLiU" panose="02020500000000000000" pitchFamily="18" charset="-120"/>
              </a:rPr>
              <a:t>      machine cycle = 1 / 921.6 kHz = 1.085 </a:t>
            </a:r>
            <a:r>
              <a:rPr lang="el-GR" altLang="zh-TW" sz="2400">
                <a:sym typeface="Symbol" panose="05050102010706020507" pitchFamily="18" charset="2"/>
              </a:rPr>
              <a:t></a:t>
            </a:r>
            <a:r>
              <a:rPr lang="en-US" altLang="zh-TW" sz="2400">
                <a:ea typeface="PMingLiU" panose="02020500000000000000" pitchFamily="18" charset="-120"/>
              </a:rPr>
              <a:t>s</a:t>
            </a:r>
          </a:p>
          <a:p>
            <a:pPr marL="609600" indent="-609600"/>
            <a:r>
              <a:rPr lang="en-US" altLang="zh-TW" sz="2400">
                <a:ea typeface="PMingLiU" panose="02020500000000000000" pitchFamily="18" charset="-120"/>
              </a:rPr>
              <a:t>(b) 16 MHz / 12 = 1.333 MHz;</a:t>
            </a:r>
          </a:p>
          <a:p>
            <a:pPr marL="609600" indent="-609600"/>
            <a:r>
              <a:rPr lang="en-US" altLang="zh-TW" sz="2400">
                <a:ea typeface="PMingLiU" panose="02020500000000000000" pitchFamily="18" charset="-120"/>
              </a:rPr>
              <a:t>      machine cycle = 1 / 1.333 MHz = 0.75 </a:t>
            </a:r>
            <a:r>
              <a:rPr lang="el-GR" altLang="zh-TW" sz="2400">
                <a:sym typeface="Symbol" panose="05050102010706020507" pitchFamily="18" charset="2"/>
              </a:rPr>
              <a:t></a:t>
            </a:r>
            <a:r>
              <a:rPr lang="en-US" altLang="zh-TW" sz="2400">
                <a:ea typeface="PMingLiU" panose="02020500000000000000" pitchFamily="18" charset="-12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9E8FB-EEF0-475D-BBA9-E23223ED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>
            <a:extLst>
              <a:ext uri="{FF2B5EF4-FFF2-40B4-BE49-F238E27FC236}">
                <a16:creationId xmlns:a16="http://schemas.microsoft.com/office/drawing/2014/main" id="{94CB0EC7-32F5-4CB9-B359-FDE27419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900" b="1">
                <a:latin typeface="Comic Sans MS" panose="030F0702030302020204" pitchFamily="66" charset="0"/>
                <a:ea typeface="PMingLiU" panose="02020500000000000000" pitchFamily="18" charset="-120"/>
              </a:rPr>
              <a:t>Pins of 8051</a:t>
            </a:r>
            <a:endParaRPr lang="en-US" altLang="en-US" sz="2900" b="1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541699" name="Rectangle 3">
            <a:extLst>
              <a:ext uri="{FF2B5EF4-FFF2-40B4-BE49-F238E27FC236}">
                <a16:creationId xmlns:a16="http://schemas.microsoft.com/office/drawing/2014/main" id="{4C6D6769-56EC-45C8-8F63-A27925D734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>
                <a:ea typeface="PMingLiU" panose="02020500000000000000" pitchFamily="18" charset="-120"/>
              </a:rPr>
              <a:t>RST</a:t>
            </a:r>
            <a:r>
              <a:rPr lang="zh-TW" altLang="en-US" sz="2200">
                <a:ea typeface="PMingLiU" panose="02020500000000000000" pitchFamily="18" charset="-120"/>
              </a:rPr>
              <a:t>（</a:t>
            </a:r>
            <a:r>
              <a:rPr lang="en-US" altLang="zh-TW" sz="2200">
                <a:ea typeface="PMingLiU" panose="02020500000000000000" pitchFamily="18" charset="-120"/>
              </a:rPr>
              <a:t>pin 9</a:t>
            </a:r>
            <a:r>
              <a:rPr lang="zh-TW" altLang="en-US" sz="2200">
                <a:ea typeface="PMingLiU" panose="02020500000000000000" pitchFamily="18" charset="-120"/>
              </a:rPr>
              <a:t>）：</a:t>
            </a:r>
            <a:r>
              <a:rPr lang="en-US" altLang="zh-TW" sz="2200">
                <a:ea typeface="PMingLiU" panose="02020500000000000000" pitchFamily="18" charset="-120"/>
              </a:rPr>
              <a:t>reset</a:t>
            </a:r>
          </a:p>
          <a:p>
            <a:pPr lvl="1"/>
            <a:r>
              <a:rPr lang="en-US" altLang="zh-TW" sz="2200">
                <a:ea typeface="PMingLiU" panose="02020500000000000000" pitchFamily="18" charset="-120"/>
              </a:rPr>
              <a:t>input pin and active high</a:t>
            </a:r>
            <a:r>
              <a:rPr lang="zh-TW" altLang="en-US" sz="2200">
                <a:ea typeface="PMingLiU" panose="02020500000000000000" pitchFamily="18" charset="-120"/>
              </a:rPr>
              <a:t>（</a:t>
            </a:r>
            <a:r>
              <a:rPr lang="en-US" altLang="zh-TW" sz="2200">
                <a:ea typeface="PMingLiU" panose="02020500000000000000" pitchFamily="18" charset="-120"/>
              </a:rPr>
              <a:t>normally low</a:t>
            </a:r>
            <a:r>
              <a:rPr lang="zh-TW" altLang="en-US" sz="2200">
                <a:ea typeface="PMingLiU" panose="02020500000000000000" pitchFamily="18" charset="-120"/>
              </a:rPr>
              <a:t>）</a:t>
            </a:r>
            <a:r>
              <a:rPr lang="en-US" altLang="zh-TW" sz="2200">
                <a:ea typeface="PMingLiU" panose="02020500000000000000" pitchFamily="18" charset="-120"/>
              </a:rPr>
              <a:t>.</a:t>
            </a:r>
          </a:p>
          <a:p>
            <a:pPr lvl="2"/>
            <a:r>
              <a:rPr lang="en-US" altLang="zh-TW" sz="2600">
                <a:ea typeface="PMingLiU" panose="02020500000000000000" pitchFamily="18" charset="-120"/>
              </a:rPr>
              <a:t>The high pulse must be high at least 2 machine cycles.</a:t>
            </a:r>
          </a:p>
          <a:p>
            <a:pPr lvl="1"/>
            <a:r>
              <a:rPr lang="en-US" altLang="zh-TW" sz="2200">
                <a:ea typeface="PMingLiU" panose="02020500000000000000" pitchFamily="18" charset="-120"/>
              </a:rPr>
              <a:t>power-on reset.</a:t>
            </a:r>
          </a:p>
          <a:p>
            <a:pPr lvl="2"/>
            <a:r>
              <a:rPr lang="en-US" altLang="zh-TW" sz="2600">
                <a:ea typeface="PMingLiU" panose="02020500000000000000" pitchFamily="18" charset="-120"/>
              </a:rPr>
              <a:t>Upon applying a high pulse to RST, the microcontroller will reset and all values in registers will be lost.</a:t>
            </a:r>
          </a:p>
          <a:p>
            <a:pPr lvl="2"/>
            <a:r>
              <a:rPr lang="en-US" altLang="zh-TW" sz="2600">
                <a:ea typeface="PMingLiU" panose="02020500000000000000" pitchFamily="18" charset="-120"/>
              </a:rPr>
              <a:t>Reset values of some 8051 registers  </a:t>
            </a:r>
          </a:p>
          <a:p>
            <a:pPr lvl="1"/>
            <a:r>
              <a:rPr lang="en-US" altLang="zh-TW" sz="2200">
                <a:ea typeface="PMingLiU" panose="02020500000000000000" pitchFamily="18" charset="-120"/>
              </a:rPr>
              <a:t>power-on reset circuit</a:t>
            </a:r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</a:p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12D6D-EBCC-46D6-ADD0-A751A83C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>
            <a:extLst>
              <a:ext uri="{FF2B5EF4-FFF2-40B4-BE49-F238E27FC236}">
                <a16:creationId xmlns:a16="http://schemas.microsoft.com/office/drawing/2014/main" id="{E329ED4A-3E27-4A1F-89B5-AE2010ECC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900">
                <a:ea typeface="PMingLiU" panose="02020500000000000000" pitchFamily="18" charset="-120"/>
              </a:rPr>
              <a:t>Power-On RESET</a:t>
            </a:r>
            <a:endParaRPr lang="en-US" altLang="en-US" sz="2900">
              <a:ea typeface="PMingLiU" panose="02020500000000000000" pitchFamily="18" charset="-120"/>
            </a:endParaRPr>
          </a:p>
        </p:txBody>
      </p:sp>
      <p:grpSp>
        <p:nvGrpSpPr>
          <p:cNvPr id="542723" name="Group 3">
            <a:extLst>
              <a:ext uri="{FF2B5EF4-FFF2-40B4-BE49-F238E27FC236}">
                <a16:creationId xmlns:a16="http://schemas.microsoft.com/office/drawing/2014/main" id="{94604830-83DC-457A-BB37-1FB60ACFA6A4}"/>
              </a:ext>
            </a:extLst>
          </p:cNvPr>
          <p:cNvGrpSpPr>
            <a:grpSpLocks/>
          </p:cNvGrpSpPr>
          <p:nvPr/>
        </p:nvGrpSpPr>
        <p:grpSpPr bwMode="auto">
          <a:xfrm>
            <a:off x="811213" y="1268413"/>
            <a:ext cx="6337300" cy="5111750"/>
            <a:chOff x="511" y="887"/>
            <a:chExt cx="3992" cy="3220"/>
          </a:xfrm>
        </p:grpSpPr>
        <p:graphicFrame>
          <p:nvGraphicFramePr>
            <p:cNvPr id="542724" name="Object 4">
              <a:extLst>
                <a:ext uri="{FF2B5EF4-FFF2-40B4-BE49-F238E27FC236}">
                  <a16:creationId xmlns:a16="http://schemas.microsoft.com/office/drawing/2014/main" id="{6B62300C-DEC5-4474-A5B5-34D948E762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2069"/>
            <a:ext cx="2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99" name="Bitmap Image" r:id="rId3" imgW="438095" imgH="266737" progId="Paint.Picture">
                    <p:embed/>
                  </p:oleObj>
                </mc:Choice>
                <mc:Fallback>
                  <p:oleObj name="Bitmap Image" r:id="rId3" imgW="438095" imgH="266737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069"/>
                          <a:ext cx="2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25" name="Line 5">
              <a:extLst>
                <a:ext uri="{FF2B5EF4-FFF2-40B4-BE49-F238E27FC236}">
                  <a16:creationId xmlns:a16="http://schemas.microsoft.com/office/drawing/2014/main" id="{A3C2435C-2596-40ED-BE0F-2A25EA207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978"/>
              <a:ext cx="0" cy="68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26" name="Line 6">
              <a:extLst>
                <a:ext uri="{FF2B5EF4-FFF2-40B4-BE49-F238E27FC236}">
                  <a16:creationId xmlns:a16="http://schemas.microsoft.com/office/drawing/2014/main" id="{30A289BA-D1DC-4FC7-94BD-A67BB9D7A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2655"/>
              <a:ext cx="58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27" name="Line 7">
              <a:extLst>
                <a:ext uri="{FF2B5EF4-FFF2-40B4-BE49-F238E27FC236}">
                  <a16:creationId xmlns:a16="http://schemas.microsoft.com/office/drawing/2014/main" id="{5FAAC069-AD2B-44C5-9249-134A9A440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1" y="1987"/>
              <a:ext cx="58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28" name="Rectangle 8">
              <a:extLst>
                <a:ext uri="{FF2B5EF4-FFF2-40B4-BE49-F238E27FC236}">
                  <a16:creationId xmlns:a16="http://schemas.microsoft.com/office/drawing/2014/main" id="{4C849713-16CB-4B4C-8AB6-0E1612B51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2259"/>
              <a:ext cx="227" cy="182"/>
            </a:xfrm>
            <a:prstGeom prst="rect">
              <a:avLst/>
            </a:prstGeom>
            <a:noFill/>
            <a:ln w="2921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42729" name="Line 9">
              <a:extLst>
                <a:ext uri="{FF2B5EF4-FFF2-40B4-BE49-F238E27FC236}">
                  <a16:creationId xmlns:a16="http://schemas.microsoft.com/office/drawing/2014/main" id="{30A2F977-9516-4D7B-A704-212E9B86E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5" y="2214"/>
              <a:ext cx="181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30" name="Line 10">
              <a:extLst>
                <a:ext uri="{FF2B5EF4-FFF2-40B4-BE49-F238E27FC236}">
                  <a16:creationId xmlns:a16="http://schemas.microsoft.com/office/drawing/2014/main" id="{C350CE45-FA87-49EE-AF32-5687D6969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7" y="2486"/>
              <a:ext cx="181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31" name="Line 11">
              <a:extLst>
                <a:ext uri="{FF2B5EF4-FFF2-40B4-BE49-F238E27FC236}">
                  <a16:creationId xmlns:a16="http://schemas.microsoft.com/office/drawing/2014/main" id="{84A8F2FE-8815-4EC7-B14D-FFB2C8534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987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32" name="Line 12">
              <a:extLst>
                <a:ext uri="{FF2B5EF4-FFF2-40B4-BE49-F238E27FC236}">
                  <a16:creationId xmlns:a16="http://schemas.microsoft.com/office/drawing/2014/main" id="{85D0C207-03E7-4785-B450-1AFF1741E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2486"/>
              <a:ext cx="0" cy="159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33" name="Oval 13">
              <a:extLst>
                <a:ext uri="{FF2B5EF4-FFF2-40B4-BE49-F238E27FC236}">
                  <a16:creationId xmlns:a16="http://schemas.microsoft.com/office/drawing/2014/main" id="{D009B6C4-5551-429A-84E8-C4D2B8B95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633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42734" name="Oval 14">
              <a:extLst>
                <a:ext uri="{FF2B5EF4-FFF2-40B4-BE49-F238E27FC236}">
                  <a16:creationId xmlns:a16="http://schemas.microsoft.com/office/drawing/2014/main" id="{5170B719-3AFD-429A-8293-14FD3244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1964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42735" name="Line 15">
              <a:extLst>
                <a:ext uri="{FF2B5EF4-FFF2-40B4-BE49-F238E27FC236}">
                  <a16:creationId xmlns:a16="http://schemas.microsoft.com/office/drawing/2014/main" id="{1604C19A-9549-4E9C-A51F-81A6E911C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" y="2656"/>
              <a:ext cx="24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36" name="Line 16">
              <a:extLst>
                <a:ext uri="{FF2B5EF4-FFF2-40B4-BE49-F238E27FC236}">
                  <a16:creationId xmlns:a16="http://schemas.microsoft.com/office/drawing/2014/main" id="{9065AAD0-8931-4DF7-BA66-71B4F6CD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988"/>
              <a:ext cx="22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37" name="Rectangle 17">
              <a:extLst>
                <a:ext uri="{FF2B5EF4-FFF2-40B4-BE49-F238E27FC236}">
                  <a16:creationId xmlns:a16="http://schemas.microsoft.com/office/drawing/2014/main" id="{1F8306E8-C7EC-4F10-9EF7-AF16B841E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681"/>
              <a:ext cx="1020" cy="2426"/>
            </a:xfrm>
            <a:prstGeom prst="rect">
              <a:avLst/>
            </a:prstGeom>
            <a:noFill/>
            <a:ln w="2921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42738" name="Text Box 18">
              <a:extLst>
                <a:ext uri="{FF2B5EF4-FFF2-40B4-BE49-F238E27FC236}">
                  <a16:creationId xmlns:a16="http://schemas.microsoft.com/office/drawing/2014/main" id="{FBF1F1C3-82E3-4044-A6F0-D2525FC94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" y="1703"/>
              <a:ext cx="7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EA/VPP</a:t>
              </a:r>
            </a:p>
          </p:txBody>
        </p:sp>
        <p:sp>
          <p:nvSpPr>
            <p:cNvPr id="542739" name="Text Box 19">
              <a:extLst>
                <a:ext uri="{FF2B5EF4-FFF2-40B4-BE49-F238E27FC236}">
                  <a16:creationId xmlns:a16="http://schemas.microsoft.com/office/drawing/2014/main" id="{D09B2FDB-731D-4F45-909B-387B0FC20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913"/>
              <a:ext cx="7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X1</a:t>
              </a:r>
            </a:p>
          </p:txBody>
        </p:sp>
        <p:sp>
          <p:nvSpPr>
            <p:cNvPr id="542740" name="Text Box 20">
              <a:extLst>
                <a:ext uri="{FF2B5EF4-FFF2-40B4-BE49-F238E27FC236}">
                  <a16:creationId xmlns:a16="http://schemas.microsoft.com/office/drawing/2014/main" id="{C9C52E24-35CA-4478-8665-DA66A4A25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520"/>
              <a:ext cx="7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X2</a:t>
              </a:r>
            </a:p>
          </p:txBody>
        </p:sp>
        <p:sp>
          <p:nvSpPr>
            <p:cNvPr id="542741" name="Text Box 21">
              <a:extLst>
                <a:ext uri="{FF2B5EF4-FFF2-40B4-BE49-F238E27FC236}">
                  <a16:creationId xmlns:a16="http://schemas.microsoft.com/office/drawing/2014/main" id="{7D28F762-1BE4-482F-8808-6B8BF4255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688"/>
              <a:ext cx="7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RST</a:t>
              </a:r>
            </a:p>
          </p:txBody>
        </p:sp>
        <p:sp>
          <p:nvSpPr>
            <p:cNvPr id="542742" name="Line 22">
              <a:extLst>
                <a:ext uri="{FF2B5EF4-FFF2-40B4-BE49-F238E27FC236}">
                  <a16:creationId xmlns:a16="http://schemas.microsoft.com/office/drawing/2014/main" id="{D982ADD5-557A-4126-AB7A-CAC8C3D43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" y="1818"/>
              <a:ext cx="862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542743" name="Group 23">
              <a:extLst>
                <a:ext uri="{FF2B5EF4-FFF2-40B4-BE49-F238E27FC236}">
                  <a16:creationId xmlns:a16="http://schemas.microsoft.com/office/drawing/2014/main" id="{1D8C6BEE-3950-406D-90F2-F7800EA10E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9" y="2486"/>
              <a:ext cx="272" cy="129"/>
              <a:chOff x="994" y="3839"/>
              <a:chExt cx="499" cy="198"/>
            </a:xfrm>
          </p:grpSpPr>
          <p:sp>
            <p:nvSpPr>
              <p:cNvPr id="542744" name="Line 24">
                <a:extLst>
                  <a:ext uri="{FF2B5EF4-FFF2-40B4-BE49-F238E27FC236}">
                    <a16:creationId xmlns:a16="http://schemas.microsoft.com/office/drawing/2014/main" id="{7DBC9754-DD26-4F9E-96E0-6526796E9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4" y="3839"/>
                <a:ext cx="499" cy="0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42745" name="Line 25">
                <a:extLst>
                  <a:ext uri="{FF2B5EF4-FFF2-40B4-BE49-F238E27FC236}">
                    <a16:creationId xmlns:a16="http://schemas.microsoft.com/office/drawing/2014/main" id="{18EF398F-ED5E-47C9-99F0-37BC3B97C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3" y="3907"/>
                <a:ext cx="340" cy="0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42746" name="Line 26">
                <a:extLst>
                  <a:ext uri="{FF2B5EF4-FFF2-40B4-BE49-F238E27FC236}">
                    <a16:creationId xmlns:a16="http://schemas.microsoft.com/office/drawing/2014/main" id="{46515815-E9D7-45B7-9F09-D7A2B59D0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0" y="3975"/>
                <a:ext cx="227" cy="0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42747" name="Line 27">
                <a:extLst>
                  <a:ext uri="{FF2B5EF4-FFF2-40B4-BE49-F238E27FC236}">
                    <a16:creationId xmlns:a16="http://schemas.microsoft.com/office/drawing/2014/main" id="{5038C4AA-0A3C-4189-BEDA-CB882A8D9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1" y="4037"/>
                <a:ext cx="113" cy="0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42748" name="Line 28">
              <a:extLst>
                <a:ext uri="{FF2B5EF4-FFF2-40B4-BE49-F238E27FC236}">
                  <a16:creationId xmlns:a16="http://schemas.microsoft.com/office/drawing/2014/main" id="{1C163D8A-E71A-4CF4-AC9D-91617A02F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5" y="2350"/>
              <a:ext cx="0" cy="113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49" name="Line 29">
              <a:extLst>
                <a:ext uri="{FF2B5EF4-FFF2-40B4-BE49-F238E27FC236}">
                  <a16:creationId xmlns:a16="http://schemas.microsoft.com/office/drawing/2014/main" id="{441EC015-E3D1-437F-9693-0825F06E1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2350"/>
              <a:ext cx="204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50" name="Line 30">
              <a:extLst>
                <a:ext uri="{FF2B5EF4-FFF2-40B4-BE49-F238E27FC236}">
                  <a16:creationId xmlns:a16="http://schemas.microsoft.com/office/drawing/2014/main" id="{94400CA8-C2C5-48FF-938F-41670DDDB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0" y="1204"/>
              <a:ext cx="0" cy="90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542751" name="Group 31">
              <a:extLst>
                <a:ext uri="{FF2B5EF4-FFF2-40B4-BE49-F238E27FC236}">
                  <a16:creationId xmlns:a16="http://schemas.microsoft.com/office/drawing/2014/main" id="{F784456C-2884-471B-875E-E0F9336E1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4" y="2814"/>
              <a:ext cx="273" cy="797"/>
              <a:chOff x="1201" y="1616"/>
              <a:chExt cx="273" cy="797"/>
            </a:xfrm>
          </p:grpSpPr>
          <p:sp>
            <p:nvSpPr>
              <p:cNvPr id="542752" name="Line 32">
                <a:extLst>
                  <a:ext uri="{FF2B5EF4-FFF2-40B4-BE49-F238E27FC236}">
                    <a16:creationId xmlns:a16="http://schemas.microsoft.com/office/drawing/2014/main" id="{B711CFA7-EB8C-4A82-8AC8-D974651D4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1827"/>
                <a:ext cx="136" cy="27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42753" name="Line 33">
                <a:extLst>
                  <a:ext uri="{FF2B5EF4-FFF2-40B4-BE49-F238E27FC236}">
                    <a16:creationId xmlns:a16="http://schemas.microsoft.com/office/drawing/2014/main" id="{E9C8E175-D992-43E5-941B-554312AE8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1616"/>
                <a:ext cx="0" cy="204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42754" name="Line 34">
                <a:extLst>
                  <a:ext uri="{FF2B5EF4-FFF2-40B4-BE49-F238E27FC236}">
                    <a16:creationId xmlns:a16="http://schemas.microsoft.com/office/drawing/2014/main" id="{924AE7BF-25D5-4F76-9910-66BDCB7C9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2" y="1854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42755" name="Line 35">
                <a:extLst>
                  <a:ext uri="{FF2B5EF4-FFF2-40B4-BE49-F238E27FC236}">
                    <a16:creationId xmlns:a16="http://schemas.microsoft.com/office/drawing/2014/main" id="{6DB69C83-A4C2-4734-B534-AA4D4E164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1905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42756" name="Line 36">
                <a:extLst>
                  <a:ext uri="{FF2B5EF4-FFF2-40B4-BE49-F238E27FC236}">
                    <a16:creationId xmlns:a16="http://schemas.microsoft.com/office/drawing/2014/main" id="{099CD0ED-CFA1-4645-80A3-F84D58987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1" y="1950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42757" name="Line 37">
                <a:extLst>
                  <a:ext uri="{FF2B5EF4-FFF2-40B4-BE49-F238E27FC236}">
                    <a16:creationId xmlns:a16="http://schemas.microsoft.com/office/drawing/2014/main" id="{BCEAE762-CE5C-4E33-B2D4-65496413B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2" y="2045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42758" name="Line 38">
                <a:extLst>
                  <a:ext uri="{FF2B5EF4-FFF2-40B4-BE49-F238E27FC236}">
                    <a16:creationId xmlns:a16="http://schemas.microsoft.com/office/drawing/2014/main" id="{3A7D2A9E-C436-4687-8416-DB7059C4C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1" y="2136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42759" name="Line 39">
                <a:extLst>
                  <a:ext uri="{FF2B5EF4-FFF2-40B4-BE49-F238E27FC236}">
                    <a16:creationId xmlns:a16="http://schemas.microsoft.com/office/drawing/2014/main" id="{D3E6287B-AB0E-4A41-9203-F130CF566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1996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42760" name="Line 40">
                <a:extLst>
                  <a:ext uri="{FF2B5EF4-FFF2-40B4-BE49-F238E27FC236}">
                    <a16:creationId xmlns:a16="http://schemas.microsoft.com/office/drawing/2014/main" id="{9F71CA79-4E9F-4B4D-8458-43075C12E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2091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42761" name="Line 41">
                <a:extLst>
                  <a:ext uri="{FF2B5EF4-FFF2-40B4-BE49-F238E27FC236}">
                    <a16:creationId xmlns:a16="http://schemas.microsoft.com/office/drawing/2014/main" id="{95FCFC8F-40F8-4CCE-ABEB-5C8548904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2186"/>
                <a:ext cx="136" cy="27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42762" name="Line 42">
                <a:extLst>
                  <a:ext uri="{FF2B5EF4-FFF2-40B4-BE49-F238E27FC236}">
                    <a16:creationId xmlns:a16="http://schemas.microsoft.com/office/drawing/2014/main" id="{36F902A4-0264-4C2F-A6A0-6BC1AA993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2209"/>
                <a:ext cx="0" cy="204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42763" name="Line 43">
              <a:extLst>
                <a:ext uri="{FF2B5EF4-FFF2-40B4-BE49-F238E27FC236}">
                  <a16:creationId xmlns:a16="http://schemas.microsoft.com/office/drawing/2014/main" id="{EAF84FBD-0374-496A-8A83-B12154662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160"/>
              <a:ext cx="0" cy="646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64" name="Oval 44">
              <a:extLst>
                <a:ext uri="{FF2B5EF4-FFF2-40B4-BE49-F238E27FC236}">
                  <a16:creationId xmlns:a16="http://schemas.microsoft.com/office/drawing/2014/main" id="{5B397914-B7BC-4B76-9622-AC9F61094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1132"/>
              <a:ext cx="68" cy="68"/>
            </a:xfrm>
            <a:prstGeom prst="ellipse">
              <a:avLst/>
            </a:prstGeom>
            <a:noFill/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42765" name="Oval 45">
              <a:extLst>
                <a:ext uri="{FF2B5EF4-FFF2-40B4-BE49-F238E27FC236}">
                  <a16:creationId xmlns:a16="http://schemas.microsoft.com/office/drawing/2014/main" id="{DA4F3306-6D49-44F9-8E8C-6498D3A9F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2796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42766" name="Oval 46">
              <a:extLst>
                <a:ext uri="{FF2B5EF4-FFF2-40B4-BE49-F238E27FC236}">
                  <a16:creationId xmlns:a16="http://schemas.microsoft.com/office/drawing/2014/main" id="{73838F0B-FBA3-4C27-A3A6-860439724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477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42767" name="Oval 47">
              <a:extLst>
                <a:ext uri="{FF2B5EF4-FFF2-40B4-BE49-F238E27FC236}">
                  <a16:creationId xmlns:a16="http://schemas.microsoft.com/office/drawing/2014/main" id="{B741ADEC-EDE3-45C0-A0AC-E2D504B0B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749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42768" name="Line 48">
              <a:extLst>
                <a:ext uri="{FF2B5EF4-FFF2-40B4-BE49-F238E27FC236}">
                  <a16:creationId xmlns:a16="http://schemas.microsoft.com/office/drawing/2014/main" id="{C8FDD6CE-176A-4A1C-A9B2-48E283402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" y="2509"/>
              <a:ext cx="0" cy="306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69" name="Text Box 49">
              <a:extLst>
                <a:ext uri="{FF2B5EF4-FFF2-40B4-BE49-F238E27FC236}">
                  <a16:creationId xmlns:a16="http://schemas.microsoft.com/office/drawing/2014/main" id="{3FA491A2-3C47-4BF0-99FA-84E294427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887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Vcc</a:t>
              </a:r>
            </a:p>
          </p:txBody>
        </p:sp>
        <p:sp>
          <p:nvSpPr>
            <p:cNvPr id="542770" name="Line 50">
              <a:extLst>
                <a:ext uri="{FF2B5EF4-FFF2-40B4-BE49-F238E27FC236}">
                  <a16:creationId xmlns:a16="http://schemas.microsoft.com/office/drawing/2014/main" id="{6396006B-5E16-4709-845D-5FEFF0189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9" y="1500"/>
              <a:ext cx="1111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71" name="Line 51">
              <a:extLst>
                <a:ext uri="{FF2B5EF4-FFF2-40B4-BE49-F238E27FC236}">
                  <a16:creationId xmlns:a16="http://schemas.microsoft.com/office/drawing/2014/main" id="{8B8553B6-C76E-4264-8225-0C187DA2E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" y="1509"/>
              <a:ext cx="0" cy="31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72" name="Line 52">
              <a:extLst>
                <a:ext uri="{FF2B5EF4-FFF2-40B4-BE49-F238E27FC236}">
                  <a16:creationId xmlns:a16="http://schemas.microsoft.com/office/drawing/2014/main" id="{FBB0642E-9050-4BD5-BB53-0371A715A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" y="1772"/>
              <a:ext cx="726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73" name="Line 53">
              <a:extLst>
                <a:ext uri="{FF2B5EF4-FFF2-40B4-BE49-F238E27FC236}">
                  <a16:creationId xmlns:a16="http://schemas.microsoft.com/office/drawing/2014/main" id="{3E68A5CD-1131-41D8-A95A-A83E1BA03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" y="1772"/>
              <a:ext cx="0" cy="40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74" name="Oval 54">
              <a:extLst>
                <a:ext uri="{FF2B5EF4-FFF2-40B4-BE49-F238E27FC236}">
                  <a16:creationId xmlns:a16="http://schemas.microsoft.com/office/drawing/2014/main" id="{E63FE846-F93D-4C68-9621-B0A47C925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179"/>
              <a:ext cx="68" cy="68"/>
            </a:xfrm>
            <a:prstGeom prst="ellipse">
              <a:avLst/>
            </a:prstGeom>
            <a:noFill/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42775" name="Oval 55">
              <a:extLst>
                <a:ext uri="{FF2B5EF4-FFF2-40B4-BE49-F238E27FC236}">
                  <a16:creationId xmlns:a16="http://schemas.microsoft.com/office/drawing/2014/main" id="{5F8C4915-02DC-40AC-B364-F46A5AB6C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430"/>
              <a:ext cx="68" cy="68"/>
            </a:xfrm>
            <a:prstGeom prst="ellipse">
              <a:avLst/>
            </a:prstGeom>
            <a:noFill/>
            <a:ln w="2921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42776" name="Line 56">
              <a:extLst>
                <a:ext uri="{FF2B5EF4-FFF2-40B4-BE49-F238E27FC236}">
                  <a16:creationId xmlns:a16="http://schemas.microsoft.com/office/drawing/2014/main" id="{A1709A9E-8D4F-4928-90A7-99802AA93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2815"/>
              <a:ext cx="270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77" name="Line 57">
              <a:extLst>
                <a:ext uri="{FF2B5EF4-FFF2-40B4-BE49-F238E27FC236}">
                  <a16:creationId xmlns:a16="http://schemas.microsoft.com/office/drawing/2014/main" id="{10AB2F52-1054-45E5-A2FE-42FED4A83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" y="2135"/>
              <a:ext cx="0" cy="40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78" name="Rectangle 58">
              <a:extLst>
                <a:ext uri="{FF2B5EF4-FFF2-40B4-BE49-F238E27FC236}">
                  <a16:creationId xmlns:a16="http://schemas.microsoft.com/office/drawing/2014/main" id="{85A7A3F2-320B-4EFB-B67B-98A4259F6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2226"/>
              <a:ext cx="111" cy="23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42779" name="Line 59">
              <a:extLst>
                <a:ext uri="{FF2B5EF4-FFF2-40B4-BE49-F238E27FC236}">
                  <a16:creationId xmlns:a16="http://schemas.microsoft.com/office/drawing/2014/main" id="{2361D64E-3EDF-471B-B380-93EEC9901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173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80" name="Text Box 60">
              <a:extLst>
                <a:ext uri="{FF2B5EF4-FFF2-40B4-BE49-F238E27FC236}">
                  <a16:creationId xmlns:a16="http://schemas.microsoft.com/office/drawing/2014/main" id="{769BE566-F269-4396-AF7A-9648536CB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2021"/>
              <a:ext cx="7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10 uF</a:t>
              </a:r>
            </a:p>
          </p:txBody>
        </p:sp>
        <p:sp>
          <p:nvSpPr>
            <p:cNvPr id="542781" name="Text Box 61">
              <a:extLst>
                <a:ext uri="{FF2B5EF4-FFF2-40B4-BE49-F238E27FC236}">
                  <a16:creationId xmlns:a16="http://schemas.microsoft.com/office/drawing/2014/main" id="{86EC1B37-F5FF-41E8-980D-1F7D3ACC5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" y="3109"/>
              <a:ext cx="7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8.2 K</a:t>
              </a:r>
            </a:p>
          </p:txBody>
        </p:sp>
        <p:sp>
          <p:nvSpPr>
            <p:cNvPr id="542782" name="Text Box 62">
              <a:extLst>
                <a:ext uri="{FF2B5EF4-FFF2-40B4-BE49-F238E27FC236}">
                  <a16:creationId xmlns:a16="http://schemas.microsoft.com/office/drawing/2014/main" id="{E72989EC-E66F-4830-A64C-DC2552B7B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" y="2088"/>
              <a:ext cx="7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30 pF</a:t>
              </a:r>
            </a:p>
          </p:txBody>
        </p:sp>
        <p:sp>
          <p:nvSpPr>
            <p:cNvPr id="542783" name="Text Box 63">
              <a:extLst>
                <a:ext uri="{FF2B5EF4-FFF2-40B4-BE49-F238E27FC236}">
                  <a16:creationId xmlns:a16="http://schemas.microsoft.com/office/drawing/2014/main" id="{2F517390-7B4B-4096-B986-B0275B1E8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7" y="2859"/>
              <a:ext cx="7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542784" name="Text Box 64">
              <a:extLst>
                <a:ext uri="{FF2B5EF4-FFF2-40B4-BE49-F238E27FC236}">
                  <a16:creationId xmlns:a16="http://schemas.microsoft.com/office/drawing/2014/main" id="{3CF437C5-177A-4242-A6DC-4196B2F7E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" y="1567"/>
              <a:ext cx="7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31</a:t>
              </a:r>
            </a:p>
          </p:txBody>
        </p:sp>
        <p:sp>
          <p:nvSpPr>
            <p:cNvPr id="542785" name="Line 65">
              <a:extLst>
                <a:ext uri="{FF2B5EF4-FFF2-40B4-BE49-F238E27FC236}">
                  <a16:creationId xmlns:a16="http://schemas.microsoft.com/office/drawing/2014/main" id="{DE1207B4-E073-4E61-9FD6-2644EF1E9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359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86" name="Line 66">
              <a:extLst>
                <a:ext uri="{FF2B5EF4-FFF2-40B4-BE49-F238E27FC236}">
                  <a16:creationId xmlns:a16="http://schemas.microsoft.com/office/drawing/2014/main" id="{B2AA4510-DA5C-4344-A4FE-8C5732D02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364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2787" name="Line 67">
              <a:extLst>
                <a:ext uri="{FF2B5EF4-FFF2-40B4-BE49-F238E27FC236}">
                  <a16:creationId xmlns:a16="http://schemas.microsoft.com/office/drawing/2014/main" id="{A78FB045-E48E-4E12-9ADF-A936C4D31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369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aphicFrame>
          <p:nvGraphicFramePr>
            <p:cNvPr id="542788" name="Object 68">
              <a:extLst>
                <a:ext uri="{FF2B5EF4-FFF2-40B4-BE49-F238E27FC236}">
                  <a16:creationId xmlns:a16="http://schemas.microsoft.com/office/drawing/2014/main" id="{3B7F105B-6551-4AF7-9893-049B9CF557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4" y="1888"/>
            <a:ext cx="19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00" name="Bitmap Image" r:id="rId5" imgW="304923" imgH="390580" progId="Paint.Picture">
                    <p:embed/>
                  </p:oleObj>
                </mc:Choice>
                <mc:Fallback>
                  <p:oleObj name="Bitmap Image" r:id="rId5" imgW="304923" imgH="390580" progId="Paint.Picture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888"/>
                          <a:ext cx="19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89" name="Object 69">
              <a:extLst>
                <a:ext uri="{FF2B5EF4-FFF2-40B4-BE49-F238E27FC236}">
                  <a16:creationId xmlns:a16="http://schemas.microsoft.com/office/drawing/2014/main" id="{9520AA90-2304-415D-82B2-E737B6BE25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4" y="2523"/>
            <a:ext cx="19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01" name="Bitmap Image" r:id="rId7" imgW="304923" imgH="390580" progId="Paint.Picture">
                    <p:embed/>
                  </p:oleObj>
                </mc:Choice>
                <mc:Fallback>
                  <p:oleObj name="Bitmap Image" r:id="rId7" imgW="304923" imgH="390580" progId="Paint.Picture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523"/>
                          <a:ext cx="19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4C3BC6-5D98-456E-95AA-C78276B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id="{9852CD09-91CA-4233-A437-6409C077C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mic Sans MS" panose="030F0702030302020204" pitchFamily="66" charset="0"/>
                <a:ea typeface="굴림" panose="020B0503020000020004" pitchFamily="34" charset="-127"/>
              </a:rPr>
              <a:t>Block Diagram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09E9499C-7F71-42E6-A406-ABEE80EF3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3276600"/>
            <a:ext cx="1143000" cy="685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CPU</a:t>
            </a:r>
          </a:p>
        </p:txBody>
      </p:sp>
      <p:sp>
        <p:nvSpPr>
          <p:cNvPr id="516100" name="Rectangle 4">
            <a:extLst>
              <a:ext uri="{FF2B5EF4-FFF2-40B4-BE49-F238E27FC236}">
                <a16:creationId xmlns:a16="http://schemas.microsoft.com/office/drawing/2014/main" id="{CD900A63-6A00-4AF2-B86D-A73ECAC40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1828800"/>
            <a:ext cx="1143000" cy="7620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Interrupt</a:t>
            </a:r>
          </a:p>
          <a:p>
            <a:pPr algn="ctr"/>
            <a:r>
              <a:rPr lang="en-US" altLang="en-US"/>
              <a:t>Control</a:t>
            </a:r>
          </a:p>
        </p:txBody>
      </p:sp>
      <p:sp>
        <p:nvSpPr>
          <p:cNvPr id="516101" name="Rectangle 5">
            <a:extLst>
              <a:ext uri="{FF2B5EF4-FFF2-40B4-BE49-F238E27FC236}">
                <a16:creationId xmlns:a16="http://schemas.microsoft.com/office/drawing/2014/main" id="{AD60BD23-FBA0-4D8C-964A-CC581CB8E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4572000"/>
            <a:ext cx="1143000" cy="685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OSC</a:t>
            </a:r>
          </a:p>
        </p:txBody>
      </p:sp>
      <p:sp>
        <p:nvSpPr>
          <p:cNvPr id="516102" name="Rectangle 6">
            <a:extLst>
              <a:ext uri="{FF2B5EF4-FFF2-40B4-BE49-F238E27FC236}">
                <a16:creationId xmlns:a16="http://schemas.microsoft.com/office/drawing/2014/main" id="{6DAF2F33-817B-4CD9-B9A1-6304242B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4572000"/>
            <a:ext cx="1295400" cy="7620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Bus</a:t>
            </a:r>
          </a:p>
          <a:p>
            <a:pPr algn="ctr"/>
            <a:r>
              <a:rPr lang="en-US" altLang="en-US"/>
              <a:t>Control</a:t>
            </a:r>
          </a:p>
        </p:txBody>
      </p:sp>
      <p:sp>
        <p:nvSpPr>
          <p:cNvPr id="516103" name="Rectangle 7">
            <a:extLst>
              <a:ext uri="{FF2B5EF4-FFF2-40B4-BE49-F238E27FC236}">
                <a16:creationId xmlns:a16="http://schemas.microsoft.com/office/drawing/2014/main" id="{0EE67F0C-AE4B-432E-8A7A-B0BBF90EA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1828800"/>
            <a:ext cx="11430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4k</a:t>
            </a:r>
          </a:p>
          <a:p>
            <a:pPr algn="ctr"/>
            <a:r>
              <a:rPr lang="en-US" altLang="en-US"/>
              <a:t>ROM</a:t>
            </a:r>
          </a:p>
        </p:txBody>
      </p:sp>
      <p:sp>
        <p:nvSpPr>
          <p:cNvPr id="516104" name="Rectangle 8">
            <a:extLst>
              <a:ext uri="{FF2B5EF4-FFF2-40B4-BE49-F238E27FC236}">
                <a16:creationId xmlns:a16="http://schemas.microsoft.com/office/drawing/2014/main" id="{B6F87C14-0251-4E65-B197-9B267821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1828800"/>
            <a:ext cx="1219200" cy="685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Timer 1</a:t>
            </a:r>
          </a:p>
          <a:p>
            <a:pPr algn="ctr"/>
            <a:r>
              <a:rPr lang="en-US" altLang="en-US"/>
              <a:t>Timer 2</a:t>
            </a:r>
          </a:p>
        </p:txBody>
      </p:sp>
      <p:sp>
        <p:nvSpPr>
          <p:cNvPr id="516105" name="Rectangle 9">
            <a:extLst>
              <a:ext uri="{FF2B5EF4-FFF2-40B4-BE49-F238E27FC236}">
                <a16:creationId xmlns:a16="http://schemas.microsoft.com/office/drawing/2014/main" id="{E28F0749-8ED6-48C7-B1DD-703103682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4572000"/>
            <a:ext cx="1371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Serial</a:t>
            </a:r>
          </a:p>
        </p:txBody>
      </p:sp>
      <p:sp>
        <p:nvSpPr>
          <p:cNvPr id="516106" name="Rectangle 10">
            <a:extLst>
              <a:ext uri="{FF2B5EF4-FFF2-40B4-BE49-F238E27FC236}">
                <a16:creationId xmlns:a16="http://schemas.microsoft.com/office/drawing/2014/main" id="{07EE7D2B-8F7A-4943-98C4-06353CE1B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1828800"/>
            <a:ext cx="1371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128 bytes </a:t>
            </a:r>
          </a:p>
          <a:p>
            <a:pPr algn="ctr"/>
            <a:r>
              <a:rPr lang="en-US" altLang="en-US"/>
              <a:t>RAM</a:t>
            </a:r>
          </a:p>
        </p:txBody>
      </p:sp>
      <p:sp>
        <p:nvSpPr>
          <p:cNvPr id="516107" name="Rectangle 11">
            <a:extLst>
              <a:ext uri="{FF2B5EF4-FFF2-40B4-BE49-F238E27FC236}">
                <a16:creationId xmlns:a16="http://schemas.microsoft.com/office/drawing/2014/main" id="{E876744F-72D2-47AC-8142-2D3162E70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572000"/>
            <a:ext cx="24384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 I/O Ports</a:t>
            </a:r>
          </a:p>
        </p:txBody>
      </p:sp>
      <p:sp>
        <p:nvSpPr>
          <p:cNvPr id="516108" name="Line 12">
            <a:extLst>
              <a:ext uri="{FF2B5EF4-FFF2-40B4-BE49-F238E27FC236}">
                <a16:creationId xmlns:a16="http://schemas.microsoft.com/office/drawing/2014/main" id="{DB727EB1-3D61-4419-98F3-2213E86C42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7400" y="2209800"/>
            <a:ext cx="121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09" name="Line 13">
            <a:extLst>
              <a:ext uri="{FF2B5EF4-FFF2-40B4-BE49-F238E27FC236}">
                <a16:creationId xmlns:a16="http://schemas.microsoft.com/office/drawing/2014/main" id="{2D4AC914-EBA2-405B-98CC-F3E439CACA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56600" y="2362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10" name="Line 14">
            <a:extLst>
              <a:ext uri="{FF2B5EF4-FFF2-40B4-BE49-F238E27FC236}">
                <a16:creationId xmlns:a16="http://schemas.microsoft.com/office/drawing/2014/main" id="{A7504A57-590A-4490-9A22-56F3B8468C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56600" y="1981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11" name="Line 15">
            <a:extLst>
              <a:ext uri="{FF2B5EF4-FFF2-40B4-BE49-F238E27FC236}">
                <a16:creationId xmlns:a16="http://schemas.microsoft.com/office/drawing/2014/main" id="{935CB9A6-3B7B-4E7E-A418-2A5ED4210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144780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12" name="Line 16">
            <a:extLst>
              <a:ext uri="{FF2B5EF4-FFF2-40B4-BE49-F238E27FC236}">
                <a16:creationId xmlns:a16="http://schemas.microsoft.com/office/drawing/2014/main" id="{AF8C4803-E603-4BBD-AA22-474A0FA6C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144780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13" name="Line 17">
            <a:extLst>
              <a:ext uri="{FF2B5EF4-FFF2-40B4-BE49-F238E27FC236}">
                <a16:creationId xmlns:a16="http://schemas.microsoft.com/office/drawing/2014/main" id="{58EC47DA-FC7D-4C48-A1A8-0B2C08B2C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0200" y="53340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14" name="Line 18">
            <a:extLst>
              <a:ext uri="{FF2B5EF4-FFF2-40B4-BE49-F238E27FC236}">
                <a16:creationId xmlns:a16="http://schemas.microsoft.com/office/drawing/2014/main" id="{1CF09EEB-C37B-481C-BDC3-C8EEB41B8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53340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15" name="Line 19">
            <a:extLst>
              <a:ext uri="{FF2B5EF4-FFF2-40B4-BE49-F238E27FC236}">
                <a16:creationId xmlns:a16="http://schemas.microsoft.com/office/drawing/2014/main" id="{F1CA0E3B-3FA9-4621-8E5B-4528DEEAA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2200" y="53340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16" name="Line 20">
            <a:extLst>
              <a:ext uri="{FF2B5EF4-FFF2-40B4-BE49-F238E27FC236}">
                <a16:creationId xmlns:a16="http://schemas.microsoft.com/office/drawing/2014/main" id="{4123E8BF-F462-4ECD-A490-57E8D17A19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5600" y="53340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17" name="Line 21">
            <a:extLst>
              <a:ext uri="{FF2B5EF4-FFF2-40B4-BE49-F238E27FC236}">
                <a16:creationId xmlns:a16="http://schemas.microsoft.com/office/drawing/2014/main" id="{185BFE5E-D313-497D-8B63-0ABD40231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200" y="5257800"/>
            <a:ext cx="0" cy="1066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18" name="Line 22">
            <a:extLst>
              <a:ext uri="{FF2B5EF4-FFF2-40B4-BE49-F238E27FC236}">
                <a16:creationId xmlns:a16="http://schemas.microsoft.com/office/drawing/2014/main" id="{A49100B7-5E1F-462E-B68E-9A7C80822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000" y="5257800"/>
            <a:ext cx="0" cy="1066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19" name="Line 23">
            <a:extLst>
              <a:ext uri="{FF2B5EF4-FFF2-40B4-BE49-F238E27FC236}">
                <a16:creationId xmlns:a16="http://schemas.microsoft.com/office/drawing/2014/main" id="{F43B5A8C-5A93-4CCE-862B-FEEF66009E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5200" y="5867400"/>
            <a:ext cx="228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20" name="Line 24">
            <a:extLst>
              <a:ext uri="{FF2B5EF4-FFF2-40B4-BE49-F238E27FC236}">
                <a16:creationId xmlns:a16="http://schemas.microsoft.com/office/drawing/2014/main" id="{1EF90B9E-CD91-4BF2-9D0F-F93B061B7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0" y="5867400"/>
            <a:ext cx="228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21" name="Line 25">
            <a:extLst>
              <a:ext uri="{FF2B5EF4-FFF2-40B4-BE49-F238E27FC236}">
                <a16:creationId xmlns:a16="http://schemas.microsoft.com/office/drawing/2014/main" id="{41BB15B4-A2F3-49E1-8206-E3F7B41346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3800" y="57150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22" name="Line 26">
            <a:extLst>
              <a:ext uri="{FF2B5EF4-FFF2-40B4-BE49-F238E27FC236}">
                <a16:creationId xmlns:a16="http://schemas.microsoft.com/office/drawing/2014/main" id="{29DB527B-9973-46BB-852A-4BBDD1010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0" y="57150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23" name="Rectangle 27">
            <a:extLst>
              <a:ext uri="{FF2B5EF4-FFF2-40B4-BE49-F238E27FC236}">
                <a16:creationId xmlns:a16="http://schemas.microsoft.com/office/drawing/2014/main" id="{782B7CB6-7D39-42BE-A101-65610D7D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5689600"/>
            <a:ext cx="152400" cy="381000"/>
          </a:xfrm>
          <a:prstGeom prst="rect">
            <a:avLst/>
          </a:prstGeom>
          <a:solidFill>
            <a:srgbClr val="C0C0C0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24" name="Line 28">
            <a:extLst>
              <a:ext uri="{FF2B5EF4-FFF2-40B4-BE49-F238E27FC236}">
                <a16:creationId xmlns:a16="http://schemas.microsoft.com/office/drawing/2014/main" id="{06056F66-E16C-4423-AF47-CDE45A8D4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63246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25" name="Line 29">
            <a:extLst>
              <a:ext uri="{FF2B5EF4-FFF2-40B4-BE49-F238E27FC236}">
                <a16:creationId xmlns:a16="http://schemas.microsoft.com/office/drawing/2014/main" id="{50ECEB96-0B01-41B3-8E05-0DD050DAA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0" y="63246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26" name="AutoShape 30">
            <a:extLst>
              <a:ext uri="{FF2B5EF4-FFF2-40B4-BE49-F238E27FC236}">
                <a16:creationId xmlns:a16="http://schemas.microsoft.com/office/drawing/2014/main" id="{D2F96F87-864F-4B08-9CE0-78636F95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3289300"/>
            <a:ext cx="863600" cy="561975"/>
          </a:xfrm>
          <a:prstGeom prst="leftArrow">
            <a:avLst>
              <a:gd name="adj1" fmla="val 50000"/>
              <a:gd name="adj2" fmla="val 38418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27" name="AutoShape 31">
            <a:extLst>
              <a:ext uri="{FF2B5EF4-FFF2-40B4-BE49-F238E27FC236}">
                <a16:creationId xmlns:a16="http://schemas.microsoft.com/office/drawing/2014/main" id="{CB68B850-338A-4824-9FA0-1E740E154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35814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28" name="AutoShape 32">
            <a:extLst>
              <a:ext uri="{FF2B5EF4-FFF2-40B4-BE49-F238E27FC236}">
                <a16:creationId xmlns:a16="http://schemas.microsoft.com/office/drawing/2014/main" id="{4937FA87-ADEA-47D1-8888-42D37C1A0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25908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29" name="AutoShape 33">
            <a:extLst>
              <a:ext uri="{FF2B5EF4-FFF2-40B4-BE49-F238E27FC236}">
                <a16:creationId xmlns:a16="http://schemas.microsoft.com/office/drawing/2014/main" id="{C600FB19-F960-45D5-A745-6AFA3F4C9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25146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30" name="AutoShape 34">
            <a:extLst>
              <a:ext uri="{FF2B5EF4-FFF2-40B4-BE49-F238E27FC236}">
                <a16:creationId xmlns:a16="http://schemas.microsoft.com/office/drawing/2014/main" id="{4075C344-8D8B-4239-A867-EB125231B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35814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31" name="AutoShape 35">
            <a:extLst>
              <a:ext uri="{FF2B5EF4-FFF2-40B4-BE49-F238E27FC236}">
                <a16:creationId xmlns:a16="http://schemas.microsoft.com/office/drawing/2014/main" id="{51DE44AD-BB47-420C-BA2D-5B84A63C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35814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32" name="Line 36">
            <a:extLst>
              <a:ext uri="{FF2B5EF4-FFF2-40B4-BE49-F238E27FC236}">
                <a16:creationId xmlns:a16="http://schemas.microsoft.com/office/drawing/2014/main" id="{A7639ED0-3F87-4E6D-B9B9-DFBE22FE04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7600" y="3962400"/>
            <a:ext cx="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33" name="Line 37">
            <a:extLst>
              <a:ext uri="{FF2B5EF4-FFF2-40B4-BE49-F238E27FC236}">
                <a16:creationId xmlns:a16="http://schemas.microsoft.com/office/drawing/2014/main" id="{E15B0034-5A29-4322-A7D5-1AC8D0BDF7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4800" y="3962400"/>
            <a:ext cx="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34" name="Line 38">
            <a:extLst>
              <a:ext uri="{FF2B5EF4-FFF2-40B4-BE49-F238E27FC236}">
                <a16:creationId xmlns:a16="http://schemas.microsoft.com/office/drawing/2014/main" id="{8A68FAC9-6706-47EB-B311-70133E3DE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000" y="2590800"/>
            <a:ext cx="0" cy="685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35" name="AutoShape 39">
            <a:extLst>
              <a:ext uri="{FF2B5EF4-FFF2-40B4-BE49-F238E27FC236}">
                <a16:creationId xmlns:a16="http://schemas.microsoft.com/office/drawing/2014/main" id="{491FFABD-E606-498A-AD9C-D4E1B4B4F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5334000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36" name="AutoShape 40">
            <a:extLst>
              <a:ext uri="{FF2B5EF4-FFF2-40B4-BE49-F238E27FC236}">
                <a16:creationId xmlns:a16="http://schemas.microsoft.com/office/drawing/2014/main" id="{832F88FF-90F9-4589-B3DE-89090907D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334000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37" name="AutoShape 41">
            <a:extLst>
              <a:ext uri="{FF2B5EF4-FFF2-40B4-BE49-F238E27FC236}">
                <a16:creationId xmlns:a16="http://schemas.microsoft.com/office/drawing/2014/main" id="{66EE5576-C998-4168-A79A-3DBAAA93D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5334000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38" name="AutoShape 42">
            <a:extLst>
              <a:ext uri="{FF2B5EF4-FFF2-40B4-BE49-F238E27FC236}">
                <a16:creationId xmlns:a16="http://schemas.microsoft.com/office/drawing/2014/main" id="{DA843126-CA9F-4702-AD87-0721EA260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5334000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39" name="Text Box 43">
            <a:extLst>
              <a:ext uri="{FF2B5EF4-FFF2-40B4-BE49-F238E27FC236}">
                <a16:creationId xmlns:a16="http://schemas.microsoft.com/office/drawing/2014/main" id="{AB6C53BF-B773-414B-AE92-01AD2EB88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58674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TXD</a:t>
            </a:r>
            <a:endParaRPr lang="en-US" altLang="en-US" b="1"/>
          </a:p>
        </p:txBody>
      </p:sp>
      <p:sp>
        <p:nvSpPr>
          <p:cNvPr id="516140" name="Text Box 44">
            <a:extLst>
              <a:ext uri="{FF2B5EF4-FFF2-40B4-BE49-F238E27FC236}">
                <a16:creationId xmlns:a16="http://schemas.microsoft.com/office/drawing/2014/main" id="{5D8871D2-D4D6-4AE1-B847-96BBDE4F2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800" y="586422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RXD</a:t>
            </a:r>
            <a:endParaRPr lang="en-US" altLang="en-US" b="1"/>
          </a:p>
        </p:txBody>
      </p:sp>
      <p:sp>
        <p:nvSpPr>
          <p:cNvPr id="516141" name="AutoShape 45">
            <a:extLst>
              <a:ext uri="{FF2B5EF4-FFF2-40B4-BE49-F238E27FC236}">
                <a16:creationId xmlns:a16="http://schemas.microsoft.com/office/drawing/2014/main" id="{BB3E4709-4522-4EDC-9590-CC77FFE86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5908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42" name="Rectangle 46">
            <a:extLst>
              <a:ext uri="{FF2B5EF4-FFF2-40B4-BE49-F238E27FC236}">
                <a16:creationId xmlns:a16="http://schemas.microsoft.com/office/drawing/2014/main" id="{85AB40A9-D17A-4700-AC9A-A63F4D1B8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3429000"/>
            <a:ext cx="5181600" cy="304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6143" name="Text Box 47">
            <a:extLst>
              <a:ext uri="{FF2B5EF4-FFF2-40B4-BE49-F238E27FC236}">
                <a16:creationId xmlns:a16="http://schemas.microsoft.com/office/drawing/2014/main" id="{A21F55D8-730C-4F5C-99FD-8C3C9D5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1143000"/>
            <a:ext cx="2057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en-US" sz="1600" b="1">
                <a:solidFill>
                  <a:schemeClr val="tx2"/>
                </a:solidFill>
                <a:latin typeface="Arial" panose="020B0604020202020204" pitchFamily="34" charset="0"/>
              </a:rPr>
              <a:t>External Interrupts</a:t>
            </a:r>
            <a:endParaRPr lang="en-US" altLang="en-US" sz="16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16144" name="Text Box 48">
            <a:extLst>
              <a:ext uri="{FF2B5EF4-FFF2-40B4-BE49-F238E27FC236}">
                <a16:creationId xmlns:a16="http://schemas.microsoft.com/office/drawing/2014/main" id="{481143AA-37A0-457C-8271-EE8A64A9E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0" y="5867400"/>
            <a:ext cx="2209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en-US" sz="1600" b="1">
                <a:solidFill>
                  <a:schemeClr val="tx2"/>
                </a:solidFill>
                <a:latin typeface="Arial" panose="020B0604020202020204" pitchFamily="34" charset="0"/>
              </a:rPr>
              <a:t>  P0    P2    P1      P3</a:t>
            </a:r>
            <a:endParaRPr lang="en-US" altLang="en-US" sz="16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16145" name="Text Box 49">
            <a:extLst>
              <a:ext uri="{FF2B5EF4-FFF2-40B4-BE49-F238E27FC236}">
                <a16:creationId xmlns:a16="http://schemas.microsoft.com/office/drawing/2014/main" id="{8712E5EB-56D0-453A-83DB-462447D92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0" y="61404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en-US" sz="1600" b="1">
                <a:solidFill>
                  <a:schemeClr val="tx2"/>
                </a:solidFill>
                <a:latin typeface="Arial" panose="020B0604020202020204" pitchFamily="34" charset="0"/>
              </a:rPr>
              <a:t>Addr/Data</a:t>
            </a:r>
            <a:endParaRPr lang="en-US" altLang="en-US" sz="16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EFB24A-D621-4B4E-93A4-0B47F487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0332EF18-2034-4BE1-94CB-89E09170A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229600" cy="63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900" b="1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RESET Value of Some 8051 Registers:</a:t>
            </a:r>
          </a:p>
        </p:txBody>
      </p:sp>
      <p:sp>
        <p:nvSpPr>
          <p:cNvPr id="543747" name="Line 3">
            <a:extLst>
              <a:ext uri="{FF2B5EF4-FFF2-40B4-BE49-F238E27FC236}">
                <a16:creationId xmlns:a16="http://schemas.microsoft.com/office/drawing/2014/main" id="{F64505C9-1B37-4A68-A6AE-3B59CFC51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5888" y="1711325"/>
            <a:ext cx="37623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48" name="Line 4">
            <a:extLst>
              <a:ext uri="{FF2B5EF4-FFF2-40B4-BE49-F238E27FC236}">
                <a16:creationId xmlns:a16="http://schemas.microsoft.com/office/drawing/2014/main" id="{D9636349-1D48-4C5B-83A8-A12A37594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5888" y="1711325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49" name="Line 5">
            <a:extLst>
              <a:ext uri="{FF2B5EF4-FFF2-40B4-BE49-F238E27FC236}">
                <a16:creationId xmlns:a16="http://schemas.microsoft.com/office/drawing/2014/main" id="{0C29D623-03DC-4833-AE8D-125D57032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4150" y="1711325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50" name="Line 6">
            <a:extLst>
              <a:ext uri="{FF2B5EF4-FFF2-40B4-BE49-F238E27FC236}">
                <a16:creationId xmlns:a16="http://schemas.microsoft.com/office/drawing/2014/main" id="{67133F1A-CD6F-44D5-AD34-8A5238AF2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1711325"/>
            <a:ext cx="265588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51" name="Line 7">
            <a:extLst>
              <a:ext uri="{FF2B5EF4-FFF2-40B4-BE49-F238E27FC236}">
                <a16:creationId xmlns:a16="http://schemas.microsoft.com/office/drawing/2014/main" id="{753FA146-9B86-4371-B02E-AEF20D2C4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5888" y="2228850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52" name="Line 8">
            <a:extLst>
              <a:ext uri="{FF2B5EF4-FFF2-40B4-BE49-F238E27FC236}">
                <a16:creationId xmlns:a16="http://schemas.microsoft.com/office/drawing/2014/main" id="{9926F9CA-6A0E-4DEF-BFE1-9045E34E7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4150" y="2228850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53" name="Line 9">
            <a:extLst>
              <a:ext uri="{FF2B5EF4-FFF2-40B4-BE49-F238E27FC236}">
                <a16:creationId xmlns:a16="http://schemas.microsoft.com/office/drawing/2014/main" id="{C321A424-3026-4FA0-BF9B-131F5DD58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5888" y="2746375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54" name="Line 10">
            <a:extLst>
              <a:ext uri="{FF2B5EF4-FFF2-40B4-BE49-F238E27FC236}">
                <a16:creationId xmlns:a16="http://schemas.microsoft.com/office/drawing/2014/main" id="{2D3E5600-29B2-4C02-ABB8-E350845A6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4150" y="2746375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55" name="Line 11">
            <a:extLst>
              <a:ext uri="{FF2B5EF4-FFF2-40B4-BE49-F238E27FC236}">
                <a16:creationId xmlns:a16="http://schemas.microsoft.com/office/drawing/2014/main" id="{890CBA33-5386-4BF5-B52F-EC27B60CD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5888" y="3263900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56" name="Line 12">
            <a:extLst>
              <a:ext uri="{FF2B5EF4-FFF2-40B4-BE49-F238E27FC236}">
                <a16:creationId xmlns:a16="http://schemas.microsoft.com/office/drawing/2014/main" id="{DCC7216F-D4EE-4C64-ACC8-479D14E30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4150" y="3263900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57" name="Line 13">
            <a:extLst>
              <a:ext uri="{FF2B5EF4-FFF2-40B4-BE49-F238E27FC236}">
                <a16:creationId xmlns:a16="http://schemas.microsoft.com/office/drawing/2014/main" id="{7C495BF7-4A07-4F74-A58C-1DE0D30F9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5888" y="3781425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58" name="Line 14">
            <a:extLst>
              <a:ext uri="{FF2B5EF4-FFF2-40B4-BE49-F238E27FC236}">
                <a16:creationId xmlns:a16="http://schemas.microsoft.com/office/drawing/2014/main" id="{42E8CA02-D7AF-499E-94B6-0AF63A5E2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4150" y="3781425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59" name="Line 15">
            <a:extLst>
              <a:ext uri="{FF2B5EF4-FFF2-40B4-BE49-F238E27FC236}">
                <a16:creationId xmlns:a16="http://schemas.microsoft.com/office/drawing/2014/main" id="{7565136C-6296-43DE-9376-893627333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5888" y="4298950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60" name="Line 16">
            <a:extLst>
              <a:ext uri="{FF2B5EF4-FFF2-40B4-BE49-F238E27FC236}">
                <a16:creationId xmlns:a16="http://schemas.microsoft.com/office/drawing/2014/main" id="{F53FA712-778F-40DD-8C0B-A572CEBFD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4150" y="4298950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61" name="Line 17">
            <a:extLst>
              <a:ext uri="{FF2B5EF4-FFF2-40B4-BE49-F238E27FC236}">
                <a16:creationId xmlns:a16="http://schemas.microsoft.com/office/drawing/2014/main" id="{3F4F4257-BC28-432F-BD0C-B346485D5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5888" y="4816475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62" name="Line 18">
            <a:extLst>
              <a:ext uri="{FF2B5EF4-FFF2-40B4-BE49-F238E27FC236}">
                <a16:creationId xmlns:a16="http://schemas.microsoft.com/office/drawing/2014/main" id="{218C2D3F-4B67-4951-A67E-20BFBCDA1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4150" y="4816475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63" name="Rectangle 19">
            <a:extLst>
              <a:ext uri="{FF2B5EF4-FFF2-40B4-BE49-F238E27FC236}">
                <a16:creationId xmlns:a16="http://schemas.microsoft.com/office/drawing/2014/main" id="{F7F9CD5D-D58C-48F1-873F-120AA677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5021263"/>
            <a:ext cx="26558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b="1">
                <a:ea typeface="PMingLiU" panose="02020500000000000000" pitchFamily="18" charset="-120"/>
              </a:rPr>
              <a:t>0000</a:t>
            </a:r>
          </a:p>
        </p:txBody>
      </p:sp>
      <p:sp>
        <p:nvSpPr>
          <p:cNvPr id="543764" name="Rectangle 20">
            <a:extLst>
              <a:ext uri="{FF2B5EF4-FFF2-40B4-BE49-F238E27FC236}">
                <a16:creationId xmlns:a16="http://schemas.microsoft.com/office/drawing/2014/main" id="{BE3590D9-FEE5-41FB-A58D-EC044F703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5021263"/>
            <a:ext cx="3762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b="1">
                <a:ea typeface="PMingLiU" panose="02020500000000000000" pitchFamily="18" charset="-120"/>
              </a:rPr>
              <a:t>DPTR</a:t>
            </a:r>
          </a:p>
        </p:txBody>
      </p:sp>
      <p:sp>
        <p:nvSpPr>
          <p:cNvPr id="543765" name="Rectangle 21">
            <a:extLst>
              <a:ext uri="{FF2B5EF4-FFF2-40B4-BE49-F238E27FC236}">
                <a16:creationId xmlns:a16="http://schemas.microsoft.com/office/drawing/2014/main" id="{69237C50-0A48-4AD7-9860-64AE9C0A2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4503738"/>
            <a:ext cx="26558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b="1">
                <a:ea typeface="PMingLiU" panose="02020500000000000000" pitchFamily="18" charset="-120"/>
              </a:rPr>
              <a:t>0007</a:t>
            </a:r>
          </a:p>
        </p:txBody>
      </p:sp>
      <p:sp>
        <p:nvSpPr>
          <p:cNvPr id="543766" name="Rectangle 22">
            <a:extLst>
              <a:ext uri="{FF2B5EF4-FFF2-40B4-BE49-F238E27FC236}">
                <a16:creationId xmlns:a16="http://schemas.microsoft.com/office/drawing/2014/main" id="{FDDE217C-3EBF-4FBB-A7D3-8B452B2E9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4503738"/>
            <a:ext cx="3762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b="1">
                <a:ea typeface="PMingLiU" panose="02020500000000000000" pitchFamily="18" charset="-120"/>
              </a:rPr>
              <a:t>SP</a:t>
            </a:r>
          </a:p>
        </p:txBody>
      </p:sp>
      <p:sp>
        <p:nvSpPr>
          <p:cNvPr id="543767" name="Rectangle 23">
            <a:extLst>
              <a:ext uri="{FF2B5EF4-FFF2-40B4-BE49-F238E27FC236}">
                <a16:creationId xmlns:a16="http://schemas.microsoft.com/office/drawing/2014/main" id="{83962BE4-6CED-4878-A56D-2FABFEBD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3986213"/>
            <a:ext cx="26558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b="1">
                <a:ea typeface="PMingLiU" panose="02020500000000000000" pitchFamily="18" charset="-120"/>
              </a:rPr>
              <a:t>0000</a:t>
            </a:r>
          </a:p>
        </p:txBody>
      </p:sp>
      <p:sp>
        <p:nvSpPr>
          <p:cNvPr id="543768" name="Rectangle 24">
            <a:extLst>
              <a:ext uri="{FF2B5EF4-FFF2-40B4-BE49-F238E27FC236}">
                <a16:creationId xmlns:a16="http://schemas.microsoft.com/office/drawing/2014/main" id="{88BFD262-6D40-48C1-AEF5-5430FCFE2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3986213"/>
            <a:ext cx="3762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b="1">
                <a:ea typeface="PMingLiU" panose="02020500000000000000" pitchFamily="18" charset="-120"/>
              </a:rPr>
              <a:t>PSW</a:t>
            </a:r>
          </a:p>
        </p:txBody>
      </p:sp>
      <p:sp>
        <p:nvSpPr>
          <p:cNvPr id="543769" name="Rectangle 25">
            <a:extLst>
              <a:ext uri="{FF2B5EF4-FFF2-40B4-BE49-F238E27FC236}">
                <a16:creationId xmlns:a16="http://schemas.microsoft.com/office/drawing/2014/main" id="{EA50A4A9-1FB7-40E7-81AA-2402FFB7C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3468688"/>
            <a:ext cx="26558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b="1">
                <a:ea typeface="PMingLiU" panose="02020500000000000000" pitchFamily="18" charset="-120"/>
              </a:rPr>
              <a:t>0000</a:t>
            </a:r>
          </a:p>
        </p:txBody>
      </p:sp>
      <p:sp>
        <p:nvSpPr>
          <p:cNvPr id="543770" name="Rectangle 26">
            <a:extLst>
              <a:ext uri="{FF2B5EF4-FFF2-40B4-BE49-F238E27FC236}">
                <a16:creationId xmlns:a16="http://schemas.microsoft.com/office/drawing/2014/main" id="{39568391-B864-4F65-9393-93D3F59C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3468688"/>
            <a:ext cx="3762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b="1"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543771" name="Rectangle 27">
            <a:extLst>
              <a:ext uri="{FF2B5EF4-FFF2-40B4-BE49-F238E27FC236}">
                <a16:creationId xmlns:a16="http://schemas.microsoft.com/office/drawing/2014/main" id="{31A368A4-2DA6-4E22-95B0-BEBA7DDC3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2951163"/>
            <a:ext cx="26558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b="1">
                <a:ea typeface="PMingLiU" panose="02020500000000000000" pitchFamily="18" charset="-120"/>
              </a:rPr>
              <a:t>0000</a:t>
            </a:r>
          </a:p>
        </p:txBody>
      </p:sp>
      <p:sp>
        <p:nvSpPr>
          <p:cNvPr id="543772" name="Rectangle 28">
            <a:extLst>
              <a:ext uri="{FF2B5EF4-FFF2-40B4-BE49-F238E27FC236}">
                <a16:creationId xmlns:a16="http://schemas.microsoft.com/office/drawing/2014/main" id="{C5DC7BB8-7A74-41D7-B98F-1422D7063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951163"/>
            <a:ext cx="3762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b="1">
                <a:ea typeface="PMingLiU" panose="02020500000000000000" pitchFamily="18" charset="-120"/>
              </a:rPr>
              <a:t>ACC</a:t>
            </a:r>
          </a:p>
        </p:txBody>
      </p:sp>
      <p:sp>
        <p:nvSpPr>
          <p:cNvPr id="543773" name="Rectangle 29">
            <a:extLst>
              <a:ext uri="{FF2B5EF4-FFF2-40B4-BE49-F238E27FC236}">
                <a16:creationId xmlns:a16="http://schemas.microsoft.com/office/drawing/2014/main" id="{B5F602D8-16AE-4691-A193-2BA7C24D0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2433638"/>
            <a:ext cx="26558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b="1">
                <a:ea typeface="PMingLiU" panose="02020500000000000000" pitchFamily="18" charset="-120"/>
              </a:rPr>
              <a:t>0000</a:t>
            </a:r>
          </a:p>
        </p:txBody>
      </p:sp>
      <p:sp>
        <p:nvSpPr>
          <p:cNvPr id="543774" name="Rectangle 30">
            <a:extLst>
              <a:ext uri="{FF2B5EF4-FFF2-40B4-BE49-F238E27FC236}">
                <a16:creationId xmlns:a16="http://schemas.microsoft.com/office/drawing/2014/main" id="{F9C0ACDF-B186-43EB-A508-5AD7431E0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433638"/>
            <a:ext cx="3762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b="1">
                <a:ea typeface="PMingLiU" panose="02020500000000000000" pitchFamily="18" charset="-120"/>
              </a:rPr>
              <a:t>PC</a:t>
            </a:r>
          </a:p>
        </p:txBody>
      </p:sp>
      <p:sp>
        <p:nvSpPr>
          <p:cNvPr id="543775" name="Rectangle 31">
            <a:extLst>
              <a:ext uri="{FF2B5EF4-FFF2-40B4-BE49-F238E27FC236}">
                <a16:creationId xmlns:a16="http://schemas.microsoft.com/office/drawing/2014/main" id="{E14D2302-559F-45F4-B928-406767128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1916113"/>
            <a:ext cx="26558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b="1">
                <a:ea typeface="PMingLiU" panose="02020500000000000000" pitchFamily="18" charset="-120"/>
              </a:rPr>
              <a:t>Reset Value</a:t>
            </a:r>
          </a:p>
        </p:txBody>
      </p:sp>
      <p:sp>
        <p:nvSpPr>
          <p:cNvPr id="543776" name="Rectangle 32">
            <a:extLst>
              <a:ext uri="{FF2B5EF4-FFF2-40B4-BE49-F238E27FC236}">
                <a16:creationId xmlns:a16="http://schemas.microsoft.com/office/drawing/2014/main" id="{6A6FF302-B544-45DC-880F-F64BCE258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1916113"/>
            <a:ext cx="3762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b="1">
                <a:ea typeface="PMingLiU" panose="02020500000000000000" pitchFamily="18" charset="-120"/>
              </a:rPr>
              <a:t>Register</a:t>
            </a:r>
          </a:p>
        </p:txBody>
      </p:sp>
      <p:sp>
        <p:nvSpPr>
          <p:cNvPr id="543777" name="Line 33">
            <a:extLst>
              <a:ext uri="{FF2B5EF4-FFF2-40B4-BE49-F238E27FC236}">
                <a16:creationId xmlns:a16="http://schemas.microsoft.com/office/drawing/2014/main" id="{8DF51434-0866-41BE-855C-EB6AC715E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0" y="2951163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78" name="Line 34">
            <a:extLst>
              <a:ext uri="{FF2B5EF4-FFF2-40B4-BE49-F238E27FC236}">
                <a16:creationId xmlns:a16="http://schemas.microsoft.com/office/drawing/2014/main" id="{CD11372E-415D-401C-B712-A31665A4E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0" y="3468688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79" name="Line 35">
            <a:extLst>
              <a:ext uri="{FF2B5EF4-FFF2-40B4-BE49-F238E27FC236}">
                <a16:creationId xmlns:a16="http://schemas.microsoft.com/office/drawing/2014/main" id="{E0405F41-D084-4E84-ABE2-CAC3A5053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0" y="3986213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80" name="Line 36">
            <a:extLst>
              <a:ext uri="{FF2B5EF4-FFF2-40B4-BE49-F238E27FC236}">
                <a16:creationId xmlns:a16="http://schemas.microsoft.com/office/drawing/2014/main" id="{41EADDE4-C253-4BF9-A75E-487682564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0" y="4503738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81" name="Line 37">
            <a:extLst>
              <a:ext uri="{FF2B5EF4-FFF2-40B4-BE49-F238E27FC236}">
                <a16:creationId xmlns:a16="http://schemas.microsoft.com/office/drawing/2014/main" id="{28D638AD-ACEC-45C9-A60E-27E8CE615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0" y="5021263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82" name="Line 38">
            <a:extLst>
              <a:ext uri="{FF2B5EF4-FFF2-40B4-BE49-F238E27FC236}">
                <a16:creationId xmlns:a16="http://schemas.microsoft.com/office/drawing/2014/main" id="{7ECAA6FC-7B4B-4B48-B9CD-148C9F7FD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0" y="5538788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83" name="Line 39">
            <a:extLst>
              <a:ext uri="{FF2B5EF4-FFF2-40B4-BE49-F238E27FC236}">
                <a16:creationId xmlns:a16="http://schemas.microsoft.com/office/drawing/2014/main" id="{60B148C2-0EC6-4EEB-B7AB-4D59BC558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2443163"/>
            <a:ext cx="6408737" cy="0"/>
          </a:xfrm>
          <a:prstGeom prst="line">
            <a:avLst/>
          </a:prstGeom>
          <a:noFill/>
          <a:ln w="6985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784" name="Rectangle 40">
            <a:extLst>
              <a:ext uri="{FF2B5EF4-FFF2-40B4-BE49-F238E27FC236}">
                <a16:creationId xmlns:a16="http://schemas.microsoft.com/office/drawing/2014/main" id="{32D7E776-7A2E-4A29-9D0F-39A6BC540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638800"/>
            <a:ext cx="3762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b="1">
                <a:ea typeface="PMingLiU" panose="02020500000000000000" pitchFamily="18" charset="-120"/>
              </a:rPr>
              <a:t>RAM are </a:t>
            </a:r>
            <a:r>
              <a:rPr lang="en-US" altLang="zh-TW" b="1">
                <a:solidFill>
                  <a:srgbClr val="FF3300"/>
                </a:solidFill>
                <a:ea typeface="PMingLiU" panose="02020500000000000000" pitchFamily="18" charset="-120"/>
              </a:rPr>
              <a:t>all zero</a:t>
            </a:r>
            <a:endParaRPr lang="en-US" altLang="zh-TW" b="1">
              <a:ea typeface="PMingLiU" panose="02020500000000000000" pitchFamily="18" charset="-120"/>
            </a:endParaRPr>
          </a:p>
        </p:txBody>
      </p:sp>
      <p:sp>
        <p:nvSpPr>
          <p:cNvPr id="543785" name="Rectangle 41">
            <a:hlinkClick r:id="rId2" action="ppaction://hlinksldjump"/>
            <a:extLst>
              <a:ext uri="{FF2B5EF4-FFF2-40B4-BE49-F238E27FC236}">
                <a16:creationId xmlns:a16="http://schemas.microsoft.com/office/drawing/2014/main" id="{140CC681-6109-41C6-8273-E17D7A8C3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943600"/>
            <a:ext cx="69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3200">
                <a:ea typeface="PMingLiU" panose="02020500000000000000" pitchFamily="18" charset="-120"/>
                <a:sym typeface="Wingdings" panose="05000000000000000000" pitchFamily="2" charset="2"/>
                <a:hlinkClick r:id="rId3" action="ppaction://hlinksldjump"/>
              </a:rPr>
              <a:t></a:t>
            </a:r>
            <a:endParaRPr lang="en-US" altLang="zh-TW" sz="3200">
              <a:ea typeface="PMingLiU" panose="02020500000000000000" pitchFamily="18" charset="-12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>
            <a:extLst>
              <a:ext uri="{FF2B5EF4-FFF2-40B4-BE49-F238E27FC236}">
                <a16:creationId xmlns:a16="http://schemas.microsoft.com/office/drawing/2014/main" id="{40667D9E-9BE7-42AE-8C01-EB81FE37D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900" b="1">
                <a:latin typeface="Comic Sans MS" panose="030F0702030302020204" pitchFamily="66" charset="0"/>
                <a:ea typeface="PMingLiU" panose="02020500000000000000" pitchFamily="18" charset="-120"/>
              </a:rPr>
              <a:t>Pins of 8051</a:t>
            </a:r>
            <a:endParaRPr lang="en-US" altLang="en-US" sz="2900" b="1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544771" name="Rectangle 3">
            <a:extLst>
              <a:ext uri="{FF2B5EF4-FFF2-40B4-BE49-F238E27FC236}">
                <a16:creationId xmlns:a16="http://schemas.microsoft.com/office/drawing/2014/main" id="{C7D880BF-DEDA-4480-9D11-EB2C2DDF51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</a:rPr>
              <a:t>/EA</a:t>
            </a:r>
            <a:r>
              <a:rPr lang="zh-TW" altLang="en-US" sz="2200">
                <a:latin typeface="Times New Roman" panose="02020603050405020304" pitchFamily="18" charset="0"/>
                <a:ea typeface="PMingLiU" panose="02020500000000000000" pitchFamily="18" charset="-120"/>
              </a:rPr>
              <a:t>（</a:t>
            </a:r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</a:rPr>
              <a:t>pin 31</a:t>
            </a:r>
            <a:r>
              <a:rPr lang="zh-TW" altLang="en-US" sz="2200">
                <a:latin typeface="Times New Roman" panose="02020603050405020304" pitchFamily="18" charset="0"/>
                <a:ea typeface="PMingLiU" panose="02020500000000000000" pitchFamily="18" charset="-120"/>
              </a:rPr>
              <a:t>）：</a:t>
            </a:r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</a:rPr>
              <a:t>external access</a:t>
            </a:r>
          </a:p>
          <a:p>
            <a:pPr lvl="1"/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</a:rPr>
              <a:t>There is no on-chip ROM in 8031 and 8032 .</a:t>
            </a:r>
          </a:p>
          <a:p>
            <a:pPr lvl="1"/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</a:rPr>
              <a:t>The /EA pin is connected to GND to indicate the code is stored externally.</a:t>
            </a:r>
          </a:p>
          <a:p>
            <a:pPr lvl="1"/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</a:rPr>
              <a:t>/PSEN </a:t>
            </a:r>
            <a:r>
              <a:rPr lang="zh-TW" altLang="en-US" sz="2200">
                <a:latin typeface="Times New Roman" panose="02020603050405020304" pitchFamily="18" charset="0"/>
                <a:ea typeface="PMingLiU" panose="02020500000000000000" pitchFamily="18" charset="-120"/>
              </a:rPr>
              <a:t>＆ </a:t>
            </a:r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</a:rPr>
              <a:t>ALE are used for external ROM.</a:t>
            </a:r>
          </a:p>
          <a:p>
            <a:pPr lvl="1"/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</a:rPr>
              <a:t>For 8051, /EA pin is connected to Vcc.</a:t>
            </a:r>
          </a:p>
          <a:p>
            <a:pPr lvl="1"/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</a:rPr>
              <a:t>“/” means active low.</a:t>
            </a:r>
          </a:p>
          <a:p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</a:rPr>
              <a:t>/PSEN</a:t>
            </a:r>
            <a:r>
              <a:rPr lang="zh-TW" altLang="en-US" sz="2200">
                <a:latin typeface="Times New Roman" panose="02020603050405020304" pitchFamily="18" charset="0"/>
                <a:ea typeface="PMingLiU" panose="02020500000000000000" pitchFamily="18" charset="-120"/>
              </a:rPr>
              <a:t>（</a:t>
            </a:r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</a:rPr>
              <a:t>pin 29</a:t>
            </a:r>
            <a:r>
              <a:rPr lang="zh-TW" altLang="en-US" sz="2200">
                <a:latin typeface="Times New Roman" panose="02020603050405020304" pitchFamily="18" charset="0"/>
                <a:ea typeface="PMingLiU" panose="02020500000000000000" pitchFamily="18" charset="-120"/>
              </a:rPr>
              <a:t>）：</a:t>
            </a:r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</a:rPr>
              <a:t>program store enable</a:t>
            </a:r>
          </a:p>
          <a:p>
            <a:pPr lvl="1"/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</a:rPr>
              <a:t>This is an output pin and is connected to the OE pin of the ROM.</a:t>
            </a:r>
          </a:p>
          <a:p>
            <a:pPr lvl="1"/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</a:rPr>
              <a:t>See Chapter 14.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EBBBE-5BD6-4FA9-B475-BCA76803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:a16="http://schemas.microsoft.com/office/drawing/2014/main" id="{170B27F5-230D-4341-B805-34527FCE5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900" b="1">
                <a:latin typeface="Comic Sans MS" panose="030F0702030302020204" pitchFamily="66" charset="0"/>
                <a:ea typeface="PMingLiU" panose="02020500000000000000" pitchFamily="18" charset="-120"/>
              </a:rPr>
              <a:t>Pins of 8051</a:t>
            </a:r>
            <a:endParaRPr lang="en-US" altLang="en-US" sz="2900" b="1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545795" name="Rectangle 3">
            <a:extLst>
              <a:ext uri="{FF2B5EF4-FFF2-40B4-BE49-F238E27FC236}">
                <a16:creationId xmlns:a16="http://schemas.microsoft.com/office/drawing/2014/main" id="{BEBB4FD3-9F3A-4773-BC46-58344E5A35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700">
                <a:latin typeface="Times New Roman" panose="02020603050405020304" pitchFamily="18" charset="0"/>
                <a:ea typeface="PMingLiU" panose="02020500000000000000" pitchFamily="18" charset="-120"/>
              </a:rPr>
              <a:t>ALE</a:t>
            </a:r>
            <a:r>
              <a:rPr lang="zh-TW" altLang="en-US" sz="2700">
                <a:latin typeface="Times New Roman" panose="02020603050405020304" pitchFamily="18" charset="0"/>
                <a:ea typeface="PMingLiU" panose="02020500000000000000" pitchFamily="18" charset="-120"/>
              </a:rPr>
              <a:t>（</a:t>
            </a:r>
            <a:r>
              <a:rPr lang="en-US" altLang="zh-TW" sz="2700">
                <a:latin typeface="Times New Roman" panose="02020603050405020304" pitchFamily="18" charset="0"/>
                <a:ea typeface="PMingLiU" panose="02020500000000000000" pitchFamily="18" charset="-120"/>
              </a:rPr>
              <a:t>pin 30</a:t>
            </a:r>
            <a:r>
              <a:rPr lang="zh-TW" altLang="en-US" sz="2700">
                <a:latin typeface="Times New Roman" panose="02020603050405020304" pitchFamily="18" charset="0"/>
                <a:ea typeface="PMingLiU" panose="02020500000000000000" pitchFamily="18" charset="-120"/>
              </a:rPr>
              <a:t>）：</a:t>
            </a:r>
            <a:r>
              <a:rPr lang="en-US" altLang="zh-TW" sz="2700">
                <a:latin typeface="Times New Roman" panose="02020603050405020304" pitchFamily="18" charset="0"/>
                <a:ea typeface="PMingLiU" panose="02020500000000000000" pitchFamily="18" charset="-120"/>
              </a:rPr>
              <a:t>address latch enable</a:t>
            </a:r>
          </a:p>
          <a:p>
            <a:pPr lvl="1"/>
            <a:r>
              <a:rPr lang="en-US" altLang="zh-TW" sz="2700">
                <a:latin typeface="Times New Roman" panose="02020603050405020304" pitchFamily="18" charset="0"/>
                <a:ea typeface="PMingLiU" panose="02020500000000000000" pitchFamily="18" charset="-120"/>
              </a:rPr>
              <a:t>It is an output pin and is active high.</a:t>
            </a:r>
          </a:p>
          <a:p>
            <a:pPr lvl="1"/>
            <a:r>
              <a:rPr lang="en-US" altLang="zh-TW" sz="2700">
                <a:latin typeface="Times New Roman" panose="02020603050405020304" pitchFamily="18" charset="0"/>
                <a:ea typeface="PMingLiU" panose="02020500000000000000" pitchFamily="18" charset="-120"/>
              </a:rPr>
              <a:t>8051 port 0 provides both address and data.</a:t>
            </a:r>
          </a:p>
          <a:p>
            <a:pPr lvl="1"/>
            <a:r>
              <a:rPr lang="en-US" altLang="zh-TW" sz="2700">
                <a:latin typeface="Times New Roman" panose="02020603050405020304" pitchFamily="18" charset="0"/>
                <a:ea typeface="PMingLiU" panose="02020500000000000000" pitchFamily="18" charset="-120"/>
              </a:rPr>
              <a:t>The ALE pin is used for de-multiplexing the address and data by connecting to the G pin of the 74LS373 latch.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8DEE5-5536-4733-AB36-70211014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>
            <a:extLst>
              <a:ext uri="{FF2B5EF4-FFF2-40B4-BE49-F238E27FC236}">
                <a16:creationId xmlns:a16="http://schemas.microsoft.com/office/drawing/2014/main" id="{30E72239-912F-4835-AB95-C70438C8A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0975"/>
            <a:ext cx="7793037" cy="1447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Address Multiplexing </a:t>
            </a:r>
            <a:br>
              <a:rPr lang="en-GB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GB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for External Memory</a:t>
            </a:r>
            <a:endParaRPr lang="en-US" altLang="en-US" sz="36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46819" name="Object 3">
            <a:extLst>
              <a:ext uri="{FF2B5EF4-FFF2-40B4-BE49-F238E27FC236}">
                <a16:creationId xmlns:a16="http://schemas.microsoft.com/office/drawing/2014/main" id="{8EAD93B3-2CD8-4967-873A-A8B4B4B15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916113"/>
          <a:ext cx="67818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24" name="Photo Editor Photo" r:id="rId3" imgW="4753639" imgH="2542857" progId="MSPhotoEd.3">
                  <p:embed/>
                </p:oleObj>
              </mc:Choice>
              <mc:Fallback>
                <p:oleObj name="Photo Editor Photo" r:id="rId3" imgW="4753639" imgH="2542857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16113"/>
                        <a:ext cx="67818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0" name="Text Box 4">
            <a:extLst>
              <a:ext uri="{FF2B5EF4-FFF2-40B4-BE49-F238E27FC236}">
                <a16:creationId xmlns:a16="http://schemas.microsoft.com/office/drawing/2014/main" id="{90696746-026C-422A-934E-D2D9B5E6F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32125"/>
            <a:ext cx="15240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ahoma" panose="020B0604030504040204" pitchFamily="34" charset="0"/>
              </a:rPr>
              <a:t>Figure 2-7</a:t>
            </a:r>
          </a:p>
          <a:p>
            <a:pPr algn="ctr"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Multiplexing the address (low-byte) and data bus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58C2-815C-4FBE-A0A5-B376D33A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>
            <a:extLst>
              <a:ext uri="{FF2B5EF4-FFF2-40B4-BE49-F238E27FC236}">
                <a16:creationId xmlns:a16="http://schemas.microsoft.com/office/drawing/2014/main" id="{F155336C-CED4-40FF-BBCA-0A2ADCDB2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88913"/>
            <a:ext cx="7239000" cy="1447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Address Multiplexing </a:t>
            </a:r>
            <a:br>
              <a:rPr lang="en-GB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GB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for External Memory</a:t>
            </a:r>
            <a:endParaRPr lang="en-US" altLang="en-US" sz="36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547843" name="Text Box 3">
            <a:extLst>
              <a:ext uri="{FF2B5EF4-FFF2-40B4-BE49-F238E27FC236}">
                <a16:creationId xmlns:a16="http://schemas.microsoft.com/office/drawing/2014/main" id="{996B1FCB-DE40-4AF1-AE12-341135D9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08325"/>
            <a:ext cx="15240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ahoma" panose="020B0604030504040204" pitchFamily="34" charset="0"/>
              </a:rPr>
              <a:t>Figure 2-8</a:t>
            </a:r>
          </a:p>
          <a:p>
            <a:pPr algn="ctr"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Accessing external code memory</a:t>
            </a:r>
          </a:p>
        </p:txBody>
      </p:sp>
      <p:graphicFrame>
        <p:nvGraphicFramePr>
          <p:cNvPr id="547844" name="Object 4">
            <a:extLst>
              <a:ext uri="{FF2B5EF4-FFF2-40B4-BE49-F238E27FC236}">
                <a16:creationId xmlns:a16="http://schemas.microsoft.com/office/drawing/2014/main" id="{892BD0C7-B783-48D0-81F0-B66F0F464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4513" y="2057400"/>
          <a:ext cx="7253287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48" name="Photo Editor Photo" r:id="rId3" imgW="5361905" imgH="2238687" progId="MSPhotoEd.3">
                  <p:embed/>
                </p:oleObj>
              </mc:Choice>
              <mc:Fallback>
                <p:oleObj name="Photo Editor Photo" r:id="rId3" imgW="5361905" imgH="2238687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2057400"/>
                        <a:ext cx="7253287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EA53-F691-426F-8D34-20B67F03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>
            <a:extLst>
              <a:ext uri="{FF2B5EF4-FFF2-40B4-BE49-F238E27FC236}">
                <a16:creationId xmlns:a16="http://schemas.microsoft.com/office/drawing/2014/main" id="{3E1EF4A6-A38C-40EC-8CD3-EE7CC6DD6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z="2000"/>
          </a:p>
        </p:txBody>
      </p:sp>
      <p:graphicFrame>
        <p:nvGraphicFramePr>
          <p:cNvPr id="548867" name="Object 3">
            <a:extLst>
              <a:ext uri="{FF2B5EF4-FFF2-40B4-BE49-F238E27FC236}">
                <a16:creationId xmlns:a16="http://schemas.microsoft.com/office/drawing/2014/main" id="{9DCE31C4-E5EA-4642-BB72-ED2829CFA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27013"/>
          <a:ext cx="8675688" cy="60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1" name="Photo Editor Photo" r:id="rId3" imgW="6496957" imgH="4409524" progId="MSPhotoEd.3">
                  <p:embed/>
                </p:oleObj>
              </mc:Choice>
              <mc:Fallback>
                <p:oleObj name="Photo Editor Photo" r:id="rId3" imgW="6496957" imgH="4409524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7013"/>
                        <a:ext cx="8675688" cy="601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8A43A-CF3B-4B07-B9B5-B48AA4F7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>
            <a:extLst>
              <a:ext uri="{FF2B5EF4-FFF2-40B4-BE49-F238E27FC236}">
                <a16:creationId xmlns:a16="http://schemas.microsoft.com/office/drawing/2014/main" id="{1EFF97B2-1C13-46A5-946D-7D70BBA12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85738"/>
            <a:ext cx="7793038" cy="137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Accessing External </a:t>
            </a:r>
            <a:br>
              <a:rPr lang="en-GB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GB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Data Memory</a:t>
            </a:r>
            <a:r>
              <a:rPr lang="en-US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graphicFrame>
        <p:nvGraphicFramePr>
          <p:cNvPr id="549891" name="Object 3">
            <a:extLst>
              <a:ext uri="{FF2B5EF4-FFF2-40B4-BE49-F238E27FC236}">
                <a16:creationId xmlns:a16="http://schemas.microsoft.com/office/drawing/2014/main" id="{976B97E0-F9B8-4149-AFE1-8712708B5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773238"/>
          <a:ext cx="7200900" cy="462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96" name="Photo Editor Photo" r:id="rId3" imgW="6295238" imgH="3657143" progId="MSPhotoEd.3">
                  <p:embed/>
                </p:oleObj>
              </mc:Choice>
              <mc:Fallback>
                <p:oleObj name="Photo Editor Photo" r:id="rId3" imgW="6295238" imgH="3657143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73238"/>
                        <a:ext cx="7200900" cy="462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892" name="Text Box 4">
            <a:extLst>
              <a:ext uri="{FF2B5EF4-FFF2-40B4-BE49-F238E27FC236}">
                <a16:creationId xmlns:a16="http://schemas.microsoft.com/office/drawing/2014/main" id="{E3E10D49-DDCC-4ABD-BD0B-3FE26CA8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08325"/>
            <a:ext cx="12954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ahoma" panose="020B0604030504040204" pitchFamily="34" charset="0"/>
              </a:rPr>
              <a:t>Figure 2-11</a:t>
            </a:r>
          </a:p>
          <a:p>
            <a:pPr algn="ctr"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Interface to 1K 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556FE-2E0E-4D33-BCEB-42896A55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Text Box 2">
            <a:extLst>
              <a:ext uri="{FF2B5EF4-FFF2-40B4-BE49-F238E27FC236}">
                <a16:creationId xmlns:a16="http://schemas.microsoft.com/office/drawing/2014/main" id="{05F81F9D-5EB1-4E55-81B0-64BE3D4D2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-531813"/>
            <a:ext cx="6265863" cy="131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32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Timing for MOVX instruction</a:t>
            </a:r>
          </a:p>
        </p:txBody>
      </p:sp>
      <p:graphicFrame>
        <p:nvGraphicFramePr>
          <p:cNvPr id="550915" name="Object 3">
            <a:extLst>
              <a:ext uri="{FF2B5EF4-FFF2-40B4-BE49-F238E27FC236}">
                <a16:creationId xmlns:a16="http://schemas.microsoft.com/office/drawing/2014/main" id="{BE77FE72-0343-43D0-98F9-B6539B36A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908050"/>
          <a:ext cx="8091488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19" name="Photo Editor Photo" r:id="rId3" imgW="6485714" imgH="5409524" progId="MSPhotoEd.3">
                  <p:embed/>
                </p:oleObj>
              </mc:Choice>
              <mc:Fallback>
                <p:oleObj name="Photo Editor Photo" r:id="rId3" imgW="6485714" imgH="5409524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08050"/>
                        <a:ext cx="8091488" cy="561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0A4BC-55A7-40DE-A3F6-21CEA159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>
            <a:extLst>
              <a:ext uri="{FF2B5EF4-FFF2-40B4-BE49-F238E27FC236}">
                <a16:creationId xmlns:a16="http://schemas.microsoft.com/office/drawing/2014/main" id="{D96365EB-80C8-4D9F-9C50-458AAD980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9875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External code memory</a:t>
            </a:r>
          </a:p>
        </p:txBody>
      </p:sp>
      <p:sp>
        <p:nvSpPr>
          <p:cNvPr id="551939" name="Text Box 3">
            <a:extLst>
              <a:ext uri="{FF2B5EF4-FFF2-40B4-BE49-F238E27FC236}">
                <a16:creationId xmlns:a16="http://schemas.microsoft.com/office/drawing/2014/main" id="{E0CA0322-8DA3-4CFD-93F4-D3572E180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6067425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solidFill>
                  <a:srgbClr val="000066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ROM</a:t>
            </a:r>
          </a:p>
        </p:txBody>
      </p:sp>
      <p:grpSp>
        <p:nvGrpSpPr>
          <p:cNvPr id="551940" name="Group 4">
            <a:extLst>
              <a:ext uri="{FF2B5EF4-FFF2-40B4-BE49-F238E27FC236}">
                <a16:creationId xmlns:a16="http://schemas.microsoft.com/office/drawing/2014/main" id="{C40F3B79-5D2E-41F7-B02E-451D48815AA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49413"/>
            <a:ext cx="7010400" cy="4900612"/>
            <a:chOff x="528" y="1039"/>
            <a:chExt cx="4416" cy="3087"/>
          </a:xfrm>
        </p:grpSpPr>
        <p:sp>
          <p:nvSpPr>
            <p:cNvPr id="551941" name="Rectangle 5">
              <a:extLst>
                <a:ext uri="{FF2B5EF4-FFF2-40B4-BE49-F238E27FC236}">
                  <a16:creationId xmlns:a16="http://schemas.microsoft.com/office/drawing/2014/main" id="{277071B7-8A8F-413D-B4AA-F67D677F1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1942" name="Rectangle 6">
              <a:extLst>
                <a:ext uri="{FF2B5EF4-FFF2-40B4-BE49-F238E27FC236}">
                  <a16:creationId xmlns:a16="http://schemas.microsoft.com/office/drawing/2014/main" id="{2F4A6097-7489-410A-9D63-710AE0D29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84"/>
              <a:ext cx="768" cy="4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1943" name="Rectangle 7">
              <a:extLst>
                <a:ext uri="{FF2B5EF4-FFF2-40B4-BE49-F238E27FC236}">
                  <a16:creationId xmlns:a16="http://schemas.microsoft.com/office/drawing/2014/main" id="{292C7FD1-A598-4784-B6C2-D6BC887F4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551944" name="Group 8">
              <a:extLst>
                <a:ext uri="{FF2B5EF4-FFF2-40B4-BE49-F238E27FC236}">
                  <a16:creationId xmlns:a16="http://schemas.microsoft.com/office/drawing/2014/main" id="{FEE36B37-E865-4630-A8F8-E6785A4BD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980"/>
              <a:ext cx="672" cy="336"/>
              <a:chOff x="3552" y="1680"/>
              <a:chExt cx="672" cy="336"/>
            </a:xfrm>
          </p:grpSpPr>
          <p:sp>
            <p:nvSpPr>
              <p:cNvPr id="551945" name="Line 9">
                <a:extLst>
                  <a:ext uri="{FF2B5EF4-FFF2-40B4-BE49-F238E27FC236}">
                    <a16:creationId xmlns:a16="http://schemas.microsoft.com/office/drawing/2014/main" id="{FE5E1E11-685C-42CA-82D2-735BD242B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46" name="Line 10">
                <a:extLst>
                  <a:ext uri="{FF2B5EF4-FFF2-40B4-BE49-F238E27FC236}">
                    <a16:creationId xmlns:a16="http://schemas.microsoft.com/office/drawing/2014/main" id="{2F1334B5-904F-48A0-9E13-DBF0E9B15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47" name="Line 11">
                <a:extLst>
                  <a:ext uri="{FF2B5EF4-FFF2-40B4-BE49-F238E27FC236}">
                    <a16:creationId xmlns:a16="http://schemas.microsoft.com/office/drawing/2014/main" id="{8130E059-B1A3-40CA-A5C9-101C458F0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48" name="Line 12">
                <a:extLst>
                  <a:ext uri="{FF2B5EF4-FFF2-40B4-BE49-F238E27FC236}">
                    <a16:creationId xmlns:a16="http://schemas.microsoft.com/office/drawing/2014/main" id="{6D38B133-5057-4202-8087-0FC0A043E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49" name="Line 13">
                <a:extLst>
                  <a:ext uri="{FF2B5EF4-FFF2-40B4-BE49-F238E27FC236}">
                    <a16:creationId xmlns:a16="http://schemas.microsoft.com/office/drawing/2014/main" id="{88100B42-73D1-42C1-B21A-698382514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50" name="Line 14">
                <a:extLst>
                  <a:ext uri="{FF2B5EF4-FFF2-40B4-BE49-F238E27FC236}">
                    <a16:creationId xmlns:a16="http://schemas.microsoft.com/office/drawing/2014/main" id="{0931DAA8-85A9-41C9-ABF0-F73561C09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51" name="Line 15">
                <a:extLst>
                  <a:ext uri="{FF2B5EF4-FFF2-40B4-BE49-F238E27FC236}">
                    <a16:creationId xmlns:a16="http://schemas.microsoft.com/office/drawing/2014/main" id="{E75145B6-9864-4CDF-8B9E-AA496504D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52" name="Line 16">
                <a:extLst>
                  <a:ext uri="{FF2B5EF4-FFF2-40B4-BE49-F238E27FC236}">
                    <a16:creationId xmlns:a16="http://schemas.microsoft.com/office/drawing/2014/main" id="{E43E7734-48E1-4909-840A-24B175DF5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51953" name="Rectangle 17">
              <a:extLst>
                <a:ext uri="{FF2B5EF4-FFF2-40B4-BE49-F238E27FC236}">
                  <a16:creationId xmlns:a16="http://schemas.microsoft.com/office/drawing/2014/main" id="{B25048EF-FD2D-41B3-9B3E-AAE8FD572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80"/>
              <a:ext cx="192" cy="192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1954" name="Text Box 18">
              <a:extLst>
                <a:ext uri="{FF2B5EF4-FFF2-40B4-BE49-F238E27FC236}">
                  <a16:creationId xmlns:a16="http://schemas.microsoft.com/office/drawing/2014/main" id="{F346B64D-A3A9-4744-89E6-C3EC7EF9D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98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ea typeface="PMingLiU" panose="02020500000000000000" pitchFamily="18" charset="-12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551955" name="Line 19">
              <a:extLst>
                <a:ext uri="{FF2B5EF4-FFF2-40B4-BE49-F238E27FC236}">
                  <a16:creationId xmlns:a16="http://schemas.microsoft.com/office/drawing/2014/main" id="{93A8E706-76C9-4D11-A60A-349965B25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0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1956" name="AutoShape 20">
              <a:extLst>
                <a:ext uri="{FF2B5EF4-FFF2-40B4-BE49-F238E27FC236}">
                  <a16:creationId xmlns:a16="http://schemas.microsoft.com/office/drawing/2014/main" id="{2375A63F-D0E6-4B73-A2CA-3EE0520FEB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40" y="2004"/>
              <a:ext cx="168" cy="12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1957" name="Oval 21">
              <a:extLst>
                <a:ext uri="{FF2B5EF4-FFF2-40B4-BE49-F238E27FC236}">
                  <a16:creationId xmlns:a16="http://schemas.microsoft.com/office/drawing/2014/main" id="{3023F40F-9818-49F0-A039-CBD23C4BC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124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1958" name="Oval 22">
              <a:extLst>
                <a:ext uri="{FF2B5EF4-FFF2-40B4-BE49-F238E27FC236}">
                  <a16:creationId xmlns:a16="http://schemas.microsoft.com/office/drawing/2014/main" id="{89F68222-90C1-428D-B916-51F18D050C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16" y="2052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1959" name="Line 23">
              <a:extLst>
                <a:ext uri="{FF2B5EF4-FFF2-40B4-BE49-F238E27FC236}">
                  <a16:creationId xmlns:a16="http://schemas.microsoft.com/office/drawing/2014/main" id="{27D0BA3E-48AA-4707-8C34-4F2335D0CB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1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1960" name="Line 24">
              <a:extLst>
                <a:ext uri="{FF2B5EF4-FFF2-40B4-BE49-F238E27FC236}">
                  <a16:creationId xmlns:a16="http://schemas.microsoft.com/office/drawing/2014/main" id="{F016632D-15D3-4055-8D36-3FB8DD4AE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4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1961" name="Line 25">
              <a:extLst>
                <a:ext uri="{FF2B5EF4-FFF2-40B4-BE49-F238E27FC236}">
                  <a16:creationId xmlns:a16="http://schemas.microsoft.com/office/drawing/2014/main" id="{E493B7C9-0214-4DFD-8181-9D80EF288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5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1962" name="Line 26">
              <a:extLst>
                <a:ext uri="{FF2B5EF4-FFF2-40B4-BE49-F238E27FC236}">
                  <a16:creationId xmlns:a16="http://schemas.microsoft.com/office/drawing/2014/main" id="{CF44FB46-3078-427F-A6B4-06172FA25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55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1963" name="Line 27">
              <a:extLst>
                <a:ext uri="{FF2B5EF4-FFF2-40B4-BE49-F238E27FC236}">
                  <a16:creationId xmlns:a16="http://schemas.microsoft.com/office/drawing/2014/main" id="{BC575A90-3751-409C-AB55-F896A8F10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1964" name="Line 28">
              <a:extLst>
                <a:ext uri="{FF2B5EF4-FFF2-40B4-BE49-F238E27FC236}">
                  <a16:creationId xmlns:a16="http://schemas.microsoft.com/office/drawing/2014/main" id="{1D9F3614-0528-4DD0-9803-477C70255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6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551965" name="Group 29">
              <a:extLst>
                <a:ext uri="{FF2B5EF4-FFF2-40B4-BE49-F238E27FC236}">
                  <a16:creationId xmlns:a16="http://schemas.microsoft.com/office/drawing/2014/main" id="{3A0C9904-85C5-471D-93C5-9EE47867C1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980"/>
              <a:ext cx="1248" cy="336"/>
              <a:chOff x="3552" y="1680"/>
              <a:chExt cx="672" cy="336"/>
            </a:xfrm>
          </p:grpSpPr>
          <p:sp>
            <p:nvSpPr>
              <p:cNvPr id="551966" name="Line 30">
                <a:extLst>
                  <a:ext uri="{FF2B5EF4-FFF2-40B4-BE49-F238E27FC236}">
                    <a16:creationId xmlns:a16="http://schemas.microsoft.com/office/drawing/2014/main" id="{67FA2790-44A5-45C6-8D0F-D4C783839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67" name="Line 31">
                <a:extLst>
                  <a:ext uri="{FF2B5EF4-FFF2-40B4-BE49-F238E27FC236}">
                    <a16:creationId xmlns:a16="http://schemas.microsoft.com/office/drawing/2014/main" id="{5A83036F-D65F-42EE-8A67-AF7F77ABE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68" name="Line 32">
                <a:extLst>
                  <a:ext uri="{FF2B5EF4-FFF2-40B4-BE49-F238E27FC236}">
                    <a16:creationId xmlns:a16="http://schemas.microsoft.com/office/drawing/2014/main" id="{95C3D618-FF01-4A8F-9213-2DC20F44C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69" name="Line 33">
                <a:extLst>
                  <a:ext uri="{FF2B5EF4-FFF2-40B4-BE49-F238E27FC236}">
                    <a16:creationId xmlns:a16="http://schemas.microsoft.com/office/drawing/2014/main" id="{412DD67B-BB65-4829-BA86-571243A56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70" name="Line 34">
                <a:extLst>
                  <a:ext uri="{FF2B5EF4-FFF2-40B4-BE49-F238E27FC236}">
                    <a16:creationId xmlns:a16="http://schemas.microsoft.com/office/drawing/2014/main" id="{87CDDA49-FE77-4456-BCBD-43DE87EE0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71" name="Line 35">
                <a:extLst>
                  <a:ext uri="{FF2B5EF4-FFF2-40B4-BE49-F238E27FC236}">
                    <a16:creationId xmlns:a16="http://schemas.microsoft.com/office/drawing/2014/main" id="{4FC9601C-AF66-46E7-8207-CCDC9CED1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72" name="Line 36">
                <a:extLst>
                  <a:ext uri="{FF2B5EF4-FFF2-40B4-BE49-F238E27FC236}">
                    <a16:creationId xmlns:a16="http://schemas.microsoft.com/office/drawing/2014/main" id="{AE31189C-077E-45EE-A85D-C5A254FC3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73" name="Line 37">
                <a:extLst>
                  <a:ext uri="{FF2B5EF4-FFF2-40B4-BE49-F238E27FC236}">
                    <a16:creationId xmlns:a16="http://schemas.microsoft.com/office/drawing/2014/main" id="{00824930-9DC8-4458-B1E6-8A525CC9F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51974" name="Line 38">
              <a:extLst>
                <a:ext uri="{FF2B5EF4-FFF2-40B4-BE49-F238E27FC236}">
                  <a16:creationId xmlns:a16="http://schemas.microsoft.com/office/drawing/2014/main" id="{75A7B5DE-93A5-47F7-A889-D412C24F7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1975" name="Text Box 39">
              <a:extLst>
                <a:ext uri="{FF2B5EF4-FFF2-40B4-BE49-F238E27FC236}">
                  <a16:creationId xmlns:a16="http://schemas.microsoft.com/office/drawing/2014/main" id="{0AC1D641-3B6D-49DE-A41A-78A4CF776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644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 b="1">
                  <a:solidFill>
                    <a:srgbClr val="000066"/>
                  </a:solidFill>
                  <a:ea typeface="PMingLiU" panose="02020500000000000000" pitchFamily="18" charset="-120"/>
                  <a:cs typeface="Arial" panose="020B0604020202020204" pitchFamily="34" charset="0"/>
                </a:rPr>
                <a:t>74LS373</a:t>
              </a:r>
            </a:p>
          </p:txBody>
        </p:sp>
        <p:sp>
          <p:nvSpPr>
            <p:cNvPr id="551976" name="Text Box 40">
              <a:extLst>
                <a:ext uri="{FF2B5EF4-FFF2-40B4-BE49-F238E27FC236}">
                  <a16:creationId xmlns:a16="http://schemas.microsoft.com/office/drawing/2014/main" id="{5E0D2572-2904-4C77-995F-886E4C973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59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ALE</a:t>
              </a:r>
            </a:p>
          </p:txBody>
        </p:sp>
        <p:sp>
          <p:nvSpPr>
            <p:cNvPr id="551977" name="Line 41">
              <a:extLst>
                <a:ext uri="{FF2B5EF4-FFF2-40B4-BE49-F238E27FC236}">
                  <a16:creationId xmlns:a16="http://schemas.microsoft.com/office/drawing/2014/main" id="{6B6A2FA4-F554-4C74-AD9D-E28E5F141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1447"/>
              <a:ext cx="363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1978" name="Text Box 42">
              <a:extLst>
                <a:ext uri="{FF2B5EF4-FFF2-40B4-BE49-F238E27FC236}">
                  <a16:creationId xmlns:a16="http://schemas.microsoft.com/office/drawing/2014/main" id="{FF811D46-927E-4FEE-A496-40BBA5744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884"/>
              <a:ext cx="57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P0.0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P0.7</a:t>
              </a:r>
            </a:p>
          </p:txBody>
        </p:sp>
        <p:sp>
          <p:nvSpPr>
            <p:cNvPr id="551979" name="Text Box 43">
              <a:extLst>
                <a:ext uri="{FF2B5EF4-FFF2-40B4-BE49-F238E27FC236}">
                  <a16:creationId xmlns:a16="http://schemas.microsoft.com/office/drawing/2014/main" id="{54044125-D571-4E48-94C4-0733EF35B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404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PSEN</a:t>
              </a:r>
            </a:p>
          </p:txBody>
        </p:sp>
        <p:sp>
          <p:nvSpPr>
            <p:cNvPr id="551980" name="Line 44">
              <a:extLst>
                <a:ext uri="{FF2B5EF4-FFF2-40B4-BE49-F238E27FC236}">
                  <a16:creationId xmlns:a16="http://schemas.microsoft.com/office/drawing/2014/main" id="{4BC559CE-5995-4C7D-A711-774FD9BA2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548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1981" name="Text Box 45">
              <a:extLst>
                <a:ext uri="{FF2B5EF4-FFF2-40B4-BE49-F238E27FC236}">
                  <a16:creationId xmlns:a16="http://schemas.microsoft.com/office/drawing/2014/main" id="{4C2E1D4D-758E-4850-85D0-10B49E11B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884"/>
              <a:ext cx="480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A0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A7</a:t>
              </a:r>
            </a:p>
          </p:txBody>
        </p:sp>
        <p:sp>
          <p:nvSpPr>
            <p:cNvPr id="551982" name="Text Box 46">
              <a:extLst>
                <a:ext uri="{FF2B5EF4-FFF2-40B4-BE49-F238E27FC236}">
                  <a16:creationId xmlns:a16="http://schemas.microsoft.com/office/drawing/2014/main" id="{9CF7CD0C-EBEC-44A2-B467-07D0839E4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52"/>
              <a:ext cx="480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D0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D7</a:t>
              </a:r>
            </a:p>
          </p:txBody>
        </p:sp>
        <p:grpSp>
          <p:nvGrpSpPr>
            <p:cNvPr id="551983" name="Group 47">
              <a:extLst>
                <a:ext uri="{FF2B5EF4-FFF2-40B4-BE49-F238E27FC236}">
                  <a16:creationId xmlns:a16="http://schemas.microsoft.com/office/drawing/2014/main" id="{04843B84-2D96-4C85-90E5-B2E6B4D99B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748"/>
              <a:ext cx="2208" cy="336"/>
              <a:chOff x="2016" y="2448"/>
              <a:chExt cx="2208" cy="336"/>
            </a:xfrm>
          </p:grpSpPr>
          <p:sp>
            <p:nvSpPr>
              <p:cNvPr id="551984" name="Line 48">
                <a:extLst>
                  <a:ext uri="{FF2B5EF4-FFF2-40B4-BE49-F238E27FC236}">
                    <a16:creationId xmlns:a16="http://schemas.microsoft.com/office/drawing/2014/main" id="{6228233F-7D03-463F-B83C-017FF39CB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48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85" name="Line 49">
                <a:extLst>
                  <a:ext uri="{FF2B5EF4-FFF2-40B4-BE49-F238E27FC236}">
                    <a16:creationId xmlns:a16="http://schemas.microsoft.com/office/drawing/2014/main" id="{0D5CC138-EA81-4EF2-96EE-A3CE67F56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496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86" name="Line 50">
                <a:extLst>
                  <a:ext uri="{FF2B5EF4-FFF2-40B4-BE49-F238E27FC236}">
                    <a16:creationId xmlns:a16="http://schemas.microsoft.com/office/drawing/2014/main" id="{510E78B2-5E5E-4907-B278-79F83CD5B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19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87" name="Line 51">
                <a:extLst>
                  <a:ext uri="{FF2B5EF4-FFF2-40B4-BE49-F238E27FC236}">
                    <a16:creationId xmlns:a16="http://schemas.microsoft.com/office/drawing/2014/main" id="{83FE2E38-C5ED-4212-8098-2DC435B9C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88" name="Line 52">
                <a:extLst>
                  <a:ext uri="{FF2B5EF4-FFF2-40B4-BE49-F238E27FC236}">
                    <a16:creationId xmlns:a16="http://schemas.microsoft.com/office/drawing/2014/main" id="{4720913D-3F93-47B2-9841-FB8E04137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640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89" name="Line 53">
                <a:extLst>
                  <a:ext uri="{FF2B5EF4-FFF2-40B4-BE49-F238E27FC236}">
                    <a16:creationId xmlns:a16="http://schemas.microsoft.com/office/drawing/2014/main" id="{BFDA55AA-BFAC-44D5-93B6-D1CB7B3B8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688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90" name="Line 54">
                <a:extLst>
                  <a:ext uri="{FF2B5EF4-FFF2-40B4-BE49-F238E27FC236}">
                    <a16:creationId xmlns:a16="http://schemas.microsoft.com/office/drawing/2014/main" id="{42C8FEAF-7C1B-4CEA-8806-63735A90C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736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91" name="Line 55">
                <a:extLst>
                  <a:ext uri="{FF2B5EF4-FFF2-40B4-BE49-F238E27FC236}">
                    <a16:creationId xmlns:a16="http://schemas.microsoft.com/office/drawing/2014/main" id="{E64E9001-A4C8-4CAC-B383-B0DD20B97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84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grpSp>
          <p:nvGrpSpPr>
            <p:cNvPr id="551992" name="Group 56">
              <a:extLst>
                <a:ext uri="{FF2B5EF4-FFF2-40B4-BE49-F238E27FC236}">
                  <a16:creationId xmlns:a16="http://schemas.microsoft.com/office/drawing/2014/main" id="{A6445E01-FFBC-468F-B05B-A8BB5C9C2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345"/>
              <a:ext cx="2688" cy="336"/>
              <a:chOff x="3552" y="1680"/>
              <a:chExt cx="672" cy="336"/>
            </a:xfrm>
          </p:grpSpPr>
          <p:sp>
            <p:nvSpPr>
              <p:cNvPr id="551993" name="Line 57">
                <a:extLst>
                  <a:ext uri="{FF2B5EF4-FFF2-40B4-BE49-F238E27FC236}">
                    <a16:creationId xmlns:a16="http://schemas.microsoft.com/office/drawing/2014/main" id="{EDFF0823-FC5E-41C8-9B8E-46E380A29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94" name="Line 58">
                <a:extLst>
                  <a:ext uri="{FF2B5EF4-FFF2-40B4-BE49-F238E27FC236}">
                    <a16:creationId xmlns:a16="http://schemas.microsoft.com/office/drawing/2014/main" id="{EA700E2A-A999-4252-A923-A2E87881B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95" name="Line 59">
                <a:extLst>
                  <a:ext uri="{FF2B5EF4-FFF2-40B4-BE49-F238E27FC236}">
                    <a16:creationId xmlns:a16="http://schemas.microsoft.com/office/drawing/2014/main" id="{F80E55F4-5C6B-45EE-B988-188F1CF37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96" name="Line 60">
                <a:extLst>
                  <a:ext uri="{FF2B5EF4-FFF2-40B4-BE49-F238E27FC236}">
                    <a16:creationId xmlns:a16="http://schemas.microsoft.com/office/drawing/2014/main" id="{2CDF95EF-B709-44FB-81A4-E9D81CB6C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97" name="Line 61">
                <a:extLst>
                  <a:ext uri="{FF2B5EF4-FFF2-40B4-BE49-F238E27FC236}">
                    <a16:creationId xmlns:a16="http://schemas.microsoft.com/office/drawing/2014/main" id="{B70FD05C-8FA2-44FA-A352-BA9984731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98" name="Line 62">
                <a:extLst>
                  <a:ext uri="{FF2B5EF4-FFF2-40B4-BE49-F238E27FC236}">
                    <a16:creationId xmlns:a16="http://schemas.microsoft.com/office/drawing/2014/main" id="{88C0171F-FE48-4B58-B1CC-6A098FE24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1999" name="Line 63">
                <a:extLst>
                  <a:ext uri="{FF2B5EF4-FFF2-40B4-BE49-F238E27FC236}">
                    <a16:creationId xmlns:a16="http://schemas.microsoft.com/office/drawing/2014/main" id="{A4010EA4-03A8-43A4-A495-40307D4C9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000" name="Line 64">
                <a:extLst>
                  <a:ext uri="{FF2B5EF4-FFF2-40B4-BE49-F238E27FC236}">
                    <a16:creationId xmlns:a16="http://schemas.microsoft.com/office/drawing/2014/main" id="{1B71E183-B07C-4355-863F-B09916E20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52001" name="Text Box 65">
              <a:extLst>
                <a:ext uri="{FF2B5EF4-FFF2-40B4-BE49-F238E27FC236}">
                  <a16:creationId xmlns:a16="http://schemas.microsoft.com/office/drawing/2014/main" id="{F0B71A76-9BB8-4414-A7BD-7A5898BDF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249"/>
              <a:ext cx="57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P2.0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 P2.7</a:t>
              </a:r>
            </a:p>
          </p:txBody>
        </p:sp>
        <p:sp>
          <p:nvSpPr>
            <p:cNvPr id="552002" name="Text Box 66">
              <a:extLst>
                <a:ext uri="{FF2B5EF4-FFF2-40B4-BE49-F238E27FC236}">
                  <a16:creationId xmlns:a16="http://schemas.microsoft.com/office/drawing/2014/main" id="{36E93B1F-0210-4D56-A224-66CE59FC1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249"/>
              <a:ext cx="480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A8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A15</a:t>
              </a:r>
            </a:p>
          </p:txBody>
        </p:sp>
        <p:grpSp>
          <p:nvGrpSpPr>
            <p:cNvPr id="552003" name="Group 67">
              <a:extLst>
                <a:ext uri="{FF2B5EF4-FFF2-40B4-BE49-F238E27FC236}">
                  <a16:creationId xmlns:a16="http://schemas.microsoft.com/office/drawing/2014/main" id="{FAE64D85-3C54-41E1-843C-56AE8A11C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956"/>
              <a:ext cx="384" cy="1127"/>
              <a:chOff x="1992" y="1656"/>
              <a:chExt cx="384" cy="1127"/>
            </a:xfrm>
          </p:grpSpPr>
          <p:sp>
            <p:nvSpPr>
              <p:cNvPr id="552004" name="Line 68">
                <a:extLst>
                  <a:ext uri="{FF2B5EF4-FFF2-40B4-BE49-F238E27FC236}">
                    <a16:creationId xmlns:a16="http://schemas.microsoft.com/office/drawing/2014/main" id="{E0075324-BAA9-479A-BF2E-C1FFC85BC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967" y="2063"/>
                <a:ext cx="76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005" name="Line 69">
                <a:extLst>
                  <a:ext uri="{FF2B5EF4-FFF2-40B4-BE49-F238E27FC236}">
                    <a16:creationId xmlns:a16="http://schemas.microsoft.com/office/drawing/2014/main" id="{F708464F-DB15-4A2C-9AF3-D077063A5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920" y="211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006" name="Line 70">
                <a:extLst>
                  <a:ext uri="{FF2B5EF4-FFF2-40B4-BE49-F238E27FC236}">
                    <a16:creationId xmlns:a16="http://schemas.microsoft.com/office/drawing/2014/main" id="{8289F350-2A64-43DC-9D4A-01CBB007C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872" y="21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007" name="Line 71">
                <a:extLst>
                  <a:ext uri="{FF2B5EF4-FFF2-40B4-BE49-F238E27FC236}">
                    <a16:creationId xmlns:a16="http://schemas.microsoft.com/office/drawing/2014/main" id="{62E967C4-66FF-4D00-8914-1A6B5538B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824" y="2208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008" name="Line 72">
                <a:extLst>
                  <a:ext uri="{FF2B5EF4-FFF2-40B4-BE49-F238E27FC236}">
                    <a16:creationId xmlns:a16="http://schemas.microsoft.com/office/drawing/2014/main" id="{FC0B4328-7D32-4C16-BA6E-CD50A2FF8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776" y="225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009" name="Line 73">
                <a:extLst>
                  <a:ext uri="{FF2B5EF4-FFF2-40B4-BE49-F238E27FC236}">
                    <a16:creationId xmlns:a16="http://schemas.microsoft.com/office/drawing/2014/main" id="{8C1F3F39-CD26-469E-BE67-1C436B054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728" y="2304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010" name="Line 74">
                <a:extLst>
                  <a:ext uri="{FF2B5EF4-FFF2-40B4-BE49-F238E27FC236}">
                    <a16:creationId xmlns:a16="http://schemas.microsoft.com/office/drawing/2014/main" id="{C0A0C6CE-A448-418B-8492-F57059073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680" y="235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011" name="Line 75">
                <a:extLst>
                  <a:ext uri="{FF2B5EF4-FFF2-40B4-BE49-F238E27FC236}">
                    <a16:creationId xmlns:a16="http://schemas.microsoft.com/office/drawing/2014/main" id="{011490CF-6D3A-4CB0-809C-34E81C143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632" y="2399"/>
                <a:ext cx="76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012" name="Oval 76">
                <a:extLst>
                  <a:ext uri="{FF2B5EF4-FFF2-40B4-BE49-F238E27FC236}">
                    <a16:creationId xmlns:a16="http://schemas.microsoft.com/office/drawing/2014/main" id="{AA3B9785-40C8-474C-AF00-F5A67C0B7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165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2013" name="Oval 77">
                <a:extLst>
                  <a:ext uri="{FF2B5EF4-FFF2-40B4-BE49-F238E27FC236}">
                    <a16:creationId xmlns:a16="http://schemas.microsoft.com/office/drawing/2014/main" id="{D0B114CA-6403-48DE-BA4C-E37DCA38C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17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2014" name="Oval 78">
                <a:extLst>
                  <a:ext uri="{FF2B5EF4-FFF2-40B4-BE49-F238E27FC236}">
                    <a16:creationId xmlns:a16="http://schemas.microsoft.com/office/drawing/2014/main" id="{710CDA1D-EBE5-42C1-9705-415CCFF38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175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2015" name="Oval 79">
                <a:extLst>
                  <a:ext uri="{FF2B5EF4-FFF2-40B4-BE49-F238E27FC236}">
                    <a16:creationId xmlns:a16="http://schemas.microsoft.com/office/drawing/2014/main" id="{E606A60A-3D78-493F-B88D-BB9B823D9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18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2016" name="Oval 80">
                <a:extLst>
                  <a:ext uri="{FF2B5EF4-FFF2-40B4-BE49-F238E27FC236}">
                    <a16:creationId xmlns:a16="http://schemas.microsoft.com/office/drawing/2014/main" id="{B81FCA1C-086F-4656-8EC5-2147621CD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184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2017" name="Oval 81">
                <a:extLst>
                  <a:ext uri="{FF2B5EF4-FFF2-40B4-BE49-F238E27FC236}">
                    <a16:creationId xmlns:a16="http://schemas.microsoft.com/office/drawing/2014/main" id="{36C7236F-DD40-4A21-BADC-8C0B8248C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18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2018" name="Oval 82">
                <a:extLst>
                  <a:ext uri="{FF2B5EF4-FFF2-40B4-BE49-F238E27FC236}">
                    <a16:creationId xmlns:a16="http://schemas.microsoft.com/office/drawing/2014/main" id="{1622FBEE-C06E-4C6C-9D7D-1AED6008D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199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2019" name="Oval 83">
                <a:extLst>
                  <a:ext uri="{FF2B5EF4-FFF2-40B4-BE49-F238E27FC236}">
                    <a16:creationId xmlns:a16="http://schemas.microsoft.com/office/drawing/2014/main" id="{42FCC024-C679-4AEF-A84D-AD40DD35B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194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sp>
          <p:nvSpPr>
            <p:cNvPr id="552020" name="Line 84">
              <a:extLst>
                <a:ext uri="{FF2B5EF4-FFF2-40B4-BE49-F238E27FC236}">
                  <a16:creationId xmlns:a16="http://schemas.microsoft.com/office/drawing/2014/main" id="{0F6E9FF2-0959-41AC-A0E6-619D47044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4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2021" name="Text Box 85">
              <a:extLst>
                <a:ext uri="{FF2B5EF4-FFF2-40B4-BE49-F238E27FC236}">
                  <a16:creationId xmlns:a16="http://schemas.microsoft.com/office/drawing/2014/main" id="{FBB511D5-3B9E-43FF-ACE7-FA9BAC874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43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OE</a:t>
              </a:r>
            </a:p>
          </p:txBody>
        </p:sp>
        <p:sp>
          <p:nvSpPr>
            <p:cNvPr id="552022" name="Text Box 86">
              <a:extLst>
                <a:ext uri="{FF2B5EF4-FFF2-40B4-BE49-F238E27FC236}">
                  <a16:creationId xmlns:a16="http://schemas.microsoft.com/office/drawing/2014/main" id="{D9DC7796-4791-4EA4-8C76-5D9F8E6BE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64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CS</a:t>
              </a:r>
            </a:p>
          </p:txBody>
        </p:sp>
        <p:sp>
          <p:nvSpPr>
            <p:cNvPr id="552023" name="Line 87">
              <a:extLst>
                <a:ext uri="{FF2B5EF4-FFF2-40B4-BE49-F238E27FC236}">
                  <a16:creationId xmlns:a16="http://schemas.microsoft.com/office/drawing/2014/main" id="{45473ABA-55DC-469A-B9D8-1CEB8D96D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" y="1475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2024" name="Line 88">
              <a:extLst>
                <a:ext uri="{FF2B5EF4-FFF2-40B4-BE49-F238E27FC236}">
                  <a16:creationId xmlns:a16="http://schemas.microsoft.com/office/drawing/2014/main" id="{5AD23E32-C392-4F11-A068-A74094C29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6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552025" name="Group 89">
              <a:extLst>
                <a:ext uri="{FF2B5EF4-FFF2-40B4-BE49-F238E27FC236}">
                  <a16:creationId xmlns:a16="http://schemas.microsoft.com/office/drawing/2014/main" id="{355559EB-FF30-486A-9E1A-5492B6E37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132"/>
              <a:ext cx="192" cy="288"/>
              <a:chOff x="528" y="2711"/>
              <a:chExt cx="192" cy="288"/>
            </a:xfrm>
          </p:grpSpPr>
          <p:sp>
            <p:nvSpPr>
              <p:cNvPr id="552026" name="Line 90">
                <a:extLst>
                  <a:ext uri="{FF2B5EF4-FFF2-40B4-BE49-F238E27FC236}">
                    <a16:creationId xmlns:a16="http://schemas.microsoft.com/office/drawing/2014/main" id="{469DB64A-F9E5-4331-8D43-A6CAB0FC3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290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027" name="Line 91">
                <a:extLst>
                  <a:ext uri="{FF2B5EF4-FFF2-40B4-BE49-F238E27FC236}">
                    <a16:creationId xmlns:a16="http://schemas.microsoft.com/office/drawing/2014/main" id="{F6099777-DCE5-417C-948E-D0DF94751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51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028" name="Line 92">
                <a:extLst>
                  <a:ext uri="{FF2B5EF4-FFF2-40B4-BE49-F238E27FC236}">
                    <a16:creationId xmlns:a16="http://schemas.microsoft.com/office/drawing/2014/main" id="{2307F0C7-8E81-47AC-967B-FEC133BB5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" y="29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029" name="Line 93">
                <a:extLst>
                  <a:ext uri="{FF2B5EF4-FFF2-40B4-BE49-F238E27FC236}">
                    <a16:creationId xmlns:a16="http://schemas.microsoft.com/office/drawing/2014/main" id="{5FE557C8-561D-4377-BE30-A29C6696A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711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52030" name="Line 94">
              <a:extLst>
                <a:ext uri="{FF2B5EF4-FFF2-40B4-BE49-F238E27FC236}">
                  <a16:creationId xmlns:a16="http://schemas.microsoft.com/office/drawing/2014/main" id="{18F4AC77-3E16-403F-B99C-F952BA629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1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2031" name="Text Box 95">
              <a:extLst>
                <a:ext uri="{FF2B5EF4-FFF2-40B4-BE49-F238E27FC236}">
                  <a16:creationId xmlns:a16="http://schemas.microsoft.com/office/drawing/2014/main" id="{8CC2EB81-CBD0-4F80-B0C9-604D2B38C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3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EA</a:t>
              </a:r>
            </a:p>
          </p:txBody>
        </p:sp>
        <p:sp>
          <p:nvSpPr>
            <p:cNvPr id="552032" name="Text Box 96">
              <a:extLst>
                <a:ext uri="{FF2B5EF4-FFF2-40B4-BE49-F238E27FC236}">
                  <a16:creationId xmlns:a16="http://schemas.microsoft.com/office/drawing/2014/main" id="{F372870C-DF64-499B-9ED4-DD9756226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69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ea typeface="PMingLiU" panose="02020500000000000000" pitchFamily="18" charset="-12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552033" name="Text Box 97">
              <a:extLst>
                <a:ext uri="{FF2B5EF4-FFF2-40B4-BE49-F238E27FC236}">
                  <a16:creationId xmlns:a16="http://schemas.microsoft.com/office/drawing/2014/main" id="{119EAA96-6FE7-4873-9659-D9B8B78EC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83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solidFill>
                    <a:srgbClr val="000066"/>
                  </a:solidFill>
                  <a:ea typeface="PMingLiU" panose="02020500000000000000" pitchFamily="18" charset="-120"/>
                  <a:cs typeface="Arial" panose="020B0604020202020204" pitchFamily="34" charset="0"/>
                </a:rPr>
                <a:t>8051</a:t>
              </a:r>
            </a:p>
          </p:txBody>
        </p:sp>
        <p:grpSp>
          <p:nvGrpSpPr>
            <p:cNvPr id="552034" name="Group 98">
              <a:extLst>
                <a:ext uri="{FF2B5EF4-FFF2-40B4-BE49-F238E27FC236}">
                  <a16:creationId xmlns:a16="http://schemas.microsoft.com/office/drawing/2014/main" id="{2F3CFEEC-3945-4AD7-83D2-A9CB179DE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8" y="1739"/>
              <a:ext cx="192" cy="185"/>
              <a:chOff x="3822" y="1310"/>
              <a:chExt cx="192" cy="185"/>
            </a:xfrm>
          </p:grpSpPr>
          <p:sp>
            <p:nvSpPr>
              <p:cNvPr id="552035" name="Line 99">
                <a:extLst>
                  <a:ext uri="{FF2B5EF4-FFF2-40B4-BE49-F238E27FC236}">
                    <a16:creationId xmlns:a16="http://schemas.microsoft.com/office/drawing/2014/main" id="{6FF37DF2-6EE4-4080-9B21-A9BCD2FA5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2" y="1399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036" name="Line 100">
                <a:extLst>
                  <a:ext uri="{FF2B5EF4-FFF2-40B4-BE49-F238E27FC236}">
                    <a16:creationId xmlns:a16="http://schemas.microsoft.com/office/drawing/2014/main" id="{4CBB045C-6B12-4ECF-A544-4CF443D42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0" y="1447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037" name="Line 101">
                <a:extLst>
                  <a:ext uri="{FF2B5EF4-FFF2-40B4-BE49-F238E27FC236}">
                    <a16:creationId xmlns:a16="http://schemas.microsoft.com/office/drawing/2014/main" id="{5BED0458-FD21-467A-AABA-D5DDABA99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4" y="14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038" name="Line 102">
                <a:extLst>
                  <a:ext uri="{FF2B5EF4-FFF2-40B4-BE49-F238E27FC236}">
                    <a16:creationId xmlns:a16="http://schemas.microsoft.com/office/drawing/2014/main" id="{71F725CA-072D-489B-B0F5-B32893023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" y="1310"/>
                <a:ext cx="0" cy="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52039" name="Rectangle 103">
              <a:extLst>
                <a:ext uri="{FF2B5EF4-FFF2-40B4-BE49-F238E27FC236}">
                  <a16:creationId xmlns:a16="http://schemas.microsoft.com/office/drawing/2014/main" id="{E867F269-2E8D-41A5-B221-5B3B617FA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1220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1800" b="1">
                  <a:ea typeface="PMingLiU" panose="02020500000000000000" pitchFamily="18" charset="-120"/>
                </a:rPr>
                <a:t>RD</a:t>
              </a:r>
              <a:endParaRPr kumimoji="1" lang="en-US" altLang="en-US" sz="1800" b="1"/>
            </a:p>
          </p:txBody>
        </p:sp>
        <p:sp>
          <p:nvSpPr>
            <p:cNvPr id="552040" name="Rectangle 104">
              <a:extLst>
                <a:ext uri="{FF2B5EF4-FFF2-40B4-BE49-F238E27FC236}">
                  <a16:creationId xmlns:a16="http://schemas.microsoft.com/office/drawing/2014/main" id="{62062554-1604-4606-9B62-EF93F7DA0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" y="1055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1800" b="1">
                  <a:ea typeface="PMingLiU" panose="02020500000000000000" pitchFamily="18" charset="-120"/>
                </a:rPr>
                <a:t>WR</a:t>
              </a:r>
              <a:endParaRPr kumimoji="1" lang="en-US" altLang="en-US" sz="1800" b="1"/>
            </a:p>
          </p:txBody>
        </p:sp>
        <p:sp>
          <p:nvSpPr>
            <p:cNvPr id="552041" name="Line 105">
              <a:extLst>
                <a:ext uri="{FF2B5EF4-FFF2-40B4-BE49-F238E27FC236}">
                  <a16:creationId xmlns:a16="http://schemas.microsoft.com/office/drawing/2014/main" id="{545DA824-5A01-48C8-9D26-85DE0C8A0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274"/>
              <a:ext cx="159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2042" name="Line 106">
              <a:extLst>
                <a:ext uri="{FF2B5EF4-FFF2-40B4-BE49-F238E27FC236}">
                  <a16:creationId xmlns:a16="http://schemas.microsoft.com/office/drawing/2014/main" id="{070F469B-49F2-447B-B24C-5C4266594B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1106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DAB840-8129-4478-9ECD-CEB04673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>
            <a:extLst>
              <a:ext uri="{FF2B5EF4-FFF2-40B4-BE49-F238E27FC236}">
                <a16:creationId xmlns:a16="http://schemas.microsoft.com/office/drawing/2014/main" id="{ED871308-00BF-4B37-9B14-14B5706CB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External data memory</a:t>
            </a:r>
          </a:p>
        </p:txBody>
      </p:sp>
      <p:sp>
        <p:nvSpPr>
          <p:cNvPr id="552963" name="Text Box 3">
            <a:extLst>
              <a:ext uri="{FF2B5EF4-FFF2-40B4-BE49-F238E27FC236}">
                <a16:creationId xmlns:a16="http://schemas.microsoft.com/office/drawing/2014/main" id="{B5EE6C7D-4175-49EE-B058-3431997B9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609282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solidFill>
                  <a:srgbClr val="000066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8051</a:t>
            </a:r>
          </a:p>
        </p:txBody>
      </p:sp>
      <p:grpSp>
        <p:nvGrpSpPr>
          <p:cNvPr id="552964" name="Group 4">
            <a:extLst>
              <a:ext uri="{FF2B5EF4-FFF2-40B4-BE49-F238E27FC236}">
                <a16:creationId xmlns:a16="http://schemas.microsoft.com/office/drawing/2014/main" id="{005988A9-F34F-4CEF-9F09-CD99E933EE9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49413"/>
            <a:ext cx="7010400" cy="4875212"/>
            <a:chOff x="528" y="1039"/>
            <a:chExt cx="4416" cy="3071"/>
          </a:xfrm>
        </p:grpSpPr>
        <p:sp>
          <p:nvSpPr>
            <p:cNvPr id="552965" name="Text Box 5">
              <a:extLst>
                <a:ext uri="{FF2B5EF4-FFF2-40B4-BE49-F238E27FC236}">
                  <a16:creationId xmlns:a16="http://schemas.microsoft.com/office/drawing/2014/main" id="{29190EC9-2CBA-4686-89AA-E93895BE5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822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solidFill>
                    <a:srgbClr val="000066"/>
                  </a:solidFill>
                  <a:ea typeface="PMingLiU" panose="02020500000000000000" pitchFamily="18" charset="-120"/>
                  <a:cs typeface="Arial" panose="020B0604020202020204" pitchFamily="34" charset="0"/>
                </a:rPr>
                <a:t>RAM</a:t>
              </a:r>
            </a:p>
          </p:txBody>
        </p:sp>
        <p:sp>
          <p:nvSpPr>
            <p:cNvPr id="552966" name="Rectangle 6">
              <a:extLst>
                <a:ext uri="{FF2B5EF4-FFF2-40B4-BE49-F238E27FC236}">
                  <a16:creationId xmlns:a16="http://schemas.microsoft.com/office/drawing/2014/main" id="{EDA748DC-A157-41BE-B56A-C7973927D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2967" name="Rectangle 7">
              <a:extLst>
                <a:ext uri="{FF2B5EF4-FFF2-40B4-BE49-F238E27FC236}">
                  <a16:creationId xmlns:a16="http://schemas.microsoft.com/office/drawing/2014/main" id="{F267FCA6-B9DE-445D-90C8-069F22D14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84"/>
              <a:ext cx="768" cy="4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2968" name="Rectangle 8">
              <a:extLst>
                <a:ext uri="{FF2B5EF4-FFF2-40B4-BE49-F238E27FC236}">
                  <a16:creationId xmlns:a16="http://schemas.microsoft.com/office/drawing/2014/main" id="{96520735-9D35-42DA-ACC3-8B98297BF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552969" name="Group 9">
              <a:extLst>
                <a:ext uri="{FF2B5EF4-FFF2-40B4-BE49-F238E27FC236}">
                  <a16:creationId xmlns:a16="http://schemas.microsoft.com/office/drawing/2014/main" id="{7BBF63D9-6530-4C7F-9456-46597BFFD6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980"/>
              <a:ext cx="672" cy="336"/>
              <a:chOff x="3552" y="1980"/>
              <a:chExt cx="672" cy="336"/>
            </a:xfrm>
          </p:grpSpPr>
          <p:sp>
            <p:nvSpPr>
              <p:cNvPr id="552970" name="Line 10">
                <a:extLst>
                  <a:ext uri="{FF2B5EF4-FFF2-40B4-BE49-F238E27FC236}">
                    <a16:creationId xmlns:a16="http://schemas.microsoft.com/office/drawing/2014/main" id="{8FB687AD-29EF-4B4E-9B02-4D815973E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9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971" name="Line 11">
                <a:extLst>
                  <a:ext uri="{FF2B5EF4-FFF2-40B4-BE49-F238E27FC236}">
                    <a16:creationId xmlns:a16="http://schemas.microsoft.com/office/drawing/2014/main" id="{7B09AFA0-222A-40FB-AF26-FF1E7BB91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0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972" name="Line 12">
                <a:extLst>
                  <a:ext uri="{FF2B5EF4-FFF2-40B4-BE49-F238E27FC236}">
                    <a16:creationId xmlns:a16="http://schemas.microsoft.com/office/drawing/2014/main" id="{D8FDB627-E728-490B-B41F-D02FB49A6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0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973" name="Line 13">
                <a:extLst>
                  <a:ext uri="{FF2B5EF4-FFF2-40B4-BE49-F238E27FC236}">
                    <a16:creationId xmlns:a16="http://schemas.microsoft.com/office/drawing/2014/main" id="{055EC414-7923-40CB-8795-B7D2CE37C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1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974" name="Line 14">
                <a:extLst>
                  <a:ext uri="{FF2B5EF4-FFF2-40B4-BE49-F238E27FC236}">
                    <a16:creationId xmlns:a16="http://schemas.microsoft.com/office/drawing/2014/main" id="{C0DEBFFC-4D9F-4F95-8C34-0A120C2B3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1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975" name="Line 15">
                <a:extLst>
                  <a:ext uri="{FF2B5EF4-FFF2-40B4-BE49-F238E27FC236}">
                    <a16:creationId xmlns:a16="http://schemas.microsoft.com/office/drawing/2014/main" id="{EBBDAFD8-A9D5-48A9-896D-451EF88FC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2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976" name="Line 16">
                <a:extLst>
                  <a:ext uri="{FF2B5EF4-FFF2-40B4-BE49-F238E27FC236}">
                    <a16:creationId xmlns:a16="http://schemas.microsoft.com/office/drawing/2014/main" id="{9BB7B0B3-C841-40FE-A4D6-BBF7CB7D0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2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977" name="Line 17">
                <a:extLst>
                  <a:ext uri="{FF2B5EF4-FFF2-40B4-BE49-F238E27FC236}">
                    <a16:creationId xmlns:a16="http://schemas.microsoft.com/office/drawing/2014/main" id="{8A6D848D-FD84-460D-B76C-E81E0B5D5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3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52978" name="Rectangle 18">
              <a:extLst>
                <a:ext uri="{FF2B5EF4-FFF2-40B4-BE49-F238E27FC236}">
                  <a16:creationId xmlns:a16="http://schemas.microsoft.com/office/drawing/2014/main" id="{9B33DA74-A833-4E26-BB39-7BF888119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80"/>
              <a:ext cx="192" cy="192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2979" name="Text Box 19">
              <a:extLst>
                <a:ext uri="{FF2B5EF4-FFF2-40B4-BE49-F238E27FC236}">
                  <a16:creationId xmlns:a16="http://schemas.microsoft.com/office/drawing/2014/main" id="{437A646B-6026-4F62-A825-33C6A7A70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98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ea typeface="PMingLiU" panose="02020500000000000000" pitchFamily="18" charset="-12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552980" name="Line 20">
              <a:extLst>
                <a:ext uri="{FF2B5EF4-FFF2-40B4-BE49-F238E27FC236}">
                  <a16:creationId xmlns:a16="http://schemas.microsoft.com/office/drawing/2014/main" id="{B6FE4E2B-7D98-4854-B678-3BE231C2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0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2981" name="AutoShape 21">
              <a:extLst>
                <a:ext uri="{FF2B5EF4-FFF2-40B4-BE49-F238E27FC236}">
                  <a16:creationId xmlns:a16="http://schemas.microsoft.com/office/drawing/2014/main" id="{061F2047-2944-42BB-8EEE-6948DCDCA0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40" y="2004"/>
              <a:ext cx="168" cy="12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2982" name="Oval 22">
              <a:extLst>
                <a:ext uri="{FF2B5EF4-FFF2-40B4-BE49-F238E27FC236}">
                  <a16:creationId xmlns:a16="http://schemas.microsoft.com/office/drawing/2014/main" id="{482DE4B6-179D-4F50-9662-C8CF1B5FF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124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2983" name="Oval 23">
              <a:extLst>
                <a:ext uri="{FF2B5EF4-FFF2-40B4-BE49-F238E27FC236}">
                  <a16:creationId xmlns:a16="http://schemas.microsoft.com/office/drawing/2014/main" id="{CDBD630A-3819-479B-8E3D-187D64CB66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16" y="2052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2984" name="Line 24">
              <a:extLst>
                <a:ext uri="{FF2B5EF4-FFF2-40B4-BE49-F238E27FC236}">
                  <a16:creationId xmlns:a16="http://schemas.microsoft.com/office/drawing/2014/main" id="{4A2D1B43-D67C-4459-9C90-A2B4B50EFD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1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2985" name="Line 25">
              <a:extLst>
                <a:ext uri="{FF2B5EF4-FFF2-40B4-BE49-F238E27FC236}">
                  <a16:creationId xmlns:a16="http://schemas.microsoft.com/office/drawing/2014/main" id="{79496C11-B1AD-4845-AF64-590C8BFC2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4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2986" name="Line 26">
              <a:extLst>
                <a:ext uri="{FF2B5EF4-FFF2-40B4-BE49-F238E27FC236}">
                  <a16:creationId xmlns:a16="http://schemas.microsoft.com/office/drawing/2014/main" id="{EC809800-E1C7-4707-884A-7A9506446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5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2987" name="Line 27">
              <a:extLst>
                <a:ext uri="{FF2B5EF4-FFF2-40B4-BE49-F238E27FC236}">
                  <a16:creationId xmlns:a16="http://schemas.microsoft.com/office/drawing/2014/main" id="{DAFCA453-FCFD-4801-BE76-5D98A0831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55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2988" name="Line 28">
              <a:extLst>
                <a:ext uri="{FF2B5EF4-FFF2-40B4-BE49-F238E27FC236}">
                  <a16:creationId xmlns:a16="http://schemas.microsoft.com/office/drawing/2014/main" id="{E86DFAB1-8C15-487E-B265-564C124FA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2989" name="Line 29">
              <a:extLst>
                <a:ext uri="{FF2B5EF4-FFF2-40B4-BE49-F238E27FC236}">
                  <a16:creationId xmlns:a16="http://schemas.microsoft.com/office/drawing/2014/main" id="{227FC528-E6FC-4A2F-875A-435FC83D6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6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552990" name="Group 30">
              <a:extLst>
                <a:ext uri="{FF2B5EF4-FFF2-40B4-BE49-F238E27FC236}">
                  <a16:creationId xmlns:a16="http://schemas.microsoft.com/office/drawing/2014/main" id="{2EF7476B-8079-4D1E-A5C0-D55A350B8A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980"/>
              <a:ext cx="1248" cy="336"/>
              <a:chOff x="1536" y="1980"/>
              <a:chExt cx="1248" cy="336"/>
            </a:xfrm>
          </p:grpSpPr>
          <p:sp>
            <p:nvSpPr>
              <p:cNvPr id="552991" name="Line 31">
                <a:extLst>
                  <a:ext uri="{FF2B5EF4-FFF2-40B4-BE49-F238E27FC236}">
                    <a16:creationId xmlns:a16="http://schemas.microsoft.com/office/drawing/2014/main" id="{34B11026-66A2-4B0B-81E8-6D9AA185D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98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992" name="Line 32">
                <a:extLst>
                  <a:ext uri="{FF2B5EF4-FFF2-40B4-BE49-F238E27FC236}">
                    <a16:creationId xmlns:a16="http://schemas.microsoft.com/office/drawing/2014/main" id="{52C564C8-BAE4-4538-B98D-1A3878BCE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028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993" name="Line 33">
                <a:extLst>
                  <a:ext uri="{FF2B5EF4-FFF2-40B4-BE49-F238E27FC236}">
                    <a16:creationId xmlns:a16="http://schemas.microsoft.com/office/drawing/2014/main" id="{96E99764-4FFE-4DB1-B197-0880F7F99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076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994" name="Line 34">
                <a:extLst>
                  <a:ext uri="{FF2B5EF4-FFF2-40B4-BE49-F238E27FC236}">
                    <a16:creationId xmlns:a16="http://schemas.microsoft.com/office/drawing/2014/main" id="{11F3C9AA-F6EF-40B9-A8F2-383A0F8F7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124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995" name="Line 35">
                <a:extLst>
                  <a:ext uri="{FF2B5EF4-FFF2-40B4-BE49-F238E27FC236}">
                    <a16:creationId xmlns:a16="http://schemas.microsoft.com/office/drawing/2014/main" id="{11703A72-F9E8-4500-96CE-DB03BDACE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172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996" name="Line 36">
                <a:extLst>
                  <a:ext uri="{FF2B5EF4-FFF2-40B4-BE49-F238E27FC236}">
                    <a16:creationId xmlns:a16="http://schemas.microsoft.com/office/drawing/2014/main" id="{3D86F6FA-8471-4DA3-8D1A-03F9881D9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22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997" name="Line 37">
                <a:extLst>
                  <a:ext uri="{FF2B5EF4-FFF2-40B4-BE49-F238E27FC236}">
                    <a16:creationId xmlns:a16="http://schemas.microsoft.com/office/drawing/2014/main" id="{2D1C74B9-8D8D-49E9-BFFD-008D0EB91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268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2998" name="Line 38">
                <a:extLst>
                  <a:ext uri="{FF2B5EF4-FFF2-40B4-BE49-F238E27FC236}">
                    <a16:creationId xmlns:a16="http://schemas.microsoft.com/office/drawing/2014/main" id="{A2BA22CF-81C4-4CE9-8A96-B4CE4B551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316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52999" name="Line 39">
              <a:extLst>
                <a:ext uri="{FF2B5EF4-FFF2-40B4-BE49-F238E27FC236}">
                  <a16:creationId xmlns:a16="http://schemas.microsoft.com/office/drawing/2014/main" id="{95A9AB7C-1427-43D6-914A-C345C0CB1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3000" name="Text Box 40">
              <a:extLst>
                <a:ext uri="{FF2B5EF4-FFF2-40B4-BE49-F238E27FC236}">
                  <a16:creationId xmlns:a16="http://schemas.microsoft.com/office/drawing/2014/main" id="{3F442424-A6C2-45AA-BE3B-63FECB8C1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644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 b="1">
                  <a:solidFill>
                    <a:srgbClr val="000066"/>
                  </a:solidFill>
                  <a:ea typeface="PMingLiU" panose="02020500000000000000" pitchFamily="18" charset="-120"/>
                  <a:cs typeface="Arial" panose="020B0604020202020204" pitchFamily="34" charset="0"/>
                </a:rPr>
                <a:t>74LS373</a:t>
              </a:r>
            </a:p>
          </p:txBody>
        </p:sp>
        <p:sp>
          <p:nvSpPr>
            <p:cNvPr id="553001" name="Text Box 41">
              <a:extLst>
                <a:ext uri="{FF2B5EF4-FFF2-40B4-BE49-F238E27FC236}">
                  <a16:creationId xmlns:a16="http://schemas.microsoft.com/office/drawing/2014/main" id="{3C89199B-77A5-465D-980D-3EBC6F844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59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ALE</a:t>
              </a:r>
            </a:p>
          </p:txBody>
        </p:sp>
        <p:sp>
          <p:nvSpPr>
            <p:cNvPr id="553002" name="Line 42">
              <a:extLst>
                <a:ext uri="{FF2B5EF4-FFF2-40B4-BE49-F238E27FC236}">
                  <a16:creationId xmlns:a16="http://schemas.microsoft.com/office/drawing/2014/main" id="{1D9547A1-3B6E-4DC9-858F-EFC528B78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1447"/>
              <a:ext cx="363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3003" name="Text Box 43">
              <a:extLst>
                <a:ext uri="{FF2B5EF4-FFF2-40B4-BE49-F238E27FC236}">
                  <a16:creationId xmlns:a16="http://schemas.microsoft.com/office/drawing/2014/main" id="{F89E93FF-FC81-4B0A-B7AB-1BD5B3630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884"/>
              <a:ext cx="57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P0.0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P0.7</a:t>
              </a:r>
            </a:p>
          </p:txBody>
        </p:sp>
        <p:sp>
          <p:nvSpPr>
            <p:cNvPr id="553004" name="Text Box 44">
              <a:extLst>
                <a:ext uri="{FF2B5EF4-FFF2-40B4-BE49-F238E27FC236}">
                  <a16:creationId xmlns:a16="http://schemas.microsoft.com/office/drawing/2014/main" id="{A8B73BCE-8469-4052-9BF0-CFAD91D67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404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PSEN</a:t>
              </a:r>
            </a:p>
          </p:txBody>
        </p:sp>
        <p:sp>
          <p:nvSpPr>
            <p:cNvPr id="553005" name="Line 45">
              <a:extLst>
                <a:ext uri="{FF2B5EF4-FFF2-40B4-BE49-F238E27FC236}">
                  <a16:creationId xmlns:a16="http://schemas.microsoft.com/office/drawing/2014/main" id="{5D072F8E-C227-48F8-8C2B-D9B151167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365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3006" name="Text Box 46">
              <a:extLst>
                <a:ext uri="{FF2B5EF4-FFF2-40B4-BE49-F238E27FC236}">
                  <a16:creationId xmlns:a16="http://schemas.microsoft.com/office/drawing/2014/main" id="{227C9808-FEDA-4B84-8A96-A3DB1093B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884"/>
              <a:ext cx="480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A0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A7</a:t>
              </a:r>
            </a:p>
          </p:txBody>
        </p:sp>
        <p:sp>
          <p:nvSpPr>
            <p:cNvPr id="553007" name="Text Box 47">
              <a:extLst>
                <a:ext uri="{FF2B5EF4-FFF2-40B4-BE49-F238E27FC236}">
                  <a16:creationId xmlns:a16="http://schemas.microsoft.com/office/drawing/2014/main" id="{BD4F0281-132F-4E05-84A5-F0E88BFF1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52"/>
              <a:ext cx="480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D0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D7</a:t>
              </a:r>
            </a:p>
          </p:txBody>
        </p:sp>
        <p:grpSp>
          <p:nvGrpSpPr>
            <p:cNvPr id="553008" name="Group 48">
              <a:extLst>
                <a:ext uri="{FF2B5EF4-FFF2-40B4-BE49-F238E27FC236}">
                  <a16:creationId xmlns:a16="http://schemas.microsoft.com/office/drawing/2014/main" id="{2AC2AA0A-A498-4E39-9D37-40DC081BED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748"/>
              <a:ext cx="2208" cy="336"/>
              <a:chOff x="2016" y="2748"/>
              <a:chExt cx="2208" cy="336"/>
            </a:xfrm>
          </p:grpSpPr>
          <p:sp>
            <p:nvSpPr>
              <p:cNvPr id="553009" name="Line 49">
                <a:extLst>
                  <a:ext uri="{FF2B5EF4-FFF2-40B4-BE49-F238E27FC236}">
                    <a16:creationId xmlns:a16="http://schemas.microsoft.com/office/drawing/2014/main" id="{86BBC1D7-A1F9-4821-AA69-526C51C61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748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10" name="Line 50">
                <a:extLst>
                  <a:ext uri="{FF2B5EF4-FFF2-40B4-BE49-F238E27FC236}">
                    <a16:creationId xmlns:a16="http://schemas.microsoft.com/office/drawing/2014/main" id="{C2B6ABB0-EBD5-4BF7-B769-F72E6FA1C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796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11" name="Line 51">
                <a:extLst>
                  <a:ext uri="{FF2B5EF4-FFF2-40B4-BE49-F238E27FC236}">
                    <a16:creationId xmlns:a16="http://schemas.microsoft.com/office/drawing/2014/main" id="{9D13BB80-BE29-4DD1-B7F4-4BAE1A785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844"/>
                <a:ext cx="19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12" name="Line 52">
                <a:extLst>
                  <a:ext uri="{FF2B5EF4-FFF2-40B4-BE49-F238E27FC236}">
                    <a16:creationId xmlns:a16="http://schemas.microsoft.com/office/drawing/2014/main" id="{66312DE6-D33A-4089-AF5F-0CD7752F3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89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13" name="Line 53">
                <a:extLst>
                  <a:ext uri="{FF2B5EF4-FFF2-40B4-BE49-F238E27FC236}">
                    <a16:creationId xmlns:a16="http://schemas.microsoft.com/office/drawing/2014/main" id="{FABB2968-16E9-4E8A-B0C0-A74B0F155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940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14" name="Line 54">
                <a:extLst>
                  <a:ext uri="{FF2B5EF4-FFF2-40B4-BE49-F238E27FC236}">
                    <a16:creationId xmlns:a16="http://schemas.microsoft.com/office/drawing/2014/main" id="{49CEC432-6B39-41FC-AC13-719B14C04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988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15" name="Line 55">
                <a:extLst>
                  <a:ext uri="{FF2B5EF4-FFF2-40B4-BE49-F238E27FC236}">
                    <a16:creationId xmlns:a16="http://schemas.microsoft.com/office/drawing/2014/main" id="{B41FB877-9D77-47AC-8BF5-9FAFA2772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036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16" name="Line 56">
                <a:extLst>
                  <a:ext uri="{FF2B5EF4-FFF2-40B4-BE49-F238E27FC236}">
                    <a16:creationId xmlns:a16="http://schemas.microsoft.com/office/drawing/2014/main" id="{F3EED51D-75B2-44C4-86B0-01FACD445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3084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grpSp>
          <p:nvGrpSpPr>
            <p:cNvPr id="553017" name="Group 57">
              <a:extLst>
                <a:ext uri="{FF2B5EF4-FFF2-40B4-BE49-F238E27FC236}">
                  <a16:creationId xmlns:a16="http://schemas.microsoft.com/office/drawing/2014/main" id="{00D2DB70-BC9B-4A56-8D0C-7A6FDC6369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345"/>
              <a:ext cx="2688" cy="336"/>
              <a:chOff x="1536" y="3345"/>
              <a:chExt cx="2688" cy="336"/>
            </a:xfrm>
          </p:grpSpPr>
          <p:sp>
            <p:nvSpPr>
              <p:cNvPr id="553018" name="Line 58">
                <a:extLst>
                  <a:ext uri="{FF2B5EF4-FFF2-40B4-BE49-F238E27FC236}">
                    <a16:creationId xmlns:a16="http://schemas.microsoft.com/office/drawing/2014/main" id="{F7C9413C-4E90-4375-B038-5A59C75C4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345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19" name="Line 59">
                <a:extLst>
                  <a:ext uri="{FF2B5EF4-FFF2-40B4-BE49-F238E27FC236}">
                    <a16:creationId xmlns:a16="http://schemas.microsoft.com/office/drawing/2014/main" id="{7F8D4245-A658-47B9-94FA-28151ABDA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393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20" name="Line 60">
                <a:extLst>
                  <a:ext uri="{FF2B5EF4-FFF2-40B4-BE49-F238E27FC236}">
                    <a16:creationId xmlns:a16="http://schemas.microsoft.com/office/drawing/2014/main" id="{4CE8F73B-E940-476A-8A72-0A2DA39E6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441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21" name="Line 61">
                <a:extLst>
                  <a:ext uri="{FF2B5EF4-FFF2-40B4-BE49-F238E27FC236}">
                    <a16:creationId xmlns:a16="http://schemas.microsoft.com/office/drawing/2014/main" id="{0A0DD538-2B5D-4F87-A2AB-C3D2A06F7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489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22" name="Line 62">
                <a:extLst>
                  <a:ext uri="{FF2B5EF4-FFF2-40B4-BE49-F238E27FC236}">
                    <a16:creationId xmlns:a16="http://schemas.microsoft.com/office/drawing/2014/main" id="{96B267BD-CE44-4059-B1AE-ABB674E66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537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23" name="Line 63">
                <a:extLst>
                  <a:ext uri="{FF2B5EF4-FFF2-40B4-BE49-F238E27FC236}">
                    <a16:creationId xmlns:a16="http://schemas.microsoft.com/office/drawing/2014/main" id="{AA5F3C7F-4F03-4080-A6CE-6275DFBB3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585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24" name="Line 64">
                <a:extLst>
                  <a:ext uri="{FF2B5EF4-FFF2-40B4-BE49-F238E27FC236}">
                    <a16:creationId xmlns:a16="http://schemas.microsoft.com/office/drawing/2014/main" id="{11FB534C-3EED-48F2-85E1-7CB5AEEB8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633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25" name="Line 65">
                <a:extLst>
                  <a:ext uri="{FF2B5EF4-FFF2-40B4-BE49-F238E27FC236}">
                    <a16:creationId xmlns:a16="http://schemas.microsoft.com/office/drawing/2014/main" id="{D37922C6-8972-438C-8EAB-C3B163AD6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681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53026" name="Text Box 66">
              <a:extLst>
                <a:ext uri="{FF2B5EF4-FFF2-40B4-BE49-F238E27FC236}">
                  <a16:creationId xmlns:a16="http://schemas.microsoft.com/office/drawing/2014/main" id="{10AA908B-378D-4F7C-814C-019047BC1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249"/>
              <a:ext cx="57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P2.0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 P2.7</a:t>
              </a:r>
            </a:p>
          </p:txBody>
        </p:sp>
        <p:sp>
          <p:nvSpPr>
            <p:cNvPr id="553027" name="Text Box 67">
              <a:extLst>
                <a:ext uri="{FF2B5EF4-FFF2-40B4-BE49-F238E27FC236}">
                  <a16:creationId xmlns:a16="http://schemas.microsoft.com/office/drawing/2014/main" id="{E5695C9F-E11B-45DA-9842-2DC909AA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249"/>
              <a:ext cx="480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A8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A15</a:t>
              </a:r>
            </a:p>
          </p:txBody>
        </p:sp>
        <p:grpSp>
          <p:nvGrpSpPr>
            <p:cNvPr id="553028" name="Group 68">
              <a:extLst>
                <a:ext uri="{FF2B5EF4-FFF2-40B4-BE49-F238E27FC236}">
                  <a16:creationId xmlns:a16="http://schemas.microsoft.com/office/drawing/2014/main" id="{1FDC272A-6B3A-420D-8EFF-F6171D3E9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956"/>
              <a:ext cx="384" cy="1127"/>
              <a:chOff x="1992" y="1956"/>
              <a:chExt cx="384" cy="1127"/>
            </a:xfrm>
          </p:grpSpPr>
          <p:sp>
            <p:nvSpPr>
              <p:cNvPr id="553029" name="Line 69">
                <a:extLst>
                  <a:ext uri="{FF2B5EF4-FFF2-40B4-BE49-F238E27FC236}">
                    <a16:creationId xmlns:a16="http://schemas.microsoft.com/office/drawing/2014/main" id="{20BD5865-1088-4EFE-A541-2BCDB56BE8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967" y="2363"/>
                <a:ext cx="76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30" name="Line 70">
                <a:extLst>
                  <a:ext uri="{FF2B5EF4-FFF2-40B4-BE49-F238E27FC236}">
                    <a16:creationId xmlns:a16="http://schemas.microsoft.com/office/drawing/2014/main" id="{9F42BF92-9CCB-4FB6-935E-7077A5328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920" y="241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31" name="Line 71">
                <a:extLst>
                  <a:ext uri="{FF2B5EF4-FFF2-40B4-BE49-F238E27FC236}">
                    <a16:creationId xmlns:a16="http://schemas.microsoft.com/office/drawing/2014/main" id="{56ECA075-CADD-49A2-8502-A263A6A98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872" y="24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32" name="Line 72">
                <a:extLst>
                  <a:ext uri="{FF2B5EF4-FFF2-40B4-BE49-F238E27FC236}">
                    <a16:creationId xmlns:a16="http://schemas.microsoft.com/office/drawing/2014/main" id="{CE29BFE8-8770-4147-BEF3-9C0C068D6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824" y="2508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33" name="Line 73">
                <a:extLst>
                  <a:ext uri="{FF2B5EF4-FFF2-40B4-BE49-F238E27FC236}">
                    <a16:creationId xmlns:a16="http://schemas.microsoft.com/office/drawing/2014/main" id="{A872DE47-EC1F-4DC6-9044-0A87AB4E4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776" y="255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34" name="Line 74">
                <a:extLst>
                  <a:ext uri="{FF2B5EF4-FFF2-40B4-BE49-F238E27FC236}">
                    <a16:creationId xmlns:a16="http://schemas.microsoft.com/office/drawing/2014/main" id="{54F83DA7-841E-4636-9EFB-4873E1248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728" y="2604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35" name="Line 75">
                <a:extLst>
                  <a:ext uri="{FF2B5EF4-FFF2-40B4-BE49-F238E27FC236}">
                    <a16:creationId xmlns:a16="http://schemas.microsoft.com/office/drawing/2014/main" id="{EF89FD2B-E4D3-4D07-90DB-B8D0D36F1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680" y="265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36" name="Line 76">
                <a:extLst>
                  <a:ext uri="{FF2B5EF4-FFF2-40B4-BE49-F238E27FC236}">
                    <a16:creationId xmlns:a16="http://schemas.microsoft.com/office/drawing/2014/main" id="{8F1D28C9-DCFE-43AD-AE62-941B47A23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632" y="2699"/>
                <a:ext cx="76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37" name="Oval 77">
                <a:extLst>
                  <a:ext uri="{FF2B5EF4-FFF2-40B4-BE49-F238E27FC236}">
                    <a16:creationId xmlns:a16="http://schemas.microsoft.com/office/drawing/2014/main" id="{A0AD0D74-EE22-4CE2-AE84-CC0D851DC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195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3038" name="Oval 78">
                <a:extLst>
                  <a:ext uri="{FF2B5EF4-FFF2-40B4-BE49-F238E27FC236}">
                    <a16:creationId xmlns:a16="http://schemas.microsoft.com/office/drawing/2014/main" id="{A2EFF810-C173-4671-A5E4-C097E350B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20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3039" name="Oval 79">
                <a:extLst>
                  <a:ext uri="{FF2B5EF4-FFF2-40B4-BE49-F238E27FC236}">
                    <a16:creationId xmlns:a16="http://schemas.microsoft.com/office/drawing/2014/main" id="{97A1A912-C4C6-4C4D-83FE-421D45530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05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3040" name="Oval 80">
                <a:extLst>
                  <a:ext uri="{FF2B5EF4-FFF2-40B4-BE49-F238E27FC236}">
                    <a16:creationId xmlns:a16="http://schemas.microsoft.com/office/drawing/2014/main" id="{ACAE829C-3468-4CC5-BA71-248B5D665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1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3041" name="Oval 81">
                <a:extLst>
                  <a:ext uri="{FF2B5EF4-FFF2-40B4-BE49-F238E27FC236}">
                    <a16:creationId xmlns:a16="http://schemas.microsoft.com/office/drawing/2014/main" id="{5770A14A-1511-498B-8A30-A83DC090F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14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3042" name="Oval 82">
                <a:extLst>
                  <a:ext uri="{FF2B5EF4-FFF2-40B4-BE49-F238E27FC236}">
                    <a16:creationId xmlns:a16="http://schemas.microsoft.com/office/drawing/2014/main" id="{5312F173-E31F-4117-9A48-FFA686032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1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3043" name="Oval 83">
                <a:extLst>
                  <a:ext uri="{FF2B5EF4-FFF2-40B4-BE49-F238E27FC236}">
                    <a16:creationId xmlns:a16="http://schemas.microsoft.com/office/drawing/2014/main" id="{BA046200-C11C-48F5-B2C2-2EE3757F5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229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3044" name="Oval 84">
                <a:extLst>
                  <a:ext uri="{FF2B5EF4-FFF2-40B4-BE49-F238E27FC236}">
                    <a16:creationId xmlns:a16="http://schemas.microsoft.com/office/drawing/2014/main" id="{0B21D911-5DCC-4BA1-B7E9-6B2FB4D3C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224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sp>
          <p:nvSpPr>
            <p:cNvPr id="553045" name="Line 85">
              <a:extLst>
                <a:ext uri="{FF2B5EF4-FFF2-40B4-BE49-F238E27FC236}">
                  <a16:creationId xmlns:a16="http://schemas.microsoft.com/office/drawing/2014/main" id="{97B7B137-CE4A-45E3-ADFD-21FDA4C75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4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3046" name="Text Box 86">
              <a:extLst>
                <a:ext uri="{FF2B5EF4-FFF2-40B4-BE49-F238E27FC236}">
                  <a16:creationId xmlns:a16="http://schemas.microsoft.com/office/drawing/2014/main" id="{0C32ADEF-8174-4572-A2A3-EACE066B4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249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553047" name="Text Box 87">
              <a:extLst>
                <a:ext uri="{FF2B5EF4-FFF2-40B4-BE49-F238E27FC236}">
                  <a16:creationId xmlns:a16="http://schemas.microsoft.com/office/drawing/2014/main" id="{F5E6410E-306A-4A3A-BCF5-517335438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64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CS</a:t>
              </a:r>
            </a:p>
          </p:txBody>
        </p:sp>
        <p:sp>
          <p:nvSpPr>
            <p:cNvPr id="553048" name="Line 88">
              <a:extLst>
                <a:ext uri="{FF2B5EF4-FFF2-40B4-BE49-F238E27FC236}">
                  <a16:creationId xmlns:a16="http://schemas.microsoft.com/office/drawing/2014/main" id="{C07E728C-2DF6-4492-9F8D-DAE91F28D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" y="12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3049" name="Line 89">
              <a:extLst>
                <a:ext uri="{FF2B5EF4-FFF2-40B4-BE49-F238E27FC236}">
                  <a16:creationId xmlns:a16="http://schemas.microsoft.com/office/drawing/2014/main" id="{649BA0DE-69AC-4AE8-98D1-E5DD7A9DD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6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553050" name="Group 90">
              <a:extLst>
                <a:ext uri="{FF2B5EF4-FFF2-40B4-BE49-F238E27FC236}">
                  <a16:creationId xmlns:a16="http://schemas.microsoft.com/office/drawing/2014/main" id="{BB46E600-7833-4557-BF08-9D615DECAA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132"/>
              <a:ext cx="192" cy="288"/>
              <a:chOff x="528" y="3132"/>
              <a:chExt cx="192" cy="288"/>
            </a:xfrm>
          </p:grpSpPr>
          <p:sp>
            <p:nvSpPr>
              <p:cNvPr id="553051" name="Line 91">
                <a:extLst>
                  <a:ext uri="{FF2B5EF4-FFF2-40B4-BE49-F238E27FC236}">
                    <a16:creationId xmlns:a16="http://schemas.microsoft.com/office/drawing/2014/main" id="{C5A53479-E2AA-400A-8BC1-8F7B477B6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332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52" name="Line 92">
                <a:extLst>
                  <a:ext uri="{FF2B5EF4-FFF2-40B4-BE49-F238E27FC236}">
                    <a16:creationId xmlns:a16="http://schemas.microsoft.com/office/drawing/2014/main" id="{F895CD63-08AE-46B1-8500-FB46F1C4A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37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53" name="Line 93">
                <a:extLst>
                  <a:ext uri="{FF2B5EF4-FFF2-40B4-BE49-F238E27FC236}">
                    <a16:creationId xmlns:a16="http://schemas.microsoft.com/office/drawing/2014/main" id="{CA7CB5CF-7020-4B4C-9510-97397D565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" y="34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54" name="Line 94">
                <a:extLst>
                  <a:ext uri="{FF2B5EF4-FFF2-40B4-BE49-F238E27FC236}">
                    <a16:creationId xmlns:a16="http://schemas.microsoft.com/office/drawing/2014/main" id="{0466B49C-30A3-418B-9B1D-93255C6FF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13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53055" name="Line 95">
              <a:extLst>
                <a:ext uri="{FF2B5EF4-FFF2-40B4-BE49-F238E27FC236}">
                  <a16:creationId xmlns:a16="http://schemas.microsoft.com/office/drawing/2014/main" id="{760104B4-E9CE-4917-ADA9-DF0E25081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1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3056" name="Text Box 96">
              <a:extLst>
                <a:ext uri="{FF2B5EF4-FFF2-40B4-BE49-F238E27FC236}">
                  <a16:creationId xmlns:a16="http://schemas.microsoft.com/office/drawing/2014/main" id="{6846EF1A-C652-4BAD-983F-BF5AA0589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3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EA</a:t>
              </a:r>
            </a:p>
          </p:txBody>
        </p:sp>
        <p:sp>
          <p:nvSpPr>
            <p:cNvPr id="553057" name="Text Box 97">
              <a:extLst>
                <a:ext uri="{FF2B5EF4-FFF2-40B4-BE49-F238E27FC236}">
                  <a16:creationId xmlns:a16="http://schemas.microsoft.com/office/drawing/2014/main" id="{8306072C-08F0-4DC9-9136-EB4ED372D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69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ea typeface="PMingLiU" panose="02020500000000000000" pitchFamily="18" charset="-120"/>
                  <a:cs typeface="Arial" panose="020B0604020202020204" pitchFamily="34" charset="0"/>
                </a:rPr>
                <a:t>G</a:t>
              </a:r>
            </a:p>
          </p:txBody>
        </p:sp>
        <p:grpSp>
          <p:nvGrpSpPr>
            <p:cNvPr id="553058" name="Group 98">
              <a:extLst>
                <a:ext uri="{FF2B5EF4-FFF2-40B4-BE49-F238E27FC236}">
                  <a16:creationId xmlns:a16="http://schemas.microsoft.com/office/drawing/2014/main" id="{CB355799-CD69-446C-BAAF-E594B832B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8" y="1739"/>
              <a:ext cx="192" cy="185"/>
              <a:chOff x="3838" y="1739"/>
              <a:chExt cx="192" cy="185"/>
            </a:xfrm>
          </p:grpSpPr>
          <p:sp>
            <p:nvSpPr>
              <p:cNvPr id="553059" name="Line 99">
                <a:extLst>
                  <a:ext uri="{FF2B5EF4-FFF2-40B4-BE49-F238E27FC236}">
                    <a16:creationId xmlns:a16="http://schemas.microsoft.com/office/drawing/2014/main" id="{5578858C-B3C1-4F13-923F-C693737E2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8" y="182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60" name="Line 100">
                <a:extLst>
                  <a:ext uri="{FF2B5EF4-FFF2-40B4-BE49-F238E27FC236}">
                    <a16:creationId xmlns:a16="http://schemas.microsoft.com/office/drawing/2014/main" id="{2C0A4D82-1373-4339-9B96-F16D4D626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6" y="187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61" name="Line 101">
                <a:extLst>
                  <a:ext uri="{FF2B5EF4-FFF2-40B4-BE49-F238E27FC236}">
                    <a16:creationId xmlns:a16="http://schemas.microsoft.com/office/drawing/2014/main" id="{72D4CC87-128D-4A37-972D-0A748A574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0" y="1924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3062" name="Line 102">
                <a:extLst>
                  <a:ext uri="{FF2B5EF4-FFF2-40B4-BE49-F238E27FC236}">
                    <a16:creationId xmlns:a16="http://schemas.microsoft.com/office/drawing/2014/main" id="{18594D98-1917-4142-8FFC-7DCAB85E8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4" y="1739"/>
                <a:ext cx="0" cy="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53063" name="Rectangle 103">
              <a:extLst>
                <a:ext uri="{FF2B5EF4-FFF2-40B4-BE49-F238E27FC236}">
                  <a16:creationId xmlns:a16="http://schemas.microsoft.com/office/drawing/2014/main" id="{6E99BDC6-1BE5-474D-943D-FA942492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220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1800" b="1">
                  <a:ea typeface="PMingLiU" panose="02020500000000000000" pitchFamily="18" charset="-120"/>
                </a:rPr>
                <a:t>RD</a:t>
              </a:r>
              <a:endParaRPr kumimoji="1" lang="en-US" altLang="en-US" sz="1800" b="1"/>
            </a:p>
          </p:txBody>
        </p:sp>
        <p:sp>
          <p:nvSpPr>
            <p:cNvPr id="553064" name="Rectangle 104">
              <a:extLst>
                <a:ext uri="{FF2B5EF4-FFF2-40B4-BE49-F238E27FC236}">
                  <a16:creationId xmlns:a16="http://schemas.microsoft.com/office/drawing/2014/main" id="{D948F015-6CC2-49C7-AC00-7D080A0FF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" y="1055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1800" b="1">
                  <a:ea typeface="PMingLiU" panose="02020500000000000000" pitchFamily="18" charset="-120"/>
                </a:rPr>
                <a:t>WR</a:t>
              </a:r>
              <a:endParaRPr kumimoji="1" lang="en-US" altLang="en-US" sz="1800" b="1"/>
            </a:p>
          </p:txBody>
        </p:sp>
        <p:sp>
          <p:nvSpPr>
            <p:cNvPr id="553065" name="Line 105">
              <a:extLst>
                <a:ext uri="{FF2B5EF4-FFF2-40B4-BE49-F238E27FC236}">
                  <a16:creationId xmlns:a16="http://schemas.microsoft.com/office/drawing/2014/main" id="{F77E9712-2786-49F6-B45D-4671A269B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1274"/>
              <a:ext cx="159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3066" name="Line 106">
              <a:extLst>
                <a:ext uri="{FF2B5EF4-FFF2-40B4-BE49-F238E27FC236}">
                  <a16:creationId xmlns:a16="http://schemas.microsoft.com/office/drawing/2014/main" id="{4E00E108-7533-4413-8B2B-C3C0CE7DD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1106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3067" name="Rectangle 107">
              <a:extLst>
                <a:ext uri="{FF2B5EF4-FFF2-40B4-BE49-F238E27FC236}">
                  <a16:creationId xmlns:a16="http://schemas.microsoft.com/office/drawing/2014/main" id="{03E23969-1A11-4A31-996F-AEAC53A25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1071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1800" b="1">
                  <a:ea typeface="PMingLiU" panose="02020500000000000000" pitchFamily="18" charset="-120"/>
                </a:rPr>
                <a:t>WR</a:t>
              </a:r>
              <a:endParaRPr kumimoji="1" lang="en-US" altLang="en-US" sz="1800" b="1"/>
            </a:p>
          </p:txBody>
        </p:sp>
        <p:sp>
          <p:nvSpPr>
            <p:cNvPr id="553068" name="Line 108">
              <a:extLst>
                <a:ext uri="{FF2B5EF4-FFF2-40B4-BE49-F238E27FC236}">
                  <a16:creationId xmlns:a16="http://schemas.microsoft.com/office/drawing/2014/main" id="{10785BDF-F268-444D-9B83-DB0D26F937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1111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3069" name="Line 109">
              <a:extLst>
                <a:ext uri="{FF2B5EF4-FFF2-40B4-BE49-F238E27FC236}">
                  <a16:creationId xmlns:a16="http://schemas.microsoft.com/office/drawing/2014/main" id="{5E77B267-A4EB-4D8C-86F7-47226D8C8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1183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B64031-E12C-43AE-91B3-4AE30F16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>
            <a:extLst>
              <a:ext uri="{FF2B5EF4-FFF2-40B4-BE49-F238E27FC236}">
                <a16:creationId xmlns:a16="http://schemas.microsoft.com/office/drawing/2014/main" id="{C083E914-C88C-4409-81A0-0DEB1F48E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Other 8051 featurs</a:t>
            </a: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135EF5B1-1DB0-4898-B08A-9A5DA95097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029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z="2400"/>
              <a:t>only </a:t>
            </a:r>
            <a:r>
              <a:rPr lang="en-US" altLang="en-US" sz="2400">
                <a:solidFill>
                  <a:srgbClr val="FF3300"/>
                </a:solidFill>
              </a:rPr>
              <a:t>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On chip </a:t>
            </a:r>
            <a:r>
              <a:rPr lang="en-US" altLang="en-US" sz="2400">
                <a:solidFill>
                  <a:srgbClr val="FF3300"/>
                </a:solidFill>
                <a:sym typeface="Symbol" panose="05050102010706020507" pitchFamily="18" charset="2"/>
              </a:rPr>
              <a:t>oscillator</a:t>
            </a:r>
            <a:r>
              <a:rPr lang="en-US" altLang="en-US" sz="2400">
                <a:sym typeface="Symbol" panose="05050102010706020507" pitchFamily="18" charset="2"/>
              </a:rPr>
              <a:t> (external crystal)</a:t>
            </a:r>
          </a:p>
          <a:p>
            <a:pPr>
              <a:lnSpc>
                <a:spcPct val="140000"/>
              </a:lnSpc>
            </a:pPr>
            <a:r>
              <a:rPr lang="en-US" altLang="en-US" sz="2400">
                <a:sym typeface="Symbol" panose="05050102010706020507" pitchFamily="18" charset="2"/>
              </a:rPr>
              <a:t>6 interrupt sources (2 external , 3 internal,  Reset)</a:t>
            </a:r>
            <a:endParaRPr lang="en-US" altLang="en-US" sz="2400"/>
          </a:p>
          <a:p>
            <a:pPr>
              <a:lnSpc>
                <a:spcPct val="140000"/>
              </a:lnSpc>
            </a:pPr>
            <a:r>
              <a:rPr lang="en-US" altLang="en-US" sz="2400"/>
              <a:t>64K external </a:t>
            </a:r>
            <a:r>
              <a:rPr lang="en-US" altLang="en-US" sz="2400">
                <a:solidFill>
                  <a:srgbClr val="FF3300"/>
                </a:solidFill>
              </a:rPr>
              <a:t>code</a:t>
            </a:r>
            <a:r>
              <a:rPr lang="en-US" altLang="en-US" sz="2400"/>
              <a:t> (program) memory(</a:t>
            </a:r>
            <a:r>
              <a:rPr lang="en-US" altLang="en-US" sz="2400">
                <a:solidFill>
                  <a:srgbClr val="FF9900"/>
                </a:solidFill>
              </a:rPr>
              <a:t>only read</a:t>
            </a:r>
            <a:r>
              <a:rPr lang="en-US" altLang="en-US" sz="2400"/>
              <a:t>)</a:t>
            </a:r>
            <a:r>
              <a:rPr lang="en-US" altLang="en-US" sz="2400">
                <a:solidFill>
                  <a:srgbClr val="FF3300"/>
                </a:solidFill>
              </a:rPr>
              <a:t>PSEN</a:t>
            </a:r>
          </a:p>
          <a:p>
            <a:pPr>
              <a:lnSpc>
                <a:spcPct val="140000"/>
              </a:lnSpc>
            </a:pPr>
            <a:r>
              <a:rPr lang="en-US" altLang="en-US" sz="2400"/>
              <a:t>64K external </a:t>
            </a:r>
            <a:r>
              <a:rPr lang="en-US" altLang="en-US" sz="2400">
                <a:solidFill>
                  <a:srgbClr val="FF3300"/>
                </a:solidFill>
              </a:rPr>
              <a:t>data</a:t>
            </a:r>
            <a:r>
              <a:rPr lang="en-US" altLang="en-US" sz="2400"/>
              <a:t> memory(</a:t>
            </a:r>
            <a:r>
              <a:rPr lang="en-US" altLang="en-US" sz="2400">
                <a:solidFill>
                  <a:srgbClr val="FF9900"/>
                </a:solidFill>
              </a:rPr>
              <a:t>can be read and write</a:t>
            </a:r>
            <a:r>
              <a:rPr lang="en-US" altLang="en-US" sz="2400"/>
              <a:t>) by </a:t>
            </a:r>
            <a:r>
              <a:rPr lang="en-US" altLang="en-US" sz="2400">
                <a:solidFill>
                  <a:srgbClr val="FF3300"/>
                </a:solidFill>
              </a:rPr>
              <a:t>RD</a:t>
            </a:r>
            <a:r>
              <a:rPr lang="en-US" altLang="en-US" sz="2400"/>
              <a:t>,</a:t>
            </a:r>
            <a:r>
              <a:rPr lang="en-US" altLang="en-US" sz="2400">
                <a:solidFill>
                  <a:srgbClr val="FF3300"/>
                </a:solidFill>
              </a:rPr>
              <a:t>WR</a:t>
            </a:r>
          </a:p>
          <a:p>
            <a:pPr>
              <a:lnSpc>
                <a:spcPct val="140000"/>
              </a:lnSpc>
            </a:pPr>
            <a:r>
              <a:rPr lang="en-US" altLang="en-US" sz="2400"/>
              <a:t>Code memory is selectable by </a:t>
            </a:r>
            <a:r>
              <a:rPr lang="en-US" altLang="en-US" sz="2400">
                <a:solidFill>
                  <a:srgbClr val="FF3300"/>
                </a:solidFill>
              </a:rPr>
              <a:t>EA</a:t>
            </a:r>
            <a:r>
              <a:rPr lang="en-US" altLang="en-US" sz="2400"/>
              <a:t> (internal or external)</a:t>
            </a:r>
          </a:p>
          <a:p>
            <a:pPr>
              <a:lnSpc>
                <a:spcPct val="140000"/>
              </a:lnSpc>
            </a:pPr>
            <a:r>
              <a:rPr lang="en-US" altLang="en-US" sz="2400"/>
              <a:t>We may have External </a:t>
            </a:r>
            <a:r>
              <a:rPr lang="en-US" altLang="en-US" sz="2400">
                <a:solidFill>
                  <a:srgbClr val="FF3300"/>
                </a:solidFill>
              </a:rPr>
              <a:t>memory</a:t>
            </a:r>
            <a:r>
              <a:rPr lang="en-US" altLang="en-US" sz="2400"/>
              <a:t> as </a:t>
            </a:r>
            <a:r>
              <a:rPr lang="en-US" altLang="en-US" sz="2400">
                <a:solidFill>
                  <a:srgbClr val="FF3300"/>
                </a:solidFill>
              </a:rPr>
              <a:t>data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rgbClr val="FF3300"/>
                </a:solidFill>
              </a:rPr>
              <a:t>code</a:t>
            </a:r>
            <a:r>
              <a:rPr lang="en-US" altLang="en-US" sz="2400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6EFC5-9911-428C-8A9B-8577424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986" name="Object 2">
            <a:extLst>
              <a:ext uri="{FF2B5EF4-FFF2-40B4-BE49-F238E27FC236}">
                <a16:creationId xmlns:a16="http://schemas.microsoft.com/office/drawing/2014/main" id="{ECADA7DF-34C4-4E6F-B172-EAC3BAFCAF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8" y="2133600"/>
          <a:ext cx="8602662" cy="400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1" name="Photo Editor Photo" r:id="rId3" imgW="6620799" imgH="3086531" progId="MSPhotoEd.3">
                  <p:embed/>
                </p:oleObj>
              </mc:Choice>
              <mc:Fallback>
                <p:oleObj name="Photo Editor Photo" r:id="rId3" imgW="6620799" imgH="3086531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2133600"/>
                        <a:ext cx="8602662" cy="400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87" name="Rectangle 3">
            <a:extLst>
              <a:ext uri="{FF2B5EF4-FFF2-40B4-BE49-F238E27FC236}">
                <a16:creationId xmlns:a16="http://schemas.microsoft.com/office/drawing/2014/main" id="{0983CA70-586B-454C-8046-120671A56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93038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GB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Overlapping External Code </a:t>
            </a:r>
            <a:br>
              <a:rPr lang="en-GB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GB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and Data Spaces</a:t>
            </a: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3B88-6D89-45C2-B8FF-618D7C6A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734C9FC6-7B33-4987-8CF6-9B2C6B1A6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Overlapping External Code </a:t>
            </a:r>
            <a:br>
              <a:rPr lang="en-GB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GB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and Data Spaces</a:t>
            </a:r>
            <a:endParaRPr lang="en-US" altLang="en-US" sz="32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555011" name="Text Box 3">
            <a:extLst>
              <a:ext uri="{FF2B5EF4-FFF2-40B4-BE49-F238E27FC236}">
                <a16:creationId xmlns:a16="http://schemas.microsoft.com/office/drawing/2014/main" id="{B913DBD3-357B-4711-897F-5A0722787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6067425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solidFill>
                  <a:srgbClr val="000066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RAM</a:t>
            </a:r>
          </a:p>
        </p:txBody>
      </p:sp>
      <p:sp>
        <p:nvSpPr>
          <p:cNvPr id="555012" name="Text Box 4">
            <a:extLst>
              <a:ext uri="{FF2B5EF4-FFF2-40B4-BE49-F238E27FC236}">
                <a16:creationId xmlns:a16="http://schemas.microsoft.com/office/drawing/2014/main" id="{908E5E90-D64E-439D-A6DE-9E6A51EB5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609282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solidFill>
                  <a:srgbClr val="000066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8051</a:t>
            </a:r>
          </a:p>
        </p:txBody>
      </p:sp>
      <p:grpSp>
        <p:nvGrpSpPr>
          <p:cNvPr id="555013" name="Group 5">
            <a:extLst>
              <a:ext uri="{FF2B5EF4-FFF2-40B4-BE49-F238E27FC236}">
                <a16:creationId xmlns:a16="http://schemas.microsoft.com/office/drawing/2014/main" id="{2A5B5B5E-2F53-4B29-A3BB-E7DA0823BEF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49413"/>
            <a:ext cx="7010400" cy="4445000"/>
            <a:chOff x="528" y="1039"/>
            <a:chExt cx="4416" cy="2800"/>
          </a:xfrm>
        </p:grpSpPr>
        <p:sp>
          <p:nvSpPr>
            <p:cNvPr id="555014" name="Rectangle 6">
              <a:extLst>
                <a:ext uri="{FF2B5EF4-FFF2-40B4-BE49-F238E27FC236}">
                  <a16:creationId xmlns:a16="http://schemas.microsoft.com/office/drawing/2014/main" id="{9A0FA954-B868-4AE1-840A-753B994A3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5015" name="Rectangle 7">
              <a:extLst>
                <a:ext uri="{FF2B5EF4-FFF2-40B4-BE49-F238E27FC236}">
                  <a16:creationId xmlns:a16="http://schemas.microsoft.com/office/drawing/2014/main" id="{9A152074-E31D-4A74-8973-2D8757E05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84"/>
              <a:ext cx="768" cy="4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5016" name="Rectangle 8">
              <a:extLst>
                <a:ext uri="{FF2B5EF4-FFF2-40B4-BE49-F238E27FC236}">
                  <a16:creationId xmlns:a16="http://schemas.microsoft.com/office/drawing/2014/main" id="{4DA9EDA3-D772-407E-8F0C-714A47AC4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555017" name="Group 9">
              <a:extLst>
                <a:ext uri="{FF2B5EF4-FFF2-40B4-BE49-F238E27FC236}">
                  <a16:creationId xmlns:a16="http://schemas.microsoft.com/office/drawing/2014/main" id="{941904A3-66CC-4231-A667-DCB7707AE0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980"/>
              <a:ext cx="672" cy="336"/>
              <a:chOff x="3552" y="1680"/>
              <a:chExt cx="672" cy="336"/>
            </a:xfrm>
          </p:grpSpPr>
          <p:sp>
            <p:nvSpPr>
              <p:cNvPr id="555018" name="Line 10">
                <a:extLst>
                  <a:ext uri="{FF2B5EF4-FFF2-40B4-BE49-F238E27FC236}">
                    <a16:creationId xmlns:a16="http://schemas.microsoft.com/office/drawing/2014/main" id="{CE9813F9-5FED-4D1A-A0F2-C782868B8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19" name="Line 11">
                <a:extLst>
                  <a:ext uri="{FF2B5EF4-FFF2-40B4-BE49-F238E27FC236}">
                    <a16:creationId xmlns:a16="http://schemas.microsoft.com/office/drawing/2014/main" id="{BF5571E6-D736-4AA5-8F3C-47667B2F8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20" name="Line 12">
                <a:extLst>
                  <a:ext uri="{FF2B5EF4-FFF2-40B4-BE49-F238E27FC236}">
                    <a16:creationId xmlns:a16="http://schemas.microsoft.com/office/drawing/2014/main" id="{7F5DFEE6-B59A-4BC1-BD12-99FB5A948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21" name="Line 13">
                <a:extLst>
                  <a:ext uri="{FF2B5EF4-FFF2-40B4-BE49-F238E27FC236}">
                    <a16:creationId xmlns:a16="http://schemas.microsoft.com/office/drawing/2014/main" id="{BE85F20C-DE97-4948-B0A3-9F57592E5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22" name="Line 14">
                <a:extLst>
                  <a:ext uri="{FF2B5EF4-FFF2-40B4-BE49-F238E27FC236}">
                    <a16:creationId xmlns:a16="http://schemas.microsoft.com/office/drawing/2014/main" id="{C411B195-A86D-48CA-B827-070214C2D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23" name="Line 15">
                <a:extLst>
                  <a:ext uri="{FF2B5EF4-FFF2-40B4-BE49-F238E27FC236}">
                    <a16:creationId xmlns:a16="http://schemas.microsoft.com/office/drawing/2014/main" id="{B69CB0DB-FD40-4C84-9D16-1F4145529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24" name="Line 16">
                <a:extLst>
                  <a:ext uri="{FF2B5EF4-FFF2-40B4-BE49-F238E27FC236}">
                    <a16:creationId xmlns:a16="http://schemas.microsoft.com/office/drawing/2014/main" id="{FFCF0E1F-9716-4BDA-B173-BD004039C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25" name="Line 17">
                <a:extLst>
                  <a:ext uri="{FF2B5EF4-FFF2-40B4-BE49-F238E27FC236}">
                    <a16:creationId xmlns:a16="http://schemas.microsoft.com/office/drawing/2014/main" id="{2D1B0458-EA82-4137-AA27-2F8301CE4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55026" name="Rectangle 18">
              <a:extLst>
                <a:ext uri="{FF2B5EF4-FFF2-40B4-BE49-F238E27FC236}">
                  <a16:creationId xmlns:a16="http://schemas.microsoft.com/office/drawing/2014/main" id="{787BF4EB-0173-448E-8404-795B34858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80"/>
              <a:ext cx="192" cy="192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5027" name="Text Box 19">
              <a:extLst>
                <a:ext uri="{FF2B5EF4-FFF2-40B4-BE49-F238E27FC236}">
                  <a16:creationId xmlns:a16="http://schemas.microsoft.com/office/drawing/2014/main" id="{FBAF4432-80CE-4873-BF47-489891887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98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ea typeface="PMingLiU" panose="02020500000000000000" pitchFamily="18" charset="-12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555028" name="Line 20">
              <a:extLst>
                <a:ext uri="{FF2B5EF4-FFF2-40B4-BE49-F238E27FC236}">
                  <a16:creationId xmlns:a16="http://schemas.microsoft.com/office/drawing/2014/main" id="{3861893E-2736-4EC0-B909-88F26EBD1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0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5029" name="AutoShape 21">
              <a:extLst>
                <a:ext uri="{FF2B5EF4-FFF2-40B4-BE49-F238E27FC236}">
                  <a16:creationId xmlns:a16="http://schemas.microsoft.com/office/drawing/2014/main" id="{4675F8C1-FF88-4D63-A1F5-3706984F26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40" y="2004"/>
              <a:ext cx="168" cy="12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5030" name="Oval 22">
              <a:extLst>
                <a:ext uri="{FF2B5EF4-FFF2-40B4-BE49-F238E27FC236}">
                  <a16:creationId xmlns:a16="http://schemas.microsoft.com/office/drawing/2014/main" id="{71837D48-6DD5-4B6C-A360-3B5E98543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124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5031" name="Oval 23">
              <a:extLst>
                <a:ext uri="{FF2B5EF4-FFF2-40B4-BE49-F238E27FC236}">
                  <a16:creationId xmlns:a16="http://schemas.microsoft.com/office/drawing/2014/main" id="{F300020D-2D0E-49D6-B16D-95D2BAE175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16" y="2052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55032" name="Line 24">
              <a:extLst>
                <a:ext uri="{FF2B5EF4-FFF2-40B4-BE49-F238E27FC236}">
                  <a16:creationId xmlns:a16="http://schemas.microsoft.com/office/drawing/2014/main" id="{09A33125-032C-4214-A67E-9174CA693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1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5033" name="Line 25">
              <a:extLst>
                <a:ext uri="{FF2B5EF4-FFF2-40B4-BE49-F238E27FC236}">
                  <a16:creationId xmlns:a16="http://schemas.microsoft.com/office/drawing/2014/main" id="{76844AC8-C2BF-43E0-8A58-6B796A7DE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4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5034" name="Line 26">
              <a:extLst>
                <a:ext uri="{FF2B5EF4-FFF2-40B4-BE49-F238E27FC236}">
                  <a16:creationId xmlns:a16="http://schemas.microsoft.com/office/drawing/2014/main" id="{C31775FD-2EE2-48C9-AFE2-CF9A1E7E9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5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5035" name="Line 27">
              <a:extLst>
                <a:ext uri="{FF2B5EF4-FFF2-40B4-BE49-F238E27FC236}">
                  <a16:creationId xmlns:a16="http://schemas.microsoft.com/office/drawing/2014/main" id="{C35CE4DA-802F-458C-AFEB-5C78F9CD2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55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5036" name="Line 28">
              <a:extLst>
                <a:ext uri="{FF2B5EF4-FFF2-40B4-BE49-F238E27FC236}">
                  <a16:creationId xmlns:a16="http://schemas.microsoft.com/office/drawing/2014/main" id="{F222AF90-6ED5-4A7F-9E6B-2337AD4B8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5037" name="Line 29">
              <a:extLst>
                <a:ext uri="{FF2B5EF4-FFF2-40B4-BE49-F238E27FC236}">
                  <a16:creationId xmlns:a16="http://schemas.microsoft.com/office/drawing/2014/main" id="{A7B2390A-46B4-4695-B9EF-2BD8704B0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6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555038" name="Group 30">
              <a:extLst>
                <a:ext uri="{FF2B5EF4-FFF2-40B4-BE49-F238E27FC236}">
                  <a16:creationId xmlns:a16="http://schemas.microsoft.com/office/drawing/2014/main" id="{7F4960B8-D246-4821-AD45-98C82E73C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980"/>
              <a:ext cx="1248" cy="336"/>
              <a:chOff x="3552" y="1680"/>
              <a:chExt cx="672" cy="336"/>
            </a:xfrm>
          </p:grpSpPr>
          <p:sp>
            <p:nvSpPr>
              <p:cNvPr id="555039" name="Line 31">
                <a:extLst>
                  <a:ext uri="{FF2B5EF4-FFF2-40B4-BE49-F238E27FC236}">
                    <a16:creationId xmlns:a16="http://schemas.microsoft.com/office/drawing/2014/main" id="{5E95F419-67BB-4A54-81B0-DA6EAA2E7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40" name="Line 32">
                <a:extLst>
                  <a:ext uri="{FF2B5EF4-FFF2-40B4-BE49-F238E27FC236}">
                    <a16:creationId xmlns:a16="http://schemas.microsoft.com/office/drawing/2014/main" id="{AD5C1C63-1D9C-4B8B-A7DD-28E2A425C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41" name="Line 33">
                <a:extLst>
                  <a:ext uri="{FF2B5EF4-FFF2-40B4-BE49-F238E27FC236}">
                    <a16:creationId xmlns:a16="http://schemas.microsoft.com/office/drawing/2014/main" id="{4F5531B3-CFAE-451C-9C2D-FD1AEEC79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42" name="Line 34">
                <a:extLst>
                  <a:ext uri="{FF2B5EF4-FFF2-40B4-BE49-F238E27FC236}">
                    <a16:creationId xmlns:a16="http://schemas.microsoft.com/office/drawing/2014/main" id="{609FF06C-9683-49AD-9591-B8CCF5044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43" name="Line 35">
                <a:extLst>
                  <a:ext uri="{FF2B5EF4-FFF2-40B4-BE49-F238E27FC236}">
                    <a16:creationId xmlns:a16="http://schemas.microsoft.com/office/drawing/2014/main" id="{71BA4EEA-C97F-4349-BDCA-1BF2C9080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44" name="Line 36">
                <a:extLst>
                  <a:ext uri="{FF2B5EF4-FFF2-40B4-BE49-F238E27FC236}">
                    <a16:creationId xmlns:a16="http://schemas.microsoft.com/office/drawing/2014/main" id="{84C63D54-073A-43B3-BB92-3A17878F9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45" name="Line 37">
                <a:extLst>
                  <a:ext uri="{FF2B5EF4-FFF2-40B4-BE49-F238E27FC236}">
                    <a16:creationId xmlns:a16="http://schemas.microsoft.com/office/drawing/2014/main" id="{FB9544EF-7AEC-456E-BD9B-B545FB6DE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46" name="Line 38">
                <a:extLst>
                  <a:ext uri="{FF2B5EF4-FFF2-40B4-BE49-F238E27FC236}">
                    <a16:creationId xmlns:a16="http://schemas.microsoft.com/office/drawing/2014/main" id="{7B28DA45-24CA-4B08-8EB9-833BEFDDC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55047" name="Line 39">
              <a:extLst>
                <a:ext uri="{FF2B5EF4-FFF2-40B4-BE49-F238E27FC236}">
                  <a16:creationId xmlns:a16="http://schemas.microsoft.com/office/drawing/2014/main" id="{E24A05B6-868F-4361-A80F-A3A7D2C04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5048" name="Text Box 40">
              <a:extLst>
                <a:ext uri="{FF2B5EF4-FFF2-40B4-BE49-F238E27FC236}">
                  <a16:creationId xmlns:a16="http://schemas.microsoft.com/office/drawing/2014/main" id="{CE69FE98-A320-4DA0-84C0-D2D8E550E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644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 b="1">
                  <a:solidFill>
                    <a:srgbClr val="000066"/>
                  </a:solidFill>
                  <a:ea typeface="PMingLiU" panose="02020500000000000000" pitchFamily="18" charset="-120"/>
                  <a:cs typeface="Arial" panose="020B0604020202020204" pitchFamily="34" charset="0"/>
                </a:rPr>
                <a:t>74LS373</a:t>
              </a:r>
            </a:p>
          </p:txBody>
        </p:sp>
        <p:sp>
          <p:nvSpPr>
            <p:cNvPr id="555049" name="Text Box 41">
              <a:extLst>
                <a:ext uri="{FF2B5EF4-FFF2-40B4-BE49-F238E27FC236}">
                  <a16:creationId xmlns:a16="http://schemas.microsoft.com/office/drawing/2014/main" id="{1F041DE0-EE75-4E27-A64B-60CE76D05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59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ALE</a:t>
              </a:r>
            </a:p>
          </p:txBody>
        </p:sp>
        <p:sp>
          <p:nvSpPr>
            <p:cNvPr id="555050" name="Line 42">
              <a:extLst>
                <a:ext uri="{FF2B5EF4-FFF2-40B4-BE49-F238E27FC236}">
                  <a16:creationId xmlns:a16="http://schemas.microsoft.com/office/drawing/2014/main" id="{D2A4F351-457A-4B45-9074-993E624E28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1447"/>
              <a:ext cx="363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5051" name="Text Box 43">
              <a:extLst>
                <a:ext uri="{FF2B5EF4-FFF2-40B4-BE49-F238E27FC236}">
                  <a16:creationId xmlns:a16="http://schemas.microsoft.com/office/drawing/2014/main" id="{914A7DF1-994F-4A47-9EBD-201EB189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884"/>
              <a:ext cx="57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P0.0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P0.7</a:t>
              </a:r>
            </a:p>
          </p:txBody>
        </p:sp>
        <p:sp>
          <p:nvSpPr>
            <p:cNvPr id="555052" name="Text Box 44">
              <a:extLst>
                <a:ext uri="{FF2B5EF4-FFF2-40B4-BE49-F238E27FC236}">
                  <a16:creationId xmlns:a16="http://schemas.microsoft.com/office/drawing/2014/main" id="{1CB50FBF-D160-4992-9AE3-6C26854FC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404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PSEN</a:t>
              </a:r>
            </a:p>
          </p:txBody>
        </p:sp>
        <p:sp>
          <p:nvSpPr>
            <p:cNvPr id="555053" name="Line 45">
              <a:extLst>
                <a:ext uri="{FF2B5EF4-FFF2-40B4-BE49-F238E27FC236}">
                  <a16:creationId xmlns:a16="http://schemas.microsoft.com/office/drawing/2014/main" id="{0679D7D5-6EED-4618-A3A9-FD4DDBAAA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3" y="1514"/>
              <a:ext cx="10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5054" name="Text Box 46">
              <a:extLst>
                <a:ext uri="{FF2B5EF4-FFF2-40B4-BE49-F238E27FC236}">
                  <a16:creationId xmlns:a16="http://schemas.microsoft.com/office/drawing/2014/main" id="{B6A4F359-CC8B-4444-9BE3-74FACFD23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884"/>
              <a:ext cx="480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A0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A7</a:t>
              </a:r>
            </a:p>
          </p:txBody>
        </p:sp>
        <p:sp>
          <p:nvSpPr>
            <p:cNvPr id="555055" name="Text Box 47">
              <a:extLst>
                <a:ext uri="{FF2B5EF4-FFF2-40B4-BE49-F238E27FC236}">
                  <a16:creationId xmlns:a16="http://schemas.microsoft.com/office/drawing/2014/main" id="{43DE8B03-7869-425C-B108-4FB55423F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52"/>
              <a:ext cx="480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D0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D7</a:t>
              </a:r>
            </a:p>
          </p:txBody>
        </p:sp>
        <p:grpSp>
          <p:nvGrpSpPr>
            <p:cNvPr id="555056" name="Group 48">
              <a:extLst>
                <a:ext uri="{FF2B5EF4-FFF2-40B4-BE49-F238E27FC236}">
                  <a16:creationId xmlns:a16="http://schemas.microsoft.com/office/drawing/2014/main" id="{A0E0B8D2-EF73-49E3-B755-02EE65F209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748"/>
              <a:ext cx="2208" cy="336"/>
              <a:chOff x="2016" y="2448"/>
              <a:chExt cx="2208" cy="336"/>
            </a:xfrm>
          </p:grpSpPr>
          <p:sp>
            <p:nvSpPr>
              <p:cNvPr id="555057" name="Line 49">
                <a:extLst>
                  <a:ext uri="{FF2B5EF4-FFF2-40B4-BE49-F238E27FC236}">
                    <a16:creationId xmlns:a16="http://schemas.microsoft.com/office/drawing/2014/main" id="{B1509F8C-262C-4A3D-AC36-BD270439E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48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58" name="Line 50">
                <a:extLst>
                  <a:ext uri="{FF2B5EF4-FFF2-40B4-BE49-F238E27FC236}">
                    <a16:creationId xmlns:a16="http://schemas.microsoft.com/office/drawing/2014/main" id="{6DA29900-3EFB-425F-A8E5-133376B2E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496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59" name="Line 51">
                <a:extLst>
                  <a:ext uri="{FF2B5EF4-FFF2-40B4-BE49-F238E27FC236}">
                    <a16:creationId xmlns:a16="http://schemas.microsoft.com/office/drawing/2014/main" id="{2BEEF16F-E8A1-4D1E-933D-BA78BB99F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19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60" name="Line 52">
                <a:extLst>
                  <a:ext uri="{FF2B5EF4-FFF2-40B4-BE49-F238E27FC236}">
                    <a16:creationId xmlns:a16="http://schemas.microsoft.com/office/drawing/2014/main" id="{B40A384B-14D9-46C3-B18C-BB1B6AB21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61" name="Line 53">
                <a:extLst>
                  <a:ext uri="{FF2B5EF4-FFF2-40B4-BE49-F238E27FC236}">
                    <a16:creationId xmlns:a16="http://schemas.microsoft.com/office/drawing/2014/main" id="{A32AB158-2172-4432-BAD1-01386358C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640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62" name="Line 54">
                <a:extLst>
                  <a:ext uri="{FF2B5EF4-FFF2-40B4-BE49-F238E27FC236}">
                    <a16:creationId xmlns:a16="http://schemas.microsoft.com/office/drawing/2014/main" id="{DE0C3E9F-C27D-49F3-8DF8-BE184B83D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688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63" name="Line 55">
                <a:extLst>
                  <a:ext uri="{FF2B5EF4-FFF2-40B4-BE49-F238E27FC236}">
                    <a16:creationId xmlns:a16="http://schemas.microsoft.com/office/drawing/2014/main" id="{97F90470-F981-401C-B126-ADAF407D4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736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64" name="Line 56">
                <a:extLst>
                  <a:ext uri="{FF2B5EF4-FFF2-40B4-BE49-F238E27FC236}">
                    <a16:creationId xmlns:a16="http://schemas.microsoft.com/office/drawing/2014/main" id="{4EBC039E-EF9A-4D77-9C54-CD40E8E221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84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grpSp>
          <p:nvGrpSpPr>
            <p:cNvPr id="555065" name="Group 57">
              <a:extLst>
                <a:ext uri="{FF2B5EF4-FFF2-40B4-BE49-F238E27FC236}">
                  <a16:creationId xmlns:a16="http://schemas.microsoft.com/office/drawing/2014/main" id="{F0AFEFE3-271A-4DF6-A8A9-754850E7F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345"/>
              <a:ext cx="2688" cy="336"/>
              <a:chOff x="3552" y="1680"/>
              <a:chExt cx="672" cy="336"/>
            </a:xfrm>
          </p:grpSpPr>
          <p:sp>
            <p:nvSpPr>
              <p:cNvPr id="555066" name="Line 58">
                <a:extLst>
                  <a:ext uri="{FF2B5EF4-FFF2-40B4-BE49-F238E27FC236}">
                    <a16:creationId xmlns:a16="http://schemas.microsoft.com/office/drawing/2014/main" id="{942CD63F-C3AB-4D35-865B-AB3D4CA72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67" name="Line 59">
                <a:extLst>
                  <a:ext uri="{FF2B5EF4-FFF2-40B4-BE49-F238E27FC236}">
                    <a16:creationId xmlns:a16="http://schemas.microsoft.com/office/drawing/2014/main" id="{E1D5361A-C3B7-468F-A421-FBFED7B3C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68" name="Line 60">
                <a:extLst>
                  <a:ext uri="{FF2B5EF4-FFF2-40B4-BE49-F238E27FC236}">
                    <a16:creationId xmlns:a16="http://schemas.microsoft.com/office/drawing/2014/main" id="{C0647A88-B1DA-45AD-A8F5-FC49C11F6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69" name="Line 61">
                <a:extLst>
                  <a:ext uri="{FF2B5EF4-FFF2-40B4-BE49-F238E27FC236}">
                    <a16:creationId xmlns:a16="http://schemas.microsoft.com/office/drawing/2014/main" id="{61E60D53-4893-4E8B-9F93-280E0E073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70" name="Line 62">
                <a:extLst>
                  <a:ext uri="{FF2B5EF4-FFF2-40B4-BE49-F238E27FC236}">
                    <a16:creationId xmlns:a16="http://schemas.microsoft.com/office/drawing/2014/main" id="{97CFF89F-2122-4E87-AA0E-F72969F46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71" name="Line 63">
                <a:extLst>
                  <a:ext uri="{FF2B5EF4-FFF2-40B4-BE49-F238E27FC236}">
                    <a16:creationId xmlns:a16="http://schemas.microsoft.com/office/drawing/2014/main" id="{F4200670-1E18-4129-8A1E-DB8E6E5FF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72" name="Line 64">
                <a:extLst>
                  <a:ext uri="{FF2B5EF4-FFF2-40B4-BE49-F238E27FC236}">
                    <a16:creationId xmlns:a16="http://schemas.microsoft.com/office/drawing/2014/main" id="{90293E91-F1BA-444B-BB6A-2937C2490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73" name="Line 65">
                <a:extLst>
                  <a:ext uri="{FF2B5EF4-FFF2-40B4-BE49-F238E27FC236}">
                    <a16:creationId xmlns:a16="http://schemas.microsoft.com/office/drawing/2014/main" id="{A96A3794-BF3D-4B92-BA4B-DF5B9CF1B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55074" name="Text Box 66">
              <a:extLst>
                <a:ext uri="{FF2B5EF4-FFF2-40B4-BE49-F238E27FC236}">
                  <a16:creationId xmlns:a16="http://schemas.microsoft.com/office/drawing/2014/main" id="{1FB36E8C-7AF4-430D-9744-03AD71B18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249"/>
              <a:ext cx="57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P2.0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 P2.7</a:t>
              </a:r>
            </a:p>
          </p:txBody>
        </p:sp>
        <p:sp>
          <p:nvSpPr>
            <p:cNvPr id="555075" name="Text Box 67">
              <a:extLst>
                <a:ext uri="{FF2B5EF4-FFF2-40B4-BE49-F238E27FC236}">
                  <a16:creationId xmlns:a16="http://schemas.microsoft.com/office/drawing/2014/main" id="{33B5D4B7-4CC8-4AC9-B473-190ABB3FB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249"/>
              <a:ext cx="480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A8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A15</a:t>
              </a:r>
            </a:p>
          </p:txBody>
        </p:sp>
        <p:grpSp>
          <p:nvGrpSpPr>
            <p:cNvPr id="555076" name="Group 68">
              <a:extLst>
                <a:ext uri="{FF2B5EF4-FFF2-40B4-BE49-F238E27FC236}">
                  <a16:creationId xmlns:a16="http://schemas.microsoft.com/office/drawing/2014/main" id="{75233D96-8A51-4CFB-9428-C9BC2C6F8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956"/>
              <a:ext cx="384" cy="1127"/>
              <a:chOff x="1992" y="1656"/>
              <a:chExt cx="384" cy="1127"/>
            </a:xfrm>
          </p:grpSpPr>
          <p:sp>
            <p:nvSpPr>
              <p:cNvPr id="555077" name="Line 69">
                <a:extLst>
                  <a:ext uri="{FF2B5EF4-FFF2-40B4-BE49-F238E27FC236}">
                    <a16:creationId xmlns:a16="http://schemas.microsoft.com/office/drawing/2014/main" id="{0EAFCEF7-67AD-4D6A-85FD-01C78889D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967" y="2063"/>
                <a:ext cx="76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78" name="Line 70">
                <a:extLst>
                  <a:ext uri="{FF2B5EF4-FFF2-40B4-BE49-F238E27FC236}">
                    <a16:creationId xmlns:a16="http://schemas.microsoft.com/office/drawing/2014/main" id="{D2452093-D4BF-495D-B313-B0E6606C9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920" y="211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79" name="Line 71">
                <a:extLst>
                  <a:ext uri="{FF2B5EF4-FFF2-40B4-BE49-F238E27FC236}">
                    <a16:creationId xmlns:a16="http://schemas.microsoft.com/office/drawing/2014/main" id="{0EDBE48C-4446-4DF1-92AE-571F69E64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872" y="21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80" name="Line 72">
                <a:extLst>
                  <a:ext uri="{FF2B5EF4-FFF2-40B4-BE49-F238E27FC236}">
                    <a16:creationId xmlns:a16="http://schemas.microsoft.com/office/drawing/2014/main" id="{852F790B-738F-4482-8C5C-DF08E3B45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824" y="2208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81" name="Line 73">
                <a:extLst>
                  <a:ext uri="{FF2B5EF4-FFF2-40B4-BE49-F238E27FC236}">
                    <a16:creationId xmlns:a16="http://schemas.microsoft.com/office/drawing/2014/main" id="{D3455190-A1DD-4837-B857-773AA7534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776" y="225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82" name="Line 74">
                <a:extLst>
                  <a:ext uri="{FF2B5EF4-FFF2-40B4-BE49-F238E27FC236}">
                    <a16:creationId xmlns:a16="http://schemas.microsoft.com/office/drawing/2014/main" id="{DE54C039-7EEF-45DC-B997-149B514D2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728" y="2304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83" name="Line 75">
                <a:extLst>
                  <a:ext uri="{FF2B5EF4-FFF2-40B4-BE49-F238E27FC236}">
                    <a16:creationId xmlns:a16="http://schemas.microsoft.com/office/drawing/2014/main" id="{135E6A7A-FF90-46A8-9CE5-C6A9CBD2C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680" y="235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84" name="Line 76">
                <a:extLst>
                  <a:ext uri="{FF2B5EF4-FFF2-40B4-BE49-F238E27FC236}">
                    <a16:creationId xmlns:a16="http://schemas.microsoft.com/office/drawing/2014/main" id="{852310C8-654C-47F0-ABF4-283BACDB3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632" y="2399"/>
                <a:ext cx="76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085" name="Oval 77">
                <a:extLst>
                  <a:ext uri="{FF2B5EF4-FFF2-40B4-BE49-F238E27FC236}">
                    <a16:creationId xmlns:a16="http://schemas.microsoft.com/office/drawing/2014/main" id="{50D06677-9EE4-4B34-8208-E8CE4BE1B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165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5086" name="Oval 78">
                <a:extLst>
                  <a:ext uri="{FF2B5EF4-FFF2-40B4-BE49-F238E27FC236}">
                    <a16:creationId xmlns:a16="http://schemas.microsoft.com/office/drawing/2014/main" id="{98CE068A-DA0E-458F-AC05-BD08F8929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17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5087" name="Oval 79">
                <a:extLst>
                  <a:ext uri="{FF2B5EF4-FFF2-40B4-BE49-F238E27FC236}">
                    <a16:creationId xmlns:a16="http://schemas.microsoft.com/office/drawing/2014/main" id="{AF571EAD-2B59-472F-9C78-32B443C22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175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5088" name="Oval 80">
                <a:extLst>
                  <a:ext uri="{FF2B5EF4-FFF2-40B4-BE49-F238E27FC236}">
                    <a16:creationId xmlns:a16="http://schemas.microsoft.com/office/drawing/2014/main" id="{F17AE67C-F566-4A26-BCC7-72B2BC573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18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5089" name="Oval 81">
                <a:extLst>
                  <a:ext uri="{FF2B5EF4-FFF2-40B4-BE49-F238E27FC236}">
                    <a16:creationId xmlns:a16="http://schemas.microsoft.com/office/drawing/2014/main" id="{83681D04-3F70-4971-B993-20445216D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184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5090" name="Oval 82">
                <a:extLst>
                  <a:ext uri="{FF2B5EF4-FFF2-40B4-BE49-F238E27FC236}">
                    <a16:creationId xmlns:a16="http://schemas.microsoft.com/office/drawing/2014/main" id="{645434DF-AE97-414B-B2B6-85DEBAFFB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18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5091" name="Oval 83">
                <a:extLst>
                  <a:ext uri="{FF2B5EF4-FFF2-40B4-BE49-F238E27FC236}">
                    <a16:creationId xmlns:a16="http://schemas.microsoft.com/office/drawing/2014/main" id="{6B41F659-346D-47D8-B3E6-10622A54E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199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555092" name="Oval 84">
                <a:extLst>
                  <a:ext uri="{FF2B5EF4-FFF2-40B4-BE49-F238E27FC236}">
                    <a16:creationId xmlns:a16="http://schemas.microsoft.com/office/drawing/2014/main" id="{0512F6A8-3F18-47B0-B5C3-E11D42A8C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194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sp>
          <p:nvSpPr>
            <p:cNvPr id="555093" name="Line 85">
              <a:extLst>
                <a:ext uri="{FF2B5EF4-FFF2-40B4-BE49-F238E27FC236}">
                  <a16:creationId xmlns:a16="http://schemas.microsoft.com/office/drawing/2014/main" id="{0D516AE5-C753-41BF-A9B5-A6E730966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4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5094" name="Text Box 86">
              <a:extLst>
                <a:ext uri="{FF2B5EF4-FFF2-40B4-BE49-F238E27FC236}">
                  <a16:creationId xmlns:a16="http://schemas.microsoft.com/office/drawing/2014/main" id="{688EABEC-2E5D-4C52-805F-9C19E72ED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134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555095" name="Text Box 87">
              <a:extLst>
                <a:ext uri="{FF2B5EF4-FFF2-40B4-BE49-F238E27FC236}">
                  <a16:creationId xmlns:a16="http://schemas.microsoft.com/office/drawing/2014/main" id="{29663B13-AE02-46B6-8C3C-8EDD4558E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64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CS</a:t>
              </a:r>
            </a:p>
          </p:txBody>
        </p:sp>
        <p:sp>
          <p:nvSpPr>
            <p:cNvPr id="555096" name="Line 88">
              <a:extLst>
                <a:ext uri="{FF2B5EF4-FFF2-40B4-BE49-F238E27FC236}">
                  <a16:creationId xmlns:a16="http://schemas.microsoft.com/office/drawing/2014/main" id="{F19898FA-FCDA-4E47-8297-CEB9CD22D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4" y="13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5097" name="Line 89">
              <a:extLst>
                <a:ext uri="{FF2B5EF4-FFF2-40B4-BE49-F238E27FC236}">
                  <a16:creationId xmlns:a16="http://schemas.microsoft.com/office/drawing/2014/main" id="{7624D6EE-FB9B-48DA-BC42-5F486B9AA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6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555098" name="Group 90">
              <a:extLst>
                <a:ext uri="{FF2B5EF4-FFF2-40B4-BE49-F238E27FC236}">
                  <a16:creationId xmlns:a16="http://schemas.microsoft.com/office/drawing/2014/main" id="{0F47411D-245B-4496-8336-44D2BBDF0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132"/>
              <a:ext cx="192" cy="288"/>
              <a:chOff x="528" y="2711"/>
              <a:chExt cx="192" cy="288"/>
            </a:xfrm>
          </p:grpSpPr>
          <p:sp>
            <p:nvSpPr>
              <p:cNvPr id="555099" name="Line 91">
                <a:extLst>
                  <a:ext uri="{FF2B5EF4-FFF2-40B4-BE49-F238E27FC236}">
                    <a16:creationId xmlns:a16="http://schemas.microsoft.com/office/drawing/2014/main" id="{C91D8861-D5CC-49D0-9E06-279C832A3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290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100" name="Line 92">
                <a:extLst>
                  <a:ext uri="{FF2B5EF4-FFF2-40B4-BE49-F238E27FC236}">
                    <a16:creationId xmlns:a16="http://schemas.microsoft.com/office/drawing/2014/main" id="{90396776-A116-4107-8A3B-8A80419E5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51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101" name="Line 93">
                <a:extLst>
                  <a:ext uri="{FF2B5EF4-FFF2-40B4-BE49-F238E27FC236}">
                    <a16:creationId xmlns:a16="http://schemas.microsoft.com/office/drawing/2014/main" id="{59F4748C-7071-4E94-AD91-1005E2C08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" y="29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102" name="Line 94">
                <a:extLst>
                  <a:ext uri="{FF2B5EF4-FFF2-40B4-BE49-F238E27FC236}">
                    <a16:creationId xmlns:a16="http://schemas.microsoft.com/office/drawing/2014/main" id="{EC0CECB3-EA65-43A0-A613-67EB049FB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711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55103" name="Line 95">
              <a:extLst>
                <a:ext uri="{FF2B5EF4-FFF2-40B4-BE49-F238E27FC236}">
                  <a16:creationId xmlns:a16="http://schemas.microsoft.com/office/drawing/2014/main" id="{CE81BCE9-0543-43E3-AF45-16D37C0EF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1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5104" name="Text Box 96">
              <a:extLst>
                <a:ext uri="{FF2B5EF4-FFF2-40B4-BE49-F238E27FC236}">
                  <a16:creationId xmlns:a16="http://schemas.microsoft.com/office/drawing/2014/main" id="{072753BF-3CC8-4A50-856D-8075288BA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3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ea typeface="PMingLiU" panose="02020500000000000000" pitchFamily="18" charset="-120"/>
                  <a:cs typeface="Arial" panose="020B0604020202020204" pitchFamily="34" charset="0"/>
                </a:rPr>
                <a:t>EA</a:t>
              </a:r>
            </a:p>
          </p:txBody>
        </p:sp>
        <p:sp>
          <p:nvSpPr>
            <p:cNvPr id="555105" name="Text Box 97">
              <a:extLst>
                <a:ext uri="{FF2B5EF4-FFF2-40B4-BE49-F238E27FC236}">
                  <a16:creationId xmlns:a16="http://schemas.microsoft.com/office/drawing/2014/main" id="{3D7779EE-02FC-4C00-870F-73241CF09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69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ea typeface="PMingLiU" panose="02020500000000000000" pitchFamily="18" charset="-120"/>
                  <a:cs typeface="Arial" panose="020B0604020202020204" pitchFamily="34" charset="0"/>
                </a:rPr>
                <a:t>G</a:t>
              </a:r>
            </a:p>
          </p:txBody>
        </p:sp>
        <p:grpSp>
          <p:nvGrpSpPr>
            <p:cNvPr id="555106" name="Group 98">
              <a:extLst>
                <a:ext uri="{FF2B5EF4-FFF2-40B4-BE49-F238E27FC236}">
                  <a16:creationId xmlns:a16="http://schemas.microsoft.com/office/drawing/2014/main" id="{ED7B1243-FD96-4BAD-8A41-F6DF96A9D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8" y="1739"/>
              <a:ext cx="192" cy="185"/>
              <a:chOff x="3822" y="1310"/>
              <a:chExt cx="192" cy="185"/>
            </a:xfrm>
          </p:grpSpPr>
          <p:sp>
            <p:nvSpPr>
              <p:cNvPr id="555107" name="Line 99">
                <a:extLst>
                  <a:ext uri="{FF2B5EF4-FFF2-40B4-BE49-F238E27FC236}">
                    <a16:creationId xmlns:a16="http://schemas.microsoft.com/office/drawing/2014/main" id="{BCC3BA0A-ECA5-4F94-B990-5E4B6C43A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2" y="1399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108" name="Line 100">
                <a:extLst>
                  <a:ext uri="{FF2B5EF4-FFF2-40B4-BE49-F238E27FC236}">
                    <a16:creationId xmlns:a16="http://schemas.microsoft.com/office/drawing/2014/main" id="{19F79263-FFA5-42D4-A562-CCB6710C3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0" y="1447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109" name="Line 101">
                <a:extLst>
                  <a:ext uri="{FF2B5EF4-FFF2-40B4-BE49-F238E27FC236}">
                    <a16:creationId xmlns:a16="http://schemas.microsoft.com/office/drawing/2014/main" id="{3D8C0649-9600-448B-B445-3056AC4B2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4" y="14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555110" name="Line 102">
                <a:extLst>
                  <a:ext uri="{FF2B5EF4-FFF2-40B4-BE49-F238E27FC236}">
                    <a16:creationId xmlns:a16="http://schemas.microsoft.com/office/drawing/2014/main" id="{904A6880-CD7B-4F30-AB1F-6375DDB7B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" y="1310"/>
                <a:ext cx="0" cy="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555111" name="Rectangle 103">
              <a:extLst>
                <a:ext uri="{FF2B5EF4-FFF2-40B4-BE49-F238E27FC236}">
                  <a16:creationId xmlns:a16="http://schemas.microsoft.com/office/drawing/2014/main" id="{FFB84298-52FD-4F9B-8670-3DCEF4D7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1220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1800" b="1">
                  <a:ea typeface="PMingLiU" panose="02020500000000000000" pitchFamily="18" charset="-120"/>
                </a:rPr>
                <a:t>RD</a:t>
              </a:r>
              <a:endParaRPr kumimoji="1" lang="en-US" altLang="en-US" sz="1800" b="1"/>
            </a:p>
          </p:txBody>
        </p:sp>
        <p:sp>
          <p:nvSpPr>
            <p:cNvPr id="555112" name="Rectangle 104">
              <a:extLst>
                <a:ext uri="{FF2B5EF4-FFF2-40B4-BE49-F238E27FC236}">
                  <a16:creationId xmlns:a16="http://schemas.microsoft.com/office/drawing/2014/main" id="{288B5604-EC5A-44D8-944A-1D0603655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" y="1055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1800" b="1">
                  <a:ea typeface="PMingLiU" panose="02020500000000000000" pitchFamily="18" charset="-120"/>
                </a:rPr>
                <a:t>WR</a:t>
              </a:r>
              <a:endParaRPr kumimoji="1" lang="en-US" altLang="en-US" sz="1800" b="1"/>
            </a:p>
          </p:txBody>
        </p:sp>
        <p:sp>
          <p:nvSpPr>
            <p:cNvPr id="555113" name="Line 105">
              <a:extLst>
                <a:ext uri="{FF2B5EF4-FFF2-40B4-BE49-F238E27FC236}">
                  <a16:creationId xmlns:a16="http://schemas.microsoft.com/office/drawing/2014/main" id="{143B3672-9B13-41FC-A213-E59AAE6FC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274"/>
              <a:ext cx="159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5114" name="Line 106">
              <a:extLst>
                <a:ext uri="{FF2B5EF4-FFF2-40B4-BE49-F238E27FC236}">
                  <a16:creationId xmlns:a16="http://schemas.microsoft.com/office/drawing/2014/main" id="{47A252A9-EE1A-437B-BBB3-63D4A437B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1106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5115" name="Rectangle 107">
              <a:extLst>
                <a:ext uri="{FF2B5EF4-FFF2-40B4-BE49-F238E27FC236}">
                  <a16:creationId xmlns:a16="http://schemas.microsoft.com/office/drawing/2014/main" id="{F5EEBE8A-C131-4EC4-9356-E75F58BF5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1071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1800" b="1">
                  <a:ea typeface="PMingLiU" panose="02020500000000000000" pitchFamily="18" charset="-120"/>
                </a:rPr>
                <a:t>WR</a:t>
              </a:r>
              <a:endParaRPr kumimoji="1" lang="en-US" altLang="en-US" sz="1800" b="1"/>
            </a:p>
          </p:txBody>
        </p:sp>
        <p:sp>
          <p:nvSpPr>
            <p:cNvPr id="555116" name="Line 108">
              <a:extLst>
                <a:ext uri="{FF2B5EF4-FFF2-40B4-BE49-F238E27FC236}">
                  <a16:creationId xmlns:a16="http://schemas.microsoft.com/office/drawing/2014/main" id="{C1EAA3EA-8BAD-436B-9C6B-69E8D5235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1111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555117" name="Line 109">
            <a:extLst>
              <a:ext uri="{FF2B5EF4-FFF2-40B4-BE49-F238E27FC236}">
                <a16:creationId xmlns:a16="http://schemas.microsoft.com/office/drawing/2014/main" id="{50006E96-9353-4C96-B428-BE95A3B9B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882775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5118" name="Line 110">
            <a:extLst>
              <a:ext uri="{FF2B5EF4-FFF2-40B4-BE49-F238E27FC236}">
                <a16:creationId xmlns:a16="http://schemas.microsoft.com/office/drawing/2014/main" id="{93EC82EA-AF4A-4671-ACAD-B9CED9EE4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513" y="2133600"/>
            <a:ext cx="161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pic>
        <p:nvPicPr>
          <p:cNvPr id="555119" name="Picture 111">
            <a:extLst>
              <a:ext uri="{FF2B5EF4-FFF2-40B4-BE49-F238E27FC236}">
                <a16:creationId xmlns:a16="http://schemas.microsoft.com/office/drawing/2014/main" id="{088FC9B1-160B-4561-B819-66516B5E672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976438"/>
            <a:ext cx="792162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5120" name="Line 112">
            <a:extLst>
              <a:ext uri="{FF2B5EF4-FFF2-40B4-BE49-F238E27FC236}">
                <a16:creationId xmlns:a16="http://schemas.microsoft.com/office/drawing/2014/main" id="{133D063D-FD60-492A-BE03-24174AF0D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2263775"/>
            <a:ext cx="1979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08E407-FE15-4FCA-92A4-A3FCC9C7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>
            <a:extLst>
              <a:ext uri="{FF2B5EF4-FFF2-40B4-BE49-F238E27FC236}">
                <a16:creationId xmlns:a16="http://schemas.microsoft.com/office/drawing/2014/main" id="{6195A943-AAED-4EDE-8897-B5218501B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8963" y="325438"/>
            <a:ext cx="7793037" cy="1447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Overlapping External Code </a:t>
            </a:r>
            <a:br>
              <a:rPr lang="en-GB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GB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and Data Spaces</a:t>
            </a:r>
            <a:r>
              <a:rPr lang="en-US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56035" name="Text Box 3">
            <a:extLst>
              <a:ext uri="{FF2B5EF4-FFF2-40B4-BE49-F238E27FC236}">
                <a16:creationId xmlns:a16="http://schemas.microsoft.com/office/drawing/2014/main" id="{A084B136-7EB4-4974-B7E6-1C7274214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54200"/>
            <a:ext cx="8893175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GB" altLang="en-US" sz="2900">
                <a:latin typeface="Comic Sans MS" panose="030F0702030302020204" pitchFamily="66" charset="0"/>
              </a:rPr>
              <a:t>Allows the RAM to be 	</a:t>
            </a:r>
          </a:p>
          <a:p>
            <a:pPr lvl="1" algn="just"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en-GB" altLang="en-US" sz="2900">
                <a:latin typeface="Comic Sans MS" panose="030F0702030302020204" pitchFamily="66" charset="0"/>
              </a:rPr>
              <a:t>  </a:t>
            </a:r>
            <a:r>
              <a:rPr lang="en-GB" altLang="en-US" sz="2500">
                <a:latin typeface="Comic Sans MS" panose="030F0702030302020204" pitchFamily="66" charset="0"/>
              </a:rPr>
              <a:t>written as data memory, and</a:t>
            </a:r>
          </a:p>
          <a:p>
            <a:pPr lvl="1" algn="just"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en-GB" altLang="en-US" sz="2500">
                <a:latin typeface="Comic Sans MS" panose="030F0702030302020204" pitchFamily="66" charset="0"/>
              </a:rPr>
              <a:t>  read as data memory as well as </a:t>
            </a:r>
            <a:r>
              <a:rPr lang="en-GB" altLang="en-US" sz="2500" b="1">
                <a:latin typeface="Comic Sans MS" panose="030F0702030302020204" pitchFamily="66" charset="0"/>
              </a:rPr>
              <a:t>code memory</a:t>
            </a:r>
            <a:r>
              <a:rPr lang="en-GB" altLang="en-US" sz="2500">
                <a:latin typeface="Comic Sans MS" panose="030F0702030302020204" pitchFamily="66" charset="0"/>
              </a:rPr>
              <a:t>.</a:t>
            </a:r>
          </a:p>
          <a:p>
            <a:pPr algn="just">
              <a:spcBef>
                <a:spcPct val="50000"/>
              </a:spcBef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GB" altLang="en-US" sz="2900">
                <a:latin typeface="Comic Sans MS" panose="030F0702030302020204" pitchFamily="66" charset="0"/>
              </a:rPr>
              <a:t>This allows a program to be 	</a:t>
            </a:r>
          </a:p>
          <a:p>
            <a:pPr lvl="1"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en-GB" altLang="en-US" sz="2500">
                <a:latin typeface="Comic Sans MS" panose="030F0702030302020204" pitchFamily="66" charset="0"/>
              </a:rPr>
              <a:t>downloaded from outside into the RAM as data, and </a:t>
            </a:r>
          </a:p>
          <a:p>
            <a:pPr lvl="1" algn="just"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en-GB" altLang="en-US" sz="2500">
                <a:latin typeface="Comic Sans MS" panose="030F0702030302020204" pitchFamily="66" charset="0"/>
              </a:rPr>
              <a:t> executed</a:t>
            </a:r>
            <a:r>
              <a:rPr lang="en-GB" altLang="en-US" sz="2900">
                <a:latin typeface="Comic Sans MS" panose="030F0702030302020204" pitchFamily="66" charset="0"/>
              </a:rPr>
              <a:t> from RAM as code.</a:t>
            </a:r>
            <a:endParaRPr lang="en-US" altLang="en-US" sz="2900">
              <a:latin typeface="Comic Sans MS" panose="030F0702030302020204" pitchFamily="66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A4F08-5DAD-4DA3-8EB1-EF52F0D0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058" name="Picture 2">
            <a:extLst>
              <a:ext uri="{FF2B5EF4-FFF2-40B4-BE49-F238E27FC236}">
                <a16:creationId xmlns:a16="http://schemas.microsoft.com/office/drawing/2014/main" id="{A6C7CCC4-0C05-450D-8CBF-7ACB1D5F7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19075"/>
            <a:ext cx="7486650" cy="623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03C39-1534-46AF-A5FB-CB0E5699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>
            <a:extLst>
              <a:ext uri="{FF2B5EF4-FFF2-40B4-BE49-F238E27FC236}">
                <a16:creationId xmlns:a16="http://schemas.microsoft.com/office/drawing/2014/main" id="{A9B8ED9F-D703-494F-9E31-4909FB91B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425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On-Chip Memory</a:t>
            </a:r>
            <a:b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Internal RAM</a:t>
            </a:r>
          </a:p>
        </p:txBody>
      </p:sp>
      <p:pic>
        <p:nvPicPr>
          <p:cNvPr id="558083" name="Picture 3">
            <a:extLst>
              <a:ext uri="{FF2B5EF4-FFF2-40B4-BE49-F238E27FC236}">
                <a16:creationId xmlns:a16="http://schemas.microsoft.com/office/drawing/2014/main" id="{24686A13-04D7-487B-9C6E-281DECB1E7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02" y="3127502"/>
            <a:ext cx="3543795" cy="2038095"/>
          </a:xfrm>
          <a:noFill/>
          <a:ln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C66E4-0790-4A12-9003-78CC28D2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F0EC691C-C6B0-438D-A3F1-C949B66F0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Registers</a:t>
            </a:r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AE0FCD2F-74C9-4857-96DD-280BEE3B1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1212850"/>
            <a:ext cx="15240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59108" name="Line 4">
            <a:extLst>
              <a:ext uri="{FF2B5EF4-FFF2-40B4-BE49-F238E27FC236}">
                <a16:creationId xmlns:a16="http://schemas.microsoft.com/office/drawing/2014/main" id="{945C5074-E40B-4AD8-B579-9F5A8944C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59372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09" name="Line 5">
            <a:extLst>
              <a:ext uri="{FF2B5EF4-FFF2-40B4-BE49-F238E27FC236}">
                <a16:creationId xmlns:a16="http://schemas.microsoft.com/office/drawing/2014/main" id="{E1AC92D2-C0DC-4691-81A4-4F0D818B8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57848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10" name="Line 6">
            <a:extLst>
              <a:ext uri="{FF2B5EF4-FFF2-40B4-BE49-F238E27FC236}">
                <a16:creationId xmlns:a16="http://schemas.microsoft.com/office/drawing/2014/main" id="{CC44AD8C-C82D-4F8F-BE88-4F198AAFE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56324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11" name="Line 7">
            <a:extLst>
              <a:ext uri="{FF2B5EF4-FFF2-40B4-BE49-F238E27FC236}">
                <a16:creationId xmlns:a16="http://schemas.microsoft.com/office/drawing/2014/main" id="{2C5B757B-D7FC-4026-B852-D8630CD26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54800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12" name="Line 8">
            <a:extLst>
              <a:ext uri="{FF2B5EF4-FFF2-40B4-BE49-F238E27FC236}">
                <a16:creationId xmlns:a16="http://schemas.microsoft.com/office/drawing/2014/main" id="{8FE1CDD8-97A0-49C4-BC7A-E50C86AAD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53276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13" name="Line 9">
            <a:extLst>
              <a:ext uri="{FF2B5EF4-FFF2-40B4-BE49-F238E27FC236}">
                <a16:creationId xmlns:a16="http://schemas.microsoft.com/office/drawing/2014/main" id="{A94F964F-CD72-4CD9-BE23-52DD3B8CB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51752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14" name="Line 10">
            <a:extLst>
              <a:ext uri="{FF2B5EF4-FFF2-40B4-BE49-F238E27FC236}">
                <a16:creationId xmlns:a16="http://schemas.microsoft.com/office/drawing/2014/main" id="{60320976-D15C-49B8-A5B3-7B6435489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50228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15" name="Line 11">
            <a:extLst>
              <a:ext uri="{FF2B5EF4-FFF2-40B4-BE49-F238E27FC236}">
                <a16:creationId xmlns:a16="http://schemas.microsoft.com/office/drawing/2014/main" id="{85375CA8-A36F-44D4-BE62-9D5786E59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48704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16" name="Line 12">
            <a:extLst>
              <a:ext uri="{FF2B5EF4-FFF2-40B4-BE49-F238E27FC236}">
                <a16:creationId xmlns:a16="http://schemas.microsoft.com/office/drawing/2014/main" id="{3524902E-68F5-49BB-9F42-D81738EA7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47180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17" name="Line 13">
            <a:extLst>
              <a:ext uri="{FF2B5EF4-FFF2-40B4-BE49-F238E27FC236}">
                <a16:creationId xmlns:a16="http://schemas.microsoft.com/office/drawing/2014/main" id="{8CFF2300-936A-4ACD-A98C-B03DC1F08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45656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18" name="Line 14">
            <a:extLst>
              <a:ext uri="{FF2B5EF4-FFF2-40B4-BE49-F238E27FC236}">
                <a16:creationId xmlns:a16="http://schemas.microsoft.com/office/drawing/2014/main" id="{2ABF575C-51AB-45E7-AA59-E902C7D97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44132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19" name="Line 15">
            <a:extLst>
              <a:ext uri="{FF2B5EF4-FFF2-40B4-BE49-F238E27FC236}">
                <a16:creationId xmlns:a16="http://schemas.microsoft.com/office/drawing/2014/main" id="{2B49574B-7695-44F9-9FAF-593F99621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42608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20" name="Line 16">
            <a:extLst>
              <a:ext uri="{FF2B5EF4-FFF2-40B4-BE49-F238E27FC236}">
                <a16:creationId xmlns:a16="http://schemas.microsoft.com/office/drawing/2014/main" id="{F354F208-537C-4930-8C93-196048D0E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41084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21" name="Line 17">
            <a:extLst>
              <a:ext uri="{FF2B5EF4-FFF2-40B4-BE49-F238E27FC236}">
                <a16:creationId xmlns:a16="http://schemas.microsoft.com/office/drawing/2014/main" id="{6387252D-EA93-48F8-9761-0111CDE90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39560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22" name="Line 18">
            <a:extLst>
              <a:ext uri="{FF2B5EF4-FFF2-40B4-BE49-F238E27FC236}">
                <a16:creationId xmlns:a16="http://schemas.microsoft.com/office/drawing/2014/main" id="{7944E206-DEA5-4BC4-BC35-B7EF90E99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38036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23" name="Line 19">
            <a:extLst>
              <a:ext uri="{FF2B5EF4-FFF2-40B4-BE49-F238E27FC236}">
                <a16:creationId xmlns:a16="http://schemas.microsoft.com/office/drawing/2014/main" id="{D6A6BF12-26A0-44FB-81DD-B921D6C1B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36512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24" name="Line 20">
            <a:extLst>
              <a:ext uri="{FF2B5EF4-FFF2-40B4-BE49-F238E27FC236}">
                <a16:creationId xmlns:a16="http://schemas.microsoft.com/office/drawing/2014/main" id="{CE15B227-A263-4667-BDD4-275D03D01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34988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25" name="Line 21">
            <a:extLst>
              <a:ext uri="{FF2B5EF4-FFF2-40B4-BE49-F238E27FC236}">
                <a16:creationId xmlns:a16="http://schemas.microsoft.com/office/drawing/2014/main" id="{58F3FCD6-B242-4C05-B72F-09BD67511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33464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26" name="Line 22">
            <a:extLst>
              <a:ext uri="{FF2B5EF4-FFF2-40B4-BE49-F238E27FC236}">
                <a16:creationId xmlns:a16="http://schemas.microsoft.com/office/drawing/2014/main" id="{959E2432-1808-4D48-B757-A0CF15BB5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31940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27" name="Line 23">
            <a:extLst>
              <a:ext uri="{FF2B5EF4-FFF2-40B4-BE49-F238E27FC236}">
                <a16:creationId xmlns:a16="http://schemas.microsoft.com/office/drawing/2014/main" id="{B392B2D2-F4B5-4601-A64E-84D6D780C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30416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28" name="Line 24">
            <a:extLst>
              <a:ext uri="{FF2B5EF4-FFF2-40B4-BE49-F238E27FC236}">
                <a16:creationId xmlns:a16="http://schemas.microsoft.com/office/drawing/2014/main" id="{C1727085-DE22-4A39-940B-87C48D21E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28892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29" name="Line 25">
            <a:extLst>
              <a:ext uri="{FF2B5EF4-FFF2-40B4-BE49-F238E27FC236}">
                <a16:creationId xmlns:a16="http://schemas.microsoft.com/office/drawing/2014/main" id="{B288CEA8-1908-4327-B896-63BA89FCA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27368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30" name="Line 26">
            <a:extLst>
              <a:ext uri="{FF2B5EF4-FFF2-40B4-BE49-F238E27FC236}">
                <a16:creationId xmlns:a16="http://schemas.microsoft.com/office/drawing/2014/main" id="{A3AAA749-AC50-47A0-8A5D-0D645CD38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25844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31" name="Line 27">
            <a:extLst>
              <a:ext uri="{FF2B5EF4-FFF2-40B4-BE49-F238E27FC236}">
                <a16:creationId xmlns:a16="http://schemas.microsoft.com/office/drawing/2014/main" id="{D4CB7178-6601-45E8-B596-F064B54CF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24320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32" name="Line 28">
            <a:extLst>
              <a:ext uri="{FF2B5EF4-FFF2-40B4-BE49-F238E27FC236}">
                <a16:creationId xmlns:a16="http://schemas.microsoft.com/office/drawing/2014/main" id="{FD5C810D-A48A-47C4-A007-8E06DD6B0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22796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33" name="Line 29">
            <a:extLst>
              <a:ext uri="{FF2B5EF4-FFF2-40B4-BE49-F238E27FC236}">
                <a16:creationId xmlns:a16="http://schemas.microsoft.com/office/drawing/2014/main" id="{457B3606-442E-4D90-BCFB-84327301C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21272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34" name="Line 30">
            <a:extLst>
              <a:ext uri="{FF2B5EF4-FFF2-40B4-BE49-F238E27FC236}">
                <a16:creationId xmlns:a16="http://schemas.microsoft.com/office/drawing/2014/main" id="{2AA2D4BE-246A-4079-A888-B5CFFE0FB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19748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35" name="Line 31">
            <a:extLst>
              <a:ext uri="{FF2B5EF4-FFF2-40B4-BE49-F238E27FC236}">
                <a16:creationId xmlns:a16="http://schemas.microsoft.com/office/drawing/2014/main" id="{2BA355D5-E562-4EC9-B08E-A3D4A5272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18224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36" name="Line 32">
            <a:extLst>
              <a:ext uri="{FF2B5EF4-FFF2-40B4-BE49-F238E27FC236}">
                <a16:creationId xmlns:a16="http://schemas.microsoft.com/office/drawing/2014/main" id="{CD440D46-1C8A-48CA-8A8A-63C065284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16700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37" name="Line 33">
            <a:extLst>
              <a:ext uri="{FF2B5EF4-FFF2-40B4-BE49-F238E27FC236}">
                <a16:creationId xmlns:a16="http://schemas.microsoft.com/office/drawing/2014/main" id="{CF8F76A3-E1BB-43B3-BE33-5A647029B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15176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38" name="Line 34">
            <a:extLst>
              <a:ext uri="{FF2B5EF4-FFF2-40B4-BE49-F238E27FC236}">
                <a16:creationId xmlns:a16="http://schemas.microsoft.com/office/drawing/2014/main" id="{1C9E3C0F-9092-4BA0-9515-1FE8BF13F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13652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39" name="Line 35">
            <a:extLst>
              <a:ext uri="{FF2B5EF4-FFF2-40B4-BE49-F238E27FC236}">
                <a16:creationId xmlns:a16="http://schemas.microsoft.com/office/drawing/2014/main" id="{E6F80D7E-88EB-4F92-8C7C-17BA66B2E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12128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9140" name="Text Box 36">
            <a:extLst>
              <a:ext uri="{FF2B5EF4-FFF2-40B4-BE49-F238E27FC236}">
                <a16:creationId xmlns:a16="http://schemas.microsoft.com/office/drawing/2014/main" id="{F6B33AA5-85B1-4FEA-8F89-7E46EBB8B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829175"/>
            <a:ext cx="336550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1200"/>
              <a:t>07</a:t>
            </a:r>
          </a:p>
          <a:p>
            <a:pPr>
              <a:lnSpc>
                <a:spcPct val="85000"/>
              </a:lnSpc>
            </a:pPr>
            <a:r>
              <a:rPr lang="en-US" altLang="en-US" sz="1200"/>
              <a:t>06</a:t>
            </a:r>
          </a:p>
          <a:p>
            <a:pPr>
              <a:lnSpc>
                <a:spcPct val="85000"/>
              </a:lnSpc>
            </a:pPr>
            <a:r>
              <a:rPr lang="en-US" altLang="en-US" sz="1200"/>
              <a:t>05</a:t>
            </a:r>
          </a:p>
          <a:p>
            <a:pPr>
              <a:lnSpc>
                <a:spcPct val="85000"/>
              </a:lnSpc>
            </a:pPr>
            <a:r>
              <a:rPr lang="en-US" altLang="en-US" sz="1200"/>
              <a:t>04</a:t>
            </a:r>
          </a:p>
          <a:p>
            <a:pPr>
              <a:lnSpc>
                <a:spcPct val="85000"/>
              </a:lnSpc>
            </a:pPr>
            <a:r>
              <a:rPr lang="en-US" altLang="en-US" sz="1200"/>
              <a:t>03</a:t>
            </a:r>
          </a:p>
          <a:p>
            <a:pPr>
              <a:lnSpc>
                <a:spcPct val="85000"/>
              </a:lnSpc>
            </a:pPr>
            <a:r>
              <a:rPr lang="en-US" altLang="en-US" sz="1200"/>
              <a:t>02</a:t>
            </a:r>
          </a:p>
          <a:p>
            <a:pPr>
              <a:lnSpc>
                <a:spcPct val="85000"/>
              </a:lnSpc>
            </a:pPr>
            <a:r>
              <a:rPr lang="en-US" altLang="en-US" sz="1200"/>
              <a:t>01</a:t>
            </a:r>
          </a:p>
          <a:p>
            <a:pPr>
              <a:lnSpc>
                <a:spcPct val="85000"/>
              </a:lnSpc>
            </a:pPr>
            <a:r>
              <a:rPr lang="en-US" altLang="en-US" sz="1200"/>
              <a:t>00</a:t>
            </a:r>
          </a:p>
        </p:txBody>
      </p:sp>
      <p:sp>
        <p:nvSpPr>
          <p:cNvPr id="559141" name="Text Box 37">
            <a:extLst>
              <a:ext uri="{FF2B5EF4-FFF2-40B4-BE49-F238E27FC236}">
                <a16:creationId xmlns:a16="http://schemas.microsoft.com/office/drawing/2014/main" id="{2D5CEEC7-EDFB-41B7-B6B5-8659495F0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888" y="4829175"/>
            <a:ext cx="361950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1200"/>
              <a:t>R7</a:t>
            </a:r>
          </a:p>
          <a:p>
            <a:pPr>
              <a:lnSpc>
                <a:spcPct val="85000"/>
              </a:lnSpc>
            </a:pPr>
            <a:r>
              <a:rPr lang="en-US" altLang="en-US" sz="1200"/>
              <a:t>R6</a:t>
            </a:r>
          </a:p>
          <a:p>
            <a:pPr>
              <a:lnSpc>
                <a:spcPct val="85000"/>
              </a:lnSpc>
            </a:pPr>
            <a:r>
              <a:rPr lang="en-US" altLang="en-US" sz="1200"/>
              <a:t>R5</a:t>
            </a:r>
          </a:p>
          <a:p>
            <a:pPr>
              <a:lnSpc>
                <a:spcPct val="85000"/>
              </a:lnSpc>
            </a:pPr>
            <a:r>
              <a:rPr lang="en-US" altLang="en-US" sz="1200"/>
              <a:t>R4</a:t>
            </a:r>
          </a:p>
          <a:p>
            <a:pPr>
              <a:lnSpc>
                <a:spcPct val="85000"/>
              </a:lnSpc>
            </a:pPr>
            <a:r>
              <a:rPr lang="en-US" altLang="en-US" sz="1200"/>
              <a:t>R3</a:t>
            </a:r>
          </a:p>
          <a:p>
            <a:pPr>
              <a:lnSpc>
                <a:spcPct val="85000"/>
              </a:lnSpc>
            </a:pPr>
            <a:r>
              <a:rPr lang="en-US" altLang="en-US" sz="1200"/>
              <a:t>R2</a:t>
            </a:r>
          </a:p>
          <a:p>
            <a:pPr>
              <a:lnSpc>
                <a:spcPct val="85000"/>
              </a:lnSpc>
            </a:pPr>
            <a:r>
              <a:rPr lang="en-US" altLang="en-US" sz="1200"/>
              <a:t>R1</a:t>
            </a:r>
          </a:p>
          <a:p>
            <a:pPr>
              <a:lnSpc>
                <a:spcPct val="85000"/>
              </a:lnSpc>
            </a:pPr>
            <a:r>
              <a:rPr lang="en-US" altLang="en-US" sz="1200"/>
              <a:t>R0</a:t>
            </a:r>
          </a:p>
        </p:txBody>
      </p:sp>
      <p:sp>
        <p:nvSpPr>
          <p:cNvPr id="559142" name="Text Box 38">
            <a:extLst>
              <a:ext uri="{FF2B5EF4-FFF2-40B4-BE49-F238E27FC236}">
                <a16:creationId xmlns:a16="http://schemas.microsoft.com/office/drawing/2014/main" id="{D78BA09E-B432-488A-933B-30A0434D3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3609975"/>
            <a:ext cx="344487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1200"/>
              <a:t>0F</a:t>
            </a:r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r>
              <a:rPr lang="en-US" altLang="en-US" sz="1200"/>
              <a:t>08</a:t>
            </a:r>
          </a:p>
        </p:txBody>
      </p:sp>
      <p:sp>
        <p:nvSpPr>
          <p:cNvPr id="559143" name="Text Box 39">
            <a:extLst>
              <a:ext uri="{FF2B5EF4-FFF2-40B4-BE49-F238E27FC236}">
                <a16:creationId xmlns:a16="http://schemas.microsoft.com/office/drawing/2014/main" id="{4816A1F4-05EF-4B0C-AF0F-069BD216A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2390775"/>
            <a:ext cx="336550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1200"/>
              <a:t>17</a:t>
            </a:r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r>
              <a:rPr lang="en-US" altLang="en-US" sz="1200"/>
              <a:t>10</a:t>
            </a:r>
          </a:p>
        </p:txBody>
      </p:sp>
      <p:sp>
        <p:nvSpPr>
          <p:cNvPr id="559144" name="Text Box 40">
            <a:extLst>
              <a:ext uri="{FF2B5EF4-FFF2-40B4-BE49-F238E27FC236}">
                <a16:creationId xmlns:a16="http://schemas.microsoft.com/office/drawing/2014/main" id="{14BBA3E1-1AEC-496A-8C00-9F47404FC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1136650"/>
            <a:ext cx="344487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1200"/>
              <a:t>1F</a:t>
            </a:r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pPr>
              <a:lnSpc>
                <a:spcPct val="85000"/>
              </a:lnSpc>
            </a:pPr>
            <a:r>
              <a:rPr lang="en-US" altLang="en-US" sz="1200"/>
              <a:t>18</a:t>
            </a:r>
          </a:p>
        </p:txBody>
      </p:sp>
      <p:grpSp>
        <p:nvGrpSpPr>
          <p:cNvPr id="559145" name="Group 41">
            <a:extLst>
              <a:ext uri="{FF2B5EF4-FFF2-40B4-BE49-F238E27FC236}">
                <a16:creationId xmlns:a16="http://schemas.microsoft.com/office/drawing/2014/main" id="{1A102452-83EA-44CF-929E-22B3395655EF}"/>
              </a:ext>
            </a:extLst>
          </p:cNvPr>
          <p:cNvGrpSpPr>
            <a:grpSpLocks/>
          </p:cNvGrpSpPr>
          <p:nvPr/>
        </p:nvGrpSpPr>
        <p:grpSpPr bwMode="auto">
          <a:xfrm>
            <a:off x="3494088" y="1212850"/>
            <a:ext cx="228600" cy="1219200"/>
            <a:chOff x="2112" y="624"/>
            <a:chExt cx="144" cy="768"/>
          </a:xfrm>
        </p:grpSpPr>
        <p:sp>
          <p:nvSpPr>
            <p:cNvPr id="559146" name="Freeform 42">
              <a:extLst>
                <a:ext uri="{FF2B5EF4-FFF2-40B4-BE49-F238E27FC236}">
                  <a16:creationId xmlns:a16="http://schemas.microsoft.com/office/drawing/2014/main" id="{8247E8C8-1489-43A0-AD6C-FD7179CD0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624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9147" name="Freeform 43">
              <a:extLst>
                <a:ext uri="{FF2B5EF4-FFF2-40B4-BE49-F238E27FC236}">
                  <a16:creationId xmlns:a16="http://schemas.microsoft.com/office/drawing/2014/main" id="{05306A90-878D-43DA-B771-1553CBA47C2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12" y="1008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559148" name="Group 44">
            <a:extLst>
              <a:ext uri="{FF2B5EF4-FFF2-40B4-BE49-F238E27FC236}">
                <a16:creationId xmlns:a16="http://schemas.microsoft.com/office/drawing/2014/main" id="{E8DA8FA5-2406-4F3D-8BC7-D6EA7F6BFDD4}"/>
              </a:ext>
            </a:extLst>
          </p:cNvPr>
          <p:cNvGrpSpPr>
            <a:grpSpLocks/>
          </p:cNvGrpSpPr>
          <p:nvPr/>
        </p:nvGrpSpPr>
        <p:grpSpPr bwMode="auto">
          <a:xfrm>
            <a:off x="3494088" y="2432050"/>
            <a:ext cx="228600" cy="1219200"/>
            <a:chOff x="2112" y="624"/>
            <a:chExt cx="144" cy="768"/>
          </a:xfrm>
        </p:grpSpPr>
        <p:sp>
          <p:nvSpPr>
            <p:cNvPr id="559149" name="Freeform 45">
              <a:extLst>
                <a:ext uri="{FF2B5EF4-FFF2-40B4-BE49-F238E27FC236}">
                  <a16:creationId xmlns:a16="http://schemas.microsoft.com/office/drawing/2014/main" id="{11A485DD-F9DE-4A16-8457-122451DE0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624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9150" name="Freeform 46">
              <a:extLst>
                <a:ext uri="{FF2B5EF4-FFF2-40B4-BE49-F238E27FC236}">
                  <a16:creationId xmlns:a16="http://schemas.microsoft.com/office/drawing/2014/main" id="{DE209C0E-C850-48B6-8933-0486B139BEC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12" y="1008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559151" name="Group 47">
            <a:extLst>
              <a:ext uri="{FF2B5EF4-FFF2-40B4-BE49-F238E27FC236}">
                <a16:creationId xmlns:a16="http://schemas.microsoft.com/office/drawing/2014/main" id="{C17A4A31-2D7C-48BE-9A0B-6B68D9A7DC28}"/>
              </a:ext>
            </a:extLst>
          </p:cNvPr>
          <p:cNvGrpSpPr>
            <a:grpSpLocks/>
          </p:cNvGrpSpPr>
          <p:nvPr/>
        </p:nvGrpSpPr>
        <p:grpSpPr bwMode="auto">
          <a:xfrm>
            <a:off x="3494088" y="3651250"/>
            <a:ext cx="228600" cy="1219200"/>
            <a:chOff x="2112" y="624"/>
            <a:chExt cx="144" cy="768"/>
          </a:xfrm>
        </p:grpSpPr>
        <p:sp>
          <p:nvSpPr>
            <p:cNvPr id="559152" name="Freeform 48">
              <a:extLst>
                <a:ext uri="{FF2B5EF4-FFF2-40B4-BE49-F238E27FC236}">
                  <a16:creationId xmlns:a16="http://schemas.microsoft.com/office/drawing/2014/main" id="{7DDC3EBD-0B6F-4FA8-8E49-374FA093B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624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9153" name="Freeform 49">
              <a:extLst>
                <a:ext uri="{FF2B5EF4-FFF2-40B4-BE49-F238E27FC236}">
                  <a16:creationId xmlns:a16="http://schemas.microsoft.com/office/drawing/2014/main" id="{6F5A3468-13EE-4B8A-9770-7F1B852C91A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12" y="1008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559154" name="Group 50">
            <a:extLst>
              <a:ext uri="{FF2B5EF4-FFF2-40B4-BE49-F238E27FC236}">
                <a16:creationId xmlns:a16="http://schemas.microsoft.com/office/drawing/2014/main" id="{AD2F3AD7-AFCE-449B-AC54-C90DB4316F82}"/>
              </a:ext>
            </a:extLst>
          </p:cNvPr>
          <p:cNvGrpSpPr>
            <a:grpSpLocks/>
          </p:cNvGrpSpPr>
          <p:nvPr/>
        </p:nvGrpSpPr>
        <p:grpSpPr bwMode="auto">
          <a:xfrm>
            <a:off x="3494088" y="4870450"/>
            <a:ext cx="228600" cy="1219200"/>
            <a:chOff x="2112" y="624"/>
            <a:chExt cx="144" cy="768"/>
          </a:xfrm>
        </p:grpSpPr>
        <p:sp>
          <p:nvSpPr>
            <p:cNvPr id="559155" name="Freeform 51">
              <a:extLst>
                <a:ext uri="{FF2B5EF4-FFF2-40B4-BE49-F238E27FC236}">
                  <a16:creationId xmlns:a16="http://schemas.microsoft.com/office/drawing/2014/main" id="{9C2E51F7-D7B4-48AF-9C4D-272457728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624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9156" name="Freeform 52">
              <a:extLst>
                <a:ext uri="{FF2B5EF4-FFF2-40B4-BE49-F238E27FC236}">
                  <a16:creationId xmlns:a16="http://schemas.microsoft.com/office/drawing/2014/main" id="{66E2D6AC-5791-4A2A-A825-DDC583DCE14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12" y="1008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559157" name="Text Box 53">
            <a:extLst>
              <a:ext uri="{FF2B5EF4-FFF2-40B4-BE49-F238E27FC236}">
                <a16:creationId xmlns:a16="http://schemas.microsoft.com/office/drawing/2014/main" id="{92A42872-A81B-4D7C-A5E0-EDE52325C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1593850"/>
            <a:ext cx="105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Bank 3</a:t>
            </a:r>
          </a:p>
        </p:txBody>
      </p:sp>
      <p:sp>
        <p:nvSpPr>
          <p:cNvPr id="559158" name="Text Box 54">
            <a:extLst>
              <a:ext uri="{FF2B5EF4-FFF2-40B4-BE49-F238E27FC236}">
                <a16:creationId xmlns:a16="http://schemas.microsoft.com/office/drawing/2014/main" id="{117D6E76-F750-476F-BE32-74AFA126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88" y="2813050"/>
            <a:ext cx="105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Bank 2</a:t>
            </a:r>
          </a:p>
        </p:txBody>
      </p:sp>
      <p:sp>
        <p:nvSpPr>
          <p:cNvPr id="559159" name="Text Box 55">
            <a:extLst>
              <a:ext uri="{FF2B5EF4-FFF2-40B4-BE49-F238E27FC236}">
                <a16:creationId xmlns:a16="http://schemas.microsoft.com/office/drawing/2014/main" id="{84EAB10E-3026-431B-AB03-8EA88F377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88" y="4032250"/>
            <a:ext cx="105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Bank 1</a:t>
            </a:r>
          </a:p>
        </p:txBody>
      </p:sp>
      <p:sp>
        <p:nvSpPr>
          <p:cNvPr id="559160" name="Text Box 56">
            <a:extLst>
              <a:ext uri="{FF2B5EF4-FFF2-40B4-BE49-F238E27FC236}">
                <a16:creationId xmlns:a16="http://schemas.microsoft.com/office/drawing/2014/main" id="{D846B9B5-B2AB-4FB1-A938-1E9226D22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88" y="5251450"/>
            <a:ext cx="105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Bank 0</a:t>
            </a:r>
          </a:p>
        </p:txBody>
      </p:sp>
      <p:sp>
        <p:nvSpPr>
          <p:cNvPr id="559161" name="Text Box 57">
            <a:extLst>
              <a:ext uri="{FF2B5EF4-FFF2-40B4-BE49-F238E27FC236}">
                <a16:creationId xmlns:a16="http://schemas.microsoft.com/office/drawing/2014/main" id="{832522FA-CE32-43B3-A0E9-F902E5DD0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1743075"/>
            <a:ext cx="32718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Four Register Banks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Each bank has R0-R7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Selectable by psw.2,3</a:t>
            </a:r>
          </a:p>
        </p:txBody>
      </p:sp>
      <p:pic>
        <p:nvPicPr>
          <p:cNvPr id="559162" name="Picture 58">
            <a:extLst>
              <a:ext uri="{FF2B5EF4-FFF2-40B4-BE49-F238E27FC236}">
                <a16:creationId xmlns:a16="http://schemas.microsoft.com/office/drawing/2014/main" id="{C636019D-DD98-4B15-B7AF-2F6EDF3F1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8" y="3727450"/>
            <a:ext cx="3276600" cy="188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9163" name="AutoShape 59">
            <a:extLst>
              <a:ext uri="{FF2B5EF4-FFF2-40B4-BE49-F238E27FC236}">
                <a16:creationId xmlns:a16="http://schemas.microsoft.com/office/drawing/2014/main" id="{7BB9B5B9-B1EA-4717-B223-C4234887081A}"/>
              </a:ext>
            </a:extLst>
          </p:cNvPr>
          <p:cNvSpPr>
            <a:spLocks noChangeArrowheads="1"/>
          </p:cNvSpPr>
          <p:nvPr/>
        </p:nvSpPr>
        <p:spPr bwMode="auto">
          <a:xfrm rot="-2078835">
            <a:off x="4637088" y="5708650"/>
            <a:ext cx="1524000" cy="381000"/>
          </a:xfrm>
          <a:prstGeom prst="rightArrow">
            <a:avLst>
              <a:gd name="adj1" fmla="val 57500"/>
              <a:gd name="adj2" fmla="val 1158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2444-4ABC-40FE-BC0B-7D4C2095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D26DAAA8-E081-488F-9075-D31137EA9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Bit Addressable Memory</a:t>
            </a:r>
          </a:p>
        </p:txBody>
      </p:sp>
      <p:sp>
        <p:nvSpPr>
          <p:cNvPr id="560131" name="Text Box 3">
            <a:extLst>
              <a:ext uri="{FF2B5EF4-FFF2-40B4-BE49-F238E27FC236}">
                <a16:creationId xmlns:a16="http://schemas.microsoft.com/office/drawing/2014/main" id="{E4DE9457-8EB4-4857-B064-5FB944A4E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0"/>
            <a:ext cx="350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20h – 2Fh (16 locations X 8-bits = 128 bits)</a:t>
            </a:r>
          </a:p>
        </p:txBody>
      </p:sp>
      <p:graphicFrame>
        <p:nvGraphicFramePr>
          <p:cNvPr id="560132" name="Group 4">
            <a:extLst>
              <a:ext uri="{FF2B5EF4-FFF2-40B4-BE49-F238E27FC236}">
                <a16:creationId xmlns:a16="http://schemas.microsoft.com/office/drawing/2014/main" id="{45504C74-FEB4-4CB3-BDA4-EB523BABEC0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219200"/>
          <a:ext cx="3276600" cy="4389120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957598689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387423038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21192334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376112342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355398088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404920537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16428105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3441007255"/>
                    </a:ext>
                  </a:extLst>
                </a:gridCol>
              </a:tblGrid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7F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20265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651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2717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1282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31852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95234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3069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69262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08438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73902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57571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1439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1A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63362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16324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0F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9567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104215"/>
                  </a:ext>
                </a:extLst>
              </a:tr>
            </a:tbl>
          </a:graphicData>
        </a:graphic>
      </p:graphicFrame>
      <p:sp>
        <p:nvSpPr>
          <p:cNvPr id="560287" name="Text Box 159">
            <a:extLst>
              <a:ext uri="{FF2B5EF4-FFF2-40B4-BE49-F238E27FC236}">
                <a16:creationId xmlns:a16="http://schemas.microsoft.com/office/drawing/2014/main" id="{EF378051-A986-4136-BC63-5533182A9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57600"/>
            <a:ext cx="3619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en-US" sz="1400"/>
              <a:t>27</a:t>
            </a:r>
          </a:p>
          <a:p>
            <a:pPr>
              <a:lnSpc>
                <a:spcPct val="135000"/>
              </a:lnSpc>
            </a:pPr>
            <a:r>
              <a:rPr lang="en-US" altLang="en-US" sz="1400"/>
              <a:t>26</a:t>
            </a:r>
          </a:p>
          <a:p>
            <a:pPr>
              <a:lnSpc>
                <a:spcPct val="135000"/>
              </a:lnSpc>
            </a:pPr>
            <a:r>
              <a:rPr lang="en-US" altLang="en-US" sz="1400"/>
              <a:t>25</a:t>
            </a:r>
          </a:p>
          <a:p>
            <a:pPr>
              <a:lnSpc>
                <a:spcPct val="135000"/>
              </a:lnSpc>
            </a:pPr>
            <a:r>
              <a:rPr lang="en-US" altLang="en-US" sz="1400"/>
              <a:t>24</a:t>
            </a:r>
          </a:p>
          <a:p>
            <a:pPr>
              <a:lnSpc>
                <a:spcPct val="135000"/>
              </a:lnSpc>
            </a:pPr>
            <a:r>
              <a:rPr lang="en-US" altLang="en-US" sz="1400"/>
              <a:t>23</a:t>
            </a:r>
          </a:p>
          <a:p>
            <a:pPr>
              <a:lnSpc>
                <a:spcPct val="135000"/>
              </a:lnSpc>
            </a:pPr>
            <a:r>
              <a:rPr lang="en-US" altLang="en-US" sz="1400"/>
              <a:t>22</a:t>
            </a:r>
          </a:p>
          <a:p>
            <a:pPr>
              <a:lnSpc>
                <a:spcPct val="135000"/>
              </a:lnSpc>
            </a:pPr>
            <a:r>
              <a:rPr lang="en-US" altLang="en-US" sz="1400"/>
              <a:t>21</a:t>
            </a:r>
          </a:p>
          <a:p>
            <a:pPr>
              <a:lnSpc>
                <a:spcPct val="135000"/>
              </a:lnSpc>
            </a:pPr>
            <a:r>
              <a:rPr lang="en-US" altLang="en-US" sz="1400"/>
              <a:t>20</a:t>
            </a:r>
          </a:p>
        </p:txBody>
      </p:sp>
      <p:sp>
        <p:nvSpPr>
          <p:cNvPr id="560288" name="Text Box 160">
            <a:extLst>
              <a:ext uri="{FF2B5EF4-FFF2-40B4-BE49-F238E27FC236}">
                <a16:creationId xmlns:a16="http://schemas.microsoft.com/office/drawing/2014/main" id="{FABC1B09-DACB-4B8A-8C3A-33E92BBFF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401638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en-US" sz="1400"/>
              <a:t>2F</a:t>
            </a:r>
          </a:p>
          <a:p>
            <a:pPr>
              <a:lnSpc>
                <a:spcPct val="145000"/>
              </a:lnSpc>
            </a:pPr>
            <a:r>
              <a:rPr lang="en-US" altLang="en-US" sz="1400"/>
              <a:t>2E</a:t>
            </a:r>
          </a:p>
          <a:p>
            <a:pPr>
              <a:lnSpc>
                <a:spcPct val="145000"/>
              </a:lnSpc>
            </a:pPr>
            <a:r>
              <a:rPr lang="en-US" altLang="en-US" sz="1400"/>
              <a:t>2D</a:t>
            </a:r>
          </a:p>
          <a:p>
            <a:pPr>
              <a:lnSpc>
                <a:spcPct val="145000"/>
              </a:lnSpc>
            </a:pPr>
            <a:r>
              <a:rPr lang="en-US" altLang="en-US" sz="1400"/>
              <a:t>2C</a:t>
            </a:r>
          </a:p>
          <a:p>
            <a:pPr>
              <a:lnSpc>
                <a:spcPct val="145000"/>
              </a:lnSpc>
            </a:pPr>
            <a:r>
              <a:rPr lang="en-US" altLang="en-US" sz="1400"/>
              <a:t>2B</a:t>
            </a:r>
          </a:p>
          <a:p>
            <a:pPr>
              <a:lnSpc>
                <a:spcPct val="145000"/>
              </a:lnSpc>
            </a:pPr>
            <a:r>
              <a:rPr lang="en-US" altLang="en-US" sz="1400"/>
              <a:t>2A</a:t>
            </a:r>
          </a:p>
          <a:p>
            <a:pPr>
              <a:lnSpc>
                <a:spcPct val="145000"/>
              </a:lnSpc>
            </a:pPr>
            <a:r>
              <a:rPr lang="en-US" altLang="en-US" sz="1400"/>
              <a:t>29</a:t>
            </a:r>
          </a:p>
          <a:p>
            <a:pPr>
              <a:lnSpc>
                <a:spcPct val="145000"/>
              </a:lnSpc>
            </a:pPr>
            <a:r>
              <a:rPr lang="en-US" altLang="en-US" sz="1400"/>
              <a:t>28</a:t>
            </a:r>
          </a:p>
        </p:txBody>
      </p:sp>
      <p:sp>
        <p:nvSpPr>
          <p:cNvPr id="560289" name="Text Box 161">
            <a:extLst>
              <a:ext uri="{FF2B5EF4-FFF2-40B4-BE49-F238E27FC236}">
                <a16:creationId xmlns:a16="http://schemas.microsoft.com/office/drawing/2014/main" id="{26E7107A-A24B-4335-B455-805EDE947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133600"/>
            <a:ext cx="34480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Bit addressing:</a:t>
            </a:r>
          </a:p>
          <a:p>
            <a:r>
              <a:rPr lang="en-US" altLang="en-US"/>
              <a:t>	mov C, 1Ah</a:t>
            </a:r>
          </a:p>
          <a:p>
            <a:r>
              <a:rPr lang="en-US" altLang="en-US"/>
              <a:t>	or</a:t>
            </a:r>
          </a:p>
          <a:p>
            <a:r>
              <a:rPr lang="en-US" altLang="en-US"/>
              <a:t>	mov C, 23h.2</a:t>
            </a:r>
          </a:p>
        </p:txBody>
      </p:sp>
      <p:pic>
        <p:nvPicPr>
          <p:cNvPr id="560290" name="Picture 162">
            <a:extLst>
              <a:ext uri="{FF2B5EF4-FFF2-40B4-BE49-F238E27FC236}">
                <a16:creationId xmlns:a16="http://schemas.microsoft.com/office/drawing/2014/main" id="{7D367A16-85FB-40BB-AEC7-B1795BD4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14800"/>
            <a:ext cx="3276600" cy="188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0291" name="AutoShape 163">
            <a:extLst>
              <a:ext uri="{FF2B5EF4-FFF2-40B4-BE49-F238E27FC236}">
                <a16:creationId xmlns:a16="http://schemas.microsoft.com/office/drawing/2014/main" id="{94F66737-D514-4D5A-9C10-B5AC6557D2E4}"/>
              </a:ext>
            </a:extLst>
          </p:cNvPr>
          <p:cNvSpPr>
            <a:spLocks noChangeArrowheads="1"/>
          </p:cNvSpPr>
          <p:nvPr/>
        </p:nvSpPr>
        <p:spPr bwMode="auto">
          <a:xfrm rot="-2078835">
            <a:off x="4648200" y="5638800"/>
            <a:ext cx="1524000" cy="381000"/>
          </a:xfrm>
          <a:prstGeom prst="rightArrow">
            <a:avLst>
              <a:gd name="adj1" fmla="val 57500"/>
              <a:gd name="adj2" fmla="val 1158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81FF8-41E6-4804-8FA1-2A2FBD51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>
            <a:extLst>
              <a:ext uri="{FF2B5EF4-FFF2-40B4-BE49-F238E27FC236}">
                <a16:creationId xmlns:a16="http://schemas.microsoft.com/office/drawing/2014/main" id="{98360141-5DC7-4ECF-86FF-A8BC7ADD6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Special Function Registers</a:t>
            </a:r>
          </a:p>
        </p:txBody>
      </p:sp>
      <p:pic>
        <p:nvPicPr>
          <p:cNvPr id="561155" name="Picture 3">
            <a:extLst>
              <a:ext uri="{FF2B5EF4-FFF2-40B4-BE49-F238E27FC236}">
                <a16:creationId xmlns:a16="http://schemas.microsoft.com/office/drawing/2014/main" id="{112C4662-4172-4FBE-B6B8-ABC45BC0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1571625"/>
            <a:ext cx="3276600" cy="188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1156" name="AutoShape 4">
            <a:extLst>
              <a:ext uri="{FF2B5EF4-FFF2-40B4-BE49-F238E27FC236}">
                <a16:creationId xmlns:a16="http://schemas.microsoft.com/office/drawing/2014/main" id="{0CA8F485-CF54-4D61-977E-EA8962011237}"/>
              </a:ext>
            </a:extLst>
          </p:cNvPr>
          <p:cNvSpPr>
            <a:spLocks noChangeArrowheads="1"/>
          </p:cNvSpPr>
          <p:nvPr/>
        </p:nvSpPr>
        <p:spPr bwMode="auto">
          <a:xfrm rot="-7069341">
            <a:off x="7446963" y="2600325"/>
            <a:ext cx="1524000" cy="381000"/>
          </a:xfrm>
          <a:prstGeom prst="rightArrow">
            <a:avLst>
              <a:gd name="adj1" fmla="val 57500"/>
              <a:gd name="adj2" fmla="val 1158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1157" name="Text Box 5">
            <a:extLst>
              <a:ext uri="{FF2B5EF4-FFF2-40B4-BE49-F238E27FC236}">
                <a16:creationId xmlns:a16="http://schemas.microsoft.com/office/drawing/2014/main" id="{175412F4-AC0F-4DE8-B956-3C2B062CF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922463"/>
            <a:ext cx="47625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US" altLang="en-US">
                <a:latin typeface="Comic Sans MS" panose="030F0702030302020204" pitchFamily="66" charset="0"/>
              </a:rPr>
              <a:t>DATA registers</a:t>
            </a:r>
          </a:p>
          <a:p>
            <a:pPr>
              <a:buClr>
                <a:srgbClr val="CC0066"/>
              </a:buClr>
              <a:buFont typeface="Wingdings" panose="05000000000000000000" pitchFamily="2" charset="2"/>
              <a:buChar char="q"/>
            </a:pPr>
            <a:endParaRPr lang="en-US" altLang="en-US">
              <a:latin typeface="Comic Sans MS" panose="030F0702030302020204" pitchFamily="66" charset="0"/>
            </a:endParaRPr>
          </a:p>
          <a:p>
            <a:pPr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US" altLang="en-US">
                <a:latin typeface="Comic Sans MS" panose="030F0702030302020204" pitchFamily="66" charset="0"/>
              </a:rPr>
              <a:t>CONTROL registers</a:t>
            </a:r>
          </a:p>
          <a:p>
            <a:pPr lvl="1"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en-US" altLang="en-US">
                <a:latin typeface="Comic Sans MS" panose="030F0702030302020204" pitchFamily="66" charset="0"/>
              </a:rPr>
              <a:t>Timers</a:t>
            </a:r>
          </a:p>
          <a:p>
            <a:pPr lvl="1"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en-US" altLang="en-US">
                <a:latin typeface="Comic Sans MS" panose="030F0702030302020204" pitchFamily="66" charset="0"/>
              </a:rPr>
              <a:t>Serial ports</a:t>
            </a:r>
          </a:p>
          <a:p>
            <a:pPr lvl="1"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en-US" altLang="en-US">
                <a:latin typeface="Comic Sans MS" panose="030F0702030302020204" pitchFamily="66" charset="0"/>
              </a:rPr>
              <a:t>Interrupt system</a:t>
            </a:r>
          </a:p>
          <a:p>
            <a:pPr lvl="1"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en-US" altLang="en-US">
                <a:latin typeface="Comic Sans MS" panose="030F0702030302020204" pitchFamily="66" charset="0"/>
              </a:rPr>
              <a:t>Analog to Digital converter</a:t>
            </a:r>
          </a:p>
          <a:p>
            <a:pPr lvl="1"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en-US" altLang="en-US">
                <a:latin typeface="Comic Sans MS" panose="030F0702030302020204" pitchFamily="66" charset="0"/>
              </a:rPr>
              <a:t>Digital to Analog converter</a:t>
            </a:r>
          </a:p>
          <a:p>
            <a:pPr lvl="1"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en-US" altLang="en-US">
                <a:latin typeface="Comic Sans MS" panose="030F0702030302020204" pitchFamily="66" charset="0"/>
              </a:rPr>
              <a:t>Etc.</a:t>
            </a:r>
          </a:p>
        </p:txBody>
      </p:sp>
      <p:sp>
        <p:nvSpPr>
          <p:cNvPr id="561158" name="Text Box 6">
            <a:extLst>
              <a:ext uri="{FF2B5EF4-FFF2-40B4-BE49-F238E27FC236}">
                <a16:creationId xmlns:a16="http://schemas.microsoft.com/office/drawing/2014/main" id="{AC5A803E-B47B-4497-BB44-E49E23C3E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3784600"/>
            <a:ext cx="3673475" cy="1558925"/>
          </a:xfrm>
          <a:prstGeom prst="rect">
            <a:avLst/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Addresses 80h – FFh</a:t>
            </a:r>
          </a:p>
          <a:p>
            <a:endParaRPr lang="en-US" altLang="en-US">
              <a:latin typeface="Comic Sans MS" panose="030F0702030302020204" pitchFamily="66" charset="0"/>
            </a:endParaRPr>
          </a:p>
          <a:p>
            <a:r>
              <a:rPr lang="en-US" altLang="en-US">
                <a:latin typeface="Comic Sans MS" panose="030F0702030302020204" pitchFamily="66" charset="0"/>
              </a:rPr>
              <a:t>Direct Addressing used to access SPRs</a:t>
            </a:r>
          </a:p>
        </p:txBody>
      </p:sp>
      <p:sp>
        <p:nvSpPr>
          <p:cNvPr id="561159" name="Line 7">
            <a:extLst>
              <a:ext uri="{FF2B5EF4-FFF2-40B4-BE49-F238E27FC236}">
                <a16:creationId xmlns:a16="http://schemas.microsoft.com/office/drawing/2014/main" id="{CA32390E-A8C8-4DF8-AA82-1ADF978F72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2863" y="1876425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61160" name="Line 8">
            <a:extLst>
              <a:ext uri="{FF2B5EF4-FFF2-40B4-BE49-F238E27FC236}">
                <a16:creationId xmlns:a16="http://schemas.microsoft.com/office/drawing/2014/main" id="{52169D72-358F-4D3F-8A22-1A8858BBC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2863" y="187642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61161" name="Rectangle 9">
            <a:extLst>
              <a:ext uri="{FF2B5EF4-FFF2-40B4-BE49-F238E27FC236}">
                <a16:creationId xmlns:a16="http://schemas.microsoft.com/office/drawing/2014/main" id="{34B9F781-7B50-4ED9-BDD8-E7F92FD7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463" y="1647825"/>
            <a:ext cx="1371600" cy="5334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A6E7B-9506-4553-825B-7A22DFD2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E43DEA08-5015-48BE-9A7E-A4C7FD839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8963" y="404813"/>
            <a:ext cx="7793037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Bit Addressable RAM</a:t>
            </a:r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graphicFrame>
        <p:nvGraphicFramePr>
          <p:cNvPr id="562179" name="Object 3">
            <a:extLst>
              <a:ext uri="{FF2B5EF4-FFF2-40B4-BE49-F238E27FC236}">
                <a16:creationId xmlns:a16="http://schemas.microsoft.com/office/drawing/2014/main" id="{5A00CA03-E59A-4ADC-A853-8CC0CE989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484313"/>
          <a:ext cx="6334125" cy="491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84" name="Photo Editor Photo" r:id="rId3" imgW="4809524" imgH="3552381" progId="MSPhotoEd.3">
                  <p:embed/>
                </p:oleObj>
              </mc:Choice>
              <mc:Fallback>
                <p:oleObj name="Photo Editor Photo" r:id="rId3" imgW="4809524" imgH="3552381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84313"/>
                        <a:ext cx="6334125" cy="491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0" name="Text Box 4">
            <a:extLst>
              <a:ext uri="{FF2B5EF4-FFF2-40B4-BE49-F238E27FC236}">
                <a16:creationId xmlns:a16="http://schemas.microsoft.com/office/drawing/2014/main" id="{A20EB2A0-5AC5-4FFB-80EB-B3A21E06C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55925"/>
            <a:ext cx="15240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ahoma" panose="020B0604030504040204" pitchFamily="34" charset="0"/>
              </a:rPr>
              <a:t>Figure 2-6</a:t>
            </a:r>
          </a:p>
          <a:p>
            <a:pPr algn="ctr"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Summary of the 8051 on-chip data memory</a:t>
            </a:r>
          </a:p>
          <a:p>
            <a:pPr algn="ctr"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(RAM)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7315-82CC-4904-A775-1A04C6A8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Text Box 2">
            <a:extLst>
              <a:ext uri="{FF2B5EF4-FFF2-40B4-BE49-F238E27FC236}">
                <a16:creationId xmlns:a16="http://schemas.microsoft.com/office/drawing/2014/main" id="{FCC50CA4-A6DD-43DB-A65F-1043F4C81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74925"/>
            <a:ext cx="1524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ahoma" panose="020B0604030504040204" pitchFamily="34" charset="0"/>
              </a:rPr>
              <a:t>Figure 2-6</a:t>
            </a:r>
          </a:p>
          <a:p>
            <a:pPr algn="ctr"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Summary of the 8051 on-chip data memory</a:t>
            </a:r>
          </a:p>
          <a:p>
            <a:pPr algn="ctr"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(Special Function Registers)</a:t>
            </a:r>
          </a:p>
        </p:txBody>
      </p:sp>
      <p:graphicFrame>
        <p:nvGraphicFramePr>
          <p:cNvPr id="563203" name="Object 3">
            <a:extLst>
              <a:ext uri="{FF2B5EF4-FFF2-40B4-BE49-F238E27FC236}">
                <a16:creationId xmlns:a16="http://schemas.microsoft.com/office/drawing/2014/main" id="{5D55677E-543B-4040-9652-4D5965BAF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557338"/>
          <a:ext cx="7010400" cy="491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08" name="Photo Editor Photo" r:id="rId3" imgW="5068007" imgH="3315163" progId="MSPhotoEd.3">
                  <p:embed/>
                </p:oleObj>
              </mc:Choice>
              <mc:Fallback>
                <p:oleObj name="Photo Editor Photo" r:id="rId3" imgW="5068007" imgH="3315163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57338"/>
                        <a:ext cx="7010400" cy="491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04" name="Rectangle 4">
            <a:extLst>
              <a:ext uri="{FF2B5EF4-FFF2-40B4-BE49-F238E27FC236}">
                <a16:creationId xmlns:a16="http://schemas.microsoft.com/office/drawing/2014/main" id="{F5B23D13-45A9-4455-894F-254017380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33375"/>
            <a:ext cx="7793038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GB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Bit Addressable RAM</a:t>
            </a:r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57241-1569-4146-B4CD-E95C9F89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:a16="http://schemas.microsoft.com/office/drawing/2014/main" id="{4BABF6B4-9E87-48F9-A03E-413A4A177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sz="39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Embedded System</a:t>
            </a:r>
            <a:br>
              <a:rPr lang="en-US" altLang="zh-TW" sz="35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</a:br>
            <a:r>
              <a:rPr lang="pt-BR" alt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(8051 Application)</a:t>
            </a:r>
            <a:br>
              <a:rPr lang="pt-BR" altLang="en-US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22CCA16F-7707-483A-A69C-EBD20BC10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5638800" cy="2971800"/>
          </a:xfrm>
        </p:spPr>
        <p:txBody>
          <a:bodyPr/>
          <a:lstStyle/>
          <a:p>
            <a:r>
              <a:rPr lang="en-US" altLang="zh-TW" sz="30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What is Embedded System?</a:t>
            </a:r>
          </a:p>
          <a:p>
            <a:pPr lvl="1"/>
            <a:r>
              <a:rPr lang="en-US" altLang="en-US"/>
              <a:t>An embedded system is closely integrated with the main system</a:t>
            </a:r>
          </a:p>
          <a:p>
            <a:pPr lvl="1"/>
            <a:r>
              <a:rPr lang="en-US" altLang="en-US"/>
              <a:t>It may not interact directly with the environment</a:t>
            </a:r>
          </a:p>
          <a:p>
            <a:pPr lvl="1"/>
            <a:r>
              <a:rPr lang="en-US" altLang="en-US"/>
              <a:t>For example – A microcomputer in a car ignition control</a:t>
            </a:r>
            <a:endParaRPr lang="en-US" altLang="zh-TW" sz="2600">
              <a:solidFill>
                <a:schemeClr val="tx2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graphicFrame>
        <p:nvGraphicFramePr>
          <p:cNvPr id="518148" name="Object 4">
            <a:extLst>
              <a:ext uri="{FF2B5EF4-FFF2-40B4-BE49-F238E27FC236}">
                <a16:creationId xmlns:a16="http://schemas.microsoft.com/office/drawing/2014/main" id="{017F2CB5-28E6-4112-A9EC-2A9C53558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2800" y="1600200"/>
          <a:ext cx="2992438" cy="306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53" name="Bitmap Image" r:id="rId3" imgW="2333333" imgH="2486372" progId="Paint.Picture">
                  <p:embed/>
                </p:oleObj>
              </mc:Choice>
              <mc:Fallback>
                <p:oleObj name="Bitmap Image" r:id="rId3" imgW="2333333" imgH="248637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1600200"/>
                        <a:ext cx="2992438" cy="306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49" name="Rectangle 5">
            <a:extLst>
              <a:ext uri="{FF2B5EF4-FFF2-40B4-BE49-F238E27FC236}">
                <a16:creationId xmlns:a16="http://schemas.microsoft.com/office/drawing/2014/main" id="{17823CAD-AF98-471F-AC58-65198CE16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935538"/>
            <a:ext cx="86106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rgbClr val="6600FF"/>
              </a:buClr>
              <a:buFont typeface="Wingdings" panose="05000000000000000000" pitchFamily="2" charset="2"/>
              <a:buChar char="v"/>
            </a:pPr>
            <a:r>
              <a:rPr lang="en-US" altLang="zh-TW" sz="1800">
                <a:ea typeface="PMingLiU" panose="02020500000000000000" pitchFamily="18" charset="-120"/>
              </a:rPr>
              <a:t> An embedded product uses a microprocessor or microcontroller to </a:t>
            </a:r>
            <a:r>
              <a:rPr lang="en-US" altLang="zh-TW" sz="1800">
                <a:solidFill>
                  <a:srgbClr val="FF3300"/>
                </a:solidFill>
                <a:ea typeface="PMingLiU" panose="02020500000000000000" pitchFamily="18" charset="-120"/>
              </a:rPr>
              <a:t>do one task</a:t>
            </a:r>
            <a:r>
              <a:rPr lang="en-US" altLang="zh-TW" sz="1800">
                <a:ea typeface="PMingLiU" panose="02020500000000000000" pitchFamily="18" charset="-120"/>
              </a:rPr>
              <a:t> only</a:t>
            </a:r>
          </a:p>
          <a:p>
            <a:pPr lvl="1">
              <a:spcBef>
                <a:spcPct val="50000"/>
              </a:spcBef>
              <a:buClr>
                <a:srgbClr val="6600FF"/>
              </a:buClr>
              <a:buFont typeface="Wingdings" panose="05000000000000000000" pitchFamily="2" charset="2"/>
              <a:buChar char="v"/>
            </a:pPr>
            <a:r>
              <a:rPr lang="en-US" altLang="zh-TW" sz="1800">
                <a:ea typeface="PMingLiU" panose="02020500000000000000" pitchFamily="18" charset="-120"/>
              </a:rPr>
              <a:t> There is only one application software that is typically </a:t>
            </a:r>
            <a:r>
              <a:rPr lang="en-US" altLang="zh-TW" sz="1800">
                <a:solidFill>
                  <a:srgbClr val="FF3300"/>
                </a:solidFill>
                <a:ea typeface="PMingLiU" panose="02020500000000000000" pitchFamily="18" charset="-120"/>
              </a:rPr>
              <a:t>burned into ROM</a:t>
            </a:r>
            <a:endParaRPr lang="en-US" altLang="en-US" sz="1800">
              <a:solidFill>
                <a:srgbClr val="FF3300"/>
              </a:solidFill>
              <a:ea typeface="PMingLiU" panose="02020500000000000000" pitchFamily="18" charset="-12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BCE8-87A5-4C1D-AD4D-3CE1C71B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226" name="Picture 2">
            <a:extLst>
              <a:ext uri="{FF2B5EF4-FFF2-40B4-BE49-F238E27FC236}">
                <a16:creationId xmlns:a16="http://schemas.microsoft.com/office/drawing/2014/main" id="{6B817543-6E2B-494A-A3E7-5EFC09988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33375"/>
            <a:ext cx="8553450" cy="608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22824-6DD9-4013-81A0-734A622E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>
            <a:extLst>
              <a:ext uri="{FF2B5EF4-FFF2-40B4-BE49-F238E27FC236}">
                <a16:creationId xmlns:a16="http://schemas.microsoft.com/office/drawing/2014/main" id="{E86BF520-F30B-4EF4-856D-8BE574B4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8496300" cy="16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GB" altLang="en-US" sz="2900">
                <a:solidFill>
                  <a:schemeClr val="tx2"/>
                </a:solidFill>
                <a:latin typeface="Comic Sans MS" panose="030F0702030302020204" pitchFamily="66" charset="0"/>
              </a:rPr>
              <a:t> Active bank selected by PSW [</a:t>
            </a:r>
            <a:r>
              <a:rPr lang="en-GB" altLang="en-US" sz="2900" b="1">
                <a:solidFill>
                  <a:schemeClr val="tx2"/>
                </a:solidFill>
                <a:latin typeface="Comic Sans MS" panose="030F0702030302020204" pitchFamily="66" charset="0"/>
              </a:rPr>
              <a:t>RS1,RS0</a:t>
            </a:r>
            <a:r>
              <a:rPr lang="en-GB" altLang="en-US" sz="2900">
                <a:solidFill>
                  <a:schemeClr val="tx2"/>
                </a:solidFill>
                <a:latin typeface="Comic Sans MS" panose="030F0702030302020204" pitchFamily="66" charset="0"/>
              </a:rPr>
              <a:t>] bit</a:t>
            </a:r>
          </a:p>
          <a:p>
            <a:pPr algn="just">
              <a:spcBef>
                <a:spcPct val="50000"/>
              </a:spcBef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GB" altLang="en-US" sz="2900">
                <a:solidFill>
                  <a:schemeClr val="tx2"/>
                </a:solidFill>
                <a:latin typeface="Comic Sans MS" panose="030F0702030302020204" pitchFamily="66" charset="0"/>
              </a:rPr>
              <a:t> Permits fast “context switching” in interrupt service routines (ISR).</a:t>
            </a:r>
            <a:endParaRPr lang="en-US" altLang="en-US" sz="29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8E52A805-01A2-41D5-82AB-7F9BEF071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33375"/>
            <a:ext cx="7772400" cy="763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r>
              <a:rPr lang="en-GB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Register Banks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283FE-5141-45F6-B1E1-D392F419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274" name="Picture 2">
            <a:extLst>
              <a:ext uri="{FF2B5EF4-FFF2-40B4-BE49-F238E27FC236}">
                <a16:creationId xmlns:a16="http://schemas.microsoft.com/office/drawing/2014/main" id="{1D245F1C-230E-466C-8D1A-19CD915D0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42900"/>
            <a:ext cx="8640763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6275" name="Picture 3">
            <a:extLst>
              <a:ext uri="{FF2B5EF4-FFF2-40B4-BE49-F238E27FC236}">
                <a16:creationId xmlns:a16="http://schemas.microsoft.com/office/drawing/2014/main" id="{74C09C9C-FA93-4273-BC4E-EEA1B16B4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3954463"/>
            <a:ext cx="76295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A6C24-95AE-402E-802E-BD81B2D7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>
            <a:extLst>
              <a:ext uri="{FF2B5EF4-FFF2-40B4-BE49-F238E27FC236}">
                <a16:creationId xmlns:a16="http://schemas.microsoft.com/office/drawing/2014/main" id="{C0C6AC4E-A32E-49C5-AE13-086A58F24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8051 CPU Registers</a:t>
            </a:r>
          </a:p>
        </p:txBody>
      </p:sp>
      <p:pic>
        <p:nvPicPr>
          <p:cNvPr id="567299" name="Picture 3">
            <a:extLst>
              <a:ext uri="{FF2B5EF4-FFF2-40B4-BE49-F238E27FC236}">
                <a16:creationId xmlns:a16="http://schemas.microsoft.com/office/drawing/2014/main" id="{8369E6E1-7A38-4EF2-A47B-FB97B9D6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66800"/>
            <a:ext cx="4333875" cy="508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7300" name="Text Box 4">
            <a:extLst>
              <a:ext uri="{FF2B5EF4-FFF2-40B4-BE49-F238E27FC236}">
                <a16:creationId xmlns:a16="http://schemas.microsoft.com/office/drawing/2014/main" id="{E98A551C-BD23-4EBE-91AB-DAD342545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312863"/>
            <a:ext cx="39147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srgbClr val="663300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2000">
                <a:latin typeface="Comic Sans MS" panose="030F0702030302020204" pitchFamily="66" charset="0"/>
              </a:rPr>
              <a:t>       (Accumulator)</a:t>
            </a:r>
          </a:p>
          <a:p>
            <a:pPr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srgbClr val="663300"/>
                </a:solidFill>
                <a:latin typeface="Comic Sans MS" panose="030F0702030302020204" pitchFamily="66" charset="0"/>
              </a:rPr>
              <a:t>B</a:t>
            </a:r>
          </a:p>
          <a:p>
            <a:pPr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srgbClr val="663300"/>
                </a:solidFill>
                <a:latin typeface="Comic Sans MS" panose="030F0702030302020204" pitchFamily="66" charset="0"/>
              </a:rPr>
              <a:t>PSW</a:t>
            </a:r>
            <a:r>
              <a:rPr lang="en-US" altLang="en-US" sz="2000">
                <a:latin typeface="Comic Sans MS" panose="030F0702030302020204" pitchFamily="66" charset="0"/>
              </a:rPr>
              <a:t>  (Program Status Word)</a:t>
            </a:r>
          </a:p>
          <a:p>
            <a:pPr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srgbClr val="663300"/>
                </a:solidFill>
                <a:latin typeface="Comic Sans MS" panose="030F0702030302020204" pitchFamily="66" charset="0"/>
              </a:rPr>
              <a:t>SP</a:t>
            </a:r>
            <a:r>
              <a:rPr lang="en-US" altLang="en-US" sz="2000">
                <a:latin typeface="Comic Sans MS" panose="030F0702030302020204" pitchFamily="66" charset="0"/>
              </a:rPr>
              <a:t>      (Stack Pointer)</a:t>
            </a:r>
          </a:p>
          <a:p>
            <a:pPr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srgbClr val="663300"/>
                </a:solidFill>
                <a:latin typeface="Comic Sans MS" panose="030F0702030302020204" pitchFamily="66" charset="0"/>
              </a:rPr>
              <a:t>PC</a:t>
            </a:r>
            <a:r>
              <a:rPr lang="en-US" altLang="en-US" sz="2000">
                <a:latin typeface="Comic Sans MS" panose="030F0702030302020204" pitchFamily="66" charset="0"/>
              </a:rPr>
              <a:t>      (Program Counter)</a:t>
            </a:r>
          </a:p>
          <a:p>
            <a:pPr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srgbClr val="663300"/>
                </a:solidFill>
                <a:latin typeface="Comic Sans MS" panose="030F0702030302020204" pitchFamily="66" charset="0"/>
              </a:rPr>
              <a:t>DPTR</a:t>
            </a:r>
            <a:r>
              <a:rPr lang="en-US" altLang="en-US" sz="2000">
                <a:latin typeface="Comic Sans MS" panose="030F0702030302020204" pitchFamily="66" charset="0"/>
              </a:rPr>
              <a:t> (Data Pointer)</a:t>
            </a:r>
          </a:p>
          <a:p>
            <a:pPr>
              <a:buClr>
                <a:srgbClr val="CC0066"/>
              </a:buClr>
              <a:buFont typeface="Wingdings" panose="05000000000000000000" pitchFamily="2" charset="2"/>
              <a:buChar char="q"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F6F7D92A-CCF9-4FAF-97BF-31D6B11E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1676400"/>
            <a:ext cx="7620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7302" name="Rectangle 6">
            <a:extLst>
              <a:ext uri="{FF2B5EF4-FFF2-40B4-BE49-F238E27FC236}">
                <a16:creationId xmlns:a16="http://schemas.microsoft.com/office/drawing/2014/main" id="{7D1345D6-0A3A-4223-B490-FF7B51D39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1676400"/>
            <a:ext cx="7620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7303" name="Rectangle 7">
            <a:extLst>
              <a:ext uri="{FF2B5EF4-FFF2-40B4-BE49-F238E27FC236}">
                <a16:creationId xmlns:a16="http://schemas.microsoft.com/office/drawing/2014/main" id="{0192392C-BDC3-473C-A815-06E7AEA70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2438400"/>
            <a:ext cx="4572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7304" name="Rectangle 8">
            <a:extLst>
              <a:ext uri="{FF2B5EF4-FFF2-40B4-BE49-F238E27FC236}">
                <a16:creationId xmlns:a16="http://schemas.microsoft.com/office/drawing/2014/main" id="{2FBD3D7A-1882-42B1-BBF5-695003150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3657600"/>
            <a:ext cx="11430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7305" name="Rectangle 9">
            <a:extLst>
              <a:ext uri="{FF2B5EF4-FFF2-40B4-BE49-F238E27FC236}">
                <a16:creationId xmlns:a16="http://schemas.microsoft.com/office/drawing/2014/main" id="{76066849-683C-4D1F-8DB8-B4374324B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4267200"/>
            <a:ext cx="11430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7306" name="Rectangle 10">
            <a:extLst>
              <a:ext uri="{FF2B5EF4-FFF2-40B4-BE49-F238E27FC236}">
                <a16:creationId xmlns:a16="http://schemas.microsoft.com/office/drawing/2014/main" id="{8B110422-36BF-436F-BF5E-574AB6B8F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1676400"/>
            <a:ext cx="8382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7307" name="Text Box 11">
            <a:extLst>
              <a:ext uri="{FF2B5EF4-FFF2-40B4-BE49-F238E27FC236}">
                <a16:creationId xmlns:a16="http://schemas.microsoft.com/office/drawing/2014/main" id="{7209102E-EB85-4895-B38E-F092217C2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933825"/>
            <a:ext cx="3217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Used in assembler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A886-FBD4-4E24-9C6D-B166A466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>
            <a:extLst>
              <a:ext uri="{FF2B5EF4-FFF2-40B4-BE49-F238E27FC236}">
                <a16:creationId xmlns:a16="http://schemas.microsoft.com/office/drawing/2014/main" id="{7E267CED-FDF1-4965-AFD8-CCE4D7D34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Registers</a:t>
            </a:r>
          </a:p>
        </p:txBody>
      </p:sp>
      <p:pic>
        <p:nvPicPr>
          <p:cNvPr id="568323" name="Picture 3">
            <a:extLst>
              <a:ext uri="{FF2B5EF4-FFF2-40B4-BE49-F238E27FC236}">
                <a16:creationId xmlns:a16="http://schemas.microsoft.com/office/drawing/2014/main" id="{5B54EC75-812C-4CBE-843B-6E5A9537CD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1650" y="1443038"/>
            <a:ext cx="7372350" cy="3871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47E1B-06D0-4DD0-ADB3-8428F3C5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>
            <a:extLst>
              <a:ext uri="{FF2B5EF4-FFF2-40B4-BE49-F238E27FC236}">
                <a16:creationId xmlns:a16="http://schemas.microsoft.com/office/drawing/2014/main" id="{625B7D29-B79B-464B-A333-9DB2C8E41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4000" b="1">
                <a:solidFill>
                  <a:schemeClr val="accent2"/>
                </a:solidFill>
                <a:latin typeface="Comic Sans MS" panose="030F0702030302020204" pitchFamily="66" charset="0"/>
                <a:ea typeface="Batang" panose="020B0503020000020004" pitchFamily="18" charset="-127"/>
              </a:rPr>
              <a:t>Registers</a:t>
            </a:r>
            <a:endParaRPr lang="en-US" altLang="en-US" sz="4000" b="1">
              <a:solidFill>
                <a:schemeClr val="accent2"/>
              </a:solidFill>
              <a:latin typeface="Comic Sans MS" panose="030F0702030302020204" pitchFamily="66" charset="0"/>
              <a:ea typeface="Batang" panose="020B0503020000020004" pitchFamily="18" charset="-127"/>
            </a:endParaRPr>
          </a:p>
        </p:txBody>
      </p:sp>
      <p:grpSp>
        <p:nvGrpSpPr>
          <p:cNvPr id="569347" name="Group 3">
            <a:extLst>
              <a:ext uri="{FF2B5EF4-FFF2-40B4-BE49-F238E27FC236}">
                <a16:creationId xmlns:a16="http://schemas.microsoft.com/office/drawing/2014/main" id="{1CB31132-1BB5-4192-B217-D12A7A10305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609725"/>
            <a:ext cx="6172200" cy="4638675"/>
            <a:chOff x="1056" y="1239"/>
            <a:chExt cx="3120" cy="2547"/>
          </a:xfrm>
        </p:grpSpPr>
        <p:sp>
          <p:nvSpPr>
            <p:cNvPr id="569348" name="Text Box 4">
              <a:extLst>
                <a:ext uri="{FF2B5EF4-FFF2-40B4-BE49-F238E27FC236}">
                  <a16:creationId xmlns:a16="http://schemas.microsoft.com/office/drawing/2014/main" id="{CBBEE077-565B-4B87-8459-8A475ADA5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" y="1239"/>
              <a:ext cx="774" cy="19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sz="1400" b="1">
                  <a:ea typeface="Batang" panose="020B0503020000020004" pitchFamily="18" charset="-127"/>
                </a:rPr>
                <a:t>A</a:t>
              </a:r>
              <a:endParaRPr lang="en-US" altLang="ko-KR" sz="20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  <p:sp>
          <p:nvSpPr>
            <p:cNvPr id="569349" name="Text Box 5">
              <a:extLst>
                <a:ext uri="{FF2B5EF4-FFF2-40B4-BE49-F238E27FC236}">
                  <a16:creationId xmlns:a16="http://schemas.microsoft.com/office/drawing/2014/main" id="{2C859E7A-E656-4EC7-969E-E5E34C184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" y="1436"/>
              <a:ext cx="774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sz="1400" b="1">
                  <a:ea typeface="Batang" panose="020B0503020000020004" pitchFamily="18" charset="-127"/>
                </a:rPr>
                <a:t>B</a:t>
              </a:r>
              <a:endParaRPr lang="en-US" altLang="ko-KR" sz="20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  <p:sp>
          <p:nvSpPr>
            <p:cNvPr id="569350" name="Text Box 6">
              <a:extLst>
                <a:ext uri="{FF2B5EF4-FFF2-40B4-BE49-F238E27FC236}">
                  <a16:creationId xmlns:a16="http://schemas.microsoft.com/office/drawing/2014/main" id="{51A2122F-C5AC-47AA-90AE-61BB5E57A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" y="1631"/>
              <a:ext cx="774" cy="19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sz="1400" b="1">
                  <a:ea typeface="Batang" panose="020B0503020000020004" pitchFamily="18" charset="-127"/>
                </a:rPr>
                <a:t>R0</a:t>
              </a:r>
              <a:endParaRPr lang="en-US" altLang="ko-KR" sz="20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  <p:sp>
          <p:nvSpPr>
            <p:cNvPr id="569351" name="Text Box 7">
              <a:extLst>
                <a:ext uri="{FF2B5EF4-FFF2-40B4-BE49-F238E27FC236}">
                  <a16:creationId xmlns:a16="http://schemas.microsoft.com/office/drawing/2014/main" id="{E422ECA8-8FF4-4530-83C5-069448CCE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" y="1825"/>
              <a:ext cx="774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sz="1400" b="1">
                  <a:ea typeface="Batang" panose="020B0503020000020004" pitchFamily="18" charset="-127"/>
                </a:rPr>
                <a:t>R1</a:t>
              </a:r>
              <a:endParaRPr lang="en-US" altLang="ko-KR" sz="20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  <p:sp>
          <p:nvSpPr>
            <p:cNvPr id="569352" name="Text Box 8">
              <a:extLst>
                <a:ext uri="{FF2B5EF4-FFF2-40B4-BE49-F238E27FC236}">
                  <a16:creationId xmlns:a16="http://schemas.microsoft.com/office/drawing/2014/main" id="{BAD388E0-D07C-4D54-9509-959960054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" y="2226"/>
              <a:ext cx="774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sz="1400" b="1">
                  <a:ea typeface="Batang" panose="020B0503020000020004" pitchFamily="18" charset="-127"/>
                </a:rPr>
                <a:t>R3</a:t>
              </a:r>
              <a:endParaRPr lang="en-US" altLang="ko-KR" sz="20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  <p:sp>
          <p:nvSpPr>
            <p:cNvPr id="569353" name="Text Box 9">
              <a:extLst>
                <a:ext uri="{FF2B5EF4-FFF2-40B4-BE49-F238E27FC236}">
                  <a16:creationId xmlns:a16="http://schemas.microsoft.com/office/drawing/2014/main" id="{3F773871-7A75-496C-8627-2F21A490C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" y="2427"/>
              <a:ext cx="774" cy="19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sz="1400" b="1">
                  <a:ea typeface="Batang" panose="020B0503020000020004" pitchFamily="18" charset="-127"/>
                </a:rPr>
                <a:t>R4</a:t>
              </a:r>
              <a:endParaRPr lang="en-US" altLang="ko-KR" sz="20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  <p:sp>
          <p:nvSpPr>
            <p:cNvPr id="569354" name="Text Box 10">
              <a:extLst>
                <a:ext uri="{FF2B5EF4-FFF2-40B4-BE49-F238E27FC236}">
                  <a16:creationId xmlns:a16="http://schemas.microsoft.com/office/drawing/2014/main" id="{993F9353-3CED-4BCF-AF14-92774720B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" y="2026"/>
              <a:ext cx="774" cy="19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sz="1400" b="1">
                  <a:ea typeface="Batang" panose="020B0503020000020004" pitchFamily="18" charset="-127"/>
                </a:rPr>
                <a:t>R2</a:t>
              </a:r>
              <a:endParaRPr lang="en-US" altLang="ko-KR" sz="20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  <p:sp>
          <p:nvSpPr>
            <p:cNvPr id="569355" name="Text Box 11">
              <a:extLst>
                <a:ext uri="{FF2B5EF4-FFF2-40B4-BE49-F238E27FC236}">
                  <a16:creationId xmlns:a16="http://schemas.microsoft.com/office/drawing/2014/main" id="{F7C09E13-858F-4673-A945-91C52E0CC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" y="2628"/>
              <a:ext cx="774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sz="1400" b="1">
                  <a:ea typeface="Batang" panose="020B0503020000020004" pitchFamily="18" charset="-127"/>
                </a:rPr>
                <a:t>R5</a:t>
              </a:r>
              <a:endParaRPr lang="en-US" altLang="ko-KR" sz="20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  <p:sp>
          <p:nvSpPr>
            <p:cNvPr id="569356" name="Text Box 12">
              <a:extLst>
                <a:ext uri="{FF2B5EF4-FFF2-40B4-BE49-F238E27FC236}">
                  <a16:creationId xmlns:a16="http://schemas.microsoft.com/office/drawing/2014/main" id="{A71B6563-FFF4-4357-A72E-946A7A94B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" y="3030"/>
              <a:ext cx="774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sz="1400" b="1">
                  <a:ea typeface="Batang" panose="020B0503020000020004" pitchFamily="18" charset="-127"/>
                </a:rPr>
                <a:t>R7</a:t>
              </a:r>
              <a:endParaRPr lang="en-US" altLang="ko-KR" sz="20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  <p:sp>
          <p:nvSpPr>
            <p:cNvPr id="569357" name="Text Box 13">
              <a:extLst>
                <a:ext uri="{FF2B5EF4-FFF2-40B4-BE49-F238E27FC236}">
                  <a16:creationId xmlns:a16="http://schemas.microsoft.com/office/drawing/2014/main" id="{BC6F1681-EC42-45CC-AEFE-7C3EEBF5F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" y="2829"/>
              <a:ext cx="774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sz="1400" b="1">
                  <a:ea typeface="Batang" panose="020B0503020000020004" pitchFamily="18" charset="-127"/>
                </a:rPr>
                <a:t>R6</a:t>
              </a:r>
              <a:endParaRPr lang="en-US" altLang="ko-KR" sz="20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  <p:sp>
          <p:nvSpPr>
            <p:cNvPr id="569358" name="Text Box 14">
              <a:extLst>
                <a:ext uri="{FF2B5EF4-FFF2-40B4-BE49-F238E27FC236}">
                  <a16:creationId xmlns:a16="http://schemas.microsoft.com/office/drawing/2014/main" id="{8E6C5A21-0B63-4C51-9CF0-290F2F9BB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1704"/>
              <a:ext cx="775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sz="1400" b="1">
                  <a:ea typeface="Batang" panose="020B0503020000020004" pitchFamily="18" charset="-127"/>
                </a:rPr>
                <a:t>DPH</a:t>
              </a:r>
              <a:endParaRPr lang="en-US" altLang="ko-KR" sz="20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  <p:sp>
          <p:nvSpPr>
            <p:cNvPr id="569359" name="Text Box 15">
              <a:extLst>
                <a:ext uri="{FF2B5EF4-FFF2-40B4-BE49-F238E27FC236}">
                  <a16:creationId xmlns:a16="http://schemas.microsoft.com/office/drawing/2014/main" id="{8A3523DC-97C3-415F-9EB4-B969397D3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" y="1704"/>
              <a:ext cx="775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sz="1400" b="1">
                  <a:ea typeface="Batang" panose="020B0503020000020004" pitchFamily="18" charset="-127"/>
                </a:rPr>
                <a:t>DPL</a:t>
              </a:r>
              <a:endParaRPr lang="en-US" altLang="ko-KR" sz="20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  <p:sp>
          <p:nvSpPr>
            <p:cNvPr id="569360" name="Text Box 16">
              <a:extLst>
                <a:ext uri="{FF2B5EF4-FFF2-40B4-BE49-F238E27FC236}">
                  <a16:creationId xmlns:a16="http://schemas.microsoft.com/office/drawing/2014/main" id="{BB84A6FF-84AC-40DA-9014-076C81A5E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" y="2072"/>
              <a:ext cx="1574" cy="19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sz="1400" b="1">
                  <a:ea typeface="Batang" panose="020B0503020000020004" pitchFamily="18" charset="-127"/>
                </a:rPr>
                <a:t>PC</a:t>
              </a:r>
              <a:endParaRPr lang="en-US" altLang="ko-KR" sz="20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  <p:sp>
          <p:nvSpPr>
            <p:cNvPr id="569361" name="Text Box 17">
              <a:extLst>
                <a:ext uri="{FF2B5EF4-FFF2-40B4-BE49-F238E27FC236}">
                  <a16:creationId xmlns:a16="http://schemas.microsoft.com/office/drawing/2014/main" id="{9601EB2E-427A-46A8-8E42-E504DC3D4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1704"/>
              <a:ext cx="435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 sz="1400" b="1">
                  <a:ea typeface="Batang" panose="020B0503020000020004" pitchFamily="18" charset="-127"/>
                </a:rPr>
                <a:t>DPTR</a:t>
              </a:r>
              <a:endParaRPr lang="en-US" altLang="ko-KR" sz="20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  <p:sp>
          <p:nvSpPr>
            <p:cNvPr id="569362" name="Text Box 18">
              <a:extLst>
                <a:ext uri="{FF2B5EF4-FFF2-40B4-BE49-F238E27FC236}">
                  <a16:creationId xmlns:a16="http://schemas.microsoft.com/office/drawing/2014/main" id="{816ECCD3-803B-444A-9338-9997E6D60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9" y="2059"/>
              <a:ext cx="435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 sz="1400" b="1">
                  <a:ea typeface="Batang" panose="020B0503020000020004" pitchFamily="18" charset="-127"/>
                </a:rPr>
                <a:t>PC</a:t>
              </a:r>
              <a:endParaRPr lang="en-US" altLang="ko-KR" sz="20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  <p:sp>
          <p:nvSpPr>
            <p:cNvPr id="569363" name="Text Box 19">
              <a:extLst>
                <a:ext uri="{FF2B5EF4-FFF2-40B4-BE49-F238E27FC236}">
                  <a16:creationId xmlns:a16="http://schemas.microsoft.com/office/drawing/2014/main" id="{F854C232-A842-43E7-AD5C-51B66BC94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2414"/>
              <a:ext cx="17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 sz="1800" b="1">
                  <a:ea typeface="Batang" panose="020B0503020000020004" pitchFamily="18" charset="-127"/>
                </a:rPr>
                <a:t>Some 8051 16-bit Register</a:t>
              </a:r>
              <a:endParaRPr lang="en-US" altLang="ko-KR" sz="28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  <p:sp>
          <p:nvSpPr>
            <p:cNvPr id="569364" name="Text Box 20">
              <a:extLst>
                <a:ext uri="{FF2B5EF4-FFF2-40B4-BE49-F238E27FC236}">
                  <a16:creationId xmlns:a16="http://schemas.microsoft.com/office/drawing/2014/main" id="{FAD785DD-C73E-4670-A607-596185118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291"/>
              <a:ext cx="1158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ko-KR" sz="1800" b="1">
                  <a:ea typeface="Batang" panose="020B0503020000020004" pitchFamily="18" charset="-127"/>
                </a:rPr>
                <a:t>Some 8-bit Registers of the 8051</a:t>
              </a:r>
              <a:endParaRPr lang="en-US" altLang="ko-KR" sz="2800" b="1">
                <a:latin typeface="Arial" panose="020B0604020202020204" pitchFamily="34" charset="0"/>
                <a:ea typeface="Batang" panose="020B0503020000020004" pitchFamily="18" charset="-127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FC2627-961C-419C-8929-C93C5892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B0EF3795-4F42-46F8-B2FB-579DFF362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400">
                <a:solidFill>
                  <a:schemeClr val="accent2"/>
                </a:solidFill>
                <a:latin typeface="Comic Sans MS" panose="030F0702030302020204" pitchFamily="66" charset="0"/>
              </a:rPr>
              <a:t>The 8051</a:t>
            </a:r>
            <a:br>
              <a:rPr lang="en-US" altLang="en-US" sz="44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altLang="en-US" sz="4400">
                <a:solidFill>
                  <a:schemeClr val="accent2"/>
                </a:solidFill>
                <a:latin typeface="Comic Sans MS" panose="030F0702030302020204" pitchFamily="66" charset="0"/>
              </a:rPr>
              <a:t> Assembly Language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FB42689B-44AF-4B33-BA04-2E11C3CFB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Overview</a:t>
            </a:r>
          </a:p>
        </p:txBody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2B2D0E8C-0AB3-4F9D-B7E9-726EB193C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transfer instructions</a:t>
            </a:r>
          </a:p>
          <a:p>
            <a:r>
              <a:rPr lang="en-US" altLang="en-US"/>
              <a:t>Addressing modes</a:t>
            </a:r>
          </a:p>
          <a:p>
            <a:r>
              <a:rPr lang="en-US" altLang="en-US"/>
              <a:t>Data processing (arithmetic and logic)</a:t>
            </a:r>
          </a:p>
          <a:p>
            <a:r>
              <a:rPr lang="en-US" altLang="en-US"/>
              <a:t>Program flow instructions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90BC9-27A4-40F9-A178-3D1D0E8F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28C9A520-A03E-4B91-A2FA-6F34D4FC3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Data Transfer Instructions</a:t>
            </a: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EDCB9D77-503E-45D9-9CB7-83824A153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71600"/>
            <a:ext cx="8353425" cy="4724400"/>
          </a:xfrm>
        </p:spPr>
        <p:txBody>
          <a:bodyPr/>
          <a:lstStyle/>
          <a:p>
            <a:r>
              <a:rPr lang="en-US" altLang="en-US"/>
              <a:t>MOV dest, source		dest </a:t>
            </a:r>
            <a:r>
              <a:rPr lang="en-US" altLang="en-US">
                <a:sym typeface="Wingdings" panose="05000000000000000000" pitchFamily="2" charset="2"/>
              </a:rPr>
              <a:t> source</a:t>
            </a:r>
          </a:p>
          <a:p>
            <a:r>
              <a:rPr lang="en-US" altLang="en-US"/>
              <a:t>Stack instructions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PUSH byte</a:t>
            </a:r>
            <a:r>
              <a:rPr lang="en-US" altLang="en-US" sz="2000">
                <a:latin typeface="Courier New" panose="02070309020205020404" pitchFamily="49" charset="0"/>
              </a:rPr>
              <a:t>	;increment stack pointer, 			            ;move byte on stack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POP byte</a:t>
            </a:r>
            <a:r>
              <a:rPr lang="en-US" altLang="en-US" sz="2000">
                <a:latin typeface="Courier New" panose="02070309020205020404" pitchFamily="49" charset="0"/>
              </a:rPr>
              <a:t>	      ;move from stack to byte, 		    	            ;decrement stack pointer</a:t>
            </a:r>
          </a:p>
          <a:p>
            <a:r>
              <a:rPr lang="en-US" altLang="en-US"/>
              <a:t>Exchange instructions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XCH a, byte</a:t>
            </a:r>
            <a:r>
              <a:rPr lang="en-US" altLang="en-US" sz="2000">
                <a:latin typeface="Courier New" panose="02070309020205020404" pitchFamily="49" charset="0"/>
              </a:rPr>
              <a:t>	;exchange accumulator and byte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XCHD a, byte</a:t>
            </a:r>
            <a:r>
              <a:rPr lang="en-US" altLang="en-US" sz="2000">
                <a:latin typeface="Courier New" panose="02070309020205020404" pitchFamily="49" charset="0"/>
              </a:rPr>
              <a:t>	;exchange low nibbles of 				      ;accumulator and byte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3200">
              <a:sym typeface="Wingdings" panose="05000000000000000000" pitchFamily="2" charset="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06A56-2074-451A-ACE6-943FE8D9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2D5B7D85-B347-4F06-8DB4-F76A6EA56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922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Addressing Modes 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7EF8792B-7AF2-4CB4-903E-950B5EB21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3225" y="1524000"/>
            <a:ext cx="83597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009900"/>
                </a:solidFill>
              </a:rPr>
              <a:t>Immediate Mode</a:t>
            </a:r>
            <a:r>
              <a:rPr lang="en-US" altLang="en-US" u="sng"/>
              <a:t> </a:t>
            </a:r>
            <a:r>
              <a:rPr lang="en-US" altLang="en-US"/>
              <a:t>– specify data by its </a:t>
            </a:r>
            <a:r>
              <a:rPr lang="en-US" altLang="en-US">
                <a:solidFill>
                  <a:srgbClr val="FF3300"/>
                </a:solidFill>
              </a:rPr>
              <a:t>value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mov A, #0</a:t>
            </a:r>
            <a:r>
              <a:rPr lang="en-US" altLang="en-US" sz="2000">
                <a:latin typeface="Courier New" panose="02070309020205020404" pitchFamily="49" charset="0"/>
              </a:rPr>
              <a:t>	     ;put 0 in the accumulator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                 ;A = 00000000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6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mov R4, #11h </a:t>
            </a:r>
            <a:r>
              <a:rPr lang="en-US" altLang="en-US" sz="2000">
                <a:latin typeface="Courier New" panose="02070309020205020404" pitchFamily="49" charset="0"/>
              </a:rPr>
              <a:t>     ;put 11hex in the R4 register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</a:rPr>
              <a:t>                  </a:t>
            </a:r>
            <a:r>
              <a:rPr lang="en-US" altLang="en-US" sz="14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;R4 = 00010001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6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mov B, #11</a:t>
            </a:r>
            <a:r>
              <a:rPr lang="en-US" altLang="en-US" sz="2000">
                <a:latin typeface="Courier New" panose="02070309020205020404" pitchFamily="49" charset="0"/>
              </a:rPr>
              <a:t>	      ;put 11 decimal in b register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               ;B = 00001011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mov DPTR,#7521h  </a:t>
            </a:r>
            <a:r>
              <a:rPr lang="en-US" altLang="en-US" sz="2000">
                <a:latin typeface="Courier New" panose="02070309020205020404" pitchFamily="49" charset="0"/>
              </a:rPr>
              <a:t>;put 7521 hex in DPTR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</a:t>
            </a:r>
            <a:r>
              <a:rPr lang="en-US" altLang="en-US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 ;DPTR = 0111010100100001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3A87C-4F38-4591-9387-F3F4CEB8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>
            <a:extLst>
              <a:ext uri="{FF2B5EF4-FFF2-40B4-BE49-F238E27FC236}">
                <a16:creationId xmlns:a16="http://schemas.microsoft.com/office/drawing/2014/main" id="{DDA3DC03-0C22-4AD5-8809-B53C45FD2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Examples of Embedded Systems</a:t>
            </a:r>
          </a:p>
        </p:txBody>
      </p:sp>
      <p:sp>
        <p:nvSpPr>
          <p:cNvPr id="519171" name="Rectangle 3">
            <a:extLst>
              <a:ext uri="{FF2B5EF4-FFF2-40B4-BE49-F238E27FC236}">
                <a16:creationId xmlns:a16="http://schemas.microsoft.com/office/drawing/2014/main" id="{C3DA9D86-9A92-45B8-A417-793D39030B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PMingLiU" panose="02020500000000000000" pitchFamily="18" charset="-120"/>
              </a:rPr>
              <a:t>Keyboard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PMingLiU" panose="02020500000000000000" pitchFamily="18" charset="-120"/>
              </a:rPr>
              <a:t>Printer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PMingLiU" panose="02020500000000000000" pitchFamily="18" charset="-120"/>
              </a:rPr>
              <a:t>video game player</a:t>
            </a:r>
            <a:endParaRPr lang="en-US" altLang="en-US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MP3 music players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Embedded memories to keep configuration information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Mobile phone units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Domestic (home) appliances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 switches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Automotive controls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E7D85-4A72-4FBE-867A-20B14B5E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>
            <a:extLst>
              <a:ext uri="{FF2B5EF4-FFF2-40B4-BE49-F238E27FC236}">
                <a16:creationId xmlns:a16="http://schemas.microsoft.com/office/drawing/2014/main" id="{81F29495-E240-4AD0-B653-2E4E332D7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1313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Addressing Modes 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28625A4C-6E6E-48F1-B971-EE363C6D4F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59775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009900"/>
                </a:solidFill>
              </a:rPr>
              <a:t>Immediate Mode</a:t>
            </a:r>
            <a:r>
              <a:rPr lang="en-US" altLang="en-US" sz="2400" u="sng"/>
              <a:t> </a:t>
            </a:r>
            <a:r>
              <a:rPr lang="en-US" altLang="en-US" sz="2400"/>
              <a:t>– continue</a:t>
            </a:r>
            <a:endParaRPr lang="en-US" altLang="en-US" sz="2400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MOV DPTR,#7521h  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MOV DPL,#21H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MOV DPH, #75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00"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COUNT EGU 30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~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~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mov R4, #COUNT </a:t>
            </a: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MOV DPTR,#MYDATA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~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~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0RG 200H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MYDATA:DB </a:t>
            </a:r>
            <a:r>
              <a:rPr lang="en-US" altLang="en-US" sz="2000" b="1"/>
              <a:t>“</a:t>
            </a:r>
            <a:r>
              <a:rPr lang="en-US" altLang="en-US" sz="2000" b="1">
                <a:latin typeface="Courier New" panose="02070309020205020404" pitchFamily="49" charset="0"/>
              </a:rPr>
              <a:t>IRAN</a:t>
            </a:r>
            <a:r>
              <a:rPr lang="en-US" altLang="en-US" sz="2000" b="1"/>
              <a:t>”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12004" name="Line 4">
            <a:extLst>
              <a:ext uri="{FF2B5EF4-FFF2-40B4-BE49-F238E27FC236}">
                <a16:creationId xmlns:a16="http://schemas.microsoft.com/office/drawing/2014/main" id="{FE9F9E88-F47F-402D-B0D3-6F583A7A2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276600"/>
            <a:ext cx="5545138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12005" name="Line 5">
            <a:extLst>
              <a:ext uri="{FF2B5EF4-FFF2-40B4-BE49-F238E27FC236}">
                <a16:creationId xmlns:a16="http://schemas.microsoft.com/office/drawing/2014/main" id="{BB47C2E0-B64F-41E2-9290-56EB6BD51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572000"/>
            <a:ext cx="5545138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CB29-6BF1-4067-BAB6-29E7A96B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4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3">
                                            <p:txEl>
                                              <p:charRg st="4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3">
                                            <p:txEl>
                                              <p:charRg st="4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6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03">
                                            <p:txEl>
                                              <p:charRg st="6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03">
                                            <p:txEl>
                                              <p:charRg st="6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03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03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9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03">
                                            <p:txEl>
                                              <p:charRg st="9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03">
                                            <p:txEl>
                                              <p:charRg st="9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10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03">
                                            <p:txEl>
                                              <p:charRg st="10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03">
                                            <p:txEl>
                                              <p:charRg st="10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10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03">
                                            <p:txEl>
                                              <p:charRg st="10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03">
                                            <p:txEl>
                                              <p:charRg st="10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1521F94F-67D3-49AA-8D12-3A810D50E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Addressing Modes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0FA51442-0C30-4F4E-B651-F862E8CD2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257300"/>
            <a:ext cx="8351838" cy="50514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009900"/>
                </a:solidFill>
              </a:rPr>
              <a:t>Register Addressing</a:t>
            </a:r>
            <a:r>
              <a:rPr lang="en-US" altLang="en-US"/>
              <a:t> – either source or destination is one of </a:t>
            </a:r>
            <a:r>
              <a:rPr lang="en-US" altLang="en-US">
                <a:solidFill>
                  <a:srgbClr val="FF3300"/>
                </a:solidFill>
              </a:rPr>
              <a:t>CPU register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MOV R0,A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MOV A,R7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ADD A,R4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ADD A,R7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MOV DPTR,#25F5H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MOV R5,DPL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MOV R,DPH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2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CC0066"/>
                </a:solidFill>
                <a:latin typeface="Courier New" panose="02070309020205020404" pitchFamily="49" charset="0"/>
              </a:rPr>
              <a:t>Note</a:t>
            </a:r>
            <a:r>
              <a:rPr lang="en-US" altLang="en-US" b="1">
                <a:latin typeface="Courier New" panose="02070309020205020404" pitchFamily="49" charset="0"/>
              </a:rPr>
              <a:t> that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MOV R4,R7</a:t>
            </a:r>
            <a:r>
              <a:rPr lang="en-US" altLang="en-US" b="1">
                <a:latin typeface="Courier New" panose="02070309020205020404" pitchFamily="49" charset="0"/>
              </a:rPr>
              <a:t> is incorrect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50966-2A2D-48A2-8E59-54D5E564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4C4C96FB-54B3-4D37-A1F9-747EC983E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Addressing Modes</a:t>
            </a:r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85EF2EFB-0E07-423C-AB9E-2354C931D6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052513"/>
            <a:ext cx="8367712" cy="2232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009900"/>
                </a:solidFill>
              </a:rPr>
              <a:t>Direct Mode</a:t>
            </a:r>
            <a:r>
              <a:rPr lang="en-US" altLang="en-US"/>
              <a:t> – specify data by its 8-bit address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                    </a:t>
            </a:r>
            <a:r>
              <a:rPr lang="en-US" altLang="en-US"/>
              <a:t>   </a:t>
            </a:r>
            <a:r>
              <a:rPr lang="en-US" altLang="en-US" sz="2400"/>
              <a:t>Usually for 30h-7Fh of RAM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600" b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a, 70h      	; copy contents of RAM at 70h to 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R0,40h       ; copy contents of RAM at 70h to 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56h,a        ; put contents of a at 56h to 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0D0h,a	       ; put contents of a into PSW</a:t>
            </a:r>
          </a:p>
        </p:txBody>
      </p:sp>
      <p:pic>
        <p:nvPicPr>
          <p:cNvPr id="429060" name="Picture 4">
            <a:extLst>
              <a:ext uri="{FF2B5EF4-FFF2-40B4-BE49-F238E27FC236}">
                <a16:creationId xmlns:a16="http://schemas.microsoft.com/office/drawing/2014/main" id="{7D48CDBD-2D9B-466D-91F1-43137FE9754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3429000"/>
            <a:ext cx="4114800" cy="2943225"/>
          </a:xfrm>
          <a:noFill/>
          <a:ln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>
            <a:extLst>
              <a:ext uri="{FF2B5EF4-FFF2-40B4-BE49-F238E27FC236}">
                <a16:creationId xmlns:a16="http://schemas.microsoft.com/office/drawing/2014/main" id="{555CE59C-CFEE-42BD-B053-2DCAEFF10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Addressing Modes</a:t>
            </a:r>
          </a:p>
        </p:txBody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F36E7E85-6F90-4B79-BDEA-A30B6FD822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268413"/>
            <a:ext cx="8367712" cy="49688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009900"/>
                </a:solidFill>
              </a:rPr>
              <a:t>Direct Mode</a:t>
            </a:r>
            <a:r>
              <a:rPr lang="en-US" altLang="en-US"/>
              <a:t> – play with R0-R7 by direct address</a:t>
            </a:r>
            <a:endParaRPr lang="en-US" altLang="en-US" sz="180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MOV A,4  </a:t>
            </a:r>
            <a:r>
              <a:rPr lang="en-US" altLang="en-US" b="1">
                <a:solidFill>
                  <a:srgbClr val="CC006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  </a:t>
            </a:r>
            <a:r>
              <a:rPr lang="en-US" altLang="en-US" sz="2000" b="1">
                <a:latin typeface="Courier New" panose="02070309020205020404" pitchFamily="49" charset="0"/>
              </a:rPr>
              <a:t>MOV A,R4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MOV A,7  </a:t>
            </a:r>
            <a:r>
              <a:rPr lang="en-US" altLang="en-US" b="1">
                <a:solidFill>
                  <a:srgbClr val="CC006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  </a:t>
            </a:r>
            <a:r>
              <a:rPr lang="en-US" altLang="en-US" sz="2000" b="1">
                <a:latin typeface="Courier New" panose="02070309020205020404" pitchFamily="49" charset="0"/>
              </a:rPr>
              <a:t>MOV A,R7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MOV 7,2  </a:t>
            </a:r>
            <a:r>
              <a:rPr lang="en-US" altLang="en-US" b="1">
                <a:solidFill>
                  <a:srgbClr val="CC006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  </a:t>
            </a:r>
            <a:r>
              <a:rPr lang="en-US" altLang="en-US" sz="2000" b="1">
                <a:latin typeface="Courier New" panose="02070309020205020404" pitchFamily="49" charset="0"/>
              </a:rPr>
              <a:t>MOV R7,R6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MOV R2,#5   ;Put 5 in R2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MOV R2,5    ;Put content of RAM at 5 in R2</a:t>
            </a:r>
          </a:p>
        </p:txBody>
      </p:sp>
      <p:grpSp>
        <p:nvGrpSpPr>
          <p:cNvPr id="513035" name="Group 11">
            <a:extLst>
              <a:ext uri="{FF2B5EF4-FFF2-40B4-BE49-F238E27FC236}">
                <a16:creationId xmlns:a16="http://schemas.microsoft.com/office/drawing/2014/main" id="{AE920265-0BC8-4BCD-866D-261B120686E9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3433763"/>
            <a:ext cx="1130300" cy="355600"/>
            <a:chOff x="657" y="1796"/>
            <a:chExt cx="499" cy="137"/>
          </a:xfrm>
        </p:grpSpPr>
        <p:sp>
          <p:nvSpPr>
            <p:cNvPr id="513031" name="Line 7">
              <a:extLst>
                <a:ext uri="{FF2B5EF4-FFF2-40B4-BE49-F238E27FC236}">
                  <a16:creationId xmlns:a16="http://schemas.microsoft.com/office/drawing/2014/main" id="{9EDCDAA5-0FCA-4368-9545-9EBEBE233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796"/>
              <a:ext cx="499" cy="137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13032" name="Line 8">
              <a:extLst>
                <a:ext uri="{FF2B5EF4-FFF2-40B4-BE49-F238E27FC236}">
                  <a16:creationId xmlns:a16="http://schemas.microsoft.com/office/drawing/2014/main" id="{A911394C-2D58-496D-9283-179A32907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1796"/>
              <a:ext cx="408" cy="136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>
            <a:extLst>
              <a:ext uri="{FF2B5EF4-FFF2-40B4-BE49-F238E27FC236}">
                <a16:creationId xmlns:a16="http://schemas.microsoft.com/office/drawing/2014/main" id="{7DBE139A-3714-4CA4-8B06-50FF9CC5E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Addressing Modes</a:t>
            </a:r>
          </a:p>
        </p:txBody>
      </p:sp>
      <p:sp>
        <p:nvSpPr>
          <p:cNvPr id="588803" name="Rectangle 3">
            <a:extLst>
              <a:ext uri="{FF2B5EF4-FFF2-40B4-BE49-F238E27FC236}">
                <a16:creationId xmlns:a16="http://schemas.microsoft.com/office/drawing/2014/main" id="{397C9BD0-25D3-46CA-9873-D08EE5106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47800"/>
            <a:ext cx="8424862" cy="49339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CC0066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9900"/>
                </a:solidFill>
              </a:rPr>
              <a:t>Register Indirect</a:t>
            </a:r>
            <a:r>
              <a:rPr lang="en-US" altLang="en-US" sz="2400"/>
              <a:t> – the address of the source or destination is specified in registers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Uses registers R0 or R1 for </a:t>
            </a:r>
            <a:r>
              <a:rPr lang="en-US" altLang="en-US" sz="2400">
                <a:solidFill>
                  <a:srgbClr val="FF3300"/>
                </a:solidFill>
              </a:rPr>
              <a:t>8-bit</a:t>
            </a:r>
            <a:r>
              <a:rPr lang="en-US" altLang="en-US" sz="2400"/>
              <a:t> address: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</a:rPr>
              <a:t>mov psw, #0		; use register bank 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</a:rPr>
              <a:t>mov r0, #0x3C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</a:rPr>
              <a:t>mov @r0, #3		; memory at 3C gets #3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</a:rPr>
              <a:t>					; M[3C] </a:t>
            </a: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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ym typeface="Wingdings" panose="05000000000000000000" pitchFamily="2" charset="2"/>
              </a:rPr>
              <a:t>Uses DPTR register for </a:t>
            </a:r>
            <a:r>
              <a:rPr lang="en-US" altLang="en-US" sz="2400">
                <a:solidFill>
                  <a:srgbClr val="FF3300"/>
                </a:solidFill>
                <a:sym typeface="Wingdings" panose="05000000000000000000" pitchFamily="2" charset="2"/>
              </a:rPr>
              <a:t>16-bit </a:t>
            </a:r>
            <a:r>
              <a:rPr lang="en-US" altLang="en-US" sz="2400">
                <a:sym typeface="Wingdings" panose="05000000000000000000" pitchFamily="2" charset="2"/>
              </a:rPr>
              <a:t>addresses: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mov dptr, #0x9000	; dptr  9000h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996633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movx a, @dptr		; a  M[9000]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Note that 9000 is an address in external memory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A24CE-0948-421A-AB34-D64CA930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184EE7B0-9EB7-47E7-A1B3-56C24842A9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47625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Use Register Indirect to access upper RAM block (+8052)</a:t>
            </a:r>
          </a:p>
        </p:txBody>
      </p:sp>
      <p:pic>
        <p:nvPicPr>
          <p:cNvPr id="433155" name="Picture 3">
            <a:extLst>
              <a:ext uri="{FF2B5EF4-FFF2-40B4-BE49-F238E27FC236}">
                <a16:creationId xmlns:a16="http://schemas.microsoft.com/office/drawing/2014/main" id="{34CCDD06-2832-4C79-BDAD-9785DAD54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205038"/>
            <a:ext cx="5589588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3156" name="AutoShape 4">
            <a:extLst>
              <a:ext uri="{FF2B5EF4-FFF2-40B4-BE49-F238E27FC236}">
                <a16:creationId xmlns:a16="http://schemas.microsoft.com/office/drawing/2014/main" id="{1AECA304-67C1-4943-B2B4-A9AC70744F22}"/>
              </a:ext>
            </a:extLst>
          </p:cNvPr>
          <p:cNvSpPr>
            <a:spLocks noChangeArrowheads="1"/>
          </p:cNvSpPr>
          <p:nvPr/>
        </p:nvSpPr>
        <p:spPr bwMode="auto">
          <a:xfrm rot="1717618">
            <a:off x="1219200" y="2667000"/>
            <a:ext cx="2133600" cy="381000"/>
          </a:xfrm>
          <a:prstGeom prst="rightArrow">
            <a:avLst>
              <a:gd name="adj1" fmla="val 50000"/>
              <a:gd name="adj2" fmla="val 14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71F6ACB6-D178-4B33-9DE0-CBAD91EA8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Addressing Modes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96B5FDCD-DBCA-42ED-B66A-375F4E1AA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009900"/>
                </a:solidFill>
              </a:rPr>
              <a:t>Register Indexed Mode</a:t>
            </a:r>
            <a:r>
              <a:rPr lang="en-US" altLang="en-US"/>
              <a:t> – source or destination address is the sum of the </a:t>
            </a:r>
            <a:r>
              <a:rPr lang="en-US" altLang="en-US" u="sng"/>
              <a:t>base address</a:t>
            </a:r>
            <a:r>
              <a:rPr lang="en-US" altLang="en-US"/>
              <a:t> and the accumulator(Index)</a:t>
            </a:r>
          </a:p>
          <a:p>
            <a:endParaRPr lang="en-US" altLang="en-US"/>
          </a:p>
          <a:p>
            <a:r>
              <a:rPr lang="en-US" altLang="en-US"/>
              <a:t>Base address can be </a:t>
            </a:r>
            <a:r>
              <a:rPr lang="en-US" altLang="en-US" u="sng"/>
              <a:t>DPTR</a:t>
            </a:r>
            <a:r>
              <a:rPr lang="en-US" altLang="en-US"/>
              <a:t> or PC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mov dptr, #4000h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mov a, #5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movc a, @a + dptr  </a:t>
            </a:r>
            <a:r>
              <a:rPr lang="en-US" altLang="en-US">
                <a:latin typeface="Courier New" panose="02070309020205020404" pitchFamily="49" charset="0"/>
              </a:rPr>
              <a:t>;a </a:t>
            </a:r>
            <a:r>
              <a:rPr lang="en-US" altLang="en-US">
                <a:latin typeface="Courier New" panose="02070309020205020404" pitchFamily="49" charset="0"/>
                <a:sym typeface="Wingdings" panose="05000000000000000000" pitchFamily="2" charset="2"/>
              </a:rPr>
              <a:t> M[4005]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982AE-A16B-4E0B-B68D-97AC5F1F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2A630341-0483-4DF8-9C3B-A1BD9C36A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Addressing Modes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FBE5B54B-A9B0-458A-A87A-2AF6000CC9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610600" cy="4648200"/>
          </a:xfrm>
        </p:spPr>
        <p:txBody>
          <a:bodyPr/>
          <a:lstStyle/>
          <a:p>
            <a:pPr marL="609600" indent="-60960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u="sng">
                <a:solidFill>
                  <a:srgbClr val="009900"/>
                </a:solidFill>
              </a:rPr>
              <a:t>Register Indexed Mode</a:t>
            </a:r>
            <a:r>
              <a:rPr lang="en-US" altLang="en-US"/>
              <a:t> </a:t>
            </a:r>
            <a:r>
              <a:rPr lang="en-US" altLang="en-US" sz="2400"/>
              <a:t>continue</a:t>
            </a:r>
          </a:p>
          <a:p>
            <a:pPr marL="609600" indent="-609600" eaLnBrk="0" hangingPunct="0">
              <a:spcBef>
                <a:spcPct val="0"/>
              </a:spcBef>
              <a:buClrTx/>
              <a:buFontTx/>
              <a:buNone/>
            </a:pPr>
            <a:endParaRPr lang="en-US" altLang="en-US"/>
          </a:p>
          <a:p>
            <a:pPr marL="609600" indent="-609600" eaLnBrk="0" hangingPunct="0">
              <a:spcBef>
                <a:spcPct val="0"/>
              </a:spcBef>
              <a:buClr>
                <a:srgbClr val="CC0066"/>
              </a:buClr>
            </a:pPr>
            <a:r>
              <a:rPr lang="en-US" altLang="en-US"/>
              <a:t>Base address can be DPTR or </a:t>
            </a:r>
            <a:r>
              <a:rPr lang="en-US" altLang="en-US" u="sng"/>
              <a:t>PC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	ORG 1000h</a:t>
            </a:r>
          </a:p>
          <a:p>
            <a:pPr marL="1371600" lvl="2" indent="-457200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1000  mov a, #5</a:t>
            </a:r>
          </a:p>
          <a:p>
            <a:pPr marL="1371600" lvl="2" indent="-457200">
              <a:buFontTx/>
              <a:buAutoNum type="arabicPlain" startAt="1002"/>
            </a:pPr>
            <a:r>
              <a:rPr lang="en-US" altLang="en-US" sz="2000" b="1">
                <a:latin typeface="Courier New" panose="02070309020205020404" pitchFamily="49" charset="0"/>
              </a:rPr>
              <a:t>  movc a, @a + PC   ;a </a:t>
            </a: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 M[1008]</a:t>
            </a:r>
          </a:p>
          <a:p>
            <a:pPr marL="1371600" lvl="2" indent="-457200">
              <a:buFontTx/>
              <a:buAutoNum type="arabicPlain" startAt="1003"/>
            </a:pP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  Nop</a:t>
            </a:r>
          </a:p>
          <a:p>
            <a:pPr marL="1371600" lvl="2" indent="-457200">
              <a:buFontTx/>
              <a:buAutoNum type="arabicPlain" startAt="1003"/>
            </a:pPr>
            <a:endParaRPr lang="en-US" altLang="en-US" sz="2000" b="1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marL="609600" indent="-609600" eaLnBrk="0" hangingPunct="0">
              <a:spcBef>
                <a:spcPct val="0"/>
              </a:spcBef>
              <a:buClr>
                <a:srgbClr val="CC0066"/>
              </a:buClr>
            </a:pPr>
            <a:r>
              <a:rPr lang="en-US" altLang="en-US">
                <a:solidFill>
                  <a:schemeClr val="tx2"/>
                </a:solidFill>
              </a:rPr>
              <a:t>Table Lookup</a:t>
            </a:r>
          </a:p>
          <a:p>
            <a:pPr marL="609600" indent="-609600" eaLnBrk="0" hangingPunct="0">
              <a:spcBef>
                <a:spcPct val="0"/>
              </a:spcBef>
              <a:buClr>
                <a:srgbClr val="CC0066"/>
              </a:buClr>
            </a:pPr>
            <a:r>
              <a:rPr lang="en-US" altLang="en-US">
                <a:solidFill>
                  <a:schemeClr val="tx2"/>
                </a:solidFill>
              </a:rPr>
              <a:t>MOVC </a:t>
            </a:r>
            <a:r>
              <a:rPr lang="en-US" altLang="en-US">
                <a:solidFill>
                  <a:srgbClr val="FF3300"/>
                </a:solidFill>
              </a:rPr>
              <a:t>only</a:t>
            </a:r>
            <a:r>
              <a:rPr lang="en-US" altLang="en-US">
                <a:solidFill>
                  <a:schemeClr val="tx2"/>
                </a:solidFill>
              </a:rPr>
              <a:t> can </a:t>
            </a:r>
            <a:r>
              <a:rPr lang="en-US" altLang="en-US" u="sng">
                <a:solidFill>
                  <a:schemeClr val="tx2"/>
                </a:solidFill>
              </a:rPr>
              <a:t>read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 u="sng">
                <a:solidFill>
                  <a:schemeClr val="tx2"/>
                </a:solidFill>
              </a:rPr>
              <a:t>internal</a:t>
            </a:r>
            <a:r>
              <a:rPr lang="en-US" altLang="en-US">
                <a:solidFill>
                  <a:schemeClr val="tx2"/>
                </a:solidFill>
              </a:rPr>
              <a:t> code memory</a:t>
            </a:r>
          </a:p>
          <a:p>
            <a:pPr marL="609600" indent="-609600" eaLnBrk="0" hangingPunct="0">
              <a:spcBef>
                <a:spcPct val="0"/>
              </a:spcBef>
              <a:buClr>
                <a:srgbClr val="CC0066"/>
              </a:buClr>
              <a:buFont typeface="Wingdings" panose="05000000000000000000" pitchFamily="2" charset="2"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36229" name="Text Box 5">
            <a:extLst>
              <a:ext uri="{FF2B5EF4-FFF2-40B4-BE49-F238E27FC236}">
                <a16:creationId xmlns:a16="http://schemas.microsoft.com/office/drawing/2014/main" id="{C429AA8C-29C5-4535-9042-45AC1E53B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4114800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anose="02070309020205020404" pitchFamily="49" charset="0"/>
              </a:rPr>
              <a:t>PC</a:t>
            </a:r>
          </a:p>
        </p:txBody>
      </p:sp>
      <p:sp>
        <p:nvSpPr>
          <p:cNvPr id="436230" name="Line 6">
            <a:extLst>
              <a:ext uri="{FF2B5EF4-FFF2-40B4-BE49-F238E27FC236}">
                <a16:creationId xmlns:a16="http://schemas.microsoft.com/office/drawing/2014/main" id="{75EB280A-A761-4A98-9C95-C3EC4413C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350" y="42735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182E7-88FB-4575-86E7-6C96E3D5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3D1133D4-1C26-4AEE-859A-1D3A57583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Acc Register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71A2E06F-7520-4779-80CB-2C62558844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724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0066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>
                <a:solidFill>
                  <a:srgbClr val="FF3300"/>
                </a:solidFill>
              </a:rPr>
              <a:t>A</a:t>
            </a:r>
            <a:r>
              <a:rPr lang="en-US" altLang="en-US" sz="2400"/>
              <a:t> register can be accessed by </a:t>
            </a:r>
            <a:r>
              <a:rPr lang="en-US" altLang="en-US" sz="2400">
                <a:solidFill>
                  <a:srgbClr val="FF3300"/>
                </a:solidFill>
              </a:rPr>
              <a:t>direct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rgbClr val="FF3300"/>
                </a:solidFill>
              </a:rPr>
              <a:t>register</a:t>
            </a:r>
            <a:r>
              <a:rPr lang="en-US" altLang="en-US" sz="2400"/>
              <a:t> mode</a:t>
            </a:r>
          </a:p>
          <a:p>
            <a:endParaRPr lang="en-US" altLang="en-US" sz="2400"/>
          </a:p>
          <a:p>
            <a:r>
              <a:rPr lang="en-US" altLang="en-US" sz="2400"/>
              <a:t>This 3 instruction has </a:t>
            </a:r>
            <a:r>
              <a:rPr lang="en-US" altLang="en-US" sz="2400">
                <a:solidFill>
                  <a:srgbClr val="FF3300"/>
                </a:solidFill>
              </a:rPr>
              <a:t>same</a:t>
            </a:r>
            <a:r>
              <a:rPr lang="en-US" altLang="en-US" sz="2400"/>
              <a:t> function with </a:t>
            </a:r>
            <a:r>
              <a:rPr lang="en-US" altLang="en-US" sz="2400">
                <a:solidFill>
                  <a:srgbClr val="FF3300"/>
                </a:solidFill>
              </a:rPr>
              <a:t>different</a:t>
            </a:r>
            <a:r>
              <a:rPr lang="en-US" altLang="en-US" sz="2400"/>
              <a:t> code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0703 E500             mov a,00h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0705 8500E0           mov acc,00h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0708 8500E0           mov 0e0h,00h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/>
              <a:t>Also this 3 instruction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070B E9               mov a,r1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070C 89E0             mov acc,r1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070E 89E0             mov 0e0h,r1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2FA62-402B-4E79-9331-0AF0BC87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>
            <a:extLst>
              <a:ext uri="{FF2B5EF4-FFF2-40B4-BE49-F238E27FC236}">
                <a16:creationId xmlns:a16="http://schemas.microsoft.com/office/drawing/2014/main" id="{E694F12F-C4E6-46DF-ACD4-CE701D386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SFRs Address</a:t>
            </a:r>
          </a:p>
        </p:txBody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30D3D246-E177-4CC4-B3DC-075A509E9C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876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0066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>
                <a:solidFill>
                  <a:srgbClr val="996633"/>
                </a:solidFill>
              </a:rPr>
              <a:t>B</a:t>
            </a:r>
            <a:r>
              <a:rPr lang="en-US" altLang="en-US" sz="2400"/>
              <a:t> – always direct mode - except  in MUL &amp; DIV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0703 8500</a:t>
            </a:r>
            <a:r>
              <a:rPr lang="en-US" altLang="en-US" sz="19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en-US" alt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        mov </a:t>
            </a:r>
            <a:r>
              <a:rPr lang="en-US" altLang="en-US" sz="19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,00h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0706 8500F0        mov 0</a:t>
            </a:r>
            <a:r>
              <a:rPr lang="en-US" altLang="en-US" sz="19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en-US" alt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h,00h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5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0709 8CF0          mov b,r4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900" b="1">
                <a:latin typeface="Courier New" panose="02070309020205020404" pitchFamily="49" charset="0"/>
                <a:cs typeface="Courier New" panose="02070309020205020404" pitchFamily="49" charset="0"/>
              </a:rPr>
              <a:t>070B 8CF0          mov 0f0h,r4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>
                <a:solidFill>
                  <a:srgbClr val="996633"/>
                </a:solidFill>
              </a:rPr>
              <a:t>P0~P3</a:t>
            </a:r>
            <a:r>
              <a:rPr lang="en-US" altLang="en-US" sz="2400"/>
              <a:t> – are direct address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0704 F580        mov p0,a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0706 F580        mov 80h,a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0708 859080      mov p0,p1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/>
              <a:t>Also other SFRs (pcon, tmod, psw,….)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0BCEE-FB83-4D89-BF47-4441C6CB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>
            <a:extLst>
              <a:ext uri="{FF2B5EF4-FFF2-40B4-BE49-F238E27FC236}">
                <a16:creationId xmlns:a16="http://schemas.microsoft.com/office/drawing/2014/main" id="{BE65DE95-4C88-4542-8565-705B3EE89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304800"/>
            <a:ext cx="83058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34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Three criteria in Choosing a Microcontroller</a:t>
            </a:r>
            <a:endParaRPr lang="en-US" altLang="en-US" sz="340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7301FE13-347E-4419-859E-58AC325195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648200"/>
          </a:xfrm>
        </p:spPr>
        <p:txBody>
          <a:bodyPr/>
          <a:lstStyle/>
          <a:p>
            <a:r>
              <a:rPr lang="en-US" altLang="zh-TW" sz="2600">
                <a:ea typeface="PMingLiU" panose="02020500000000000000" pitchFamily="18" charset="-120"/>
              </a:rPr>
              <a:t>meeting the computing needs of the task efficiently and cost effectively</a:t>
            </a:r>
          </a:p>
          <a:p>
            <a:pPr lvl="1"/>
            <a:r>
              <a:rPr lang="en-US" altLang="zh-TW" sz="2200">
                <a:ea typeface="PMingLiU" panose="02020500000000000000" pitchFamily="18" charset="-120"/>
              </a:rPr>
              <a:t>speed, the amount of ROM and RAM, the number of I/O ports and timers, size, packaging, power consumption</a:t>
            </a:r>
          </a:p>
          <a:p>
            <a:pPr lvl="1"/>
            <a:r>
              <a:rPr lang="en-US" altLang="zh-TW" sz="2200">
                <a:ea typeface="PMingLiU" panose="02020500000000000000" pitchFamily="18" charset="-120"/>
              </a:rPr>
              <a:t>easy to upgrade</a:t>
            </a:r>
          </a:p>
          <a:p>
            <a:pPr lvl="1"/>
            <a:r>
              <a:rPr lang="en-US" altLang="zh-TW" sz="2200">
                <a:ea typeface="PMingLiU" panose="02020500000000000000" pitchFamily="18" charset="-120"/>
              </a:rPr>
              <a:t>cost per unit</a:t>
            </a:r>
          </a:p>
          <a:p>
            <a:r>
              <a:rPr lang="en-US" altLang="zh-TW" sz="2600">
                <a:ea typeface="PMingLiU" panose="02020500000000000000" pitchFamily="18" charset="-120"/>
              </a:rPr>
              <a:t>availability of software development tools</a:t>
            </a:r>
          </a:p>
          <a:p>
            <a:pPr lvl="1"/>
            <a:r>
              <a:rPr lang="en-US" altLang="zh-TW" sz="2200">
                <a:ea typeface="PMingLiU" panose="02020500000000000000" pitchFamily="18" charset="-120"/>
              </a:rPr>
              <a:t>assemblers, debuggers, C compilers, emulator, simulator, technical support</a:t>
            </a:r>
          </a:p>
          <a:p>
            <a:r>
              <a:rPr lang="en-US" altLang="zh-TW" sz="2600">
                <a:ea typeface="PMingLiU" panose="02020500000000000000" pitchFamily="18" charset="-120"/>
              </a:rPr>
              <a:t>wide availability and reliable sources of the microcontrollers</a:t>
            </a:r>
            <a:endParaRPr lang="en-US" altLang="en-US" sz="2600">
              <a:ea typeface="PMingLiU" panose="02020500000000000000" pitchFamily="18" charset="-12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7E06B-AEE9-46CF-BEED-87FDDF1F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>
            <a:extLst>
              <a:ext uri="{FF2B5EF4-FFF2-40B4-BE49-F238E27FC236}">
                <a16:creationId xmlns:a16="http://schemas.microsoft.com/office/drawing/2014/main" id="{39C54210-E039-4D3B-BB93-9180F4972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SFRs Address</a:t>
            </a:r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79CBD13A-8A21-4DD8-B4A3-60E0CC3AF6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572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0066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3600"/>
              <a:t>All  SFRs such as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200"/>
              <a:t>(</a:t>
            </a:r>
            <a:r>
              <a:rPr lang="en-US" altLang="en-US" sz="3200">
                <a:solidFill>
                  <a:srgbClr val="663300"/>
                </a:solidFill>
              </a:rPr>
              <a:t>ACC</a:t>
            </a:r>
            <a:r>
              <a:rPr lang="en-US" altLang="en-US" sz="3200"/>
              <a:t>, </a:t>
            </a:r>
            <a:r>
              <a:rPr lang="en-US" altLang="en-US" sz="3200">
                <a:solidFill>
                  <a:srgbClr val="663300"/>
                </a:solidFill>
              </a:rPr>
              <a:t>B</a:t>
            </a:r>
            <a:r>
              <a:rPr lang="en-US" altLang="en-US" sz="3200"/>
              <a:t>, </a:t>
            </a:r>
            <a:r>
              <a:rPr lang="en-US" altLang="en-US" sz="3200">
                <a:solidFill>
                  <a:srgbClr val="663300"/>
                </a:solidFill>
              </a:rPr>
              <a:t>PCON</a:t>
            </a:r>
            <a:r>
              <a:rPr lang="en-US" altLang="en-US" sz="3200"/>
              <a:t>, </a:t>
            </a:r>
            <a:r>
              <a:rPr lang="en-US" altLang="en-US" sz="3200">
                <a:solidFill>
                  <a:srgbClr val="663300"/>
                </a:solidFill>
              </a:rPr>
              <a:t>TMOD</a:t>
            </a:r>
            <a:r>
              <a:rPr lang="en-US" altLang="en-US" sz="3200"/>
              <a:t>, </a:t>
            </a:r>
            <a:r>
              <a:rPr lang="en-US" altLang="en-US" sz="3200">
                <a:solidFill>
                  <a:srgbClr val="663300"/>
                </a:solidFill>
              </a:rPr>
              <a:t>PSW</a:t>
            </a:r>
            <a:r>
              <a:rPr lang="en-US" altLang="en-US" sz="3200"/>
              <a:t>, </a:t>
            </a:r>
            <a:r>
              <a:rPr lang="en-US" altLang="en-US" sz="3200">
                <a:solidFill>
                  <a:srgbClr val="663300"/>
                </a:solidFill>
              </a:rPr>
              <a:t>P0</a:t>
            </a:r>
            <a:r>
              <a:rPr lang="en-US" altLang="en-US" sz="3200"/>
              <a:t>~</a:t>
            </a:r>
            <a:r>
              <a:rPr lang="en-US" altLang="en-US" sz="3200">
                <a:solidFill>
                  <a:srgbClr val="663300"/>
                </a:solidFill>
              </a:rPr>
              <a:t>P3</a:t>
            </a:r>
            <a:r>
              <a:rPr lang="en-US" altLang="en-US" sz="3200"/>
              <a:t>, …)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600"/>
              <a:t>are accessible by name and direct address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600"/>
              <a:t>But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600"/>
              <a:t> both of them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600"/>
              <a:t>Must be coded as direct address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A58F7-AB9A-4297-BC4C-F167C271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017F65A4-65CE-44C9-8714-A339BD00E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8051 Instruction Format</a:t>
            </a:r>
          </a:p>
        </p:txBody>
      </p:sp>
      <p:sp>
        <p:nvSpPr>
          <p:cNvPr id="572537" name="Rectangle 121">
            <a:extLst>
              <a:ext uri="{FF2B5EF4-FFF2-40B4-BE49-F238E27FC236}">
                <a16:creationId xmlns:a16="http://schemas.microsoft.com/office/drawing/2014/main" id="{FFD42431-50D9-45D1-8996-E04B55E37B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immediate addressing </a:t>
            </a:r>
          </a:p>
          <a:p>
            <a:endParaRPr lang="en-US" altLang="en-US"/>
          </a:p>
          <a:p>
            <a:pPr lvl="2">
              <a:buFont typeface="Wingdings" panose="05000000000000000000" pitchFamily="2" charset="2"/>
              <a:buNone/>
            </a:pPr>
            <a:endParaRPr lang="en-US" altLang="en-US"/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add a,#3dh          ;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machine code=</a:t>
            </a:r>
            <a:r>
              <a:rPr lang="en-US" altLang="en-US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243d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Direct addressing</a:t>
            </a:r>
          </a:p>
          <a:p>
            <a:endParaRPr lang="en-US" altLang="en-US"/>
          </a:p>
          <a:p>
            <a:endParaRPr lang="en-US" altLang="en-US"/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mov r3,0E8h        ;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machine code=</a:t>
            </a:r>
            <a:r>
              <a:rPr lang="en-US" altLang="en-US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ABE8</a:t>
            </a:r>
          </a:p>
        </p:txBody>
      </p:sp>
      <p:graphicFrame>
        <p:nvGraphicFramePr>
          <p:cNvPr id="572498" name="Group 82">
            <a:extLst>
              <a:ext uri="{FF2B5EF4-FFF2-40B4-BE49-F238E27FC236}">
                <a16:creationId xmlns:a16="http://schemas.microsoft.com/office/drawing/2014/main" id="{ED96F634-328B-4F3D-B71B-48457C2080E1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4802188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19245213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844124"/>
                  </a:ext>
                </a:extLst>
              </a:tr>
            </a:tbl>
          </a:graphicData>
        </a:graphic>
      </p:graphicFrame>
      <p:graphicFrame>
        <p:nvGraphicFramePr>
          <p:cNvPr id="572519" name="Group 103">
            <a:extLst>
              <a:ext uri="{FF2B5EF4-FFF2-40B4-BE49-F238E27FC236}">
                <a16:creationId xmlns:a16="http://schemas.microsoft.com/office/drawing/2014/main" id="{413B2F98-DF82-4DC8-9461-0F991200EF99}"/>
              </a:ext>
            </a:extLst>
          </p:cNvPr>
          <p:cNvGraphicFramePr>
            <a:graphicFrameLocks noGrp="1"/>
          </p:cNvGraphicFramePr>
          <p:nvPr/>
        </p:nvGraphicFramePr>
        <p:xfrm>
          <a:off x="4191000" y="4800600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1791665301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Direct address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224776"/>
                  </a:ext>
                </a:extLst>
              </a:tr>
            </a:tbl>
          </a:graphicData>
        </a:graphic>
      </p:graphicFrame>
      <p:graphicFrame>
        <p:nvGraphicFramePr>
          <p:cNvPr id="572525" name="Group 109">
            <a:extLst>
              <a:ext uri="{FF2B5EF4-FFF2-40B4-BE49-F238E27FC236}">
                <a16:creationId xmlns:a16="http://schemas.microsoft.com/office/drawing/2014/main" id="{1E02037E-866A-4B65-83C8-B901BE86D2A4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2363788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3988210977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538128"/>
                  </a:ext>
                </a:extLst>
              </a:tr>
            </a:tbl>
          </a:graphicData>
        </a:graphic>
      </p:graphicFrame>
      <p:graphicFrame>
        <p:nvGraphicFramePr>
          <p:cNvPr id="572531" name="Group 115">
            <a:extLst>
              <a:ext uri="{FF2B5EF4-FFF2-40B4-BE49-F238E27FC236}">
                <a16:creationId xmlns:a16="http://schemas.microsoft.com/office/drawing/2014/main" id="{92DC8E91-73A0-4FB2-BC07-18778B44F1A3}"/>
              </a:ext>
            </a:extLst>
          </p:cNvPr>
          <p:cNvGraphicFramePr>
            <a:graphicFrameLocks noGrp="1"/>
          </p:cNvGraphicFramePr>
          <p:nvPr/>
        </p:nvGraphicFramePr>
        <p:xfrm>
          <a:off x="4191000" y="2362200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3983716258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Immediate data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254265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D341A-8648-478E-A6D8-2A2D2F9A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FC799376-785F-45C9-AC40-033E15A32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8051 Instruction Format</a:t>
            </a:r>
          </a:p>
        </p:txBody>
      </p:sp>
      <p:sp>
        <p:nvSpPr>
          <p:cNvPr id="574511" name="Rectangle 47">
            <a:extLst>
              <a:ext uri="{FF2B5EF4-FFF2-40B4-BE49-F238E27FC236}">
                <a16:creationId xmlns:a16="http://schemas.microsoft.com/office/drawing/2014/main" id="{A8208822-A8EF-4D42-A9AD-CE73333614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000"/>
              <a:t>Register addressing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070D E8     mov a,r0       ;E8 = 1110 1</a:t>
            </a:r>
            <a:r>
              <a:rPr lang="pt-BR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070E E9     mov a,r1       ;E9 = 1110 1</a:t>
            </a:r>
            <a:r>
              <a:rPr lang="pt-BR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070F EA     mov a,r2       ;EA = 1110 1</a:t>
            </a:r>
            <a:r>
              <a:rPr lang="pt-BR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0710 ED     mov a,r5       ;ED = 1110 1</a:t>
            </a:r>
            <a:r>
              <a:rPr lang="pt-BR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0711 EF     mov a,r7       ;Ef = 1110 1</a:t>
            </a:r>
            <a:r>
              <a:rPr lang="pt-BR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0712 2F     add a,r7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0713 F8     mov r0,a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0714 F9     mov r1,a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0715 FA     mov r2,a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0716 FD     mov r5,a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0717 FD     mov r5,a 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74467" name="Group 3">
            <a:extLst>
              <a:ext uri="{FF2B5EF4-FFF2-40B4-BE49-F238E27FC236}">
                <a16:creationId xmlns:a16="http://schemas.microsoft.com/office/drawing/2014/main" id="{A4074CE0-7A17-4F94-842D-E73AD63CFF94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2133600"/>
          <a:ext cx="2590800" cy="457200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53122198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399631027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38557867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1220612091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58342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470CE-A73E-452A-8607-71ABA0FA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72</a:t>
            </a:fld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>
            <a:extLst>
              <a:ext uri="{FF2B5EF4-FFF2-40B4-BE49-F238E27FC236}">
                <a16:creationId xmlns:a16="http://schemas.microsoft.com/office/drawing/2014/main" id="{382CFD03-B559-4DA2-B47B-2F36BD0E2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8051 Instruction Format</a:t>
            </a:r>
          </a:p>
        </p:txBody>
      </p:sp>
      <p:sp>
        <p:nvSpPr>
          <p:cNvPr id="586775" name="Rectangle 23">
            <a:extLst>
              <a:ext uri="{FF2B5EF4-FFF2-40B4-BE49-F238E27FC236}">
                <a16:creationId xmlns:a16="http://schemas.microsoft.com/office/drawing/2014/main" id="{1146C7A2-B8AB-41C6-9F1F-A8A0AA9CB5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59775" cy="4648200"/>
          </a:xfrm>
          <a:noFill/>
          <a:ln/>
        </p:spPr>
        <p:txBody>
          <a:bodyPr/>
          <a:lstStyle/>
          <a:p>
            <a:r>
              <a:rPr lang="en-US" altLang="en-US" sz="2400"/>
              <a:t>Register indirect addressing</a:t>
            </a:r>
          </a:p>
          <a:p>
            <a:endParaRPr lang="en-US" altLang="en-US" sz="2400"/>
          </a:p>
          <a:p>
            <a:pPr lvl="1">
              <a:buFont typeface="Wingdings" panose="05000000000000000000" pitchFamily="2" charset="2"/>
              <a:buNone/>
            </a:pPr>
            <a:endParaRPr lang="en-US" altLang="en-US" sz="18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/>
              <a:t>mov a, @Ri             ; i = 0 or 1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600" b="1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070D E7     mov  a,@r1</a:t>
            </a:r>
            <a:endParaRPr lang="en-US" altLang="en-US" sz="18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070D 93     movc a,@a+dptr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070E 83     movc a,@a+pc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070F E0     movx a,@dptr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0710 F0     movx @dptr,a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0711 F2     movx @r0,a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0712 E3     movx a,@r1</a:t>
            </a:r>
            <a:r>
              <a:rPr lang="en-US" altLang="en-US" sz="2000"/>
              <a:t> </a:t>
            </a:r>
          </a:p>
          <a:p>
            <a:endParaRPr lang="en-US" altLang="en-US" sz="2400"/>
          </a:p>
        </p:txBody>
      </p:sp>
      <p:graphicFrame>
        <p:nvGraphicFramePr>
          <p:cNvPr id="586767" name="Group 15">
            <a:extLst>
              <a:ext uri="{FF2B5EF4-FFF2-40B4-BE49-F238E27FC236}">
                <a16:creationId xmlns:a16="http://schemas.microsoft.com/office/drawing/2014/main" id="{63E3D8E5-4616-407B-A9BF-7C9E23C55FA3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205038"/>
          <a:ext cx="2590800" cy="457200"/>
        </p:xfrm>
        <a:graphic>
          <a:graphicData uri="http://schemas.openxmlformats.org/drawingml/2006/table">
            <a:tbl>
              <a:tblPr/>
              <a:tblGrid>
                <a:gridCol w="2266950">
                  <a:extLst>
                    <a:ext uri="{9D8B030D-6E8A-4147-A177-3AD203B41FA5}">
                      <a16:colId xmlns:a16="http://schemas.microsoft.com/office/drawing/2014/main" val="236694661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657570105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024768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123D0-CCB4-457E-937C-8990D81A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73</a:t>
            </a:fld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>
            <a:extLst>
              <a:ext uri="{FF2B5EF4-FFF2-40B4-BE49-F238E27FC236}">
                <a16:creationId xmlns:a16="http://schemas.microsoft.com/office/drawing/2014/main" id="{00AB23D0-093A-447D-BA90-A5FACD5EB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8051 Instruction Format</a:t>
            </a:r>
          </a:p>
        </p:txBody>
      </p:sp>
      <p:sp>
        <p:nvSpPr>
          <p:cNvPr id="575511" name="Rectangle 23">
            <a:extLst>
              <a:ext uri="{FF2B5EF4-FFF2-40B4-BE49-F238E27FC236}">
                <a16:creationId xmlns:a16="http://schemas.microsoft.com/office/drawing/2014/main" id="{500EE06F-36D2-4483-B358-D78DCE960E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229600" cy="54864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relative addressing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14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here:   sjmp  here      ;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machine code=</a:t>
            </a:r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80FE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(FE=-2)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Range = (-128 ~ 127)</a:t>
            </a: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400"/>
              <a:t>Absolute addressing </a:t>
            </a:r>
            <a:r>
              <a:rPr lang="en-US" altLang="en-US" sz="2400">
                <a:solidFill>
                  <a:srgbClr val="FF9900"/>
                </a:solidFill>
              </a:rPr>
              <a:t>(limited in 2k current mem block)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0700                   1           org 0700h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0700 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E106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2           ajmp next   ;next=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706h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0702 00                3           nop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0703 00                4           nop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0704 00                5           nop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0705 00                6           nop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7     next: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8           end</a:t>
            </a:r>
          </a:p>
        </p:txBody>
      </p:sp>
      <p:graphicFrame>
        <p:nvGraphicFramePr>
          <p:cNvPr id="575530" name="Group 42">
            <a:extLst>
              <a:ext uri="{FF2B5EF4-FFF2-40B4-BE49-F238E27FC236}">
                <a16:creationId xmlns:a16="http://schemas.microsoft.com/office/drawing/2014/main" id="{980FC636-CDA8-4747-ACC8-08ED4A3F5E34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773488"/>
          <a:ext cx="2590800" cy="457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0012222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89368133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A10-A8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10838"/>
                  </a:ext>
                </a:extLst>
              </a:tr>
            </a:tbl>
          </a:graphicData>
        </a:graphic>
      </p:graphicFrame>
      <p:graphicFrame>
        <p:nvGraphicFramePr>
          <p:cNvPr id="575512" name="Group 24">
            <a:extLst>
              <a:ext uri="{FF2B5EF4-FFF2-40B4-BE49-F238E27FC236}">
                <a16:creationId xmlns:a16="http://schemas.microsoft.com/office/drawing/2014/main" id="{B9BC69F2-27C6-49F3-ACF5-C1B522D5F618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525588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176064701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35581"/>
                  </a:ext>
                </a:extLst>
              </a:tr>
            </a:tbl>
          </a:graphicData>
        </a:graphic>
      </p:graphicFrame>
      <p:graphicFrame>
        <p:nvGraphicFramePr>
          <p:cNvPr id="575518" name="Group 30">
            <a:extLst>
              <a:ext uri="{FF2B5EF4-FFF2-40B4-BE49-F238E27FC236}">
                <a16:creationId xmlns:a16="http://schemas.microsoft.com/office/drawing/2014/main" id="{0B407BF5-9CD5-4DDB-9E30-4441BB657D02}"/>
              </a:ext>
            </a:extLst>
          </p:cNvPr>
          <p:cNvGraphicFramePr>
            <a:graphicFrameLocks noGrp="1"/>
          </p:cNvGraphicFramePr>
          <p:nvPr/>
        </p:nvGraphicFramePr>
        <p:xfrm>
          <a:off x="3733800" y="1524000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3877620603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Relative address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44640"/>
                  </a:ext>
                </a:extLst>
              </a:tr>
            </a:tbl>
          </a:graphicData>
        </a:graphic>
      </p:graphicFrame>
      <p:graphicFrame>
        <p:nvGraphicFramePr>
          <p:cNvPr id="575531" name="Group 43">
            <a:extLst>
              <a:ext uri="{FF2B5EF4-FFF2-40B4-BE49-F238E27FC236}">
                <a16:creationId xmlns:a16="http://schemas.microsoft.com/office/drawing/2014/main" id="{46B084D5-3288-4E2C-9D94-D0EC0253D751}"/>
              </a:ext>
            </a:extLst>
          </p:cNvPr>
          <p:cNvGraphicFramePr>
            <a:graphicFrameLocks noGrp="1"/>
          </p:cNvGraphicFramePr>
          <p:nvPr/>
        </p:nvGraphicFramePr>
        <p:xfrm>
          <a:off x="3733800" y="3773488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1032611609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A7-A0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459947"/>
                  </a:ext>
                </a:extLst>
              </a:tr>
            </a:tbl>
          </a:graphicData>
        </a:graphic>
      </p:graphicFrame>
      <p:grpSp>
        <p:nvGrpSpPr>
          <p:cNvPr id="575543" name="Group 55">
            <a:extLst>
              <a:ext uri="{FF2B5EF4-FFF2-40B4-BE49-F238E27FC236}">
                <a16:creationId xmlns:a16="http://schemas.microsoft.com/office/drawing/2014/main" id="{F499D139-9DAE-4765-AAD1-8808B9641B2B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810000"/>
            <a:ext cx="2819400" cy="812800"/>
            <a:chOff x="3552" y="2400"/>
            <a:chExt cx="1776" cy="512"/>
          </a:xfrm>
        </p:grpSpPr>
        <p:sp>
          <p:nvSpPr>
            <p:cNvPr id="575537" name="Oval 49">
              <a:extLst>
                <a:ext uri="{FF2B5EF4-FFF2-40B4-BE49-F238E27FC236}">
                  <a16:creationId xmlns:a16="http://schemas.microsoft.com/office/drawing/2014/main" id="{5905BE76-C95B-4FD1-889C-6C61108F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20"/>
              <a:ext cx="480" cy="19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75538" name="Line 50">
              <a:extLst>
                <a:ext uri="{FF2B5EF4-FFF2-40B4-BE49-F238E27FC236}">
                  <a16:creationId xmlns:a16="http://schemas.microsoft.com/office/drawing/2014/main" id="{43422D71-9CF3-475E-A102-4988B82D9B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592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75539" name="Rectangle 51">
              <a:extLst>
                <a:ext uri="{FF2B5EF4-FFF2-40B4-BE49-F238E27FC236}">
                  <a16:creationId xmlns:a16="http://schemas.microsoft.com/office/drawing/2014/main" id="{0712BD61-328B-40F1-A679-B0F08F4B1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6" y="2422"/>
              <a:ext cx="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latin typeface="Courier New" panose="02070309020205020404" pitchFamily="49" charset="0"/>
                  <a:cs typeface="Courier New" panose="02070309020205020404" pitchFamily="49" charset="0"/>
                </a:rPr>
                <a:t>07FEh</a:t>
              </a:r>
            </a:p>
          </p:txBody>
        </p:sp>
        <p:sp>
          <p:nvSpPr>
            <p:cNvPr id="575540" name="Line 52">
              <a:extLst>
                <a:ext uri="{FF2B5EF4-FFF2-40B4-BE49-F238E27FC236}">
                  <a16:creationId xmlns:a16="http://schemas.microsoft.com/office/drawing/2014/main" id="{CFE03A7E-E23D-4F28-ACDB-7135E600A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400"/>
              <a:ext cx="576" cy="244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75541" name="Line 53">
              <a:extLst>
                <a:ext uri="{FF2B5EF4-FFF2-40B4-BE49-F238E27FC236}">
                  <a16:creationId xmlns:a16="http://schemas.microsoft.com/office/drawing/2014/main" id="{4CE07A24-9719-49D7-BCC1-8D3C1D185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0" y="2400"/>
              <a:ext cx="538" cy="244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27809-DC14-4DE7-8D90-D2BF5DD6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>
            <a:extLst>
              <a:ext uri="{FF2B5EF4-FFF2-40B4-BE49-F238E27FC236}">
                <a16:creationId xmlns:a16="http://schemas.microsoft.com/office/drawing/2014/main" id="{60AD5AE9-E53F-44AF-95D8-54AD74C96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8051 Instruction Format</a:t>
            </a:r>
          </a:p>
        </p:txBody>
      </p:sp>
      <p:sp>
        <p:nvSpPr>
          <p:cNvPr id="576523" name="Rectangle 11">
            <a:extLst>
              <a:ext uri="{FF2B5EF4-FFF2-40B4-BE49-F238E27FC236}">
                <a16:creationId xmlns:a16="http://schemas.microsoft.com/office/drawing/2014/main" id="{9A2A5401-B837-43B0-B388-FCAE96407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  <a:noFill/>
          <a:ln/>
        </p:spPr>
        <p:txBody>
          <a:bodyPr/>
          <a:lstStyle/>
          <a:p>
            <a:r>
              <a:rPr lang="en-US" altLang="en-US"/>
              <a:t>Long distance address</a:t>
            </a:r>
          </a:p>
          <a:p>
            <a:endParaRPr lang="en-US" altLang="en-US"/>
          </a:p>
          <a:p>
            <a:endParaRPr lang="en-US" altLang="en-US" sz="16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Range = (0000h ~ FFFFh)</a:t>
            </a:r>
            <a:endParaRPr lang="en-US" altLang="en-US"/>
          </a:p>
          <a:p>
            <a:endParaRPr lang="en-US" altLang="en-US" sz="32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0700                   1           org 0700h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0700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020707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2           ajmp next   ;next=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0707h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0703 00                3           nop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0704 00                4           nop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0705 00                5           nop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0706 00                6           nop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7     next: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8           end</a:t>
            </a:r>
          </a:p>
        </p:txBody>
      </p:sp>
      <p:graphicFrame>
        <p:nvGraphicFramePr>
          <p:cNvPr id="576524" name="Group 12">
            <a:extLst>
              <a:ext uri="{FF2B5EF4-FFF2-40B4-BE49-F238E27FC236}">
                <a16:creationId xmlns:a16="http://schemas.microsoft.com/office/drawing/2014/main" id="{98B038BF-ED7E-41C2-AFCC-097EA1280B8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601788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3450310550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87330"/>
                  </a:ext>
                </a:extLst>
              </a:tr>
            </a:tbl>
          </a:graphicData>
        </a:graphic>
      </p:graphicFrame>
      <p:graphicFrame>
        <p:nvGraphicFramePr>
          <p:cNvPr id="576530" name="Group 18">
            <a:extLst>
              <a:ext uri="{FF2B5EF4-FFF2-40B4-BE49-F238E27FC236}">
                <a16:creationId xmlns:a16="http://schemas.microsoft.com/office/drawing/2014/main" id="{71EF78D5-93DD-4D47-B4C0-9DB815683E2F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1600200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109631330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A15-A8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863967"/>
                  </a:ext>
                </a:extLst>
              </a:tr>
            </a:tbl>
          </a:graphicData>
        </a:graphic>
      </p:graphicFrame>
      <p:graphicFrame>
        <p:nvGraphicFramePr>
          <p:cNvPr id="576548" name="Group 36">
            <a:extLst>
              <a:ext uri="{FF2B5EF4-FFF2-40B4-BE49-F238E27FC236}">
                <a16:creationId xmlns:a16="http://schemas.microsoft.com/office/drawing/2014/main" id="{CA84C57D-FDDD-40E3-81C8-277AE261B59B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600200"/>
          <a:ext cx="2590800" cy="4572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3151200210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A7-A0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24088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BE385-5B7F-4276-B60E-4F22332B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75</a:t>
            </a:fld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B9EEB227-C134-4255-AC09-DD9EE012C0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533400"/>
            <a:ext cx="77724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4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Stacks</a:t>
            </a:r>
          </a:p>
        </p:txBody>
      </p:sp>
      <p:grpSp>
        <p:nvGrpSpPr>
          <p:cNvPr id="440346" name="Group 26">
            <a:extLst>
              <a:ext uri="{FF2B5EF4-FFF2-40B4-BE49-F238E27FC236}">
                <a16:creationId xmlns:a16="http://schemas.microsoft.com/office/drawing/2014/main" id="{DE0952BF-0872-45C7-92EE-6E912BC9498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905000"/>
            <a:ext cx="5867400" cy="3124200"/>
            <a:chOff x="1392" y="1248"/>
            <a:chExt cx="2928" cy="1488"/>
          </a:xfrm>
        </p:grpSpPr>
        <p:sp>
          <p:nvSpPr>
            <p:cNvPr id="440323" name="Rectangle 3">
              <a:extLst>
                <a:ext uri="{FF2B5EF4-FFF2-40B4-BE49-F238E27FC236}">
                  <a16:creationId xmlns:a16="http://schemas.microsoft.com/office/drawing/2014/main" id="{905A1BD4-FF7C-43F8-BF29-38D1887B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112"/>
              <a:ext cx="624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324" name="Rectangle 4">
              <a:extLst>
                <a:ext uri="{FF2B5EF4-FFF2-40B4-BE49-F238E27FC236}">
                  <a16:creationId xmlns:a16="http://schemas.microsoft.com/office/drawing/2014/main" id="{DF9A90B9-8B4E-4C7B-B4EE-91EE77C34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160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325" name="Rectangle 5">
              <a:extLst>
                <a:ext uri="{FF2B5EF4-FFF2-40B4-BE49-F238E27FC236}">
                  <a16:creationId xmlns:a16="http://schemas.microsoft.com/office/drawing/2014/main" id="{4D5A89F7-C42B-4DF5-8C7F-9D87608A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208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326" name="Rectangle 6">
              <a:extLst>
                <a:ext uri="{FF2B5EF4-FFF2-40B4-BE49-F238E27FC236}">
                  <a16:creationId xmlns:a16="http://schemas.microsoft.com/office/drawing/2014/main" id="{BE201F1B-83A4-4B70-8682-F09C8F6E4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256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327" name="Rectangle 7">
              <a:extLst>
                <a:ext uri="{FF2B5EF4-FFF2-40B4-BE49-F238E27FC236}">
                  <a16:creationId xmlns:a16="http://schemas.microsoft.com/office/drawing/2014/main" id="{BB31FFDB-279D-4469-A8EA-0793CB243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328" name="Rectangle 8">
              <a:extLst>
                <a:ext uri="{FF2B5EF4-FFF2-40B4-BE49-F238E27FC236}">
                  <a16:creationId xmlns:a16="http://schemas.microsoft.com/office/drawing/2014/main" id="{2234F714-AF48-4963-A9AC-F4AC13950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52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329" name="Rectangle 9">
              <a:extLst>
                <a:ext uri="{FF2B5EF4-FFF2-40B4-BE49-F238E27FC236}">
                  <a16:creationId xmlns:a16="http://schemas.microsoft.com/office/drawing/2014/main" id="{AA457826-6C4A-4ADD-9D00-486AACB3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00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330" name="Rectangle 10">
              <a:extLst>
                <a:ext uri="{FF2B5EF4-FFF2-40B4-BE49-F238E27FC236}">
                  <a16:creationId xmlns:a16="http://schemas.microsoft.com/office/drawing/2014/main" id="{EDC2EFE2-436F-4798-8AC0-E1C1BD902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48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331" name="Rectangle 11">
              <a:extLst>
                <a:ext uri="{FF2B5EF4-FFF2-40B4-BE49-F238E27FC236}">
                  <a16:creationId xmlns:a16="http://schemas.microsoft.com/office/drawing/2014/main" id="{BCEF8AED-0509-43ED-B8CE-C7E1453A0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96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332" name="Rectangle 12">
              <a:extLst>
                <a:ext uri="{FF2B5EF4-FFF2-40B4-BE49-F238E27FC236}">
                  <a16:creationId xmlns:a16="http://schemas.microsoft.com/office/drawing/2014/main" id="{3AC58264-57D5-45AF-845E-C02FF5856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44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333" name="Rectangle 13">
              <a:extLst>
                <a:ext uri="{FF2B5EF4-FFF2-40B4-BE49-F238E27FC236}">
                  <a16:creationId xmlns:a16="http://schemas.microsoft.com/office/drawing/2014/main" id="{DA09BF31-1D72-477B-8454-DE9540917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92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334" name="Rectangle 14">
              <a:extLst>
                <a:ext uri="{FF2B5EF4-FFF2-40B4-BE49-F238E27FC236}">
                  <a16:creationId xmlns:a16="http://schemas.microsoft.com/office/drawing/2014/main" id="{BD261D87-A916-4E40-9954-943D11960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335" name="Rectangle 15">
              <a:extLst>
                <a:ext uri="{FF2B5EF4-FFF2-40B4-BE49-F238E27FC236}">
                  <a16:creationId xmlns:a16="http://schemas.microsoft.com/office/drawing/2014/main" id="{3AC06D80-40F6-414E-91A9-D5156081C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88"/>
              <a:ext cx="62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336" name="Rectangle 16">
              <a:extLst>
                <a:ext uri="{FF2B5EF4-FFF2-40B4-BE49-F238E27FC236}">
                  <a16:creationId xmlns:a16="http://schemas.microsoft.com/office/drawing/2014/main" id="{12DF666E-2F6F-4B85-91D8-1552F6E4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776"/>
              <a:ext cx="624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337" name="Rectangle 17">
              <a:extLst>
                <a:ext uri="{FF2B5EF4-FFF2-40B4-BE49-F238E27FC236}">
                  <a16:creationId xmlns:a16="http://schemas.microsoft.com/office/drawing/2014/main" id="{11ED41F6-C97B-49E6-B8D8-DE6DFADEC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776"/>
              <a:ext cx="624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338" name="Freeform 18">
              <a:extLst>
                <a:ext uri="{FF2B5EF4-FFF2-40B4-BE49-F238E27FC236}">
                  <a16:creationId xmlns:a16="http://schemas.microsoft.com/office/drawing/2014/main" id="{F48A257D-083C-4128-B793-9C6415888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568"/>
              <a:ext cx="1080" cy="544"/>
            </a:xfrm>
            <a:custGeom>
              <a:avLst/>
              <a:gdLst>
                <a:gd name="T0" fmla="*/ 0 w 1080"/>
                <a:gd name="T1" fmla="*/ 208 h 544"/>
                <a:gd name="T2" fmla="*/ 336 w 1080"/>
                <a:gd name="T3" fmla="*/ 16 h 544"/>
                <a:gd name="T4" fmla="*/ 960 w 1080"/>
                <a:gd name="T5" fmla="*/ 112 h 544"/>
                <a:gd name="T6" fmla="*/ 1056 w 1080"/>
                <a:gd name="T7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0" h="544">
                  <a:moveTo>
                    <a:pt x="0" y="208"/>
                  </a:moveTo>
                  <a:cubicBezTo>
                    <a:pt x="88" y="120"/>
                    <a:pt x="176" y="32"/>
                    <a:pt x="336" y="16"/>
                  </a:cubicBezTo>
                  <a:cubicBezTo>
                    <a:pt x="496" y="0"/>
                    <a:pt x="840" y="24"/>
                    <a:pt x="960" y="112"/>
                  </a:cubicBezTo>
                  <a:cubicBezTo>
                    <a:pt x="1080" y="200"/>
                    <a:pt x="1068" y="372"/>
                    <a:pt x="1056" y="5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0339" name="Freeform 19">
              <a:extLst>
                <a:ext uri="{FF2B5EF4-FFF2-40B4-BE49-F238E27FC236}">
                  <a16:creationId xmlns:a16="http://schemas.microsoft.com/office/drawing/2014/main" id="{78694FE9-6026-4B9A-8425-7CE25F547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" y="1448"/>
              <a:ext cx="1048" cy="664"/>
            </a:xfrm>
            <a:custGeom>
              <a:avLst/>
              <a:gdLst>
                <a:gd name="T0" fmla="*/ 40 w 1048"/>
                <a:gd name="T1" fmla="*/ 664 h 664"/>
                <a:gd name="T2" fmla="*/ 40 w 1048"/>
                <a:gd name="T3" fmla="*/ 328 h 664"/>
                <a:gd name="T4" fmla="*/ 280 w 1048"/>
                <a:gd name="T5" fmla="*/ 40 h 664"/>
                <a:gd name="T6" fmla="*/ 904 w 1048"/>
                <a:gd name="T7" fmla="*/ 88 h 664"/>
                <a:gd name="T8" fmla="*/ 1048 w 1048"/>
                <a:gd name="T9" fmla="*/ 328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664">
                  <a:moveTo>
                    <a:pt x="40" y="664"/>
                  </a:moveTo>
                  <a:cubicBezTo>
                    <a:pt x="20" y="548"/>
                    <a:pt x="0" y="432"/>
                    <a:pt x="40" y="328"/>
                  </a:cubicBezTo>
                  <a:cubicBezTo>
                    <a:pt x="80" y="224"/>
                    <a:pt x="136" y="80"/>
                    <a:pt x="280" y="40"/>
                  </a:cubicBezTo>
                  <a:cubicBezTo>
                    <a:pt x="424" y="0"/>
                    <a:pt x="776" y="40"/>
                    <a:pt x="904" y="88"/>
                  </a:cubicBezTo>
                  <a:cubicBezTo>
                    <a:pt x="1032" y="136"/>
                    <a:pt x="1040" y="232"/>
                    <a:pt x="1048" y="3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0340" name="Text Box 20">
              <a:extLst>
                <a:ext uri="{FF2B5EF4-FFF2-40B4-BE49-F238E27FC236}">
                  <a16:creationId xmlns:a16="http://schemas.microsoft.com/office/drawing/2014/main" id="{3EBD9CB1-8B06-44C9-A965-5C98B49D9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1353"/>
              <a:ext cx="339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Arial" panose="020B0604020202020204" pitchFamily="34" charset="0"/>
                </a:rPr>
                <a:t>push</a:t>
              </a:r>
            </a:p>
          </p:txBody>
        </p:sp>
        <p:sp>
          <p:nvSpPr>
            <p:cNvPr id="440341" name="Text Box 21">
              <a:extLst>
                <a:ext uri="{FF2B5EF4-FFF2-40B4-BE49-F238E27FC236}">
                  <a16:creationId xmlns:a16="http://schemas.microsoft.com/office/drawing/2014/main" id="{EFEAE54C-1EBC-4542-A499-158B06B6C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1248"/>
              <a:ext cx="28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Arial" panose="020B0604020202020204" pitchFamily="34" charset="0"/>
                </a:rPr>
                <a:t>pop</a:t>
              </a:r>
            </a:p>
          </p:txBody>
        </p:sp>
        <p:sp>
          <p:nvSpPr>
            <p:cNvPr id="440342" name="Text Box 22">
              <a:extLst>
                <a:ext uri="{FF2B5EF4-FFF2-40B4-BE49-F238E27FC236}">
                  <a16:creationId xmlns:a16="http://schemas.microsoft.com/office/drawing/2014/main" id="{EEF1C979-9FC1-4604-AC12-11DE50962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2222"/>
              <a:ext cx="358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Arial" panose="020B0604020202020204" pitchFamily="34" charset="0"/>
                </a:rPr>
                <a:t>stack</a:t>
              </a:r>
            </a:p>
          </p:txBody>
        </p:sp>
        <p:sp>
          <p:nvSpPr>
            <p:cNvPr id="440343" name="Text Box 23">
              <a:extLst>
                <a:ext uri="{FF2B5EF4-FFF2-40B4-BE49-F238E27FC236}">
                  <a16:creationId xmlns:a16="http://schemas.microsoft.com/office/drawing/2014/main" id="{5162BAFC-FFB8-4794-BF1D-21D402E30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" y="1909"/>
              <a:ext cx="739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Arial" panose="020B0604020202020204" pitchFamily="34" charset="0"/>
                </a:rPr>
                <a:t>stack pointer</a:t>
              </a:r>
            </a:p>
          </p:txBody>
        </p:sp>
        <p:sp>
          <p:nvSpPr>
            <p:cNvPr id="440344" name="Line 24">
              <a:extLst>
                <a:ext uri="{FF2B5EF4-FFF2-40B4-BE49-F238E27FC236}">
                  <a16:creationId xmlns:a16="http://schemas.microsoft.com/office/drawing/2014/main" id="{8548DFB4-0D3A-4817-82CD-0083814E7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3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440345" name="Text Box 25">
            <a:extLst>
              <a:ext uri="{FF2B5EF4-FFF2-40B4-BE49-F238E27FC236}">
                <a16:creationId xmlns:a16="http://schemas.microsoft.com/office/drawing/2014/main" id="{374EB6E8-E419-4674-8A7D-13C74E49E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507038"/>
            <a:ext cx="4741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Comic Sans MS" panose="030F0702030302020204" pitchFamily="66" charset="0"/>
              </a:rPr>
              <a:t>Go do the stack exercise…..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63C69497-93C2-470B-B91E-564691C04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Stack </a:t>
            </a:r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1D979D54-B4B1-4E1C-AF36-5E39D18975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4582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Stack-oriented data transfer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Only one operand (</a:t>
            </a:r>
            <a:r>
              <a:rPr lang="en-US" altLang="en-US" sz="2000">
                <a:solidFill>
                  <a:srgbClr val="FF3300"/>
                </a:solidFill>
              </a:rPr>
              <a:t>direct</a:t>
            </a:r>
            <a:r>
              <a:rPr lang="en-US" altLang="en-US" sz="2000"/>
              <a:t> addressing)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SP is other operand – register indirect - implied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Direct addressing mode must be used in Push and Pop</a:t>
            </a:r>
          </a:p>
          <a:p>
            <a:pPr>
              <a:lnSpc>
                <a:spcPct val="90000"/>
              </a:lnSpc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mov sp, #0x40	; Initialize SP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push 0x55	; </a:t>
            </a: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SP  SP+1,</a:t>
            </a:r>
            <a:r>
              <a:rPr lang="en-US" altLang="en-US" sz="2000" b="1">
                <a:latin typeface="Courier New" panose="02070309020205020404" pitchFamily="49" charset="0"/>
              </a:rPr>
              <a:t> M[SP] </a:t>
            </a: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 M[55]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				; M[41]  M[55]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pop b		; b  M[55]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ym typeface="Wingdings" panose="05000000000000000000" pitchFamily="2" charset="2"/>
              </a:rPr>
              <a:t>Note: can only specify RAM or SFRs (direct mode) to push or pop. Therefore, to push/pop the accumulator, must use </a:t>
            </a:r>
            <a:r>
              <a:rPr lang="en-US" altLang="en-US" sz="2000" b="1">
                <a:solidFill>
                  <a:srgbClr val="FF3300"/>
                </a:solidFill>
                <a:sym typeface="Wingdings" panose="05000000000000000000" pitchFamily="2" charset="2"/>
              </a:rPr>
              <a:t>acc</a:t>
            </a:r>
            <a:r>
              <a:rPr lang="en-US" altLang="en-US" sz="2000" b="1">
                <a:sym typeface="Wingdings" panose="05000000000000000000" pitchFamily="2" charset="2"/>
              </a:rPr>
              <a:t>, not </a:t>
            </a:r>
            <a:r>
              <a:rPr lang="en-US" altLang="en-US" sz="2000" b="1">
                <a:solidFill>
                  <a:srgbClr val="FF3300"/>
                </a:solidFill>
                <a:sym typeface="Wingdings" panose="05000000000000000000" pitchFamily="2" charset="2"/>
              </a:rPr>
              <a:t>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805EC-8314-47C5-963A-032F76A7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77</a:t>
            </a:fld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>
            <a:extLst>
              <a:ext uri="{FF2B5EF4-FFF2-40B4-BE49-F238E27FC236}">
                <a16:creationId xmlns:a16="http://schemas.microsoft.com/office/drawing/2014/main" id="{9430296E-8B0C-4F57-A837-5E4908CFD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Stack (push,pop)</a:t>
            </a:r>
          </a:p>
        </p:txBody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60950FCE-5C3E-4138-9826-3D0341D6F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371600"/>
            <a:ext cx="84582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Therefore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Push a    ;is invalid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Push r0   ;is invalid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Push r1   ;is invalid</a:t>
            </a:r>
            <a:endParaRPr lang="en-US" altLang="en-US" sz="1600" b="1">
              <a:sym typeface="Wingdings" panose="05000000000000000000" pitchFamily="2" charset="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push acc  ;is correct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Push psw  ;is correct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Push b    ;is correct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Push 13h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Push 0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Push 1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Pop  7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Pop  8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Push 0e0h  ;acc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Pop  0f0h  ;b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587780" name="Line 4">
            <a:extLst>
              <a:ext uri="{FF2B5EF4-FFF2-40B4-BE49-F238E27FC236}">
                <a16:creationId xmlns:a16="http://schemas.microsoft.com/office/drawing/2014/main" id="{6D6DA595-74A1-4D6F-963A-37279A166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2781300"/>
            <a:ext cx="5113337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749A8-A1D6-4136-B24D-27D649F3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78</a:t>
            </a:fld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>
            <a:extLst>
              <a:ext uri="{FF2B5EF4-FFF2-40B4-BE49-F238E27FC236}">
                <a16:creationId xmlns:a16="http://schemas.microsoft.com/office/drawing/2014/main" id="{6ED97217-6E0D-484F-8509-FE6EC03AF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Exchange Instructions</a:t>
            </a:r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C085D89F-D5BC-4492-998B-08D78BEE2F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two way data transfer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XCH a, 30h	     ; a </a:t>
            </a:r>
            <a:r>
              <a:rPr lang="en-US" altLang="en-US" b="1">
                <a:latin typeface="Courier New" panose="02070309020205020404" pitchFamily="49" charset="0"/>
                <a:sym typeface="Wingdings" panose="05000000000000000000" pitchFamily="2" charset="2"/>
              </a:rPr>
              <a:t> M[30]</a:t>
            </a:r>
            <a:endParaRPr lang="en-US" altLang="en-US" b="1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XCH a, R0		; a </a:t>
            </a:r>
            <a:r>
              <a:rPr lang="en-US" altLang="en-US" b="1">
                <a:latin typeface="Courier New" panose="02070309020205020404" pitchFamily="49" charset="0"/>
                <a:sym typeface="Wingdings" panose="05000000000000000000" pitchFamily="2" charset="2"/>
              </a:rPr>
              <a:t> R0</a:t>
            </a:r>
            <a:endParaRPr lang="en-US" altLang="en-US" b="1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XCH a, @R0		; a </a:t>
            </a:r>
            <a:r>
              <a:rPr lang="en-US" altLang="en-US" b="1">
                <a:latin typeface="Courier New" panose="02070309020205020404" pitchFamily="49" charset="0"/>
                <a:sym typeface="Wingdings" panose="05000000000000000000" pitchFamily="2" charset="2"/>
              </a:rPr>
              <a:t> M[R0]</a:t>
            </a:r>
            <a:endParaRPr lang="en-US" altLang="en-US" b="1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XCHD a, R0		; exchange </a:t>
            </a:r>
            <a:r>
              <a:rPr lang="en-US" altLang="en-US" b="1"/>
              <a:t>“</a:t>
            </a:r>
            <a:r>
              <a:rPr lang="en-US" altLang="en-US" b="1">
                <a:latin typeface="Courier New" panose="02070309020205020404" pitchFamily="49" charset="0"/>
              </a:rPr>
              <a:t>digit</a:t>
            </a:r>
            <a:r>
              <a:rPr lang="en-US" altLang="en-US" b="1"/>
              <a:t>”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441348" name="Text Box 4">
            <a:extLst>
              <a:ext uri="{FF2B5EF4-FFF2-40B4-BE49-F238E27FC236}">
                <a16:creationId xmlns:a16="http://schemas.microsoft.com/office/drawing/2014/main" id="{1D671841-C0C5-459B-8343-A0DB8D15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800600"/>
            <a:ext cx="32972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R0[7..4] R0[3..0]</a:t>
            </a:r>
          </a:p>
        </p:txBody>
      </p:sp>
      <p:sp>
        <p:nvSpPr>
          <p:cNvPr id="441349" name="Text Box 5">
            <a:extLst>
              <a:ext uri="{FF2B5EF4-FFF2-40B4-BE49-F238E27FC236}">
                <a16:creationId xmlns:a16="http://schemas.microsoft.com/office/drawing/2014/main" id="{21BE3C45-3080-4E72-9573-539166E59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00600"/>
            <a:ext cx="29321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a[7..4] a[3..0]</a:t>
            </a:r>
          </a:p>
        </p:txBody>
      </p:sp>
      <p:sp>
        <p:nvSpPr>
          <p:cNvPr id="441350" name="Line 6">
            <a:extLst>
              <a:ext uri="{FF2B5EF4-FFF2-40B4-BE49-F238E27FC236}">
                <a16:creationId xmlns:a16="http://schemas.microsoft.com/office/drawing/2014/main" id="{19D51B9D-AC62-446A-9930-71D68DD303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5334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1351" name="Line 7">
            <a:extLst>
              <a:ext uri="{FF2B5EF4-FFF2-40B4-BE49-F238E27FC236}">
                <a16:creationId xmlns:a16="http://schemas.microsoft.com/office/drawing/2014/main" id="{EFA66D96-4266-477C-BC86-5D06B047E7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5334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1352" name="Line 8">
            <a:extLst>
              <a:ext uri="{FF2B5EF4-FFF2-40B4-BE49-F238E27FC236}">
                <a16:creationId xmlns:a16="http://schemas.microsoft.com/office/drawing/2014/main" id="{3FB6C6E2-ACAA-4520-B27B-4FF2C4B5E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867400"/>
            <a:ext cx="3733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1353" name="Line 9">
            <a:extLst>
              <a:ext uri="{FF2B5EF4-FFF2-40B4-BE49-F238E27FC236}">
                <a16:creationId xmlns:a16="http://schemas.microsoft.com/office/drawing/2014/main" id="{B675598B-2E2D-4C92-8E6E-21BA3D6C7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1354" name="Line 10">
            <a:extLst>
              <a:ext uri="{FF2B5EF4-FFF2-40B4-BE49-F238E27FC236}">
                <a16:creationId xmlns:a16="http://schemas.microsoft.com/office/drawing/2014/main" id="{6EE606B3-D8FB-46DE-8DC4-B2C309BA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41355" name="Rectangle 11">
            <a:extLst>
              <a:ext uri="{FF2B5EF4-FFF2-40B4-BE49-F238E27FC236}">
                <a16:creationId xmlns:a16="http://schemas.microsoft.com/office/drawing/2014/main" id="{660B4A2F-F6A5-404D-A1DF-C2A568B52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00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41356" name="Rectangle 12">
            <a:extLst>
              <a:ext uri="{FF2B5EF4-FFF2-40B4-BE49-F238E27FC236}">
                <a16:creationId xmlns:a16="http://schemas.microsoft.com/office/drawing/2014/main" id="{2DC04A3D-939E-49A7-9F6F-4B9DF9B2E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00600"/>
            <a:ext cx="16764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41357" name="Text Box 13">
            <a:extLst>
              <a:ext uri="{FF2B5EF4-FFF2-40B4-BE49-F238E27FC236}">
                <a16:creationId xmlns:a16="http://schemas.microsoft.com/office/drawing/2014/main" id="{5AECCE41-9B14-42ED-8D5E-41B8C6D39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5500688"/>
            <a:ext cx="2460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Only 4 bits exchanged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19750-4805-4BE9-AB82-AAE35A51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79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12821F77-700D-4CBC-86B8-488505D8E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Comparison of the 8051 Family Members</a:t>
            </a:r>
            <a:endParaRPr lang="en-US" altLang="en-US" sz="300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5D0510D9-6D11-4C7C-8675-6AB0B91A35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77724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ROM type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8031  no ROM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80xx  mask ROM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87xx  EPROM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89xx  Flash EEPROM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89xx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8951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8952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8953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8955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898252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891051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892051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Example (AT89C51,AT89LV51,AT89S51)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AT= ATMEL(Manufacture)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 = CMOS technology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LV= Low Power(3.0v)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6BAA1-0079-4D5F-9C5F-A5527015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>
            <a:extLst>
              <a:ext uri="{FF2B5EF4-FFF2-40B4-BE49-F238E27FC236}">
                <a16:creationId xmlns:a16="http://schemas.microsoft.com/office/drawing/2014/main" id="{4B22A665-DD99-45A9-B9E4-9B6019909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Bit-Oriented Data Transfer</a:t>
            </a:r>
          </a:p>
        </p:txBody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8552AAEA-85E6-48B3-B2B2-74BDD1DCD4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r>
              <a:rPr lang="en-US" altLang="en-US" sz="2400"/>
              <a:t>transfers between individual bits.</a:t>
            </a:r>
          </a:p>
          <a:p>
            <a:r>
              <a:rPr lang="en-US" altLang="en-US" sz="2400"/>
              <a:t>Carry flag (C) (bit 7 in the PSW) is used as a single-bit accumulator</a:t>
            </a:r>
          </a:p>
          <a:p>
            <a:r>
              <a:rPr lang="en-US" altLang="en-US" sz="2400"/>
              <a:t>RAM bits in addresses 20-2F are bit addressable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mov C, P0.0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mov C, 67h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mov C, 2ch.7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42375" name="Object 7">
            <a:extLst>
              <a:ext uri="{FF2B5EF4-FFF2-40B4-BE49-F238E27FC236}">
                <a16:creationId xmlns:a16="http://schemas.microsoft.com/office/drawing/2014/main" id="{0FE1E330-25A1-4EB5-AC26-CDE375BA283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2123561"/>
              </p:ext>
            </p:extLst>
          </p:nvPr>
        </p:nvGraphicFramePr>
        <p:xfrm>
          <a:off x="4032250" y="3022600"/>
          <a:ext cx="4678363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80" name="Photo Editor Photo" r:id="rId3" imgW="4809524" imgH="3552381" progId="MSPhotoEd.3">
                  <p:embed/>
                </p:oleObj>
              </mc:Choice>
              <mc:Fallback>
                <p:oleObj name="Photo Editor Photo" r:id="rId3" imgW="4809524" imgH="3552381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022600"/>
                        <a:ext cx="4678363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>
            <a:extLst>
              <a:ext uri="{FF2B5EF4-FFF2-40B4-BE49-F238E27FC236}">
                <a16:creationId xmlns:a16="http://schemas.microsoft.com/office/drawing/2014/main" id="{14D948D1-E4B7-4EE7-8F6A-4489B41EC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343400"/>
            <a:ext cx="457200" cy="228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2A48981F-D87B-4501-B249-6315E62EC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SFRs that are Bit Addressable</a:t>
            </a:r>
          </a:p>
        </p:txBody>
      </p:sp>
      <p:sp>
        <p:nvSpPr>
          <p:cNvPr id="444420" name="Rectangle 4">
            <a:extLst>
              <a:ext uri="{FF2B5EF4-FFF2-40B4-BE49-F238E27FC236}">
                <a16:creationId xmlns:a16="http://schemas.microsoft.com/office/drawing/2014/main" id="{046E1980-C58C-43B4-B8DA-B8A243B9F8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58938"/>
            <a:ext cx="3455987" cy="48656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SFRs with addresses ending in 0 or 8 are bit-addressable.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/>
              <a:t>(80, 88, 90, 98, etc)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Notice that all 4 parallel I/O ports are bit addressable.</a:t>
            </a:r>
          </a:p>
        </p:txBody>
      </p:sp>
      <p:graphicFrame>
        <p:nvGraphicFramePr>
          <p:cNvPr id="444480" name="Object 64">
            <a:extLst>
              <a:ext uri="{FF2B5EF4-FFF2-40B4-BE49-F238E27FC236}">
                <a16:creationId xmlns:a16="http://schemas.microsoft.com/office/drawing/2014/main" id="{DA2C94D5-F20E-41CB-B39E-70F6DFF946F2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2571007"/>
              </p:ext>
            </p:extLst>
          </p:nvPr>
        </p:nvGraphicFramePr>
        <p:xfrm>
          <a:off x="3419475" y="2125663"/>
          <a:ext cx="5472113" cy="357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84" name="Photo Editor Photo" r:id="rId3" imgW="5068007" imgH="3315163" progId="MSPhotoEd.3">
                  <p:embed/>
                </p:oleObj>
              </mc:Choice>
              <mc:Fallback>
                <p:oleObj name="Photo Editor Photo" r:id="rId3" imgW="5068007" imgH="3315163" progId="MSPhotoEd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125663"/>
                        <a:ext cx="5472113" cy="357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41F6BDFD-14BA-4BC8-BC26-01A8AA0268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400"/>
              <a:t>Data Processing Instructions</a:t>
            </a:r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6F600D7C-569A-414B-985A-45DEB15931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2800"/>
              <a:t>Arithmetic Instructions</a:t>
            </a:r>
          </a:p>
          <a:p>
            <a:r>
              <a:rPr lang="en-US" altLang="en-US" sz="2800"/>
              <a:t>Logic Instructions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34593C18-563E-4BB5-9393-5A1B50C94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Arithmetic Instructions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E9A9F2EE-1B8E-42D6-AB4B-E56EA65FA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</a:t>
            </a:r>
          </a:p>
          <a:p>
            <a:r>
              <a:rPr lang="en-US" altLang="en-US"/>
              <a:t>Subtract</a:t>
            </a:r>
          </a:p>
          <a:p>
            <a:r>
              <a:rPr lang="en-US" altLang="en-US"/>
              <a:t>Increment</a:t>
            </a:r>
          </a:p>
          <a:p>
            <a:r>
              <a:rPr lang="en-US" altLang="en-US"/>
              <a:t>Decrement</a:t>
            </a:r>
          </a:p>
          <a:p>
            <a:r>
              <a:rPr lang="en-US" altLang="en-US"/>
              <a:t>Multiply</a:t>
            </a:r>
          </a:p>
          <a:p>
            <a:r>
              <a:rPr lang="en-US" altLang="en-US"/>
              <a:t>Divide </a:t>
            </a:r>
          </a:p>
          <a:p>
            <a:r>
              <a:rPr lang="en-US" altLang="en-US"/>
              <a:t>Decimal adjust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EACF-562C-43EC-9B92-84BED69E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83</a:t>
            </a:fld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>
            <a:extLst>
              <a:ext uri="{FF2B5EF4-FFF2-40B4-BE49-F238E27FC236}">
                <a16:creationId xmlns:a16="http://schemas.microsoft.com/office/drawing/2014/main" id="{EB671C24-2203-4722-84F0-79140B47F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Arithmetic Instructions</a:t>
            </a:r>
          </a:p>
        </p:txBody>
      </p:sp>
      <p:graphicFrame>
        <p:nvGraphicFramePr>
          <p:cNvPr id="450563" name="Group 3">
            <a:extLst>
              <a:ext uri="{FF2B5EF4-FFF2-40B4-BE49-F238E27FC236}">
                <a16:creationId xmlns:a16="http://schemas.microsoft.com/office/drawing/2014/main" id="{CC0ADF4C-29DE-4DBB-B1D5-D4BF72BD230A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10795704"/>
              </p:ext>
            </p:extLst>
          </p:nvPr>
        </p:nvGraphicFramePr>
        <p:xfrm>
          <a:off x="1295400" y="1752600"/>
          <a:ext cx="6781800" cy="4433892"/>
        </p:xfrm>
        <a:graphic>
          <a:graphicData uri="http://schemas.openxmlformats.org/drawingml/2006/table">
            <a:tbl>
              <a:tblPr/>
              <a:tblGrid>
                <a:gridCol w="2127250">
                  <a:extLst>
                    <a:ext uri="{9D8B030D-6E8A-4147-A177-3AD203B41FA5}">
                      <a16:colId xmlns:a16="http://schemas.microsoft.com/office/drawing/2014/main" val="3335869814"/>
                    </a:ext>
                  </a:extLst>
                </a:gridCol>
                <a:gridCol w="4654550">
                  <a:extLst>
                    <a:ext uri="{9D8B030D-6E8A-4147-A177-3AD203B41FA5}">
                      <a16:colId xmlns:a16="http://schemas.microsoft.com/office/drawing/2014/main" val="698867522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Mnemonic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268053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 A,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add A to byte, put result in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13295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ADDC A,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add with carry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58843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SUBB A,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subtract with borrow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45810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INC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increment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77554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INC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increment byte in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67838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INC DPTR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increment data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12551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DEC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decrement accumulator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31504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DEC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decrement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58112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MUL 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multiply accumulator by b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6315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DIV 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divide accumulator by b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6774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DA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decimal adjust the accumulator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6108B169-2980-4F3F-AB31-B33D5B7FF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ADD Instructions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9D714C60-1F3D-4D38-9CF4-39593FE486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add a, byte		; a 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 a + byte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addc a, byte		; a 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 a + byte + C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These instructions affect 3 bits in PSW: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C = 1 if result of add is greater than FF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AC = 1 if there is a carry out of bit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OV = 1 if there is a carry out of bit 7, but not from bit 6, or visa versa.</a:t>
            </a:r>
          </a:p>
        </p:txBody>
      </p:sp>
      <p:pic>
        <p:nvPicPr>
          <p:cNvPr id="451588" name="Picture 4">
            <a:extLst>
              <a:ext uri="{FF2B5EF4-FFF2-40B4-BE49-F238E27FC236}">
                <a16:creationId xmlns:a16="http://schemas.microsoft.com/office/drawing/2014/main" id="{56759E04-5DD3-4034-8869-E34B964DB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0"/>
            <a:ext cx="5867400" cy="175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1589" name="Rectangle 5">
            <a:extLst>
              <a:ext uri="{FF2B5EF4-FFF2-40B4-BE49-F238E27FC236}">
                <a16:creationId xmlns:a16="http://schemas.microsoft.com/office/drawing/2014/main" id="{FB1825FA-531B-4053-8032-398877305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029200"/>
            <a:ext cx="533400" cy="1143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51590" name="Rectangle 6">
            <a:extLst>
              <a:ext uri="{FF2B5EF4-FFF2-40B4-BE49-F238E27FC236}">
                <a16:creationId xmlns:a16="http://schemas.microsoft.com/office/drawing/2014/main" id="{D74436EA-593D-4F90-BFE1-868B3D40B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533400" cy="1143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51591" name="Rectangle 7">
            <a:extLst>
              <a:ext uri="{FF2B5EF4-FFF2-40B4-BE49-F238E27FC236}">
                <a16:creationId xmlns:a16="http://schemas.microsoft.com/office/drawing/2014/main" id="{398FFC69-4039-409E-B63B-F4165A99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029200"/>
            <a:ext cx="533400" cy="1143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C2733-B1EF-4C59-AB7D-31C1CF34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85</a:t>
            </a:fld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>
            <a:extLst>
              <a:ext uri="{FF2B5EF4-FFF2-40B4-BE49-F238E27FC236}">
                <a16:creationId xmlns:a16="http://schemas.microsoft.com/office/drawing/2014/main" id="{2F2E7E56-F1F7-4C91-B970-DAE85262E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Instructions that Affect PSW bits</a:t>
            </a:r>
          </a:p>
        </p:txBody>
      </p:sp>
      <p:pic>
        <p:nvPicPr>
          <p:cNvPr id="452611" name="Picture 3">
            <a:extLst>
              <a:ext uri="{FF2B5EF4-FFF2-40B4-BE49-F238E27FC236}">
                <a16:creationId xmlns:a16="http://schemas.microsoft.com/office/drawing/2014/main" id="{4996D2D4-348F-4A86-B288-1C3A9E5F9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17713"/>
            <a:ext cx="7304088" cy="364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2612" name="AutoShape 4">
            <a:extLst>
              <a:ext uri="{FF2B5EF4-FFF2-40B4-BE49-F238E27FC236}">
                <a16:creationId xmlns:a16="http://schemas.microsoft.com/office/drawing/2014/main" id="{B1202188-3C83-40FA-8DFC-CE8CAAB3C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276600"/>
            <a:ext cx="685800" cy="990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52613" name="Line 5">
            <a:extLst>
              <a:ext uri="{FF2B5EF4-FFF2-40B4-BE49-F238E27FC236}">
                <a16:creationId xmlns:a16="http://schemas.microsoft.com/office/drawing/2014/main" id="{B9E812D1-4053-484A-8A8F-B7C582320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419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249127-B1DC-4C7C-97CE-695BA8F5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86</a:t>
            </a:fld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2F83207B-ED82-461B-BAE9-4FC8C179A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ADD Examples</a:t>
            </a:r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E9FE07A4-352E-479A-8AD3-D4AB0C4E105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33400" y="1600200"/>
            <a:ext cx="3810000" cy="13620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mov a, #3Fh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add a, #D3h</a:t>
            </a:r>
          </a:p>
        </p:txBody>
      </p:sp>
      <p:sp>
        <p:nvSpPr>
          <p:cNvPr id="453636" name="Rectangle 4">
            <a:extLst>
              <a:ext uri="{FF2B5EF4-FFF2-40B4-BE49-F238E27FC236}">
                <a16:creationId xmlns:a16="http://schemas.microsoft.com/office/drawing/2014/main" id="{22D44FBA-35B4-4D68-93E4-49DF5803B3E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2400"/>
              <a:t>What is the value of the C, AC, OV flags after the second instruction is executed?</a:t>
            </a:r>
          </a:p>
        </p:txBody>
      </p:sp>
      <p:sp>
        <p:nvSpPr>
          <p:cNvPr id="453637" name="Text Box 5">
            <a:extLst>
              <a:ext uri="{FF2B5EF4-FFF2-40B4-BE49-F238E27FC236}">
                <a16:creationId xmlns:a16="http://schemas.microsoft.com/office/drawing/2014/main" id="{E88F9248-A212-48E4-B4B0-6F99ACAE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0"/>
            <a:ext cx="20097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 0011 1111</a:t>
            </a:r>
          </a:p>
          <a:p>
            <a:pPr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u="sng">
                <a:latin typeface="Courier New" panose="02070309020205020404" pitchFamily="49" charset="0"/>
              </a:rPr>
              <a:t>1101 0011</a:t>
            </a:r>
          </a:p>
          <a:p>
            <a:pPr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 0001 0010</a:t>
            </a:r>
          </a:p>
          <a:p>
            <a:endParaRPr lang="en-US" altLang="en-US" sz="2000"/>
          </a:p>
        </p:txBody>
      </p:sp>
      <p:sp>
        <p:nvSpPr>
          <p:cNvPr id="453638" name="Text Box 6">
            <a:extLst>
              <a:ext uri="{FF2B5EF4-FFF2-40B4-BE49-F238E27FC236}">
                <a16:creationId xmlns:a16="http://schemas.microsoft.com/office/drawing/2014/main" id="{3B6455B1-E24E-4372-B437-551743C53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67200"/>
            <a:ext cx="1460500" cy="184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>
                <a:latin typeface="Courier New" panose="02070309020205020404" pitchFamily="49" charset="0"/>
              </a:rPr>
              <a:t>C = 1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urier New" panose="02070309020205020404" pitchFamily="49" charset="0"/>
              </a:rPr>
              <a:t>AC = 1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latin typeface="Courier New" panose="02070309020205020404" pitchFamily="49" charset="0"/>
              </a:rPr>
              <a:t>OV = 0</a:t>
            </a:r>
          </a:p>
          <a:p>
            <a:endParaRPr lang="en-US" altLang="en-US" sz="2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76097-6CFA-4D42-99A9-168F312B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7" grpId="0" autoUpdateAnimBg="0"/>
      <p:bldP spid="453638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24BAB3FD-64E0-4857-9B5C-BA2CA0A45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Signed Addition and Overflow</a:t>
            </a:r>
          </a:p>
        </p:txBody>
      </p:sp>
      <p:sp>
        <p:nvSpPr>
          <p:cNvPr id="454659" name="Text Box 3">
            <a:extLst>
              <a:ext uri="{FF2B5EF4-FFF2-40B4-BE49-F238E27FC236}">
                <a16:creationId xmlns:a16="http://schemas.microsoft.com/office/drawing/2014/main" id="{2091E39A-237F-4922-AA9C-193BEF54D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438275"/>
            <a:ext cx="3810000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0111 1111  (positive 127)</a:t>
            </a:r>
          </a:p>
          <a:p>
            <a:pPr>
              <a:spcBef>
                <a:spcPct val="2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 u="sng">
                <a:latin typeface="Courier New" panose="02070309020205020404" pitchFamily="49" charset="0"/>
              </a:rPr>
              <a:t>0111 0011  (positive 115)</a:t>
            </a:r>
          </a:p>
          <a:p>
            <a:pPr>
              <a:spcBef>
                <a:spcPct val="2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1111 0010  (overflow cannot represent 242 in 8 bits 2’s complement)</a:t>
            </a:r>
          </a:p>
          <a:p>
            <a:endParaRPr lang="en-US" altLang="en-US" sz="1600"/>
          </a:p>
        </p:txBody>
      </p:sp>
      <p:sp>
        <p:nvSpPr>
          <p:cNvPr id="454660" name="Text Box 4">
            <a:extLst>
              <a:ext uri="{FF2B5EF4-FFF2-40B4-BE49-F238E27FC236}">
                <a16:creationId xmlns:a16="http://schemas.microsoft.com/office/drawing/2014/main" id="{ED434849-3A8B-430D-AB3D-95C30A49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35814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</a:rPr>
              <a:t>2’s complement:</a:t>
            </a:r>
          </a:p>
          <a:p>
            <a:pPr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0000 0000  00  0</a:t>
            </a:r>
          </a:p>
          <a:p>
            <a:pPr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0111 1111  7F	127</a:t>
            </a:r>
          </a:p>
          <a:p>
            <a:pPr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1000 0000	 80 -128</a:t>
            </a:r>
          </a:p>
          <a:p>
            <a:pPr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1111 1111	 FF -1</a:t>
            </a:r>
          </a:p>
          <a:p>
            <a:endParaRPr lang="en-US" altLang="en-US" sz="2000"/>
          </a:p>
        </p:txBody>
      </p:sp>
      <p:sp>
        <p:nvSpPr>
          <p:cNvPr id="454661" name="Text Box 5">
            <a:extLst>
              <a:ext uri="{FF2B5EF4-FFF2-40B4-BE49-F238E27FC236}">
                <a16:creationId xmlns:a16="http://schemas.microsoft.com/office/drawing/2014/main" id="{6D33C00B-5B3B-46CC-AD04-A4FBEC304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00413"/>
            <a:ext cx="3962400" cy="12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1000 1111  (negative 113)</a:t>
            </a:r>
          </a:p>
          <a:p>
            <a:pPr>
              <a:spcBef>
                <a:spcPct val="2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 u="sng">
                <a:latin typeface="Courier New" panose="02070309020205020404" pitchFamily="49" charset="0"/>
              </a:rPr>
              <a:t>1101 0011  (negative  45)</a:t>
            </a:r>
          </a:p>
          <a:p>
            <a:pPr>
              <a:spcBef>
                <a:spcPct val="2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0110 0010  (overflow)</a:t>
            </a:r>
          </a:p>
          <a:p>
            <a:endParaRPr lang="en-US" altLang="en-US" sz="1600"/>
          </a:p>
        </p:txBody>
      </p:sp>
      <p:sp>
        <p:nvSpPr>
          <p:cNvPr id="454662" name="Text Box 6">
            <a:extLst>
              <a:ext uri="{FF2B5EF4-FFF2-40B4-BE49-F238E27FC236}">
                <a16:creationId xmlns:a16="http://schemas.microsoft.com/office/drawing/2014/main" id="{6DD9C188-6595-4953-9DDE-1E00BD81F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900613"/>
            <a:ext cx="4114800" cy="12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0011 1111  (positive)</a:t>
            </a:r>
          </a:p>
          <a:p>
            <a:pPr>
              <a:spcBef>
                <a:spcPct val="2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 u="sng">
                <a:latin typeface="Courier New" panose="02070309020205020404" pitchFamily="49" charset="0"/>
              </a:rPr>
              <a:t>1101 0011  (negative)</a:t>
            </a:r>
          </a:p>
          <a:p>
            <a:pPr>
              <a:spcBef>
                <a:spcPct val="2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0001 0010 (never overflows)</a:t>
            </a:r>
          </a:p>
          <a:p>
            <a:endParaRPr lang="en-US" altLang="en-US" sz="1600"/>
          </a:p>
        </p:txBody>
      </p:sp>
      <p:sp>
        <p:nvSpPr>
          <p:cNvPr id="454663" name="Line 7">
            <a:extLst>
              <a:ext uri="{FF2B5EF4-FFF2-40B4-BE49-F238E27FC236}">
                <a16:creationId xmlns:a16="http://schemas.microsoft.com/office/drawing/2014/main" id="{2FEAE811-76D5-479B-9D16-2DE760464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057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54664" name="Line 8">
            <a:extLst>
              <a:ext uri="{FF2B5EF4-FFF2-40B4-BE49-F238E27FC236}">
                <a16:creationId xmlns:a16="http://schemas.microsoft.com/office/drawing/2014/main" id="{8017654E-9A75-4B36-B2C6-F0A281151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057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0ACC-C419-4557-9A5A-A3CDEFD2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autoUpdateAnimBg="0"/>
      <p:bldP spid="454661" grpId="0" autoUpdateAnimBg="0"/>
      <p:bldP spid="454662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id="{66B0437A-9E26-4FDC-98F8-798AFFF0A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Addition Example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1AA7E9E1-8C96-40D4-AEF9-4C4A244EB4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532812" cy="43926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; Computes Z = X + 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; Adds values at locations 78h and 79h and puts them in 7Ah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;------------------------------------------------------------------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X		equ 	78h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Y		equ 	79h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Z		equ 	7Ah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;-----------------------------------------------------------------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   	org 00h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ljmp Main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;-----------------------------------------------------------------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org 100h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Main:    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mov a, 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add a, 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mov Z, a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end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4132F-A145-4115-B600-9945E71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89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>
            <a:extLst>
              <a:ext uri="{FF2B5EF4-FFF2-40B4-BE49-F238E27FC236}">
                <a16:creationId xmlns:a16="http://schemas.microsoft.com/office/drawing/2014/main" id="{6E67800A-D7D3-45B2-AEA5-C30DFFC1C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sz="3000" b="1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Comparison of the 8051 Family Members</a:t>
            </a:r>
            <a:endParaRPr lang="en-US" altLang="en-US" sz="3000" b="1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graphicFrame>
        <p:nvGraphicFramePr>
          <p:cNvPr id="522243" name="Group 3">
            <a:extLst>
              <a:ext uri="{FF2B5EF4-FFF2-40B4-BE49-F238E27FC236}">
                <a16:creationId xmlns:a16="http://schemas.microsoft.com/office/drawing/2014/main" id="{A1BF9466-6E68-4584-AEAC-E2FDEFB35BC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524000"/>
          <a:ext cx="8001000" cy="3407666"/>
        </p:xfrm>
        <a:graphic>
          <a:graphicData uri="http://schemas.openxmlformats.org/drawingml/2006/table">
            <a:tbl>
              <a:tblPr/>
              <a:tblGrid>
                <a:gridCol w="1312863">
                  <a:extLst>
                    <a:ext uri="{9D8B030D-6E8A-4147-A177-3AD203B41FA5}">
                      <a16:colId xmlns:a16="http://schemas.microsoft.com/office/drawing/2014/main" val="4094453191"/>
                    </a:ext>
                  </a:extLst>
                </a:gridCol>
                <a:gridCol w="1112837">
                  <a:extLst>
                    <a:ext uri="{9D8B030D-6E8A-4147-A177-3AD203B41FA5}">
                      <a16:colId xmlns:a16="http://schemas.microsoft.com/office/drawing/2014/main" val="648614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645304805"/>
                    </a:ext>
                  </a:extLst>
                </a:gridCol>
                <a:gridCol w="1112838">
                  <a:extLst>
                    <a:ext uri="{9D8B030D-6E8A-4147-A177-3AD203B41FA5}">
                      <a16:colId xmlns:a16="http://schemas.microsoft.com/office/drawing/2014/main" val="179464708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937170667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94657022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13463904"/>
                    </a:ext>
                  </a:extLst>
                </a:gridCol>
              </a:tblGrid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89XX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Timer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IO pin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Other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882644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8951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786630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8952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176654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8953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12k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WD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113424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8955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20k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WD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233874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898252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27238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891051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1k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041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892051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839432"/>
                  </a:ext>
                </a:extLst>
              </a:tr>
            </a:tbl>
          </a:graphicData>
        </a:graphic>
      </p:graphicFrame>
      <p:sp>
        <p:nvSpPr>
          <p:cNvPr id="522317" name="Text Box 77">
            <a:extLst>
              <a:ext uri="{FF2B5EF4-FFF2-40B4-BE49-F238E27FC236}">
                <a16:creationId xmlns:a16="http://schemas.microsoft.com/office/drawing/2014/main" id="{C70B1C06-CDE1-4D7E-AB48-C9AC825AE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0" y="5232400"/>
            <a:ext cx="3073400" cy="1016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CC0066"/>
                </a:solidFill>
              </a:rPr>
              <a:t>WD</a:t>
            </a:r>
            <a:r>
              <a:rPr lang="en-US" altLang="en-US" sz="2000"/>
              <a:t>: </a:t>
            </a:r>
            <a:r>
              <a:rPr lang="en-US" altLang="en-US" sz="2000">
                <a:solidFill>
                  <a:srgbClr val="FF3300"/>
                </a:solidFill>
              </a:rPr>
              <a:t>W</a:t>
            </a:r>
            <a:r>
              <a:rPr lang="en-US" altLang="en-US" sz="2000"/>
              <a:t>atch </a:t>
            </a:r>
            <a:r>
              <a:rPr lang="en-US" altLang="en-US" sz="2000">
                <a:solidFill>
                  <a:srgbClr val="FF3300"/>
                </a:solidFill>
              </a:rPr>
              <a:t>D</a:t>
            </a:r>
            <a:r>
              <a:rPr lang="en-US" altLang="en-US" sz="2000"/>
              <a:t>og Timer</a:t>
            </a:r>
          </a:p>
          <a:p>
            <a:r>
              <a:rPr lang="en-US" altLang="en-US" sz="2000">
                <a:solidFill>
                  <a:srgbClr val="CC0066"/>
                </a:solidFill>
              </a:rPr>
              <a:t>AC</a:t>
            </a:r>
            <a:r>
              <a:rPr lang="en-US" altLang="en-US" sz="2000"/>
              <a:t>: </a:t>
            </a:r>
            <a:r>
              <a:rPr lang="en-US" altLang="en-US" sz="2000">
                <a:solidFill>
                  <a:srgbClr val="FF3300"/>
                </a:solidFill>
              </a:rPr>
              <a:t>A</a:t>
            </a:r>
            <a:r>
              <a:rPr lang="en-US" altLang="en-US" sz="2000"/>
              <a:t>nalog </a:t>
            </a:r>
            <a:r>
              <a:rPr lang="en-US" altLang="en-US" sz="2000">
                <a:solidFill>
                  <a:srgbClr val="FF3300"/>
                </a:solidFill>
              </a:rPr>
              <a:t>C</a:t>
            </a:r>
            <a:r>
              <a:rPr lang="en-US" altLang="en-US" sz="2000"/>
              <a:t>omparator</a:t>
            </a:r>
          </a:p>
          <a:p>
            <a:r>
              <a:rPr lang="en-US" altLang="en-US" sz="2000">
                <a:solidFill>
                  <a:srgbClr val="CC0066"/>
                </a:solidFill>
              </a:rPr>
              <a:t>ISP</a:t>
            </a:r>
            <a:r>
              <a:rPr lang="en-US" altLang="en-US" sz="2000"/>
              <a:t>: </a:t>
            </a:r>
            <a:r>
              <a:rPr lang="en-US" altLang="en-US" sz="2000">
                <a:solidFill>
                  <a:srgbClr val="FF3300"/>
                </a:solidFill>
              </a:rPr>
              <a:t>I</a:t>
            </a:r>
            <a:r>
              <a:rPr lang="en-US" altLang="en-US" sz="2000"/>
              <a:t>n </a:t>
            </a:r>
            <a:r>
              <a:rPr lang="en-US" altLang="en-US" sz="2000">
                <a:solidFill>
                  <a:srgbClr val="FF3300"/>
                </a:solidFill>
              </a:rPr>
              <a:t>S</a:t>
            </a:r>
            <a:r>
              <a:rPr lang="en-US" altLang="en-US" sz="2000"/>
              <a:t>ystem </a:t>
            </a:r>
            <a:r>
              <a:rPr lang="en-US" altLang="en-US" sz="2000">
                <a:solidFill>
                  <a:srgbClr val="FF3300"/>
                </a:solidFill>
              </a:rPr>
              <a:t>P</a:t>
            </a:r>
            <a:r>
              <a:rPr lang="en-US" altLang="en-US" sz="2000"/>
              <a:t>rogramable</a:t>
            </a:r>
          </a:p>
        </p:txBody>
      </p:sp>
      <p:grpSp>
        <p:nvGrpSpPr>
          <p:cNvPr id="522318" name="Group 78">
            <a:extLst>
              <a:ext uri="{FF2B5EF4-FFF2-40B4-BE49-F238E27FC236}">
                <a16:creationId xmlns:a16="http://schemas.microsoft.com/office/drawing/2014/main" id="{5D685E21-5596-4472-916D-59AE8B55CA9E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029200"/>
            <a:ext cx="1524000" cy="685800"/>
            <a:chOff x="4032" y="3168"/>
            <a:chExt cx="816" cy="384"/>
          </a:xfrm>
        </p:grpSpPr>
        <p:sp>
          <p:nvSpPr>
            <p:cNvPr id="522319" name="Line 79">
              <a:extLst>
                <a:ext uri="{FF2B5EF4-FFF2-40B4-BE49-F238E27FC236}">
                  <a16:creationId xmlns:a16="http://schemas.microsoft.com/office/drawing/2014/main" id="{C3C9AF82-4B4E-4400-81FB-0D54B206C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360"/>
              <a:ext cx="81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22320" name="Line 80">
              <a:extLst>
                <a:ext uri="{FF2B5EF4-FFF2-40B4-BE49-F238E27FC236}">
                  <a16:creationId xmlns:a16="http://schemas.microsoft.com/office/drawing/2014/main" id="{52BF4570-33AA-438E-A481-71A589D80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1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25CC30-D4B5-491E-BF5F-F4276292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>
            <a:extLst>
              <a:ext uri="{FF2B5EF4-FFF2-40B4-BE49-F238E27FC236}">
                <a16:creationId xmlns:a16="http://schemas.microsoft.com/office/drawing/2014/main" id="{70651179-8A83-4CF3-A483-D9D3E434E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16-bit ADD example</a:t>
            </a:r>
          </a:p>
        </p:txBody>
      </p:sp>
      <p:sp>
        <p:nvSpPr>
          <p:cNvPr id="592899" name="Rectangle 3">
            <a:extLst>
              <a:ext uri="{FF2B5EF4-FFF2-40B4-BE49-F238E27FC236}">
                <a16:creationId xmlns:a16="http://schemas.microsoft.com/office/drawing/2014/main" id="{76E459DC-FA55-423F-A1F7-C845A88BF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7416800" cy="51117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; Computes Z = X + Y     (X,Y,Z are 16 bit)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;------------------------------------------------------------------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X		equ 	78h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Y		equ 	7Ah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Z		equ 	7Ch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;-----------------------------------------------------------------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   	org 00h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ljmp Main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;-----------------------------------------------------------------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org 100h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Main:    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mov a, 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add a, 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mov Z, a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          mov a, X+1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</a:t>
            </a:r>
            <a:r>
              <a:rPr lang="en-US" altLang="en-US" sz="1800">
                <a:solidFill>
                  <a:srgbClr val="FF3300"/>
                </a:solidFill>
              </a:rPr>
              <a:t>adc</a:t>
            </a:r>
            <a:r>
              <a:rPr lang="en-US" altLang="en-US" sz="1800"/>
              <a:t> a, Y+1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mov Z+1,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end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571C-8F0E-442E-BA69-EECAF3AA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90</a:t>
            </a:fld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284E8B97-CB5D-43FA-9928-FB7263F90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Subtract </a:t>
            </a:r>
          </a:p>
        </p:txBody>
      </p:sp>
      <p:graphicFrame>
        <p:nvGraphicFramePr>
          <p:cNvPr id="457731" name="Group 3">
            <a:extLst>
              <a:ext uri="{FF2B5EF4-FFF2-40B4-BE49-F238E27FC236}">
                <a16:creationId xmlns:a16="http://schemas.microsoft.com/office/drawing/2014/main" id="{39A602FB-EB90-4924-A884-717372579E1D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1828800"/>
          <a:ext cx="6781800" cy="369888"/>
        </p:xfrm>
        <a:graphic>
          <a:graphicData uri="http://schemas.openxmlformats.org/drawingml/2006/table">
            <a:tbl>
              <a:tblPr/>
              <a:tblGrid>
                <a:gridCol w="2127250">
                  <a:extLst>
                    <a:ext uri="{9D8B030D-6E8A-4147-A177-3AD203B41FA5}">
                      <a16:colId xmlns:a16="http://schemas.microsoft.com/office/drawing/2014/main" val="837984584"/>
                    </a:ext>
                  </a:extLst>
                </a:gridCol>
                <a:gridCol w="4654550">
                  <a:extLst>
                    <a:ext uri="{9D8B030D-6E8A-4147-A177-3AD203B41FA5}">
                      <a16:colId xmlns:a16="http://schemas.microsoft.com/office/drawing/2014/main" val="1319726634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SUBB A,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subtract with borrow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559470"/>
                  </a:ext>
                </a:extLst>
              </a:tr>
            </a:tbl>
          </a:graphicData>
        </a:graphic>
      </p:graphicFrame>
      <p:sp>
        <p:nvSpPr>
          <p:cNvPr id="457739" name="Text Box 11">
            <a:extLst>
              <a:ext uri="{FF2B5EF4-FFF2-40B4-BE49-F238E27FC236}">
                <a16:creationId xmlns:a16="http://schemas.microsoft.com/office/drawing/2014/main" id="{B38ADE43-1E5F-4347-9F6A-08838E2A0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420938"/>
            <a:ext cx="5110163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u="sng"/>
              <a:t>Example</a:t>
            </a:r>
            <a:r>
              <a:rPr lang="en-US" altLang="en-US" sz="2000"/>
              <a:t>:</a:t>
            </a:r>
          </a:p>
          <a:p>
            <a:endParaRPr lang="en-US" altLang="en-US" sz="900"/>
          </a:p>
          <a:p>
            <a:r>
              <a:rPr lang="en-US" altLang="en-US" sz="1800" b="1">
                <a:latin typeface="Courier New" panose="02070309020205020404" pitchFamily="49" charset="0"/>
              </a:rPr>
              <a:t>SUBB A, #0x4F	   </a:t>
            </a:r>
            <a:r>
              <a:rPr lang="en-US" altLang="en-US" sz="1800">
                <a:latin typeface="Courier New" panose="02070309020205020404" pitchFamily="49" charset="0"/>
              </a:rPr>
              <a:t>;A </a:t>
            </a:r>
            <a:r>
              <a:rPr lang="en-US" altLang="en-US" sz="1800">
                <a:latin typeface="Courier New" panose="02070309020205020404" pitchFamily="49" charset="0"/>
                <a:sym typeface="Wingdings" panose="05000000000000000000" pitchFamily="2" charset="2"/>
              </a:rPr>
              <a:t> A – 4F – C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457740" name="Text Box 12">
            <a:extLst>
              <a:ext uri="{FF2B5EF4-FFF2-40B4-BE49-F238E27FC236}">
                <a16:creationId xmlns:a16="http://schemas.microsoft.com/office/drawing/2014/main" id="{8CAB0E2B-13CC-4950-97B7-967D4D255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44900"/>
            <a:ext cx="7727950" cy="13208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Notice that</a:t>
            </a:r>
            <a:r>
              <a:rPr lang="en-US" altLang="en-US" sz="2000">
                <a:latin typeface="Comic Sans MS" panose="030F0702030302020204" pitchFamily="66" charset="0"/>
              </a:rPr>
              <a:t> </a:t>
            </a:r>
          </a:p>
          <a:p>
            <a:r>
              <a:rPr lang="en-US" altLang="en-US" sz="2000">
                <a:latin typeface="Comic Sans MS" panose="030F0702030302020204" pitchFamily="66" charset="0"/>
              </a:rPr>
              <a:t>There is </a:t>
            </a:r>
            <a:r>
              <a:rPr lang="en-US" altLang="en-US" sz="2000">
                <a:solidFill>
                  <a:srgbClr val="FF3300"/>
                </a:solidFill>
                <a:latin typeface="Comic Sans MS" panose="030F0702030302020204" pitchFamily="66" charset="0"/>
              </a:rPr>
              <a:t>no</a:t>
            </a:r>
            <a:r>
              <a:rPr lang="en-US" altLang="en-US" sz="2000">
                <a:latin typeface="Comic Sans MS" panose="030F0702030302020204" pitchFamily="66" charset="0"/>
              </a:rPr>
              <a:t> subtraction WITHOUT borrow. </a:t>
            </a:r>
          </a:p>
          <a:p>
            <a:r>
              <a:rPr lang="en-US" altLang="en-US" sz="2000">
                <a:latin typeface="Comic Sans MS" panose="030F0702030302020204" pitchFamily="66" charset="0"/>
              </a:rPr>
              <a:t>Therefore, if a subtraction without borrow is desired, </a:t>
            </a:r>
          </a:p>
          <a:p>
            <a:r>
              <a:rPr lang="en-US" altLang="en-US" sz="2000">
                <a:latin typeface="Comic Sans MS" panose="030F0702030302020204" pitchFamily="66" charset="0"/>
              </a:rPr>
              <a:t>it is necessary to </a:t>
            </a:r>
            <a:r>
              <a:rPr lang="en-US" altLang="en-US" sz="2000">
                <a:solidFill>
                  <a:srgbClr val="FF3300"/>
                </a:solidFill>
                <a:latin typeface="Comic Sans MS" panose="030F0702030302020204" pitchFamily="66" charset="0"/>
              </a:rPr>
              <a:t>clear the C </a:t>
            </a:r>
            <a:r>
              <a:rPr lang="en-US" altLang="en-US" sz="2000">
                <a:latin typeface="Comic Sans MS" panose="030F0702030302020204" pitchFamily="66" charset="0"/>
              </a:rPr>
              <a:t>flag.</a:t>
            </a:r>
          </a:p>
        </p:txBody>
      </p:sp>
      <p:sp>
        <p:nvSpPr>
          <p:cNvPr id="457741" name="Text Box 13">
            <a:extLst>
              <a:ext uri="{FF2B5EF4-FFF2-40B4-BE49-F238E27FC236}">
                <a16:creationId xmlns:a16="http://schemas.microsoft.com/office/drawing/2014/main" id="{2262DD80-F406-4A1F-B00D-72E65FF33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229225"/>
            <a:ext cx="4435475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u="sng"/>
              <a:t>Example</a:t>
            </a:r>
            <a:r>
              <a:rPr lang="en-US" altLang="en-US" sz="2000"/>
              <a:t>:</a:t>
            </a:r>
          </a:p>
          <a:p>
            <a:endParaRPr lang="en-US" altLang="en-US" sz="700"/>
          </a:p>
          <a:p>
            <a:r>
              <a:rPr lang="en-US" altLang="en-US" sz="1800" b="1">
                <a:latin typeface="Courier New" panose="02070309020205020404" pitchFamily="49" charset="0"/>
              </a:rPr>
              <a:t>Clr  c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SUBB A, #0x4F</a:t>
            </a:r>
            <a:r>
              <a:rPr lang="en-US" altLang="en-US" sz="1800">
                <a:latin typeface="Courier New" panose="02070309020205020404" pitchFamily="49" charset="0"/>
              </a:rPr>
              <a:t>	    ;A </a:t>
            </a:r>
            <a:r>
              <a:rPr lang="en-US" altLang="en-US" sz="1800">
                <a:latin typeface="Courier New" panose="02070309020205020404" pitchFamily="49" charset="0"/>
                <a:sym typeface="Wingdings" panose="05000000000000000000" pitchFamily="2" charset="2"/>
              </a:rPr>
              <a:t> A – 4F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92FB11-A4CB-40A4-A947-3A1CED10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91</a:t>
            </a:fld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B7F2E416-C277-40D2-9820-30183B289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Increment and Decrement</a:t>
            </a: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B8F8397F-16A0-4DDB-A051-17165A392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4221163"/>
            <a:ext cx="7772400" cy="129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/>
              <a:t>The increment and decrement instructions do </a:t>
            </a:r>
            <a:r>
              <a:rPr lang="en-US" altLang="en-US" sz="2000">
                <a:solidFill>
                  <a:srgbClr val="FF3300"/>
                </a:solidFill>
              </a:rPr>
              <a:t>NOT</a:t>
            </a:r>
            <a:r>
              <a:rPr lang="en-US" altLang="en-US" sz="2000"/>
              <a:t> affect the C flag.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Notice we can </a:t>
            </a:r>
            <a:r>
              <a:rPr lang="en-US" altLang="en-US" sz="2000">
                <a:solidFill>
                  <a:srgbClr val="FF3300"/>
                </a:solidFill>
              </a:rPr>
              <a:t>only</a:t>
            </a:r>
            <a:r>
              <a:rPr lang="en-US" altLang="en-US" sz="2000"/>
              <a:t> INCREMENT the </a:t>
            </a:r>
            <a:r>
              <a:rPr lang="en-US" altLang="en-US" sz="2000" u="sng"/>
              <a:t>data pointer</a:t>
            </a:r>
            <a:r>
              <a:rPr lang="en-US" altLang="en-US" sz="2000"/>
              <a:t>, not decrement.</a:t>
            </a:r>
            <a:endParaRPr lang="en-US" altLang="en-US" sz="2400"/>
          </a:p>
        </p:txBody>
      </p:sp>
      <p:graphicFrame>
        <p:nvGraphicFramePr>
          <p:cNvPr id="458813" name="Group 61">
            <a:extLst>
              <a:ext uri="{FF2B5EF4-FFF2-40B4-BE49-F238E27FC236}">
                <a16:creationId xmlns:a16="http://schemas.microsoft.com/office/drawing/2014/main" id="{A69A3ED2-9F1C-44FB-B229-CD3886703717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1371600"/>
          <a:ext cx="6781800" cy="1847852"/>
        </p:xfrm>
        <a:graphic>
          <a:graphicData uri="http://schemas.openxmlformats.org/drawingml/2006/table">
            <a:tbl>
              <a:tblPr/>
              <a:tblGrid>
                <a:gridCol w="2127250">
                  <a:extLst>
                    <a:ext uri="{9D8B030D-6E8A-4147-A177-3AD203B41FA5}">
                      <a16:colId xmlns:a16="http://schemas.microsoft.com/office/drawing/2014/main" val="1209517384"/>
                    </a:ext>
                  </a:extLst>
                </a:gridCol>
                <a:gridCol w="4654550">
                  <a:extLst>
                    <a:ext uri="{9D8B030D-6E8A-4147-A177-3AD203B41FA5}">
                      <a16:colId xmlns:a16="http://schemas.microsoft.com/office/drawing/2014/main" val="278199443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increment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889670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increment byte in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00093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 DPTR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increment data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80669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decrement accumulator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33015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00"/>
                        </a:buClr>
                        <a:buFont typeface="Symbol" panose="05050102010706020507" pitchFamily="18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decrement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38482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9C467-F4F1-4C0D-8489-2FF3DE87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92</a:t>
            </a:fld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3A6C7D3D-914E-43B7-97F0-212D259A6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/>
              <a:t>Example: Increment 16-bit Word</a:t>
            </a:r>
          </a:p>
        </p:txBody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949EB14F-AA33-41B4-820D-C13C3041A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3197225"/>
          </a:xfrm>
        </p:spPr>
        <p:txBody>
          <a:bodyPr>
            <a:normAutofit/>
          </a:bodyPr>
          <a:lstStyle/>
          <a:p>
            <a:r>
              <a:rPr lang="en-US" altLang="en-US"/>
              <a:t>Assume 16-bit word in R3:R2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cs typeface="Courier New" panose="02070309020205020404" pitchFamily="49" charset="0"/>
              </a:rPr>
              <a:t>mov a, r2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cs typeface="Courier New" panose="02070309020205020404" pitchFamily="49" charset="0"/>
              </a:rPr>
              <a:t>add a, #1 	; use add rather than increment to affect C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cs typeface="Courier New" panose="02070309020205020404" pitchFamily="49" charset="0"/>
              </a:rPr>
              <a:t>mov r2, a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cs typeface="Courier New" panose="02070309020205020404" pitchFamily="49" charset="0"/>
              </a:rPr>
              <a:t>mov a, r3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cs typeface="Courier New" panose="02070309020205020404" pitchFamily="49" charset="0"/>
              </a:rPr>
              <a:t>addc a, #0 	; add C to most significant byte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cs typeface="Courier New" panose="02070309020205020404" pitchFamily="49" charset="0"/>
              </a:rPr>
              <a:t>mov r3, a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4F5C3-A6CF-43DA-BA2E-B19A83E3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93</a:t>
            </a:fld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757BC702-C98B-4D4D-9E0A-BA7D6E76F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Multiply</a:t>
            </a: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8442E765-50B9-4B12-8B67-BB79DACE6A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/>
              <a:t>When multiplying two 8-bit numbers, the size of the maximum product is 16-bits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400"/>
              <a:t>FF x FF = FE01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400"/>
              <a:t>(255 x 255 = 65025)</a:t>
            </a:r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CCD852D9-8591-4ED1-84FC-59D5C173F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281488"/>
            <a:ext cx="5373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latin typeface="Courier New" panose="02070309020205020404" pitchFamily="49" charset="0"/>
              </a:rPr>
              <a:t>MUL AB</a:t>
            </a:r>
            <a:r>
              <a:rPr lang="en-US" altLang="en-US" sz="3200">
                <a:latin typeface="Courier New" panose="02070309020205020404" pitchFamily="49" charset="0"/>
              </a:rPr>
              <a:t>	   </a:t>
            </a:r>
            <a:r>
              <a:rPr lang="en-US" altLang="en-US" sz="3200" b="1">
                <a:latin typeface="Courier New" panose="02070309020205020404" pitchFamily="49" charset="0"/>
              </a:rPr>
              <a:t>;</a:t>
            </a:r>
            <a:r>
              <a:rPr lang="en-US" altLang="en-US" sz="3200">
                <a:latin typeface="Courier New" panose="02070309020205020404" pitchFamily="49" charset="0"/>
              </a:rPr>
              <a:t> </a:t>
            </a:r>
            <a:r>
              <a:rPr lang="en-US" altLang="en-US" sz="2800">
                <a:latin typeface="Courier New" panose="02070309020205020404" pitchFamily="49" charset="0"/>
              </a:rPr>
              <a:t>BA </a:t>
            </a:r>
            <a:r>
              <a:rPr lang="en-US" altLang="en-US" sz="1800">
                <a:latin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en-US" sz="2800">
                <a:latin typeface="Courier New" panose="02070309020205020404" pitchFamily="49" charset="0"/>
                <a:sym typeface="Wingdings" panose="05000000000000000000" pitchFamily="2" charset="2"/>
              </a:rPr>
              <a:t> A * B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460805" name="Text Box 5">
            <a:extLst>
              <a:ext uri="{FF2B5EF4-FFF2-40B4-BE49-F238E27FC236}">
                <a16:creationId xmlns:a16="http://schemas.microsoft.com/office/drawing/2014/main" id="{54AF3E94-C8AA-48A0-9D87-1C2162269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272088"/>
            <a:ext cx="3754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Note : </a:t>
            </a:r>
            <a:r>
              <a:rPr lang="en-US" altLang="en-US">
                <a:solidFill>
                  <a:srgbClr val="FF3300"/>
                </a:solidFill>
              </a:rPr>
              <a:t>B</a:t>
            </a:r>
            <a:r>
              <a:rPr lang="en-US" altLang="en-US"/>
              <a:t> gets the </a:t>
            </a:r>
            <a:r>
              <a:rPr lang="en-US" altLang="en-US">
                <a:solidFill>
                  <a:srgbClr val="FF3300"/>
                </a:solidFill>
              </a:rPr>
              <a:t>High</a:t>
            </a:r>
            <a:r>
              <a:rPr lang="en-US" altLang="en-US"/>
              <a:t> byte</a:t>
            </a:r>
          </a:p>
          <a:p>
            <a:r>
              <a:rPr lang="en-US" altLang="en-US"/>
              <a:t>           </a:t>
            </a:r>
            <a:r>
              <a:rPr lang="en-US" altLang="en-US">
                <a:solidFill>
                  <a:srgbClr val="FF3300"/>
                </a:solidFill>
              </a:rPr>
              <a:t>A</a:t>
            </a:r>
            <a:r>
              <a:rPr lang="en-US" altLang="en-US"/>
              <a:t> gets the </a:t>
            </a:r>
            <a:r>
              <a:rPr lang="en-US" altLang="en-US">
                <a:solidFill>
                  <a:srgbClr val="FF3300"/>
                </a:solidFill>
              </a:rPr>
              <a:t>Low</a:t>
            </a:r>
            <a:r>
              <a:rPr lang="en-US" altLang="en-US"/>
              <a:t> byte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58D0F-31F9-4497-8F32-43280F62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94</a:t>
            </a:fld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FBD9711F-8CD3-4FF2-B7C1-B487BD792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Division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8AC0CBFD-AFDD-4316-A24E-AA7D67E551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153400" cy="44196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Integer Division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DIV AB</a:t>
            </a:r>
            <a:r>
              <a:rPr lang="en-US" altLang="en-US" sz="2000">
                <a:latin typeface="Courier New" panose="02070309020205020404" pitchFamily="49" charset="0"/>
              </a:rPr>
              <a:t>	  ; divide A by B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A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 Quotient(A/B)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  Remainder(A/B)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OV  -  used to indicate a divide by zero condition.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C – set to zero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DABCE-6EDE-4391-83E6-B7F8E029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95</a:t>
            </a:fld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6EBF2CDB-E33D-46C6-A640-B2A78C755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Decimal Adjust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257DE7AE-7AD6-4993-99D4-4F5173F00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458200" cy="44196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DA a</a:t>
            </a:r>
            <a:r>
              <a:rPr lang="en-US" altLang="en-US" sz="2000">
                <a:latin typeface="Courier New" panose="02070309020205020404" pitchFamily="49" charset="0"/>
              </a:rPr>
              <a:t>	   </a:t>
            </a:r>
            <a:r>
              <a:rPr lang="en-US" altLang="en-US" sz="2400">
                <a:latin typeface="Courier New" panose="02070309020205020404" pitchFamily="49" charset="0"/>
              </a:rPr>
              <a:t>; decimal adjust a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/>
              <a:t>Used to facilitate BCD addition.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/>
              <a:t>Adds “6” to either high or low nibble after an addition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/>
              <a:t>to create a valid BCD number.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u="sng">
                <a:solidFill>
                  <a:schemeClr val="accent2"/>
                </a:solidFill>
              </a:rPr>
              <a:t>Example</a:t>
            </a:r>
            <a:r>
              <a:rPr lang="en-US" altLang="en-US" sz="2000"/>
              <a:t>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/>
              <a:t>		</a:t>
            </a:r>
            <a:r>
              <a:rPr lang="en-US" altLang="en-US" sz="1800" b="1">
                <a:latin typeface="Courier New" panose="02070309020205020404" pitchFamily="49" charset="0"/>
              </a:rPr>
              <a:t>mov a, #23h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mov b, #29h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add a, b	    </a:t>
            </a:r>
            <a:r>
              <a:rPr lang="en-US" altLang="en-US" sz="1800">
                <a:latin typeface="Courier New" panose="02070309020205020404" pitchFamily="49" charset="0"/>
              </a:rPr>
              <a:t>; a </a:t>
            </a:r>
            <a:r>
              <a:rPr lang="en-US" altLang="en-US" sz="1800">
                <a:latin typeface="Courier New" panose="02070309020205020404" pitchFamily="49" charset="0"/>
                <a:sym typeface="Wingdings" panose="05000000000000000000" pitchFamily="2" charset="2"/>
              </a:rPr>
              <a:t> 23h + 29h = 4Ch (wanted 52)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DA a</a:t>
            </a:r>
            <a:r>
              <a:rPr lang="en-US" altLang="en-US" sz="1800">
                <a:latin typeface="Courier New" panose="02070309020205020404" pitchFamily="49" charset="0"/>
              </a:rPr>
              <a:t>		    ; a </a:t>
            </a:r>
            <a:r>
              <a:rPr lang="en-US" altLang="en-US" sz="1800">
                <a:latin typeface="Courier New" panose="02070309020205020404" pitchFamily="49" charset="0"/>
                <a:sym typeface="Wingdings" panose="05000000000000000000" pitchFamily="2" charset="2"/>
              </a:rPr>
              <a:t> a + 6 = 52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94EBE-D3E2-4762-9D96-AE9738B9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96</a:t>
            </a:fld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952754D7-339A-4D16-9494-6B6E267B2E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620713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400"/>
              <a:t>Logic Instructions</a:t>
            </a: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9FC2AEA9-8D89-404B-80FB-02E3432D4A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133600"/>
            <a:ext cx="8153400" cy="3311525"/>
          </a:xfrm>
        </p:spPr>
        <p:txBody>
          <a:bodyPr>
            <a:normAutofit/>
          </a:bodyPr>
          <a:lstStyle/>
          <a:p>
            <a:pPr marL="533400" indent="-533400" algn="l">
              <a:buFont typeface="Wingdings" panose="05000000000000000000" pitchFamily="2" charset="2"/>
              <a:buChar char="q"/>
            </a:pPr>
            <a:r>
              <a:rPr lang="en-US" altLang="en-US"/>
              <a:t>Bitwise logic operations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altLang="en-US"/>
              <a:t> (AND, OR, XOR, NOT)</a:t>
            </a:r>
          </a:p>
          <a:p>
            <a:pPr marL="533400" indent="-533400" algn="l">
              <a:buFont typeface="Wingdings" panose="05000000000000000000" pitchFamily="2" charset="2"/>
              <a:buChar char="q"/>
            </a:pPr>
            <a:r>
              <a:rPr lang="en-US" altLang="en-US"/>
              <a:t>Clear</a:t>
            </a:r>
          </a:p>
          <a:p>
            <a:pPr marL="533400" indent="-533400" algn="l">
              <a:buFont typeface="Wingdings" panose="05000000000000000000" pitchFamily="2" charset="2"/>
              <a:buChar char="q"/>
            </a:pPr>
            <a:r>
              <a:rPr lang="en-US" altLang="en-US"/>
              <a:t>Rotate</a:t>
            </a:r>
          </a:p>
          <a:p>
            <a:pPr marL="533400" indent="-533400" algn="l">
              <a:buFont typeface="Wingdings" panose="05000000000000000000" pitchFamily="2" charset="2"/>
              <a:buChar char="q"/>
            </a:pPr>
            <a:r>
              <a:rPr lang="en-US" altLang="en-US"/>
              <a:t>Swap</a:t>
            </a:r>
          </a:p>
          <a:p>
            <a:pPr marL="533400" indent="-533400" algn="l">
              <a:buFont typeface="Wingdings" panose="05000000000000000000" pitchFamily="2" charset="2"/>
              <a:buChar char="q"/>
            </a:pPr>
            <a:endParaRPr lang="en-US" altLang="en-US"/>
          </a:p>
          <a:p>
            <a:pPr marL="533400" indent="-533400" algn="l"/>
            <a:r>
              <a:rPr lang="en-US" altLang="en-US"/>
              <a:t>Logic instructions do </a:t>
            </a:r>
            <a:r>
              <a:rPr lang="en-US" altLang="en-US">
                <a:solidFill>
                  <a:srgbClr val="FF3300"/>
                </a:solidFill>
              </a:rPr>
              <a:t>NOT</a:t>
            </a:r>
            <a:r>
              <a:rPr lang="en-US" altLang="en-US"/>
              <a:t> affect the flags in PSW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029B6886-B91E-4948-8E18-B9025551B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Bitwise Logic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A1C9FC97-8B43-4358-96EE-0B0CDA27DE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3822700" cy="24765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ANL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ORL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XRL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XOR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CPL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Complement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65924" name="Text Box 4">
            <a:extLst>
              <a:ext uri="{FF2B5EF4-FFF2-40B4-BE49-F238E27FC236}">
                <a16:creationId xmlns:a16="http://schemas.microsoft.com/office/drawing/2014/main" id="{0BE5D33A-B2FE-41C2-B190-D01B3EB0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38" y="1412875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sng">
                <a:solidFill>
                  <a:schemeClr val="accent2"/>
                </a:solidFill>
              </a:rPr>
              <a:t>Examples:</a:t>
            </a:r>
          </a:p>
        </p:txBody>
      </p:sp>
      <p:sp>
        <p:nvSpPr>
          <p:cNvPr id="465925" name="Text Box 5">
            <a:extLst>
              <a:ext uri="{FF2B5EF4-FFF2-40B4-BE49-F238E27FC236}">
                <a16:creationId xmlns:a16="http://schemas.microsoft.com/office/drawing/2014/main" id="{E1CA8D9F-DB55-4A11-8CAF-61A08A8BA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6764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00001111</a:t>
            </a:r>
          </a:p>
          <a:p>
            <a:r>
              <a:rPr lang="en-US" altLang="en-US" sz="2000" u="sng"/>
              <a:t>10101100</a:t>
            </a:r>
          </a:p>
        </p:txBody>
      </p:sp>
      <p:sp>
        <p:nvSpPr>
          <p:cNvPr id="465926" name="Text Box 6">
            <a:extLst>
              <a:ext uri="{FF2B5EF4-FFF2-40B4-BE49-F238E27FC236}">
                <a16:creationId xmlns:a16="http://schemas.microsoft.com/office/drawing/2014/main" id="{258CAB7F-0123-4E70-8B55-FF40A3369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81200"/>
            <a:ext cx="70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ANL</a:t>
            </a:r>
          </a:p>
        </p:txBody>
      </p:sp>
      <p:sp>
        <p:nvSpPr>
          <p:cNvPr id="465927" name="Text Box 7">
            <a:extLst>
              <a:ext uri="{FF2B5EF4-FFF2-40B4-BE49-F238E27FC236}">
                <a16:creationId xmlns:a16="http://schemas.microsoft.com/office/drawing/2014/main" id="{98E8A6CA-2227-4224-87A5-946E22E8B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0321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00001111</a:t>
            </a:r>
          </a:p>
          <a:p>
            <a:r>
              <a:rPr lang="en-US" altLang="en-US" sz="2000" u="sng"/>
              <a:t>10101100</a:t>
            </a:r>
          </a:p>
        </p:txBody>
      </p:sp>
      <p:sp>
        <p:nvSpPr>
          <p:cNvPr id="465928" name="Text Box 8">
            <a:extLst>
              <a:ext uri="{FF2B5EF4-FFF2-40B4-BE49-F238E27FC236}">
                <a16:creationId xmlns:a16="http://schemas.microsoft.com/office/drawing/2014/main" id="{8F96822B-D5CE-4C68-87B1-BF43E302A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336925"/>
            <a:ext cx="693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ORL</a:t>
            </a:r>
          </a:p>
        </p:txBody>
      </p:sp>
      <p:sp>
        <p:nvSpPr>
          <p:cNvPr id="465929" name="Text Box 9">
            <a:extLst>
              <a:ext uri="{FF2B5EF4-FFF2-40B4-BE49-F238E27FC236}">
                <a16:creationId xmlns:a16="http://schemas.microsoft.com/office/drawing/2014/main" id="{468C5C6D-14A0-4BC8-96FD-9999A3C55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1165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00001111</a:t>
            </a:r>
          </a:p>
          <a:p>
            <a:r>
              <a:rPr lang="en-US" altLang="en-US" sz="2000" u="sng"/>
              <a:t>10101100</a:t>
            </a:r>
          </a:p>
        </p:txBody>
      </p:sp>
      <p:sp>
        <p:nvSpPr>
          <p:cNvPr id="465930" name="Text Box 10">
            <a:extLst>
              <a:ext uri="{FF2B5EF4-FFF2-40B4-BE49-F238E27FC236}">
                <a16:creationId xmlns:a16="http://schemas.microsoft.com/office/drawing/2014/main" id="{B5B88878-04E5-4152-AF9B-F656D776E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616450"/>
            <a:ext cx="693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XRL</a:t>
            </a:r>
          </a:p>
        </p:txBody>
      </p:sp>
      <p:sp>
        <p:nvSpPr>
          <p:cNvPr id="465931" name="Text Box 11">
            <a:extLst>
              <a:ext uri="{FF2B5EF4-FFF2-40B4-BE49-F238E27FC236}">
                <a16:creationId xmlns:a16="http://schemas.microsoft.com/office/drawing/2014/main" id="{D7FFA0F7-D879-471E-8472-A6E87659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53085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sng"/>
              <a:t>10101100</a:t>
            </a:r>
          </a:p>
        </p:txBody>
      </p:sp>
      <p:sp>
        <p:nvSpPr>
          <p:cNvPr id="465932" name="Text Box 12">
            <a:extLst>
              <a:ext uri="{FF2B5EF4-FFF2-40B4-BE49-F238E27FC236}">
                <a16:creationId xmlns:a16="http://schemas.microsoft.com/office/drawing/2014/main" id="{6B2BA80D-7108-4164-A1DD-39B988886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60705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CPL</a:t>
            </a:r>
          </a:p>
        </p:txBody>
      </p:sp>
      <p:sp>
        <p:nvSpPr>
          <p:cNvPr id="465933" name="Text Box 13">
            <a:extLst>
              <a:ext uri="{FF2B5EF4-FFF2-40B4-BE49-F238E27FC236}">
                <a16:creationId xmlns:a16="http://schemas.microsoft.com/office/drawing/2014/main" id="{B38D89C3-0F03-4053-8D2B-DCE6C6D28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228600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00001100</a:t>
            </a:r>
          </a:p>
        </p:txBody>
      </p:sp>
      <p:sp>
        <p:nvSpPr>
          <p:cNvPr id="465934" name="Text Box 14">
            <a:extLst>
              <a:ext uri="{FF2B5EF4-FFF2-40B4-BE49-F238E27FC236}">
                <a16:creationId xmlns:a16="http://schemas.microsoft.com/office/drawing/2014/main" id="{7BDDAE9C-46DC-4FB5-8AC0-3C5763B00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64172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10101111</a:t>
            </a:r>
          </a:p>
        </p:txBody>
      </p:sp>
      <p:sp>
        <p:nvSpPr>
          <p:cNvPr id="465935" name="Text Box 15">
            <a:extLst>
              <a:ext uri="{FF2B5EF4-FFF2-40B4-BE49-F238E27FC236}">
                <a16:creationId xmlns:a16="http://schemas.microsoft.com/office/drawing/2014/main" id="{F8F605C0-7537-46EE-9900-B07DB5F59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86092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10100011</a:t>
            </a:r>
          </a:p>
        </p:txBody>
      </p:sp>
      <p:sp>
        <p:nvSpPr>
          <p:cNvPr id="465936" name="Text Box 16">
            <a:extLst>
              <a:ext uri="{FF2B5EF4-FFF2-40B4-BE49-F238E27FC236}">
                <a16:creationId xmlns:a16="http://schemas.microsoft.com/office/drawing/2014/main" id="{48803284-D32F-4FD7-B0BD-F03C10372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77532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01010011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C0AF8-1151-446E-8345-200CB8B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5" grpId="0" autoUpdateAnimBg="0"/>
      <p:bldP spid="465926" grpId="0" autoUpdateAnimBg="0"/>
      <p:bldP spid="465927" grpId="0" autoUpdateAnimBg="0"/>
      <p:bldP spid="465928" grpId="0" autoUpdateAnimBg="0"/>
      <p:bldP spid="465929" grpId="0" autoUpdateAnimBg="0"/>
      <p:bldP spid="465930" grpId="0" autoUpdateAnimBg="0"/>
      <p:bldP spid="465931" grpId="0" autoUpdateAnimBg="0"/>
      <p:bldP spid="465932" grpId="0" autoUpdateAnimBg="0"/>
      <p:bldP spid="465933" grpId="0" autoUpdateAnimBg="0"/>
      <p:bldP spid="465934" grpId="0" autoUpdateAnimBg="0"/>
      <p:bldP spid="465935" grpId="0" autoUpdateAnimBg="0"/>
      <p:bldP spid="46593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AC78A235-654E-475B-947D-8C2E7746C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Address Modes with Logic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DCB2F814-F7CD-4F21-8106-8BC44CFFA4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00" y="1676400"/>
            <a:ext cx="44958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a, byte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direct, reg. indirect, reg, immediate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byte,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direct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byte, #constant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3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ex:   cpl a</a:t>
            </a:r>
          </a:p>
        </p:txBody>
      </p:sp>
      <p:sp>
        <p:nvSpPr>
          <p:cNvPr id="466948" name="Rectangle 4">
            <a:extLst>
              <a:ext uri="{FF2B5EF4-FFF2-40B4-BE49-F238E27FC236}">
                <a16:creationId xmlns:a16="http://schemas.microsoft.com/office/drawing/2014/main" id="{3514385B-2EA1-4D12-B0E5-F16752486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2971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ANL – AND 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ORL – OR 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XRL – eXclusive oR</a:t>
            </a:r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r>
              <a:rPr lang="en-US" altLang="en-US"/>
              <a:t>CPL – Complement</a:t>
            </a:r>
            <a:r>
              <a:rPr lang="en-US" altLang="en-US" sz="2800"/>
              <a:t> </a:t>
            </a:r>
          </a:p>
        </p:txBody>
      </p:sp>
      <p:sp>
        <p:nvSpPr>
          <p:cNvPr id="466949" name="Line 5">
            <a:extLst>
              <a:ext uri="{FF2B5EF4-FFF2-40B4-BE49-F238E27FC236}">
                <a16:creationId xmlns:a16="http://schemas.microsoft.com/office/drawing/2014/main" id="{5445A073-C9A9-4497-8057-71E2CEF7A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6950" name="Line 6">
            <a:extLst>
              <a:ext uri="{FF2B5EF4-FFF2-40B4-BE49-F238E27FC236}">
                <a16:creationId xmlns:a16="http://schemas.microsoft.com/office/drawing/2014/main" id="{7CAC12CF-2112-4CEC-BA31-9D6FCC2BB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276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6951" name="Line 7">
            <a:extLst>
              <a:ext uri="{FF2B5EF4-FFF2-40B4-BE49-F238E27FC236}">
                <a16:creationId xmlns:a16="http://schemas.microsoft.com/office/drawing/2014/main" id="{63E6B99C-A947-4E38-AF82-C82C1ED5F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724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6952" name="Rectangle 8">
            <a:extLst>
              <a:ext uri="{FF2B5EF4-FFF2-40B4-BE49-F238E27FC236}">
                <a16:creationId xmlns:a16="http://schemas.microsoft.com/office/drawing/2014/main" id="{440C181C-9343-42F3-B181-569716C10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00200"/>
            <a:ext cx="3048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66953" name="Rectangle 9">
            <a:extLst>
              <a:ext uri="{FF2B5EF4-FFF2-40B4-BE49-F238E27FC236}">
                <a16:creationId xmlns:a16="http://schemas.microsoft.com/office/drawing/2014/main" id="{AC154795-8F7C-42BD-AE47-DBB772DC4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05400"/>
            <a:ext cx="3048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6047A-55D6-400F-9A14-D62360C3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8991</TotalTime>
  <Words>7633</Words>
  <Application>Microsoft Office PowerPoint</Application>
  <PresentationFormat>On-screen Show (4:3)</PresentationFormat>
  <Paragraphs>1839</Paragraphs>
  <Slides>141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141</vt:i4>
      </vt:variant>
    </vt:vector>
  </HeadingPairs>
  <TitlesOfParts>
    <vt:vector size="160" baseType="lpstr">
      <vt:lpstr>Times New Roman</vt:lpstr>
      <vt:lpstr>Comic Sans MS</vt:lpstr>
      <vt:lpstr>Wingdings</vt:lpstr>
      <vt:lpstr>Symbol</vt:lpstr>
      <vt:lpstr>Bookman Old Style</vt:lpstr>
      <vt:lpstr>PMingLiU</vt:lpstr>
      <vt:lpstr>Arial</vt:lpstr>
      <vt:lpstr>굴림</vt:lpstr>
      <vt:lpstr>B Rose</vt:lpstr>
      <vt:lpstr>B Tawfig Outline</vt:lpstr>
      <vt:lpstr/>
      <vt:lpstr>Tahoma</vt:lpstr>
      <vt:lpstr>Batang</vt:lpstr>
      <vt:lpstr>Courier New</vt:lpstr>
      <vt:lpstr>Arial Unicode MS</vt:lpstr>
      <vt:lpstr>Wood Type</vt:lpstr>
      <vt:lpstr>Bitmap Image</vt:lpstr>
      <vt:lpstr>點陣圖影像</vt:lpstr>
      <vt:lpstr>Microsoft Photo Editor 3.0 Photo</vt:lpstr>
      <vt:lpstr>The 8051 Microcontroller</vt:lpstr>
      <vt:lpstr>8051 Basic Component</vt:lpstr>
      <vt:lpstr>Block Diagram</vt:lpstr>
      <vt:lpstr>Other 8051 featurs</vt:lpstr>
      <vt:lpstr>Embedded System (8051 Application) </vt:lpstr>
      <vt:lpstr>Examples of Embedded Systems</vt:lpstr>
      <vt:lpstr>Three criteria in Choosing a Microcontroller</vt:lpstr>
      <vt:lpstr>Comparison of the 8051 Family Members</vt:lpstr>
      <vt:lpstr>Comparison of the 8051 Family Members</vt:lpstr>
      <vt:lpstr>PowerPoint Presentation</vt:lpstr>
      <vt:lpstr>8051  Schematic Pin out</vt:lpstr>
      <vt:lpstr>8051  Foot Print</vt:lpstr>
      <vt:lpstr>IMPORTANT PINS (IO Ports) </vt:lpstr>
      <vt:lpstr>Port 3 Alternate Functions</vt:lpstr>
      <vt:lpstr>8051 Port 3 Bit Latches and I/O Buffers</vt:lpstr>
      <vt:lpstr>Hardware Structure of I/O Pin</vt:lpstr>
      <vt:lpstr>Hardware Structure of I/O Pin</vt:lpstr>
      <vt:lpstr>Writing “1” to Output Pin P1.X</vt:lpstr>
      <vt:lpstr>Writing “0” to Output Pin P1.X</vt:lpstr>
      <vt:lpstr>Reading “High” at Input Pin</vt:lpstr>
      <vt:lpstr>Reading “Low” at Input Pin</vt:lpstr>
      <vt:lpstr>Port 0 with Pull-Up Resistors</vt:lpstr>
      <vt:lpstr>IMPORTANT PINS  </vt:lpstr>
      <vt:lpstr>Pins of 8051</vt:lpstr>
      <vt:lpstr>XTAL Connection to 8051</vt:lpstr>
      <vt:lpstr>XTAL Connection to an External Clock Source</vt:lpstr>
      <vt:lpstr>Machine cycle</vt:lpstr>
      <vt:lpstr>Pins of 8051</vt:lpstr>
      <vt:lpstr>Power-On RESET</vt:lpstr>
      <vt:lpstr>RESET Value of Some 8051 Registers:</vt:lpstr>
      <vt:lpstr>Pins of 8051</vt:lpstr>
      <vt:lpstr>Pins of 8051</vt:lpstr>
      <vt:lpstr>Address Multiplexing  for External Memory</vt:lpstr>
      <vt:lpstr>Address Multiplexing  for External Memory</vt:lpstr>
      <vt:lpstr>PowerPoint Presentation</vt:lpstr>
      <vt:lpstr>Accessing External  Data Memory </vt:lpstr>
      <vt:lpstr>PowerPoint Presentation</vt:lpstr>
      <vt:lpstr>External code memory</vt:lpstr>
      <vt:lpstr>External data memory</vt:lpstr>
      <vt:lpstr>Overlapping External Code  and Data Spaces </vt:lpstr>
      <vt:lpstr>Overlapping External Code  and Data Spaces</vt:lpstr>
      <vt:lpstr>Overlapping External Code  and Data Spaces </vt:lpstr>
      <vt:lpstr>PowerPoint Presentation</vt:lpstr>
      <vt:lpstr>On-Chip Memory Internal RAM</vt:lpstr>
      <vt:lpstr>Registers</vt:lpstr>
      <vt:lpstr>Bit Addressable Memory</vt:lpstr>
      <vt:lpstr>Special Function Registers</vt:lpstr>
      <vt:lpstr>Bit Addressable RAM </vt:lpstr>
      <vt:lpstr>Bit Addressable RAM </vt:lpstr>
      <vt:lpstr>PowerPoint Presentation</vt:lpstr>
      <vt:lpstr>Register Banks </vt:lpstr>
      <vt:lpstr>PowerPoint Presentation</vt:lpstr>
      <vt:lpstr>8051 CPU Registers</vt:lpstr>
      <vt:lpstr>Registers</vt:lpstr>
      <vt:lpstr>Registers</vt:lpstr>
      <vt:lpstr>The 8051  Assembly Language</vt:lpstr>
      <vt:lpstr>Overview</vt:lpstr>
      <vt:lpstr>Data Transfer Instructions</vt:lpstr>
      <vt:lpstr>Addressing Modes </vt:lpstr>
      <vt:lpstr>Addressing Modes </vt:lpstr>
      <vt:lpstr>Addressing Modes</vt:lpstr>
      <vt:lpstr>Addressing Modes</vt:lpstr>
      <vt:lpstr>Addressing Modes</vt:lpstr>
      <vt:lpstr>Addressing Modes</vt:lpstr>
      <vt:lpstr>Use Register Indirect to access upper RAM block (+8052)</vt:lpstr>
      <vt:lpstr>Addressing Modes</vt:lpstr>
      <vt:lpstr>Addressing Modes</vt:lpstr>
      <vt:lpstr>Acc Register</vt:lpstr>
      <vt:lpstr>SFRs Address</vt:lpstr>
      <vt:lpstr>SFRs Address</vt:lpstr>
      <vt:lpstr>8051 Instruction Format</vt:lpstr>
      <vt:lpstr>8051 Instruction Format</vt:lpstr>
      <vt:lpstr>8051 Instruction Format</vt:lpstr>
      <vt:lpstr>8051 Instruction Format</vt:lpstr>
      <vt:lpstr>8051 Instruction Format</vt:lpstr>
      <vt:lpstr>Stacks</vt:lpstr>
      <vt:lpstr>Stack </vt:lpstr>
      <vt:lpstr>Stack (push,pop)</vt:lpstr>
      <vt:lpstr>Exchange Instructions</vt:lpstr>
      <vt:lpstr>Bit-Oriented Data Transfer</vt:lpstr>
      <vt:lpstr>SFRs that are Bit Addressable</vt:lpstr>
      <vt:lpstr>Data Processing Instructions</vt:lpstr>
      <vt:lpstr>Arithmetic Instructions</vt:lpstr>
      <vt:lpstr>Arithmetic Instructions</vt:lpstr>
      <vt:lpstr>ADD Instructions</vt:lpstr>
      <vt:lpstr>Instructions that Affect PSW bits</vt:lpstr>
      <vt:lpstr>ADD Examples</vt:lpstr>
      <vt:lpstr>Signed Addition and Overflow</vt:lpstr>
      <vt:lpstr>Addition Example</vt:lpstr>
      <vt:lpstr>The 16-bit ADD example</vt:lpstr>
      <vt:lpstr>Subtract </vt:lpstr>
      <vt:lpstr>Increment and Decrement</vt:lpstr>
      <vt:lpstr>Example: Increment 16-bit Word</vt:lpstr>
      <vt:lpstr>Multiply</vt:lpstr>
      <vt:lpstr>Division</vt:lpstr>
      <vt:lpstr>Decimal Adjust</vt:lpstr>
      <vt:lpstr>Logic Instructions</vt:lpstr>
      <vt:lpstr>Bitwise Logic</vt:lpstr>
      <vt:lpstr>Address Modes with Logic</vt:lpstr>
      <vt:lpstr>Uses of Logic Instructions</vt:lpstr>
      <vt:lpstr>Other Logic Instructions</vt:lpstr>
      <vt:lpstr>CLR ( Set all bits to 0)</vt:lpstr>
      <vt:lpstr>Rotate</vt:lpstr>
      <vt:lpstr>Rotate through Carry</vt:lpstr>
      <vt:lpstr>Rotate and Multiplication/Division</vt:lpstr>
      <vt:lpstr>Swap</vt:lpstr>
      <vt:lpstr>Bit Logic Operations</vt:lpstr>
      <vt:lpstr>Shift/Mutliply Example</vt:lpstr>
      <vt:lpstr>Program Flow Control</vt:lpstr>
      <vt:lpstr>Unconditional Jumps</vt:lpstr>
      <vt:lpstr>Infinite Loops</vt:lpstr>
      <vt:lpstr>Re-locatable Code</vt:lpstr>
      <vt:lpstr>Jump table</vt:lpstr>
      <vt:lpstr>Conditional Jump</vt:lpstr>
      <vt:lpstr>Conditional jumps</vt:lpstr>
      <vt:lpstr>Example: Conditional Jumps</vt:lpstr>
      <vt:lpstr>More Conditional Jumps</vt:lpstr>
      <vt:lpstr>Iterative Loops</vt:lpstr>
      <vt:lpstr>Iterative Loops(examples)</vt:lpstr>
      <vt:lpstr>Call and Return</vt:lpstr>
      <vt:lpstr>Return</vt:lpstr>
      <vt:lpstr>Subroutines</vt:lpstr>
      <vt:lpstr>Initializing Stack Pointer</vt:lpstr>
      <vt:lpstr>Subroutine - Example</vt:lpstr>
      <vt:lpstr>Subroutine – another example</vt:lpstr>
      <vt:lpstr>Why Subroutines?</vt:lpstr>
      <vt:lpstr>example of delay</vt:lpstr>
      <vt:lpstr>Long delay Example</vt:lpstr>
      <vt:lpstr>Example </vt:lpstr>
      <vt:lpstr>Example </vt:lpstr>
      <vt:lpstr>Example </vt:lpstr>
      <vt:lpstr>Example </vt:lpstr>
      <vt:lpstr>PowerPoint Presentation</vt:lpstr>
      <vt:lpstr>Interrupts</vt:lpstr>
      <vt:lpstr>Interrupt Sources</vt:lpstr>
      <vt:lpstr>Interrupt Process</vt:lpstr>
      <vt:lpstr>Interrupt Priorities</vt:lpstr>
      <vt:lpstr>Interrupt SFRs</vt:lpstr>
      <vt:lpstr>Interrupt Vectors</vt:lpstr>
      <vt:lpstr>Interrupt Vectors</vt:lpstr>
      <vt:lpstr>Example Interrupt Service Routine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sabaghian</dc:creator>
  <cp:lastModifiedBy>Kishore Bingi</cp:lastModifiedBy>
  <cp:revision>346</cp:revision>
  <dcterms:created xsi:type="dcterms:W3CDTF">2005-02-11T18:21:45Z</dcterms:created>
  <dcterms:modified xsi:type="dcterms:W3CDTF">2020-09-30T07:35:06Z</dcterms:modified>
</cp:coreProperties>
</file>