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7"/>
  </p:notesMasterIdLst>
  <p:handoutMasterIdLst>
    <p:handoutMasterId r:id="rId78"/>
  </p:handoutMasterIdLst>
  <p:sldIdLst>
    <p:sldId id="354" r:id="rId2"/>
    <p:sldId id="355" r:id="rId3"/>
    <p:sldId id="357" r:id="rId4"/>
    <p:sldId id="358" r:id="rId5"/>
    <p:sldId id="359" r:id="rId6"/>
    <p:sldId id="360" r:id="rId7"/>
    <p:sldId id="361" r:id="rId8"/>
    <p:sldId id="362" r:id="rId9"/>
    <p:sldId id="363" r:id="rId10"/>
    <p:sldId id="364" r:id="rId11"/>
    <p:sldId id="365" r:id="rId12"/>
    <p:sldId id="366" r:id="rId13"/>
    <p:sldId id="367" r:id="rId14"/>
    <p:sldId id="377" r:id="rId15"/>
    <p:sldId id="388" r:id="rId16"/>
    <p:sldId id="399" r:id="rId17"/>
    <p:sldId id="412" r:id="rId18"/>
    <p:sldId id="493"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4" r:id="rId51"/>
    <p:sldId id="465" r:id="rId52"/>
    <p:sldId id="466" r:id="rId53"/>
    <p:sldId id="467" r:id="rId54"/>
    <p:sldId id="468" r:id="rId55"/>
    <p:sldId id="469" r:id="rId56"/>
    <p:sldId id="470" r:id="rId57"/>
    <p:sldId id="471" r:id="rId58"/>
    <p:sldId id="472" r:id="rId59"/>
    <p:sldId id="473" r:id="rId60"/>
    <p:sldId id="474" r:id="rId61"/>
    <p:sldId id="475" r:id="rId62"/>
    <p:sldId id="477" r:id="rId63"/>
    <p:sldId id="478" r:id="rId64"/>
    <p:sldId id="479" r:id="rId65"/>
    <p:sldId id="480" r:id="rId66"/>
    <p:sldId id="481" r:id="rId67"/>
    <p:sldId id="482" r:id="rId68"/>
    <p:sldId id="483" r:id="rId69"/>
    <p:sldId id="484" r:id="rId70"/>
    <p:sldId id="485" r:id="rId71"/>
    <p:sldId id="486" r:id="rId72"/>
    <p:sldId id="487" r:id="rId73"/>
    <p:sldId id="488" r:id="rId74"/>
    <p:sldId id="489" r:id="rId75"/>
    <p:sldId id="491" r:id="rId7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EAFAFE"/>
    <a:srgbClr val="8CE0F4"/>
    <a:srgbClr val="89D5F3"/>
    <a:srgbClr val="CCFFFF"/>
    <a:srgbClr val="95D4F7"/>
    <a:srgbClr val="7387A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2714" autoAdjust="0"/>
  </p:normalViewPr>
  <p:slideViewPr>
    <p:cSldViewPr snapToGrid="0">
      <p:cViewPr varScale="1">
        <p:scale>
          <a:sx n="79" d="100"/>
          <a:sy n="79" d="100"/>
        </p:scale>
        <p:origin x="157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966BF9-E3BF-4042-886D-3C35319295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a16="http://schemas.microsoft.com/office/drawing/2014/main" id="{D2500BA0-2751-4B35-B634-1CC904B44D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E16458-81D3-4881-B480-4B996BD7754A}" type="datetimeFigureOut">
              <a:rPr lang="en-MY" smtClean="0"/>
              <a:t>21/10/2020</a:t>
            </a:fld>
            <a:endParaRPr lang="en-MY"/>
          </a:p>
        </p:txBody>
      </p:sp>
      <p:sp>
        <p:nvSpPr>
          <p:cNvPr id="4" name="Footer Placeholder 3">
            <a:extLst>
              <a:ext uri="{FF2B5EF4-FFF2-40B4-BE49-F238E27FC236}">
                <a16:creationId xmlns:a16="http://schemas.microsoft.com/office/drawing/2014/main" id="{4CE398FE-1F13-4599-8BF6-F3FA79367D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id="{693E24F0-169C-4412-8474-3B15A41DAF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44B443-897E-40B2-A5F5-26E6A8886CC0}" type="slidenum">
              <a:rPr lang="en-MY" smtClean="0"/>
              <a:t>‹#›</a:t>
            </a:fld>
            <a:endParaRPr lang="en-MY"/>
          </a:p>
        </p:txBody>
      </p:sp>
    </p:spTree>
    <p:extLst>
      <p:ext uri="{BB962C8B-B14F-4D97-AF65-F5344CB8AC3E}">
        <p14:creationId xmlns:p14="http://schemas.microsoft.com/office/powerpoint/2010/main" val="825947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4AD412-F253-4F38-9F52-E800DBA2070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59E8EA1D-B581-439E-A3D6-E5E67C7AE65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6148" name="Rectangle 4">
            <a:extLst>
              <a:ext uri="{FF2B5EF4-FFF2-40B4-BE49-F238E27FC236}">
                <a16:creationId xmlns:a16="http://schemas.microsoft.com/office/drawing/2014/main" id="{2C7B1876-B7AD-47B7-BD25-A467AC6DD93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4B43B1D3-D5BC-4682-BDE0-B45BD6CED4F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11338314-EA57-4579-949B-3D8018A92E2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1B0B72D6-4104-4C0A-8013-DAE42A5F568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570BAB1C-848D-4146-9998-55790299D74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65A48B-DAFD-40AE-8134-8F2340396485}"/>
              </a:ext>
            </a:extLst>
          </p:cNvPr>
          <p:cNvSpPr>
            <a:spLocks noGrp="1" noChangeArrowheads="1"/>
          </p:cNvSpPr>
          <p:nvPr>
            <p:ph type="sldNum" sz="quarter" idx="5"/>
          </p:nvPr>
        </p:nvSpPr>
        <p:spPr>
          <a:ln/>
        </p:spPr>
        <p:txBody>
          <a:bodyPr/>
          <a:lstStyle/>
          <a:p>
            <a:fld id="{835A709A-AD52-4264-A905-1A2871D2570C}" type="slidenum">
              <a:rPr lang="en-US" altLang="en-US"/>
              <a:pPr/>
              <a:t>1</a:t>
            </a:fld>
            <a:endParaRPr lang="en-US" altLang="en-US"/>
          </a:p>
        </p:txBody>
      </p:sp>
      <p:sp>
        <p:nvSpPr>
          <p:cNvPr id="312322" name="Rectangle 2">
            <a:extLst>
              <a:ext uri="{FF2B5EF4-FFF2-40B4-BE49-F238E27FC236}">
                <a16:creationId xmlns:a16="http://schemas.microsoft.com/office/drawing/2014/main" id="{F45471C1-6B8C-4D34-ABC9-C2C853FB2D36}"/>
              </a:ext>
            </a:extLst>
          </p:cNvPr>
          <p:cNvSpPr>
            <a:spLocks noChangeArrowheads="1" noTextEdit="1"/>
          </p:cNvSpPr>
          <p:nvPr>
            <p:ph type="sldImg"/>
          </p:nvPr>
        </p:nvSpPr>
        <p:spPr>
          <a:ln/>
        </p:spPr>
      </p:sp>
      <p:sp>
        <p:nvSpPr>
          <p:cNvPr id="312323" name="Rectangle 3">
            <a:extLst>
              <a:ext uri="{FF2B5EF4-FFF2-40B4-BE49-F238E27FC236}">
                <a16:creationId xmlns:a16="http://schemas.microsoft.com/office/drawing/2014/main" id="{63309CA3-EBA6-46E7-906C-3CE60905DA9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EE25E7-4342-4E2B-9258-217FDF30ED6D}"/>
              </a:ext>
            </a:extLst>
          </p:cNvPr>
          <p:cNvSpPr>
            <a:spLocks noGrp="1" noChangeArrowheads="1"/>
          </p:cNvSpPr>
          <p:nvPr>
            <p:ph type="sldNum" sz="quarter" idx="5"/>
          </p:nvPr>
        </p:nvSpPr>
        <p:spPr>
          <a:ln/>
        </p:spPr>
        <p:txBody>
          <a:bodyPr/>
          <a:lstStyle/>
          <a:p>
            <a:fld id="{5EF10BD8-990D-42F5-9FFF-0968011CA493}" type="slidenum">
              <a:rPr lang="en-US" altLang="en-US"/>
              <a:pPr/>
              <a:t>10</a:t>
            </a:fld>
            <a:endParaRPr lang="en-US" altLang="en-US"/>
          </a:p>
        </p:txBody>
      </p:sp>
      <p:sp>
        <p:nvSpPr>
          <p:cNvPr id="332802" name="Rectangle 2">
            <a:extLst>
              <a:ext uri="{FF2B5EF4-FFF2-40B4-BE49-F238E27FC236}">
                <a16:creationId xmlns:a16="http://schemas.microsoft.com/office/drawing/2014/main" id="{8A3A7638-092D-42C9-8C81-C6F5EB331AA3}"/>
              </a:ext>
            </a:extLst>
          </p:cNvPr>
          <p:cNvSpPr>
            <a:spLocks noChangeArrowheads="1" noTextEdit="1"/>
          </p:cNvSpPr>
          <p:nvPr>
            <p:ph type="sldImg"/>
          </p:nvPr>
        </p:nvSpPr>
        <p:spPr>
          <a:ln/>
        </p:spPr>
      </p:sp>
      <p:sp>
        <p:nvSpPr>
          <p:cNvPr id="332803" name="Rectangle 3">
            <a:extLst>
              <a:ext uri="{FF2B5EF4-FFF2-40B4-BE49-F238E27FC236}">
                <a16:creationId xmlns:a16="http://schemas.microsoft.com/office/drawing/2014/main" id="{2797DD61-E676-4082-88FE-56532C7F092B}"/>
              </a:ext>
            </a:extLst>
          </p:cNvPr>
          <p:cNvSpPr>
            <a:spLocks noGrp="1" noChangeArrowheads="1"/>
          </p:cNvSpPr>
          <p:nvPr>
            <p:ph type="body" idx="1"/>
          </p:nvPr>
        </p:nvSpPr>
        <p:spPr>
          <a:xfrm>
            <a:off x="685800" y="4343400"/>
            <a:ext cx="5486400" cy="4114800"/>
          </a:xfrm>
        </p:spPr>
        <p:txBody>
          <a:bodyPr/>
          <a:lstStyle/>
          <a:p>
            <a:r>
              <a:rPr lang="en-US" altLang="en-US"/>
              <a:t>This mode of addressing is used with the LCALL and LJMP instructions. It is a 3-byte instruction and the last 2 bytes specify a 16-bit destination location where the program branches to. It allows use of the full 64K code space.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3797F0-91CD-4FF4-AB43-B735E0FE26F0}"/>
              </a:ext>
            </a:extLst>
          </p:cNvPr>
          <p:cNvSpPr>
            <a:spLocks noGrp="1" noChangeArrowheads="1"/>
          </p:cNvSpPr>
          <p:nvPr>
            <p:ph type="sldNum" sz="quarter" idx="5"/>
          </p:nvPr>
        </p:nvSpPr>
        <p:spPr>
          <a:ln/>
        </p:spPr>
        <p:txBody>
          <a:bodyPr/>
          <a:lstStyle/>
          <a:p>
            <a:fld id="{BA38F732-7D1C-4FC4-AF12-ECF11C04C6EA}" type="slidenum">
              <a:rPr lang="en-US" altLang="en-US"/>
              <a:pPr/>
              <a:t>11</a:t>
            </a:fld>
            <a:endParaRPr lang="en-US" altLang="en-US"/>
          </a:p>
        </p:txBody>
      </p:sp>
      <p:sp>
        <p:nvSpPr>
          <p:cNvPr id="334850" name="Rectangle 2">
            <a:extLst>
              <a:ext uri="{FF2B5EF4-FFF2-40B4-BE49-F238E27FC236}">
                <a16:creationId xmlns:a16="http://schemas.microsoft.com/office/drawing/2014/main" id="{082FD1D6-B4ED-4FB7-BD81-086BC0162AC3}"/>
              </a:ext>
            </a:extLst>
          </p:cNvPr>
          <p:cNvSpPr>
            <a:spLocks noChangeArrowheads="1" noTextEdit="1"/>
          </p:cNvSpPr>
          <p:nvPr>
            <p:ph type="sldImg"/>
          </p:nvPr>
        </p:nvSpPr>
        <p:spPr>
          <a:ln/>
        </p:spPr>
      </p:sp>
      <p:sp>
        <p:nvSpPr>
          <p:cNvPr id="334851" name="Rectangle 3">
            <a:extLst>
              <a:ext uri="{FF2B5EF4-FFF2-40B4-BE49-F238E27FC236}">
                <a16:creationId xmlns:a16="http://schemas.microsoft.com/office/drawing/2014/main" id="{158AE036-EE95-4F1F-BE7C-CF9A870F1D83}"/>
              </a:ext>
            </a:extLst>
          </p:cNvPr>
          <p:cNvSpPr>
            <a:spLocks noGrp="1" noChangeArrowheads="1"/>
          </p:cNvSpPr>
          <p:nvPr>
            <p:ph type="body" idx="1"/>
          </p:nvPr>
        </p:nvSpPr>
        <p:spPr>
          <a:xfrm>
            <a:off x="685800" y="4343400"/>
            <a:ext cx="5486400" cy="4114800"/>
          </a:xfrm>
        </p:spPr>
        <p:txBody>
          <a:bodyPr/>
          <a:lstStyle/>
          <a:p>
            <a:r>
              <a:rPr lang="en-US" altLang="en-US"/>
              <a:t>The Indexed addressing is useful when there is a need to retrieve data from a look-up table (LUT). A 16-bit register (data pointer) holds the base address and the accumulator holds an 8-bit displacement or index value. The sum of these two registers forms the effective address for a JMP or MOVC instruction.</a:t>
            </a:r>
          </a:p>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ED2285-84A1-43EF-92F3-A9BB24FBEF7F}"/>
              </a:ext>
            </a:extLst>
          </p:cNvPr>
          <p:cNvSpPr>
            <a:spLocks noGrp="1" noChangeArrowheads="1"/>
          </p:cNvSpPr>
          <p:nvPr>
            <p:ph type="sldNum" sz="quarter" idx="5"/>
          </p:nvPr>
        </p:nvSpPr>
        <p:spPr>
          <a:ln/>
        </p:spPr>
        <p:txBody>
          <a:bodyPr/>
          <a:lstStyle/>
          <a:p>
            <a:fld id="{5D2ECED5-5632-448D-98CC-D4A97B70C023}" type="slidenum">
              <a:rPr lang="en-US" altLang="en-US"/>
              <a:pPr/>
              <a:t>12</a:t>
            </a:fld>
            <a:endParaRPr lang="en-US" altLang="en-US"/>
          </a:p>
        </p:txBody>
      </p:sp>
      <p:sp>
        <p:nvSpPr>
          <p:cNvPr id="336898" name="Rectangle 2">
            <a:extLst>
              <a:ext uri="{FF2B5EF4-FFF2-40B4-BE49-F238E27FC236}">
                <a16:creationId xmlns:a16="http://schemas.microsoft.com/office/drawing/2014/main" id="{A2089AC9-79FA-45BC-9344-3AE9BC5AE2CD}"/>
              </a:ext>
            </a:extLst>
          </p:cNvPr>
          <p:cNvSpPr>
            <a:spLocks noChangeArrowheads="1" noTextEdit="1"/>
          </p:cNvSpPr>
          <p:nvPr>
            <p:ph type="sldImg"/>
          </p:nvPr>
        </p:nvSpPr>
        <p:spPr>
          <a:ln/>
        </p:spPr>
      </p:sp>
      <p:sp>
        <p:nvSpPr>
          <p:cNvPr id="336899" name="Rectangle 3">
            <a:extLst>
              <a:ext uri="{FF2B5EF4-FFF2-40B4-BE49-F238E27FC236}">
                <a16:creationId xmlns:a16="http://schemas.microsoft.com/office/drawing/2014/main" id="{45CA4375-6D0A-4DF7-80DD-5C52BAFCE581}"/>
              </a:ext>
            </a:extLst>
          </p:cNvPr>
          <p:cNvSpPr>
            <a:spLocks noGrp="1" noChangeArrowheads="1"/>
          </p:cNvSpPr>
          <p:nvPr>
            <p:ph type="body" idx="1"/>
          </p:nvPr>
        </p:nvSpPr>
        <p:spPr>
          <a:xfrm>
            <a:off x="685800" y="4343400"/>
            <a:ext cx="5486400" cy="4114800"/>
          </a:xfrm>
        </p:spPr>
        <p:txBody>
          <a:bodyPr/>
          <a:lstStyle/>
          <a:p>
            <a:r>
              <a:rPr lang="en-US" altLang="en-US" dirty="0"/>
              <a:t>The 8051 instructions are divided into five functional groups. We will discuss each group separately.</a:t>
            </a:r>
            <a:endParaRPr lang="en-GB"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DC2F41-42FA-4FE0-9502-CBFB87A942DD}"/>
              </a:ext>
            </a:extLst>
          </p:cNvPr>
          <p:cNvSpPr>
            <a:spLocks noGrp="1" noChangeArrowheads="1"/>
          </p:cNvSpPr>
          <p:nvPr>
            <p:ph type="sldNum" sz="quarter" idx="5"/>
          </p:nvPr>
        </p:nvSpPr>
        <p:spPr>
          <a:ln/>
        </p:spPr>
        <p:txBody>
          <a:bodyPr/>
          <a:lstStyle/>
          <a:p>
            <a:fld id="{7FD46100-AD01-4B33-9893-25DBA69E3B93}" type="slidenum">
              <a:rPr lang="en-US" altLang="en-US"/>
              <a:pPr/>
              <a:t>13</a:t>
            </a:fld>
            <a:endParaRPr lang="en-US" altLang="en-US"/>
          </a:p>
        </p:txBody>
      </p:sp>
      <p:sp>
        <p:nvSpPr>
          <p:cNvPr id="338946" name="Rectangle 2">
            <a:extLst>
              <a:ext uri="{FF2B5EF4-FFF2-40B4-BE49-F238E27FC236}">
                <a16:creationId xmlns:a16="http://schemas.microsoft.com/office/drawing/2014/main" id="{0C5269E2-F1A6-4D63-9259-AEF0CFC3E1A3}"/>
              </a:ext>
            </a:extLst>
          </p:cNvPr>
          <p:cNvSpPr>
            <a:spLocks noChangeArrowheads="1" noTextEdit="1"/>
          </p:cNvSpPr>
          <p:nvPr>
            <p:ph type="sldImg"/>
          </p:nvPr>
        </p:nvSpPr>
        <p:spPr>
          <a:ln/>
        </p:spPr>
      </p:sp>
      <p:sp>
        <p:nvSpPr>
          <p:cNvPr id="338947" name="Rectangle 3">
            <a:extLst>
              <a:ext uri="{FF2B5EF4-FFF2-40B4-BE49-F238E27FC236}">
                <a16:creationId xmlns:a16="http://schemas.microsoft.com/office/drawing/2014/main" id="{09151DFD-99BD-457E-93E5-3946FD75A6AA}"/>
              </a:ext>
            </a:extLst>
          </p:cNvPr>
          <p:cNvSpPr>
            <a:spLocks noGrp="1" noChangeArrowheads="1"/>
          </p:cNvSpPr>
          <p:nvPr>
            <p:ph type="body" idx="1"/>
          </p:nvPr>
        </p:nvSpPr>
        <p:spPr>
          <a:xfrm>
            <a:off x="685800" y="4343400"/>
            <a:ext cx="5486400" cy="4114800"/>
          </a:xfrm>
        </p:spPr>
        <p:txBody>
          <a:bodyPr/>
          <a:lstStyle/>
          <a:p>
            <a:r>
              <a:rPr lang="en-GB" altLang="en-US"/>
              <a:t>This group of operators perform arithmetic operations. Arithmetic operations effect the flags, such as Carry Flag (CY), Overflow Flag (OV) etc,  in the PSW register.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9D834F-B2F7-4C0A-8781-3CBA30C7F771}"/>
              </a:ext>
            </a:extLst>
          </p:cNvPr>
          <p:cNvSpPr>
            <a:spLocks noGrp="1" noChangeArrowheads="1"/>
          </p:cNvSpPr>
          <p:nvPr>
            <p:ph type="sldNum" sz="quarter" idx="5"/>
          </p:nvPr>
        </p:nvSpPr>
        <p:spPr>
          <a:ln/>
        </p:spPr>
        <p:txBody>
          <a:bodyPr/>
          <a:lstStyle/>
          <a:p>
            <a:fld id="{0C64FA47-10AE-422E-8BB8-CDF730EFF477}" type="slidenum">
              <a:rPr lang="en-US" altLang="en-US"/>
              <a:pPr/>
              <a:t>14</a:t>
            </a:fld>
            <a:endParaRPr lang="en-US" altLang="en-US"/>
          </a:p>
        </p:txBody>
      </p:sp>
      <p:sp>
        <p:nvSpPr>
          <p:cNvPr id="359426" name="Rectangle 2">
            <a:extLst>
              <a:ext uri="{FF2B5EF4-FFF2-40B4-BE49-F238E27FC236}">
                <a16:creationId xmlns:a16="http://schemas.microsoft.com/office/drawing/2014/main" id="{309D0D48-010E-4658-AFA5-C19B7F6231E2}"/>
              </a:ext>
            </a:extLst>
          </p:cNvPr>
          <p:cNvSpPr>
            <a:spLocks noChangeArrowheads="1" noTextEdit="1"/>
          </p:cNvSpPr>
          <p:nvPr>
            <p:ph type="sldImg"/>
          </p:nvPr>
        </p:nvSpPr>
        <p:spPr>
          <a:ln/>
        </p:spPr>
      </p:sp>
      <p:sp>
        <p:nvSpPr>
          <p:cNvPr id="359427" name="Rectangle 3">
            <a:extLst>
              <a:ext uri="{FF2B5EF4-FFF2-40B4-BE49-F238E27FC236}">
                <a16:creationId xmlns:a16="http://schemas.microsoft.com/office/drawing/2014/main" id="{160F9F1C-F395-436A-AB0E-B324D90F887C}"/>
              </a:ext>
            </a:extLst>
          </p:cNvPr>
          <p:cNvSpPr>
            <a:spLocks noGrp="1" noChangeArrowheads="1"/>
          </p:cNvSpPr>
          <p:nvPr>
            <p:ph type="body" idx="1"/>
          </p:nvPr>
        </p:nvSpPr>
        <p:spPr>
          <a:xfrm>
            <a:off x="685800" y="4343400"/>
            <a:ext cx="5486400" cy="4114800"/>
          </a:xfrm>
        </p:spPr>
        <p:txBody>
          <a:bodyPr/>
          <a:lstStyle/>
          <a:p>
            <a:r>
              <a:rPr lang="en-US" altLang="en-US"/>
              <a:t>Logical instructions perform standard Boolean operations such as AND, OR, XOR, NOT (compliment). Other logical operations are clear accumulator, rotate accumulator left and right, and swap nibbles in accumulator.</a:t>
            </a:r>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58D053-49E9-4C71-92C9-D371589D36EF}"/>
              </a:ext>
            </a:extLst>
          </p:cNvPr>
          <p:cNvSpPr>
            <a:spLocks noGrp="1" noChangeArrowheads="1"/>
          </p:cNvSpPr>
          <p:nvPr>
            <p:ph type="sldNum" sz="quarter" idx="5"/>
          </p:nvPr>
        </p:nvSpPr>
        <p:spPr>
          <a:ln/>
        </p:spPr>
        <p:txBody>
          <a:bodyPr/>
          <a:lstStyle/>
          <a:p>
            <a:fld id="{3D476E84-1A5D-4C97-A210-454324ADAC2F}" type="slidenum">
              <a:rPr lang="en-US" altLang="en-US"/>
              <a:pPr/>
              <a:t>15</a:t>
            </a:fld>
            <a:endParaRPr lang="en-US" altLang="en-US"/>
          </a:p>
        </p:txBody>
      </p:sp>
      <p:sp>
        <p:nvSpPr>
          <p:cNvPr id="381954" name="Rectangle 2">
            <a:extLst>
              <a:ext uri="{FF2B5EF4-FFF2-40B4-BE49-F238E27FC236}">
                <a16:creationId xmlns:a16="http://schemas.microsoft.com/office/drawing/2014/main" id="{24949C7F-F587-4E1B-A62A-1E0D3DBFE2B3}"/>
              </a:ext>
            </a:extLst>
          </p:cNvPr>
          <p:cNvSpPr>
            <a:spLocks noChangeArrowheads="1" noTextEdit="1"/>
          </p:cNvSpPr>
          <p:nvPr>
            <p:ph type="sldImg"/>
          </p:nvPr>
        </p:nvSpPr>
        <p:spPr>
          <a:ln/>
        </p:spPr>
      </p:sp>
      <p:sp>
        <p:nvSpPr>
          <p:cNvPr id="381955" name="Rectangle 3">
            <a:extLst>
              <a:ext uri="{FF2B5EF4-FFF2-40B4-BE49-F238E27FC236}">
                <a16:creationId xmlns:a16="http://schemas.microsoft.com/office/drawing/2014/main" id="{4310D6EF-0F52-4657-A977-415D92213B5E}"/>
              </a:ext>
            </a:extLst>
          </p:cNvPr>
          <p:cNvSpPr>
            <a:spLocks noGrp="1" noChangeArrowheads="1"/>
          </p:cNvSpPr>
          <p:nvPr>
            <p:ph type="body" idx="1"/>
          </p:nvPr>
        </p:nvSpPr>
        <p:spPr>
          <a:xfrm>
            <a:off x="685800" y="4343400"/>
            <a:ext cx="5486400" cy="4114800"/>
          </a:xfrm>
        </p:spPr>
        <p:txBody>
          <a:bodyPr/>
          <a:lstStyle/>
          <a:p>
            <a:r>
              <a:rPr lang="en-US" altLang="en-US"/>
              <a:t>Data transfer instructions are used to transfer data between an internal RAM location and SFR location without going through the accumulator. Data can also be transferred  between the internal and external RAM by using indirect addressing.</a:t>
            </a:r>
          </a:p>
          <a:p>
            <a:endParaRPr lang="en-US" altLang="en-US"/>
          </a:p>
          <a:p>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101ACF-6344-44BF-90B1-2E52C1055FBB}"/>
              </a:ext>
            </a:extLst>
          </p:cNvPr>
          <p:cNvSpPr>
            <a:spLocks noGrp="1" noChangeArrowheads="1"/>
          </p:cNvSpPr>
          <p:nvPr>
            <p:ph type="sldNum" sz="quarter" idx="5"/>
          </p:nvPr>
        </p:nvSpPr>
        <p:spPr>
          <a:ln/>
        </p:spPr>
        <p:txBody>
          <a:bodyPr/>
          <a:lstStyle/>
          <a:p>
            <a:fld id="{C3ECADD2-6552-426F-9A58-C0ABE9C853E8}" type="slidenum">
              <a:rPr lang="en-US" altLang="en-US"/>
              <a:pPr/>
              <a:t>16</a:t>
            </a:fld>
            <a:endParaRPr lang="en-US" altLang="en-US"/>
          </a:p>
        </p:txBody>
      </p:sp>
      <p:sp>
        <p:nvSpPr>
          <p:cNvPr id="404482" name="Rectangle 2">
            <a:extLst>
              <a:ext uri="{FF2B5EF4-FFF2-40B4-BE49-F238E27FC236}">
                <a16:creationId xmlns:a16="http://schemas.microsoft.com/office/drawing/2014/main" id="{7D4F93F6-38EF-479C-9245-92E4788ECF0C}"/>
              </a:ext>
            </a:extLst>
          </p:cNvPr>
          <p:cNvSpPr>
            <a:spLocks noChangeArrowheads="1" noTextEdit="1"/>
          </p:cNvSpPr>
          <p:nvPr>
            <p:ph type="sldImg"/>
          </p:nvPr>
        </p:nvSpPr>
        <p:spPr>
          <a:ln/>
        </p:spPr>
      </p:sp>
      <p:sp>
        <p:nvSpPr>
          <p:cNvPr id="404483" name="Rectangle 3">
            <a:extLst>
              <a:ext uri="{FF2B5EF4-FFF2-40B4-BE49-F238E27FC236}">
                <a16:creationId xmlns:a16="http://schemas.microsoft.com/office/drawing/2014/main" id="{1958ADAA-E5BF-4F71-AC23-5E23C10C68F6}"/>
              </a:ext>
            </a:extLst>
          </p:cNvPr>
          <p:cNvSpPr>
            <a:spLocks noGrp="1" noChangeArrowheads="1"/>
          </p:cNvSpPr>
          <p:nvPr>
            <p:ph type="body" idx="1"/>
          </p:nvPr>
        </p:nvSpPr>
        <p:spPr>
          <a:xfrm>
            <a:off x="685800" y="4343400"/>
            <a:ext cx="5486400" cy="4114800"/>
          </a:xfrm>
        </p:spPr>
        <p:txBody>
          <a:bodyPr/>
          <a:lstStyle/>
          <a:p>
            <a:r>
              <a:rPr lang="en-US" altLang="en-US"/>
              <a:t>The Boolean Variable operations include </a:t>
            </a:r>
            <a:r>
              <a:rPr lang="en-US" altLang="en-US" i="1"/>
              <a:t>set, clear</a:t>
            </a:r>
            <a:r>
              <a:rPr lang="en-US" altLang="en-US"/>
              <a:t>, as well as </a:t>
            </a:r>
            <a:r>
              <a:rPr lang="en-US" altLang="en-US" i="1"/>
              <a:t>and, or</a:t>
            </a:r>
            <a:r>
              <a:rPr lang="en-US" altLang="en-US"/>
              <a:t> and </a:t>
            </a:r>
            <a:r>
              <a:rPr lang="en-US" altLang="en-US" i="1"/>
              <a:t>complement</a:t>
            </a:r>
            <a:r>
              <a:rPr lang="en-US" altLang="en-US"/>
              <a:t> instructions. Also included are bit–level moves or conditional jump instructions. All bit accesses use </a:t>
            </a:r>
            <a:r>
              <a:rPr lang="en-US" altLang="en-US" i="1"/>
              <a:t>direct</a:t>
            </a:r>
            <a:r>
              <a:rPr lang="en-US" altLang="en-US"/>
              <a:t> addressing.</a:t>
            </a:r>
            <a:endParaRPr lang="en-GB" altLang="en-US"/>
          </a:p>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612B61-338D-4912-A9BA-FBF0B6417E80}"/>
              </a:ext>
            </a:extLst>
          </p:cNvPr>
          <p:cNvSpPr>
            <a:spLocks noGrp="1" noChangeArrowheads="1"/>
          </p:cNvSpPr>
          <p:nvPr>
            <p:ph type="sldNum" sz="quarter" idx="5"/>
          </p:nvPr>
        </p:nvSpPr>
        <p:spPr>
          <a:ln/>
        </p:spPr>
        <p:txBody>
          <a:bodyPr/>
          <a:lstStyle/>
          <a:p>
            <a:fld id="{CE573B68-3484-40FD-9488-D5CF8777D5AA}" type="slidenum">
              <a:rPr lang="en-US" altLang="en-US"/>
              <a:pPr/>
              <a:t>17</a:t>
            </a:fld>
            <a:endParaRPr lang="en-US" altLang="en-US"/>
          </a:p>
        </p:txBody>
      </p:sp>
      <p:sp>
        <p:nvSpPr>
          <p:cNvPr id="431106" name="Rectangle 2">
            <a:extLst>
              <a:ext uri="{FF2B5EF4-FFF2-40B4-BE49-F238E27FC236}">
                <a16:creationId xmlns:a16="http://schemas.microsoft.com/office/drawing/2014/main" id="{40AD31B0-8D85-44BA-B724-24E1F67F7B8A}"/>
              </a:ext>
            </a:extLst>
          </p:cNvPr>
          <p:cNvSpPr>
            <a:spLocks noChangeArrowheads="1" noTextEdit="1"/>
          </p:cNvSpPr>
          <p:nvPr>
            <p:ph type="sldImg"/>
          </p:nvPr>
        </p:nvSpPr>
        <p:spPr>
          <a:ln/>
        </p:spPr>
      </p:sp>
      <p:sp>
        <p:nvSpPr>
          <p:cNvPr id="431107" name="Rectangle 3">
            <a:extLst>
              <a:ext uri="{FF2B5EF4-FFF2-40B4-BE49-F238E27FC236}">
                <a16:creationId xmlns:a16="http://schemas.microsoft.com/office/drawing/2014/main" id="{2697D349-B263-467C-AD25-78B25435B4C1}"/>
              </a:ext>
            </a:extLst>
          </p:cNvPr>
          <p:cNvSpPr>
            <a:spLocks noGrp="1" noChangeArrowheads="1"/>
          </p:cNvSpPr>
          <p:nvPr>
            <p:ph type="body" idx="1"/>
          </p:nvPr>
        </p:nvSpPr>
        <p:spPr>
          <a:xfrm>
            <a:off x="685800" y="4343400"/>
            <a:ext cx="5486400" cy="4114800"/>
          </a:xfrm>
        </p:spPr>
        <p:txBody>
          <a:bodyPr/>
          <a:lstStyle/>
          <a:p>
            <a:r>
              <a:rPr lang="en-US" altLang="en-US"/>
              <a:t>Program branching instructions are used to control the flow of actions in a program. Some instructions provide decision making capabilities and transfer control to other parts of the program e.g. conditional and unconditional branches.</a:t>
            </a:r>
            <a:r>
              <a:rPr lang="en-GB"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D882D5-9DF7-4DC6-9B27-3E8CFD294C5F}"/>
              </a:ext>
            </a:extLst>
          </p:cNvPr>
          <p:cNvSpPr>
            <a:spLocks noGrp="1" noChangeArrowheads="1"/>
          </p:cNvSpPr>
          <p:nvPr>
            <p:ph type="sldNum" sz="quarter" idx="5"/>
          </p:nvPr>
        </p:nvSpPr>
        <p:spPr>
          <a:ln/>
        </p:spPr>
        <p:txBody>
          <a:bodyPr/>
          <a:lstStyle/>
          <a:p>
            <a:fld id="{7E0DC669-BFDC-46ED-847A-BA8AB1802B88}" type="slidenum">
              <a:rPr lang="en-US" altLang="en-US"/>
              <a:pPr/>
              <a:t>18</a:t>
            </a:fld>
            <a:endParaRPr lang="en-US" altLang="en-US"/>
          </a:p>
        </p:txBody>
      </p:sp>
      <p:sp>
        <p:nvSpPr>
          <p:cNvPr id="601090" name="Text Box 2">
            <a:extLst>
              <a:ext uri="{FF2B5EF4-FFF2-40B4-BE49-F238E27FC236}">
                <a16:creationId xmlns:a16="http://schemas.microsoft.com/office/drawing/2014/main" id="{234A1A99-0B1E-4E57-BC84-E70E66621969}"/>
              </a:ext>
            </a:extLst>
          </p:cNvPr>
          <p:cNvSpPr txBox="1">
            <a:spLocks noChangeArrowheads="1"/>
          </p:cNvSpPr>
          <p:nvPr/>
        </p:nvSpPr>
        <p:spPr bwMode="auto">
          <a:xfrm>
            <a:off x="1128713" y="685800"/>
            <a:ext cx="4600575" cy="34305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601091" name="Rectangle 3">
            <a:extLst>
              <a:ext uri="{FF2B5EF4-FFF2-40B4-BE49-F238E27FC236}">
                <a16:creationId xmlns:a16="http://schemas.microsoft.com/office/drawing/2014/main" id="{0FBC3B18-B3C3-4945-87BF-C960EAB5E90E}"/>
              </a:ext>
            </a:extLst>
          </p:cNvPr>
          <p:cNvSpPr txBox="1">
            <a:spLocks noChangeArrowheads="1"/>
          </p:cNvSpPr>
          <p:nvPr>
            <p:ph type="body"/>
          </p:nvPr>
        </p:nvSpPr>
        <p:spPr>
          <a:xfrm>
            <a:off x="685800" y="4343400"/>
            <a:ext cx="5486400" cy="4117975"/>
          </a:xfrm>
          <a:ln/>
          <a:extLst>
            <a:ext uri="{91240B29-F687-4F45-9708-019B960494DF}">
              <a14:hiddenLine xmlns:a14="http://schemas.microsoft.com/office/drawing/2010/main" w="9525">
                <a:solidFill>
                  <a:schemeClr val="tx1"/>
                </a:solidFill>
                <a:round/>
                <a:headEnd/>
                <a:tailEnd/>
              </a14:hiddenLine>
            </a:ext>
          </a:extLst>
        </p:spPr>
        <p:txBody>
          <a:bodyPr wrap="none" lIns="91445" tIns="45723" rIns="91445" bIns="45723"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E50BD8-6EFB-4B29-957C-E213F2DAD534}"/>
              </a:ext>
            </a:extLst>
          </p:cNvPr>
          <p:cNvSpPr>
            <a:spLocks noGrp="1" noChangeArrowheads="1"/>
          </p:cNvSpPr>
          <p:nvPr>
            <p:ph type="sldNum" sz="quarter" idx="5"/>
          </p:nvPr>
        </p:nvSpPr>
        <p:spPr>
          <a:ln/>
        </p:spPr>
        <p:txBody>
          <a:bodyPr/>
          <a:lstStyle/>
          <a:p>
            <a:fld id="{E980B827-48A2-4C3A-9831-DD1CE24824E5}" type="slidenum">
              <a:rPr lang="en-US" altLang="en-US"/>
              <a:pPr/>
              <a:t>19</a:t>
            </a:fld>
            <a:endParaRPr lang="en-US" altLang="en-US"/>
          </a:p>
        </p:txBody>
      </p:sp>
      <p:sp>
        <p:nvSpPr>
          <p:cNvPr id="472066" name="Rectangle 2">
            <a:extLst>
              <a:ext uri="{FF2B5EF4-FFF2-40B4-BE49-F238E27FC236}">
                <a16:creationId xmlns:a16="http://schemas.microsoft.com/office/drawing/2014/main" id="{F012F2E7-6632-48F2-9F3D-DB77536DB4D4}"/>
              </a:ext>
            </a:extLst>
          </p:cNvPr>
          <p:cNvSpPr>
            <a:spLocks noChangeArrowheads="1" noTextEdit="1"/>
          </p:cNvSpPr>
          <p:nvPr>
            <p:ph type="sldImg"/>
          </p:nvPr>
        </p:nvSpPr>
        <p:spPr>
          <a:ln/>
        </p:spPr>
      </p:sp>
      <p:sp>
        <p:nvSpPr>
          <p:cNvPr id="472067" name="Rectangle 3">
            <a:extLst>
              <a:ext uri="{FF2B5EF4-FFF2-40B4-BE49-F238E27FC236}">
                <a16:creationId xmlns:a16="http://schemas.microsoft.com/office/drawing/2014/main" id="{D556A6F1-23C6-4D2B-BC7F-EF8BFA7E8CBA}"/>
              </a:ext>
            </a:extLst>
          </p:cNvPr>
          <p:cNvSpPr>
            <a:spLocks noGrp="1" noChangeArrowheads="1"/>
          </p:cNvSpPr>
          <p:nvPr>
            <p:ph type="body" idx="1"/>
          </p:nvPr>
        </p:nvSpPr>
        <p:spPr>
          <a:xfrm>
            <a:off x="685800" y="4343400"/>
            <a:ext cx="5486400" cy="4114800"/>
          </a:xfrm>
        </p:spPr>
        <p:txBody>
          <a:bodyPr/>
          <a:lstStyle/>
          <a:p>
            <a:r>
              <a:rPr lang="en-GB" altLang="en-US"/>
              <a:t>The arithmetic operations are – addition, subtraction, increment, decrement, multiplication and division. The operations use different addressing modes discussed earlier.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558FED-6E12-4636-914F-22E25ADB8355}"/>
              </a:ext>
            </a:extLst>
          </p:cNvPr>
          <p:cNvSpPr>
            <a:spLocks noGrp="1" noChangeArrowheads="1"/>
          </p:cNvSpPr>
          <p:nvPr>
            <p:ph type="sldNum" sz="quarter" idx="5"/>
          </p:nvPr>
        </p:nvSpPr>
        <p:spPr>
          <a:ln/>
        </p:spPr>
        <p:txBody>
          <a:bodyPr/>
          <a:lstStyle/>
          <a:p>
            <a:fld id="{65DBAA8C-ACE5-4F2B-AF90-DF4DFE8AF07F}" type="slidenum">
              <a:rPr lang="en-US" altLang="en-US"/>
              <a:pPr/>
              <a:t>2</a:t>
            </a:fld>
            <a:endParaRPr lang="en-US" altLang="en-US"/>
          </a:p>
        </p:txBody>
      </p:sp>
      <p:sp>
        <p:nvSpPr>
          <p:cNvPr id="314370" name="Rectangle 2">
            <a:extLst>
              <a:ext uri="{FF2B5EF4-FFF2-40B4-BE49-F238E27FC236}">
                <a16:creationId xmlns:a16="http://schemas.microsoft.com/office/drawing/2014/main" id="{CE031AD5-120A-4E89-B729-37F7D0E9203E}"/>
              </a:ext>
            </a:extLst>
          </p:cNvPr>
          <p:cNvSpPr>
            <a:spLocks noChangeArrowheads="1" noTextEdit="1"/>
          </p:cNvSpPr>
          <p:nvPr>
            <p:ph type="sldImg"/>
          </p:nvPr>
        </p:nvSpPr>
        <p:spPr>
          <a:ln/>
        </p:spPr>
      </p:sp>
      <p:sp>
        <p:nvSpPr>
          <p:cNvPr id="314371" name="Rectangle 3">
            <a:extLst>
              <a:ext uri="{FF2B5EF4-FFF2-40B4-BE49-F238E27FC236}">
                <a16:creationId xmlns:a16="http://schemas.microsoft.com/office/drawing/2014/main" id="{B3ED3983-BD91-487E-B0DB-6A5D1B56368A}"/>
              </a:ext>
            </a:extLst>
          </p:cNvPr>
          <p:cNvSpPr>
            <a:spLocks noGrp="1" noChangeArrowheads="1"/>
          </p:cNvSpPr>
          <p:nvPr>
            <p:ph type="body" idx="1"/>
          </p:nvPr>
        </p:nvSpPr>
        <p:spPr>
          <a:xfrm>
            <a:off x="685800" y="4343400"/>
            <a:ext cx="5486400" cy="4114800"/>
          </a:xfrm>
        </p:spPr>
        <p:txBody>
          <a:bodyPr/>
          <a:lstStyle/>
          <a:p>
            <a:r>
              <a:rPr lang="en-GB" altLang="en-US"/>
              <a:t>In this lecture we will look at the various addressing modes and the instructions.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64EDAD-669A-4D96-BAA5-CCEE17CDB8FB}"/>
              </a:ext>
            </a:extLst>
          </p:cNvPr>
          <p:cNvSpPr>
            <a:spLocks noGrp="1" noChangeArrowheads="1"/>
          </p:cNvSpPr>
          <p:nvPr>
            <p:ph type="sldNum" sz="quarter" idx="5"/>
          </p:nvPr>
        </p:nvSpPr>
        <p:spPr>
          <a:ln/>
        </p:spPr>
        <p:txBody>
          <a:bodyPr/>
          <a:lstStyle/>
          <a:p>
            <a:fld id="{586A7374-D8E8-4C20-B751-EF6C4EB97587}" type="slidenum">
              <a:rPr lang="en-US" altLang="en-US"/>
              <a:pPr/>
              <a:t>20</a:t>
            </a:fld>
            <a:endParaRPr lang="en-US" altLang="en-US"/>
          </a:p>
        </p:txBody>
      </p:sp>
      <p:sp>
        <p:nvSpPr>
          <p:cNvPr id="474114" name="Rectangle 2">
            <a:extLst>
              <a:ext uri="{FF2B5EF4-FFF2-40B4-BE49-F238E27FC236}">
                <a16:creationId xmlns:a16="http://schemas.microsoft.com/office/drawing/2014/main" id="{66BB6B54-A58D-4D22-BA8D-B55500C7DF7A}"/>
              </a:ext>
            </a:extLst>
          </p:cNvPr>
          <p:cNvSpPr>
            <a:spLocks noChangeArrowheads="1" noTextEdit="1"/>
          </p:cNvSpPr>
          <p:nvPr>
            <p:ph type="sldImg"/>
          </p:nvPr>
        </p:nvSpPr>
        <p:spPr>
          <a:ln/>
        </p:spPr>
      </p:sp>
      <p:sp>
        <p:nvSpPr>
          <p:cNvPr id="474115" name="Rectangle 3">
            <a:extLst>
              <a:ext uri="{FF2B5EF4-FFF2-40B4-BE49-F238E27FC236}">
                <a16:creationId xmlns:a16="http://schemas.microsoft.com/office/drawing/2014/main" id="{22A33FFD-7888-4909-861B-10614C8340AF}"/>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3865DB-7458-4BF5-9325-2D1F8C72F37B}"/>
              </a:ext>
            </a:extLst>
          </p:cNvPr>
          <p:cNvSpPr>
            <a:spLocks noGrp="1" noChangeArrowheads="1"/>
          </p:cNvSpPr>
          <p:nvPr>
            <p:ph type="sldNum" sz="quarter" idx="5"/>
          </p:nvPr>
        </p:nvSpPr>
        <p:spPr>
          <a:ln/>
        </p:spPr>
        <p:txBody>
          <a:bodyPr/>
          <a:lstStyle/>
          <a:p>
            <a:fld id="{8E64F3AA-2E11-45BC-958F-A0898989F509}" type="slidenum">
              <a:rPr lang="en-US" altLang="en-US"/>
              <a:pPr/>
              <a:t>21</a:t>
            </a:fld>
            <a:endParaRPr lang="en-US" altLang="en-US"/>
          </a:p>
        </p:txBody>
      </p:sp>
      <p:sp>
        <p:nvSpPr>
          <p:cNvPr id="476162" name="Rectangle 2">
            <a:extLst>
              <a:ext uri="{FF2B5EF4-FFF2-40B4-BE49-F238E27FC236}">
                <a16:creationId xmlns:a16="http://schemas.microsoft.com/office/drawing/2014/main" id="{83EB053F-3165-4996-9D55-E89F926A2D2F}"/>
              </a:ext>
            </a:extLst>
          </p:cNvPr>
          <p:cNvSpPr>
            <a:spLocks noChangeArrowheads="1" noTextEdit="1"/>
          </p:cNvSpPr>
          <p:nvPr>
            <p:ph type="sldImg"/>
          </p:nvPr>
        </p:nvSpPr>
        <p:spPr>
          <a:ln/>
        </p:spPr>
      </p:sp>
      <p:sp>
        <p:nvSpPr>
          <p:cNvPr id="476163" name="Rectangle 3">
            <a:extLst>
              <a:ext uri="{FF2B5EF4-FFF2-40B4-BE49-F238E27FC236}">
                <a16:creationId xmlns:a16="http://schemas.microsoft.com/office/drawing/2014/main" id="{9994736C-DC92-43B5-9521-A42D2D0F9C1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39B36A-4DB3-4724-9138-D8FC0FEBD90A}"/>
              </a:ext>
            </a:extLst>
          </p:cNvPr>
          <p:cNvSpPr>
            <a:spLocks noGrp="1" noChangeArrowheads="1"/>
          </p:cNvSpPr>
          <p:nvPr>
            <p:ph type="sldNum" sz="quarter" idx="5"/>
          </p:nvPr>
        </p:nvSpPr>
        <p:spPr>
          <a:ln/>
        </p:spPr>
        <p:txBody>
          <a:bodyPr/>
          <a:lstStyle/>
          <a:p>
            <a:fld id="{DDCE37F8-35D8-42CD-B309-A825E71A7054}" type="slidenum">
              <a:rPr lang="en-US" altLang="en-US"/>
              <a:pPr/>
              <a:t>22</a:t>
            </a:fld>
            <a:endParaRPr lang="en-US" altLang="en-US"/>
          </a:p>
        </p:txBody>
      </p:sp>
      <p:sp>
        <p:nvSpPr>
          <p:cNvPr id="478210" name="Rectangle 2">
            <a:extLst>
              <a:ext uri="{FF2B5EF4-FFF2-40B4-BE49-F238E27FC236}">
                <a16:creationId xmlns:a16="http://schemas.microsoft.com/office/drawing/2014/main" id="{D5D1434B-0E08-4C1F-BB30-DD5F22AF9E5B}"/>
              </a:ext>
            </a:extLst>
          </p:cNvPr>
          <p:cNvSpPr>
            <a:spLocks noChangeArrowheads="1" noTextEdit="1"/>
          </p:cNvSpPr>
          <p:nvPr>
            <p:ph type="sldImg"/>
          </p:nvPr>
        </p:nvSpPr>
        <p:spPr>
          <a:ln/>
        </p:spPr>
      </p:sp>
      <p:sp>
        <p:nvSpPr>
          <p:cNvPr id="478211" name="Rectangle 3">
            <a:extLst>
              <a:ext uri="{FF2B5EF4-FFF2-40B4-BE49-F238E27FC236}">
                <a16:creationId xmlns:a16="http://schemas.microsoft.com/office/drawing/2014/main" id="{182A9D75-21C1-47B3-A252-8D8720DEF314}"/>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A7499F-E839-4C0B-99DB-E26ED77D0316}"/>
              </a:ext>
            </a:extLst>
          </p:cNvPr>
          <p:cNvSpPr>
            <a:spLocks noGrp="1" noChangeArrowheads="1"/>
          </p:cNvSpPr>
          <p:nvPr>
            <p:ph type="sldNum" sz="quarter" idx="5"/>
          </p:nvPr>
        </p:nvSpPr>
        <p:spPr>
          <a:ln/>
        </p:spPr>
        <p:txBody>
          <a:bodyPr/>
          <a:lstStyle/>
          <a:p>
            <a:fld id="{4396A685-8561-405D-9DD9-999E7E5915F1}" type="slidenum">
              <a:rPr lang="en-US" altLang="en-US"/>
              <a:pPr/>
              <a:t>23</a:t>
            </a:fld>
            <a:endParaRPr lang="en-US" altLang="en-US"/>
          </a:p>
        </p:txBody>
      </p:sp>
      <p:sp>
        <p:nvSpPr>
          <p:cNvPr id="480258" name="Rectangle 2">
            <a:extLst>
              <a:ext uri="{FF2B5EF4-FFF2-40B4-BE49-F238E27FC236}">
                <a16:creationId xmlns:a16="http://schemas.microsoft.com/office/drawing/2014/main" id="{7972AE43-4517-403C-AC63-120D7375BB86}"/>
              </a:ext>
            </a:extLst>
          </p:cNvPr>
          <p:cNvSpPr>
            <a:spLocks noChangeArrowheads="1" noTextEdit="1"/>
          </p:cNvSpPr>
          <p:nvPr>
            <p:ph type="sldImg"/>
          </p:nvPr>
        </p:nvSpPr>
        <p:spPr>
          <a:ln/>
        </p:spPr>
      </p:sp>
      <p:sp>
        <p:nvSpPr>
          <p:cNvPr id="480259" name="Rectangle 3">
            <a:extLst>
              <a:ext uri="{FF2B5EF4-FFF2-40B4-BE49-F238E27FC236}">
                <a16:creationId xmlns:a16="http://schemas.microsoft.com/office/drawing/2014/main" id="{48EEB917-3C0B-4DE8-ACC9-211E868B106C}"/>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5843C80-41A3-434D-AE8F-07C99E13327B}"/>
              </a:ext>
            </a:extLst>
          </p:cNvPr>
          <p:cNvSpPr>
            <a:spLocks noGrp="1" noChangeArrowheads="1"/>
          </p:cNvSpPr>
          <p:nvPr>
            <p:ph type="sldNum" sz="quarter" idx="5"/>
          </p:nvPr>
        </p:nvSpPr>
        <p:spPr>
          <a:ln/>
        </p:spPr>
        <p:txBody>
          <a:bodyPr/>
          <a:lstStyle/>
          <a:p>
            <a:fld id="{873887E7-C0D8-4ED3-9D35-25944835653B}" type="slidenum">
              <a:rPr lang="en-US" altLang="en-US"/>
              <a:pPr/>
              <a:t>24</a:t>
            </a:fld>
            <a:endParaRPr lang="en-US" altLang="en-US"/>
          </a:p>
        </p:txBody>
      </p:sp>
      <p:sp>
        <p:nvSpPr>
          <p:cNvPr id="482306" name="Rectangle 2">
            <a:extLst>
              <a:ext uri="{FF2B5EF4-FFF2-40B4-BE49-F238E27FC236}">
                <a16:creationId xmlns:a16="http://schemas.microsoft.com/office/drawing/2014/main" id="{30280986-0BF2-47A8-BE70-9759770D9357}"/>
              </a:ext>
            </a:extLst>
          </p:cNvPr>
          <p:cNvSpPr>
            <a:spLocks noChangeArrowheads="1" noTextEdit="1"/>
          </p:cNvSpPr>
          <p:nvPr>
            <p:ph type="sldImg"/>
          </p:nvPr>
        </p:nvSpPr>
        <p:spPr>
          <a:ln/>
        </p:spPr>
      </p:sp>
      <p:sp>
        <p:nvSpPr>
          <p:cNvPr id="482307" name="Rectangle 3">
            <a:extLst>
              <a:ext uri="{FF2B5EF4-FFF2-40B4-BE49-F238E27FC236}">
                <a16:creationId xmlns:a16="http://schemas.microsoft.com/office/drawing/2014/main" id="{4E2AAFD9-30C8-404A-B9D5-BB15E546CC0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ECC930-2DA7-4062-B60D-775B920FFCFC}"/>
              </a:ext>
            </a:extLst>
          </p:cNvPr>
          <p:cNvSpPr>
            <a:spLocks noGrp="1" noChangeArrowheads="1"/>
          </p:cNvSpPr>
          <p:nvPr>
            <p:ph type="sldNum" sz="quarter" idx="5"/>
          </p:nvPr>
        </p:nvSpPr>
        <p:spPr>
          <a:ln/>
        </p:spPr>
        <p:txBody>
          <a:bodyPr/>
          <a:lstStyle/>
          <a:p>
            <a:fld id="{4B1516A7-F7C0-4E65-A9F0-C141394CA015}" type="slidenum">
              <a:rPr lang="en-US" altLang="en-US"/>
              <a:pPr/>
              <a:t>25</a:t>
            </a:fld>
            <a:endParaRPr lang="en-US" altLang="en-US"/>
          </a:p>
        </p:txBody>
      </p:sp>
      <p:sp>
        <p:nvSpPr>
          <p:cNvPr id="484354" name="Rectangle 2">
            <a:extLst>
              <a:ext uri="{FF2B5EF4-FFF2-40B4-BE49-F238E27FC236}">
                <a16:creationId xmlns:a16="http://schemas.microsoft.com/office/drawing/2014/main" id="{68EFBB5A-45EA-4B1B-A7E0-0BDA68459484}"/>
              </a:ext>
            </a:extLst>
          </p:cNvPr>
          <p:cNvSpPr>
            <a:spLocks noChangeArrowheads="1" noTextEdit="1"/>
          </p:cNvSpPr>
          <p:nvPr>
            <p:ph type="sldImg"/>
          </p:nvPr>
        </p:nvSpPr>
        <p:spPr>
          <a:ln/>
        </p:spPr>
      </p:sp>
      <p:sp>
        <p:nvSpPr>
          <p:cNvPr id="484355" name="Rectangle 3">
            <a:extLst>
              <a:ext uri="{FF2B5EF4-FFF2-40B4-BE49-F238E27FC236}">
                <a16:creationId xmlns:a16="http://schemas.microsoft.com/office/drawing/2014/main" id="{933FA195-6B1C-4E9C-91FA-89D2F97E8754}"/>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960D67-D258-41B1-A627-BC934F89AE61}"/>
              </a:ext>
            </a:extLst>
          </p:cNvPr>
          <p:cNvSpPr>
            <a:spLocks noGrp="1" noChangeArrowheads="1"/>
          </p:cNvSpPr>
          <p:nvPr>
            <p:ph type="sldNum" sz="quarter" idx="5"/>
          </p:nvPr>
        </p:nvSpPr>
        <p:spPr>
          <a:ln/>
        </p:spPr>
        <p:txBody>
          <a:bodyPr/>
          <a:lstStyle/>
          <a:p>
            <a:fld id="{137F5B48-6967-40C4-BEBA-6828F587BE1F}" type="slidenum">
              <a:rPr lang="en-US" altLang="en-US"/>
              <a:pPr/>
              <a:t>26</a:t>
            </a:fld>
            <a:endParaRPr lang="en-US" altLang="en-US"/>
          </a:p>
        </p:txBody>
      </p:sp>
      <p:sp>
        <p:nvSpPr>
          <p:cNvPr id="486402" name="Rectangle 2">
            <a:extLst>
              <a:ext uri="{FF2B5EF4-FFF2-40B4-BE49-F238E27FC236}">
                <a16:creationId xmlns:a16="http://schemas.microsoft.com/office/drawing/2014/main" id="{3FA32FAE-A01A-446F-A543-2121763BF22F}"/>
              </a:ext>
            </a:extLst>
          </p:cNvPr>
          <p:cNvSpPr>
            <a:spLocks noChangeArrowheads="1" noTextEdit="1"/>
          </p:cNvSpPr>
          <p:nvPr>
            <p:ph type="sldImg"/>
          </p:nvPr>
        </p:nvSpPr>
        <p:spPr>
          <a:ln/>
        </p:spPr>
      </p:sp>
      <p:sp>
        <p:nvSpPr>
          <p:cNvPr id="486403" name="Rectangle 3">
            <a:extLst>
              <a:ext uri="{FF2B5EF4-FFF2-40B4-BE49-F238E27FC236}">
                <a16:creationId xmlns:a16="http://schemas.microsoft.com/office/drawing/2014/main" id="{47B0C049-B6FB-401C-BB35-896877877BCC}"/>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E375B6-5E0A-4366-8D60-632282AE030A}"/>
              </a:ext>
            </a:extLst>
          </p:cNvPr>
          <p:cNvSpPr>
            <a:spLocks noGrp="1" noChangeArrowheads="1"/>
          </p:cNvSpPr>
          <p:nvPr>
            <p:ph type="sldNum" sz="quarter" idx="5"/>
          </p:nvPr>
        </p:nvSpPr>
        <p:spPr>
          <a:ln/>
        </p:spPr>
        <p:txBody>
          <a:bodyPr/>
          <a:lstStyle/>
          <a:p>
            <a:fld id="{2A53D972-85C4-4FAA-85CB-06C373AE7DAB}" type="slidenum">
              <a:rPr lang="en-US" altLang="en-US"/>
              <a:pPr/>
              <a:t>27</a:t>
            </a:fld>
            <a:endParaRPr lang="en-US" altLang="en-US"/>
          </a:p>
        </p:txBody>
      </p:sp>
      <p:sp>
        <p:nvSpPr>
          <p:cNvPr id="488450" name="Rectangle 2">
            <a:extLst>
              <a:ext uri="{FF2B5EF4-FFF2-40B4-BE49-F238E27FC236}">
                <a16:creationId xmlns:a16="http://schemas.microsoft.com/office/drawing/2014/main" id="{0740CF0F-801E-49CE-8752-60B6D02B4330}"/>
              </a:ext>
            </a:extLst>
          </p:cNvPr>
          <p:cNvSpPr>
            <a:spLocks noChangeArrowheads="1" noTextEdit="1"/>
          </p:cNvSpPr>
          <p:nvPr>
            <p:ph type="sldImg"/>
          </p:nvPr>
        </p:nvSpPr>
        <p:spPr>
          <a:ln/>
        </p:spPr>
      </p:sp>
      <p:sp>
        <p:nvSpPr>
          <p:cNvPr id="488451" name="Rectangle 3">
            <a:extLst>
              <a:ext uri="{FF2B5EF4-FFF2-40B4-BE49-F238E27FC236}">
                <a16:creationId xmlns:a16="http://schemas.microsoft.com/office/drawing/2014/main" id="{7BF6E87B-7BD4-477C-A862-23D9E9EEB61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B2CF10-624D-489A-BA0C-9B40D247466D}"/>
              </a:ext>
            </a:extLst>
          </p:cNvPr>
          <p:cNvSpPr>
            <a:spLocks noGrp="1" noChangeArrowheads="1"/>
          </p:cNvSpPr>
          <p:nvPr>
            <p:ph type="sldNum" sz="quarter" idx="5"/>
          </p:nvPr>
        </p:nvSpPr>
        <p:spPr>
          <a:ln/>
        </p:spPr>
        <p:txBody>
          <a:bodyPr/>
          <a:lstStyle/>
          <a:p>
            <a:fld id="{FE36EA53-CD32-4C9C-BF22-99945AD3EEA8}" type="slidenum">
              <a:rPr lang="en-US" altLang="en-US"/>
              <a:pPr/>
              <a:t>28</a:t>
            </a:fld>
            <a:endParaRPr lang="en-US" altLang="en-US"/>
          </a:p>
        </p:txBody>
      </p:sp>
      <p:sp>
        <p:nvSpPr>
          <p:cNvPr id="490498" name="Rectangle 2">
            <a:extLst>
              <a:ext uri="{FF2B5EF4-FFF2-40B4-BE49-F238E27FC236}">
                <a16:creationId xmlns:a16="http://schemas.microsoft.com/office/drawing/2014/main" id="{AC94442E-FCBF-487F-997C-2C7BC1C580C1}"/>
              </a:ext>
            </a:extLst>
          </p:cNvPr>
          <p:cNvSpPr>
            <a:spLocks noChangeArrowheads="1" noTextEdit="1"/>
          </p:cNvSpPr>
          <p:nvPr>
            <p:ph type="sldImg"/>
          </p:nvPr>
        </p:nvSpPr>
        <p:spPr>
          <a:ln/>
        </p:spPr>
      </p:sp>
      <p:sp>
        <p:nvSpPr>
          <p:cNvPr id="490499" name="Rectangle 3">
            <a:extLst>
              <a:ext uri="{FF2B5EF4-FFF2-40B4-BE49-F238E27FC236}">
                <a16:creationId xmlns:a16="http://schemas.microsoft.com/office/drawing/2014/main" id="{192DCD94-4391-4A71-9AC6-71E525100D06}"/>
              </a:ext>
            </a:extLst>
          </p:cNvPr>
          <p:cNvSpPr>
            <a:spLocks noGrp="1" noChangeArrowheads="1"/>
          </p:cNvSpPr>
          <p:nvPr>
            <p:ph type="body" idx="1"/>
          </p:nvPr>
        </p:nvSpPr>
        <p:spPr>
          <a:xfrm>
            <a:off x="685800" y="4343400"/>
            <a:ext cx="5486400" cy="4114800"/>
          </a:xfrm>
        </p:spPr>
        <p:txBody>
          <a:bodyPr/>
          <a:lstStyle/>
          <a:p>
            <a:r>
              <a:rPr lang="en-US" altLang="en-US"/>
              <a:t>Logical instructions perform standard Boolean operations such as AND, OR, XOR, NOT (compliment). Other logical operations are clear accumulator, rotate accumulator left and right, and swap nibbles in accumulator.</a:t>
            </a:r>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441E2C-15B6-47DC-977A-AA3BC065B8F9}"/>
              </a:ext>
            </a:extLst>
          </p:cNvPr>
          <p:cNvSpPr>
            <a:spLocks noGrp="1" noChangeArrowheads="1"/>
          </p:cNvSpPr>
          <p:nvPr>
            <p:ph type="sldNum" sz="quarter" idx="5"/>
          </p:nvPr>
        </p:nvSpPr>
        <p:spPr>
          <a:ln/>
        </p:spPr>
        <p:txBody>
          <a:bodyPr/>
          <a:lstStyle/>
          <a:p>
            <a:fld id="{9A12B58B-DA27-4615-9756-98BA01BF8DDA}" type="slidenum">
              <a:rPr lang="en-US" altLang="en-US"/>
              <a:pPr/>
              <a:t>29</a:t>
            </a:fld>
            <a:endParaRPr lang="en-US" altLang="en-US"/>
          </a:p>
        </p:txBody>
      </p:sp>
      <p:sp>
        <p:nvSpPr>
          <p:cNvPr id="492546" name="Rectangle 2">
            <a:extLst>
              <a:ext uri="{FF2B5EF4-FFF2-40B4-BE49-F238E27FC236}">
                <a16:creationId xmlns:a16="http://schemas.microsoft.com/office/drawing/2014/main" id="{4277227D-2F1D-4407-A73A-677DED199BE3}"/>
              </a:ext>
            </a:extLst>
          </p:cNvPr>
          <p:cNvSpPr>
            <a:spLocks noChangeArrowheads="1" noTextEdit="1"/>
          </p:cNvSpPr>
          <p:nvPr>
            <p:ph type="sldImg"/>
          </p:nvPr>
        </p:nvSpPr>
        <p:spPr>
          <a:ln/>
        </p:spPr>
      </p:sp>
      <p:sp>
        <p:nvSpPr>
          <p:cNvPr id="492547" name="Rectangle 3">
            <a:extLst>
              <a:ext uri="{FF2B5EF4-FFF2-40B4-BE49-F238E27FC236}">
                <a16:creationId xmlns:a16="http://schemas.microsoft.com/office/drawing/2014/main" id="{171F749E-D77E-4ED6-8C3A-56B184FDD2B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70788C-F1B2-4427-8608-362D728D8F56}"/>
              </a:ext>
            </a:extLst>
          </p:cNvPr>
          <p:cNvSpPr>
            <a:spLocks noGrp="1" noChangeArrowheads="1"/>
          </p:cNvSpPr>
          <p:nvPr>
            <p:ph type="sldNum" sz="quarter" idx="5"/>
          </p:nvPr>
        </p:nvSpPr>
        <p:spPr>
          <a:ln/>
        </p:spPr>
        <p:txBody>
          <a:bodyPr/>
          <a:lstStyle/>
          <a:p>
            <a:fld id="{A5E4CAAB-E702-4523-A022-9ED11881177E}" type="slidenum">
              <a:rPr lang="en-US" altLang="en-US"/>
              <a:pPr/>
              <a:t>3</a:t>
            </a:fld>
            <a:endParaRPr lang="en-US" altLang="en-US"/>
          </a:p>
        </p:txBody>
      </p:sp>
      <p:sp>
        <p:nvSpPr>
          <p:cNvPr id="318466" name="Rectangle 2">
            <a:extLst>
              <a:ext uri="{FF2B5EF4-FFF2-40B4-BE49-F238E27FC236}">
                <a16:creationId xmlns:a16="http://schemas.microsoft.com/office/drawing/2014/main" id="{BC99B404-97B6-4CEB-B837-43F2600226D7}"/>
              </a:ext>
            </a:extLst>
          </p:cNvPr>
          <p:cNvSpPr>
            <a:spLocks noChangeArrowheads="1" noTextEdit="1"/>
          </p:cNvSpPr>
          <p:nvPr>
            <p:ph type="sldImg"/>
          </p:nvPr>
        </p:nvSpPr>
        <p:spPr>
          <a:ln/>
        </p:spPr>
      </p:sp>
      <p:sp>
        <p:nvSpPr>
          <p:cNvPr id="318467" name="Rectangle 3">
            <a:extLst>
              <a:ext uri="{FF2B5EF4-FFF2-40B4-BE49-F238E27FC236}">
                <a16:creationId xmlns:a16="http://schemas.microsoft.com/office/drawing/2014/main" id="{260EDB7D-7278-4817-99A0-2DF71305C3B8}"/>
              </a:ext>
            </a:extLst>
          </p:cNvPr>
          <p:cNvSpPr>
            <a:spLocks noGrp="1" noChangeArrowheads="1"/>
          </p:cNvSpPr>
          <p:nvPr>
            <p:ph type="body" idx="1"/>
          </p:nvPr>
        </p:nvSpPr>
        <p:spPr>
          <a:xfrm>
            <a:off x="685800" y="4343400"/>
            <a:ext cx="5486400" cy="4114800"/>
          </a:xfrm>
        </p:spPr>
        <p:txBody>
          <a:bodyPr/>
          <a:lstStyle/>
          <a:p>
            <a:r>
              <a:rPr lang="en-GB" altLang="en-US"/>
              <a:t>There are 8 addressing modes. The addressing mode determines how the operand byte is selected.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30127F-10A2-4465-ABF0-107D86942AB7}"/>
              </a:ext>
            </a:extLst>
          </p:cNvPr>
          <p:cNvSpPr>
            <a:spLocks noGrp="1" noChangeArrowheads="1"/>
          </p:cNvSpPr>
          <p:nvPr>
            <p:ph type="sldNum" sz="quarter" idx="5"/>
          </p:nvPr>
        </p:nvSpPr>
        <p:spPr>
          <a:ln/>
        </p:spPr>
        <p:txBody>
          <a:bodyPr/>
          <a:lstStyle/>
          <a:p>
            <a:fld id="{3C67F6CA-70A3-4710-AA19-66AD6BCA4079}" type="slidenum">
              <a:rPr lang="en-US" altLang="en-US"/>
              <a:pPr/>
              <a:t>30</a:t>
            </a:fld>
            <a:endParaRPr lang="en-US" altLang="en-US"/>
          </a:p>
        </p:txBody>
      </p:sp>
      <p:sp>
        <p:nvSpPr>
          <p:cNvPr id="494594" name="Rectangle 2">
            <a:extLst>
              <a:ext uri="{FF2B5EF4-FFF2-40B4-BE49-F238E27FC236}">
                <a16:creationId xmlns:a16="http://schemas.microsoft.com/office/drawing/2014/main" id="{97AA1091-5C3A-4DF6-B46E-F5E784F9C198}"/>
              </a:ext>
            </a:extLst>
          </p:cNvPr>
          <p:cNvSpPr>
            <a:spLocks noChangeArrowheads="1" noTextEdit="1"/>
          </p:cNvSpPr>
          <p:nvPr>
            <p:ph type="sldImg"/>
          </p:nvPr>
        </p:nvSpPr>
        <p:spPr>
          <a:ln/>
        </p:spPr>
      </p:sp>
      <p:sp>
        <p:nvSpPr>
          <p:cNvPr id="494595" name="Rectangle 3">
            <a:extLst>
              <a:ext uri="{FF2B5EF4-FFF2-40B4-BE49-F238E27FC236}">
                <a16:creationId xmlns:a16="http://schemas.microsoft.com/office/drawing/2014/main" id="{C75ECA76-8639-44E6-9B26-6D07DE127492}"/>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F51E81-9668-40AB-92C8-F7B60709E1A3}"/>
              </a:ext>
            </a:extLst>
          </p:cNvPr>
          <p:cNvSpPr>
            <a:spLocks noGrp="1" noChangeArrowheads="1"/>
          </p:cNvSpPr>
          <p:nvPr>
            <p:ph type="sldNum" sz="quarter" idx="5"/>
          </p:nvPr>
        </p:nvSpPr>
        <p:spPr>
          <a:ln/>
        </p:spPr>
        <p:txBody>
          <a:bodyPr/>
          <a:lstStyle/>
          <a:p>
            <a:fld id="{A73EB411-9FED-457D-A46A-B4854CFDF452}" type="slidenum">
              <a:rPr lang="en-US" altLang="en-US"/>
              <a:pPr/>
              <a:t>31</a:t>
            </a:fld>
            <a:endParaRPr lang="en-US" altLang="en-US"/>
          </a:p>
        </p:txBody>
      </p:sp>
      <p:sp>
        <p:nvSpPr>
          <p:cNvPr id="496642" name="Rectangle 2">
            <a:extLst>
              <a:ext uri="{FF2B5EF4-FFF2-40B4-BE49-F238E27FC236}">
                <a16:creationId xmlns:a16="http://schemas.microsoft.com/office/drawing/2014/main" id="{B9BFDD36-79A3-431B-8FBE-282099823F6A}"/>
              </a:ext>
            </a:extLst>
          </p:cNvPr>
          <p:cNvSpPr>
            <a:spLocks noChangeArrowheads="1" noTextEdit="1"/>
          </p:cNvSpPr>
          <p:nvPr>
            <p:ph type="sldImg"/>
          </p:nvPr>
        </p:nvSpPr>
        <p:spPr>
          <a:ln/>
        </p:spPr>
      </p:sp>
      <p:sp>
        <p:nvSpPr>
          <p:cNvPr id="496643" name="Rectangle 3">
            <a:extLst>
              <a:ext uri="{FF2B5EF4-FFF2-40B4-BE49-F238E27FC236}">
                <a16:creationId xmlns:a16="http://schemas.microsoft.com/office/drawing/2014/main" id="{4E8AB1C8-7DBC-4261-AF0B-403E9F134FA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369199-D895-4740-B431-53224F50EBC7}"/>
              </a:ext>
            </a:extLst>
          </p:cNvPr>
          <p:cNvSpPr>
            <a:spLocks noGrp="1" noChangeArrowheads="1"/>
          </p:cNvSpPr>
          <p:nvPr>
            <p:ph type="sldNum" sz="quarter" idx="5"/>
          </p:nvPr>
        </p:nvSpPr>
        <p:spPr>
          <a:ln/>
        </p:spPr>
        <p:txBody>
          <a:bodyPr/>
          <a:lstStyle/>
          <a:p>
            <a:fld id="{58796884-018C-4A34-A1FF-A0BFA7FADB31}" type="slidenum">
              <a:rPr lang="en-US" altLang="en-US"/>
              <a:pPr/>
              <a:t>32</a:t>
            </a:fld>
            <a:endParaRPr lang="en-US" altLang="en-US"/>
          </a:p>
        </p:txBody>
      </p:sp>
      <p:sp>
        <p:nvSpPr>
          <p:cNvPr id="498690" name="Rectangle 2">
            <a:extLst>
              <a:ext uri="{FF2B5EF4-FFF2-40B4-BE49-F238E27FC236}">
                <a16:creationId xmlns:a16="http://schemas.microsoft.com/office/drawing/2014/main" id="{9E0572DF-D290-4720-BC71-9870368E62AD}"/>
              </a:ext>
            </a:extLst>
          </p:cNvPr>
          <p:cNvSpPr>
            <a:spLocks noChangeArrowheads="1" noTextEdit="1"/>
          </p:cNvSpPr>
          <p:nvPr>
            <p:ph type="sldImg"/>
          </p:nvPr>
        </p:nvSpPr>
        <p:spPr>
          <a:ln/>
        </p:spPr>
      </p:sp>
      <p:sp>
        <p:nvSpPr>
          <p:cNvPr id="498691" name="Rectangle 3">
            <a:extLst>
              <a:ext uri="{FF2B5EF4-FFF2-40B4-BE49-F238E27FC236}">
                <a16:creationId xmlns:a16="http://schemas.microsoft.com/office/drawing/2014/main" id="{565BFC1E-C321-450A-915C-2541DFFC97B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6BD510-D102-4F0D-B49D-9ABAFF6DFFC5}"/>
              </a:ext>
            </a:extLst>
          </p:cNvPr>
          <p:cNvSpPr>
            <a:spLocks noGrp="1" noChangeArrowheads="1"/>
          </p:cNvSpPr>
          <p:nvPr>
            <p:ph type="sldNum" sz="quarter" idx="5"/>
          </p:nvPr>
        </p:nvSpPr>
        <p:spPr>
          <a:ln/>
        </p:spPr>
        <p:txBody>
          <a:bodyPr/>
          <a:lstStyle/>
          <a:p>
            <a:fld id="{97161C3A-5746-4545-9494-E77DD5224F74}" type="slidenum">
              <a:rPr lang="en-US" altLang="en-US"/>
              <a:pPr/>
              <a:t>33</a:t>
            </a:fld>
            <a:endParaRPr lang="en-US" altLang="en-US"/>
          </a:p>
        </p:txBody>
      </p:sp>
      <p:sp>
        <p:nvSpPr>
          <p:cNvPr id="502786" name="Rectangle 2">
            <a:extLst>
              <a:ext uri="{FF2B5EF4-FFF2-40B4-BE49-F238E27FC236}">
                <a16:creationId xmlns:a16="http://schemas.microsoft.com/office/drawing/2014/main" id="{65B0E9FC-5D8A-403D-893E-44D1FFE56A37}"/>
              </a:ext>
            </a:extLst>
          </p:cNvPr>
          <p:cNvSpPr>
            <a:spLocks noChangeArrowheads="1" noTextEdit="1"/>
          </p:cNvSpPr>
          <p:nvPr>
            <p:ph type="sldImg"/>
          </p:nvPr>
        </p:nvSpPr>
        <p:spPr>
          <a:ln/>
        </p:spPr>
      </p:sp>
      <p:sp>
        <p:nvSpPr>
          <p:cNvPr id="502787" name="Rectangle 3">
            <a:extLst>
              <a:ext uri="{FF2B5EF4-FFF2-40B4-BE49-F238E27FC236}">
                <a16:creationId xmlns:a16="http://schemas.microsoft.com/office/drawing/2014/main" id="{C41ED740-5E5B-4643-91ED-438DAE6F770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39B44D-873D-49C8-B486-CC8D4BC5BC17}"/>
              </a:ext>
            </a:extLst>
          </p:cNvPr>
          <p:cNvSpPr>
            <a:spLocks noGrp="1" noChangeArrowheads="1"/>
          </p:cNvSpPr>
          <p:nvPr>
            <p:ph type="sldNum" sz="quarter" idx="5"/>
          </p:nvPr>
        </p:nvSpPr>
        <p:spPr>
          <a:ln/>
        </p:spPr>
        <p:txBody>
          <a:bodyPr/>
          <a:lstStyle/>
          <a:p>
            <a:fld id="{746A9349-362A-4C53-A21C-D2EFE0B70212}" type="slidenum">
              <a:rPr lang="en-US" altLang="en-US"/>
              <a:pPr/>
              <a:t>34</a:t>
            </a:fld>
            <a:endParaRPr lang="en-US" altLang="en-US"/>
          </a:p>
        </p:txBody>
      </p:sp>
      <p:sp>
        <p:nvSpPr>
          <p:cNvPr id="504834" name="Rectangle 2">
            <a:extLst>
              <a:ext uri="{FF2B5EF4-FFF2-40B4-BE49-F238E27FC236}">
                <a16:creationId xmlns:a16="http://schemas.microsoft.com/office/drawing/2014/main" id="{1FB75D04-E5BD-4A6F-8F9D-384462A3160F}"/>
              </a:ext>
            </a:extLst>
          </p:cNvPr>
          <p:cNvSpPr>
            <a:spLocks noChangeArrowheads="1" noTextEdit="1"/>
          </p:cNvSpPr>
          <p:nvPr>
            <p:ph type="sldImg"/>
          </p:nvPr>
        </p:nvSpPr>
        <p:spPr>
          <a:ln/>
        </p:spPr>
      </p:sp>
      <p:sp>
        <p:nvSpPr>
          <p:cNvPr id="504835" name="Rectangle 3">
            <a:extLst>
              <a:ext uri="{FF2B5EF4-FFF2-40B4-BE49-F238E27FC236}">
                <a16:creationId xmlns:a16="http://schemas.microsoft.com/office/drawing/2014/main" id="{72243484-4992-4817-B016-A3F85745BC43}"/>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1D179C-9524-4A50-8D23-C55D30D9CC21}"/>
              </a:ext>
            </a:extLst>
          </p:cNvPr>
          <p:cNvSpPr>
            <a:spLocks noGrp="1" noChangeArrowheads="1"/>
          </p:cNvSpPr>
          <p:nvPr>
            <p:ph type="sldNum" sz="quarter" idx="5"/>
          </p:nvPr>
        </p:nvSpPr>
        <p:spPr>
          <a:ln/>
        </p:spPr>
        <p:txBody>
          <a:bodyPr/>
          <a:lstStyle/>
          <a:p>
            <a:fld id="{510F9B76-98C5-4521-AAF1-BA07B4840ECD}" type="slidenum">
              <a:rPr lang="en-US" altLang="en-US"/>
              <a:pPr/>
              <a:t>35</a:t>
            </a:fld>
            <a:endParaRPr lang="en-US" altLang="en-US"/>
          </a:p>
        </p:txBody>
      </p:sp>
      <p:sp>
        <p:nvSpPr>
          <p:cNvPr id="506882" name="Rectangle 2">
            <a:extLst>
              <a:ext uri="{FF2B5EF4-FFF2-40B4-BE49-F238E27FC236}">
                <a16:creationId xmlns:a16="http://schemas.microsoft.com/office/drawing/2014/main" id="{26BCB286-3AC9-479E-9400-B6EF75BEA380}"/>
              </a:ext>
            </a:extLst>
          </p:cNvPr>
          <p:cNvSpPr>
            <a:spLocks noChangeArrowheads="1" noTextEdit="1"/>
          </p:cNvSpPr>
          <p:nvPr>
            <p:ph type="sldImg"/>
          </p:nvPr>
        </p:nvSpPr>
        <p:spPr>
          <a:ln/>
        </p:spPr>
      </p:sp>
      <p:sp>
        <p:nvSpPr>
          <p:cNvPr id="506883" name="Rectangle 3">
            <a:extLst>
              <a:ext uri="{FF2B5EF4-FFF2-40B4-BE49-F238E27FC236}">
                <a16:creationId xmlns:a16="http://schemas.microsoft.com/office/drawing/2014/main" id="{06C2BBA7-D325-4063-9619-8D5CFEDB0D04}"/>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5F3BC5-0B79-47DF-B8D4-9A3B8C32AB89}"/>
              </a:ext>
            </a:extLst>
          </p:cNvPr>
          <p:cNvSpPr>
            <a:spLocks noGrp="1" noChangeArrowheads="1"/>
          </p:cNvSpPr>
          <p:nvPr>
            <p:ph type="sldNum" sz="quarter" idx="5"/>
          </p:nvPr>
        </p:nvSpPr>
        <p:spPr>
          <a:ln/>
        </p:spPr>
        <p:txBody>
          <a:bodyPr/>
          <a:lstStyle/>
          <a:p>
            <a:fld id="{986FFAD3-ABB6-4D24-BC85-00AC4879FA8D}" type="slidenum">
              <a:rPr lang="en-US" altLang="en-US"/>
              <a:pPr/>
              <a:t>36</a:t>
            </a:fld>
            <a:endParaRPr lang="en-US" altLang="en-US"/>
          </a:p>
        </p:txBody>
      </p:sp>
      <p:sp>
        <p:nvSpPr>
          <p:cNvPr id="508930" name="Rectangle 2">
            <a:extLst>
              <a:ext uri="{FF2B5EF4-FFF2-40B4-BE49-F238E27FC236}">
                <a16:creationId xmlns:a16="http://schemas.microsoft.com/office/drawing/2014/main" id="{2846B543-7D69-48C1-8254-AB34643BA7B8}"/>
              </a:ext>
            </a:extLst>
          </p:cNvPr>
          <p:cNvSpPr>
            <a:spLocks noChangeArrowheads="1" noTextEdit="1"/>
          </p:cNvSpPr>
          <p:nvPr>
            <p:ph type="sldImg"/>
          </p:nvPr>
        </p:nvSpPr>
        <p:spPr>
          <a:ln/>
        </p:spPr>
      </p:sp>
      <p:sp>
        <p:nvSpPr>
          <p:cNvPr id="508931" name="Rectangle 3">
            <a:extLst>
              <a:ext uri="{FF2B5EF4-FFF2-40B4-BE49-F238E27FC236}">
                <a16:creationId xmlns:a16="http://schemas.microsoft.com/office/drawing/2014/main" id="{A071861A-AA97-4A9D-B7FA-5919A4FEFF7A}"/>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489634-850A-4A42-BC6F-83746EB58486}"/>
              </a:ext>
            </a:extLst>
          </p:cNvPr>
          <p:cNvSpPr>
            <a:spLocks noGrp="1" noChangeArrowheads="1"/>
          </p:cNvSpPr>
          <p:nvPr>
            <p:ph type="sldNum" sz="quarter" idx="5"/>
          </p:nvPr>
        </p:nvSpPr>
        <p:spPr>
          <a:ln/>
        </p:spPr>
        <p:txBody>
          <a:bodyPr/>
          <a:lstStyle/>
          <a:p>
            <a:fld id="{1DB3A259-E251-417D-8BEF-FF37C86484A0}" type="slidenum">
              <a:rPr lang="en-US" altLang="en-US"/>
              <a:pPr/>
              <a:t>37</a:t>
            </a:fld>
            <a:endParaRPr lang="en-US" altLang="en-US"/>
          </a:p>
        </p:txBody>
      </p:sp>
      <p:sp>
        <p:nvSpPr>
          <p:cNvPr id="510978" name="Rectangle 2">
            <a:extLst>
              <a:ext uri="{FF2B5EF4-FFF2-40B4-BE49-F238E27FC236}">
                <a16:creationId xmlns:a16="http://schemas.microsoft.com/office/drawing/2014/main" id="{4582238E-F9DD-48A4-A6BF-EC6FBF13E809}"/>
              </a:ext>
            </a:extLst>
          </p:cNvPr>
          <p:cNvSpPr>
            <a:spLocks noChangeArrowheads="1" noTextEdit="1"/>
          </p:cNvSpPr>
          <p:nvPr>
            <p:ph type="sldImg"/>
          </p:nvPr>
        </p:nvSpPr>
        <p:spPr>
          <a:ln/>
        </p:spPr>
      </p:sp>
      <p:sp>
        <p:nvSpPr>
          <p:cNvPr id="510979" name="Rectangle 3">
            <a:extLst>
              <a:ext uri="{FF2B5EF4-FFF2-40B4-BE49-F238E27FC236}">
                <a16:creationId xmlns:a16="http://schemas.microsoft.com/office/drawing/2014/main" id="{F01CBA82-D61B-4119-BD76-0E62BE4304F6}"/>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C2FC08-8143-4F3F-9D73-4E0324F6AF94}"/>
              </a:ext>
            </a:extLst>
          </p:cNvPr>
          <p:cNvSpPr>
            <a:spLocks noGrp="1" noChangeArrowheads="1"/>
          </p:cNvSpPr>
          <p:nvPr>
            <p:ph type="sldNum" sz="quarter" idx="5"/>
          </p:nvPr>
        </p:nvSpPr>
        <p:spPr>
          <a:ln/>
        </p:spPr>
        <p:txBody>
          <a:bodyPr/>
          <a:lstStyle/>
          <a:p>
            <a:fld id="{A93E6A04-4581-44DE-803A-79EDA666BFD7}" type="slidenum">
              <a:rPr lang="en-US" altLang="en-US"/>
              <a:pPr/>
              <a:t>38</a:t>
            </a:fld>
            <a:endParaRPr lang="en-US" altLang="en-US"/>
          </a:p>
        </p:txBody>
      </p:sp>
      <p:sp>
        <p:nvSpPr>
          <p:cNvPr id="513026" name="Rectangle 2">
            <a:extLst>
              <a:ext uri="{FF2B5EF4-FFF2-40B4-BE49-F238E27FC236}">
                <a16:creationId xmlns:a16="http://schemas.microsoft.com/office/drawing/2014/main" id="{1FBC049C-8316-4487-9053-16105720F6C4}"/>
              </a:ext>
            </a:extLst>
          </p:cNvPr>
          <p:cNvSpPr>
            <a:spLocks noChangeArrowheads="1" noTextEdit="1"/>
          </p:cNvSpPr>
          <p:nvPr>
            <p:ph type="sldImg"/>
          </p:nvPr>
        </p:nvSpPr>
        <p:spPr>
          <a:ln/>
        </p:spPr>
      </p:sp>
      <p:sp>
        <p:nvSpPr>
          <p:cNvPr id="513027" name="Rectangle 3">
            <a:extLst>
              <a:ext uri="{FF2B5EF4-FFF2-40B4-BE49-F238E27FC236}">
                <a16:creationId xmlns:a16="http://schemas.microsoft.com/office/drawing/2014/main" id="{10AED596-FFB3-41D8-A255-525520D4CD97}"/>
              </a:ext>
            </a:extLst>
          </p:cNvPr>
          <p:cNvSpPr>
            <a:spLocks noGrp="1" noChangeArrowheads="1"/>
          </p:cNvSpPr>
          <p:nvPr>
            <p:ph type="body" idx="1"/>
          </p:nvPr>
        </p:nvSpPr>
        <p:spPr>
          <a:xfrm>
            <a:off x="685800" y="4343400"/>
            <a:ext cx="5486400" cy="4114800"/>
          </a:xfrm>
        </p:spPr>
        <p:txBody>
          <a:bodyPr/>
          <a:lstStyle/>
          <a:p>
            <a:r>
              <a:rPr lang="en-US" altLang="en-US"/>
              <a:t>Data transfer instructions are used to transfer data between an internal RAM location and SFR location without going through the accumulator. Data can also be transferred  between the internal and external RAM by using indirect addressing.</a:t>
            </a:r>
          </a:p>
          <a:p>
            <a:endParaRPr lang="en-US" altLang="en-US"/>
          </a:p>
          <a:p>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8AB50E-1A8E-404A-83B8-E765665F5508}"/>
              </a:ext>
            </a:extLst>
          </p:cNvPr>
          <p:cNvSpPr>
            <a:spLocks noGrp="1" noChangeArrowheads="1"/>
          </p:cNvSpPr>
          <p:nvPr>
            <p:ph type="sldNum" sz="quarter" idx="5"/>
          </p:nvPr>
        </p:nvSpPr>
        <p:spPr>
          <a:ln/>
        </p:spPr>
        <p:txBody>
          <a:bodyPr/>
          <a:lstStyle/>
          <a:p>
            <a:fld id="{AC37CDF5-6A10-47AF-AD45-2C03E95949CB}" type="slidenum">
              <a:rPr lang="en-US" altLang="en-US"/>
              <a:pPr/>
              <a:t>39</a:t>
            </a:fld>
            <a:endParaRPr lang="en-US" altLang="en-US"/>
          </a:p>
        </p:txBody>
      </p:sp>
      <p:sp>
        <p:nvSpPr>
          <p:cNvPr id="515074" name="Rectangle 2">
            <a:extLst>
              <a:ext uri="{FF2B5EF4-FFF2-40B4-BE49-F238E27FC236}">
                <a16:creationId xmlns:a16="http://schemas.microsoft.com/office/drawing/2014/main" id="{375A568F-3675-4DD6-980B-0DA211FA4558}"/>
              </a:ext>
            </a:extLst>
          </p:cNvPr>
          <p:cNvSpPr>
            <a:spLocks noChangeArrowheads="1" noTextEdit="1"/>
          </p:cNvSpPr>
          <p:nvPr>
            <p:ph type="sldImg"/>
          </p:nvPr>
        </p:nvSpPr>
        <p:spPr>
          <a:ln/>
        </p:spPr>
      </p:sp>
      <p:sp>
        <p:nvSpPr>
          <p:cNvPr id="515075" name="Rectangle 3">
            <a:extLst>
              <a:ext uri="{FF2B5EF4-FFF2-40B4-BE49-F238E27FC236}">
                <a16:creationId xmlns:a16="http://schemas.microsoft.com/office/drawing/2014/main" id="{CE24D26A-8451-4AB4-BF4F-5F8C401B5E30}"/>
              </a:ext>
            </a:extLst>
          </p:cNvPr>
          <p:cNvSpPr>
            <a:spLocks noGrp="1" noChangeArrowheads="1"/>
          </p:cNvSpPr>
          <p:nvPr>
            <p:ph type="body" idx="1"/>
          </p:nvPr>
        </p:nvSpPr>
        <p:spPr>
          <a:xfrm>
            <a:off x="685800" y="4343400"/>
            <a:ext cx="5486400" cy="4114800"/>
          </a:xfrm>
        </p:spPr>
        <p:txBody>
          <a:bodyPr/>
          <a:lstStyle/>
          <a:p>
            <a:r>
              <a:rPr lang="en-GB" altLang="en-US"/>
              <a:t>The Data transfer instructions are move, push, pop and exchange.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4153E9-49DD-4B0E-A91D-41CD108D3342}"/>
              </a:ext>
            </a:extLst>
          </p:cNvPr>
          <p:cNvSpPr>
            <a:spLocks noGrp="1" noChangeArrowheads="1"/>
          </p:cNvSpPr>
          <p:nvPr>
            <p:ph type="sldNum" sz="quarter" idx="5"/>
          </p:nvPr>
        </p:nvSpPr>
        <p:spPr>
          <a:ln/>
        </p:spPr>
        <p:txBody>
          <a:bodyPr/>
          <a:lstStyle/>
          <a:p>
            <a:fld id="{9E570A3C-8744-495D-A76F-2444A0CE7A91}" type="slidenum">
              <a:rPr lang="en-US" altLang="en-US"/>
              <a:pPr/>
              <a:t>4</a:t>
            </a:fld>
            <a:endParaRPr lang="en-US" altLang="en-US"/>
          </a:p>
        </p:txBody>
      </p:sp>
      <p:sp>
        <p:nvSpPr>
          <p:cNvPr id="320514" name="Rectangle 2">
            <a:extLst>
              <a:ext uri="{FF2B5EF4-FFF2-40B4-BE49-F238E27FC236}">
                <a16:creationId xmlns:a16="http://schemas.microsoft.com/office/drawing/2014/main" id="{6F0426F2-FE6D-4994-8E45-1642A2E77735}"/>
              </a:ext>
            </a:extLst>
          </p:cNvPr>
          <p:cNvSpPr>
            <a:spLocks noChangeArrowheads="1" noTextEdit="1"/>
          </p:cNvSpPr>
          <p:nvPr>
            <p:ph type="sldImg"/>
          </p:nvPr>
        </p:nvSpPr>
        <p:spPr>
          <a:ln/>
        </p:spPr>
      </p:sp>
      <p:sp>
        <p:nvSpPr>
          <p:cNvPr id="320515" name="Rectangle 3">
            <a:extLst>
              <a:ext uri="{FF2B5EF4-FFF2-40B4-BE49-F238E27FC236}">
                <a16:creationId xmlns:a16="http://schemas.microsoft.com/office/drawing/2014/main" id="{CE3F296D-5295-4EF0-8B7C-FA6ACBB38151}"/>
              </a:ext>
            </a:extLst>
          </p:cNvPr>
          <p:cNvSpPr>
            <a:spLocks noGrp="1" noChangeArrowheads="1"/>
          </p:cNvSpPr>
          <p:nvPr>
            <p:ph type="body" idx="1"/>
          </p:nvPr>
        </p:nvSpPr>
        <p:spPr>
          <a:xfrm>
            <a:off x="685800" y="4343400"/>
            <a:ext cx="5486400" cy="4114800"/>
          </a:xfrm>
        </p:spPr>
        <p:txBody>
          <a:bodyPr/>
          <a:lstStyle/>
          <a:p>
            <a:r>
              <a:rPr lang="en-US" altLang="en-US"/>
              <a:t>In the Register Addressing mode, the instruction involves transfer of information between registers.</a:t>
            </a:r>
          </a:p>
          <a:p>
            <a:r>
              <a:rPr lang="en-GB" altLang="en-US"/>
              <a:t>The accumulator is referred to as the </a:t>
            </a:r>
            <a:r>
              <a:rPr lang="en-GB" altLang="en-US" b="1" i="1"/>
              <a:t>A</a:t>
            </a:r>
            <a:r>
              <a:rPr lang="en-GB" altLang="en-US"/>
              <a:t> register.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AD8D04-87F6-490A-BDB8-ABC1B75A28FA}"/>
              </a:ext>
            </a:extLst>
          </p:cNvPr>
          <p:cNvSpPr>
            <a:spLocks noGrp="1" noChangeArrowheads="1"/>
          </p:cNvSpPr>
          <p:nvPr>
            <p:ph type="sldNum" sz="quarter" idx="5"/>
          </p:nvPr>
        </p:nvSpPr>
        <p:spPr>
          <a:ln/>
        </p:spPr>
        <p:txBody>
          <a:bodyPr/>
          <a:lstStyle/>
          <a:p>
            <a:fld id="{34F3E584-51B9-4DEE-AB5F-557E73111159}" type="slidenum">
              <a:rPr lang="en-US" altLang="en-US"/>
              <a:pPr/>
              <a:t>40</a:t>
            </a:fld>
            <a:endParaRPr lang="en-US" altLang="en-US"/>
          </a:p>
        </p:txBody>
      </p:sp>
      <p:sp>
        <p:nvSpPr>
          <p:cNvPr id="517122" name="Rectangle 2">
            <a:extLst>
              <a:ext uri="{FF2B5EF4-FFF2-40B4-BE49-F238E27FC236}">
                <a16:creationId xmlns:a16="http://schemas.microsoft.com/office/drawing/2014/main" id="{8811F454-0306-4FA4-82CE-69A72E4961E5}"/>
              </a:ext>
            </a:extLst>
          </p:cNvPr>
          <p:cNvSpPr>
            <a:spLocks noChangeArrowheads="1" noTextEdit="1"/>
          </p:cNvSpPr>
          <p:nvPr>
            <p:ph type="sldImg"/>
          </p:nvPr>
        </p:nvSpPr>
        <p:spPr>
          <a:ln/>
        </p:spPr>
      </p:sp>
      <p:sp>
        <p:nvSpPr>
          <p:cNvPr id="517123" name="Rectangle 3">
            <a:extLst>
              <a:ext uri="{FF2B5EF4-FFF2-40B4-BE49-F238E27FC236}">
                <a16:creationId xmlns:a16="http://schemas.microsoft.com/office/drawing/2014/main" id="{F25C4F60-A613-4B90-8D70-685736390E1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26AC8F-6963-495F-8670-44743912710D}"/>
              </a:ext>
            </a:extLst>
          </p:cNvPr>
          <p:cNvSpPr>
            <a:spLocks noGrp="1" noChangeArrowheads="1"/>
          </p:cNvSpPr>
          <p:nvPr>
            <p:ph type="sldNum" sz="quarter" idx="5"/>
          </p:nvPr>
        </p:nvSpPr>
        <p:spPr>
          <a:ln/>
        </p:spPr>
        <p:txBody>
          <a:bodyPr/>
          <a:lstStyle/>
          <a:p>
            <a:fld id="{AC41C6AE-3867-4762-8F55-1F504BCAA5B6}" type="slidenum">
              <a:rPr lang="en-US" altLang="en-US"/>
              <a:pPr/>
              <a:t>41</a:t>
            </a:fld>
            <a:endParaRPr lang="en-US" altLang="en-US"/>
          </a:p>
        </p:txBody>
      </p:sp>
      <p:sp>
        <p:nvSpPr>
          <p:cNvPr id="519170" name="Rectangle 2">
            <a:extLst>
              <a:ext uri="{FF2B5EF4-FFF2-40B4-BE49-F238E27FC236}">
                <a16:creationId xmlns:a16="http://schemas.microsoft.com/office/drawing/2014/main" id="{8D574009-42D6-45B0-B5F3-6D243C156FAC}"/>
              </a:ext>
            </a:extLst>
          </p:cNvPr>
          <p:cNvSpPr>
            <a:spLocks noChangeArrowheads="1" noTextEdit="1"/>
          </p:cNvSpPr>
          <p:nvPr>
            <p:ph type="sldImg"/>
          </p:nvPr>
        </p:nvSpPr>
        <p:spPr>
          <a:ln/>
        </p:spPr>
      </p:sp>
      <p:sp>
        <p:nvSpPr>
          <p:cNvPr id="519171" name="Rectangle 3">
            <a:extLst>
              <a:ext uri="{FF2B5EF4-FFF2-40B4-BE49-F238E27FC236}">
                <a16:creationId xmlns:a16="http://schemas.microsoft.com/office/drawing/2014/main" id="{A598B484-CAC1-465B-9E20-ED11FD727D21}"/>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F1BB4A-856F-445B-814B-487C20951EF4}"/>
              </a:ext>
            </a:extLst>
          </p:cNvPr>
          <p:cNvSpPr>
            <a:spLocks noGrp="1" noChangeArrowheads="1"/>
          </p:cNvSpPr>
          <p:nvPr>
            <p:ph type="sldNum" sz="quarter" idx="5"/>
          </p:nvPr>
        </p:nvSpPr>
        <p:spPr>
          <a:ln/>
        </p:spPr>
        <p:txBody>
          <a:bodyPr/>
          <a:lstStyle/>
          <a:p>
            <a:fld id="{24142183-777E-4ED1-848B-C39817033693}" type="slidenum">
              <a:rPr lang="en-US" altLang="en-US"/>
              <a:pPr/>
              <a:t>42</a:t>
            </a:fld>
            <a:endParaRPr lang="en-US" altLang="en-US"/>
          </a:p>
        </p:txBody>
      </p:sp>
      <p:sp>
        <p:nvSpPr>
          <p:cNvPr id="521218" name="Rectangle 2">
            <a:extLst>
              <a:ext uri="{FF2B5EF4-FFF2-40B4-BE49-F238E27FC236}">
                <a16:creationId xmlns:a16="http://schemas.microsoft.com/office/drawing/2014/main" id="{64BE0B67-68D3-4B57-874F-D67A630D6002}"/>
              </a:ext>
            </a:extLst>
          </p:cNvPr>
          <p:cNvSpPr>
            <a:spLocks noChangeArrowheads="1" noTextEdit="1"/>
          </p:cNvSpPr>
          <p:nvPr>
            <p:ph type="sldImg"/>
          </p:nvPr>
        </p:nvSpPr>
        <p:spPr>
          <a:ln/>
        </p:spPr>
      </p:sp>
      <p:sp>
        <p:nvSpPr>
          <p:cNvPr id="521219" name="Rectangle 3">
            <a:extLst>
              <a:ext uri="{FF2B5EF4-FFF2-40B4-BE49-F238E27FC236}">
                <a16:creationId xmlns:a16="http://schemas.microsoft.com/office/drawing/2014/main" id="{B9F67C32-D14F-4AA9-A5AC-72E329CB9D9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2407C7-FBAF-431C-B4E3-A61F6EA2A0F5}"/>
              </a:ext>
            </a:extLst>
          </p:cNvPr>
          <p:cNvSpPr>
            <a:spLocks noGrp="1" noChangeArrowheads="1"/>
          </p:cNvSpPr>
          <p:nvPr>
            <p:ph type="sldNum" sz="quarter" idx="5"/>
          </p:nvPr>
        </p:nvSpPr>
        <p:spPr>
          <a:ln/>
        </p:spPr>
        <p:txBody>
          <a:bodyPr/>
          <a:lstStyle/>
          <a:p>
            <a:fld id="{1F3B0699-67C8-4616-BB5E-6BD41BA9EBE1}" type="slidenum">
              <a:rPr lang="en-US" altLang="en-US"/>
              <a:pPr/>
              <a:t>43</a:t>
            </a:fld>
            <a:endParaRPr lang="en-US" altLang="en-US"/>
          </a:p>
        </p:txBody>
      </p:sp>
      <p:sp>
        <p:nvSpPr>
          <p:cNvPr id="523266" name="Rectangle 2">
            <a:extLst>
              <a:ext uri="{FF2B5EF4-FFF2-40B4-BE49-F238E27FC236}">
                <a16:creationId xmlns:a16="http://schemas.microsoft.com/office/drawing/2014/main" id="{2E184DD7-C1EE-4CA2-A2BB-CE29B3D0C2A2}"/>
              </a:ext>
            </a:extLst>
          </p:cNvPr>
          <p:cNvSpPr>
            <a:spLocks noChangeArrowheads="1" noTextEdit="1"/>
          </p:cNvSpPr>
          <p:nvPr>
            <p:ph type="sldImg"/>
          </p:nvPr>
        </p:nvSpPr>
        <p:spPr>
          <a:ln/>
        </p:spPr>
      </p:sp>
      <p:sp>
        <p:nvSpPr>
          <p:cNvPr id="523267" name="Rectangle 3">
            <a:extLst>
              <a:ext uri="{FF2B5EF4-FFF2-40B4-BE49-F238E27FC236}">
                <a16:creationId xmlns:a16="http://schemas.microsoft.com/office/drawing/2014/main" id="{7CF31E94-7AF2-4D27-A4BF-15DABD56BC2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DD8B36-4D10-40E5-BE8A-DED1DF196203}"/>
              </a:ext>
            </a:extLst>
          </p:cNvPr>
          <p:cNvSpPr>
            <a:spLocks noGrp="1" noChangeArrowheads="1"/>
          </p:cNvSpPr>
          <p:nvPr>
            <p:ph type="sldNum" sz="quarter" idx="5"/>
          </p:nvPr>
        </p:nvSpPr>
        <p:spPr>
          <a:ln/>
        </p:spPr>
        <p:txBody>
          <a:bodyPr/>
          <a:lstStyle/>
          <a:p>
            <a:fld id="{7ED4C6D0-030B-4DE4-AEA8-80EFABFD9338}" type="slidenum">
              <a:rPr lang="en-US" altLang="en-US"/>
              <a:pPr/>
              <a:t>44</a:t>
            </a:fld>
            <a:endParaRPr lang="en-US" altLang="en-US"/>
          </a:p>
        </p:txBody>
      </p:sp>
      <p:sp>
        <p:nvSpPr>
          <p:cNvPr id="525314" name="Rectangle 2">
            <a:extLst>
              <a:ext uri="{FF2B5EF4-FFF2-40B4-BE49-F238E27FC236}">
                <a16:creationId xmlns:a16="http://schemas.microsoft.com/office/drawing/2014/main" id="{2D99BC50-8451-4B49-BE06-67562B988F86}"/>
              </a:ext>
            </a:extLst>
          </p:cNvPr>
          <p:cNvSpPr>
            <a:spLocks noChangeArrowheads="1" noTextEdit="1"/>
          </p:cNvSpPr>
          <p:nvPr>
            <p:ph type="sldImg"/>
          </p:nvPr>
        </p:nvSpPr>
        <p:spPr>
          <a:ln/>
        </p:spPr>
      </p:sp>
      <p:sp>
        <p:nvSpPr>
          <p:cNvPr id="525315" name="Rectangle 3">
            <a:extLst>
              <a:ext uri="{FF2B5EF4-FFF2-40B4-BE49-F238E27FC236}">
                <a16:creationId xmlns:a16="http://schemas.microsoft.com/office/drawing/2014/main" id="{1C1BBAA5-C472-4666-B154-09D27ECB3EC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FA43FF-0F51-4A0E-8206-26BB31FF6ADF}"/>
              </a:ext>
            </a:extLst>
          </p:cNvPr>
          <p:cNvSpPr>
            <a:spLocks noGrp="1" noChangeArrowheads="1"/>
          </p:cNvSpPr>
          <p:nvPr>
            <p:ph type="sldNum" sz="quarter" idx="5"/>
          </p:nvPr>
        </p:nvSpPr>
        <p:spPr>
          <a:ln/>
        </p:spPr>
        <p:txBody>
          <a:bodyPr/>
          <a:lstStyle/>
          <a:p>
            <a:fld id="{CCCC218C-720C-47A4-8FD3-34272D83DC6E}" type="slidenum">
              <a:rPr lang="en-US" altLang="en-US"/>
              <a:pPr/>
              <a:t>45</a:t>
            </a:fld>
            <a:endParaRPr lang="en-US" altLang="en-US"/>
          </a:p>
        </p:txBody>
      </p:sp>
      <p:sp>
        <p:nvSpPr>
          <p:cNvPr id="527362" name="Rectangle 2">
            <a:extLst>
              <a:ext uri="{FF2B5EF4-FFF2-40B4-BE49-F238E27FC236}">
                <a16:creationId xmlns:a16="http://schemas.microsoft.com/office/drawing/2014/main" id="{B30F4B98-82F8-4203-AB42-96BD2E6FAD73}"/>
              </a:ext>
            </a:extLst>
          </p:cNvPr>
          <p:cNvSpPr>
            <a:spLocks noChangeArrowheads="1" noTextEdit="1"/>
          </p:cNvSpPr>
          <p:nvPr>
            <p:ph type="sldImg"/>
          </p:nvPr>
        </p:nvSpPr>
        <p:spPr>
          <a:ln/>
        </p:spPr>
      </p:sp>
      <p:sp>
        <p:nvSpPr>
          <p:cNvPr id="527363" name="Rectangle 3">
            <a:extLst>
              <a:ext uri="{FF2B5EF4-FFF2-40B4-BE49-F238E27FC236}">
                <a16:creationId xmlns:a16="http://schemas.microsoft.com/office/drawing/2014/main" id="{2977F034-7A0D-47CB-B33A-DE3A5A22D36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DFDF34-E374-4E15-A230-ED11697E91EE}"/>
              </a:ext>
            </a:extLst>
          </p:cNvPr>
          <p:cNvSpPr>
            <a:spLocks noGrp="1" noChangeArrowheads="1"/>
          </p:cNvSpPr>
          <p:nvPr>
            <p:ph type="sldNum" sz="quarter" idx="5"/>
          </p:nvPr>
        </p:nvSpPr>
        <p:spPr>
          <a:ln/>
        </p:spPr>
        <p:txBody>
          <a:bodyPr/>
          <a:lstStyle/>
          <a:p>
            <a:fld id="{73B79B99-1195-4334-881C-B340318ABA30}" type="slidenum">
              <a:rPr lang="en-US" altLang="en-US"/>
              <a:pPr/>
              <a:t>46</a:t>
            </a:fld>
            <a:endParaRPr lang="en-US" altLang="en-US"/>
          </a:p>
        </p:txBody>
      </p:sp>
      <p:sp>
        <p:nvSpPr>
          <p:cNvPr id="529410" name="Rectangle 2">
            <a:extLst>
              <a:ext uri="{FF2B5EF4-FFF2-40B4-BE49-F238E27FC236}">
                <a16:creationId xmlns:a16="http://schemas.microsoft.com/office/drawing/2014/main" id="{1EB6D2D1-9EC8-4C78-975E-EDA741855409}"/>
              </a:ext>
            </a:extLst>
          </p:cNvPr>
          <p:cNvSpPr>
            <a:spLocks noChangeArrowheads="1" noTextEdit="1"/>
          </p:cNvSpPr>
          <p:nvPr>
            <p:ph type="sldImg"/>
          </p:nvPr>
        </p:nvSpPr>
        <p:spPr>
          <a:ln/>
        </p:spPr>
      </p:sp>
      <p:sp>
        <p:nvSpPr>
          <p:cNvPr id="529411" name="Rectangle 3">
            <a:extLst>
              <a:ext uri="{FF2B5EF4-FFF2-40B4-BE49-F238E27FC236}">
                <a16:creationId xmlns:a16="http://schemas.microsoft.com/office/drawing/2014/main" id="{8921FA1D-43D5-4404-9C05-5502FD9B53C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8AF6AF-9331-487D-92B9-45D0CCEE733B}"/>
              </a:ext>
            </a:extLst>
          </p:cNvPr>
          <p:cNvSpPr>
            <a:spLocks noGrp="1" noChangeArrowheads="1"/>
          </p:cNvSpPr>
          <p:nvPr>
            <p:ph type="sldNum" sz="quarter" idx="5"/>
          </p:nvPr>
        </p:nvSpPr>
        <p:spPr>
          <a:ln/>
        </p:spPr>
        <p:txBody>
          <a:bodyPr/>
          <a:lstStyle/>
          <a:p>
            <a:fld id="{9BC95714-1130-4BA8-9BEC-0FE894FCFBB4}" type="slidenum">
              <a:rPr lang="en-US" altLang="en-US"/>
              <a:pPr/>
              <a:t>47</a:t>
            </a:fld>
            <a:endParaRPr lang="en-US" altLang="en-US"/>
          </a:p>
        </p:txBody>
      </p:sp>
      <p:sp>
        <p:nvSpPr>
          <p:cNvPr id="531458" name="Rectangle 2">
            <a:extLst>
              <a:ext uri="{FF2B5EF4-FFF2-40B4-BE49-F238E27FC236}">
                <a16:creationId xmlns:a16="http://schemas.microsoft.com/office/drawing/2014/main" id="{2BBC4B55-6C83-4FB0-82BB-1E854E627137}"/>
              </a:ext>
            </a:extLst>
          </p:cNvPr>
          <p:cNvSpPr>
            <a:spLocks noChangeArrowheads="1" noTextEdit="1"/>
          </p:cNvSpPr>
          <p:nvPr>
            <p:ph type="sldImg"/>
          </p:nvPr>
        </p:nvSpPr>
        <p:spPr>
          <a:ln/>
        </p:spPr>
      </p:sp>
      <p:sp>
        <p:nvSpPr>
          <p:cNvPr id="531459" name="Rectangle 3">
            <a:extLst>
              <a:ext uri="{FF2B5EF4-FFF2-40B4-BE49-F238E27FC236}">
                <a16:creationId xmlns:a16="http://schemas.microsoft.com/office/drawing/2014/main" id="{617726E6-6474-484D-BFA0-B98FA19CE38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098F16-B959-4604-B448-C60178E36ABD}"/>
              </a:ext>
            </a:extLst>
          </p:cNvPr>
          <p:cNvSpPr>
            <a:spLocks noGrp="1" noChangeArrowheads="1"/>
          </p:cNvSpPr>
          <p:nvPr>
            <p:ph type="sldNum" sz="quarter" idx="5"/>
          </p:nvPr>
        </p:nvSpPr>
        <p:spPr>
          <a:ln/>
        </p:spPr>
        <p:txBody>
          <a:bodyPr/>
          <a:lstStyle/>
          <a:p>
            <a:fld id="{0336D0F9-616D-4DA3-968B-456BB6F49DE2}" type="slidenum">
              <a:rPr lang="en-US" altLang="en-US"/>
              <a:pPr/>
              <a:t>48</a:t>
            </a:fld>
            <a:endParaRPr lang="en-US" altLang="en-US"/>
          </a:p>
        </p:txBody>
      </p:sp>
      <p:sp>
        <p:nvSpPr>
          <p:cNvPr id="533506" name="Rectangle 2">
            <a:extLst>
              <a:ext uri="{FF2B5EF4-FFF2-40B4-BE49-F238E27FC236}">
                <a16:creationId xmlns:a16="http://schemas.microsoft.com/office/drawing/2014/main" id="{9A14DDA4-40F6-4B58-9022-1B9DDF4C5848}"/>
              </a:ext>
            </a:extLst>
          </p:cNvPr>
          <p:cNvSpPr>
            <a:spLocks noChangeArrowheads="1" noTextEdit="1"/>
          </p:cNvSpPr>
          <p:nvPr>
            <p:ph type="sldImg"/>
          </p:nvPr>
        </p:nvSpPr>
        <p:spPr>
          <a:ln/>
        </p:spPr>
      </p:sp>
      <p:sp>
        <p:nvSpPr>
          <p:cNvPr id="533507" name="Rectangle 3">
            <a:extLst>
              <a:ext uri="{FF2B5EF4-FFF2-40B4-BE49-F238E27FC236}">
                <a16:creationId xmlns:a16="http://schemas.microsoft.com/office/drawing/2014/main" id="{A3D28D83-C0AE-4C05-8BED-03AE291B6EEF}"/>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4352AC-6EED-4B1F-B04A-8883C3CB07DD}"/>
              </a:ext>
            </a:extLst>
          </p:cNvPr>
          <p:cNvSpPr>
            <a:spLocks noGrp="1" noChangeArrowheads="1"/>
          </p:cNvSpPr>
          <p:nvPr>
            <p:ph type="sldNum" sz="quarter" idx="5"/>
          </p:nvPr>
        </p:nvSpPr>
        <p:spPr>
          <a:ln/>
        </p:spPr>
        <p:txBody>
          <a:bodyPr/>
          <a:lstStyle/>
          <a:p>
            <a:fld id="{C477BB07-CF0F-46D9-9EA3-EEA6D5320762}" type="slidenum">
              <a:rPr lang="en-US" altLang="en-US"/>
              <a:pPr/>
              <a:t>49</a:t>
            </a:fld>
            <a:endParaRPr lang="en-US" altLang="en-US"/>
          </a:p>
        </p:txBody>
      </p:sp>
      <p:sp>
        <p:nvSpPr>
          <p:cNvPr id="535554" name="Rectangle 2">
            <a:extLst>
              <a:ext uri="{FF2B5EF4-FFF2-40B4-BE49-F238E27FC236}">
                <a16:creationId xmlns:a16="http://schemas.microsoft.com/office/drawing/2014/main" id="{7356F3BD-47C7-41BE-B7CC-AC9BEAACFF54}"/>
              </a:ext>
            </a:extLst>
          </p:cNvPr>
          <p:cNvSpPr>
            <a:spLocks noChangeArrowheads="1" noTextEdit="1"/>
          </p:cNvSpPr>
          <p:nvPr>
            <p:ph type="sldImg"/>
          </p:nvPr>
        </p:nvSpPr>
        <p:spPr>
          <a:ln/>
        </p:spPr>
      </p:sp>
      <p:sp>
        <p:nvSpPr>
          <p:cNvPr id="535555" name="Rectangle 3">
            <a:extLst>
              <a:ext uri="{FF2B5EF4-FFF2-40B4-BE49-F238E27FC236}">
                <a16:creationId xmlns:a16="http://schemas.microsoft.com/office/drawing/2014/main" id="{A1EC2E59-3205-454A-B09A-4B03187659DD}"/>
              </a:ext>
            </a:extLst>
          </p:cNvPr>
          <p:cNvSpPr>
            <a:spLocks noGrp="1" noChangeArrowheads="1"/>
          </p:cNvSpPr>
          <p:nvPr>
            <p:ph type="body" idx="1"/>
          </p:nvPr>
        </p:nvSpPr>
        <p:spPr>
          <a:xfrm>
            <a:off x="685800" y="4343400"/>
            <a:ext cx="5486400" cy="4114800"/>
          </a:xfrm>
        </p:spPr>
        <p:txBody>
          <a:bodyPr/>
          <a:lstStyle/>
          <a:p>
            <a:r>
              <a:rPr lang="en-US" altLang="en-US"/>
              <a:t>The Boolean Variable operations include </a:t>
            </a:r>
            <a:r>
              <a:rPr lang="en-US" altLang="en-US" i="1"/>
              <a:t>set, clear</a:t>
            </a:r>
            <a:r>
              <a:rPr lang="en-US" altLang="en-US"/>
              <a:t>, as well as </a:t>
            </a:r>
            <a:r>
              <a:rPr lang="en-US" altLang="en-US" i="1"/>
              <a:t>and, or</a:t>
            </a:r>
            <a:r>
              <a:rPr lang="en-US" altLang="en-US"/>
              <a:t> and </a:t>
            </a:r>
            <a:r>
              <a:rPr lang="en-US" altLang="en-US" i="1"/>
              <a:t>complement</a:t>
            </a:r>
            <a:r>
              <a:rPr lang="en-US" altLang="en-US"/>
              <a:t> instructions. Also included are bit–level moves or conditional jump instructions. All bit accesses use </a:t>
            </a:r>
            <a:r>
              <a:rPr lang="en-US" altLang="en-US" i="1"/>
              <a:t>direct</a:t>
            </a:r>
            <a:r>
              <a:rPr lang="en-US" altLang="en-US"/>
              <a:t> addressing.</a:t>
            </a:r>
            <a:endParaRPr lang="en-GB" altLang="en-US"/>
          </a:p>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46DD54-B60D-46E8-98EF-C65BD5C4A1ED}"/>
              </a:ext>
            </a:extLst>
          </p:cNvPr>
          <p:cNvSpPr>
            <a:spLocks noGrp="1" noChangeArrowheads="1"/>
          </p:cNvSpPr>
          <p:nvPr>
            <p:ph type="sldNum" sz="quarter" idx="5"/>
          </p:nvPr>
        </p:nvSpPr>
        <p:spPr>
          <a:ln/>
        </p:spPr>
        <p:txBody>
          <a:bodyPr/>
          <a:lstStyle/>
          <a:p>
            <a:fld id="{0C1919D5-E37F-4B0D-80AF-76C76B633336}" type="slidenum">
              <a:rPr lang="en-US" altLang="en-US"/>
              <a:pPr/>
              <a:t>5</a:t>
            </a:fld>
            <a:endParaRPr lang="en-US" altLang="en-US"/>
          </a:p>
        </p:txBody>
      </p:sp>
      <p:sp>
        <p:nvSpPr>
          <p:cNvPr id="322562" name="Rectangle 2">
            <a:extLst>
              <a:ext uri="{FF2B5EF4-FFF2-40B4-BE49-F238E27FC236}">
                <a16:creationId xmlns:a16="http://schemas.microsoft.com/office/drawing/2014/main" id="{68114A22-D698-4FFA-AC3C-F7CA9662EF79}"/>
              </a:ext>
            </a:extLst>
          </p:cNvPr>
          <p:cNvSpPr>
            <a:spLocks noChangeArrowheads="1" noTextEdit="1"/>
          </p:cNvSpPr>
          <p:nvPr>
            <p:ph type="sldImg"/>
          </p:nvPr>
        </p:nvSpPr>
        <p:spPr>
          <a:ln/>
        </p:spPr>
      </p:sp>
      <p:sp>
        <p:nvSpPr>
          <p:cNvPr id="322563" name="Rectangle 3">
            <a:extLst>
              <a:ext uri="{FF2B5EF4-FFF2-40B4-BE49-F238E27FC236}">
                <a16:creationId xmlns:a16="http://schemas.microsoft.com/office/drawing/2014/main" id="{1017D13B-61D9-4DC6-B82D-4B9D439CBBB2}"/>
              </a:ext>
            </a:extLst>
          </p:cNvPr>
          <p:cNvSpPr>
            <a:spLocks noGrp="1" noChangeArrowheads="1"/>
          </p:cNvSpPr>
          <p:nvPr>
            <p:ph type="body" idx="1"/>
          </p:nvPr>
        </p:nvSpPr>
        <p:spPr>
          <a:xfrm>
            <a:off x="685800" y="4343400"/>
            <a:ext cx="5486400" cy="4114800"/>
          </a:xfrm>
        </p:spPr>
        <p:txBody>
          <a:bodyPr/>
          <a:lstStyle/>
          <a:p>
            <a:r>
              <a:rPr lang="en-US" altLang="en-US" sz="1400"/>
              <a:t>In Direct Addressing mode you specify the operand by giving its actual memory address (in Hexadecimal) or by giving its abbreviated name (e.g. P3).</a:t>
            </a:r>
          </a:p>
          <a:p>
            <a:endParaRPr lang="en-GB"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FE5740-2C05-4DE1-99DE-41B5BAF98279}"/>
              </a:ext>
            </a:extLst>
          </p:cNvPr>
          <p:cNvSpPr>
            <a:spLocks noGrp="1" noChangeArrowheads="1"/>
          </p:cNvSpPr>
          <p:nvPr>
            <p:ph type="sldNum" sz="quarter" idx="5"/>
          </p:nvPr>
        </p:nvSpPr>
        <p:spPr>
          <a:ln/>
        </p:spPr>
        <p:txBody>
          <a:bodyPr/>
          <a:lstStyle/>
          <a:p>
            <a:fld id="{DD026077-8823-4B99-A15E-ADA181C6D6FF}" type="slidenum">
              <a:rPr lang="en-US" altLang="en-US"/>
              <a:pPr/>
              <a:t>50</a:t>
            </a:fld>
            <a:endParaRPr lang="en-US" altLang="en-US"/>
          </a:p>
        </p:txBody>
      </p:sp>
      <p:sp>
        <p:nvSpPr>
          <p:cNvPr id="539650" name="Rectangle 2">
            <a:extLst>
              <a:ext uri="{FF2B5EF4-FFF2-40B4-BE49-F238E27FC236}">
                <a16:creationId xmlns:a16="http://schemas.microsoft.com/office/drawing/2014/main" id="{A4615EAF-D943-4F45-838A-0C266206F7F4}"/>
              </a:ext>
            </a:extLst>
          </p:cNvPr>
          <p:cNvSpPr>
            <a:spLocks noChangeArrowheads="1" noTextEdit="1"/>
          </p:cNvSpPr>
          <p:nvPr>
            <p:ph type="sldImg"/>
          </p:nvPr>
        </p:nvSpPr>
        <p:spPr>
          <a:ln/>
        </p:spPr>
      </p:sp>
      <p:sp>
        <p:nvSpPr>
          <p:cNvPr id="539651" name="Rectangle 3">
            <a:extLst>
              <a:ext uri="{FF2B5EF4-FFF2-40B4-BE49-F238E27FC236}">
                <a16:creationId xmlns:a16="http://schemas.microsoft.com/office/drawing/2014/main" id="{4AD0FAF2-C5CB-42EF-97ED-F6A8061F872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1160DD-C832-4D70-AF1D-EAEBCD321985}"/>
              </a:ext>
            </a:extLst>
          </p:cNvPr>
          <p:cNvSpPr>
            <a:spLocks noGrp="1" noChangeArrowheads="1"/>
          </p:cNvSpPr>
          <p:nvPr>
            <p:ph type="sldNum" sz="quarter" idx="5"/>
          </p:nvPr>
        </p:nvSpPr>
        <p:spPr>
          <a:ln/>
        </p:spPr>
        <p:txBody>
          <a:bodyPr/>
          <a:lstStyle/>
          <a:p>
            <a:fld id="{F16EE5A6-1930-424F-90A6-6FCA6D74281B}" type="slidenum">
              <a:rPr lang="en-US" altLang="en-US"/>
              <a:pPr/>
              <a:t>51</a:t>
            </a:fld>
            <a:endParaRPr lang="en-US" altLang="en-US"/>
          </a:p>
        </p:txBody>
      </p:sp>
      <p:sp>
        <p:nvSpPr>
          <p:cNvPr id="541698" name="Rectangle 2">
            <a:extLst>
              <a:ext uri="{FF2B5EF4-FFF2-40B4-BE49-F238E27FC236}">
                <a16:creationId xmlns:a16="http://schemas.microsoft.com/office/drawing/2014/main" id="{07E65057-CFB0-4589-9154-1A7115D2B090}"/>
              </a:ext>
            </a:extLst>
          </p:cNvPr>
          <p:cNvSpPr>
            <a:spLocks noChangeArrowheads="1" noTextEdit="1"/>
          </p:cNvSpPr>
          <p:nvPr>
            <p:ph type="sldImg"/>
          </p:nvPr>
        </p:nvSpPr>
        <p:spPr>
          <a:ln/>
        </p:spPr>
      </p:sp>
      <p:sp>
        <p:nvSpPr>
          <p:cNvPr id="541699" name="Rectangle 3">
            <a:extLst>
              <a:ext uri="{FF2B5EF4-FFF2-40B4-BE49-F238E27FC236}">
                <a16:creationId xmlns:a16="http://schemas.microsoft.com/office/drawing/2014/main" id="{B0F2233B-ECF1-43E6-83EC-05B9AEEC1C7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10988C-24AB-4BC4-B968-FF5597383522}"/>
              </a:ext>
            </a:extLst>
          </p:cNvPr>
          <p:cNvSpPr>
            <a:spLocks noGrp="1" noChangeArrowheads="1"/>
          </p:cNvSpPr>
          <p:nvPr>
            <p:ph type="sldNum" sz="quarter" idx="5"/>
          </p:nvPr>
        </p:nvSpPr>
        <p:spPr>
          <a:ln/>
        </p:spPr>
        <p:txBody>
          <a:bodyPr/>
          <a:lstStyle/>
          <a:p>
            <a:fld id="{30EB94D4-A86E-4835-9F83-28D19DCD7389}" type="slidenum">
              <a:rPr lang="en-US" altLang="en-US"/>
              <a:pPr/>
              <a:t>52</a:t>
            </a:fld>
            <a:endParaRPr lang="en-US" altLang="en-US"/>
          </a:p>
        </p:txBody>
      </p:sp>
      <p:sp>
        <p:nvSpPr>
          <p:cNvPr id="543746" name="Rectangle 2">
            <a:extLst>
              <a:ext uri="{FF2B5EF4-FFF2-40B4-BE49-F238E27FC236}">
                <a16:creationId xmlns:a16="http://schemas.microsoft.com/office/drawing/2014/main" id="{D4050428-285C-4859-9559-27F739F042E0}"/>
              </a:ext>
            </a:extLst>
          </p:cNvPr>
          <p:cNvSpPr>
            <a:spLocks noChangeArrowheads="1" noTextEdit="1"/>
          </p:cNvSpPr>
          <p:nvPr>
            <p:ph type="sldImg"/>
          </p:nvPr>
        </p:nvSpPr>
        <p:spPr>
          <a:ln/>
        </p:spPr>
      </p:sp>
      <p:sp>
        <p:nvSpPr>
          <p:cNvPr id="543747" name="Rectangle 3">
            <a:extLst>
              <a:ext uri="{FF2B5EF4-FFF2-40B4-BE49-F238E27FC236}">
                <a16:creationId xmlns:a16="http://schemas.microsoft.com/office/drawing/2014/main" id="{12C092CD-56CA-436B-A59C-492B6E52260D}"/>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849250-F025-4300-9FF6-87FF606BCABE}"/>
              </a:ext>
            </a:extLst>
          </p:cNvPr>
          <p:cNvSpPr>
            <a:spLocks noGrp="1" noChangeArrowheads="1"/>
          </p:cNvSpPr>
          <p:nvPr>
            <p:ph type="sldNum" sz="quarter" idx="5"/>
          </p:nvPr>
        </p:nvSpPr>
        <p:spPr>
          <a:ln/>
        </p:spPr>
        <p:txBody>
          <a:bodyPr/>
          <a:lstStyle/>
          <a:p>
            <a:fld id="{8F8A40AD-4523-4B3B-BFE6-A101A16D24CB}" type="slidenum">
              <a:rPr lang="en-US" altLang="en-US"/>
              <a:pPr/>
              <a:t>53</a:t>
            </a:fld>
            <a:endParaRPr lang="en-US" altLang="en-US"/>
          </a:p>
        </p:txBody>
      </p:sp>
      <p:sp>
        <p:nvSpPr>
          <p:cNvPr id="545794" name="Rectangle 2">
            <a:extLst>
              <a:ext uri="{FF2B5EF4-FFF2-40B4-BE49-F238E27FC236}">
                <a16:creationId xmlns:a16="http://schemas.microsoft.com/office/drawing/2014/main" id="{23F5FF5C-7855-4BC4-A2FA-22F6028D13EE}"/>
              </a:ext>
            </a:extLst>
          </p:cNvPr>
          <p:cNvSpPr>
            <a:spLocks noChangeArrowheads="1" noTextEdit="1"/>
          </p:cNvSpPr>
          <p:nvPr>
            <p:ph type="sldImg"/>
          </p:nvPr>
        </p:nvSpPr>
        <p:spPr>
          <a:ln/>
        </p:spPr>
      </p:sp>
      <p:sp>
        <p:nvSpPr>
          <p:cNvPr id="545795" name="Rectangle 3">
            <a:extLst>
              <a:ext uri="{FF2B5EF4-FFF2-40B4-BE49-F238E27FC236}">
                <a16:creationId xmlns:a16="http://schemas.microsoft.com/office/drawing/2014/main" id="{E56B3D3C-3786-4EFE-9715-62FA20551D74}"/>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B4D2DA4-3F5A-43FC-AEF7-1F7AD18D7178}"/>
              </a:ext>
            </a:extLst>
          </p:cNvPr>
          <p:cNvSpPr>
            <a:spLocks noGrp="1" noChangeArrowheads="1"/>
          </p:cNvSpPr>
          <p:nvPr>
            <p:ph type="sldNum" sz="quarter" idx="5"/>
          </p:nvPr>
        </p:nvSpPr>
        <p:spPr>
          <a:ln/>
        </p:spPr>
        <p:txBody>
          <a:bodyPr/>
          <a:lstStyle/>
          <a:p>
            <a:fld id="{EAA83690-05D9-4598-8F62-EF3D9CFEDABF}" type="slidenum">
              <a:rPr lang="en-US" altLang="en-US"/>
              <a:pPr/>
              <a:t>54</a:t>
            </a:fld>
            <a:endParaRPr lang="en-US" altLang="en-US"/>
          </a:p>
        </p:txBody>
      </p:sp>
      <p:sp>
        <p:nvSpPr>
          <p:cNvPr id="547842" name="Rectangle 2">
            <a:extLst>
              <a:ext uri="{FF2B5EF4-FFF2-40B4-BE49-F238E27FC236}">
                <a16:creationId xmlns:a16="http://schemas.microsoft.com/office/drawing/2014/main" id="{34816040-976B-40F4-8817-3CE26EC8C89C}"/>
              </a:ext>
            </a:extLst>
          </p:cNvPr>
          <p:cNvSpPr>
            <a:spLocks noChangeArrowheads="1" noTextEdit="1"/>
          </p:cNvSpPr>
          <p:nvPr>
            <p:ph type="sldImg"/>
          </p:nvPr>
        </p:nvSpPr>
        <p:spPr>
          <a:ln/>
        </p:spPr>
      </p:sp>
      <p:sp>
        <p:nvSpPr>
          <p:cNvPr id="547843" name="Rectangle 3">
            <a:extLst>
              <a:ext uri="{FF2B5EF4-FFF2-40B4-BE49-F238E27FC236}">
                <a16:creationId xmlns:a16="http://schemas.microsoft.com/office/drawing/2014/main" id="{38CB13AD-636B-45D6-A0CF-7282734289E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E44C8B-65EA-4089-AC9D-F11BA8788C1D}"/>
              </a:ext>
            </a:extLst>
          </p:cNvPr>
          <p:cNvSpPr>
            <a:spLocks noGrp="1" noChangeArrowheads="1"/>
          </p:cNvSpPr>
          <p:nvPr>
            <p:ph type="sldNum" sz="quarter" idx="5"/>
          </p:nvPr>
        </p:nvSpPr>
        <p:spPr>
          <a:ln/>
        </p:spPr>
        <p:txBody>
          <a:bodyPr/>
          <a:lstStyle/>
          <a:p>
            <a:fld id="{2005A461-7A2D-4A15-AF3C-E615BED41CDA}" type="slidenum">
              <a:rPr lang="en-US" altLang="en-US"/>
              <a:pPr/>
              <a:t>55</a:t>
            </a:fld>
            <a:endParaRPr lang="en-US" altLang="en-US"/>
          </a:p>
        </p:txBody>
      </p:sp>
      <p:sp>
        <p:nvSpPr>
          <p:cNvPr id="549890" name="Rectangle 2">
            <a:extLst>
              <a:ext uri="{FF2B5EF4-FFF2-40B4-BE49-F238E27FC236}">
                <a16:creationId xmlns:a16="http://schemas.microsoft.com/office/drawing/2014/main" id="{D24C8206-5F7C-4976-AD4D-4A5947EE9E54}"/>
              </a:ext>
            </a:extLst>
          </p:cNvPr>
          <p:cNvSpPr>
            <a:spLocks noChangeArrowheads="1" noTextEdit="1"/>
          </p:cNvSpPr>
          <p:nvPr>
            <p:ph type="sldImg"/>
          </p:nvPr>
        </p:nvSpPr>
        <p:spPr>
          <a:ln/>
        </p:spPr>
      </p:sp>
      <p:sp>
        <p:nvSpPr>
          <p:cNvPr id="549891" name="Rectangle 3">
            <a:extLst>
              <a:ext uri="{FF2B5EF4-FFF2-40B4-BE49-F238E27FC236}">
                <a16:creationId xmlns:a16="http://schemas.microsoft.com/office/drawing/2014/main" id="{F9502C0E-9593-46AE-A755-12B3A1382C2C}"/>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8FA815-FF08-42BD-9C8B-33E555E08287}"/>
              </a:ext>
            </a:extLst>
          </p:cNvPr>
          <p:cNvSpPr>
            <a:spLocks noGrp="1" noChangeArrowheads="1"/>
          </p:cNvSpPr>
          <p:nvPr>
            <p:ph type="sldNum" sz="quarter" idx="5"/>
          </p:nvPr>
        </p:nvSpPr>
        <p:spPr>
          <a:ln/>
        </p:spPr>
        <p:txBody>
          <a:bodyPr/>
          <a:lstStyle/>
          <a:p>
            <a:fld id="{CA67B858-E0C4-4CFF-83D4-294DF10015FE}" type="slidenum">
              <a:rPr lang="en-US" altLang="en-US"/>
              <a:pPr/>
              <a:t>56</a:t>
            </a:fld>
            <a:endParaRPr lang="en-US" altLang="en-US"/>
          </a:p>
        </p:txBody>
      </p:sp>
      <p:sp>
        <p:nvSpPr>
          <p:cNvPr id="551938" name="Rectangle 2">
            <a:extLst>
              <a:ext uri="{FF2B5EF4-FFF2-40B4-BE49-F238E27FC236}">
                <a16:creationId xmlns:a16="http://schemas.microsoft.com/office/drawing/2014/main" id="{4AFCD327-7DCF-4159-9CCA-6E1DA0C650F2}"/>
              </a:ext>
            </a:extLst>
          </p:cNvPr>
          <p:cNvSpPr>
            <a:spLocks noChangeArrowheads="1" noTextEdit="1"/>
          </p:cNvSpPr>
          <p:nvPr>
            <p:ph type="sldImg"/>
          </p:nvPr>
        </p:nvSpPr>
        <p:spPr>
          <a:ln/>
        </p:spPr>
      </p:sp>
      <p:sp>
        <p:nvSpPr>
          <p:cNvPr id="551939" name="Rectangle 3">
            <a:extLst>
              <a:ext uri="{FF2B5EF4-FFF2-40B4-BE49-F238E27FC236}">
                <a16:creationId xmlns:a16="http://schemas.microsoft.com/office/drawing/2014/main" id="{9A0694C3-A66C-4737-9BFF-855440D1B373}"/>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636E54-472D-4E19-8213-18BEE4F8D6FF}"/>
              </a:ext>
            </a:extLst>
          </p:cNvPr>
          <p:cNvSpPr>
            <a:spLocks noGrp="1" noChangeArrowheads="1"/>
          </p:cNvSpPr>
          <p:nvPr>
            <p:ph type="sldNum" sz="quarter" idx="5"/>
          </p:nvPr>
        </p:nvSpPr>
        <p:spPr>
          <a:ln/>
        </p:spPr>
        <p:txBody>
          <a:bodyPr/>
          <a:lstStyle/>
          <a:p>
            <a:fld id="{53D13E0D-2E78-4A00-9F48-8027E967804A}" type="slidenum">
              <a:rPr lang="en-US" altLang="en-US"/>
              <a:pPr/>
              <a:t>57</a:t>
            </a:fld>
            <a:endParaRPr lang="en-US" altLang="en-US"/>
          </a:p>
        </p:txBody>
      </p:sp>
      <p:sp>
        <p:nvSpPr>
          <p:cNvPr id="553986" name="Rectangle 2">
            <a:extLst>
              <a:ext uri="{FF2B5EF4-FFF2-40B4-BE49-F238E27FC236}">
                <a16:creationId xmlns:a16="http://schemas.microsoft.com/office/drawing/2014/main" id="{1A9566B8-ECA8-4345-AD7E-BC5FD8EDFAD1}"/>
              </a:ext>
            </a:extLst>
          </p:cNvPr>
          <p:cNvSpPr>
            <a:spLocks noChangeArrowheads="1" noTextEdit="1"/>
          </p:cNvSpPr>
          <p:nvPr>
            <p:ph type="sldImg"/>
          </p:nvPr>
        </p:nvSpPr>
        <p:spPr>
          <a:ln/>
        </p:spPr>
      </p:sp>
      <p:sp>
        <p:nvSpPr>
          <p:cNvPr id="553987" name="Rectangle 3">
            <a:extLst>
              <a:ext uri="{FF2B5EF4-FFF2-40B4-BE49-F238E27FC236}">
                <a16:creationId xmlns:a16="http://schemas.microsoft.com/office/drawing/2014/main" id="{F8D47D4A-95EE-488C-ADC9-322E33A5838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6635A8-01B6-4D87-B578-D3A739202477}"/>
              </a:ext>
            </a:extLst>
          </p:cNvPr>
          <p:cNvSpPr>
            <a:spLocks noGrp="1" noChangeArrowheads="1"/>
          </p:cNvSpPr>
          <p:nvPr>
            <p:ph type="sldNum" sz="quarter" idx="5"/>
          </p:nvPr>
        </p:nvSpPr>
        <p:spPr>
          <a:ln/>
        </p:spPr>
        <p:txBody>
          <a:bodyPr/>
          <a:lstStyle/>
          <a:p>
            <a:fld id="{30C73F68-CD1A-4D6D-B515-87509305A834}" type="slidenum">
              <a:rPr lang="en-US" altLang="en-US"/>
              <a:pPr/>
              <a:t>58</a:t>
            </a:fld>
            <a:endParaRPr lang="en-US" altLang="en-US"/>
          </a:p>
        </p:txBody>
      </p:sp>
      <p:sp>
        <p:nvSpPr>
          <p:cNvPr id="556034" name="Rectangle 2">
            <a:extLst>
              <a:ext uri="{FF2B5EF4-FFF2-40B4-BE49-F238E27FC236}">
                <a16:creationId xmlns:a16="http://schemas.microsoft.com/office/drawing/2014/main" id="{F4B4F7EB-F5A1-4A4F-A1FC-3E2EBE5385F9}"/>
              </a:ext>
            </a:extLst>
          </p:cNvPr>
          <p:cNvSpPr>
            <a:spLocks noChangeArrowheads="1" noTextEdit="1"/>
          </p:cNvSpPr>
          <p:nvPr>
            <p:ph type="sldImg"/>
          </p:nvPr>
        </p:nvSpPr>
        <p:spPr>
          <a:ln/>
        </p:spPr>
      </p:sp>
      <p:sp>
        <p:nvSpPr>
          <p:cNvPr id="556035" name="Rectangle 3">
            <a:extLst>
              <a:ext uri="{FF2B5EF4-FFF2-40B4-BE49-F238E27FC236}">
                <a16:creationId xmlns:a16="http://schemas.microsoft.com/office/drawing/2014/main" id="{9DB5672D-61B1-43DC-B50C-F73FE38A4ED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58015F-D417-4E43-8B0C-441D77236CB3}"/>
              </a:ext>
            </a:extLst>
          </p:cNvPr>
          <p:cNvSpPr>
            <a:spLocks noGrp="1" noChangeArrowheads="1"/>
          </p:cNvSpPr>
          <p:nvPr>
            <p:ph type="sldNum" sz="quarter" idx="5"/>
          </p:nvPr>
        </p:nvSpPr>
        <p:spPr>
          <a:ln/>
        </p:spPr>
        <p:txBody>
          <a:bodyPr/>
          <a:lstStyle/>
          <a:p>
            <a:fld id="{2A78B85A-572A-4624-8756-FB81CD5FEC18}" type="slidenum">
              <a:rPr lang="en-US" altLang="en-US"/>
              <a:pPr/>
              <a:t>59</a:t>
            </a:fld>
            <a:endParaRPr lang="en-US" altLang="en-US"/>
          </a:p>
        </p:txBody>
      </p:sp>
      <p:sp>
        <p:nvSpPr>
          <p:cNvPr id="558082" name="Rectangle 2">
            <a:extLst>
              <a:ext uri="{FF2B5EF4-FFF2-40B4-BE49-F238E27FC236}">
                <a16:creationId xmlns:a16="http://schemas.microsoft.com/office/drawing/2014/main" id="{15847E87-3A52-4840-BDFE-EF8CBCF17B1E}"/>
              </a:ext>
            </a:extLst>
          </p:cNvPr>
          <p:cNvSpPr>
            <a:spLocks noChangeArrowheads="1" noTextEdit="1"/>
          </p:cNvSpPr>
          <p:nvPr>
            <p:ph type="sldImg"/>
          </p:nvPr>
        </p:nvSpPr>
        <p:spPr>
          <a:ln/>
        </p:spPr>
      </p:sp>
      <p:sp>
        <p:nvSpPr>
          <p:cNvPr id="558083" name="Rectangle 3">
            <a:extLst>
              <a:ext uri="{FF2B5EF4-FFF2-40B4-BE49-F238E27FC236}">
                <a16:creationId xmlns:a16="http://schemas.microsoft.com/office/drawing/2014/main" id="{FD5D772B-A202-4AE1-AC08-85D93436EB1E}"/>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4C2926-AB11-4AB1-9138-F2DA3A9771AF}"/>
              </a:ext>
            </a:extLst>
          </p:cNvPr>
          <p:cNvSpPr>
            <a:spLocks noGrp="1" noChangeArrowheads="1"/>
          </p:cNvSpPr>
          <p:nvPr>
            <p:ph type="sldNum" sz="quarter" idx="5"/>
          </p:nvPr>
        </p:nvSpPr>
        <p:spPr>
          <a:ln/>
        </p:spPr>
        <p:txBody>
          <a:bodyPr/>
          <a:lstStyle/>
          <a:p>
            <a:fld id="{0A3D59D3-E6B9-45E6-A7E0-653F15F29638}" type="slidenum">
              <a:rPr lang="en-US" altLang="en-US"/>
              <a:pPr/>
              <a:t>6</a:t>
            </a:fld>
            <a:endParaRPr lang="en-US" altLang="en-US"/>
          </a:p>
        </p:txBody>
      </p:sp>
      <p:sp>
        <p:nvSpPr>
          <p:cNvPr id="324610" name="Rectangle 2">
            <a:extLst>
              <a:ext uri="{FF2B5EF4-FFF2-40B4-BE49-F238E27FC236}">
                <a16:creationId xmlns:a16="http://schemas.microsoft.com/office/drawing/2014/main" id="{EBDA15A9-F4CA-4284-BD30-A38A5F68F76E}"/>
              </a:ext>
            </a:extLst>
          </p:cNvPr>
          <p:cNvSpPr>
            <a:spLocks noChangeArrowheads="1" noTextEdit="1"/>
          </p:cNvSpPr>
          <p:nvPr>
            <p:ph type="sldImg"/>
          </p:nvPr>
        </p:nvSpPr>
        <p:spPr>
          <a:ln/>
        </p:spPr>
      </p:sp>
      <p:sp>
        <p:nvSpPr>
          <p:cNvPr id="324611" name="Rectangle 3">
            <a:extLst>
              <a:ext uri="{FF2B5EF4-FFF2-40B4-BE49-F238E27FC236}">
                <a16:creationId xmlns:a16="http://schemas.microsoft.com/office/drawing/2014/main" id="{CCD032E2-E27D-4C10-8B3C-383A365C42BE}"/>
              </a:ext>
            </a:extLst>
          </p:cNvPr>
          <p:cNvSpPr>
            <a:spLocks noGrp="1" noChangeArrowheads="1"/>
          </p:cNvSpPr>
          <p:nvPr>
            <p:ph type="body" idx="1"/>
          </p:nvPr>
        </p:nvSpPr>
        <p:spPr>
          <a:xfrm>
            <a:off x="685800" y="4343400"/>
            <a:ext cx="5486400" cy="4114800"/>
          </a:xfrm>
        </p:spPr>
        <p:txBody>
          <a:bodyPr/>
          <a:lstStyle/>
          <a:p>
            <a:r>
              <a:rPr lang="en-US" altLang="en-US"/>
              <a:t>In the Indirect Addressing mode, a register is used to hold the effective address of the operand. This register, which holds the address, is called the pointer register and is said to point to the operand.</a:t>
            </a:r>
          </a:p>
          <a:p>
            <a:r>
              <a:rPr lang="en-US" altLang="en-US"/>
              <a:t>Only registers R0, R1 and DPTR can be used as pointer registers.</a:t>
            </a:r>
          </a:p>
          <a:p>
            <a:r>
              <a:rPr lang="en-US" altLang="en-US"/>
              <a:t>R0 and R1 registers can hold an 8-bit address whereas DPTR can hold a 16-bit address. DPTR is useful in accessing operands which are in the external memory.</a:t>
            </a:r>
          </a:p>
          <a:p>
            <a:endParaRPr lang="en-GB"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269479-0BAA-4A4B-A5FD-E5FD56D90771}"/>
              </a:ext>
            </a:extLst>
          </p:cNvPr>
          <p:cNvSpPr>
            <a:spLocks noGrp="1" noChangeArrowheads="1"/>
          </p:cNvSpPr>
          <p:nvPr>
            <p:ph type="sldNum" sz="quarter" idx="5"/>
          </p:nvPr>
        </p:nvSpPr>
        <p:spPr>
          <a:ln/>
        </p:spPr>
        <p:txBody>
          <a:bodyPr/>
          <a:lstStyle/>
          <a:p>
            <a:fld id="{C433E8C4-E32F-4B8B-8F46-D36489E86451}" type="slidenum">
              <a:rPr lang="en-US" altLang="en-US"/>
              <a:pPr/>
              <a:t>60</a:t>
            </a:fld>
            <a:endParaRPr lang="en-US" altLang="en-US"/>
          </a:p>
        </p:txBody>
      </p:sp>
      <p:sp>
        <p:nvSpPr>
          <p:cNvPr id="560130" name="Rectangle 2">
            <a:extLst>
              <a:ext uri="{FF2B5EF4-FFF2-40B4-BE49-F238E27FC236}">
                <a16:creationId xmlns:a16="http://schemas.microsoft.com/office/drawing/2014/main" id="{52A4CCEE-AE52-438A-9B63-CFDA1FACF110}"/>
              </a:ext>
            </a:extLst>
          </p:cNvPr>
          <p:cNvSpPr>
            <a:spLocks noChangeArrowheads="1" noTextEdit="1"/>
          </p:cNvSpPr>
          <p:nvPr>
            <p:ph type="sldImg"/>
          </p:nvPr>
        </p:nvSpPr>
        <p:spPr>
          <a:ln/>
        </p:spPr>
      </p:sp>
      <p:sp>
        <p:nvSpPr>
          <p:cNvPr id="560131" name="Rectangle 3">
            <a:extLst>
              <a:ext uri="{FF2B5EF4-FFF2-40B4-BE49-F238E27FC236}">
                <a16:creationId xmlns:a16="http://schemas.microsoft.com/office/drawing/2014/main" id="{0E2C3174-AB40-4D1F-B5A2-EC7F45C4CDF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C3922C-7901-48E1-BF99-69325D27B721}"/>
              </a:ext>
            </a:extLst>
          </p:cNvPr>
          <p:cNvSpPr>
            <a:spLocks noGrp="1" noChangeArrowheads="1"/>
          </p:cNvSpPr>
          <p:nvPr>
            <p:ph type="sldNum" sz="quarter" idx="5"/>
          </p:nvPr>
        </p:nvSpPr>
        <p:spPr>
          <a:ln/>
        </p:spPr>
        <p:txBody>
          <a:bodyPr/>
          <a:lstStyle/>
          <a:p>
            <a:fld id="{35FCE015-CAE1-4A2C-8513-E70499749D91}" type="slidenum">
              <a:rPr lang="en-US" altLang="en-US"/>
              <a:pPr/>
              <a:t>61</a:t>
            </a:fld>
            <a:endParaRPr lang="en-US" altLang="en-US"/>
          </a:p>
        </p:txBody>
      </p:sp>
      <p:sp>
        <p:nvSpPr>
          <p:cNvPr id="562178" name="Rectangle 2">
            <a:extLst>
              <a:ext uri="{FF2B5EF4-FFF2-40B4-BE49-F238E27FC236}">
                <a16:creationId xmlns:a16="http://schemas.microsoft.com/office/drawing/2014/main" id="{6BF29262-EF02-4005-A027-0F29A824AD50}"/>
              </a:ext>
            </a:extLst>
          </p:cNvPr>
          <p:cNvSpPr>
            <a:spLocks noChangeArrowheads="1" noTextEdit="1"/>
          </p:cNvSpPr>
          <p:nvPr>
            <p:ph type="sldImg"/>
          </p:nvPr>
        </p:nvSpPr>
        <p:spPr>
          <a:ln/>
        </p:spPr>
      </p:sp>
      <p:sp>
        <p:nvSpPr>
          <p:cNvPr id="562179" name="Rectangle 3">
            <a:extLst>
              <a:ext uri="{FF2B5EF4-FFF2-40B4-BE49-F238E27FC236}">
                <a16:creationId xmlns:a16="http://schemas.microsoft.com/office/drawing/2014/main" id="{A172BA73-F28C-44F6-AC5F-B50EA2BE4734}"/>
              </a:ext>
            </a:extLst>
          </p:cNvPr>
          <p:cNvSpPr>
            <a:spLocks noGrp="1" noChangeArrowheads="1"/>
          </p:cNvSpPr>
          <p:nvPr>
            <p:ph type="body" idx="1"/>
          </p:nvPr>
        </p:nvSpPr>
        <p:spPr>
          <a:xfrm>
            <a:off x="685800" y="4343400"/>
            <a:ext cx="5486400" cy="4114800"/>
          </a:xfrm>
        </p:spPr>
        <p:txBody>
          <a:bodyPr/>
          <a:lstStyle/>
          <a:p>
            <a:r>
              <a:rPr lang="en-US" altLang="en-US"/>
              <a:t>Program branching instructions are used to control the flow of actions in a program. Some instructions provide decision making capabilities and transfer control to other parts of the program e.g. conditional and unconditional branches.</a:t>
            </a:r>
            <a:r>
              <a:rPr lang="en-GB" altLang="en-US"/>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3BC85E-C8E4-4E63-8FF6-E9BD96655263}"/>
              </a:ext>
            </a:extLst>
          </p:cNvPr>
          <p:cNvSpPr>
            <a:spLocks noGrp="1" noChangeArrowheads="1"/>
          </p:cNvSpPr>
          <p:nvPr>
            <p:ph type="sldNum" sz="quarter" idx="5"/>
          </p:nvPr>
        </p:nvSpPr>
        <p:spPr>
          <a:ln/>
        </p:spPr>
        <p:txBody>
          <a:bodyPr/>
          <a:lstStyle/>
          <a:p>
            <a:fld id="{077AFAE3-B363-4D6D-9042-C8DE3D73AE5C}" type="slidenum">
              <a:rPr lang="en-US" altLang="en-US"/>
              <a:pPr/>
              <a:t>62</a:t>
            </a:fld>
            <a:endParaRPr lang="en-US" altLang="en-US"/>
          </a:p>
        </p:txBody>
      </p:sp>
      <p:sp>
        <p:nvSpPr>
          <p:cNvPr id="566274" name="Rectangle 2">
            <a:extLst>
              <a:ext uri="{FF2B5EF4-FFF2-40B4-BE49-F238E27FC236}">
                <a16:creationId xmlns:a16="http://schemas.microsoft.com/office/drawing/2014/main" id="{4E70C81A-FDD1-4667-A66D-5E4141520B45}"/>
              </a:ext>
            </a:extLst>
          </p:cNvPr>
          <p:cNvSpPr>
            <a:spLocks noChangeArrowheads="1" noTextEdit="1"/>
          </p:cNvSpPr>
          <p:nvPr>
            <p:ph type="sldImg"/>
          </p:nvPr>
        </p:nvSpPr>
        <p:spPr>
          <a:ln/>
        </p:spPr>
      </p:sp>
      <p:sp>
        <p:nvSpPr>
          <p:cNvPr id="566275" name="Rectangle 3">
            <a:extLst>
              <a:ext uri="{FF2B5EF4-FFF2-40B4-BE49-F238E27FC236}">
                <a16:creationId xmlns:a16="http://schemas.microsoft.com/office/drawing/2014/main" id="{461D2DAB-B19E-43BF-A418-91103FCC187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1468DF2-0AD6-4875-90B1-832110DE9E73}"/>
              </a:ext>
            </a:extLst>
          </p:cNvPr>
          <p:cNvSpPr>
            <a:spLocks noGrp="1" noChangeArrowheads="1"/>
          </p:cNvSpPr>
          <p:nvPr>
            <p:ph type="sldNum" sz="quarter" idx="5"/>
          </p:nvPr>
        </p:nvSpPr>
        <p:spPr>
          <a:ln/>
        </p:spPr>
        <p:txBody>
          <a:bodyPr/>
          <a:lstStyle/>
          <a:p>
            <a:fld id="{D477D29B-57A5-455B-8249-969B6097153F}" type="slidenum">
              <a:rPr lang="en-US" altLang="en-US"/>
              <a:pPr/>
              <a:t>63</a:t>
            </a:fld>
            <a:endParaRPr lang="en-US" altLang="en-US"/>
          </a:p>
        </p:txBody>
      </p:sp>
      <p:sp>
        <p:nvSpPr>
          <p:cNvPr id="568322" name="Rectangle 2">
            <a:extLst>
              <a:ext uri="{FF2B5EF4-FFF2-40B4-BE49-F238E27FC236}">
                <a16:creationId xmlns:a16="http://schemas.microsoft.com/office/drawing/2014/main" id="{DAE765B1-0412-4CAA-A5A0-07EF11B2F4EA}"/>
              </a:ext>
            </a:extLst>
          </p:cNvPr>
          <p:cNvSpPr>
            <a:spLocks noChangeArrowheads="1" noTextEdit="1"/>
          </p:cNvSpPr>
          <p:nvPr>
            <p:ph type="sldImg"/>
          </p:nvPr>
        </p:nvSpPr>
        <p:spPr>
          <a:ln/>
        </p:spPr>
      </p:sp>
      <p:sp>
        <p:nvSpPr>
          <p:cNvPr id="568323" name="Rectangle 3">
            <a:extLst>
              <a:ext uri="{FF2B5EF4-FFF2-40B4-BE49-F238E27FC236}">
                <a16:creationId xmlns:a16="http://schemas.microsoft.com/office/drawing/2014/main" id="{ED90880D-15FF-4DDD-8F48-1A22919D41EF}"/>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AC8296-CE4B-483F-8629-D738BF5979D1}"/>
              </a:ext>
            </a:extLst>
          </p:cNvPr>
          <p:cNvSpPr>
            <a:spLocks noGrp="1" noChangeArrowheads="1"/>
          </p:cNvSpPr>
          <p:nvPr>
            <p:ph type="sldNum" sz="quarter" idx="5"/>
          </p:nvPr>
        </p:nvSpPr>
        <p:spPr>
          <a:ln/>
        </p:spPr>
        <p:txBody>
          <a:bodyPr/>
          <a:lstStyle/>
          <a:p>
            <a:fld id="{01FFC59F-74B2-4F8D-9FF8-E21FAD2599C7}" type="slidenum">
              <a:rPr lang="en-US" altLang="en-US"/>
              <a:pPr/>
              <a:t>64</a:t>
            </a:fld>
            <a:endParaRPr lang="en-US" altLang="en-US"/>
          </a:p>
        </p:txBody>
      </p:sp>
      <p:sp>
        <p:nvSpPr>
          <p:cNvPr id="570370" name="Rectangle 2">
            <a:extLst>
              <a:ext uri="{FF2B5EF4-FFF2-40B4-BE49-F238E27FC236}">
                <a16:creationId xmlns:a16="http://schemas.microsoft.com/office/drawing/2014/main" id="{78C1B2F4-EE07-4003-BCC8-3EB9A9108480}"/>
              </a:ext>
            </a:extLst>
          </p:cNvPr>
          <p:cNvSpPr>
            <a:spLocks noChangeArrowheads="1" noTextEdit="1"/>
          </p:cNvSpPr>
          <p:nvPr>
            <p:ph type="sldImg"/>
          </p:nvPr>
        </p:nvSpPr>
        <p:spPr>
          <a:ln/>
        </p:spPr>
      </p:sp>
      <p:sp>
        <p:nvSpPr>
          <p:cNvPr id="570371" name="Rectangle 3">
            <a:extLst>
              <a:ext uri="{FF2B5EF4-FFF2-40B4-BE49-F238E27FC236}">
                <a16:creationId xmlns:a16="http://schemas.microsoft.com/office/drawing/2014/main" id="{0664F250-A8B2-4664-B707-DD00DFCC15FF}"/>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6A9DA1-9825-4D28-B438-8787B823E1BB}"/>
              </a:ext>
            </a:extLst>
          </p:cNvPr>
          <p:cNvSpPr>
            <a:spLocks noGrp="1" noChangeArrowheads="1"/>
          </p:cNvSpPr>
          <p:nvPr>
            <p:ph type="sldNum" sz="quarter" idx="5"/>
          </p:nvPr>
        </p:nvSpPr>
        <p:spPr>
          <a:ln/>
        </p:spPr>
        <p:txBody>
          <a:bodyPr/>
          <a:lstStyle/>
          <a:p>
            <a:fld id="{3267D0B0-8079-4192-9352-A0E29687EFCE}" type="slidenum">
              <a:rPr lang="en-US" altLang="en-US"/>
              <a:pPr/>
              <a:t>65</a:t>
            </a:fld>
            <a:endParaRPr lang="en-US" altLang="en-US"/>
          </a:p>
        </p:txBody>
      </p:sp>
      <p:sp>
        <p:nvSpPr>
          <p:cNvPr id="572418" name="Rectangle 2">
            <a:extLst>
              <a:ext uri="{FF2B5EF4-FFF2-40B4-BE49-F238E27FC236}">
                <a16:creationId xmlns:a16="http://schemas.microsoft.com/office/drawing/2014/main" id="{EC08206B-1321-4012-A198-D9AA238D4AE9}"/>
              </a:ext>
            </a:extLst>
          </p:cNvPr>
          <p:cNvSpPr>
            <a:spLocks noChangeArrowheads="1" noTextEdit="1"/>
          </p:cNvSpPr>
          <p:nvPr>
            <p:ph type="sldImg"/>
          </p:nvPr>
        </p:nvSpPr>
        <p:spPr>
          <a:ln/>
        </p:spPr>
      </p:sp>
      <p:sp>
        <p:nvSpPr>
          <p:cNvPr id="572419" name="Rectangle 3">
            <a:extLst>
              <a:ext uri="{FF2B5EF4-FFF2-40B4-BE49-F238E27FC236}">
                <a16:creationId xmlns:a16="http://schemas.microsoft.com/office/drawing/2014/main" id="{7D03A6E6-EA87-41A0-93AB-2F599261D1E2}"/>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4F4F55-77A0-4172-AB83-4D95016531EE}"/>
              </a:ext>
            </a:extLst>
          </p:cNvPr>
          <p:cNvSpPr>
            <a:spLocks noGrp="1" noChangeArrowheads="1"/>
          </p:cNvSpPr>
          <p:nvPr>
            <p:ph type="sldNum" sz="quarter" idx="5"/>
          </p:nvPr>
        </p:nvSpPr>
        <p:spPr>
          <a:ln/>
        </p:spPr>
        <p:txBody>
          <a:bodyPr/>
          <a:lstStyle/>
          <a:p>
            <a:fld id="{D1BF8C28-1E37-4379-9B5F-FFA4E4CDA608}" type="slidenum">
              <a:rPr lang="en-US" altLang="en-US"/>
              <a:pPr/>
              <a:t>66</a:t>
            </a:fld>
            <a:endParaRPr lang="en-US" altLang="en-US"/>
          </a:p>
        </p:txBody>
      </p:sp>
      <p:sp>
        <p:nvSpPr>
          <p:cNvPr id="574466" name="Rectangle 2">
            <a:extLst>
              <a:ext uri="{FF2B5EF4-FFF2-40B4-BE49-F238E27FC236}">
                <a16:creationId xmlns:a16="http://schemas.microsoft.com/office/drawing/2014/main" id="{E7AC9F17-50E9-45FE-9F20-388198C0D203}"/>
              </a:ext>
            </a:extLst>
          </p:cNvPr>
          <p:cNvSpPr>
            <a:spLocks noChangeArrowheads="1" noTextEdit="1"/>
          </p:cNvSpPr>
          <p:nvPr>
            <p:ph type="sldImg"/>
          </p:nvPr>
        </p:nvSpPr>
        <p:spPr>
          <a:ln/>
        </p:spPr>
      </p:sp>
      <p:sp>
        <p:nvSpPr>
          <p:cNvPr id="574467" name="Rectangle 3">
            <a:extLst>
              <a:ext uri="{FF2B5EF4-FFF2-40B4-BE49-F238E27FC236}">
                <a16:creationId xmlns:a16="http://schemas.microsoft.com/office/drawing/2014/main" id="{2D3176D6-9578-40BA-A4E8-966077C2D7F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DE6481-C9E0-4286-B531-2493A3514EA1}"/>
              </a:ext>
            </a:extLst>
          </p:cNvPr>
          <p:cNvSpPr>
            <a:spLocks noGrp="1" noChangeArrowheads="1"/>
          </p:cNvSpPr>
          <p:nvPr>
            <p:ph type="sldNum" sz="quarter" idx="5"/>
          </p:nvPr>
        </p:nvSpPr>
        <p:spPr>
          <a:ln/>
        </p:spPr>
        <p:txBody>
          <a:bodyPr/>
          <a:lstStyle/>
          <a:p>
            <a:fld id="{4DC9F6C0-9BE8-44AE-935D-AAC4238A49F1}" type="slidenum">
              <a:rPr lang="en-US" altLang="en-US"/>
              <a:pPr/>
              <a:t>67</a:t>
            </a:fld>
            <a:endParaRPr lang="en-US" altLang="en-US"/>
          </a:p>
        </p:txBody>
      </p:sp>
      <p:sp>
        <p:nvSpPr>
          <p:cNvPr id="576514" name="Rectangle 2">
            <a:extLst>
              <a:ext uri="{FF2B5EF4-FFF2-40B4-BE49-F238E27FC236}">
                <a16:creationId xmlns:a16="http://schemas.microsoft.com/office/drawing/2014/main" id="{6E717436-07DA-4B9D-AB4C-103DBD8C498E}"/>
              </a:ext>
            </a:extLst>
          </p:cNvPr>
          <p:cNvSpPr>
            <a:spLocks noChangeArrowheads="1" noTextEdit="1"/>
          </p:cNvSpPr>
          <p:nvPr>
            <p:ph type="sldImg"/>
          </p:nvPr>
        </p:nvSpPr>
        <p:spPr>
          <a:ln/>
        </p:spPr>
      </p:sp>
      <p:sp>
        <p:nvSpPr>
          <p:cNvPr id="576515" name="Rectangle 3">
            <a:extLst>
              <a:ext uri="{FF2B5EF4-FFF2-40B4-BE49-F238E27FC236}">
                <a16:creationId xmlns:a16="http://schemas.microsoft.com/office/drawing/2014/main" id="{214B19D6-7965-4130-9296-1093B4AEFC9C}"/>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8CE00B-75DA-4DF0-9E5F-690AD60FC0EE}"/>
              </a:ext>
            </a:extLst>
          </p:cNvPr>
          <p:cNvSpPr>
            <a:spLocks noGrp="1" noChangeArrowheads="1"/>
          </p:cNvSpPr>
          <p:nvPr>
            <p:ph type="sldNum" sz="quarter" idx="5"/>
          </p:nvPr>
        </p:nvSpPr>
        <p:spPr>
          <a:ln/>
        </p:spPr>
        <p:txBody>
          <a:bodyPr/>
          <a:lstStyle/>
          <a:p>
            <a:fld id="{37B69A67-743A-4112-815F-0661775324F0}" type="slidenum">
              <a:rPr lang="en-US" altLang="en-US"/>
              <a:pPr/>
              <a:t>68</a:t>
            </a:fld>
            <a:endParaRPr lang="en-US" altLang="en-US"/>
          </a:p>
        </p:txBody>
      </p:sp>
      <p:sp>
        <p:nvSpPr>
          <p:cNvPr id="578562" name="Rectangle 2">
            <a:extLst>
              <a:ext uri="{FF2B5EF4-FFF2-40B4-BE49-F238E27FC236}">
                <a16:creationId xmlns:a16="http://schemas.microsoft.com/office/drawing/2014/main" id="{06CF2BF7-2284-48AB-8235-F021E55DAE9E}"/>
              </a:ext>
            </a:extLst>
          </p:cNvPr>
          <p:cNvSpPr>
            <a:spLocks noChangeArrowheads="1" noTextEdit="1"/>
          </p:cNvSpPr>
          <p:nvPr>
            <p:ph type="sldImg"/>
          </p:nvPr>
        </p:nvSpPr>
        <p:spPr>
          <a:ln/>
        </p:spPr>
      </p:sp>
      <p:sp>
        <p:nvSpPr>
          <p:cNvPr id="578563" name="Rectangle 3">
            <a:extLst>
              <a:ext uri="{FF2B5EF4-FFF2-40B4-BE49-F238E27FC236}">
                <a16:creationId xmlns:a16="http://schemas.microsoft.com/office/drawing/2014/main" id="{7C31DBFC-3E9D-4DF8-9764-8E84F230585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099897-A3A4-4DBD-97D5-0EED8EE8AB54}"/>
              </a:ext>
            </a:extLst>
          </p:cNvPr>
          <p:cNvSpPr>
            <a:spLocks noGrp="1" noChangeArrowheads="1"/>
          </p:cNvSpPr>
          <p:nvPr>
            <p:ph type="sldNum" sz="quarter" idx="5"/>
          </p:nvPr>
        </p:nvSpPr>
        <p:spPr>
          <a:ln/>
        </p:spPr>
        <p:txBody>
          <a:bodyPr/>
          <a:lstStyle/>
          <a:p>
            <a:fld id="{1094FD2A-5019-4715-969E-E9CD38BEF665}" type="slidenum">
              <a:rPr lang="en-US" altLang="en-US"/>
              <a:pPr/>
              <a:t>69</a:t>
            </a:fld>
            <a:endParaRPr lang="en-US" altLang="en-US"/>
          </a:p>
        </p:txBody>
      </p:sp>
      <p:sp>
        <p:nvSpPr>
          <p:cNvPr id="580610" name="Rectangle 2">
            <a:extLst>
              <a:ext uri="{FF2B5EF4-FFF2-40B4-BE49-F238E27FC236}">
                <a16:creationId xmlns:a16="http://schemas.microsoft.com/office/drawing/2014/main" id="{E85329D0-75D6-4880-B94A-DC89EBD309A3}"/>
              </a:ext>
            </a:extLst>
          </p:cNvPr>
          <p:cNvSpPr>
            <a:spLocks noChangeArrowheads="1" noTextEdit="1"/>
          </p:cNvSpPr>
          <p:nvPr>
            <p:ph type="sldImg"/>
          </p:nvPr>
        </p:nvSpPr>
        <p:spPr>
          <a:ln/>
        </p:spPr>
      </p:sp>
      <p:sp>
        <p:nvSpPr>
          <p:cNvPr id="580611" name="Rectangle 3">
            <a:extLst>
              <a:ext uri="{FF2B5EF4-FFF2-40B4-BE49-F238E27FC236}">
                <a16:creationId xmlns:a16="http://schemas.microsoft.com/office/drawing/2014/main" id="{DE21DDDE-8CCE-4444-A61A-5248F589A3FD}"/>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D21BBF-CB2E-4249-8FD7-0C1E3F157B58}"/>
              </a:ext>
            </a:extLst>
          </p:cNvPr>
          <p:cNvSpPr>
            <a:spLocks noGrp="1" noChangeArrowheads="1"/>
          </p:cNvSpPr>
          <p:nvPr>
            <p:ph type="sldNum" sz="quarter" idx="5"/>
          </p:nvPr>
        </p:nvSpPr>
        <p:spPr>
          <a:ln/>
        </p:spPr>
        <p:txBody>
          <a:bodyPr/>
          <a:lstStyle/>
          <a:p>
            <a:fld id="{FA289EAD-5E34-4879-A581-53E603177146}" type="slidenum">
              <a:rPr lang="en-US" altLang="en-US"/>
              <a:pPr/>
              <a:t>7</a:t>
            </a:fld>
            <a:endParaRPr lang="en-US" altLang="en-US"/>
          </a:p>
        </p:txBody>
      </p:sp>
      <p:sp>
        <p:nvSpPr>
          <p:cNvPr id="326658" name="Rectangle 2">
            <a:extLst>
              <a:ext uri="{FF2B5EF4-FFF2-40B4-BE49-F238E27FC236}">
                <a16:creationId xmlns:a16="http://schemas.microsoft.com/office/drawing/2014/main" id="{A1C4601A-0F98-43E2-BBBB-2A97C34F838E}"/>
              </a:ext>
            </a:extLst>
          </p:cNvPr>
          <p:cNvSpPr>
            <a:spLocks noChangeArrowheads="1" noTextEdit="1"/>
          </p:cNvSpPr>
          <p:nvPr>
            <p:ph type="sldImg"/>
          </p:nvPr>
        </p:nvSpPr>
        <p:spPr>
          <a:ln/>
        </p:spPr>
      </p:sp>
      <p:sp>
        <p:nvSpPr>
          <p:cNvPr id="326659" name="Rectangle 3">
            <a:extLst>
              <a:ext uri="{FF2B5EF4-FFF2-40B4-BE49-F238E27FC236}">
                <a16:creationId xmlns:a16="http://schemas.microsoft.com/office/drawing/2014/main" id="{E85A11B4-CF4C-48BB-ABF8-D8B8C57601CF}"/>
              </a:ext>
            </a:extLst>
          </p:cNvPr>
          <p:cNvSpPr>
            <a:spLocks noGrp="1" noChangeArrowheads="1"/>
          </p:cNvSpPr>
          <p:nvPr>
            <p:ph type="body" idx="1"/>
          </p:nvPr>
        </p:nvSpPr>
        <p:spPr>
          <a:xfrm>
            <a:off x="685800" y="4343400"/>
            <a:ext cx="5486400" cy="4114800"/>
          </a:xfrm>
        </p:spPr>
        <p:txBody>
          <a:bodyPr/>
          <a:lstStyle/>
          <a:p>
            <a:r>
              <a:rPr lang="en-US" altLang="en-US"/>
              <a:t>In the Immediate Constant Addressing mode, the source operand is an 8- or 16-bit constant value.</a:t>
            </a:r>
          </a:p>
          <a:p>
            <a:r>
              <a:rPr lang="en-US" altLang="en-US"/>
              <a:t>This constant is specified in the instruction itself (rather than in a register or a memory location).</a:t>
            </a:r>
          </a:p>
          <a:p>
            <a:r>
              <a:rPr lang="en-US" altLang="en-US"/>
              <a:t>The destination register should hold the same data size which is specified by the source operand. </a:t>
            </a:r>
          </a:p>
          <a:p>
            <a:endParaRPr lang="en-GB"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95DA5A-B0AA-4FF8-AFB3-AA5CEC53D655}"/>
              </a:ext>
            </a:extLst>
          </p:cNvPr>
          <p:cNvSpPr>
            <a:spLocks noGrp="1" noChangeArrowheads="1"/>
          </p:cNvSpPr>
          <p:nvPr>
            <p:ph type="sldNum" sz="quarter" idx="5"/>
          </p:nvPr>
        </p:nvSpPr>
        <p:spPr>
          <a:ln/>
        </p:spPr>
        <p:txBody>
          <a:bodyPr/>
          <a:lstStyle/>
          <a:p>
            <a:fld id="{9B282DA1-98D2-40DE-8218-3E2B744446EF}" type="slidenum">
              <a:rPr lang="en-US" altLang="en-US"/>
              <a:pPr/>
              <a:t>70</a:t>
            </a:fld>
            <a:endParaRPr lang="en-US" altLang="en-US"/>
          </a:p>
        </p:txBody>
      </p:sp>
      <p:sp>
        <p:nvSpPr>
          <p:cNvPr id="582658" name="Rectangle 2">
            <a:extLst>
              <a:ext uri="{FF2B5EF4-FFF2-40B4-BE49-F238E27FC236}">
                <a16:creationId xmlns:a16="http://schemas.microsoft.com/office/drawing/2014/main" id="{40DE765C-B32D-4E38-B366-DC5407B40184}"/>
              </a:ext>
            </a:extLst>
          </p:cNvPr>
          <p:cNvSpPr>
            <a:spLocks noChangeArrowheads="1" noTextEdit="1"/>
          </p:cNvSpPr>
          <p:nvPr>
            <p:ph type="sldImg"/>
          </p:nvPr>
        </p:nvSpPr>
        <p:spPr>
          <a:ln/>
        </p:spPr>
      </p:sp>
      <p:sp>
        <p:nvSpPr>
          <p:cNvPr id="582659" name="Rectangle 3">
            <a:extLst>
              <a:ext uri="{FF2B5EF4-FFF2-40B4-BE49-F238E27FC236}">
                <a16:creationId xmlns:a16="http://schemas.microsoft.com/office/drawing/2014/main" id="{52B85D97-D4C6-477B-8AE0-6D57BADB90E3}"/>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3E7302-003D-4F57-A519-0CB837881911}"/>
              </a:ext>
            </a:extLst>
          </p:cNvPr>
          <p:cNvSpPr>
            <a:spLocks noGrp="1" noChangeArrowheads="1"/>
          </p:cNvSpPr>
          <p:nvPr>
            <p:ph type="sldNum" sz="quarter" idx="5"/>
          </p:nvPr>
        </p:nvSpPr>
        <p:spPr>
          <a:ln/>
        </p:spPr>
        <p:txBody>
          <a:bodyPr/>
          <a:lstStyle/>
          <a:p>
            <a:fld id="{FDD1BAF9-23E9-405D-A27F-CBAD8D45F50B}" type="slidenum">
              <a:rPr lang="en-US" altLang="en-US"/>
              <a:pPr/>
              <a:t>71</a:t>
            </a:fld>
            <a:endParaRPr lang="en-US" altLang="en-US"/>
          </a:p>
        </p:txBody>
      </p:sp>
      <p:sp>
        <p:nvSpPr>
          <p:cNvPr id="584706" name="Rectangle 2">
            <a:extLst>
              <a:ext uri="{FF2B5EF4-FFF2-40B4-BE49-F238E27FC236}">
                <a16:creationId xmlns:a16="http://schemas.microsoft.com/office/drawing/2014/main" id="{16B82214-3214-450A-9D5D-58BB756EF9DE}"/>
              </a:ext>
            </a:extLst>
          </p:cNvPr>
          <p:cNvSpPr>
            <a:spLocks noChangeArrowheads="1" noTextEdit="1"/>
          </p:cNvSpPr>
          <p:nvPr>
            <p:ph type="sldImg"/>
          </p:nvPr>
        </p:nvSpPr>
        <p:spPr>
          <a:ln/>
        </p:spPr>
      </p:sp>
      <p:sp>
        <p:nvSpPr>
          <p:cNvPr id="584707" name="Rectangle 3">
            <a:extLst>
              <a:ext uri="{FF2B5EF4-FFF2-40B4-BE49-F238E27FC236}">
                <a16:creationId xmlns:a16="http://schemas.microsoft.com/office/drawing/2014/main" id="{86898D9D-DC62-4275-B7B2-21E0C6F6BAFE}"/>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1B81AE-3B28-4DB1-BD0D-9749851761B0}"/>
              </a:ext>
            </a:extLst>
          </p:cNvPr>
          <p:cNvSpPr>
            <a:spLocks noGrp="1" noChangeArrowheads="1"/>
          </p:cNvSpPr>
          <p:nvPr>
            <p:ph type="sldNum" sz="quarter" idx="5"/>
          </p:nvPr>
        </p:nvSpPr>
        <p:spPr>
          <a:ln/>
        </p:spPr>
        <p:txBody>
          <a:bodyPr/>
          <a:lstStyle/>
          <a:p>
            <a:fld id="{C7A2DB39-1E43-42D9-9CEF-DA62EB09EE3D}" type="slidenum">
              <a:rPr lang="en-US" altLang="en-US"/>
              <a:pPr/>
              <a:t>72</a:t>
            </a:fld>
            <a:endParaRPr lang="en-US" altLang="en-US"/>
          </a:p>
        </p:txBody>
      </p:sp>
      <p:sp>
        <p:nvSpPr>
          <p:cNvPr id="586754" name="Rectangle 2">
            <a:extLst>
              <a:ext uri="{FF2B5EF4-FFF2-40B4-BE49-F238E27FC236}">
                <a16:creationId xmlns:a16="http://schemas.microsoft.com/office/drawing/2014/main" id="{5A1213A7-978B-4891-B630-117E639A15AD}"/>
              </a:ext>
            </a:extLst>
          </p:cNvPr>
          <p:cNvSpPr>
            <a:spLocks noChangeArrowheads="1" noTextEdit="1"/>
          </p:cNvSpPr>
          <p:nvPr>
            <p:ph type="sldImg"/>
          </p:nvPr>
        </p:nvSpPr>
        <p:spPr>
          <a:ln/>
        </p:spPr>
      </p:sp>
      <p:sp>
        <p:nvSpPr>
          <p:cNvPr id="586755" name="Rectangle 3">
            <a:extLst>
              <a:ext uri="{FF2B5EF4-FFF2-40B4-BE49-F238E27FC236}">
                <a16:creationId xmlns:a16="http://schemas.microsoft.com/office/drawing/2014/main" id="{351A53D0-D005-4D05-9200-18DE14F98D8E}"/>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7CF9E3-75E1-4DD5-8B8A-A8CC17552B4D}"/>
              </a:ext>
            </a:extLst>
          </p:cNvPr>
          <p:cNvSpPr>
            <a:spLocks noGrp="1" noChangeArrowheads="1"/>
          </p:cNvSpPr>
          <p:nvPr>
            <p:ph type="sldNum" sz="quarter" idx="5"/>
          </p:nvPr>
        </p:nvSpPr>
        <p:spPr>
          <a:ln/>
        </p:spPr>
        <p:txBody>
          <a:bodyPr/>
          <a:lstStyle/>
          <a:p>
            <a:fld id="{3AC64F3F-78A9-46C7-A325-121B2D7B05C3}" type="slidenum">
              <a:rPr lang="en-US" altLang="en-US"/>
              <a:pPr/>
              <a:t>73</a:t>
            </a:fld>
            <a:endParaRPr lang="en-US" altLang="en-US"/>
          </a:p>
        </p:txBody>
      </p:sp>
      <p:sp>
        <p:nvSpPr>
          <p:cNvPr id="588802" name="Rectangle 2">
            <a:extLst>
              <a:ext uri="{FF2B5EF4-FFF2-40B4-BE49-F238E27FC236}">
                <a16:creationId xmlns:a16="http://schemas.microsoft.com/office/drawing/2014/main" id="{1DE20529-8532-43F5-82EC-3E776FE395B6}"/>
              </a:ext>
            </a:extLst>
          </p:cNvPr>
          <p:cNvSpPr>
            <a:spLocks noChangeArrowheads="1" noTextEdit="1"/>
          </p:cNvSpPr>
          <p:nvPr>
            <p:ph type="sldImg"/>
          </p:nvPr>
        </p:nvSpPr>
        <p:spPr>
          <a:ln/>
        </p:spPr>
      </p:sp>
      <p:sp>
        <p:nvSpPr>
          <p:cNvPr id="588803" name="Rectangle 3">
            <a:extLst>
              <a:ext uri="{FF2B5EF4-FFF2-40B4-BE49-F238E27FC236}">
                <a16:creationId xmlns:a16="http://schemas.microsoft.com/office/drawing/2014/main" id="{485E183B-397F-408E-AC14-283D5FE13431}"/>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B6C8A4-617B-48B5-A02C-E504E37DFC92}"/>
              </a:ext>
            </a:extLst>
          </p:cNvPr>
          <p:cNvSpPr>
            <a:spLocks noGrp="1" noChangeArrowheads="1"/>
          </p:cNvSpPr>
          <p:nvPr>
            <p:ph type="sldNum" sz="quarter" idx="5"/>
          </p:nvPr>
        </p:nvSpPr>
        <p:spPr>
          <a:ln/>
        </p:spPr>
        <p:txBody>
          <a:bodyPr/>
          <a:lstStyle/>
          <a:p>
            <a:fld id="{51693B26-0A35-467C-A520-74CEC7FA59DA}" type="slidenum">
              <a:rPr lang="en-US" altLang="en-US"/>
              <a:pPr/>
              <a:t>74</a:t>
            </a:fld>
            <a:endParaRPr lang="en-US" altLang="en-US"/>
          </a:p>
        </p:txBody>
      </p:sp>
      <p:sp>
        <p:nvSpPr>
          <p:cNvPr id="590850" name="Rectangle 2">
            <a:extLst>
              <a:ext uri="{FF2B5EF4-FFF2-40B4-BE49-F238E27FC236}">
                <a16:creationId xmlns:a16="http://schemas.microsoft.com/office/drawing/2014/main" id="{8ECBE9CB-6C33-4D4A-BE58-E9ED30306A2B}"/>
              </a:ext>
            </a:extLst>
          </p:cNvPr>
          <p:cNvSpPr>
            <a:spLocks noChangeArrowheads="1" noTextEdit="1"/>
          </p:cNvSpPr>
          <p:nvPr>
            <p:ph type="sldImg"/>
          </p:nvPr>
        </p:nvSpPr>
        <p:spPr>
          <a:ln/>
        </p:spPr>
      </p:sp>
      <p:sp>
        <p:nvSpPr>
          <p:cNvPr id="590851" name="Rectangle 3">
            <a:extLst>
              <a:ext uri="{FF2B5EF4-FFF2-40B4-BE49-F238E27FC236}">
                <a16:creationId xmlns:a16="http://schemas.microsoft.com/office/drawing/2014/main" id="{6878A5A4-F194-47A9-8830-82856E1F348A}"/>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9FA248-506E-4D21-AC4E-2B3A997EA3B5}"/>
              </a:ext>
            </a:extLst>
          </p:cNvPr>
          <p:cNvSpPr>
            <a:spLocks noGrp="1" noChangeArrowheads="1"/>
          </p:cNvSpPr>
          <p:nvPr>
            <p:ph type="sldNum" sz="quarter" idx="5"/>
          </p:nvPr>
        </p:nvSpPr>
        <p:spPr>
          <a:ln/>
        </p:spPr>
        <p:txBody>
          <a:bodyPr/>
          <a:lstStyle/>
          <a:p>
            <a:fld id="{C5B040F7-876B-4F86-B9DA-25F35465FF8B}" type="slidenum">
              <a:rPr lang="en-US" altLang="en-US"/>
              <a:pPr/>
              <a:t>75</a:t>
            </a:fld>
            <a:endParaRPr lang="en-US" altLang="en-US"/>
          </a:p>
        </p:txBody>
      </p:sp>
      <p:sp>
        <p:nvSpPr>
          <p:cNvPr id="593922" name="Text Box 2">
            <a:extLst>
              <a:ext uri="{FF2B5EF4-FFF2-40B4-BE49-F238E27FC236}">
                <a16:creationId xmlns:a16="http://schemas.microsoft.com/office/drawing/2014/main" id="{D9A8FFCF-558B-45A2-AD27-8A08A92BE8E7}"/>
              </a:ext>
            </a:extLst>
          </p:cNvPr>
          <p:cNvSpPr txBox="1">
            <a:spLocks noChangeArrowheads="1"/>
          </p:cNvSpPr>
          <p:nvPr/>
        </p:nvSpPr>
        <p:spPr bwMode="auto">
          <a:xfrm>
            <a:off x="1128713" y="685800"/>
            <a:ext cx="4600575" cy="34305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593923" name="Rectangle 3">
            <a:extLst>
              <a:ext uri="{FF2B5EF4-FFF2-40B4-BE49-F238E27FC236}">
                <a16:creationId xmlns:a16="http://schemas.microsoft.com/office/drawing/2014/main" id="{279C0FB0-D404-46F6-A110-C1DB8E35FFE6}"/>
              </a:ext>
            </a:extLst>
          </p:cNvPr>
          <p:cNvSpPr txBox="1">
            <a:spLocks noChangeArrowheads="1"/>
          </p:cNvSpPr>
          <p:nvPr>
            <p:ph type="body"/>
          </p:nvPr>
        </p:nvSpPr>
        <p:spPr>
          <a:xfrm>
            <a:off x="685800" y="4343400"/>
            <a:ext cx="5486400" cy="4117975"/>
          </a:xfrm>
          <a:ln/>
          <a:extLst>
            <a:ext uri="{91240B29-F687-4F45-9708-019B960494DF}">
              <a14:hiddenLine xmlns:a14="http://schemas.microsoft.com/office/drawing/2010/main" w="9525">
                <a:solidFill>
                  <a:schemeClr val="tx1"/>
                </a:solidFill>
                <a:round/>
                <a:headEnd/>
                <a:tailEnd/>
              </a14:hiddenLine>
            </a:ext>
          </a:extLst>
        </p:spPr>
        <p:txBody>
          <a:bodyPr wrap="none" lIns="91445" tIns="45723" rIns="91445" bIns="45723"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8BD4CA-DB10-48FA-927C-302809CFE221}"/>
              </a:ext>
            </a:extLst>
          </p:cNvPr>
          <p:cNvSpPr>
            <a:spLocks noGrp="1" noChangeArrowheads="1"/>
          </p:cNvSpPr>
          <p:nvPr>
            <p:ph type="sldNum" sz="quarter" idx="5"/>
          </p:nvPr>
        </p:nvSpPr>
        <p:spPr>
          <a:ln/>
        </p:spPr>
        <p:txBody>
          <a:bodyPr/>
          <a:lstStyle/>
          <a:p>
            <a:fld id="{BEDBFBA2-6749-4309-8084-8C140A4F744E}" type="slidenum">
              <a:rPr lang="en-US" altLang="en-US"/>
              <a:pPr/>
              <a:t>8</a:t>
            </a:fld>
            <a:endParaRPr lang="en-US" altLang="en-US"/>
          </a:p>
        </p:txBody>
      </p:sp>
      <p:sp>
        <p:nvSpPr>
          <p:cNvPr id="328706" name="Rectangle 2">
            <a:extLst>
              <a:ext uri="{FF2B5EF4-FFF2-40B4-BE49-F238E27FC236}">
                <a16:creationId xmlns:a16="http://schemas.microsoft.com/office/drawing/2014/main" id="{612AA2D2-DD9D-402E-A142-945F8049551E}"/>
              </a:ext>
            </a:extLst>
          </p:cNvPr>
          <p:cNvSpPr>
            <a:spLocks noChangeArrowheads="1" noTextEdit="1"/>
          </p:cNvSpPr>
          <p:nvPr>
            <p:ph type="sldImg"/>
          </p:nvPr>
        </p:nvSpPr>
        <p:spPr>
          <a:ln/>
        </p:spPr>
      </p:sp>
      <p:sp>
        <p:nvSpPr>
          <p:cNvPr id="328707" name="Rectangle 3">
            <a:extLst>
              <a:ext uri="{FF2B5EF4-FFF2-40B4-BE49-F238E27FC236}">
                <a16:creationId xmlns:a16="http://schemas.microsoft.com/office/drawing/2014/main" id="{91701480-C450-49C4-8C57-88FDA686CF27}"/>
              </a:ext>
            </a:extLst>
          </p:cNvPr>
          <p:cNvSpPr>
            <a:spLocks noGrp="1" noChangeArrowheads="1"/>
          </p:cNvSpPr>
          <p:nvPr>
            <p:ph type="body" idx="1"/>
          </p:nvPr>
        </p:nvSpPr>
        <p:spPr>
          <a:xfrm>
            <a:off x="685800" y="4343400"/>
            <a:ext cx="5486400" cy="4114800"/>
          </a:xfrm>
        </p:spPr>
        <p:txBody>
          <a:bodyPr/>
          <a:lstStyle/>
          <a:p>
            <a:r>
              <a:rPr lang="en-US" altLang="en-US"/>
              <a:t>The Relative Addressing mode is used with some type of jump instructions like SJMP (short jump) and conditional jumps like JNZ. This instruction transfers control from one part of a program to another.</a:t>
            </a:r>
          </a:p>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B07198-D746-4C0A-A498-BB49F6466D9C}"/>
              </a:ext>
            </a:extLst>
          </p:cNvPr>
          <p:cNvSpPr>
            <a:spLocks noGrp="1" noChangeArrowheads="1"/>
          </p:cNvSpPr>
          <p:nvPr>
            <p:ph type="sldNum" sz="quarter" idx="5"/>
          </p:nvPr>
        </p:nvSpPr>
        <p:spPr>
          <a:ln/>
        </p:spPr>
        <p:txBody>
          <a:bodyPr/>
          <a:lstStyle/>
          <a:p>
            <a:fld id="{9EE01688-88F6-4A0B-9FC1-998CF11A74CA}" type="slidenum">
              <a:rPr lang="en-US" altLang="en-US"/>
              <a:pPr/>
              <a:t>9</a:t>
            </a:fld>
            <a:endParaRPr lang="en-US" altLang="en-US"/>
          </a:p>
        </p:txBody>
      </p:sp>
      <p:sp>
        <p:nvSpPr>
          <p:cNvPr id="330754" name="Rectangle 2">
            <a:extLst>
              <a:ext uri="{FF2B5EF4-FFF2-40B4-BE49-F238E27FC236}">
                <a16:creationId xmlns:a16="http://schemas.microsoft.com/office/drawing/2014/main" id="{FFFF0498-46FC-4CE9-B195-DA5862979364}"/>
              </a:ext>
            </a:extLst>
          </p:cNvPr>
          <p:cNvSpPr>
            <a:spLocks noChangeArrowheads="1" noTextEdit="1"/>
          </p:cNvSpPr>
          <p:nvPr>
            <p:ph type="sldImg"/>
          </p:nvPr>
        </p:nvSpPr>
        <p:spPr>
          <a:ln/>
        </p:spPr>
      </p:sp>
      <p:sp>
        <p:nvSpPr>
          <p:cNvPr id="330755" name="Rectangle 3">
            <a:extLst>
              <a:ext uri="{FF2B5EF4-FFF2-40B4-BE49-F238E27FC236}">
                <a16:creationId xmlns:a16="http://schemas.microsoft.com/office/drawing/2014/main" id="{61D47105-6F3F-4D25-9AE5-AFA152302B1F}"/>
              </a:ext>
            </a:extLst>
          </p:cNvPr>
          <p:cNvSpPr>
            <a:spLocks noGrp="1" noChangeArrowheads="1"/>
          </p:cNvSpPr>
          <p:nvPr>
            <p:ph type="body" idx="1"/>
          </p:nvPr>
        </p:nvSpPr>
        <p:spPr>
          <a:xfrm>
            <a:off x="685800" y="4343400"/>
            <a:ext cx="5486400" cy="4114800"/>
          </a:xfrm>
        </p:spPr>
        <p:txBody>
          <a:bodyPr/>
          <a:lstStyle/>
          <a:p>
            <a:r>
              <a:rPr lang="en-US" altLang="en-US"/>
              <a:t>In Absolute Addressing mode, the absolute address, to which the control is transferred, is specified by a label. Two instructions associated with this mode of addressing are ACALL and AJMP instructions. These are 2-byte instructions.</a:t>
            </a:r>
          </a:p>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58CED7C4-3D91-4358-A3C4-34C0D986557D}"/>
              </a:ext>
            </a:extLst>
          </p:cNvPr>
          <p:cNvSpPr>
            <a:spLocks noGrp="1" noChangeArrowheads="1"/>
          </p:cNvSpPr>
          <p:nvPr>
            <p:ph type="ctrTitle"/>
          </p:nvPr>
        </p:nvSpPr>
        <p:spPr>
          <a:xfrm>
            <a:off x="692150" y="4014788"/>
            <a:ext cx="7772400" cy="709612"/>
          </a:xfrm>
        </p:spPr>
        <p:txBody>
          <a:bodyPr/>
          <a:lstStyle>
            <a:lvl1pPr algn="ctr">
              <a:defRPr sz="3200">
                <a:solidFill>
                  <a:srgbClr val="255282"/>
                </a:solidFill>
              </a:defRPr>
            </a:lvl1pPr>
          </a:lstStyle>
          <a:p>
            <a:pPr lvl="0"/>
            <a:r>
              <a:rPr lang="en-US" altLang="en-US" noProof="0"/>
              <a:t>Click to edit Master title style</a:t>
            </a:r>
          </a:p>
        </p:txBody>
      </p:sp>
      <p:sp>
        <p:nvSpPr>
          <p:cNvPr id="608259" name="Rectangle 3">
            <a:extLst>
              <a:ext uri="{FF2B5EF4-FFF2-40B4-BE49-F238E27FC236}">
                <a16:creationId xmlns:a16="http://schemas.microsoft.com/office/drawing/2014/main" id="{78A19B70-9F89-44FC-BA81-93D01E65E1C6}"/>
              </a:ext>
            </a:extLst>
          </p:cNvPr>
          <p:cNvSpPr>
            <a:spLocks noGrp="1" noChangeArrowheads="1"/>
          </p:cNvSpPr>
          <p:nvPr>
            <p:ph type="subTitle" idx="1"/>
          </p:nvPr>
        </p:nvSpPr>
        <p:spPr>
          <a:xfrm>
            <a:off x="1377950" y="4818063"/>
            <a:ext cx="6400800" cy="896937"/>
          </a:xfrm>
          <a:extLst>
            <a:ext uri="{91240B29-F687-4F45-9708-019B960494DF}">
              <a14:hiddenLine xmlns:a14="http://schemas.microsoft.com/office/drawing/2010/main" w="3175">
                <a:solidFill>
                  <a:schemeClr val="tx1"/>
                </a:solidFill>
                <a:prstDash val="sysDot"/>
                <a:miter lim="800000"/>
                <a:headEnd/>
                <a:tailEnd/>
              </a14:hiddenLine>
            </a:ext>
          </a:extLst>
        </p:spPr>
        <p:txBody>
          <a:bodyPr/>
          <a:lstStyle>
            <a:lvl1pPr marL="0" indent="0" algn="ctr">
              <a:buFont typeface="Symbol" panose="05050102010706020507" pitchFamily="18" charset="2"/>
              <a:buNone/>
              <a:defRPr/>
            </a:lvl1pPr>
          </a:lstStyle>
          <a:p>
            <a:pPr lvl="0"/>
            <a:r>
              <a:rPr lang="en-US" altLang="en-US" noProof="0"/>
              <a:t>Click to edit Master subtitle style</a:t>
            </a:r>
          </a:p>
        </p:txBody>
      </p:sp>
      <p:pic>
        <p:nvPicPr>
          <p:cNvPr id="608260" name="Picture 4">
            <a:extLst>
              <a:ext uri="{FF2B5EF4-FFF2-40B4-BE49-F238E27FC236}">
                <a16:creationId xmlns:a16="http://schemas.microsoft.com/office/drawing/2014/main" id="{4A3FC9C3-1D2A-4283-96C0-5384FA168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1700"/>
          </a:xfrm>
          <a:prstGeom prst="rect">
            <a:avLst/>
          </a:prstGeom>
          <a:noFill/>
          <a:extLst>
            <a:ext uri="{909E8E84-426E-40DD-AFC4-6F175D3DCCD1}">
              <a14:hiddenFill xmlns:a14="http://schemas.microsoft.com/office/drawing/2010/main">
                <a:solidFill>
                  <a:srgbClr val="FFFFFF"/>
                </a:solidFill>
              </a14:hiddenFill>
            </a:ext>
          </a:extLst>
        </p:spPr>
      </p:pic>
      <p:pic>
        <p:nvPicPr>
          <p:cNvPr id="608261" name="Picture 5">
            <a:extLst>
              <a:ext uri="{FF2B5EF4-FFF2-40B4-BE49-F238E27FC236}">
                <a16:creationId xmlns:a16="http://schemas.microsoft.com/office/drawing/2014/main" id="{37A655A3-FEF6-4D2B-A956-6797B5BA5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80113"/>
            <a:ext cx="9144000" cy="877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47F7-2EA8-4A07-BAAD-A650EF7CE132}"/>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061082D-16A2-4003-A2E5-A2E2FD17B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40626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FB580-6234-4527-A2DE-867976B40493}"/>
              </a:ext>
            </a:extLst>
          </p:cNvPr>
          <p:cNvSpPr>
            <a:spLocks noGrp="1"/>
          </p:cNvSpPr>
          <p:nvPr>
            <p:ph type="title" orient="vert"/>
          </p:nvPr>
        </p:nvSpPr>
        <p:spPr>
          <a:xfrm>
            <a:off x="6740525" y="0"/>
            <a:ext cx="2170113" cy="6502400"/>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AD38653-D6DA-45C6-BCC9-D7F01F56C2D8}"/>
              </a:ext>
            </a:extLst>
          </p:cNvPr>
          <p:cNvSpPr>
            <a:spLocks noGrp="1"/>
          </p:cNvSpPr>
          <p:nvPr>
            <p:ph type="body" orient="vert" idx="1"/>
          </p:nvPr>
        </p:nvSpPr>
        <p:spPr>
          <a:xfrm>
            <a:off x="227013" y="0"/>
            <a:ext cx="6361112" cy="6502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4201757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8537-6192-4365-B210-4F5D31A46008}"/>
              </a:ext>
            </a:extLst>
          </p:cNvPr>
          <p:cNvSpPr>
            <a:spLocks noGrp="1"/>
          </p:cNvSpPr>
          <p:nvPr>
            <p:ph type="title"/>
          </p:nvPr>
        </p:nvSpPr>
        <p:spPr>
          <a:xfrm>
            <a:off x="227013" y="0"/>
            <a:ext cx="8683625" cy="685800"/>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8D54389-EC02-419A-B154-8AAC3356716E}"/>
              </a:ext>
            </a:extLst>
          </p:cNvPr>
          <p:cNvSpPr>
            <a:spLocks noGrp="1"/>
          </p:cNvSpPr>
          <p:nvPr>
            <p:ph type="body" sz="half" idx="1"/>
          </p:nvPr>
        </p:nvSpPr>
        <p:spPr>
          <a:xfrm>
            <a:off x="227013" y="838200"/>
            <a:ext cx="4265612" cy="566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3DAD984-D957-49D1-A788-1822076CF2CD}"/>
              </a:ext>
            </a:extLst>
          </p:cNvPr>
          <p:cNvSpPr>
            <a:spLocks noGrp="1"/>
          </p:cNvSpPr>
          <p:nvPr>
            <p:ph sz="half" idx="2"/>
          </p:nvPr>
        </p:nvSpPr>
        <p:spPr>
          <a:xfrm>
            <a:off x="4645025" y="838200"/>
            <a:ext cx="4265613" cy="566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415454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84C5-9B33-4143-B03A-8E47CD4A88F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61C4E4B-0E60-494A-ABD2-01885F087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45072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4420-9FD5-4ACE-A3DF-656C38A0E50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8034828-53E7-4429-8575-FAA70835859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3586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E910-0D17-4AE2-95A5-11693116A50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E860FBF-AEC9-4AA2-ADF2-C4312F23C658}"/>
              </a:ext>
            </a:extLst>
          </p:cNvPr>
          <p:cNvSpPr>
            <a:spLocks noGrp="1"/>
          </p:cNvSpPr>
          <p:nvPr>
            <p:ph sz="half" idx="1"/>
          </p:nvPr>
        </p:nvSpPr>
        <p:spPr>
          <a:xfrm>
            <a:off x="227013" y="838200"/>
            <a:ext cx="4265612" cy="566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DB7A067-874C-4D73-834E-B5F0E5D64B63}"/>
              </a:ext>
            </a:extLst>
          </p:cNvPr>
          <p:cNvSpPr>
            <a:spLocks noGrp="1"/>
          </p:cNvSpPr>
          <p:nvPr>
            <p:ph sz="half" idx="2"/>
          </p:nvPr>
        </p:nvSpPr>
        <p:spPr>
          <a:xfrm>
            <a:off x="4645025" y="838200"/>
            <a:ext cx="4265613" cy="566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90994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C5C4-CB41-4806-BF87-04D1D0D364AB}"/>
              </a:ext>
            </a:extLst>
          </p:cNvPr>
          <p:cNvSpPr>
            <a:spLocks noGrp="1"/>
          </p:cNvSpPr>
          <p:nvPr>
            <p:ph type="title"/>
          </p:nvPr>
        </p:nvSpPr>
        <p:spPr>
          <a:xfrm>
            <a:off x="630238" y="365125"/>
            <a:ext cx="78867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8BB0125-6172-4C01-8B7F-8A4D04723E0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07E00-505D-466A-AA79-D34FE0ACAB3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FC52194-E492-4E32-8D77-DD4867DE801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B8365-5C39-41B0-B227-D013D9DA8E9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266977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BC6A-91A6-49AC-8C83-3158DCE6D659}"/>
              </a:ext>
            </a:extLst>
          </p:cNvPr>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366869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17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4DBE-6A28-4C6C-9818-FB071FECB74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5613E69-AFC1-40CC-BD10-1662270D59C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DE29DE74-53A8-4373-9A0E-EAE165D6858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4763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E66B-654B-4610-82D2-E179DC09F85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9DA61A8-ED7B-4C24-984E-442EEC0FF3A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22A7830-2213-44E7-8273-18DA3757E0F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1244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07234" name="Picture 2">
            <a:extLst>
              <a:ext uri="{FF2B5EF4-FFF2-40B4-BE49-F238E27FC236}">
                <a16:creationId xmlns:a16="http://schemas.microsoft.com/office/drawing/2014/main" id="{C74541BE-8417-4532-8D47-F632CA3883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b="61664"/>
          <a:stretch>
            <a:fillRect/>
          </a:stretch>
        </p:blipFill>
        <p:spPr bwMode="auto">
          <a:xfrm>
            <a:off x="0" y="6524625"/>
            <a:ext cx="91440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607235" name="Picture 3">
            <a:extLst>
              <a:ext uri="{FF2B5EF4-FFF2-40B4-BE49-F238E27FC236}">
                <a16:creationId xmlns:a16="http://schemas.microsoft.com/office/drawing/2014/main" id="{48D6F8F5-A705-4096-A781-7D02CF2229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755650"/>
          </a:xfrm>
          <a:prstGeom prst="rect">
            <a:avLst/>
          </a:prstGeom>
          <a:noFill/>
          <a:extLst>
            <a:ext uri="{909E8E84-426E-40DD-AFC4-6F175D3DCCD1}">
              <a14:hiddenFill xmlns:a14="http://schemas.microsoft.com/office/drawing/2010/main">
                <a:solidFill>
                  <a:srgbClr val="FFFFFF"/>
                </a:solidFill>
              </a14:hiddenFill>
            </a:ext>
          </a:extLst>
        </p:spPr>
      </p:pic>
      <p:sp>
        <p:nvSpPr>
          <p:cNvPr id="607236" name="Rectangle 4">
            <a:extLst>
              <a:ext uri="{FF2B5EF4-FFF2-40B4-BE49-F238E27FC236}">
                <a16:creationId xmlns:a16="http://schemas.microsoft.com/office/drawing/2014/main" id="{656A5D0D-133C-4EB0-904C-7328C27FB782}"/>
              </a:ext>
            </a:extLst>
          </p:cNvPr>
          <p:cNvSpPr>
            <a:spLocks noGrp="1" noChangeArrowheads="1"/>
          </p:cNvSpPr>
          <p:nvPr>
            <p:ph type="body" idx="1"/>
          </p:nvPr>
        </p:nvSpPr>
        <p:spPr bwMode="auto">
          <a:xfrm>
            <a:off x="227013" y="838200"/>
            <a:ext cx="8683625"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048" tIns="41025" rIns="82048" bIns="4102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7237" name="Rectangle 5">
            <a:extLst>
              <a:ext uri="{FF2B5EF4-FFF2-40B4-BE49-F238E27FC236}">
                <a16:creationId xmlns:a16="http://schemas.microsoft.com/office/drawing/2014/main" id="{28C8B0DA-7747-40FC-8714-E4D936B78A6E}"/>
              </a:ext>
            </a:extLst>
          </p:cNvPr>
          <p:cNvSpPr>
            <a:spLocks noGrp="1" noChangeArrowheads="1"/>
          </p:cNvSpPr>
          <p:nvPr>
            <p:ph type="title"/>
          </p:nvPr>
        </p:nvSpPr>
        <p:spPr bwMode="auto">
          <a:xfrm>
            <a:off x="227013" y="0"/>
            <a:ext cx="86836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07238" name="Text Box 6">
            <a:extLst>
              <a:ext uri="{FF2B5EF4-FFF2-40B4-BE49-F238E27FC236}">
                <a16:creationId xmlns:a16="http://schemas.microsoft.com/office/drawing/2014/main" id="{44CFC62B-21B4-42A9-92BE-B19FE8510FA6}"/>
              </a:ext>
            </a:extLst>
          </p:cNvPr>
          <p:cNvSpPr txBox="1">
            <a:spLocks noChangeArrowheads="1"/>
          </p:cNvSpPr>
          <p:nvPr/>
        </p:nvSpPr>
        <p:spPr bwMode="auto">
          <a:xfrm>
            <a:off x="50800" y="6534150"/>
            <a:ext cx="3619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061" tIns="66061" rIns="66061" bIns="66061">
            <a:spAutoFit/>
          </a:bodyPr>
          <a:lstStyle/>
          <a:p>
            <a:pPr algn="ctr" eaLnBrk="0" hangingPunct="0">
              <a:spcBef>
                <a:spcPct val="50000"/>
              </a:spcBef>
              <a:buFont typeface="MSDW" pitchFamily="34" charset="2"/>
              <a:buNone/>
            </a:pPr>
            <a:fld id="{EBDC6B4D-65D7-471B-AC70-E7BB623687FB}" type="slidenum">
              <a:rPr lang="en-US" altLang="en-US" sz="1000">
                <a:solidFill>
                  <a:srgbClr val="255282"/>
                </a:solidFill>
                <a:latin typeface="Arial Black" panose="020B0A04020102020204" pitchFamily="34" charset="0"/>
              </a:rPr>
              <a:pPr algn="ctr" eaLnBrk="0" hangingPunct="0">
                <a:spcBef>
                  <a:spcPct val="50000"/>
                </a:spcBef>
                <a:buFont typeface="MSDW" pitchFamily="34" charset="2"/>
                <a:buNone/>
              </a:pPr>
              <a:t>‹#›</a:t>
            </a:fld>
            <a:endParaRPr lang="en-US" altLang="en-US" sz="1000">
              <a:solidFill>
                <a:srgbClr val="255282"/>
              </a:solidFill>
              <a:latin typeface="Arial Black" panose="020B0A04020102020204" pitchFamily="34" charset="0"/>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2800">
          <a:solidFill>
            <a:schemeClr val="bg1"/>
          </a:solidFill>
          <a:latin typeface="Arial Black" panose="020B0A04020102020204" pitchFamily="34" charset="0"/>
        </a:defRPr>
      </a:lvl2pPr>
      <a:lvl3pPr algn="l" rtl="0" fontAlgn="base">
        <a:spcBef>
          <a:spcPct val="0"/>
        </a:spcBef>
        <a:spcAft>
          <a:spcPct val="0"/>
        </a:spcAft>
        <a:defRPr sz="2800">
          <a:solidFill>
            <a:schemeClr val="bg1"/>
          </a:solidFill>
          <a:latin typeface="Arial Black" panose="020B0A04020102020204" pitchFamily="34" charset="0"/>
        </a:defRPr>
      </a:lvl3pPr>
      <a:lvl4pPr algn="l" rtl="0" fontAlgn="base">
        <a:spcBef>
          <a:spcPct val="0"/>
        </a:spcBef>
        <a:spcAft>
          <a:spcPct val="0"/>
        </a:spcAft>
        <a:defRPr sz="2800">
          <a:solidFill>
            <a:schemeClr val="bg1"/>
          </a:solidFill>
          <a:latin typeface="Arial Black" panose="020B0A04020102020204" pitchFamily="34" charset="0"/>
        </a:defRPr>
      </a:lvl4pPr>
      <a:lvl5pPr algn="l" rtl="0" fontAlgn="base">
        <a:spcBef>
          <a:spcPct val="0"/>
        </a:spcBef>
        <a:spcAft>
          <a:spcPct val="0"/>
        </a:spcAft>
        <a:defRPr sz="2800">
          <a:solidFill>
            <a:schemeClr val="bg1"/>
          </a:solidFill>
          <a:latin typeface="Arial Black" panose="020B0A04020102020204" pitchFamily="34" charset="0"/>
        </a:defRPr>
      </a:lvl5pPr>
      <a:lvl6pPr marL="457200" algn="l" rtl="0" fontAlgn="base">
        <a:spcBef>
          <a:spcPct val="0"/>
        </a:spcBef>
        <a:spcAft>
          <a:spcPct val="0"/>
        </a:spcAft>
        <a:defRPr sz="2800">
          <a:solidFill>
            <a:schemeClr val="bg1"/>
          </a:solidFill>
          <a:latin typeface="Arial Black" panose="020B0A04020102020204" pitchFamily="34" charset="0"/>
        </a:defRPr>
      </a:lvl6pPr>
      <a:lvl7pPr marL="914400" algn="l" rtl="0" fontAlgn="base">
        <a:spcBef>
          <a:spcPct val="0"/>
        </a:spcBef>
        <a:spcAft>
          <a:spcPct val="0"/>
        </a:spcAft>
        <a:defRPr sz="2800">
          <a:solidFill>
            <a:schemeClr val="bg1"/>
          </a:solidFill>
          <a:latin typeface="Arial Black" panose="020B0A04020102020204" pitchFamily="34" charset="0"/>
        </a:defRPr>
      </a:lvl7pPr>
      <a:lvl8pPr marL="1371600" algn="l" rtl="0" fontAlgn="base">
        <a:spcBef>
          <a:spcPct val="0"/>
        </a:spcBef>
        <a:spcAft>
          <a:spcPct val="0"/>
        </a:spcAft>
        <a:defRPr sz="2800">
          <a:solidFill>
            <a:schemeClr val="bg1"/>
          </a:solidFill>
          <a:latin typeface="Arial Black" panose="020B0A04020102020204" pitchFamily="34" charset="0"/>
        </a:defRPr>
      </a:lvl8pPr>
      <a:lvl9pPr marL="1828800" algn="l" rtl="0" fontAlgn="base">
        <a:spcBef>
          <a:spcPct val="0"/>
        </a:spcBef>
        <a:spcAft>
          <a:spcPct val="0"/>
        </a:spcAft>
        <a:defRPr sz="2800">
          <a:solidFill>
            <a:schemeClr val="bg1"/>
          </a:solidFill>
          <a:latin typeface="Arial Black" panose="020B0A04020102020204" pitchFamily="34" charset="0"/>
        </a:defRPr>
      </a:lvl9pPr>
    </p:titleStyle>
    <p:bodyStyle>
      <a:lvl1pPr marL="342900" indent="-342900" algn="l" rtl="0" fontAlgn="base">
        <a:spcBef>
          <a:spcPct val="20000"/>
        </a:spcBef>
        <a:spcAft>
          <a:spcPct val="0"/>
        </a:spcAft>
        <a:buClr>
          <a:srgbClr val="990000"/>
        </a:buClr>
        <a:buFont typeface="Symbol" panose="05050102010706020507" pitchFamily="18" charset="2"/>
        <a:buChar char="¨"/>
        <a:defRPr sz="2400" kern="1200">
          <a:solidFill>
            <a:srgbClr val="000000"/>
          </a:solidFill>
          <a:latin typeface="+mn-lt"/>
          <a:ea typeface="+mn-ea"/>
          <a:cs typeface="+mn-cs"/>
        </a:defRPr>
      </a:lvl1pPr>
      <a:lvl2pPr marL="742950" indent="-285750" algn="l" rtl="0" fontAlgn="base">
        <a:spcBef>
          <a:spcPct val="20000"/>
        </a:spcBef>
        <a:spcAft>
          <a:spcPct val="0"/>
        </a:spcAft>
        <a:buClr>
          <a:srgbClr val="990000"/>
        </a:buClr>
        <a:buFont typeface="Wingdings" panose="05000000000000000000" pitchFamily="2" charset="2"/>
        <a:buChar char="Ø"/>
        <a:defRPr sz="2000" kern="1200">
          <a:solidFill>
            <a:srgbClr val="000000"/>
          </a:solidFill>
          <a:latin typeface="+mn-lt"/>
          <a:ea typeface="+mn-ea"/>
          <a:cs typeface="+mn-cs"/>
        </a:defRPr>
      </a:lvl2pPr>
      <a:lvl3pPr marL="1143000" indent="-228600" algn="l" rtl="0" fontAlgn="base">
        <a:spcBef>
          <a:spcPct val="20000"/>
        </a:spcBef>
        <a:spcAft>
          <a:spcPct val="0"/>
        </a:spcAft>
        <a:buClr>
          <a:srgbClr val="990000"/>
        </a:buClr>
        <a:buFont typeface="Wingdings" panose="05000000000000000000" pitchFamily="2" charset="2"/>
        <a:buChar char="§"/>
        <a:defRPr kern="1200">
          <a:solidFill>
            <a:srgbClr val="000000"/>
          </a:solidFill>
          <a:latin typeface="+mn-lt"/>
          <a:ea typeface="+mn-ea"/>
          <a:cs typeface="+mn-cs"/>
        </a:defRPr>
      </a:lvl3pPr>
      <a:lvl4pPr marL="1600200" indent="-228600" algn="l" rtl="0" fontAlgn="base">
        <a:spcBef>
          <a:spcPct val="20000"/>
        </a:spcBef>
        <a:spcAft>
          <a:spcPct val="0"/>
        </a:spcAft>
        <a:buClr>
          <a:srgbClr val="990000"/>
        </a:buClr>
        <a:buChar char="•"/>
        <a:defRPr sz="1600" kern="1200">
          <a:solidFill>
            <a:srgbClr val="000000"/>
          </a:solidFill>
          <a:latin typeface="+mn-lt"/>
          <a:ea typeface="+mn-ea"/>
          <a:cs typeface="+mn-cs"/>
        </a:defRPr>
      </a:lvl4pPr>
      <a:lvl5pPr marL="2057400" indent="-228600" algn="l" rtl="0" fontAlgn="base">
        <a:spcBef>
          <a:spcPct val="20000"/>
        </a:spcBef>
        <a:spcAft>
          <a:spcPct val="0"/>
        </a:spcAft>
        <a:buClr>
          <a:srgbClr val="990000"/>
        </a:buClr>
        <a:defRPr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300" name="Rectangle 4">
            <a:extLst>
              <a:ext uri="{FF2B5EF4-FFF2-40B4-BE49-F238E27FC236}">
                <a16:creationId xmlns:a16="http://schemas.microsoft.com/office/drawing/2014/main" id="{1D0F2059-5112-4AB7-8B46-D084FC5ED6B0}"/>
              </a:ext>
            </a:extLst>
          </p:cNvPr>
          <p:cNvSpPr>
            <a:spLocks noGrp="1" noChangeArrowheads="1"/>
          </p:cNvSpPr>
          <p:nvPr>
            <p:ph type="ctrTitle"/>
          </p:nvPr>
        </p:nvSpPr>
        <p:spPr>
          <a:xfrm>
            <a:off x="1143002" y="1999615"/>
            <a:ext cx="6858000" cy="2764028"/>
          </a:xfrm>
        </p:spPr>
        <p:txBody>
          <a:bodyPr anchor="ctr">
            <a:noAutofit/>
          </a:bodyPr>
          <a:lstStyle/>
          <a:p>
            <a:r>
              <a:rPr lang="en-GB" altLang="en-US" sz="4800" dirty="0"/>
              <a:t>8051</a:t>
            </a:r>
            <a:br>
              <a:rPr lang="en-GB" altLang="en-US" sz="4800" dirty="0"/>
            </a:br>
            <a:r>
              <a:rPr lang="en-GB" altLang="en-US" sz="4800" dirty="0"/>
              <a:t>Addressing Modes &amp;  Instruction Set</a:t>
            </a:r>
          </a:p>
        </p:txBody>
      </p:sp>
      <p:sp>
        <p:nvSpPr>
          <p:cNvPr id="79" name="Rectangle 7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5A7BA961-254C-4AD3-AB5A-7AFFBCE233E2}"/>
              </a:ext>
            </a:extLst>
          </p:cNvPr>
          <p:cNvSpPr>
            <a:spLocks noGrp="1" noChangeArrowheads="1"/>
          </p:cNvSpPr>
          <p:nvPr>
            <p:ph type="title"/>
          </p:nvPr>
        </p:nvSpPr>
        <p:spPr/>
        <p:txBody>
          <a:bodyPr/>
          <a:lstStyle/>
          <a:p>
            <a:r>
              <a:rPr lang="en-US" altLang="en-US"/>
              <a:t>Long Addressing</a:t>
            </a:r>
            <a:endParaRPr lang="en-GB" altLang="en-US" b="1"/>
          </a:p>
        </p:txBody>
      </p:sp>
      <p:sp>
        <p:nvSpPr>
          <p:cNvPr id="331779" name="Rectangle 3">
            <a:extLst>
              <a:ext uri="{FF2B5EF4-FFF2-40B4-BE49-F238E27FC236}">
                <a16:creationId xmlns:a16="http://schemas.microsoft.com/office/drawing/2014/main" id="{ABB97BB3-7317-45A8-B47B-EE7947B4F715}"/>
              </a:ext>
            </a:extLst>
          </p:cNvPr>
          <p:cNvSpPr>
            <a:spLocks noGrp="1" noChangeArrowheads="1"/>
          </p:cNvSpPr>
          <p:nvPr>
            <p:ph type="body" idx="1"/>
          </p:nvPr>
        </p:nvSpPr>
        <p:spPr/>
        <p:txBody>
          <a:bodyPr/>
          <a:lstStyle/>
          <a:p>
            <a:pPr>
              <a:tabLst>
                <a:tab pos="917575" algn="l"/>
                <a:tab pos="1825625" algn="l"/>
                <a:tab pos="3654425" algn="l"/>
                <a:tab pos="4111625" algn="l"/>
              </a:tabLst>
            </a:pPr>
            <a:r>
              <a:rPr lang="en-US" altLang="en-US"/>
              <a:t>This mode of addressing is used with the LCALL and LJMP instructions</a:t>
            </a:r>
          </a:p>
          <a:p>
            <a:pPr>
              <a:tabLst>
                <a:tab pos="917575" algn="l"/>
                <a:tab pos="1825625" algn="l"/>
                <a:tab pos="3654425" algn="l"/>
                <a:tab pos="4111625" algn="l"/>
              </a:tabLst>
            </a:pPr>
            <a:r>
              <a:rPr lang="en-US" altLang="en-US"/>
              <a:t>It is a 3-byte instruction and the last 2 bytes specify a 16-bit destination location where the program branches</a:t>
            </a:r>
          </a:p>
          <a:p>
            <a:pPr>
              <a:tabLst>
                <a:tab pos="917575" algn="l"/>
                <a:tab pos="1825625" algn="l"/>
                <a:tab pos="3654425" algn="l"/>
                <a:tab pos="4111625" algn="l"/>
              </a:tabLst>
            </a:pPr>
            <a:r>
              <a:rPr lang="en-US" altLang="en-US"/>
              <a:t>It allows use of the full 64 K code space</a:t>
            </a:r>
          </a:p>
          <a:p>
            <a:pPr>
              <a:tabLst>
                <a:tab pos="917575" algn="l"/>
                <a:tab pos="1825625" algn="l"/>
                <a:tab pos="3654425" algn="l"/>
                <a:tab pos="4111625" algn="l"/>
              </a:tabLst>
            </a:pPr>
            <a:r>
              <a:rPr lang="en-US" altLang="en-US"/>
              <a:t>The program will always branch to the same location no matter where the program was previously</a:t>
            </a:r>
          </a:p>
          <a:p>
            <a:pPr>
              <a:buFont typeface="Symbol" panose="05050102010706020507" pitchFamily="18" charset="2"/>
              <a:buNone/>
              <a:tabLst>
                <a:tab pos="917575" algn="l"/>
                <a:tab pos="1825625" algn="l"/>
                <a:tab pos="3654425" algn="l"/>
                <a:tab pos="4111625" algn="l"/>
              </a:tabLst>
            </a:pPr>
            <a:endParaRPr lang="en-US" altLang="en-US" sz="900"/>
          </a:p>
          <a:p>
            <a:pPr>
              <a:tabLst>
                <a:tab pos="917575" algn="l"/>
                <a:tab pos="1825625" algn="l"/>
                <a:tab pos="3654425" algn="l"/>
                <a:tab pos="4111625" algn="l"/>
              </a:tabLst>
            </a:pPr>
            <a:r>
              <a:rPr lang="en-US" altLang="en-US" i="1"/>
              <a:t>Example</a:t>
            </a:r>
            <a:r>
              <a:rPr lang="en-US" altLang="en-US"/>
              <a:t>:	</a:t>
            </a:r>
            <a:endParaRPr lang="en-US" altLang="en-US" b="1"/>
          </a:p>
          <a:p>
            <a:pPr>
              <a:buFont typeface="Symbol" panose="05050102010706020507" pitchFamily="18" charset="2"/>
              <a:buNone/>
              <a:tabLst>
                <a:tab pos="917575" algn="l"/>
                <a:tab pos="1825625" algn="l"/>
                <a:tab pos="3654425" algn="l"/>
                <a:tab pos="4111625" algn="l"/>
              </a:tabLst>
            </a:pPr>
            <a:r>
              <a:rPr lang="en-US" altLang="en-US" sz="2000" b="1">
                <a:solidFill>
                  <a:srgbClr val="FF3300"/>
                </a:solidFill>
                <a:latin typeface="Courier" pitchFamily="49" charset="0"/>
              </a:rPr>
              <a:t>		</a:t>
            </a:r>
            <a:r>
              <a:rPr lang="en-US" altLang="en-US" sz="2000" b="1">
                <a:solidFill>
                  <a:schemeClr val="tx2"/>
                </a:solidFill>
                <a:latin typeface="Courier" pitchFamily="49" charset="0"/>
              </a:rPr>
              <a:t>LCALL TIMER_INIT	</a:t>
            </a:r>
            <a:r>
              <a:rPr lang="en-US" altLang="en-US" sz="2000" b="1">
                <a:solidFill>
                  <a:schemeClr val="tx1"/>
                </a:solidFill>
                <a:latin typeface="Courier" pitchFamily="49" charset="0"/>
              </a:rPr>
              <a:t>	</a:t>
            </a:r>
            <a:r>
              <a:rPr lang="en-US" altLang="en-US" sz="1800" b="1">
                <a:solidFill>
                  <a:schemeClr val="tx1"/>
                </a:solidFill>
                <a:latin typeface="Courier" pitchFamily="49" charset="0"/>
              </a:rPr>
              <a:t>;TIMER_INIT address (16-bits 					;long) is specified as the 					;operand; In C, this will be a 				;function call: Timer_Init().</a:t>
            </a:r>
          </a:p>
          <a:p>
            <a:pPr>
              <a:buFont typeface="Symbol" panose="05050102010706020507" pitchFamily="18" charset="2"/>
              <a:buNone/>
              <a:tabLst>
                <a:tab pos="917575" algn="l"/>
                <a:tab pos="1825625" algn="l"/>
                <a:tab pos="3654425" algn="l"/>
                <a:tab pos="4111625" algn="l"/>
              </a:tabLst>
            </a:pPr>
            <a:r>
              <a:rPr lang="en-US" altLang="en-US" sz="2000" b="1">
                <a:solidFill>
                  <a:schemeClr val="tx2"/>
                </a:solidFill>
                <a:latin typeface="Courier" pitchFamily="49" charset="0"/>
              </a:rPr>
              <a:t>TIMER_INIT: ORL TMOD,#01H</a:t>
            </a:r>
            <a:r>
              <a:rPr lang="en-US" altLang="en-US" sz="2000" b="1">
                <a:solidFill>
                  <a:schemeClr val="tx1"/>
                </a:solidFill>
                <a:latin typeface="Courier" pitchFamily="49" charset="0"/>
              </a:rPr>
              <a:t>	</a:t>
            </a:r>
            <a:r>
              <a:rPr lang="en-US" altLang="en-US" sz="1800" b="1">
                <a:solidFill>
                  <a:schemeClr val="tx1"/>
                </a:solidFill>
                <a:latin typeface="Courier" pitchFamily="49" charset="0"/>
              </a:rPr>
              <a:t>;TIMER_INIT subroutine</a:t>
            </a:r>
          </a:p>
          <a:p>
            <a:pPr>
              <a:buFont typeface="Symbol" panose="05050102010706020507" pitchFamily="18" charset="2"/>
              <a:buNone/>
              <a:tabLst>
                <a:tab pos="917575" algn="l"/>
                <a:tab pos="1825625" algn="l"/>
                <a:tab pos="3654425" algn="l"/>
                <a:tab pos="4111625" algn="l"/>
              </a:tabLst>
            </a:pPr>
            <a:r>
              <a:rPr lang="en-US" altLang="en-US" sz="1800" b="1">
                <a:solidFill>
                  <a:schemeClr val="tx1"/>
                </a:solidFill>
                <a:latin typeface="Courier" pitchFamily="49" charset="0"/>
              </a:rPr>
              <a:t>			</a:t>
            </a:r>
            <a:endParaRPr lang="en-GB" altLang="en-US" sz="2000" b="1">
              <a:solidFill>
                <a:schemeClr val="tx1"/>
              </a:solidFill>
              <a:latin typeface="Courier"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866C7B76-7614-4B9A-8968-46A1C55787C0}"/>
              </a:ext>
            </a:extLst>
          </p:cNvPr>
          <p:cNvSpPr>
            <a:spLocks noGrp="1" noChangeArrowheads="1"/>
          </p:cNvSpPr>
          <p:nvPr>
            <p:ph type="title"/>
          </p:nvPr>
        </p:nvSpPr>
        <p:spPr/>
        <p:txBody>
          <a:bodyPr/>
          <a:lstStyle/>
          <a:p>
            <a:r>
              <a:rPr lang="en-US" altLang="en-US"/>
              <a:t>Indexed Addressing</a:t>
            </a:r>
            <a:endParaRPr lang="en-GB" altLang="en-US" b="1"/>
          </a:p>
        </p:txBody>
      </p:sp>
      <p:sp>
        <p:nvSpPr>
          <p:cNvPr id="333827" name="Rectangle 3">
            <a:extLst>
              <a:ext uri="{FF2B5EF4-FFF2-40B4-BE49-F238E27FC236}">
                <a16:creationId xmlns:a16="http://schemas.microsoft.com/office/drawing/2014/main" id="{0FD3A413-39C7-4875-A52D-B6F8382D02B8}"/>
              </a:ext>
            </a:extLst>
          </p:cNvPr>
          <p:cNvSpPr>
            <a:spLocks noGrp="1" noChangeArrowheads="1"/>
          </p:cNvSpPr>
          <p:nvPr>
            <p:ph type="body" idx="1"/>
          </p:nvPr>
        </p:nvSpPr>
        <p:spPr/>
        <p:txBody>
          <a:bodyPr/>
          <a:lstStyle/>
          <a:p>
            <a:pPr>
              <a:lnSpc>
                <a:spcPct val="90000"/>
              </a:lnSpc>
            </a:pPr>
            <a:r>
              <a:rPr lang="en-US" altLang="en-US" sz="2000"/>
              <a:t>The Indexed addressing is useful when there is a need to retrieve data from a look-up table</a:t>
            </a:r>
          </a:p>
          <a:p>
            <a:pPr>
              <a:lnSpc>
                <a:spcPct val="90000"/>
              </a:lnSpc>
            </a:pPr>
            <a:r>
              <a:rPr lang="en-US" altLang="en-US" sz="2000"/>
              <a:t>A 16-bit register (data pointer) holds the base address and the accumulator holds an 8-bit displacement or index value</a:t>
            </a:r>
          </a:p>
          <a:p>
            <a:pPr>
              <a:lnSpc>
                <a:spcPct val="90000"/>
              </a:lnSpc>
            </a:pPr>
            <a:r>
              <a:rPr lang="en-US" altLang="en-US" sz="2000"/>
              <a:t>The sum of these two registers forms the effective address for a JMP or MOVC instruction</a:t>
            </a:r>
          </a:p>
          <a:p>
            <a:pPr>
              <a:lnSpc>
                <a:spcPct val="90000"/>
              </a:lnSpc>
              <a:buFont typeface="Symbol" panose="05050102010706020507" pitchFamily="18" charset="2"/>
              <a:buNone/>
            </a:pPr>
            <a:endParaRPr lang="en-US" altLang="en-US" sz="2000"/>
          </a:p>
          <a:p>
            <a:pPr>
              <a:lnSpc>
                <a:spcPct val="90000"/>
              </a:lnSpc>
            </a:pPr>
            <a:r>
              <a:rPr lang="en-US" altLang="en-US" i="1"/>
              <a:t>Example</a:t>
            </a:r>
            <a:r>
              <a:rPr lang="en-US" altLang="en-US"/>
              <a:t>:</a:t>
            </a:r>
          </a:p>
          <a:p>
            <a:pPr lvl="1">
              <a:lnSpc>
                <a:spcPct val="90000"/>
              </a:lnSpc>
              <a:buFont typeface="Wingdings" panose="05000000000000000000" pitchFamily="2" charset="2"/>
              <a:buNone/>
            </a:pPr>
            <a:r>
              <a:rPr lang="en-US" altLang="en-US" sz="1800">
                <a:solidFill>
                  <a:srgbClr val="FF3300"/>
                </a:solidFill>
                <a:latin typeface="Courier" pitchFamily="49" charset="0"/>
              </a:rPr>
              <a:t> 	</a:t>
            </a:r>
            <a:r>
              <a:rPr lang="en-US" altLang="en-US" sz="1800" b="1">
                <a:solidFill>
                  <a:schemeClr val="tx2"/>
                </a:solidFill>
                <a:latin typeface="Courier" pitchFamily="49" charset="0"/>
              </a:rPr>
              <a:t>MOV	A,#08H	</a:t>
            </a:r>
            <a:r>
              <a:rPr lang="en-US" altLang="en-US" sz="1800" b="1">
                <a:solidFill>
                  <a:schemeClr val="tx1"/>
                </a:solidFill>
                <a:latin typeface="Courier" pitchFamily="49" charset="0"/>
              </a:rPr>
              <a:t>	;Offset from table start</a:t>
            </a:r>
          </a:p>
          <a:p>
            <a:pPr lvl="1">
              <a:lnSpc>
                <a:spcPct val="90000"/>
              </a:lnSpc>
              <a:buFont typeface="Wingdings" panose="05000000000000000000" pitchFamily="2"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	DPTR,#01F00H</a:t>
            </a:r>
            <a:r>
              <a:rPr lang="en-US" altLang="en-US" sz="1800" b="1">
                <a:solidFill>
                  <a:schemeClr val="tx1"/>
                </a:solidFill>
                <a:latin typeface="Courier" pitchFamily="49" charset="0"/>
              </a:rPr>
              <a:t>	;Table start address</a:t>
            </a:r>
          </a:p>
          <a:p>
            <a:pPr lvl="1">
              <a:lnSpc>
                <a:spcPct val="90000"/>
              </a:lnSpc>
              <a:buFont typeface="Wingdings" panose="05000000000000000000" pitchFamily="2"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MOVC	A,@A+DPTR</a:t>
            </a:r>
            <a:r>
              <a:rPr lang="en-US" altLang="en-US" sz="1800" b="1">
                <a:solidFill>
                  <a:schemeClr val="tx1"/>
                </a:solidFill>
                <a:latin typeface="Courier" pitchFamily="49" charset="0"/>
              </a:rPr>
              <a:t>	;Gets target value from the table 				;start address + offset and puts it 				;in A.</a:t>
            </a:r>
          </a:p>
          <a:p>
            <a:pPr lvl="1">
              <a:lnSpc>
                <a:spcPct val="90000"/>
              </a:lnSpc>
              <a:buFont typeface="Wingdings" panose="05000000000000000000" pitchFamily="2" charset="2"/>
              <a:buNone/>
            </a:pPr>
            <a:endParaRPr lang="en-US" altLang="en-US" sz="1800" b="1">
              <a:solidFill>
                <a:schemeClr val="tx1"/>
              </a:solidFill>
              <a:latin typeface="Courier" pitchFamily="49" charset="0"/>
            </a:endParaRPr>
          </a:p>
          <a:p>
            <a:pPr>
              <a:lnSpc>
                <a:spcPct val="90000"/>
              </a:lnSpc>
            </a:pPr>
            <a:r>
              <a:rPr lang="en-US" altLang="en-US" sz="2000"/>
              <a:t>After the execution of the above instructions, the program will branch to address 1F08H (1F00H+08H) and transfer into the accumulator the data byte retrieved from that location (from the look-up table)</a:t>
            </a:r>
            <a:endParaRPr lang="en-GB"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4386F2B5-187D-4D3B-A86A-2F85758B8C6C}"/>
              </a:ext>
            </a:extLst>
          </p:cNvPr>
          <p:cNvSpPr>
            <a:spLocks noGrp="1" noChangeArrowheads="1"/>
          </p:cNvSpPr>
          <p:nvPr>
            <p:ph type="title"/>
          </p:nvPr>
        </p:nvSpPr>
        <p:spPr/>
        <p:txBody>
          <a:bodyPr/>
          <a:lstStyle/>
          <a:p>
            <a:r>
              <a:rPr lang="en-US" altLang="en-US"/>
              <a:t>Instruction Types</a:t>
            </a:r>
            <a:endParaRPr lang="en-GB" altLang="en-US"/>
          </a:p>
        </p:txBody>
      </p:sp>
      <p:sp>
        <p:nvSpPr>
          <p:cNvPr id="335875" name="Rectangle 3">
            <a:extLst>
              <a:ext uri="{FF2B5EF4-FFF2-40B4-BE49-F238E27FC236}">
                <a16:creationId xmlns:a16="http://schemas.microsoft.com/office/drawing/2014/main" id="{696F363C-D432-4C95-A1CD-C81F4FFB1E8E}"/>
              </a:ext>
            </a:extLst>
          </p:cNvPr>
          <p:cNvSpPr>
            <a:spLocks noGrp="1" noChangeArrowheads="1"/>
          </p:cNvSpPr>
          <p:nvPr>
            <p:ph type="body" idx="1"/>
          </p:nvPr>
        </p:nvSpPr>
        <p:spPr/>
        <p:txBody>
          <a:bodyPr/>
          <a:lstStyle/>
          <a:p>
            <a:r>
              <a:rPr lang="en-US" altLang="en-US" dirty="0"/>
              <a:t>The 8051 instructions are divided into five functional groups:</a:t>
            </a:r>
          </a:p>
          <a:p>
            <a:pPr lvl="1"/>
            <a:r>
              <a:rPr lang="en-US" altLang="en-US" sz="2400" dirty="0"/>
              <a:t>Arithmetic operations</a:t>
            </a:r>
          </a:p>
          <a:p>
            <a:pPr lvl="1"/>
            <a:r>
              <a:rPr lang="en-US" altLang="en-US" sz="2400" dirty="0"/>
              <a:t>Logical operations</a:t>
            </a:r>
          </a:p>
          <a:p>
            <a:pPr lvl="1"/>
            <a:r>
              <a:rPr lang="en-US" altLang="en-US" sz="2400" dirty="0"/>
              <a:t>Data transfer operations</a:t>
            </a:r>
          </a:p>
          <a:p>
            <a:pPr lvl="1"/>
            <a:r>
              <a:rPr lang="en-US" altLang="en-US" sz="2400" dirty="0"/>
              <a:t>Boolean variable operations</a:t>
            </a:r>
          </a:p>
          <a:p>
            <a:pPr lvl="1"/>
            <a:r>
              <a:rPr lang="en-US" altLang="en-US" sz="2400" dirty="0"/>
              <a:t>Program branching operations</a:t>
            </a:r>
            <a:endParaRPr lang="en-GB"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1EC7CBF6-01E2-44EA-91B0-1BC348703BAC}"/>
              </a:ext>
            </a:extLst>
          </p:cNvPr>
          <p:cNvSpPr>
            <a:spLocks noGrp="1" noChangeArrowheads="1"/>
          </p:cNvSpPr>
          <p:nvPr>
            <p:ph type="title"/>
          </p:nvPr>
        </p:nvSpPr>
        <p:spPr/>
        <p:txBody>
          <a:bodyPr/>
          <a:lstStyle/>
          <a:p>
            <a:r>
              <a:rPr lang="en-US" altLang="en-US"/>
              <a:t>Arithmetic Operations</a:t>
            </a:r>
            <a:endParaRPr lang="en-GB" altLang="en-US" b="1"/>
          </a:p>
        </p:txBody>
      </p:sp>
      <p:sp>
        <p:nvSpPr>
          <p:cNvPr id="337923" name="Rectangle 3">
            <a:extLst>
              <a:ext uri="{FF2B5EF4-FFF2-40B4-BE49-F238E27FC236}">
                <a16:creationId xmlns:a16="http://schemas.microsoft.com/office/drawing/2014/main" id="{152C419F-CFD9-4A82-A9CD-7BA3E228709A}"/>
              </a:ext>
            </a:extLst>
          </p:cNvPr>
          <p:cNvSpPr>
            <a:spLocks noGrp="1" noChangeArrowheads="1"/>
          </p:cNvSpPr>
          <p:nvPr>
            <p:ph type="body" idx="1"/>
          </p:nvPr>
        </p:nvSpPr>
        <p:spPr>
          <a:xfrm>
            <a:off x="227013" y="838200"/>
            <a:ext cx="8683625" cy="2019300"/>
          </a:xfrm>
        </p:spPr>
        <p:txBody>
          <a:bodyPr/>
          <a:lstStyle/>
          <a:p>
            <a:r>
              <a:rPr lang="en-US" altLang="en-US" sz="2000" dirty="0"/>
              <a:t>With arithmetic instructions, the 8051 has no special knowledge of the data format (e.g. signed binary, unsigned binary, binary coded decimal, ASCII, etc.)</a:t>
            </a:r>
          </a:p>
          <a:p>
            <a:r>
              <a:rPr lang="en-US" altLang="en-US" sz="2000" dirty="0"/>
              <a:t>The appropriate status bits in the PSW are set when specific conditions are met, which allows the user software to manage the different data formats</a:t>
            </a:r>
            <a:endParaRPr lang="en-GB" altLang="en-US" sz="2000" dirty="0"/>
          </a:p>
        </p:txBody>
      </p:sp>
      <p:pic>
        <p:nvPicPr>
          <p:cNvPr id="337924" name="Picture 4">
            <a:extLst>
              <a:ext uri="{FF2B5EF4-FFF2-40B4-BE49-F238E27FC236}">
                <a16:creationId xmlns:a16="http://schemas.microsoft.com/office/drawing/2014/main" id="{F8A9105A-4EF2-4014-BA22-412A1ECD2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846388"/>
            <a:ext cx="3502025" cy="3792537"/>
          </a:xfrm>
          <a:prstGeom prst="rect">
            <a:avLst/>
          </a:prstGeom>
          <a:noFill/>
          <a:extLst>
            <a:ext uri="{909E8E84-426E-40DD-AFC4-6F175D3DCCD1}">
              <a14:hiddenFill xmlns:a14="http://schemas.microsoft.com/office/drawing/2010/main">
                <a:solidFill>
                  <a:srgbClr val="FFFFFF"/>
                </a:solidFill>
              </a14:hiddenFill>
            </a:ext>
          </a:extLst>
        </p:spPr>
      </p:pic>
      <p:sp>
        <p:nvSpPr>
          <p:cNvPr id="337925" name="Rectangle 5">
            <a:extLst>
              <a:ext uri="{FF2B5EF4-FFF2-40B4-BE49-F238E27FC236}">
                <a16:creationId xmlns:a16="http://schemas.microsoft.com/office/drawing/2014/main" id="{C8FB7166-649B-437A-A04D-91AE942B9CC1}"/>
              </a:ext>
            </a:extLst>
          </p:cNvPr>
          <p:cNvSpPr>
            <a:spLocks noChangeArrowheads="1"/>
          </p:cNvSpPr>
          <p:nvPr/>
        </p:nvSpPr>
        <p:spPr bwMode="auto">
          <a:xfrm>
            <a:off x="4225925" y="3459163"/>
            <a:ext cx="4268788"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lstStyle>
            <a:lvl1pPr marL="342900" indent="-342900">
              <a:spcBef>
                <a:spcPct val="20000"/>
              </a:spcBef>
              <a:buClr>
                <a:srgbClr val="990000"/>
              </a:buClr>
              <a:buFont typeface="Symbol" panose="05050102010706020507" pitchFamily="18" charset="2"/>
              <a:buChar char="¨"/>
              <a:defRPr sz="2400">
                <a:solidFill>
                  <a:srgbClr val="000000"/>
                </a:solidFill>
                <a:latin typeface="Arial" panose="020B0604020202020204" pitchFamily="34" charset="0"/>
              </a:defRPr>
            </a:lvl1pPr>
            <a:lvl2pPr marL="742950" indent="-285750">
              <a:spcBef>
                <a:spcPct val="20000"/>
              </a:spcBef>
              <a:buClr>
                <a:srgbClr val="990000"/>
              </a:buClr>
              <a:buFont typeface="Wingdings" panose="05000000000000000000" pitchFamily="2" charset="2"/>
              <a:buChar char="Ø"/>
              <a:defRPr sz="2000">
                <a:solidFill>
                  <a:srgbClr val="000000"/>
                </a:solidFill>
                <a:latin typeface="Arial" panose="020B0604020202020204" pitchFamily="34" charset="0"/>
              </a:defRPr>
            </a:lvl2pPr>
            <a:lvl3pPr marL="1143000" indent="-228600">
              <a:spcBef>
                <a:spcPct val="20000"/>
              </a:spcBef>
              <a:buClr>
                <a:srgbClr val="990000"/>
              </a:buClr>
              <a:buFont typeface="Wingdings" panose="05000000000000000000" pitchFamily="2" charset="2"/>
              <a:buChar char="§"/>
              <a:defRPr>
                <a:solidFill>
                  <a:srgbClr val="000000"/>
                </a:solidFill>
                <a:latin typeface="Arial" panose="020B0604020202020204" pitchFamily="34" charset="0"/>
              </a:defRPr>
            </a:lvl3pPr>
            <a:lvl4pPr marL="1600200" indent="-228600">
              <a:spcBef>
                <a:spcPct val="20000"/>
              </a:spcBef>
              <a:buClr>
                <a:srgbClr val="990000"/>
              </a:buClr>
              <a:buChar char="•"/>
              <a:defRPr sz="1600">
                <a:solidFill>
                  <a:srgbClr val="000000"/>
                </a:solidFill>
                <a:latin typeface="Arial" panose="020B0604020202020204" pitchFamily="34" charset="0"/>
              </a:defRPr>
            </a:lvl4pPr>
            <a:lvl5pPr marL="2057400" indent="-228600">
              <a:spcBef>
                <a:spcPct val="20000"/>
              </a:spcBef>
              <a:buClr>
                <a:srgbClr val="990000"/>
              </a:buClr>
              <a:defRPr sz="1600">
                <a:solidFill>
                  <a:srgbClr val="000000"/>
                </a:solidFill>
                <a:latin typeface="Arial" panose="020B0604020202020204" pitchFamily="34" charset="0"/>
              </a:defRPr>
            </a:lvl5pPr>
            <a:lvl6pPr marL="2514600" indent="-228600" fontAlgn="base">
              <a:spcBef>
                <a:spcPct val="20000"/>
              </a:spcBef>
              <a:spcAft>
                <a:spcPct val="0"/>
              </a:spcAft>
              <a:buClr>
                <a:srgbClr val="990000"/>
              </a:buClr>
              <a:defRPr sz="1600">
                <a:solidFill>
                  <a:srgbClr val="000000"/>
                </a:solidFill>
                <a:latin typeface="Arial" panose="020B0604020202020204" pitchFamily="34" charset="0"/>
              </a:defRPr>
            </a:lvl6pPr>
            <a:lvl7pPr marL="2971800" indent="-228600" fontAlgn="base">
              <a:spcBef>
                <a:spcPct val="20000"/>
              </a:spcBef>
              <a:spcAft>
                <a:spcPct val="0"/>
              </a:spcAft>
              <a:buClr>
                <a:srgbClr val="990000"/>
              </a:buClr>
              <a:defRPr sz="1600">
                <a:solidFill>
                  <a:srgbClr val="000000"/>
                </a:solidFill>
                <a:latin typeface="Arial" panose="020B0604020202020204" pitchFamily="34" charset="0"/>
              </a:defRPr>
            </a:lvl7pPr>
            <a:lvl8pPr marL="3429000" indent="-228600" fontAlgn="base">
              <a:spcBef>
                <a:spcPct val="20000"/>
              </a:spcBef>
              <a:spcAft>
                <a:spcPct val="0"/>
              </a:spcAft>
              <a:buClr>
                <a:srgbClr val="990000"/>
              </a:buClr>
              <a:defRPr sz="1600">
                <a:solidFill>
                  <a:srgbClr val="000000"/>
                </a:solidFill>
                <a:latin typeface="Arial" panose="020B0604020202020204" pitchFamily="34" charset="0"/>
              </a:defRPr>
            </a:lvl8pPr>
            <a:lvl9pPr marL="3886200" indent="-228600" fontAlgn="base">
              <a:spcBef>
                <a:spcPct val="20000"/>
              </a:spcBef>
              <a:spcAft>
                <a:spcPct val="0"/>
              </a:spcAft>
              <a:buClr>
                <a:srgbClr val="990000"/>
              </a:buClr>
              <a:defRPr sz="1600">
                <a:solidFill>
                  <a:srgbClr val="000000"/>
                </a:solidFill>
                <a:latin typeface="Arial" panose="020B0604020202020204" pitchFamily="34" charset="0"/>
              </a:defRPr>
            </a:lvl9pPr>
          </a:lstStyle>
          <a:p>
            <a:pPr>
              <a:lnSpc>
                <a:spcPct val="90000"/>
              </a:lnSpc>
            </a:pPr>
            <a:r>
              <a:rPr lang="en-US" altLang="en-US" sz="2000"/>
              <a:t>[@Ri] implies contents of memory location pointed to by </a:t>
            </a:r>
            <a:r>
              <a:rPr lang="en-GB" altLang="en-US" sz="2000"/>
              <a:t>R0 or R1</a:t>
            </a:r>
          </a:p>
          <a:p>
            <a:pPr>
              <a:lnSpc>
                <a:spcPct val="90000"/>
              </a:lnSpc>
            </a:pPr>
            <a:endParaRPr lang="en-GB" altLang="en-US" sz="2000"/>
          </a:p>
          <a:p>
            <a:pPr>
              <a:lnSpc>
                <a:spcPct val="90000"/>
              </a:lnSpc>
            </a:pPr>
            <a:r>
              <a:rPr lang="en-GB" altLang="en-US" sz="2000"/>
              <a:t>Rn refers to registers R0-R7 of the currently selected register bank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CC7F394B-0538-433F-BD51-24502F1CC3A4}"/>
              </a:ext>
            </a:extLst>
          </p:cNvPr>
          <p:cNvSpPr>
            <a:spLocks noGrp="1" noChangeArrowheads="1"/>
          </p:cNvSpPr>
          <p:nvPr>
            <p:ph type="title"/>
          </p:nvPr>
        </p:nvSpPr>
        <p:spPr/>
        <p:txBody>
          <a:bodyPr/>
          <a:lstStyle/>
          <a:p>
            <a:r>
              <a:rPr lang="en-US" altLang="en-US"/>
              <a:t>Logical Operations</a:t>
            </a:r>
            <a:endParaRPr lang="en-GB" altLang="en-US"/>
          </a:p>
        </p:txBody>
      </p:sp>
      <p:sp>
        <p:nvSpPr>
          <p:cNvPr id="358403" name="Rectangle 3">
            <a:extLst>
              <a:ext uri="{FF2B5EF4-FFF2-40B4-BE49-F238E27FC236}">
                <a16:creationId xmlns:a16="http://schemas.microsoft.com/office/drawing/2014/main" id="{38396D3A-70FC-4264-9A77-E235C841F8AE}"/>
              </a:ext>
            </a:extLst>
          </p:cNvPr>
          <p:cNvSpPr>
            <a:spLocks noGrp="1" noChangeArrowheads="1"/>
          </p:cNvSpPr>
          <p:nvPr>
            <p:ph type="body" idx="1"/>
          </p:nvPr>
        </p:nvSpPr>
        <p:spPr>
          <a:xfrm>
            <a:off x="268288" y="1020763"/>
            <a:ext cx="4384675" cy="4067175"/>
          </a:xfrm>
        </p:spPr>
        <p:txBody>
          <a:bodyPr/>
          <a:lstStyle/>
          <a:p>
            <a:pPr>
              <a:lnSpc>
                <a:spcPct val="90000"/>
              </a:lnSpc>
              <a:tabLst>
                <a:tab pos="687388" algn="l"/>
                <a:tab pos="1254125" algn="l"/>
              </a:tabLst>
            </a:pPr>
            <a:r>
              <a:rPr lang="en-US" altLang="en-US"/>
              <a:t>Logical instructions perform Boolean operations (AND, OR, XOR, and NOT) on data bytes on a </a:t>
            </a:r>
            <a:r>
              <a:rPr lang="en-US" altLang="en-US" i="1"/>
              <a:t>bit-by-bit</a:t>
            </a:r>
            <a:r>
              <a:rPr lang="en-US" altLang="en-US"/>
              <a:t> basis</a:t>
            </a:r>
            <a:endParaRPr lang="en-US" altLang="en-US" sz="2000"/>
          </a:p>
          <a:p>
            <a:pPr>
              <a:lnSpc>
                <a:spcPct val="90000"/>
              </a:lnSpc>
              <a:tabLst>
                <a:tab pos="687388" algn="l"/>
                <a:tab pos="1254125" algn="l"/>
              </a:tabLst>
            </a:pPr>
            <a:endParaRPr lang="en-US" altLang="en-US" sz="2000"/>
          </a:p>
          <a:p>
            <a:pPr>
              <a:lnSpc>
                <a:spcPct val="90000"/>
              </a:lnSpc>
              <a:tabLst>
                <a:tab pos="687388" algn="l"/>
                <a:tab pos="1254125" algn="l"/>
              </a:tabLst>
            </a:pPr>
            <a:r>
              <a:rPr lang="en-US" altLang="en-US"/>
              <a:t>Examples:</a:t>
            </a:r>
          </a:p>
          <a:p>
            <a:pPr>
              <a:lnSpc>
                <a:spcPct val="90000"/>
              </a:lnSpc>
              <a:tabLst>
                <a:tab pos="687388" algn="l"/>
                <a:tab pos="1254125" algn="l"/>
              </a:tabLst>
            </a:pPr>
            <a:endParaRPr lang="en-US" altLang="en-US"/>
          </a:p>
          <a:p>
            <a:pPr>
              <a:lnSpc>
                <a:spcPct val="90000"/>
              </a:lnSpc>
              <a:buFont typeface="Symbol" panose="05050102010706020507" pitchFamily="18" charset="2"/>
              <a:buNone/>
              <a:tabLst>
                <a:tab pos="687388" algn="l"/>
                <a:tab pos="1254125" algn="l"/>
              </a:tabLst>
            </a:pPr>
            <a:r>
              <a:rPr lang="en-US" altLang="en-US" sz="2000" b="1">
                <a:solidFill>
                  <a:schemeClr val="tx2"/>
                </a:solidFill>
                <a:latin typeface="Courier" pitchFamily="49" charset="0"/>
              </a:rPr>
              <a:t>ANL	A, #02H</a:t>
            </a:r>
            <a:r>
              <a:rPr lang="en-US" altLang="en-US" sz="2000">
                <a:solidFill>
                  <a:schemeClr val="tx1"/>
                </a:solidFill>
                <a:latin typeface="Courier" pitchFamily="49" charset="0"/>
              </a:rPr>
              <a:t>	</a:t>
            </a:r>
            <a:r>
              <a:rPr lang="en-US" altLang="en-US" sz="2000" b="1">
                <a:solidFill>
                  <a:schemeClr val="tx1"/>
                </a:solidFill>
                <a:latin typeface="Courier" pitchFamily="49" charset="0"/>
              </a:rPr>
              <a:t>;Mask bit 1</a:t>
            </a:r>
          </a:p>
          <a:p>
            <a:pPr>
              <a:lnSpc>
                <a:spcPct val="90000"/>
              </a:lnSpc>
              <a:buFont typeface="Symbol" panose="05050102010706020507" pitchFamily="18" charset="2"/>
              <a:buNone/>
              <a:tabLst>
                <a:tab pos="687388" algn="l"/>
                <a:tab pos="1254125" algn="l"/>
              </a:tabLst>
            </a:pPr>
            <a:r>
              <a:rPr lang="en-US" altLang="en-US" sz="2000" b="1">
                <a:solidFill>
                  <a:schemeClr val="tx2"/>
                </a:solidFill>
                <a:latin typeface="Courier" pitchFamily="49" charset="0"/>
              </a:rPr>
              <a:t>ORL	TCON, A</a:t>
            </a:r>
            <a:r>
              <a:rPr lang="en-US" altLang="en-US" sz="2000">
                <a:solidFill>
                  <a:schemeClr val="tx1"/>
                </a:solidFill>
                <a:latin typeface="Courier" pitchFamily="49" charset="0"/>
              </a:rPr>
              <a:t>	</a:t>
            </a:r>
            <a:r>
              <a:rPr lang="en-US" altLang="en-US" sz="2000" b="1">
                <a:solidFill>
                  <a:schemeClr val="tx1"/>
                </a:solidFill>
                <a:latin typeface="Courier" pitchFamily="49" charset="0"/>
              </a:rPr>
              <a:t>;TCON=TCON-</a:t>
            </a:r>
            <a:r>
              <a:rPr lang="en-US" altLang="en-US" sz="2000" b="1" i="1">
                <a:solidFill>
                  <a:schemeClr val="tx1"/>
                </a:solidFill>
                <a:latin typeface="Courier" pitchFamily="49" charset="0"/>
              </a:rPr>
              <a:t>OR</a:t>
            </a:r>
            <a:r>
              <a:rPr lang="en-US" altLang="en-US" sz="2000" b="1">
                <a:solidFill>
                  <a:schemeClr val="tx1"/>
                </a:solidFill>
                <a:latin typeface="Courier" pitchFamily="49" charset="0"/>
              </a:rPr>
              <a:t>-A</a:t>
            </a:r>
          </a:p>
          <a:p>
            <a:pPr>
              <a:lnSpc>
                <a:spcPct val="90000"/>
              </a:lnSpc>
              <a:buFont typeface="Symbol" panose="05050102010706020507" pitchFamily="18" charset="2"/>
              <a:buNone/>
              <a:tabLst>
                <a:tab pos="687388" algn="l"/>
                <a:tab pos="1254125" algn="l"/>
              </a:tabLst>
            </a:pPr>
            <a:endParaRPr lang="en-GB" altLang="en-US" sz="2000" b="1">
              <a:solidFill>
                <a:srgbClr val="008000"/>
              </a:solidFill>
              <a:latin typeface="Courier" pitchFamily="49" charset="0"/>
            </a:endParaRPr>
          </a:p>
        </p:txBody>
      </p:sp>
      <p:pic>
        <p:nvPicPr>
          <p:cNvPr id="358404" name="Picture 4">
            <a:extLst>
              <a:ext uri="{FF2B5EF4-FFF2-40B4-BE49-F238E27FC236}">
                <a16:creationId xmlns:a16="http://schemas.microsoft.com/office/drawing/2014/main" id="{1149A4D9-6999-4DE2-9594-ED5BF1B3D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25" y="881063"/>
            <a:ext cx="4219575" cy="4981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804ACBAA-9D98-4563-BD63-28E24F3AEFC1}"/>
              </a:ext>
            </a:extLst>
          </p:cNvPr>
          <p:cNvSpPr>
            <a:spLocks noGrp="1" noChangeArrowheads="1"/>
          </p:cNvSpPr>
          <p:nvPr>
            <p:ph type="title"/>
          </p:nvPr>
        </p:nvSpPr>
        <p:spPr/>
        <p:txBody>
          <a:bodyPr/>
          <a:lstStyle/>
          <a:p>
            <a:r>
              <a:rPr lang="en-US" altLang="en-US"/>
              <a:t>Data Transfer Instructions</a:t>
            </a:r>
            <a:endParaRPr lang="en-GB" altLang="en-US" b="1"/>
          </a:p>
        </p:txBody>
      </p:sp>
      <p:sp>
        <p:nvSpPr>
          <p:cNvPr id="380931" name="Rectangle 3">
            <a:extLst>
              <a:ext uri="{FF2B5EF4-FFF2-40B4-BE49-F238E27FC236}">
                <a16:creationId xmlns:a16="http://schemas.microsoft.com/office/drawing/2014/main" id="{8FD3831D-5D43-47CE-AA67-7263DB8B679F}"/>
              </a:ext>
            </a:extLst>
          </p:cNvPr>
          <p:cNvSpPr>
            <a:spLocks noGrp="1" noChangeArrowheads="1"/>
          </p:cNvSpPr>
          <p:nvPr>
            <p:ph type="body" sz="half" idx="1"/>
          </p:nvPr>
        </p:nvSpPr>
        <p:spPr>
          <a:xfrm>
            <a:off x="227013" y="717550"/>
            <a:ext cx="4265612" cy="5664200"/>
          </a:xfrm>
        </p:spPr>
        <p:txBody>
          <a:bodyPr/>
          <a:lstStyle/>
          <a:p>
            <a:r>
              <a:rPr lang="en-US" altLang="en-US" sz="1800"/>
              <a:t>Data transfer instructions can be used to transfer data between an internal RAM location and an SFR location without going through the accumulator</a:t>
            </a:r>
          </a:p>
          <a:p>
            <a:r>
              <a:rPr lang="en-US" altLang="en-US" sz="1800"/>
              <a:t>It is also possible to transfer data between the internal and external RAM by using indirect addressing</a:t>
            </a:r>
          </a:p>
          <a:p>
            <a:r>
              <a:rPr lang="en-US" altLang="en-US" sz="1800"/>
              <a:t>The upper 128 bytes of data RAM are accessed only by indirect addressing and the SFRs are accessed only by direct addressing</a:t>
            </a:r>
            <a:endParaRPr lang="en-GB" altLang="en-US" sz="1800"/>
          </a:p>
        </p:txBody>
      </p:sp>
      <p:pic>
        <p:nvPicPr>
          <p:cNvPr id="380932" name="Object 4">
            <a:extLst>
              <a:ext uri="{FF2B5EF4-FFF2-40B4-BE49-F238E27FC236}">
                <a16:creationId xmlns:a16="http://schemas.microsoft.com/office/drawing/2014/main" id="{7AA0F134-5620-4CF8-9999-F8ACD9412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4500563"/>
            <a:ext cx="2962275"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80933" name="Group 5">
            <a:extLst>
              <a:ext uri="{FF2B5EF4-FFF2-40B4-BE49-F238E27FC236}">
                <a16:creationId xmlns:a16="http://schemas.microsoft.com/office/drawing/2014/main" id="{FDD71900-12A3-4F89-9675-7F4CC2658004}"/>
              </a:ext>
            </a:extLst>
          </p:cNvPr>
          <p:cNvGraphicFramePr>
            <a:graphicFrameLocks noGrp="1"/>
          </p:cNvGraphicFramePr>
          <p:nvPr>
            <p:ph sz="half" idx="2"/>
          </p:nvPr>
        </p:nvGraphicFramePr>
        <p:xfrm>
          <a:off x="4495800" y="779463"/>
          <a:ext cx="4333875" cy="5046669"/>
        </p:xfrm>
        <a:graphic>
          <a:graphicData uri="http://schemas.openxmlformats.org/drawingml/2006/table">
            <a:tbl>
              <a:tblPr/>
              <a:tblGrid>
                <a:gridCol w="1595438">
                  <a:extLst>
                    <a:ext uri="{9D8B030D-6E8A-4147-A177-3AD203B41FA5}">
                      <a16:colId xmlns:a16="http://schemas.microsoft.com/office/drawing/2014/main" val="2514286892"/>
                    </a:ext>
                  </a:extLst>
                </a:gridCol>
                <a:gridCol w="2738437">
                  <a:extLst>
                    <a:ext uri="{9D8B030D-6E8A-4147-A177-3AD203B41FA5}">
                      <a16:colId xmlns:a16="http://schemas.microsoft.com/office/drawing/2014/main" val="1733801862"/>
                    </a:ext>
                  </a:extLst>
                </a:gridCol>
              </a:tblGrid>
              <a:tr h="2952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90040212"/>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@Ri,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[@Ri] =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2194254"/>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@Ri, #data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[@Ri] = immediate data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9143566"/>
                  </a:ext>
                </a:extLst>
              </a:tr>
              <a:tr h="4254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DPTR, #data 16</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[DPTR] = immediate data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1145568"/>
                  </a:ext>
                </a:extLst>
              </a:tr>
              <a:tr h="4270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MOVC  A,@A+DPTR</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Code byte from [@A+DPTR]</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74917846"/>
                  </a:ext>
                </a:extLst>
              </a:tr>
              <a:tr h="4254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MOVC  A,@A+PC</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Code byte from [@A+PC]</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974514631"/>
                  </a:ext>
                </a:extLst>
              </a:tr>
              <a:tr h="4270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panose="020B0604020202020204" pitchFamily="34" charset="0"/>
                          <a:cs typeface="Times New Roman" panose="02020603050405020304" pitchFamily="18" charset="0"/>
                        </a:rPr>
                        <a:t>MOVX  </a:t>
                      </a:r>
                      <a:r>
                        <a:rPr kumimoji="0" lang="en-US" altLang="en-US" sz="1000" b="1" i="0" u="none" strike="noStrike" cap="none" normalizeH="0" baseline="0" dirty="0" err="1">
                          <a:ln>
                            <a:noFill/>
                          </a:ln>
                          <a:solidFill>
                            <a:srgbClr val="000000"/>
                          </a:solidFill>
                          <a:effectLst/>
                          <a:latin typeface="Arial" panose="020B0604020202020204" pitchFamily="34" charset="0"/>
                          <a:cs typeface="Times New Roman" panose="02020603050405020304" pitchFamily="18" charset="0"/>
                        </a:rPr>
                        <a:t>A,@Ri</a:t>
                      </a:r>
                      <a:endParaRPr kumimoji="0" lang="en-US" altLang="en-US" sz="1800" b="1" i="0" u="none" strike="noStrike" cap="none" normalizeH="0" baseline="0" dirty="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Data byte from external ram [@Ri]</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238344"/>
                  </a:ext>
                </a:extLst>
              </a:tr>
              <a:tr h="4270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A,@DPTR</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Data byte from external ram [@DPTR]</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9601256"/>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@Ri,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External[@Ri]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5665664"/>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@DPTR,A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External[@DPTR]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63795601"/>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PUSH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Push into stack</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545765556"/>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POP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Pop from stack</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8564868"/>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A,Rn</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[Rn], [Rn]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221420709"/>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[direct], [direct]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88889956"/>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 @Ri</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[@Rn], [@Rn]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9260487"/>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XCHD  A,@Ri</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Exchange low order digits</a:t>
                      </a:r>
                      <a:endPar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296878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B5B2862C-8F4A-45F9-946E-76693E21EAEF}"/>
              </a:ext>
            </a:extLst>
          </p:cNvPr>
          <p:cNvSpPr>
            <a:spLocks noGrp="1" noChangeArrowheads="1"/>
          </p:cNvSpPr>
          <p:nvPr>
            <p:ph type="title"/>
          </p:nvPr>
        </p:nvSpPr>
        <p:spPr/>
        <p:txBody>
          <a:bodyPr/>
          <a:lstStyle/>
          <a:p>
            <a:r>
              <a:rPr lang="en-US" altLang="en-US"/>
              <a:t>Boolean Variable Instructions</a:t>
            </a:r>
            <a:endParaRPr lang="en-GB" altLang="en-US" b="1"/>
          </a:p>
        </p:txBody>
      </p:sp>
      <p:sp>
        <p:nvSpPr>
          <p:cNvPr id="403459" name="Rectangle 3">
            <a:extLst>
              <a:ext uri="{FF2B5EF4-FFF2-40B4-BE49-F238E27FC236}">
                <a16:creationId xmlns:a16="http://schemas.microsoft.com/office/drawing/2014/main" id="{09EC92BF-7184-4D53-8516-8EF3668312BB}"/>
              </a:ext>
            </a:extLst>
          </p:cNvPr>
          <p:cNvSpPr>
            <a:spLocks noGrp="1" noChangeArrowheads="1"/>
          </p:cNvSpPr>
          <p:nvPr>
            <p:ph type="body" sz="half" idx="1"/>
          </p:nvPr>
        </p:nvSpPr>
        <p:spPr/>
        <p:txBody>
          <a:bodyPr/>
          <a:lstStyle/>
          <a:p>
            <a:pPr>
              <a:lnSpc>
                <a:spcPct val="90000"/>
              </a:lnSpc>
              <a:tabLst>
                <a:tab pos="796925" algn="l"/>
                <a:tab pos="1657350" algn="l"/>
                <a:tab pos="3141663" algn="l"/>
              </a:tabLst>
            </a:pPr>
            <a:r>
              <a:rPr lang="en-US" altLang="en-US" sz="1800" dirty="0"/>
              <a:t>The 8051 processor can perform single bit operations</a:t>
            </a:r>
          </a:p>
          <a:p>
            <a:pPr>
              <a:lnSpc>
                <a:spcPct val="90000"/>
              </a:lnSpc>
              <a:tabLst>
                <a:tab pos="796925" algn="l"/>
                <a:tab pos="1657350" algn="l"/>
                <a:tab pos="3141663" algn="l"/>
              </a:tabLst>
            </a:pPr>
            <a:r>
              <a:rPr lang="en-US" altLang="en-US" sz="1800" dirty="0"/>
              <a:t>The operations include </a:t>
            </a:r>
            <a:r>
              <a:rPr lang="en-US" altLang="en-US" sz="1800" i="1" dirty="0"/>
              <a:t>set, clear</a:t>
            </a:r>
            <a:r>
              <a:rPr lang="en-US" altLang="en-US" sz="1800" dirty="0"/>
              <a:t>, </a:t>
            </a:r>
            <a:r>
              <a:rPr lang="en-US" altLang="en-US" sz="1800" i="1" dirty="0"/>
              <a:t>and, or</a:t>
            </a:r>
            <a:r>
              <a:rPr lang="en-US" altLang="en-US" sz="1800" dirty="0"/>
              <a:t> and </a:t>
            </a:r>
            <a:r>
              <a:rPr lang="en-US" altLang="en-US" sz="1800" i="1" dirty="0"/>
              <a:t>complement</a:t>
            </a:r>
            <a:r>
              <a:rPr lang="en-US" altLang="en-US" sz="1800" dirty="0"/>
              <a:t> instructions</a:t>
            </a:r>
          </a:p>
          <a:p>
            <a:pPr>
              <a:lnSpc>
                <a:spcPct val="90000"/>
              </a:lnSpc>
              <a:tabLst>
                <a:tab pos="796925" algn="l"/>
                <a:tab pos="1657350" algn="l"/>
                <a:tab pos="3141663" algn="l"/>
              </a:tabLst>
            </a:pPr>
            <a:r>
              <a:rPr lang="en-US" altLang="en-US" sz="1800" dirty="0"/>
              <a:t>Also included are bit–level moves or conditional jump instructions</a:t>
            </a:r>
          </a:p>
          <a:p>
            <a:pPr>
              <a:lnSpc>
                <a:spcPct val="90000"/>
              </a:lnSpc>
              <a:tabLst>
                <a:tab pos="796925" algn="l"/>
                <a:tab pos="1657350" algn="l"/>
                <a:tab pos="3141663" algn="l"/>
              </a:tabLst>
            </a:pPr>
            <a:r>
              <a:rPr lang="en-US" altLang="en-US" sz="1800" dirty="0"/>
              <a:t>All bit accesses use direct addressing</a:t>
            </a:r>
          </a:p>
          <a:p>
            <a:pPr>
              <a:lnSpc>
                <a:spcPct val="90000"/>
              </a:lnSpc>
              <a:tabLst>
                <a:tab pos="796925" algn="l"/>
                <a:tab pos="1657350" algn="l"/>
                <a:tab pos="3141663" algn="l"/>
              </a:tabLst>
            </a:pPr>
            <a:endParaRPr lang="en-US" altLang="en-US" sz="1800" dirty="0"/>
          </a:p>
          <a:p>
            <a:pPr>
              <a:lnSpc>
                <a:spcPct val="90000"/>
              </a:lnSpc>
              <a:tabLst>
                <a:tab pos="796925" algn="l"/>
                <a:tab pos="1657350" algn="l"/>
                <a:tab pos="3141663" algn="l"/>
              </a:tabLst>
            </a:pPr>
            <a:r>
              <a:rPr lang="en-US" altLang="en-US" sz="1800" b="1" dirty="0"/>
              <a:t>Examples:</a:t>
            </a:r>
          </a:p>
          <a:p>
            <a:pPr>
              <a:lnSpc>
                <a:spcPct val="90000"/>
              </a:lnSpc>
              <a:spcBef>
                <a:spcPct val="50000"/>
              </a:spcBef>
              <a:buFont typeface="Symbol" panose="05050102010706020507" pitchFamily="18" charset="2"/>
              <a:buNone/>
              <a:tabLst>
                <a:tab pos="796925" algn="l"/>
                <a:tab pos="1657350" algn="l"/>
                <a:tab pos="3141663" algn="l"/>
              </a:tabLst>
            </a:pPr>
            <a:endParaRPr lang="en-US" altLang="en-US" sz="1800" b="1" dirty="0">
              <a:solidFill>
                <a:srgbClr val="FF3300"/>
              </a:solidFill>
            </a:endParaRPr>
          </a:p>
          <a:p>
            <a:pPr>
              <a:lnSpc>
                <a:spcPct val="90000"/>
              </a:lnSpc>
              <a:spcBef>
                <a:spcPct val="50000"/>
              </a:spcBef>
              <a:buFont typeface="Symbol" panose="05050102010706020507" pitchFamily="18" charset="2"/>
              <a:buNone/>
              <a:tabLst>
                <a:tab pos="796925" algn="l"/>
                <a:tab pos="1657350" algn="l"/>
                <a:tab pos="3141663" algn="l"/>
              </a:tabLst>
            </a:pPr>
            <a:r>
              <a:rPr lang="en-US" altLang="en-US" sz="1800" b="1" dirty="0">
                <a:solidFill>
                  <a:schemeClr val="tx2"/>
                </a:solidFill>
                <a:latin typeface="Courier" pitchFamily="49" charset="0"/>
              </a:rPr>
              <a:t>SETB	TR0</a:t>
            </a:r>
            <a:r>
              <a:rPr lang="en-US" altLang="en-US" sz="1800" dirty="0">
                <a:solidFill>
                  <a:schemeClr val="tx1"/>
                </a:solidFill>
              </a:rPr>
              <a:t>	</a:t>
            </a:r>
            <a:r>
              <a:rPr lang="en-US" altLang="en-US" sz="1800" b="1" dirty="0">
                <a:solidFill>
                  <a:schemeClr val="tx1"/>
                </a:solidFill>
                <a:latin typeface="Courier" pitchFamily="49" charset="0"/>
              </a:rPr>
              <a:t>;Start Timer0.</a:t>
            </a:r>
          </a:p>
          <a:p>
            <a:pPr>
              <a:lnSpc>
                <a:spcPct val="90000"/>
              </a:lnSpc>
              <a:spcBef>
                <a:spcPct val="50000"/>
              </a:spcBef>
              <a:buFont typeface="Symbol" panose="05050102010706020507" pitchFamily="18" charset="2"/>
              <a:buNone/>
              <a:tabLst>
                <a:tab pos="796925" algn="l"/>
                <a:tab pos="1657350" algn="l"/>
                <a:tab pos="3141663" algn="l"/>
              </a:tabLst>
            </a:pPr>
            <a:r>
              <a:rPr lang="en-US" altLang="en-US" sz="1800" b="1" dirty="0">
                <a:solidFill>
                  <a:schemeClr val="tx2"/>
                </a:solidFill>
                <a:latin typeface="Courier" pitchFamily="49" charset="0"/>
              </a:rPr>
              <a:t>POLL:	JNB	TR0, POLL</a:t>
            </a:r>
            <a:r>
              <a:rPr lang="en-US" altLang="en-US" sz="1800" b="1" dirty="0">
                <a:solidFill>
                  <a:schemeClr val="tx1"/>
                </a:solidFill>
                <a:latin typeface="Courier" pitchFamily="49" charset="0"/>
              </a:rPr>
              <a:t>	;Wait till timer overflows.</a:t>
            </a:r>
            <a:endParaRPr lang="en-GB" altLang="en-US" sz="1800" b="1" dirty="0">
              <a:solidFill>
                <a:schemeClr val="tx1"/>
              </a:solidFill>
              <a:latin typeface="Courier" pitchFamily="49" charset="0"/>
            </a:endParaRPr>
          </a:p>
          <a:p>
            <a:pPr>
              <a:lnSpc>
                <a:spcPct val="90000"/>
              </a:lnSpc>
              <a:tabLst>
                <a:tab pos="796925" algn="l"/>
                <a:tab pos="1657350" algn="l"/>
                <a:tab pos="3141663" algn="l"/>
              </a:tabLst>
            </a:pPr>
            <a:endParaRPr lang="en-US" altLang="en-US" sz="1800" dirty="0">
              <a:solidFill>
                <a:schemeClr val="tx1"/>
              </a:solidFill>
            </a:endParaRPr>
          </a:p>
          <a:p>
            <a:pPr>
              <a:lnSpc>
                <a:spcPct val="90000"/>
              </a:lnSpc>
              <a:buFont typeface="Symbol" panose="05050102010706020507" pitchFamily="18" charset="2"/>
              <a:buNone/>
              <a:tabLst>
                <a:tab pos="796925" algn="l"/>
                <a:tab pos="1657350" algn="l"/>
                <a:tab pos="3141663" algn="l"/>
              </a:tabLst>
            </a:pPr>
            <a:endParaRPr lang="en-GB" altLang="en-US" sz="1800" dirty="0"/>
          </a:p>
        </p:txBody>
      </p:sp>
      <p:graphicFrame>
        <p:nvGraphicFramePr>
          <p:cNvPr id="403524" name="Group 68">
            <a:extLst>
              <a:ext uri="{FF2B5EF4-FFF2-40B4-BE49-F238E27FC236}">
                <a16:creationId xmlns:a16="http://schemas.microsoft.com/office/drawing/2014/main" id="{66A09DC2-A91B-45EC-81D6-CF8C0B63A8CA}"/>
              </a:ext>
            </a:extLst>
          </p:cNvPr>
          <p:cNvGraphicFramePr>
            <a:graphicFrameLocks noGrp="1"/>
          </p:cNvGraphicFramePr>
          <p:nvPr>
            <p:ph sz="half" idx="2"/>
          </p:nvPr>
        </p:nvGraphicFramePr>
        <p:xfrm>
          <a:off x="4640263" y="733425"/>
          <a:ext cx="4265612" cy="5151120"/>
        </p:xfrm>
        <a:graphic>
          <a:graphicData uri="http://schemas.openxmlformats.org/drawingml/2006/table">
            <a:tbl>
              <a:tblPr/>
              <a:tblGrid>
                <a:gridCol w="1355725">
                  <a:extLst>
                    <a:ext uri="{9D8B030D-6E8A-4147-A177-3AD203B41FA5}">
                      <a16:colId xmlns:a16="http://schemas.microsoft.com/office/drawing/2014/main" val="617313978"/>
                    </a:ext>
                  </a:extLst>
                </a:gridCol>
                <a:gridCol w="2909887">
                  <a:extLst>
                    <a:ext uri="{9D8B030D-6E8A-4147-A177-3AD203B41FA5}">
                      <a16:colId xmlns:a16="http://schemas.microsoft.com/office/drawing/2014/main" val="2278414508"/>
                    </a:ext>
                  </a:extLst>
                </a:gridCol>
              </a:tblGrid>
              <a:tr h="29368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20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903160938"/>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CLR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772986"/>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CLR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5388151"/>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SETB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65969025"/>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SETB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34158111"/>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CPL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Complement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9744929"/>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CPL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Complement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2026676"/>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710994620"/>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NOT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73576812"/>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148461"/>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 NOT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491001"/>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bit to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71797539"/>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bit,C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C to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877650267"/>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JC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C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9651611"/>
                  </a:ext>
                </a:extLst>
              </a:tr>
              <a:tr h="2587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JNC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C not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75948048"/>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JB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specified bit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9633283"/>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JNB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specified bit not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141463294"/>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JBC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specified bit set then clear it and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757407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01748A2C-4ACC-4947-B241-56BC48471B18}"/>
              </a:ext>
            </a:extLst>
          </p:cNvPr>
          <p:cNvSpPr>
            <a:spLocks noGrp="1" noChangeArrowheads="1"/>
          </p:cNvSpPr>
          <p:nvPr>
            <p:ph type="title"/>
          </p:nvPr>
        </p:nvSpPr>
        <p:spPr/>
        <p:txBody>
          <a:bodyPr/>
          <a:lstStyle/>
          <a:p>
            <a:r>
              <a:rPr lang="en-US" altLang="en-US"/>
              <a:t>Program Branching Instructions</a:t>
            </a:r>
            <a:endParaRPr lang="en-GB" altLang="en-US" b="1"/>
          </a:p>
        </p:txBody>
      </p:sp>
      <p:sp>
        <p:nvSpPr>
          <p:cNvPr id="430083" name="Rectangle 3">
            <a:extLst>
              <a:ext uri="{FF2B5EF4-FFF2-40B4-BE49-F238E27FC236}">
                <a16:creationId xmlns:a16="http://schemas.microsoft.com/office/drawing/2014/main" id="{B860D2AF-BD52-4FD1-B350-A57B120F4B5D}"/>
              </a:ext>
            </a:extLst>
          </p:cNvPr>
          <p:cNvSpPr>
            <a:spLocks noGrp="1" noChangeArrowheads="1"/>
          </p:cNvSpPr>
          <p:nvPr>
            <p:ph type="body" sz="half" idx="1"/>
          </p:nvPr>
        </p:nvSpPr>
        <p:spPr>
          <a:xfrm>
            <a:off x="296863" y="996950"/>
            <a:ext cx="3997325" cy="5180013"/>
          </a:xfrm>
        </p:spPr>
        <p:txBody>
          <a:bodyPr/>
          <a:lstStyle/>
          <a:p>
            <a:r>
              <a:rPr lang="en-US" altLang="en-US" sz="2200"/>
              <a:t>Program branching instructions are used to control the flow of program execution</a:t>
            </a:r>
          </a:p>
          <a:p>
            <a:endParaRPr lang="en-US" altLang="en-US" sz="2200"/>
          </a:p>
          <a:p>
            <a:r>
              <a:rPr lang="en-US" altLang="en-US" sz="2200"/>
              <a:t>Some instructions provide decision making capabilities before transferring control to other parts of the program (conditional branches).</a:t>
            </a:r>
            <a:endParaRPr lang="en-GB" altLang="en-US" sz="2200"/>
          </a:p>
        </p:txBody>
      </p:sp>
      <p:graphicFrame>
        <p:nvGraphicFramePr>
          <p:cNvPr id="430141" name="Group 61">
            <a:extLst>
              <a:ext uri="{FF2B5EF4-FFF2-40B4-BE49-F238E27FC236}">
                <a16:creationId xmlns:a16="http://schemas.microsoft.com/office/drawing/2014/main" id="{3F0495B5-8F13-4315-B346-2C6AC485331C}"/>
              </a:ext>
            </a:extLst>
          </p:cNvPr>
          <p:cNvGraphicFramePr>
            <a:graphicFrameLocks noGrp="1"/>
          </p:cNvGraphicFramePr>
          <p:nvPr>
            <p:ph sz="half" idx="2"/>
          </p:nvPr>
        </p:nvGraphicFramePr>
        <p:xfrm>
          <a:off x="4368800" y="838200"/>
          <a:ext cx="4670425" cy="4968240"/>
        </p:xfrm>
        <a:graphic>
          <a:graphicData uri="http://schemas.openxmlformats.org/drawingml/2006/table">
            <a:tbl>
              <a:tblPr/>
              <a:tblGrid>
                <a:gridCol w="1785938">
                  <a:extLst>
                    <a:ext uri="{9D8B030D-6E8A-4147-A177-3AD203B41FA5}">
                      <a16:colId xmlns:a16="http://schemas.microsoft.com/office/drawing/2014/main" val="3176765500"/>
                    </a:ext>
                  </a:extLst>
                </a:gridCol>
                <a:gridCol w="2884487">
                  <a:extLst>
                    <a:ext uri="{9D8B030D-6E8A-4147-A177-3AD203B41FA5}">
                      <a16:colId xmlns:a16="http://schemas.microsoft.com/office/drawing/2014/main" val="1366826568"/>
                    </a:ext>
                  </a:extLst>
                </a:gridCol>
              </a:tblGrid>
              <a:tr h="3032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endParaRPr kumimoji="0" lang="en-US" altLang="en-US" sz="20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20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27822766"/>
                  </a:ext>
                </a:extLst>
              </a:tr>
              <a:tr h="271463">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ACALL  addr11</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 subroutine call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2300334"/>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LCALL  addr16</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 subroutine call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7748526"/>
                  </a:ext>
                </a:extLst>
              </a:tr>
              <a:tr h="269875">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 from subroutine</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45832859"/>
                  </a:ext>
                </a:extLst>
              </a:tr>
              <a:tr h="2714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RETI</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 from interrupt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4103127"/>
                  </a:ext>
                </a:extLst>
              </a:tr>
              <a:tr h="269875">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AJMP   addr11</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441067845"/>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LJMP   addr16</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12469365"/>
                  </a:ext>
                </a:extLst>
              </a:tr>
              <a:tr h="271463">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SJMP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Short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821470189"/>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JMP     @A+DPTR</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indirect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06580405"/>
                  </a:ext>
                </a:extLst>
              </a:tr>
              <a:tr h="269875">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JZ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A=0</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962919"/>
                  </a:ext>
                </a:extLst>
              </a:tr>
              <a:tr h="2714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JNZ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A NOT=0</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59258283"/>
                  </a:ext>
                </a:extLst>
              </a:tr>
              <a:tr h="269875">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A,direct,rel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and Jump if Not Equal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127610"/>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A,#data,rel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1464201059"/>
                  </a:ext>
                </a:extLst>
              </a:tr>
              <a:tr h="2714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Rn,#data,rel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843690434"/>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@Ri,#data,rel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1598241800"/>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DJNZ   Rn,rel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rowSpan="2">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Decrement and Jump if Not Zero</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341818069"/>
                  </a:ext>
                </a:extLst>
              </a:tr>
              <a:tr h="2714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DJNZ   direct,rel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vMerge="1">
                  <a:txBody>
                    <a:bodyPr/>
                    <a:lstStyle/>
                    <a:p>
                      <a:endParaRPr lang="en-MY"/>
                    </a:p>
                  </a:txBody>
                  <a:tcPr/>
                </a:tc>
                <a:extLst>
                  <a:ext uri="{0D108BD9-81ED-4DB2-BD59-A6C34878D82A}">
                    <a16:rowId xmlns:a16="http://schemas.microsoft.com/office/drawing/2014/main" val="4025139560"/>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Operation</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883278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a:extLst>
              <a:ext uri="{FF2B5EF4-FFF2-40B4-BE49-F238E27FC236}">
                <a16:creationId xmlns:a16="http://schemas.microsoft.com/office/drawing/2014/main" id="{4DECFCBC-37C6-4818-A79A-95427CC3DD49}"/>
              </a:ext>
            </a:extLst>
          </p:cNvPr>
          <p:cNvSpPr>
            <a:spLocks noGrp="1" noChangeArrowheads="1"/>
          </p:cNvSpPr>
          <p:nvPr>
            <p:ph type="ctrTitle"/>
          </p:nvPr>
        </p:nvSpPr>
        <p:spPr/>
        <p:txBody>
          <a:bodyPr/>
          <a:lstStyle/>
          <a:p>
            <a:r>
              <a:rPr lang="en-US" altLang="en-US" dirty="0"/>
              <a:t>More Details On Each Instruction</a:t>
            </a:r>
          </a:p>
        </p:txBody>
      </p:sp>
      <p:sp>
        <p:nvSpPr>
          <p:cNvPr id="602116" name="Rectangle 4">
            <a:extLst>
              <a:ext uri="{FF2B5EF4-FFF2-40B4-BE49-F238E27FC236}">
                <a16:creationId xmlns:a16="http://schemas.microsoft.com/office/drawing/2014/main" id="{7435D007-2424-4935-8092-791AA8736CE8}"/>
              </a:ext>
            </a:extLst>
          </p:cNvPr>
          <p:cNvSpPr>
            <a:spLocks noGrp="1" noChangeArrowheads="1"/>
          </p:cNvSpPr>
          <p:nvPr>
            <p:ph type="subTitle" idx="1"/>
          </p:nvPr>
        </p:nvSpPr>
        <p:spPr/>
        <p:txBody>
          <a:bodyPr/>
          <a:lstStyle/>
          <a:p>
            <a:r>
              <a:rPr lang="en-US" altLang="en-US"/>
              <a:t>8051 Instruction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85B48601-7367-45EF-9F4F-502117F91C94}"/>
              </a:ext>
            </a:extLst>
          </p:cNvPr>
          <p:cNvSpPr>
            <a:spLocks noGrp="1" noChangeArrowheads="1"/>
          </p:cNvSpPr>
          <p:nvPr>
            <p:ph type="title"/>
          </p:nvPr>
        </p:nvSpPr>
        <p:spPr/>
        <p:txBody>
          <a:bodyPr/>
          <a:lstStyle/>
          <a:p>
            <a:r>
              <a:rPr lang="en-US" altLang="en-US"/>
              <a:t>Arithmetic Operations</a:t>
            </a:r>
            <a:endParaRPr lang="en-GB" altLang="en-US" b="1"/>
          </a:p>
        </p:txBody>
      </p:sp>
      <p:sp>
        <p:nvSpPr>
          <p:cNvPr id="471043" name="Rectangle 3">
            <a:extLst>
              <a:ext uri="{FF2B5EF4-FFF2-40B4-BE49-F238E27FC236}">
                <a16:creationId xmlns:a16="http://schemas.microsoft.com/office/drawing/2014/main" id="{025D1CEB-34B3-4E4C-A2AC-3A3CBEF46D26}"/>
              </a:ext>
            </a:extLst>
          </p:cNvPr>
          <p:cNvSpPr>
            <a:spLocks noGrp="1" noChangeArrowheads="1"/>
          </p:cNvSpPr>
          <p:nvPr>
            <p:ph type="body" idx="1"/>
          </p:nvPr>
        </p:nvSpPr>
        <p:spPr>
          <a:xfrm>
            <a:off x="192088" y="949325"/>
            <a:ext cx="3860800" cy="47355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Lst>
        </p:spPr>
        <p:txBody>
          <a:bodyPr/>
          <a:lstStyle/>
          <a:p>
            <a:r>
              <a:rPr lang="en-US" altLang="en-US"/>
              <a:t>[@Ri] implies contents of memory location pointed to by </a:t>
            </a:r>
            <a:r>
              <a:rPr lang="en-GB" altLang="en-US"/>
              <a:t>R0 or R1</a:t>
            </a:r>
          </a:p>
          <a:p>
            <a:endParaRPr lang="en-GB" altLang="en-US"/>
          </a:p>
          <a:p>
            <a:r>
              <a:rPr lang="en-GB" altLang="en-US"/>
              <a:t>Rn refers to registers R0-R7 of the currently selected register bank</a:t>
            </a:r>
          </a:p>
        </p:txBody>
      </p:sp>
      <p:pic>
        <p:nvPicPr>
          <p:cNvPr id="471044" name="Picture 4">
            <a:extLst>
              <a:ext uri="{FF2B5EF4-FFF2-40B4-BE49-F238E27FC236}">
                <a16:creationId xmlns:a16="http://schemas.microsoft.com/office/drawing/2014/main" id="{0E41B58F-B444-4457-99EE-6EF36FCAE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288" y="925513"/>
            <a:ext cx="4386262" cy="4751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Rectangle 4">
            <a:extLst>
              <a:ext uri="{FF2B5EF4-FFF2-40B4-BE49-F238E27FC236}">
                <a16:creationId xmlns:a16="http://schemas.microsoft.com/office/drawing/2014/main" id="{8422E881-1CFA-4870-ABA0-CF42A23F8D84}"/>
              </a:ext>
            </a:extLst>
          </p:cNvPr>
          <p:cNvSpPr>
            <a:spLocks noGrp="1" noChangeArrowheads="1"/>
          </p:cNvSpPr>
          <p:nvPr>
            <p:ph type="title"/>
          </p:nvPr>
        </p:nvSpPr>
        <p:spPr/>
        <p:txBody>
          <a:bodyPr/>
          <a:lstStyle/>
          <a:p>
            <a:r>
              <a:rPr lang="en-GB" altLang="en-US"/>
              <a:t>8051 Instruction Set</a:t>
            </a:r>
          </a:p>
        </p:txBody>
      </p:sp>
      <p:sp>
        <p:nvSpPr>
          <p:cNvPr id="313349" name="Rectangle 5">
            <a:extLst>
              <a:ext uri="{FF2B5EF4-FFF2-40B4-BE49-F238E27FC236}">
                <a16:creationId xmlns:a16="http://schemas.microsoft.com/office/drawing/2014/main" id="{C76C339D-BC45-4B98-ACCF-C66DA70DBB1B}"/>
              </a:ext>
            </a:extLst>
          </p:cNvPr>
          <p:cNvSpPr>
            <a:spLocks noGrp="1" noChangeArrowheads="1"/>
          </p:cNvSpPr>
          <p:nvPr>
            <p:ph type="body" idx="1"/>
          </p:nvPr>
        </p:nvSpPr>
        <p:spPr>
          <a:xfrm>
            <a:off x="227013" y="785813"/>
            <a:ext cx="8683625" cy="5645150"/>
          </a:xfrm>
        </p:spPr>
        <p:txBody>
          <a:bodyPr/>
          <a:lstStyle/>
          <a:p>
            <a:r>
              <a:rPr lang="en-US" altLang="en-US" sz="2200" dirty="0"/>
              <a:t>Addressing Modes</a:t>
            </a:r>
          </a:p>
          <a:p>
            <a:pPr lvl="1"/>
            <a:r>
              <a:rPr lang="en-US" altLang="en-US" sz="1800" dirty="0"/>
              <a:t>Register addressing</a:t>
            </a:r>
          </a:p>
          <a:p>
            <a:pPr lvl="1"/>
            <a:r>
              <a:rPr lang="en-US" altLang="en-US" sz="1800" dirty="0"/>
              <a:t>Direct addressing</a:t>
            </a:r>
          </a:p>
          <a:p>
            <a:pPr lvl="1"/>
            <a:r>
              <a:rPr lang="en-US" altLang="en-US" sz="1800" dirty="0"/>
              <a:t>Indirect addressing</a:t>
            </a:r>
          </a:p>
          <a:p>
            <a:pPr lvl="1"/>
            <a:r>
              <a:rPr lang="en-US" altLang="en-US" sz="1800" dirty="0"/>
              <a:t>Immediate constant addressing</a:t>
            </a:r>
          </a:p>
          <a:p>
            <a:pPr lvl="1"/>
            <a:r>
              <a:rPr lang="en-US" altLang="en-US" sz="1800" dirty="0"/>
              <a:t>Relative addressing</a:t>
            </a:r>
          </a:p>
          <a:p>
            <a:pPr lvl="1"/>
            <a:r>
              <a:rPr lang="en-US" altLang="en-US" sz="1800" dirty="0"/>
              <a:t>Absolute addressing</a:t>
            </a:r>
          </a:p>
          <a:p>
            <a:pPr lvl="1"/>
            <a:r>
              <a:rPr lang="en-US" altLang="en-US" sz="1800" dirty="0"/>
              <a:t>Long addressing</a:t>
            </a:r>
          </a:p>
          <a:p>
            <a:pPr lvl="1"/>
            <a:r>
              <a:rPr lang="en-US" altLang="en-US" sz="1800" dirty="0"/>
              <a:t>Indexed addressing</a:t>
            </a:r>
          </a:p>
          <a:p>
            <a:r>
              <a:rPr lang="en-US" altLang="en-US" sz="2200" dirty="0"/>
              <a:t>Instruction Types</a:t>
            </a:r>
          </a:p>
          <a:p>
            <a:pPr lvl="1"/>
            <a:r>
              <a:rPr lang="en-US" altLang="en-US" sz="1800" dirty="0"/>
              <a:t>Arithmetic operations</a:t>
            </a:r>
          </a:p>
          <a:p>
            <a:pPr lvl="1"/>
            <a:r>
              <a:rPr lang="en-US" altLang="en-US" sz="1800" dirty="0"/>
              <a:t>Logical operations</a:t>
            </a:r>
          </a:p>
          <a:p>
            <a:pPr lvl="1"/>
            <a:r>
              <a:rPr lang="en-US" altLang="en-US" sz="1800" dirty="0"/>
              <a:t>Data transfer instructions</a:t>
            </a:r>
          </a:p>
          <a:p>
            <a:pPr lvl="1"/>
            <a:r>
              <a:rPr lang="en-US" altLang="en-US" sz="1800" dirty="0"/>
              <a:t>Boolean variable instructions</a:t>
            </a:r>
          </a:p>
          <a:p>
            <a:pPr lvl="1"/>
            <a:r>
              <a:rPr lang="en-US" altLang="en-US" sz="1800" dirty="0"/>
              <a:t>Program branching instructions</a:t>
            </a:r>
            <a:endParaRPr lang="en-GB"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2" name="Rectangle 4">
            <a:extLst>
              <a:ext uri="{FF2B5EF4-FFF2-40B4-BE49-F238E27FC236}">
                <a16:creationId xmlns:a16="http://schemas.microsoft.com/office/drawing/2014/main" id="{ED7DCFC0-2A80-4D6C-A034-9C1BD9CEA603}"/>
              </a:ext>
            </a:extLst>
          </p:cNvPr>
          <p:cNvSpPr>
            <a:spLocks noGrp="1" noChangeArrowheads="1"/>
          </p:cNvSpPr>
          <p:nvPr>
            <p:ph type="title"/>
          </p:nvPr>
        </p:nvSpPr>
        <p:spPr>
          <a:xfrm>
            <a:off x="227013" y="0"/>
            <a:ext cx="9185275" cy="685800"/>
          </a:xfrm>
        </p:spPr>
        <p:txBody>
          <a:bodyPr/>
          <a:lstStyle/>
          <a:p>
            <a:r>
              <a:rPr lang="en-US" altLang="en-US"/>
              <a:t>ADD	A,&lt;source-byte&gt; ADDC A,&lt;source-byte&gt;</a:t>
            </a:r>
            <a:endParaRPr lang="en-GB" altLang="en-US"/>
          </a:p>
        </p:txBody>
      </p:sp>
      <p:sp>
        <p:nvSpPr>
          <p:cNvPr id="473093" name="Rectangle 5">
            <a:extLst>
              <a:ext uri="{FF2B5EF4-FFF2-40B4-BE49-F238E27FC236}">
                <a16:creationId xmlns:a16="http://schemas.microsoft.com/office/drawing/2014/main" id="{52820E5E-4D4D-4C56-A834-E706154D8115}"/>
              </a:ext>
            </a:extLst>
          </p:cNvPr>
          <p:cNvSpPr>
            <a:spLocks noGrp="1" noChangeArrowheads="1"/>
          </p:cNvSpPr>
          <p:nvPr>
            <p:ph type="body" idx="1"/>
          </p:nvPr>
        </p:nvSpPr>
        <p:spPr/>
        <p:txBody>
          <a:bodyPr/>
          <a:lstStyle/>
          <a:p>
            <a:r>
              <a:rPr lang="en-US" altLang="en-US"/>
              <a:t>ADD adds the data byte specified by the source operand to the accumulator, leaving the result in the accumulator</a:t>
            </a:r>
          </a:p>
          <a:p>
            <a:r>
              <a:rPr lang="en-US" altLang="en-US"/>
              <a:t>ADDC adds the data byte specified by the source operand, the carry flag and the accumulator contents, leaving the result in the accumulator</a:t>
            </a:r>
          </a:p>
          <a:p>
            <a:r>
              <a:rPr lang="en-US" altLang="en-US"/>
              <a:t>Operation of both the instructions, ADD and ADDC, can affect the carry flag (CY), auxiliary carry flag (AC) and the overflow flag (OV)</a:t>
            </a:r>
          </a:p>
          <a:p>
            <a:pPr lvl="1"/>
            <a:r>
              <a:rPr lang="en-US" altLang="en-US"/>
              <a:t>CY=1 	If there is a carryout from bit 7; cleared otherwise</a:t>
            </a:r>
          </a:p>
          <a:p>
            <a:pPr lvl="1"/>
            <a:r>
              <a:rPr lang="en-US" altLang="en-US"/>
              <a:t>AC =1 	If there is a carryout from the lower 4-bit of A i.e. from bit 3; 		cleared otherwise</a:t>
            </a:r>
          </a:p>
          <a:p>
            <a:pPr lvl="1"/>
            <a:r>
              <a:rPr lang="en-US" altLang="en-US"/>
              <a:t>OV=1	If the signed result cannot be expressed within the number 		of bits in the destination operand; cleared otherwise</a:t>
            </a:r>
            <a:endParaRPr lang="en-GB"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EB8D6D1B-860D-4395-AB86-82BBF239B96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SUBB A,&lt;source-byte&gt;</a:t>
            </a:r>
            <a:endParaRPr lang="en-GB" altLang="en-US"/>
          </a:p>
        </p:txBody>
      </p:sp>
      <p:sp>
        <p:nvSpPr>
          <p:cNvPr id="475139" name="Rectangle 3">
            <a:extLst>
              <a:ext uri="{FF2B5EF4-FFF2-40B4-BE49-F238E27FC236}">
                <a16:creationId xmlns:a16="http://schemas.microsoft.com/office/drawing/2014/main" id="{7A83BAFB-3337-45D9-899B-49A05FA536EA}"/>
              </a:ext>
            </a:extLst>
          </p:cNvPr>
          <p:cNvSpPr>
            <a:spLocks noGrp="1" noChangeArrowheads="1"/>
          </p:cNvSpPr>
          <p:nvPr>
            <p:ph type="body" idx="1"/>
          </p:nvPr>
        </p:nvSpPr>
        <p:spPr/>
        <p:txBody>
          <a:bodyPr/>
          <a:lstStyle/>
          <a:p>
            <a:r>
              <a:rPr lang="en-US" altLang="en-US" sz="2000"/>
              <a:t>SUBB subtracts the specified data byte and the carry flag together from the accumulator, leaving the result in the accumulator</a:t>
            </a:r>
          </a:p>
          <a:p>
            <a:pPr lvl="1">
              <a:buFont typeface="Wingdings" panose="05000000000000000000" pitchFamily="2" charset="2"/>
              <a:buNone/>
            </a:pPr>
            <a:r>
              <a:rPr lang="en-US" altLang="en-US" sz="1800"/>
              <a:t>CY=1 	If a borrow is needed for bit 7; cleared otherwise</a:t>
            </a:r>
          </a:p>
          <a:p>
            <a:pPr lvl="1">
              <a:buFont typeface="Wingdings" panose="05000000000000000000" pitchFamily="2" charset="2"/>
              <a:buNone/>
            </a:pPr>
            <a:r>
              <a:rPr lang="en-US" altLang="en-US" sz="1800"/>
              <a:t>AC =1 	If a borrow is needed for bit 3, cleared otherwise </a:t>
            </a:r>
          </a:p>
          <a:p>
            <a:pPr lvl="1">
              <a:buFont typeface="Wingdings" panose="05000000000000000000" pitchFamily="2" charset="2"/>
              <a:buNone/>
            </a:pPr>
            <a:r>
              <a:rPr lang="en-US" altLang="en-US" sz="1800"/>
              <a:t>OV=1	If a borrow is needed into bit 6, but not into bit 7, or into bit 7, 			but not into bit 6.</a:t>
            </a:r>
          </a:p>
          <a:p>
            <a:r>
              <a:rPr lang="en-US" altLang="en-US" sz="2000" i="1"/>
              <a:t>Example</a:t>
            </a:r>
            <a:r>
              <a:rPr lang="en-US" altLang="en-US" sz="2000"/>
              <a:t>: </a:t>
            </a:r>
          </a:p>
          <a:p>
            <a:pPr>
              <a:buFont typeface="Symbol" panose="05050102010706020507" pitchFamily="18" charset="2"/>
              <a:buNone/>
            </a:pPr>
            <a:r>
              <a:rPr lang="en-US" altLang="en-US" sz="2000"/>
              <a:t>	The accumulator holds 0C1H (11000001B), Register1 holds 40H (01000000B) and the CY=1.The instruction,</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a:t>
            </a:r>
            <a:r>
              <a:rPr lang="en-US" altLang="en-US" sz="2000" b="1">
                <a:solidFill>
                  <a:schemeClr val="tx2"/>
                </a:solidFill>
                <a:latin typeface="Courier" pitchFamily="49" charset="0"/>
              </a:rPr>
              <a:t>SUBB	A, R1</a:t>
            </a:r>
          </a:p>
          <a:p>
            <a:pPr>
              <a:buFont typeface="Symbol" panose="05050102010706020507" pitchFamily="18" charset="2"/>
              <a:buNone/>
            </a:pPr>
            <a:endParaRPr lang="en-US" altLang="en-US" sz="2000" b="1">
              <a:solidFill>
                <a:schemeClr val="tx2"/>
              </a:solidFill>
              <a:latin typeface="Courier" pitchFamily="49" charset="0"/>
            </a:endParaRPr>
          </a:p>
          <a:p>
            <a:pPr>
              <a:buFont typeface="Symbol" panose="05050102010706020507" pitchFamily="18" charset="2"/>
              <a:buNone/>
            </a:pPr>
            <a:r>
              <a:rPr lang="en-US" altLang="en-US" sz="2000" b="1"/>
              <a:t>	</a:t>
            </a:r>
            <a:r>
              <a:rPr lang="en-US" altLang="en-US" sz="2000"/>
              <a:t>gives the value 70H (01110000B) in the accumulator, with the CY=0 and AC=0 but OV=1</a:t>
            </a:r>
            <a:endParaRPr lang="en-GB"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2ED8642A-6A0B-4026-953E-8C2EFF5FB69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INC	&lt;byte&gt;</a:t>
            </a:r>
            <a:endParaRPr lang="en-GB" altLang="en-US"/>
          </a:p>
        </p:txBody>
      </p:sp>
      <p:sp>
        <p:nvSpPr>
          <p:cNvPr id="477187" name="Rectangle 3">
            <a:extLst>
              <a:ext uri="{FF2B5EF4-FFF2-40B4-BE49-F238E27FC236}">
                <a16:creationId xmlns:a16="http://schemas.microsoft.com/office/drawing/2014/main" id="{5E878E40-2F9A-4BC1-9692-5E20799939A0}"/>
              </a:ext>
            </a:extLst>
          </p:cNvPr>
          <p:cNvSpPr>
            <a:spLocks noGrp="1" noChangeArrowheads="1"/>
          </p:cNvSpPr>
          <p:nvPr>
            <p:ph type="body" idx="1"/>
          </p:nvPr>
        </p:nvSpPr>
        <p:spPr/>
        <p:txBody>
          <a:bodyPr/>
          <a:lstStyle/>
          <a:p>
            <a:r>
              <a:rPr lang="en-US" altLang="en-US" sz="2000"/>
              <a:t>Increments the data variable by 1. The instruction is used in register, direct or register direct addressing modes</a:t>
            </a:r>
          </a:p>
          <a:p>
            <a:r>
              <a:rPr lang="en-US" altLang="en-US" sz="2000" i="1"/>
              <a:t>Example</a:t>
            </a:r>
            <a:r>
              <a:rPr lang="en-US" altLang="en-US" sz="2000"/>
              <a:t>:</a:t>
            </a:r>
          </a:p>
          <a:p>
            <a:pPr>
              <a:buFont typeface="Symbol" panose="05050102010706020507" pitchFamily="18" charset="2"/>
              <a:buNone/>
            </a:pPr>
            <a:r>
              <a:rPr lang="en-US" altLang="en-US" sz="2000"/>
              <a:t>	</a:t>
            </a:r>
            <a:r>
              <a:rPr lang="en-US" altLang="en-US" sz="2000" b="1">
                <a:solidFill>
                  <a:srgbClr val="FF3300"/>
                </a:solidFill>
                <a:latin typeface="Courier" pitchFamily="49" charset="0"/>
              </a:rPr>
              <a:t>	</a:t>
            </a:r>
            <a:r>
              <a:rPr lang="en-US" altLang="en-US" sz="2000" b="1">
                <a:solidFill>
                  <a:schemeClr val="tx2"/>
                </a:solidFill>
                <a:latin typeface="Courier" pitchFamily="49" charset="0"/>
              </a:rPr>
              <a:t>INC	6FH</a:t>
            </a:r>
          </a:p>
          <a:p>
            <a:pPr>
              <a:buFont typeface="Symbol" panose="05050102010706020507" pitchFamily="18" charset="2"/>
              <a:buNone/>
            </a:pPr>
            <a:r>
              <a:rPr lang="en-US" altLang="en-US" sz="2000"/>
              <a:t>	If the internal RAM location 6FH contains 30H, then the instruction increments this value, leaving 31H in location 6FH</a:t>
            </a:r>
          </a:p>
          <a:p>
            <a:r>
              <a:rPr lang="en-US" altLang="en-US" sz="2000" i="1"/>
              <a:t>Example</a:t>
            </a:r>
            <a:r>
              <a:rPr lang="en-US" altLang="en-US" sz="2000"/>
              <a:t>:</a:t>
            </a:r>
            <a:r>
              <a:rPr lang="en-US" altLang="en-US" sz="2000" b="1"/>
              <a:t>	</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MOV	R1, #5E</a:t>
            </a:r>
            <a:br>
              <a:rPr lang="en-US" altLang="en-US" sz="2000" b="1">
                <a:solidFill>
                  <a:schemeClr val="tx2"/>
                </a:solidFill>
                <a:latin typeface="Courier" pitchFamily="49" charset="0"/>
              </a:rPr>
            </a:br>
            <a:r>
              <a:rPr lang="en-US" altLang="en-US" sz="2000" b="1">
                <a:solidFill>
                  <a:schemeClr val="tx2"/>
                </a:solidFill>
                <a:latin typeface="Courier" pitchFamily="49" charset="0"/>
              </a:rPr>
              <a:t>	INC	R1</a:t>
            </a:r>
            <a:br>
              <a:rPr lang="en-US" altLang="en-US" sz="2000" b="1">
                <a:solidFill>
                  <a:schemeClr val="tx2"/>
                </a:solidFill>
                <a:latin typeface="Courier" pitchFamily="49" charset="0"/>
              </a:rPr>
            </a:br>
            <a:r>
              <a:rPr lang="en-US" altLang="en-US" sz="2000" b="1">
                <a:solidFill>
                  <a:schemeClr val="tx2"/>
                </a:solidFill>
                <a:latin typeface="Courier" pitchFamily="49" charset="0"/>
              </a:rPr>
              <a:t>	INC	@R1</a:t>
            </a:r>
          </a:p>
          <a:p>
            <a:r>
              <a:rPr lang="en-US" altLang="en-US" sz="2000"/>
              <a:t>If R1=5E (01011110) and internal RAM location 5FH contains 20H, the instructions will result in R1=5FH and internal RAM location 5FH to increment by one to 21H</a:t>
            </a:r>
            <a:endParaRPr lang="en-GB"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Rectangle 4">
            <a:extLst>
              <a:ext uri="{FF2B5EF4-FFF2-40B4-BE49-F238E27FC236}">
                <a16:creationId xmlns:a16="http://schemas.microsoft.com/office/drawing/2014/main" id="{51AD5234-0FD8-48AE-B121-EDDE44A297CC}"/>
              </a:ext>
            </a:extLst>
          </p:cNvPr>
          <p:cNvSpPr>
            <a:spLocks noGrp="1" noChangeArrowheads="1"/>
          </p:cNvSpPr>
          <p:nvPr>
            <p:ph type="title"/>
          </p:nvPr>
        </p:nvSpPr>
        <p:spPr/>
        <p:txBody>
          <a:bodyPr/>
          <a:lstStyle/>
          <a:p>
            <a:r>
              <a:rPr lang="en-US" altLang="en-US"/>
              <a:t>DEC	 &lt;byte&gt;</a:t>
            </a:r>
            <a:endParaRPr lang="en-GB" altLang="en-US"/>
          </a:p>
        </p:txBody>
      </p:sp>
      <p:sp>
        <p:nvSpPr>
          <p:cNvPr id="479237" name="Rectangle 5">
            <a:extLst>
              <a:ext uri="{FF2B5EF4-FFF2-40B4-BE49-F238E27FC236}">
                <a16:creationId xmlns:a16="http://schemas.microsoft.com/office/drawing/2014/main" id="{E9F2B386-B12F-4F05-8110-0E8B99EB4208}"/>
              </a:ext>
            </a:extLst>
          </p:cNvPr>
          <p:cNvSpPr>
            <a:spLocks noGrp="1" noChangeArrowheads="1"/>
          </p:cNvSpPr>
          <p:nvPr>
            <p:ph type="body" idx="1"/>
          </p:nvPr>
        </p:nvSpPr>
        <p:spPr/>
        <p:txBody>
          <a:bodyPr/>
          <a:lstStyle/>
          <a:p>
            <a:r>
              <a:rPr lang="en-US" altLang="en-US"/>
              <a:t>The data variable is decremented by 1</a:t>
            </a:r>
          </a:p>
          <a:p>
            <a:endParaRPr lang="en-US" altLang="en-US"/>
          </a:p>
          <a:p>
            <a:r>
              <a:rPr lang="en-US" altLang="en-US"/>
              <a:t>The instruction is used in accumulator, register, direct or register direct addressing modes</a:t>
            </a:r>
          </a:p>
          <a:p>
            <a:endParaRPr lang="en-US" altLang="en-US"/>
          </a:p>
          <a:p>
            <a:r>
              <a:rPr lang="en-US" altLang="en-US"/>
              <a:t>A data of value 00H underflows to FFH after the operation</a:t>
            </a:r>
          </a:p>
          <a:p>
            <a:endParaRPr lang="en-US" altLang="en-US"/>
          </a:p>
          <a:p>
            <a:r>
              <a:rPr lang="en-US" altLang="en-US"/>
              <a:t>No flags are affected</a:t>
            </a:r>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D0ED822B-9F18-4D86-8C4D-8E11ED1B76D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INC	DPTR</a:t>
            </a:r>
            <a:endParaRPr lang="en-GB" altLang="en-US"/>
          </a:p>
        </p:txBody>
      </p:sp>
      <p:sp>
        <p:nvSpPr>
          <p:cNvPr id="481283" name="Rectangle 3">
            <a:extLst>
              <a:ext uri="{FF2B5EF4-FFF2-40B4-BE49-F238E27FC236}">
                <a16:creationId xmlns:a16="http://schemas.microsoft.com/office/drawing/2014/main" id="{1CF45DB2-66D7-461A-9BE6-9F234CE54E7C}"/>
              </a:ext>
            </a:extLst>
          </p:cNvPr>
          <p:cNvSpPr>
            <a:spLocks noGrp="1" noChangeArrowheads="1"/>
          </p:cNvSpPr>
          <p:nvPr>
            <p:ph type="body" idx="1"/>
          </p:nvPr>
        </p:nvSpPr>
        <p:spPr/>
        <p:txBody>
          <a:bodyPr/>
          <a:lstStyle/>
          <a:p>
            <a:r>
              <a:rPr lang="en-US" altLang="en-US"/>
              <a:t>Increments the 16-bit data pointer by 1</a:t>
            </a:r>
          </a:p>
          <a:p>
            <a:endParaRPr lang="en-US" altLang="en-US"/>
          </a:p>
          <a:p>
            <a:r>
              <a:rPr lang="en-US" altLang="en-US"/>
              <a:t>DPTR is the only 16-bit register that can be incremented</a:t>
            </a:r>
          </a:p>
          <a:p>
            <a:endParaRPr lang="en-US" altLang="en-US"/>
          </a:p>
          <a:p>
            <a:r>
              <a:rPr lang="en-US" altLang="en-US"/>
              <a:t>The instruction adds one to the contents of DPTR directly</a:t>
            </a:r>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4" name="Rectangle 6">
            <a:extLst>
              <a:ext uri="{FF2B5EF4-FFF2-40B4-BE49-F238E27FC236}">
                <a16:creationId xmlns:a16="http://schemas.microsoft.com/office/drawing/2014/main" id="{E03EFD60-B661-4FD5-BD86-B3D48943C6E2}"/>
              </a:ext>
            </a:extLst>
          </p:cNvPr>
          <p:cNvSpPr>
            <a:spLocks noGrp="1" noChangeArrowheads="1"/>
          </p:cNvSpPr>
          <p:nvPr>
            <p:ph type="title"/>
          </p:nvPr>
        </p:nvSpPr>
        <p:spPr/>
        <p:txBody>
          <a:bodyPr/>
          <a:lstStyle/>
          <a:p>
            <a:r>
              <a:rPr lang="en-US" altLang="en-US"/>
              <a:t>MUL	 AB</a:t>
            </a:r>
            <a:endParaRPr lang="en-GB" altLang="en-US"/>
          </a:p>
        </p:txBody>
      </p:sp>
      <p:sp>
        <p:nvSpPr>
          <p:cNvPr id="483335" name="Rectangle 7">
            <a:extLst>
              <a:ext uri="{FF2B5EF4-FFF2-40B4-BE49-F238E27FC236}">
                <a16:creationId xmlns:a16="http://schemas.microsoft.com/office/drawing/2014/main" id="{CFCB681D-2E14-42C1-ABC4-4F1246C2CD39}"/>
              </a:ext>
            </a:extLst>
          </p:cNvPr>
          <p:cNvSpPr>
            <a:spLocks noGrp="1" noChangeArrowheads="1"/>
          </p:cNvSpPr>
          <p:nvPr>
            <p:ph type="body" idx="1"/>
          </p:nvPr>
        </p:nvSpPr>
        <p:spPr>
          <a:xfrm>
            <a:off x="227013" y="838200"/>
            <a:ext cx="8916987" cy="5664200"/>
          </a:xfrm>
        </p:spPr>
        <p:txBody>
          <a:bodyPr/>
          <a:lstStyle/>
          <a:p>
            <a:r>
              <a:rPr lang="en-US" altLang="en-US" sz="2200"/>
              <a:t>Multiplies A &amp; B and the 16-bit result stored in [B15-8], [A7-0]</a:t>
            </a:r>
          </a:p>
          <a:p>
            <a:endParaRPr lang="en-US" altLang="en-US" sz="2200"/>
          </a:p>
          <a:p>
            <a:r>
              <a:rPr lang="en-US" altLang="en-US" sz="2200"/>
              <a:t>Multiplies the unsigned 8-bit integers in the accumulator and the B register</a:t>
            </a:r>
          </a:p>
          <a:p>
            <a:endParaRPr lang="en-US" altLang="en-US" sz="2200"/>
          </a:p>
          <a:p>
            <a:r>
              <a:rPr lang="en-US" altLang="en-US" sz="2200"/>
              <a:t>The </a:t>
            </a:r>
            <a:r>
              <a:rPr lang="en-US" altLang="en-US" sz="2200" b="1"/>
              <a:t>Low </a:t>
            </a:r>
            <a:r>
              <a:rPr lang="en-US" altLang="en-US" sz="2200"/>
              <a:t>order byte of the 16-bit product will go to the accumulator and the </a:t>
            </a:r>
            <a:r>
              <a:rPr lang="en-US" altLang="en-US" sz="2200" b="1"/>
              <a:t>High</a:t>
            </a:r>
            <a:r>
              <a:rPr lang="en-US" altLang="en-US" sz="2200"/>
              <a:t> order byte will go to the B register</a:t>
            </a:r>
          </a:p>
          <a:p>
            <a:endParaRPr lang="en-US" altLang="en-US" sz="2200"/>
          </a:p>
          <a:p>
            <a:r>
              <a:rPr lang="en-US" altLang="en-US" sz="2200"/>
              <a:t>If the product is greater than 255 (FFH), the overflow flag is set; otherwise it is cleared. The carry flag is always cleared. </a:t>
            </a:r>
          </a:p>
          <a:p>
            <a:endParaRPr lang="en-US" altLang="en-US" sz="2200"/>
          </a:p>
          <a:p>
            <a:r>
              <a:rPr lang="en-US" altLang="en-US" sz="2200"/>
              <a:t>If ACC=85 (55H) and B=23 (17H), the instruction gives the product 1955 (07A3H), so B is now 07H and the accumulator is A3H. The overflow flag is set and the carry flag is cleared.</a:t>
            </a:r>
            <a:endParaRPr lang="en-GB" altLang="en-US"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31CE6B56-D0C6-4565-80CB-EC205D2340B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DIV  AB</a:t>
            </a:r>
            <a:endParaRPr lang="en-GB" altLang="en-US"/>
          </a:p>
        </p:txBody>
      </p:sp>
      <p:sp>
        <p:nvSpPr>
          <p:cNvPr id="485379" name="Rectangle 3">
            <a:extLst>
              <a:ext uri="{FF2B5EF4-FFF2-40B4-BE49-F238E27FC236}">
                <a16:creationId xmlns:a16="http://schemas.microsoft.com/office/drawing/2014/main" id="{48736D41-A9A7-4979-BD9A-17816E5CF82A}"/>
              </a:ext>
            </a:extLst>
          </p:cNvPr>
          <p:cNvSpPr>
            <a:spLocks noGrp="1" noChangeArrowheads="1"/>
          </p:cNvSpPr>
          <p:nvPr>
            <p:ph type="body" idx="1"/>
          </p:nvPr>
        </p:nvSpPr>
        <p:spPr/>
        <p:txBody>
          <a:bodyPr/>
          <a:lstStyle/>
          <a:p>
            <a:pPr>
              <a:lnSpc>
                <a:spcPct val="90000"/>
              </a:lnSpc>
            </a:pPr>
            <a:r>
              <a:rPr lang="en-US" altLang="en-US"/>
              <a:t>Divides A by B</a:t>
            </a:r>
          </a:p>
          <a:p>
            <a:pPr>
              <a:lnSpc>
                <a:spcPct val="90000"/>
              </a:lnSpc>
            </a:pPr>
            <a:endParaRPr lang="en-US" altLang="en-US"/>
          </a:p>
          <a:p>
            <a:pPr>
              <a:lnSpc>
                <a:spcPct val="90000"/>
              </a:lnSpc>
            </a:pPr>
            <a:r>
              <a:rPr lang="en-US" altLang="en-US"/>
              <a:t>The integer part of the quotient is stored in A and the remainder goes to the B register</a:t>
            </a:r>
          </a:p>
          <a:p>
            <a:pPr>
              <a:lnSpc>
                <a:spcPct val="90000"/>
              </a:lnSpc>
            </a:pPr>
            <a:endParaRPr lang="en-US" altLang="en-US"/>
          </a:p>
          <a:p>
            <a:pPr>
              <a:lnSpc>
                <a:spcPct val="90000"/>
              </a:lnSpc>
            </a:pPr>
            <a:r>
              <a:rPr lang="en-US" altLang="en-US"/>
              <a:t>If ACC=90 (5AH) and B=05(05H), the instruction leaves 18 (12H) in ACC and the value 00 (00H) in B, since 90/5 = 18 (quotient) and 00 (remainder)</a:t>
            </a:r>
          </a:p>
          <a:p>
            <a:pPr>
              <a:lnSpc>
                <a:spcPct val="90000"/>
              </a:lnSpc>
            </a:pPr>
            <a:endParaRPr lang="en-US" altLang="en-US"/>
          </a:p>
          <a:p>
            <a:pPr>
              <a:lnSpc>
                <a:spcPct val="90000"/>
              </a:lnSpc>
            </a:pPr>
            <a:r>
              <a:rPr lang="en-US" altLang="en-US"/>
              <a:t>Carry and OV are both cleared</a:t>
            </a:r>
          </a:p>
          <a:p>
            <a:pPr>
              <a:lnSpc>
                <a:spcPct val="90000"/>
              </a:lnSpc>
            </a:pPr>
            <a:endParaRPr lang="en-US" altLang="en-US"/>
          </a:p>
          <a:p>
            <a:pPr>
              <a:lnSpc>
                <a:spcPct val="90000"/>
              </a:lnSpc>
            </a:pPr>
            <a:r>
              <a:rPr lang="en-US" altLang="en-US" i="1"/>
              <a:t>If B contains 00H before the division operation, then the values stored in ACC and B are undefined and an overflow flag is set. The carry flag is cleared.</a:t>
            </a:r>
            <a:endParaRPr lang="en-GB" altLang="en-US" i="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Rectangle 4">
            <a:extLst>
              <a:ext uri="{FF2B5EF4-FFF2-40B4-BE49-F238E27FC236}">
                <a16:creationId xmlns:a16="http://schemas.microsoft.com/office/drawing/2014/main" id="{5A33BB6C-27AB-4271-92F8-6E60BF99EA51}"/>
              </a:ext>
            </a:extLst>
          </p:cNvPr>
          <p:cNvSpPr>
            <a:spLocks noGrp="1" noChangeArrowheads="1"/>
          </p:cNvSpPr>
          <p:nvPr>
            <p:ph type="title"/>
          </p:nvPr>
        </p:nvSpPr>
        <p:spPr/>
        <p:txBody>
          <a:bodyPr/>
          <a:lstStyle/>
          <a:p>
            <a:r>
              <a:rPr lang="en-US" altLang="en-US"/>
              <a:t>DA  A</a:t>
            </a:r>
            <a:endParaRPr lang="en-GB" altLang="en-US"/>
          </a:p>
        </p:txBody>
      </p:sp>
      <p:sp>
        <p:nvSpPr>
          <p:cNvPr id="487429" name="Rectangle 5">
            <a:extLst>
              <a:ext uri="{FF2B5EF4-FFF2-40B4-BE49-F238E27FC236}">
                <a16:creationId xmlns:a16="http://schemas.microsoft.com/office/drawing/2014/main" id="{880B52D9-A338-4C49-B310-1A06176B9DFC}"/>
              </a:ext>
            </a:extLst>
          </p:cNvPr>
          <p:cNvSpPr>
            <a:spLocks noGrp="1" noChangeArrowheads="1"/>
          </p:cNvSpPr>
          <p:nvPr>
            <p:ph type="body" idx="1"/>
          </p:nvPr>
        </p:nvSpPr>
        <p:spPr/>
        <p:txBody>
          <a:bodyPr/>
          <a:lstStyle/>
          <a:p>
            <a:r>
              <a:rPr lang="en-US" altLang="en-US"/>
              <a:t>This is a decimal adjust instruction</a:t>
            </a:r>
          </a:p>
          <a:p>
            <a:r>
              <a:rPr lang="en-US" altLang="en-US"/>
              <a:t>It adjusts the 8-bit value in ACC resulting from operations like ADD or ADDC and produces two 4-bit digits (in packed Binary Coded Decimal (BCD) format)</a:t>
            </a:r>
          </a:p>
          <a:p>
            <a:r>
              <a:rPr lang="en-US" altLang="en-US"/>
              <a:t>Effectively, this instruction performs the decimal conversion by adding 00H, 06H, 60H or 66H to the accumulator, depending on the initial value of ACC and PSW</a:t>
            </a:r>
          </a:p>
          <a:p>
            <a:r>
              <a:rPr lang="en-US" altLang="en-US"/>
              <a:t>If ACC bits A3-0 are greater than 9 (xxxx1010-xxxx1111), or if AC=1, then a value 6 is added to the accumulator to produce a correct BCD digit in the lower order nibble</a:t>
            </a:r>
          </a:p>
          <a:p>
            <a:r>
              <a:rPr lang="en-US" altLang="en-US"/>
              <a:t>If CY=1, because the high order bits A7-4 is now exceeding 9 (1010xxxx-1111xxxx), then these high order bits will be increased by 6 to produce a correct proper BCD in the high order nibble but not clear the carry</a:t>
            </a:r>
            <a:endParaRPr lang="en-GB"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5B04AFA5-84F3-483F-9FD5-F8A1545CC65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Logical Operations</a:t>
            </a:r>
            <a:endParaRPr lang="en-GB" altLang="en-US"/>
          </a:p>
        </p:txBody>
      </p:sp>
      <p:sp>
        <p:nvSpPr>
          <p:cNvPr id="489475" name="Rectangle 3">
            <a:extLst>
              <a:ext uri="{FF2B5EF4-FFF2-40B4-BE49-F238E27FC236}">
                <a16:creationId xmlns:a16="http://schemas.microsoft.com/office/drawing/2014/main" id="{E78CC041-C00D-478E-ABCB-CBA41CBC74EF}"/>
              </a:ext>
            </a:extLst>
          </p:cNvPr>
          <p:cNvSpPr>
            <a:spLocks noGrp="1" noChangeArrowheads="1"/>
          </p:cNvSpPr>
          <p:nvPr>
            <p:ph type="body" idx="1"/>
          </p:nvPr>
        </p:nvSpPr>
        <p:spPr>
          <a:xfrm>
            <a:off x="1087438" y="5818188"/>
            <a:ext cx="6483350" cy="1146175"/>
          </a:xfrm>
        </p:spPr>
        <p:txBody>
          <a:bodyPr/>
          <a:lstStyle/>
          <a:p>
            <a:pPr>
              <a:lnSpc>
                <a:spcPct val="90000"/>
              </a:lnSpc>
            </a:pPr>
            <a:r>
              <a:rPr lang="en-US" altLang="en-US" sz="1800"/>
              <a:t>Logical instructions perform Boolean operations (AND, OR, XOR, and NOT) on data bytes on a </a:t>
            </a:r>
            <a:r>
              <a:rPr lang="en-US" altLang="en-US" sz="1800" b="1" i="1"/>
              <a:t>bit-by-bit</a:t>
            </a:r>
            <a:r>
              <a:rPr lang="en-US" altLang="en-US" sz="1800" b="1"/>
              <a:t> </a:t>
            </a:r>
            <a:r>
              <a:rPr lang="en-US" altLang="en-US" sz="1800"/>
              <a:t>basis</a:t>
            </a:r>
            <a:endParaRPr lang="en-GB" altLang="en-US" sz="1800"/>
          </a:p>
        </p:txBody>
      </p:sp>
      <p:pic>
        <p:nvPicPr>
          <p:cNvPr id="489476" name="Picture 4">
            <a:extLst>
              <a:ext uri="{FF2B5EF4-FFF2-40B4-BE49-F238E27FC236}">
                <a16:creationId xmlns:a16="http://schemas.microsoft.com/office/drawing/2014/main" id="{2EDFED67-5EFF-4DA6-8D76-B251BAD77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85813"/>
            <a:ext cx="4024313" cy="4751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B7D49822-F8D2-4AFA-AFE6-E1BF994B4881}"/>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ANL	&lt;dest-byte&gt;,&lt;source-byte&gt;</a:t>
            </a:r>
            <a:endParaRPr lang="en-GB" altLang="en-US"/>
          </a:p>
        </p:txBody>
      </p:sp>
      <p:sp>
        <p:nvSpPr>
          <p:cNvPr id="491523" name="Rectangle 3">
            <a:extLst>
              <a:ext uri="{FF2B5EF4-FFF2-40B4-BE49-F238E27FC236}">
                <a16:creationId xmlns:a16="http://schemas.microsoft.com/office/drawing/2014/main" id="{8581A334-3192-446E-9CDC-43344D2ACD47}"/>
              </a:ext>
            </a:extLst>
          </p:cNvPr>
          <p:cNvSpPr>
            <a:spLocks noGrp="1" noChangeArrowheads="1"/>
          </p:cNvSpPr>
          <p:nvPr>
            <p:ph type="body" idx="1"/>
          </p:nvPr>
        </p:nvSpPr>
        <p:spPr/>
        <p:txBody>
          <a:bodyPr/>
          <a:lstStyle/>
          <a:p>
            <a:pPr>
              <a:lnSpc>
                <a:spcPct val="90000"/>
              </a:lnSpc>
            </a:pPr>
            <a:r>
              <a:rPr lang="en-US" altLang="en-US"/>
              <a:t>This instruction performs the logical AND operation on the source and destination operands and stores the result in the destination variable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i="1"/>
              <a:t>Example</a:t>
            </a:r>
            <a:r>
              <a:rPr lang="en-US" altLang="en-US"/>
              <a:t>:</a:t>
            </a:r>
            <a:br>
              <a:rPr lang="en-US" altLang="en-US"/>
            </a:br>
            <a:r>
              <a:rPr lang="en-US" altLang="en-US" sz="2000" b="1">
                <a:solidFill>
                  <a:srgbClr val="FF3300"/>
                </a:solidFill>
                <a:latin typeface="Courier" pitchFamily="49" charset="0"/>
              </a:rPr>
              <a:t>		</a:t>
            </a:r>
            <a:r>
              <a:rPr lang="en-US" altLang="en-US" sz="2000" b="1">
                <a:solidFill>
                  <a:schemeClr val="tx2"/>
                </a:solidFill>
                <a:latin typeface="Courier" pitchFamily="49" charset="0"/>
              </a:rPr>
              <a:t>ANL	A,R2</a:t>
            </a:r>
          </a:p>
          <a:p>
            <a:pPr>
              <a:lnSpc>
                <a:spcPct val="90000"/>
              </a:lnSpc>
              <a:buFont typeface="Symbol" panose="05050102010706020507" pitchFamily="18" charset="2"/>
              <a:buNone/>
            </a:pPr>
            <a:r>
              <a:rPr lang="en-US" altLang="en-US"/>
              <a:t>	If ACC=D3H (11010011) and R2=75H (01110101), the result of the instruction is ACC=51H (01010001)</a:t>
            </a:r>
          </a:p>
          <a:p>
            <a:pPr>
              <a:lnSpc>
                <a:spcPct val="90000"/>
              </a:lnSpc>
              <a:buFont typeface="Symbol" panose="05050102010706020507" pitchFamily="18" charset="2"/>
              <a:buNone/>
            </a:pPr>
            <a:endParaRPr lang="en-US" altLang="en-US"/>
          </a:p>
          <a:p>
            <a:pPr>
              <a:lnSpc>
                <a:spcPct val="90000"/>
              </a:lnSpc>
            </a:pPr>
            <a:r>
              <a:rPr lang="en-US" altLang="en-US"/>
              <a:t>The following instruction is also useful when there is a need to mask a byte</a:t>
            </a:r>
          </a:p>
          <a:p>
            <a:pPr>
              <a:lnSpc>
                <a:spcPct val="90000"/>
              </a:lnSpc>
            </a:pPr>
            <a:endParaRPr lang="en-US" altLang="en-US"/>
          </a:p>
          <a:p>
            <a:pPr>
              <a:lnSpc>
                <a:spcPct val="90000"/>
              </a:lnSpc>
            </a:pPr>
            <a:r>
              <a:rPr lang="en-US" altLang="en-US" i="1"/>
              <a:t>Example</a:t>
            </a:r>
            <a:r>
              <a:rPr lang="en-US" altLang="en-US"/>
              <a:t>:	</a:t>
            </a:r>
            <a:br>
              <a:rPr lang="en-US" altLang="en-US"/>
            </a:br>
            <a:r>
              <a:rPr lang="en-US" altLang="en-US"/>
              <a:t>	</a:t>
            </a:r>
            <a:r>
              <a:rPr lang="en-US" altLang="en-US" sz="2000" b="1">
                <a:solidFill>
                  <a:srgbClr val="FF3300"/>
                </a:solidFill>
                <a:latin typeface="Courier" pitchFamily="49" charset="0"/>
              </a:rPr>
              <a:t>	</a:t>
            </a:r>
            <a:r>
              <a:rPr lang="en-US" altLang="en-US" sz="2000" b="1">
                <a:solidFill>
                  <a:schemeClr val="tx2"/>
                </a:solidFill>
                <a:latin typeface="Courier" pitchFamily="49" charset="0"/>
              </a:rPr>
              <a:t>ANL	P1,#10111001B</a:t>
            </a:r>
            <a:endParaRPr lang="en-GB" altLang="en-US" sz="2000" b="1">
              <a:solidFill>
                <a:schemeClr val="tx2"/>
              </a:solidFill>
              <a:latin typeface="Courier"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E41A1E00-42D0-4AAB-841A-50B4D67C4FAB}"/>
              </a:ext>
            </a:extLst>
          </p:cNvPr>
          <p:cNvSpPr>
            <a:spLocks noGrp="1" noChangeArrowheads="1"/>
          </p:cNvSpPr>
          <p:nvPr>
            <p:ph type="title"/>
          </p:nvPr>
        </p:nvSpPr>
        <p:spPr/>
        <p:txBody>
          <a:bodyPr/>
          <a:lstStyle/>
          <a:p>
            <a:r>
              <a:rPr lang="en-US" altLang="en-US"/>
              <a:t>Addressing Modes</a:t>
            </a:r>
            <a:endParaRPr lang="en-GB" altLang="en-US"/>
          </a:p>
        </p:txBody>
      </p:sp>
      <p:sp>
        <p:nvSpPr>
          <p:cNvPr id="317443" name="Rectangle 3">
            <a:extLst>
              <a:ext uri="{FF2B5EF4-FFF2-40B4-BE49-F238E27FC236}">
                <a16:creationId xmlns:a16="http://schemas.microsoft.com/office/drawing/2014/main" id="{9E1628F5-19AA-447F-A6A4-021C0EEDF2F3}"/>
              </a:ext>
            </a:extLst>
          </p:cNvPr>
          <p:cNvSpPr>
            <a:spLocks noGrp="1" noChangeArrowheads="1"/>
          </p:cNvSpPr>
          <p:nvPr>
            <p:ph type="body" idx="1"/>
          </p:nvPr>
        </p:nvSpPr>
        <p:spPr>
          <a:xfrm>
            <a:off x="227013" y="838200"/>
            <a:ext cx="8683625" cy="1476375"/>
          </a:xfrm>
        </p:spPr>
        <p:txBody>
          <a:bodyPr/>
          <a:lstStyle/>
          <a:p>
            <a:r>
              <a:rPr lang="en-US" altLang="en-US"/>
              <a:t>Eight modes of addressing are available with the C8051F020</a:t>
            </a:r>
          </a:p>
          <a:p>
            <a:r>
              <a:rPr lang="en-US" altLang="en-US"/>
              <a:t>The different addressing modes determine how the operand byte is selected</a:t>
            </a:r>
            <a:endParaRPr lang="en-GB" altLang="en-US"/>
          </a:p>
        </p:txBody>
      </p:sp>
      <p:graphicFrame>
        <p:nvGraphicFramePr>
          <p:cNvPr id="317478" name="Group 38">
            <a:extLst>
              <a:ext uri="{FF2B5EF4-FFF2-40B4-BE49-F238E27FC236}">
                <a16:creationId xmlns:a16="http://schemas.microsoft.com/office/drawing/2014/main" id="{6934ABC2-3C5E-4936-8C99-BA8B704FD3BE}"/>
              </a:ext>
            </a:extLst>
          </p:cNvPr>
          <p:cNvGraphicFramePr>
            <a:graphicFrameLocks noGrp="1"/>
          </p:cNvGraphicFramePr>
          <p:nvPr/>
        </p:nvGraphicFramePr>
        <p:xfrm>
          <a:off x="1622425" y="2749550"/>
          <a:ext cx="5141913" cy="3160716"/>
        </p:xfrm>
        <a:graphic>
          <a:graphicData uri="http://schemas.openxmlformats.org/drawingml/2006/table">
            <a:tbl>
              <a:tblPr/>
              <a:tblGrid>
                <a:gridCol w="2552700">
                  <a:extLst>
                    <a:ext uri="{9D8B030D-6E8A-4147-A177-3AD203B41FA5}">
                      <a16:colId xmlns:a16="http://schemas.microsoft.com/office/drawing/2014/main" val="3839125851"/>
                    </a:ext>
                  </a:extLst>
                </a:gridCol>
                <a:gridCol w="2589213">
                  <a:extLst>
                    <a:ext uri="{9D8B030D-6E8A-4147-A177-3AD203B41FA5}">
                      <a16:colId xmlns:a16="http://schemas.microsoft.com/office/drawing/2014/main" val="3018084209"/>
                    </a:ext>
                  </a:extLst>
                </a:gridCol>
              </a:tblGrid>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Addressing Modes</a:t>
                      </a:r>
                      <a:endPar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9D5F3"/>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Instruction</a:t>
                      </a:r>
                      <a:endPar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9D5F3"/>
                    </a:solidFill>
                  </a:tcPr>
                </a:tc>
                <a:extLst>
                  <a:ext uri="{0D108BD9-81ED-4DB2-BD59-A6C34878D82A}">
                    <a16:rowId xmlns:a16="http://schemas.microsoft.com/office/drawing/2014/main" val="1485897850"/>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Register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A, 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7872113"/>
                  </a:ext>
                </a:extLst>
              </a:tr>
              <a:tr h="35242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Direct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30H,A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6706803"/>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Indirect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    A,@R0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5902729"/>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Immediate Constant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    A,#80H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2728780"/>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Relative*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SJMP   AHEAD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8125565"/>
                  </a:ext>
                </a:extLst>
              </a:tr>
              <a:tr h="35242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AJMP   BACK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3659677"/>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LJMP   FAR_AHEAD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8011220"/>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Indexed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MOVC   A,@A+PC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6488645"/>
                  </a:ext>
                </a:extLst>
              </a:tr>
            </a:tbl>
          </a:graphicData>
        </a:graphic>
      </p:graphicFrame>
      <p:sp>
        <p:nvSpPr>
          <p:cNvPr id="317476" name="Rectangle 36">
            <a:extLst>
              <a:ext uri="{FF2B5EF4-FFF2-40B4-BE49-F238E27FC236}">
                <a16:creationId xmlns:a16="http://schemas.microsoft.com/office/drawing/2014/main" id="{4802D810-3AD3-49FB-8A69-CC775880FC1E}"/>
              </a:ext>
            </a:extLst>
          </p:cNvPr>
          <p:cNvSpPr>
            <a:spLocks noChangeArrowheads="1"/>
          </p:cNvSpPr>
          <p:nvPr/>
        </p:nvSpPr>
        <p:spPr bwMode="auto">
          <a:xfrm>
            <a:off x="1944688" y="6088063"/>
            <a:ext cx="31480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t> * Related to program branching instructions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230E18A1-8EF5-493D-BFEF-0F2A46E4684F}"/>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ORL	&lt;dest-byte&gt;,&lt;source-byte&gt;</a:t>
            </a:r>
            <a:r>
              <a:rPr lang="en-GB" altLang="en-US"/>
              <a:t> </a:t>
            </a:r>
          </a:p>
        </p:txBody>
      </p:sp>
      <p:sp>
        <p:nvSpPr>
          <p:cNvPr id="493571" name="Rectangle 3">
            <a:extLst>
              <a:ext uri="{FF2B5EF4-FFF2-40B4-BE49-F238E27FC236}">
                <a16:creationId xmlns:a16="http://schemas.microsoft.com/office/drawing/2014/main" id="{1CED1B17-A43E-4E4E-AD7E-02019B29776D}"/>
              </a:ext>
            </a:extLst>
          </p:cNvPr>
          <p:cNvSpPr>
            <a:spLocks noGrp="1" noChangeArrowheads="1"/>
          </p:cNvSpPr>
          <p:nvPr>
            <p:ph type="body" idx="1"/>
          </p:nvPr>
        </p:nvSpPr>
        <p:spPr/>
        <p:txBody>
          <a:bodyPr/>
          <a:lstStyle/>
          <a:p>
            <a:pPr>
              <a:lnSpc>
                <a:spcPct val="90000"/>
              </a:lnSpc>
            </a:pPr>
            <a:r>
              <a:rPr lang="en-US" altLang="en-US"/>
              <a:t>This instruction performs the logical OR operation on the source and destination operands and stores the result in the destination variable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ORL	A,R2</a:t>
            </a:r>
          </a:p>
          <a:p>
            <a:pPr>
              <a:lnSpc>
                <a:spcPct val="90000"/>
              </a:lnSpc>
              <a:buFont typeface="Symbol" panose="05050102010706020507" pitchFamily="18" charset="2"/>
              <a:buNone/>
            </a:pPr>
            <a:r>
              <a:rPr lang="en-US" altLang="en-US"/>
              <a:t>	If ACC=D3H (11010011) and R2=75H (01110101), the result of the instruction is ACC=F7H (11110111)</a:t>
            </a:r>
          </a:p>
          <a:p>
            <a:pPr>
              <a:lnSpc>
                <a:spcPct val="90000"/>
              </a:lnSpc>
              <a:buFont typeface="Symbol" panose="05050102010706020507" pitchFamily="18" charset="2"/>
              <a:buNone/>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ORL	P1,#11000010B</a:t>
            </a:r>
          </a:p>
          <a:p>
            <a:pPr>
              <a:lnSpc>
                <a:spcPct val="90000"/>
              </a:lnSpc>
              <a:buFont typeface="Symbol" panose="05050102010706020507" pitchFamily="18" charset="2"/>
              <a:buNone/>
            </a:pPr>
            <a:r>
              <a:rPr lang="en-US" altLang="en-US"/>
              <a:t>	This instruction sets bits 7, 6, and 1 of output Port 1</a:t>
            </a:r>
            <a:endParaRPr lang="en-GB"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EA583D8E-D535-4266-A727-A0BBC37C92C6}"/>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XRL	&lt;dest-byte&gt;,&lt;source-byte&gt;</a:t>
            </a:r>
            <a:endParaRPr lang="en-GB" altLang="en-US"/>
          </a:p>
        </p:txBody>
      </p:sp>
      <p:sp>
        <p:nvSpPr>
          <p:cNvPr id="495619" name="Rectangle 3">
            <a:extLst>
              <a:ext uri="{FF2B5EF4-FFF2-40B4-BE49-F238E27FC236}">
                <a16:creationId xmlns:a16="http://schemas.microsoft.com/office/drawing/2014/main" id="{1A8B9FEB-4E8E-464F-AD87-2C1BE121E6F3}"/>
              </a:ext>
            </a:extLst>
          </p:cNvPr>
          <p:cNvSpPr>
            <a:spLocks noGrp="1" noChangeArrowheads="1"/>
          </p:cNvSpPr>
          <p:nvPr>
            <p:ph type="body" idx="1"/>
          </p:nvPr>
        </p:nvSpPr>
        <p:spPr/>
        <p:txBody>
          <a:bodyPr/>
          <a:lstStyle/>
          <a:p>
            <a:pPr>
              <a:lnSpc>
                <a:spcPct val="90000"/>
              </a:lnSpc>
            </a:pPr>
            <a:r>
              <a:rPr lang="en-US" altLang="en-US"/>
              <a:t>This instruction performs the logical XOR (Exclusive OR) operation on the source and destination operands and stores the result in the destination variable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XRL	A,R0</a:t>
            </a:r>
          </a:p>
          <a:p>
            <a:pPr>
              <a:lnSpc>
                <a:spcPct val="90000"/>
              </a:lnSpc>
              <a:buFont typeface="Symbol" panose="05050102010706020507" pitchFamily="18" charset="2"/>
              <a:buNone/>
            </a:pPr>
            <a:r>
              <a:rPr lang="en-US" altLang="en-US"/>
              <a:t>	If ACC=C3H (11000011) and R0=AAH (10101010), then the instruction results in ACC=69H (01101001)</a:t>
            </a:r>
          </a:p>
          <a:p>
            <a:pPr>
              <a:lnSpc>
                <a:spcPct val="90000"/>
              </a:lnSpc>
              <a:buFont typeface="Symbol" panose="05050102010706020507" pitchFamily="18" charset="2"/>
              <a:buNone/>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XRL	P1,#00110001</a:t>
            </a:r>
            <a:r>
              <a:rPr lang="en-US" altLang="en-US" sz="2000" b="1">
                <a:solidFill>
                  <a:srgbClr val="FF3300"/>
                </a:solidFill>
                <a:latin typeface="Courier" pitchFamily="49" charset="0"/>
              </a:rPr>
              <a:t>	</a:t>
            </a:r>
          </a:p>
          <a:p>
            <a:pPr>
              <a:lnSpc>
                <a:spcPct val="90000"/>
              </a:lnSpc>
              <a:buFont typeface="Symbol" panose="05050102010706020507" pitchFamily="18" charset="2"/>
              <a:buNone/>
            </a:pPr>
            <a:r>
              <a:rPr lang="en-US" altLang="en-US"/>
              <a:t>	This instruction complements bits 5, 4, and 0 of </a:t>
            </a:r>
            <a:br>
              <a:rPr lang="en-US" altLang="en-US"/>
            </a:br>
            <a:r>
              <a:rPr lang="en-US" altLang="en-US"/>
              <a:t>output Port 1</a:t>
            </a:r>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BC6BE1A4-8AE9-4033-84C0-238CECEEF4DC}"/>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CLR  A and CPL A</a:t>
            </a:r>
            <a:endParaRPr lang="en-GB" altLang="en-US"/>
          </a:p>
        </p:txBody>
      </p:sp>
      <p:sp>
        <p:nvSpPr>
          <p:cNvPr id="497667" name="Rectangle 3">
            <a:extLst>
              <a:ext uri="{FF2B5EF4-FFF2-40B4-BE49-F238E27FC236}">
                <a16:creationId xmlns:a16="http://schemas.microsoft.com/office/drawing/2014/main" id="{662931DE-0902-4A6D-BE6B-C5294A4D666E}"/>
              </a:ext>
            </a:extLst>
          </p:cNvPr>
          <p:cNvSpPr>
            <a:spLocks noGrp="1" noChangeArrowheads="1"/>
          </p:cNvSpPr>
          <p:nvPr>
            <p:ph type="body" idx="1"/>
          </p:nvPr>
        </p:nvSpPr>
        <p:spPr>
          <a:xfrm>
            <a:off x="227013" y="838200"/>
            <a:ext cx="8683625" cy="1690688"/>
          </a:xfrm>
        </p:spPr>
        <p:txBody>
          <a:bodyPr/>
          <a:lstStyle/>
          <a:p>
            <a:pPr>
              <a:lnSpc>
                <a:spcPct val="90000"/>
              </a:lnSpc>
              <a:buFont typeface="Symbol" panose="05050102010706020507" pitchFamily="18" charset="2"/>
              <a:buNone/>
            </a:pPr>
            <a:r>
              <a:rPr lang="en-US" altLang="en-US" sz="2800"/>
              <a:t>CLR  A</a:t>
            </a:r>
            <a:endParaRPr lang="en-US" altLang="en-US"/>
          </a:p>
          <a:p>
            <a:pPr>
              <a:lnSpc>
                <a:spcPct val="90000"/>
              </a:lnSpc>
            </a:pPr>
            <a:r>
              <a:rPr lang="en-US" altLang="en-US"/>
              <a:t>This instruction clears the accumulator (all bits set to 0)</a:t>
            </a:r>
          </a:p>
          <a:p>
            <a:pPr>
              <a:lnSpc>
                <a:spcPct val="90000"/>
              </a:lnSpc>
            </a:pPr>
            <a:r>
              <a:rPr lang="en-US" altLang="en-US"/>
              <a:t>No flags are affected</a:t>
            </a:r>
          </a:p>
          <a:p>
            <a:pPr>
              <a:lnSpc>
                <a:spcPct val="90000"/>
              </a:lnSpc>
            </a:pPr>
            <a:r>
              <a:rPr lang="en-US" altLang="en-US"/>
              <a:t>If ACC=C3H, then the instruction results in ACC=00H</a:t>
            </a:r>
            <a:endParaRPr lang="en-GB" altLang="en-US"/>
          </a:p>
        </p:txBody>
      </p:sp>
      <p:sp>
        <p:nvSpPr>
          <p:cNvPr id="497668" name="Rectangle 4">
            <a:extLst>
              <a:ext uri="{FF2B5EF4-FFF2-40B4-BE49-F238E27FC236}">
                <a16:creationId xmlns:a16="http://schemas.microsoft.com/office/drawing/2014/main" id="{5F398E30-7A34-41EB-9A4A-10377DA833B4}"/>
              </a:ext>
            </a:extLst>
          </p:cNvPr>
          <p:cNvSpPr>
            <a:spLocks noChangeArrowheads="1"/>
          </p:cNvSpPr>
          <p:nvPr/>
        </p:nvSpPr>
        <p:spPr bwMode="auto">
          <a:xfrm>
            <a:off x="227013" y="3032125"/>
            <a:ext cx="8683625"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lstStyle>
            <a:lvl1pPr marL="342900" indent="-342900">
              <a:spcBef>
                <a:spcPct val="20000"/>
              </a:spcBef>
              <a:buClr>
                <a:srgbClr val="990000"/>
              </a:buClr>
              <a:buFont typeface="Symbol" panose="05050102010706020507" pitchFamily="18" charset="2"/>
              <a:buChar char="¨"/>
              <a:defRPr sz="2400">
                <a:solidFill>
                  <a:srgbClr val="000000"/>
                </a:solidFill>
                <a:latin typeface="Arial" panose="020B0604020202020204" pitchFamily="34" charset="0"/>
              </a:defRPr>
            </a:lvl1pPr>
            <a:lvl2pPr marL="742950" indent="-285750">
              <a:spcBef>
                <a:spcPct val="20000"/>
              </a:spcBef>
              <a:buClr>
                <a:srgbClr val="990000"/>
              </a:buClr>
              <a:buFont typeface="Wingdings" panose="05000000000000000000" pitchFamily="2" charset="2"/>
              <a:buChar char="Ø"/>
              <a:defRPr sz="2000">
                <a:solidFill>
                  <a:srgbClr val="000000"/>
                </a:solidFill>
                <a:latin typeface="Arial" panose="020B0604020202020204" pitchFamily="34" charset="0"/>
              </a:defRPr>
            </a:lvl2pPr>
            <a:lvl3pPr marL="1143000" indent="-228600">
              <a:spcBef>
                <a:spcPct val="20000"/>
              </a:spcBef>
              <a:buClr>
                <a:srgbClr val="990000"/>
              </a:buClr>
              <a:buFont typeface="Wingdings" panose="05000000000000000000" pitchFamily="2" charset="2"/>
              <a:buChar char="§"/>
              <a:defRPr>
                <a:solidFill>
                  <a:srgbClr val="000000"/>
                </a:solidFill>
                <a:latin typeface="Arial" panose="020B0604020202020204" pitchFamily="34" charset="0"/>
              </a:defRPr>
            </a:lvl3pPr>
            <a:lvl4pPr marL="1600200" indent="-228600">
              <a:spcBef>
                <a:spcPct val="20000"/>
              </a:spcBef>
              <a:buClr>
                <a:srgbClr val="990000"/>
              </a:buClr>
              <a:buChar char="•"/>
              <a:defRPr sz="1600">
                <a:solidFill>
                  <a:srgbClr val="000000"/>
                </a:solidFill>
                <a:latin typeface="Arial" panose="020B0604020202020204" pitchFamily="34" charset="0"/>
              </a:defRPr>
            </a:lvl4pPr>
            <a:lvl5pPr marL="2057400" indent="-228600">
              <a:spcBef>
                <a:spcPct val="20000"/>
              </a:spcBef>
              <a:buClr>
                <a:srgbClr val="990000"/>
              </a:buClr>
              <a:defRPr sz="1600">
                <a:solidFill>
                  <a:srgbClr val="000000"/>
                </a:solidFill>
                <a:latin typeface="Arial" panose="020B0604020202020204" pitchFamily="34" charset="0"/>
              </a:defRPr>
            </a:lvl5pPr>
            <a:lvl6pPr marL="2514600" indent="-228600" fontAlgn="base">
              <a:spcBef>
                <a:spcPct val="20000"/>
              </a:spcBef>
              <a:spcAft>
                <a:spcPct val="0"/>
              </a:spcAft>
              <a:buClr>
                <a:srgbClr val="990000"/>
              </a:buClr>
              <a:defRPr sz="1600">
                <a:solidFill>
                  <a:srgbClr val="000000"/>
                </a:solidFill>
                <a:latin typeface="Arial" panose="020B0604020202020204" pitchFamily="34" charset="0"/>
              </a:defRPr>
            </a:lvl6pPr>
            <a:lvl7pPr marL="2971800" indent="-228600" fontAlgn="base">
              <a:spcBef>
                <a:spcPct val="20000"/>
              </a:spcBef>
              <a:spcAft>
                <a:spcPct val="0"/>
              </a:spcAft>
              <a:buClr>
                <a:srgbClr val="990000"/>
              </a:buClr>
              <a:defRPr sz="1600">
                <a:solidFill>
                  <a:srgbClr val="000000"/>
                </a:solidFill>
                <a:latin typeface="Arial" panose="020B0604020202020204" pitchFamily="34" charset="0"/>
              </a:defRPr>
            </a:lvl7pPr>
            <a:lvl8pPr marL="3429000" indent="-228600" fontAlgn="base">
              <a:spcBef>
                <a:spcPct val="20000"/>
              </a:spcBef>
              <a:spcAft>
                <a:spcPct val="0"/>
              </a:spcAft>
              <a:buClr>
                <a:srgbClr val="990000"/>
              </a:buClr>
              <a:defRPr sz="1600">
                <a:solidFill>
                  <a:srgbClr val="000000"/>
                </a:solidFill>
                <a:latin typeface="Arial" panose="020B0604020202020204" pitchFamily="34" charset="0"/>
              </a:defRPr>
            </a:lvl8pPr>
            <a:lvl9pPr marL="3886200" indent="-228600" fontAlgn="base">
              <a:spcBef>
                <a:spcPct val="20000"/>
              </a:spcBef>
              <a:spcAft>
                <a:spcPct val="0"/>
              </a:spcAft>
              <a:buClr>
                <a:srgbClr val="990000"/>
              </a:buClr>
              <a:defRPr sz="1600">
                <a:solidFill>
                  <a:srgbClr val="000000"/>
                </a:solidFill>
                <a:latin typeface="Arial" panose="020B0604020202020204" pitchFamily="34" charset="0"/>
              </a:defRPr>
            </a:lvl9pPr>
          </a:lstStyle>
          <a:p>
            <a:pPr>
              <a:buFont typeface="Symbol" panose="05050102010706020507" pitchFamily="18" charset="2"/>
              <a:buNone/>
            </a:pPr>
            <a:r>
              <a:rPr lang="en-US" altLang="en-US" sz="2800"/>
              <a:t>CPL  A</a:t>
            </a:r>
            <a:endParaRPr lang="en-US" altLang="en-US"/>
          </a:p>
          <a:p>
            <a:r>
              <a:rPr lang="en-US" altLang="en-US"/>
              <a:t>This instruction logically complements each bit of the accumulator (one’s complement)</a:t>
            </a:r>
          </a:p>
          <a:p>
            <a:r>
              <a:rPr lang="en-US" altLang="en-US"/>
              <a:t>No flags are affected</a:t>
            </a:r>
          </a:p>
          <a:p>
            <a:r>
              <a:rPr lang="en-US" altLang="en-US"/>
              <a:t>If ACC=C3H (11000011), then the instruction results in ACC=3CH (00111100)</a:t>
            </a:r>
            <a:endParaRPr lang="en-GB"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6B4DA541-3B43-48DD-86EB-5A91C0C0E19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RL A</a:t>
            </a:r>
            <a:endParaRPr lang="en-GB" altLang="en-US"/>
          </a:p>
        </p:txBody>
      </p:sp>
      <p:sp>
        <p:nvSpPr>
          <p:cNvPr id="501763" name="Rectangle 3">
            <a:extLst>
              <a:ext uri="{FF2B5EF4-FFF2-40B4-BE49-F238E27FC236}">
                <a16:creationId xmlns:a16="http://schemas.microsoft.com/office/drawing/2014/main" id="{CD1A3259-5C55-497C-87D3-F12AD5D057B2}"/>
              </a:ext>
            </a:extLst>
          </p:cNvPr>
          <p:cNvSpPr>
            <a:spLocks noGrp="1" noChangeArrowheads="1"/>
          </p:cNvSpPr>
          <p:nvPr>
            <p:ph type="body" idx="1"/>
          </p:nvPr>
        </p:nvSpPr>
        <p:spPr/>
        <p:txBody>
          <a:bodyPr/>
          <a:lstStyle/>
          <a:p>
            <a:r>
              <a:rPr lang="en-US" altLang="en-US"/>
              <a:t>The 8 bits in the accumulator are rotated one bit to the left. Bit 7 is rotated into the bit 0 position.</a:t>
            </a:r>
          </a:p>
          <a:p>
            <a:endParaRPr lang="en-US" altLang="en-US"/>
          </a:p>
          <a:p>
            <a:r>
              <a:rPr lang="en-US" altLang="en-US"/>
              <a:t>No flags are affected</a:t>
            </a:r>
          </a:p>
          <a:p>
            <a:endParaRPr lang="en-US" altLang="en-US"/>
          </a:p>
          <a:p>
            <a:r>
              <a:rPr lang="en-US" altLang="en-US"/>
              <a:t>If ACC=C3H (11000011), then the instruction results in ACC=87H (10000111) with the carry unaffected</a:t>
            </a:r>
            <a:endParaRPr lang="en-GB"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2" name="Rectangle 4">
            <a:extLst>
              <a:ext uri="{FF2B5EF4-FFF2-40B4-BE49-F238E27FC236}">
                <a16:creationId xmlns:a16="http://schemas.microsoft.com/office/drawing/2014/main" id="{B3B9D09B-0A60-4012-A780-7F9C0D83E293}"/>
              </a:ext>
            </a:extLst>
          </p:cNvPr>
          <p:cNvSpPr>
            <a:spLocks noGrp="1" noChangeArrowheads="1"/>
          </p:cNvSpPr>
          <p:nvPr>
            <p:ph type="title"/>
          </p:nvPr>
        </p:nvSpPr>
        <p:spPr/>
        <p:txBody>
          <a:bodyPr/>
          <a:lstStyle/>
          <a:p>
            <a:r>
              <a:rPr lang="en-US" altLang="en-US"/>
              <a:t>RLC	 A</a:t>
            </a:r>
            <a:endParaRPr lang="en-GB" altLang="en-US"/>
          </a:p>
        </p:txBody>
      </p:sp>
      <p:sp>
        <p:nvSpPr>
          <p:cNvPr id="503813" name="Rectangle 5">
            <a:extLst>
              <a:ext uri="{FF2B5EF4-FFF2-40B4-BE49-F238E27FC236}">
                <a16:creationId xmlns:a16="http://schemas.microsoft.com/office/drawing/2014/main" id="{51F0C044-DFC0-410A-9D7E-FC9CCC97851A}"/>
              </a:ext>
            </a:extLst>
          </p:cNvPr>
          <p:cNvSpPr>
            <a:spLocks noGrp="1" noChangeArrowheads="1"/>
          </p:cNvSpPr>
          <p:nvPr>
            <p:ph type="body" idx="1"/>
          </p:nvPr>
        </p:nvSpPr>
        <p:spPr/>
        <p:txBody>
          <a:bodyPr/>
          <a:lstStyle/>
          <a:p>
            <a:r>
              <a:rPr lang="en-US" altLang="en-US"/>
              <a:t>The instruction rotates the accumulator contents one bit to the left through the carry flag</a:t>
            </a:r>
          </a:p>
          <a:p>
            <a:endParaRPr lang="en-US" altLang="en-US"/>
          </a:p>
          <a:p>
            <a:r>
              <a:rPr lang="en-US" altLang="en-US"/>
              <a:t>Bit 7 of the accumulator will move into carry flag and the original value of the carry flag will move into the Bit 0 position</a:t>
            </a:r>
          </a:p>
          <a:p>
            <a:endParaRPr lang="en-US" altLang="en-US"/>
          </a:p>
          <a:p>
            <a:r>
              <a:rPr lang="en-US" altLang="en-US"/>
              <a:t>No other flags are affected</a:t>
            </a:r>
          </a:p>
          <a:p>
            <a:endParaRPr lang="en-US" altLang="en-US"/>
          </a:p>
          <a:p>
            <a:r>
              <a:rPr lang="en-US" altLang="en-US"/>
              <a:t>If ACC=C3H (11000011), and the carry flag is 1, the instruction results in ACC=87H (10000111) with the carry flag set</a:t>
            </a:r>
            <a:endParaRPr lang="en-GB"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B6CE0DD6-87D7-4531-B242-EA0D48E1B3D9}"/>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RR  A</a:t>
            </a:r>
            <a:endParaRPr lang="en-GB" altLang="en-US"/>
          </a:p>
        </p:txBody>
      </p:sp>
      <p:sp>
        <p:nvSpPr>
          <p:cNvPr id="505859" name="Rectangle 3">
            <a:extLst>
              <a:ext uri="{FF2B5EF4-FFF2-40B4-BE49-F238E27FC236}">
                <a16:creationId xmlns:a16="http://schemas.microsoft.com/office/drawing/2014/main" id="{0C860DD1-15B9-479F-9D21-3EB236B19623}"/>
              </a:ext>
            </a:extLst>
          </p:cNvPr>
          <p:cNvSpPr>
            <a:spLocks noGrp="1" noChangeArrowheads="1"/>
          </p:cNvSpPr>
          <p:nvPr>
            <p:ph type="body" idx="1"/>
          </p:nvPr>
        </p:nvSpPr>
        <p:spPr/>
        <p:txBody>
          <a:bodyPr/>
          <a:lstStyle/>
          <a:p>
            <a:r>
              <a:rPr lang="en-US" altLang="en-US"/>
              <a:t>The 8 bits in the accumulator are rotated one bit to the right. Bit 0 is rotated into the bit 7 position.</a:t>
            </a:r>
          </a:p>
          <a:p>
            <a:endParaRPr lang="en-US" altLang="en-US"/>
          </a:p>
          <a:p>
            <a:r>
              <a:rPr lang="en-US" altLang="en-US"/>
              <a:t>No flags are affected</a:t>
            </a:r>
          </a:p>
          <a:p>
            <a:endParaRPr lang="en-US" altLang="en-US"/>
          </a:p>
          <a:p>
            <a:r>
              <a:rPr lang="en-US" altLang="en-US"/>
              <a:t>If ACC=C3H (11000011), then the instruction results in ACC=E1H (11100001) with the carry unaffected</a:t>
            </a:r>
            <a:endParaRPr lang="en-GB"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E1DE7791-7045-4EEB-9344-30BD07D7532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RRC	 A</a:t>
            </a:r>
            <a:endParaRPr lang="en-GB" altLang="en-US"/>
          </a:p>
        </p:txBody>
      </p:sp>
      <p:sp>
        <p:nvSpPr>
          <p:cNvPr id="507907" name="Rectangle 3">
            <a:extLst>
              <a:ext uri="{FF2B5EF4-FFF2-40B4-BE49-F238E27FC236}">
                <a16:creationId xmlns:a16="http://schemas.microsoft.com/office/drawing/2014/main" id="{49B00095-DC5A-41A2-BDDD-1F59B538CA84}"/>
              </a:ext>
            </a:extLst>
          </p:cNvPr>
          <p:cNvSpPr>
            <a:spLocks noGrp="1" noChangeArrowheads="1"/>
          </p:cNvSpPr>
          <p:nvPr>
            <p:ph type="body" idx="1"/>
          </p:nvPr>
        </p:nvSpPr>
        <p:spPr/>
        <p:txBody>
          <a:bodyPr/>
          <a:lstStyle/>
          <a:p>
            <a:r>
              <a:rPr lang="en-US" altLang="en-US"/>
              <a:t>The instruction rotates the accumulator contents one bit to the right through the carry flag</a:t>
            </a:r>
          </a:p>
          <a:p>
            <a:endParaRPr lang="en-US" altLang="en-US"/>
          </a:p>
          <a:p>
            <a:r>
              <a:rPr lang="en-US" altLang="en-US"/>
              <a:t>The original value of carry flag will move into Bit 7 of the accumulator and Bit 0 rotated into carry flag</a:t>
            </a:r>
          </a:p>
          <a:p>
            <a:endParaRPr lang="en-US" altLang="en-US"/>
          </a:p>
          <a:p>
            <a:r>
              <a:rPr lang="en-US" altLang="en-US"/>
              <a:t>No other flags are affected</a:t>
            </a:r>
          </a:p>
          <a:p>
            <a:endParaRPr lang="en-US" altLang="en-US"/>
          </a:p>
          <a:p>
            <a:r>
              <a:rPr lang="en-US" altLang="en-US"/>
              <a:t>If ACC=C3H (11000011), and the carry flag is 0, the instruction results in ACC=61H (01100001) with the carry flag set</a:t>
            </a:r>
            <a:endParaRPr lang="en-GB"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C45DB6E1-D2D7-40F7-8215-C70AD2929CE6}"/>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SWAP A</a:t>
            </a:r>
            <a:endParaRPr lang="en-GB" altLang="en-US"/>
          </a:p>
        </p:txBody>
      </p:sp>
      <p:sp>
        <p:nvSpPr>
          <p:cNvPr id="509955" name="Rectangle 3">
            <a:extLst>
              <a:ext uri="{FF2B5EF4-FFF2-40B4-BE49-F238E27FC236}">
                <a16:creationId xmlns:a16="http://schemas.microsoft.com/office/drawing/2014/main" id="{BE2E26B0-B3E1-4C81-9E8D-3E7F10056950}"/>
              </a:ext>
            </a:extLst>
          </p:cNvPr>
          <p:cNvSpPr>
            <a:spLocks noGrp="1" noChangeArrowheads="1"/>
          </p:cNvSpPr>
          <p:nvPr>
            <p:ph type="body" idx="1"/>
          </p:nvPr>
        </p:nvSpPr>
        <p:spPr/>
        <p:txBody>
          <a:bodyPr/>
          <a:lstStyle/>
          <a:p>
            <a:r>
              <a:rPr lang="en-US" altLang="en-US"/>
              <a:t>This instruction interchanges the low order 4-bit nibbles </a:t>
            </a:r>
            <a:br>
              <a:rPr lang="en-US" altLang="en-US"/>
            </a:br>
            <a:r>
              <a:rPr lang="en-US" altLang="en-US"/>
              <a:t>(A3-0) with the high order 4-bit nibbles (A7-4) of the ACC</a:t>
            </a:r>
          </a:p>
          <a:p>
            <a:endParaRPr lang="en-US" altLang="en-US"/>
          </a:p>
          <a:p>
            <a:r>
              <a:rPr lang="en-US" altLang="en-US"/>
              <a:t>The operation can also be thought of as a 4-bit rotate instruction</a:t>
            </a:r>
          </a:p>
          <a:p>
            <a:endParaRPr lang="en-US" altLang="en-US"/>
          </a:p>
          <a:p>
            <a:r>
              <a:rPr lang="en-US" altLang="en-US"/>
              <a:t>No flags are affected</a:t>
            </a:r>
          </a:p>
          <a:p>
            <a:endParaRPr lang="en-US" altLang="en-US"/>
          </a:p>
          <a:p>
            <a:r>
              <a:rPr lang="en-US" altLang="en-US"/>
              <a:t>If ACC=C3H (11000011), then the instruction leaves ACC=3CH (00111100)</a:t>
            </a:r>
            <a:endParaRPr lang="en-GB"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B596F0CC-BCD3-40FB-B436-67228F9AA5CB}"/>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Data Transfer Instructions</a:t>
            </a:r>
            <a:endParaRPr lang="en-GB" altLang="en-US"/>
          </a:p>
        </p:txBody>
      </p:sp>
      <p:sp>
        <p:nvSpPr>
          <p:cNvPr id="512003" name="Rectangle 3">
            <a:extLst>
              <a:ext uri="{FF2B5EF4-FFF2-40B4-BE49-F238E27FC236}">
                <a16:creationId xmlns:a16="http://schemas.microsoft.com/office/drawing/2014/main" id="{0CC7BCA1-96FF-4599-9E7D-86AB0F0312BF}"/>
              </a:ext>
            </a:extLst>
          </p:cNvPr>
          <p:cNvSpPr>
            <a:spLocks noGrp="1" noChangeArrowheads="1"/>
          </p:cNvSpPr>
          <p:nvPr>
            <p:ph type="body" idx="1"/>
          </p:nvPr>
        </p:nvSpPr>
        <p:spPr/>
        <p:txBody>
          <a:bodyPr/>
          <a:lstStyle/>
          <a:p>
            <a:r>
              <a:rPr lang="en-US" altLang="en-US"/>
              <a:t>Data transfer instructions can be used to transfer data between an internal RAM location and SFR location without going through the accumulator</a:t>
            </a:r>
          </a:p>
          <a:p>
            <a:endParaRPr lang="en-US" altLang="en-US"/>
          </a:p>
          <a:p>
            <a:r>
              <a:rPr lang="en-US" altLang="en-US"/>
              <a:t>It is possible to transfer data between the internal and external RAM by using indirect addressing</a:t>
            </a:r>
          </a:p>
          <a:p>
            <a:endParaRPr lang="en-US" altLang="en-US"/>
          </a:p>
          <a:p>
            <a:r>
              <a:rPr lang="en-US" altLang="en-US"/>
              <a:t>The upper 128 bytes of data RAM are accessed only by indirect addressing and the SFRs are accessed only by direct addressing</a:t>
            </a:r>
            <a:endParaRPr lang="en-GB"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05" name="Text Box 57">
            <a:extLst>
              <a:ext uri="{FF2B5EF4-FFF2-40B4-BE49-F238E27FC236}">
                <a16:creationId xmlns:a16="http://schemas.microsoft.com/office/drawing/2014/main" id="{CFC28748-09DC-4625-926B-852DEC085C18}"/>
              </a:ext>
            </a:extLst>
          </p:cNvPr>
          <p:cNvSpPr txBox="1">
            <a:spLocks noChangeArrowheads="1"/>
          </p:cNvSpPr>
          <p:nvPr/>
        </p:nvSpPr>
        <p:spPr bwMode="auto">
          <a:xfrm>
            <a:off x="6950075" y="5622925"/>
            <a:ext cx="2114550" cy="99536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spAutoFit/>
          </a:bodyPr>
          <a:lstStyle/>
          <a:p>
            <a:pPr>
              <a:spcBef>
                <a:spcPct val="50000"/>
              </a:spcBef>
            </a:pPr>
            <a:endParaRPr lang="en-US" altLang="en-US">
              <a:solidFill>
                <a:schemeClr val="bg1"/>
              </a:solidFill>
            </a:endParaRPr>
          </a:p>
          <a:p>
            <a:pPr>
              <a:spcBef>
                <a:spcPct val="50000"/>
              </a:spcBef>
            </a:pPr>
            <a:endParaRPr lang="en-US" altLang="en-US">
              <a:solidFill>
                <a:schemeClr val="bg1"/>
              </a:solidFill>
            </a:endParaRPr>
          </a:p>
        </p:txBody>
      </p:sp>
      <p:sp>
        <p:nvSpPr>
          <p:cNvPr id="514050" name="Rectangle 2">
            <a:extLst>
              <a:ext uri="{FF2B5EF4-FFF2-40B4-BE49-F238E27FC236}">
                <a16:creationId xmlns:a16="http://schemas.microsoft.com/office/drawing/2014/main" id="{20AD8198-16DC-488D-A02E-8EF5834732D5}"/>
              </a:ext>
            </a:extLst>
          </p:cNvPr>
          <p:cNvSpPr>
            <a:spLocks noGrp="1" noChangeArrowheads="1"/>
          </p:cNvSpPr>
          <p:nvPr>
            <p:ph type="title"/>
          </p:nvPr>
        </p:nvSpPr>
        <p:spPr/>
        <p:txBody>
          <a:bodyPr/>
          <a:lstStyle/>
          <a:p>
            <a:r>
              <a:rPr lang="en-US" altLang="en-US"/>
              <a:t>Data Transfer Instructions</a:t>
            </a:r>
            <a:endParaRPr lang="en-GB" altLang="en-US" b="1"/>
          </a:p>
        </p:txBody>
      </p:sp>
      <p:graphicFrame>
        <p:nvGraphicFramePr>
          <p:cNvPr id="514104" name="Group 56">
            <a:extLst>
              <a:ext uri="{FF2B5EF4-FFF2-40B4-BE49-F238E27FC236}">
                <a16:creationId xmlns:a16="http://schemas.microsoft.com/office/drawing/2014/main" id="{9E4D4146-0EC3-4EC7-AFBB-8B17FEBEE812}"/>
              </a:ext>
            </a:extLst>
          </p:cNvPr>
          <p:cNvGraphicFramePr>
            <a:graphicFrameLocks noGrp="1"/>
          </p:cNvGraphicFramePr>
          <p:nvPr/>
        </p:nvGraphicFramePr>
        <p:xfrm>
          <a:off x="977900" y="865188"/>
          <a:ext cx="7278688" cy="5497520"/>
        </p:xfrm>
        <a:graphic>
          <a:graphicData uri="http://schemas.openxmlformats.org/drawingml/2006/table">
            <a:tbl>
              <a:tblPr/>
              <a:tblGrid>
                <a:gridCol w="2678113">
                  <a:extLst>
                    <a:ext uri="{9D8B030D-6E8A-4147-A177-3AD203B41FA5}">
                      <a16:colId xmlns:a16="http://schemas.microsoft.com/office/drawing/2014/main" val="3977218737"/>
                    </a:ext>
                  </a:extLst>
                </a:gridCol>
                <a:gridCol w="4600575">
                  <a:extLst>
                    <a:ext uri="{9D8B030D-6E8A-4147-A177-3AD203B41FA5}">
                      <a16:colId xmlns:a16="http://schemas.microsoft.com/office/drawing/2014/main" val="4128539467"/>
                    </a:ext>
                  </a:extLst>
                </a:gridCol>
              </a:tblGrid>
              <a:tr h="37782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endParaRPr kumimoji="0" lang="en-US" altLang="en-US" sz="24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24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508341701"/>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@Ri,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[@Ri] =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6586911"/>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@Ri, #data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[@Ri] = immediate data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3376994"/>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DPTR, #data 16</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[DPTR] = immediate data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8078417"/>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MOVC  A,@A+DPTR</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Code byte from [@A+DPTR]</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72093246"/>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MOVC  A,@A+PC</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Code byte from [@A+PC]</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626125875"/>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A,@Ri</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Data byte from external ram [@Ri]</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3661"/>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A,@DPTR</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Data byte from external ram [@DPTR]</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5436848"/>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@Ri,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External[@Ri]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6450804"/>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@DPTR,A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External[@DPTR]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5780058"/>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PUSH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Push into stack</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680746259"/>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POP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Pop from stack</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0325103"/>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A,Rn</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[Rn], [Rn]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77806064"/>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[direct], [direct]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880841155"/>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 @Ri</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[@Rn], [@Rn]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17793675"/>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XCHD  A,@Ri</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Exchange low order digits</a:t>
                      </a:r>
                      <a:endParaRPr kumimoji="0" lang="en-US" altLang="en-US" sz="2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995636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C98F82C5-5710-4715-AF4A-5DE6CAFBA4BB}"/>
              </a:ext>
            </a:extLst>
          </p:cNvPr>
          <p:cNvSpPr>
            <a:spLocks noGrp="1" noChangeArrowheads="1"/>
          </p:cNvSpPr>
          <p:nvPr>
            <p:ph type="title"/>
          </p:nvPr>
        </p:nvSpPr>
        <p:spPr/>
        <p:txBody>
          <a:bodyPr/>
          <a:lstStyle/>
          <a:p>
            <a:r>
              <a:rPr lang="en-US" altLang="en-US"/>
              <a:t>Register Addressing</a:t>
            </a:r>
            <a:endParaRPr lang="en-GB" altLang="en-US" b="1"/>
          </a:p>
        </p:txBody>
      </p:sp>
      <p:sp>
        <p:nvSpPr>
          <p:cNvPr id="319491" name="Rectangle 3">
            <a:extLst>
              <a:ext uri="{FF2B5EF4-FFF2-40B4-BE49-F238E27FC236}">
                <a16:creationId xmlns:a16="http://schemas.microsoft.com/office/drawing/2014/main" id="{52ED2723-4581-4EC5-9634-A192C2685C78}"/>
              </a:ext>
            </a:extLst>
          </p:cNvPr>
          <p:cNvSpPr>
            <a:spLocks noGrp="1" noChangeArrowheads="1"/>
          </p:cNvSpPr>
          <p:nvPr>
            <p:ph type="body" idx="1"/>
          </p:nvPr>
        </p:nvSpPr>
        <p:spPr/>
        <p:txBody>
          <a:bodyPr/>
          <a:lstStyle/>
          <a:p>
            <a:r>
              <a:rPr lang="en-US" altLang="en-US"/>
              <a:t>The register addressing instruction involves information transfer between registers</a:t>
            </a:r>
          </a:p>
          <a:p>
            <a:endParaRPr lang="en-US" altLang="en-US"/>
          </a:p>
          <a:p>
            <a:r>
              <a:rPr lang="en-US" altLang="en-US" i="1"/>
              <a:t>Example</a:t>
            </a:r>
            <a:r>
              <a:rPr lang="en-US" altLang="en-US"/>
              <a:t>:</a:t>
            </a:r>
            <a:r>
              <a:rPr lang="en-US" altLang="en-US" b="1">
                <a:solidFill>
                  <a:srgbClr val="FF3300"/>
                </a:solidFill>
              </a:rPr>
              <a:t>	</a:t>
            </a:r>
          </a:p>
          <a:p>
            <a:pPr lvl="3">
              <a:buFontTx/>
              <a:buNone/>
            </a:pPr>
            <a:r>
              <a:rPr lang="en-US" altLang="en-US" sz="2400" b="1">
                <a:solidFill>
                  <a:schemeClr val="tx1"/>
                </a:solidFill>
                <a:latin typeface="Courier" pitchFamily="49" charset="0"/>
              </a:rPr>
              <a:t>	</a:t>
            </a:r>
            <a:r>
              <a:rPr lang="en-US" altLang="en-US" sz="2000" b="1">
                <a:solidFill>
                  <a:schemeClr val="tx2"/>
                </a:solidFill>
                <a:latin typeface="Courier" pitchFamily="49" charset="0"/>
              </a:rPr>
              <a:t>MOV	R0, A</a:t>
            </a:r>
          </a:p>
          <a:p>
            <a:pPr>
              <a:buFont typeface="Symbol" panose="05050102010706020507" pitchFamily="18" charset="2"/>
              <a:buNone/>
            </a:pPr>
            <a:r>
              <a:rPr lang="en-US" altLang="en-US"/>
              <a:t>	</a:t>
            </a:r>
          </a:p>
          <a:p>
            <a:r>
              <a:rPr lang="en-US" altLang="en-US"/>
              <a:t>The instruction transfers the accumulator content into the R0 register. The register bank (Bank 0, 1, 2 or 3) must be specified prior to this instruction.</a:t>
            </a:r>
            <a:endParaRPr lang="en-GB"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C00A7897-4246-40A3-9240-66C1498D63EF}"/>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	 &lt;dest-byte&gt;,&lt;source-byte&gt;</a:t>
            </a:r>
            <a:endParaRPr lang="en-GB" altLang="en-US"/>
          </a:p>
        </p:txBody>
      </p:sp>
      <p:sp>
        <p:nvSpPr>
          <p:cNvPr id="516099" name="Rectangle 3">
            <a:extLst>
              <a:ext uri="{FF2B5EF4-FFF2-40B4-BE49-F238E27FC236}">
                <a16:creationId xmlns:a16="http://schemas.microsoft.com/office/drawing/2014/main" id="{83B501EB-7063-44B9-BF35-449006AA8B05}"/>
              </a:ext>
            </a:extLst>
          </p:cNvPr>
          <p:cNvSpPr>
            <a:spLocks noGrp="1" noChangeArrowheads="1"/>
          </p:cNvSpPr>
          <p:nvPr>
            <p:ph type="body" idx="1"/>
          </p:nvPr>
        </p:nvSpPr>
        <p:spPr/>
        <p:txBody>
          <a:bodyPr/>
          <a:lstStyle/>
          <a:p>
            <a:r>
              <a:rPr lang="en-US" altLang="en-US" sz="2000"/>
              <a:t>This instruction moves the source byte into the destination location</a:t>
            </a:r>
          </a:p>
          <a:p>
            <a:r>
              <a:rPr lang="en-US" altLang="en-US" sz="2000"/>
              <a:t>The source byte is not affected, neither are any other registers or flags</a:t>
            </a:r>
          </a:p>
          <a:p>
            <a:r>
              <a:rPr lang="en-US" altLang="en-US" sz="2000" i="1"/>
              <a:t>Example</a:t>
            </a:r>
            <a:r>
              <a:rPr lang="en-US" altLang="en-US" sz="2000"/>
              <a:t>:	</a:t>
            </a:r>
            <a:br>
              <a:rPr lang="en-US" altLang="en-US" sz="2000"/>
            </a:br>
            <a:r>
              <a:rPr lang="en-US" altLang="en-US" sz="2000" b="1">
                <a:solidFill>
                  <a:srgbClr val="FF3300"/>
                </a:solidFill>
                <a:latin typeface="Courier" pitchFamily="49" charset="0"/>
              </a:rPr>
              <a:t>	</a:t>
            </a:r>
            <a:br>
              <a:rPr lang="en-US" altLang="en-US" sz="2000" b="1">
                <a:solidFill>
                  <a:srgbClr val="FF3300"/>
                </a:solidFill>
                <a:latin typeface="Courier" pitchFamily="49" charset="0"/>
              </a:rPr>
            </a:br>
            <a:r>
              <a:rPr lang="en-US" altLang="en-US" sz="2000" b="1">
                <a:solidFill>
                  <a:schemeClr val="tx1"/>
                </a:solidFill>
                <a:latin typeface="Courier" pitchFamily="49" charset="0"/>
              </a:rPr>
              <a:t>	</a:t>
            </a:r>
            <a:r>
              <a:rPr lang="en-US" altLang="en-US" sz="2000" b="1">
                <a:solidFill>
                  <a:schemeClr val="tx2"/>
                </a:solidFill>
                <a:latin typeface="Courier" pitchFamily="49" charset="0"/>
              </a:rPr>
              <a:t>MOV	R1,#60</a:t>
            </a:r>
            <a:r>
              <a:rPr lang="en-US" altLang="en-US" sz="2000" b="1">
                <a:solidFill>
                  <a:schemeClr val="tx1"/>
                </a:solidFill>
                <a:latin typeface="Courier" pitchFamily="49" charset="0"/>
              </a:rPr>
              <a:t>	;R1=60H</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	A,@R1</a:t>
            </a:r>
            <a:r>
              <a:rPr lang="en-US" altLang="en-US" sz="2000" b="1">
                <a:solidFill>
                  <a:schemeClr val="tx1"/>
                </a:solidFill>
                <a:latin typeface="Courier" pitchFamily="49" charset="0"/>
              </a:rPr>
              <a:t>		;A=[60H] </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	R2,#61</a:t>
            </a:r>
            <a:r>
              <a:rPr lang="en-US" altLang="en-US" sz="2000" b="1">
                <a:solidFill>
                  <a:schemeClr val="tx1"/>
                </a:solidFill>
                <a:latin typeface="Courier" pitchFamily="49" charset="0"/>
              </a:rPr>
              <a:t>	;R2=61H</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ADD	A,@R2	</a:t>
            </a:r>
            <a:r>
              <a:rPr lang="en-US" altLang="en-US" sz="2000" b="1">
                <a:solidFill>
                  <a:schemeClr val="tx1"/>
                </a:solidFill>
                <a:latin typeface="Courier" pitchFamily="49" charset="0"/>
              </a:rPr>
              <a:t>	;A=A+[61H]</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	R7,A	</a:t>
            </a:r>
            <a:r>
              <a:rPr lang="en-US" altLang="en-US" sz="2000" b="1">
                <a:solidFill>
                  <a:schemeClr val="tx1"/>
                </a:solidFill>
                <a:latin typeface="Courier" pitchFamily="49" charset="0"/>
              </a:rPr>
              <a:t>	;R7=A</a:t>
            </a:r>
          </a:p>
          <a:p>
            <a:endParaRPr lang="en-US" altLang="en-US" sz="2000"/>
          </a:p>
          <a:p>
            <a:r>
              <a:rPr lang="en-US" altLang="en-US" sz="2000"/>
              <a:t>If internal RAM locations 60H=10H, and 61H=20H, then after the operations of the above instructions R7=A=30H. The data contents of memory locations 60H and 61H remain intact.</a:t>
            </a:r>
            <a:endParaRPr lang="en-GB"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FEA7E25A-5D3B-4EA8-B40A-6A987925E3DF}"/>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	 DPTR, #data 16</a:t>
            </a:r>
            <a:endParaRPr lang="en-GB" altLang="en-US"/>
          </a:p>
        </p:txBody>
      </p:sp>
      <p:sp>
        <p:nvSpPr>
          <p:cNvPr id="518147" name="Rectangle 3">
            <a:extLst>
              <a:ext uri="{FF2B5EF4-FFF2-40B4-BE49-F238E27FC236}">
                <a16:creationId xmlns:a16="http://schemas.microsoft.com/office/drawing/2014/main" id="{3288ABCA-F0FB-427D-AE7E-73EFC9983500}"/>
              </a:ext>
            </a:extLst>
          </p:cNvPr>
          <p:cNvSpPr>
            <a:spLocks noGrp="1" noChangeArrowheads="1"/>
          </p:cNvSpPr>
          <p:nvPr>
            <p:ph type="body" idx="1"/>
          </p:nvPr>
        </p:nvSpPr>
        <p:spPr/>
        <p:txBody>
          <a:bodyPr/>
          <a:lstStyle/>
          <a:p>
            <a:r>
              <a:rPr lang="en-US" altLang="en-US"/>
              <a:t>This instruction loads the data pointer with the 16-bit constant and no flags are affected</a:t>
            </a:r>
          </a:p>
          <a:p>
            <a:endParaRPr lang="en-US" altLang="en-US"/>
          </a:p>
          <a:p>
            <a:r>
              <a:rPr lang="en-US" altLang="en-US" i="1"/>
              <a:t>Example</a:t>
            </a:r>
            <a:r>
              <a:rPr lang="en-US" altLang="en-US"/>
              <a:t>:</a:t>
            </a:r>
          </a:p>
          <a:p>
            <a:pPr>
              <a:buFont typeface="Symbol" panose="05050102010706020507" pitchFamily="18" charset="2"/>
              <a:buNone/>
            </a:pPr>
            <a:r>
              <a:rPr lang="en-US" altLang="en-US" b="1"/>
              <a:t>	</a:t>
            </a:r>
            <a:r>
              <a:rPr lang="en-US" altLang="en-US" sz="2000" b="1">
                <a:solidFill>
                  <a:srgbClr val="FF3300"/>
                </a:solidFill>
                <a:latin typeface="Courier" pitchFamily="49" charset="0"/>
              </a:rPr>
              <a:t>	</a:t>
            </a:r>
            <a:r>
              <a:rPr lang="en-US" altLang="en-US" sz="2000" b="1">
                <a:solidFill>
                  <a:schemeClr val="tx2"/>
                </a:solidFill>
                <a:latin typeface="Courier" pitchFamily="49" charset="0"/>
              </a:rPr>
              <a:t>MOV	DPTR,#1032</a:t>
            </a:r>
          </a:p>
          <a:p>
            <a:endParaRPr lang="en-US" altLang="en-US"/>
          </a:p>
          <a:p>
            <a:r>
              <a:rPr lang="en-US" altLang="en-US"/>
              <a:t>This instruction loads the value 1032H into the data pointer, i.e. DPH=10H and DPL=32H.</a:t>
            </a:r>
            <a:endParaRPr lang="en-GB"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51D65304-DE4F-4938-BF53-D1C6CE8C3CC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MOVC A,@A + &lt;base-reg&gt;</a:t>
            </a:r>
            <a:endParaRPr lang="en-GB" altLang="en-US"/>
          </a:p>
        </p:txBody>
      </p:sp>
      <p:sp>
        <p:nvSpPr>
          <p:cNvPr id="520195" name="Rectangle 3">
            <a:extLst>
              <a:ext uri="{FF2B5EF4-FFF2-40B4-BE49-F238E27FC236}">
                <a16:creationId xmlns:a16="http://schemas.microsoft.com/office/drawing/2014/main" id="{E17FF3A0-436A-474C-973B-C62A2F718109}"/>
              </a:ext>
            </a:extLst>
          </p:cNvPr>
          <p:cNvSpPr>
            <a:spLocks noGrp="1" noChangeArrowheads="1"/>
          </p:cNvSpPr>
          <p:nvPr>
            <p:ph type="body" idx="1"/>
          </p:nvPr>
        </p:nvSpPr>
        <p:spPr>
          <a:xfrm>
            <a:off x="227013" y="838200"/>
            <a:ext cx="8683625" cy="5199063"/>
          </a:xfrm>
        </p:spPr>
        <p:txBody>
          <a:bodyPr/>
          <a:lstStyle/>
          <a:p>
            <a:pPr>
              <a:lnSpc>
                <a:spcPct val="80000"/>
              </a:lnSpc>
            </a:pPr>
            <a:r>
              <a:rPr lang="en-US" altLang="en-US" sz="1800"/>
              <a:t>This instruction moves a code byte from program memory into ACC</a:t>
            </a:r>
          </a:p>
          <a:p>
            <a:pPr>
              <a:lnSpc>
                <a:spcPct val="80000"/>
              </a:lnSpc>
            </a:pPr>
            <a:r>
              <a:rPr lang="en-US" altLang="en-US" sz="1800"/>
              <a:t>The effective address of the byte fetched is formed by adding the original 8-bit accumulator contents and the contents of the base register, which is either the data pointer (DPTR) or program counter (PC)</a:t>
            </a:r>
          </a:p>
          <a:p>
            <a:pPr>
              <a:lnSpc>
                <a:spcPct val="80000"/>
              </a:lnSpc>
            </a:pPr>
            <a:r>
              <a:rPr lang="en-US" altLang="en-US" sz="1800"/>
              <a:t>16-bit addition is performed and no flags are affected</a:t>
            </a:r>
          </a:p>
          <a:p>
            <a:pPr>
              <a:lnSpc>
                <a:spcPct val="80000"/>
              </a:lnSpc>
            </a:pPr>
            <a:r>
              <a:rPr lang="en-US" altLang="en-US" sz="1800"/>
              <a:t>The instruction is useful in reading the look-up tables in the program memory</a:t>
            </a:r>
          </a:p>
          <a:p>
            <a:pPr>
              <a:lnSpc>
                <a:spcPct val="80000"/>
              </a:lnSpc>
            </a:pPr>
            <a:r>
              <a:rPr lang="en-US" altLang="en-US" sz="1800"/>
              <a:t>If the PC is used, it is incremented to the address of the following instruction before being added to the ACC</a:t>
            </a:r>
          </a:p>
          <a:p>
            <a:pPr>
              <a:lnSpc>
                <a:spcPct val="80000"/>
              </a:lnSpc>
            </a:pPr>
            <a:r>
              <a:rPr lang="en-US" altLang="en-US" sz="1800" i="1"/>
              <a:t>Example</a:t>
            </a:r>
            <a:r>
              <a:rPr lang="en-US" altLang="en-US" sz="1800"/>
              <a:t>:</a:t>
            </a:r>
          </a:p>
          <a:p>
            <a:pPr>
              <a:spcBef>
                <a:spcPct val="0"/>
              </a:spcBef>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A</a:t>
            </a:r>
          </a:p>
          <a:p>
            <a:pPr>
              <a:spcBef>
                <a:spcPct val="0"/>
              </a:spcBef>
              <a:buFont typeface="Symbol" panose="05050102010706020507" pitchFamily="18" charset="2"/>
              <a:buNone/>
            </a:pPr>
            <a:r>
              <a:rPr lang="en-US" altLang="en-US" sz="2000" b="1">
                <a:solidFill>
                  <a:schemeClr val="tx2"/>
                </a:solidFill>
                <a:latin typeface="Courier" pitchFamily="49" charset="0"/>
              </a:rPr>
              <a:t>		LOC1:		INC	A</a:t>
            </a:r>
          </a:p>
          <a:p>
            <a:pPr>
              <a:spcBef>
                <a:spcPct val="0"/>
              </a:spcBef>
              <a:buFont typeface="Symbol" panose="05050102010706020507" pitchFamily="18" charset="2"/>
              <a:buNone/>
            </a:pPr>
            <a:r>
              <a:rPr lang="en-US" altLang="en-US" sz="2000" b="1">
                <a:solidFill>
                  <a:schemeClr val="tx2"/>
                </a:solidFill>
                <a:latin typeface="Courier" pitchFamily="49" charset="0"/>
              </a:rPr>
              <a:t>				MOVC  A,@A + PC</a:t>
            </a:r>
          </a:p>
          <a:p>
            <a:pPr>
              <a:spcBef>
                <a:spcPct val="0"/>
              </a:spcBef>
              <a:buFont typeface="Symbol" panose="05050102010706020507" pitchFamily="18" charset="2"/>
              <a:buNone/>
            </a:pPr>
            <a:r>
              <a:rPr lang="en-US" altLang="en-US" sz="2000" b="1">
                <a:solidFill>
                  <a:schemeClr val="tx2"/>
                </a:solidFill>
                <a:latin typeface="Courier" pitchFamily="49" charset="0"/>
              </a:rPr>
              <a:t>				RET</a:t>
            </a:r>
          </a:p>
          <a:p>
            <a:pPr>
              <a:spcBef>
                <a:spcPct val="0"/>
              </a:spcBef>
              <a:buFont typeface="Symbol" panose="05050102010706020507" pitchFamily="18" charset="2"/>
              <a:buNone/>
            </a:pPr>
            <a:r>
              <a:rPr lang="en-US" altLang="en-US" sz="2000" b="1">
                <a:solidFill>
                  <a:schemeClr val="tx2"/>
                </a:solidFill>
                <a:latin typeface="Courier" pitchFamily="49" charset="0"/>
              </a:rPr>
              <a:t>		Look_up		DB	10H</a:t>
            </a:r>
          </a:p>
          <a:p>
            <a:pPr>
              <a:spcBef>
                <a:spcPct val="0"/>
              </a:spcBef>
              <a:buFont typeface="Symbol" panose="05050102010706020507" pitchFamily="18" charset="2"/>
              <a:buNone/>
            </a:pPr>
            <a:r>
              <a:rPr lang="en-US" altLang="en-US" sz="2000" b="1">
                <a:solidFill>
                  <a:schemeClr val="tx2"/>
                </a:solidFill>
                <a:latin typeface="Courier" pitchFamily="49" charset="0"/>
              </a:rPr>
              <a:t>				DB	20H</a:t>
            </a:r>
          </a:p>
          <a:p>
            <a:pPr>
              <a:spcBef>
                <a:spcPct val="0"/>
              </a:spcBef>
              <a:buFont typeface="Symbol" panose="05050102010706020507" pitchFamily="18" charset="2"/>
              <a:buNone/>
            </a:pPr>
            <a:r>
              <a:rPr lang="en-US" altLang="en-US" sz="2000" b="1">
                <a:solidFill>
                  <a:schemeClr val="tx2"/>
                </a:solidFill>
                <a:latin typeface="Courier" pitchFamily="49" charset="0"/>
              </a:rPr>
              <a:t>				DB	30H</a:t>
            </a:r>
          </a:p>
          <a:p>
            <a:pPr>
              <a:spcBef>
                <a:spcPct val="0"/>
              </a:spcBef>
              <a:buFont typeface="Symbol" panose="05050102010706020507" pitchFamily="18" charset="2"/>
              <a:buNone/>
            </a:pPr>
            <a:r>
              <a:rPr lang="en-US" altLang="en-US" sz="2000" b="1">
                <a:solidFill>
                  <a:schemeClr val="tx2"/>
                </a:solidFill>
                <a:latin typeface="Courier" pitchFamily="49" charset="0"/>
              </a:rPr>
              <a:t>				DB	40H</a:t>
            </a:r>
          </a:p>
          <a:p>
            <a:r>
              <a:rPr lang="en-US" altLang="en-US" sz="1800"/>
              <a:t>The subroutine takes the value in the accumulator to 1 of 4 values </a:t>
            </a:r>
            <a:br>
              <a:rPr lang="en-US" altLang="en-US" sz="1800"/>
            </a:br>
            <a:r>
              <a:rPr lang="en-US" altLang="en-US" sz="1800"/>
              <a:t>defined by the DB (define byte) directive</a:t>
            </a:r>
          </a:p>
          <a:p>
            <a:r>
              <a:rPr lang="en-US" altLang="en-US" sz="1800"/>
              <a:t>After the operation of the subroutine it returns ACC=20H</a:t>
            </a:r>
            <a:endParaRPr lang="en-GB" alt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D0F30FCB-528F-42BB-A70B-A0309C2B0BC3}"/>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MOVX &lt;dest-byte&gt;,&lt;source-byte&gt;</a:t>
            </a:r>
            <a:endParaRPr lang="en-GB" altLang="en-US"/>
          </a:p>
        </p:txBody>
      </p:sp>
      <p:sp>
        <p:nvSpPr>
          <p:cNvPr id="522243" name="Rectangle 3">
            <a:extLst>
              <a:ext uri="{FF2B5EF4-FFF2-40B4-BE49-F238E27FC236}">
                <a16:creationId xmlns:a16="http://schemas.microsoft.com/office/drawing/2014/main" id="{79EED9B1-B7D8-4578-8A70-5F9EAF5E7C35}"/>
              </a:ext>
            </a:extLst>
          </p:cNvPr>
          <p:cNvSpPr>
            <a:spLocks noGrp="1" noChangeArrowheads="1"/>
          </p:cNvSpPr>
          <p:nvPr>
            <p:ph type="body" idx="1"/>
          </p:nvPr>
        </p:nvSpPr>
        <p:spPr/>
        <p:txBody>
          <a:bodyPr/>
          <a:lstStyle/>
          <a:p>
            <a:pPr>
              <a:lnSpc>
                <a:spcPct val="80000"/>
              </a:lnSpc>
            </a:pPr>
            <a:r>
              <a:rPr lang="en-US" altLang="en-US" sz="2000"/>
              <a:t>This instruction transfers data between ACC and a byte of external data memory</a:t>
            </a:r>
          </a:p>
          <a:p>
            <a:pPr>
              <a:lnSpc>
                <a:spcPct val="80000"/>
              </a:lnSpc>
            </a:pPr>
            <a:endParaRPr lang="en-US" altLang="en-US" sz="2000"/>
          </a:p>
          <a:p>
            <a:pPr>
              <a:lnSpc>
                <a:spcPct val="80000"/>
              </a:lnSpc>
            </a:pPr>
            <a:r>
              <a:rPr lang="en-US" altLang="en-US" sz="2000"/>
              <a:t>There are two forms of this instruction, the only difference between them is whether to use an 8-bit or 16-bit indirect addressing mode to access the external data RAM</a:t>
            </a:r>
          </a:p>
          <a:p>
            <a:pPr>
              <a:lnSpc>
                <a:spcPct val="80000"/>
              </a:lnSpc>
            </a:pPr>
            <a:endParaRPr lang="en-US" altLang="en-US" sz="2000"/>
          </a:p>
          <a:p>
            <a:pPr>
              <a:lnSpc>
                <a:spcPct val="80000"/>
              </a:lnSpc>
            </a:pPr>
            <a:r>
              <a:rPr lang="en-US" altLang="en-US" sz="2000"/>
              <a:t>The 8-bit form of the MOVX instruction uses the EMI0CN SFR to determine the upper 8 bits of the effective address to be accessed and the contents of R0 or R1 to determine the lower 8 bits of the effective address to be accessed</a:t>
            </a:r>
          </a:p>
          <a:p>
            <a:pPr>
              <a:lnSpc>
                <a:spcPct val="80000"/>
              </a:lnSpc>
            </a:pPr>
            <a:endParaRPr lang="en-US" altLang="en-US" sz="2000"/>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sz="1800" b="1">
                <a:solidFill>
                  <a:srgbClr val="FF3300"/>
                </a:solidFill>
                <a:latin typeface="Courier" pitchFamily="49" charset="0"/>
              </a:rPr>
              <a:t>	</a:t>
            </a:r>
            <a:r>
              <a:rPr lang="en-US" altLang="en-US" sz="1800" b="1">
                <a:solidFill>
                  <a:schemeClr val="tx1"/>
                </a:solidFill>
                <a:latin typeface="Courier" pitchFamily="49" charset="0"/>
              </a:rPr>
              <a:t>	</a:t>
            </a:r>
            <a:r>
              <a:rPr lang="en-US" altLang="en-US" sz="1800" b="1">
                <a:solidFill>
                  <a:schemeClr val="tx2"/>
                </a:solidFill>
                <a:latin typeface="Courier" pitchFamily="49" charset="0"/>
              </a:rPr>
              <a:t>MOV	EMI0CN,#10H	</a:t>
            </a:r>
            <a:r>
              <a:rPr lang="en-US" altLang="en-US" sz="1800" b="1">
                <a:solidFill>
                  <a:schemeClr val="tx1"/>
                </a:solidFill>
                <a:latin typeface="Courier" pitchFamily="49" charset="0"/>
              </a:rPr>
              <a:t>;Load high byte of 							;address into EMI0CN.</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	R0,#34H</a:t>
            </a:r>
            <a:r>
              <a:rPr lang="en-US" altLang="en-US" sz="1800" b="1">
                <a:solidFill>
                  <a:schemeClr val="tx1"/>
                </a:solidFill>
                <a:latin typeface="Courier" pitchFamily="49" charset="0"/>
              </a:rPr>
              <a:t>	;Load low byte of 							;address into R0(or R1).</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MOVX	A,@R0	</a:t>
            </a:r>
            <a:r>
              <a:rPr lang="en-US" altLang="en-US" sz="1800" b="1">
                <a:solidFill>
                  <a:schemeClr val="tx1"/>
                </a:solidFill>
                <a:latin typeface="Courier" pitchFamily="49" charset="0"/>
              </a:rPr>
              <a:t>	;Load contents of 1034H 						;into ACC.</a:t>
            </a:r>
            <a:endParaRPr lang="en-GB" altLang="en-US" sz="1800" b="1">
              <a:solidFill>
                <a:schemeClr val="tx1"/>
              </a:solidFill>
              <a:latin typeface="Courier"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73905739-60A7-45B8-8B88-603E765CEE2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MOVX &lt;dest-byte&gt;,&lt;source-byte&gt;</a:t>
            </a:r>
            <a:endParaRPr lang="en-GB" altLang="en-US"/>
          </a:p>
        </p:txBody>
      </p:sp>
      <p:sp>
        <p:nvSpPr>
          <p:cNvPr id="524291" name="Rectangle 3">
            <a:extLst>
              <a:ext uri="{FF2B5EF4-FFF2-40B4-BE49-F238E27FC236}">
                <a16:creationId xmlns:a16="http://schemas.microsoft.com/office/drawing/2014/main" id="{E6104D71-9B72-4D47-8D0D-EF28E6FEA67E}"/>
              </a:ext>
            </a:extLst>
          </p:cNvPr>
          <p:cNvSpPr>
            <a:spLocks noGrp="1" noChangeArrowheads="1"/>
          </p:cNvSpPr>
          <p:nvPr>
            <p:ph type="body" idx="1"/>
          </p:nvPr>
        </p:nvSpPr>
        <p:spPr/>
        <p:txBody>
          <a:bodyPr/>
          <a:lstStyle/>
          <a:p>
            <a:r>
              <a:rPr lang="en-US" altLang="en-US" sz="2000"/>
              <a:t>The 16-bit form of the MOVX instruction accesses the memory location pointed to by the contents of the DPTR register</a:t>
            </a:r>
          </a:p>
          <a:p>
            <a:endParaRPr lang="en-US" altLang="en-US" sz="2000" b="1"/>
          </a:p>
          <a:p>
            <a:r>
              <a:rPr lang="en-US" altLang="en-US" sz="2000" i="1"/>
              <a:t>Example</a:t>
            </a:r>
            <a:r>
              <a:rPr lang="en-US" altLang="en-US" sz="2000" b="1"/>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MOV	DPTR,#1034H</a:t>
            </a:r>
            <a:r>
              <a:rPr lang="en-US" altLang="en-US" sz="2000" b="1">
                <a:solidFill>
                  <a:schemeClr val="tx1"/>
                </a:solidFill>
                <a:latin typeface="Courier" pitchFamily="49" charset="0"/>
              </a:rPr>
              <a:t>	;Load DPTR with 16 bit </a:t>
            </a:r>
          </a:p>
          <a:p>
            <a:pPr>
              <a:lnSpc>
                <a:spcPct val="90000"/>
              </a:lnSpc>
              <a:buFont typeface="Symbol" panose="05050102010706020507" pitchFamily="18" charset="2"/>
              <a:buNone/>
            </a:pPr>
            <a:r>
              <a:rPr lang="en-US" altLang="en-US" sz="2000" b="1">
                <a:solidFill>
                  <a:schemeClr val="tx1"/>
                </a:solidFill>
                <a:latin typeface="Courier" pitchFamily="49" charset="0"/>
              </a:rPr>
              <a:t>					;address to read (1034H).</a:t>
            </a:r>
          </a:p>
          <a:p>
            <a:pPr>
              <a:lnSpc>
                <a:spcPct val="90000"/>
              </a:lnSpc>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MOVX  A,@DPTR</a:t>
            </a:r>
            <a:r>
              <a:rPr lang="en-US" altLang="en-US" sz="2000" b="1">
                <a:solidFill>
                  <a:schemeClr val="tx1"/>
                </a:solidFill>
                <a:latin typeface="Courier" pitchFamily="49" charset="0"/>
              </a:rPr>
              <a:t>	;Load contents of 1034H 					;into ACC.</a:t>
            </a:r>
          </a:p>
          <a:p>
            <a:pPr>
              <a:lnSpc>
                <a:spcPct val="90000"/>
              </a:lnSpc>
              <a:buFont typeface="Symbol" panose="05050102010706020507" pitchFamily="18" charset="2"/>
              <a:buNone/>
            </a:pPr>
            <a:endParaRPr lang="en-US" altLang="en-US" sz="2000" b="1">
              <a:solidFill>
                <a:schemeClr val="tx1"/>
              </a:solidFill>
              <a:latin typeface="Courier" pitchFamily="49" charset="0"/>
            </a:endParaRPr>
          </a:p>
          <a:p>
            <a:r>
              <a:rPr lang="en-US" altLang="en-US" sz="2000"/>
              <a:t>The above example uses the 16-bit immediate MOV DPTR instruction to set the contents of DPTR</a:t>
            </a:r>
          </a:p>
          <a:p>
            <a:endParaRPr lang="en-US" altLang="en-US" sz="2000"/>
          </a:p>
          <a:p>
            <a:r>
              <a:rPr lang="en-US" altLang="en-US" sz="2000"/>
              <a:t>Alternately, the DPTR can be accessed through the SFR registers DPH, which contains the upper 8 bits of DPTR, and DPL, which contains the lower 8 bits of DPTR</a:t>
            </a:r>
            <a:endParaRPr lang="en-GB" alt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8D01138A-DA97-419E-8DE6-2E237B3E070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PUSH Direct</a:t>
            </a:r>
            <a:endParaRPr lang="en-GB" altLang="en-US"/>
          </a:p>
        </p:txBody>
      </p:sp>
      <p:sp>
        <p:nvSpPr>
          <p:cNvPr id="526339" name="Rectangle 3">
            <a:extLst>
              <a:ext uri="{FF2B5EF4-FFF2-40B4-BE49-F238E27FC236}">
                <a16:creationId xmlns:a16="http://schemas.microsoft.com/office/drawing/2014/main" id="{FBCF1F08-98CF-4454-AED5-13879A7EC963}"/>
              </a:ext>
            </a:extLst>
          </p:cNvPr>
          <p:cNvSpPr>
            <a:spLocks noGrp="1" noChangeArrowheads="1"/>
          </p:cNvSpPr>
          <p:nvPr>
            <p:ph type="body" idx="1"/>
          </p:nvPr>
        </p:nvSpPr>
        <p:spPr/>
        <p:txBody>
          <a:bodyPr/>
          <a:lstStyle/>
          <a:p>
            <a:r>
              <a:rPr lang="en-US" altLang="en-US" sz="2000"/>
              <a:t>This instruction increments the stack pointer (SP) by 1</a:t>
            </a:r>
          </a:p>
          <a:p>
            <a:endParaRPr lang="en-US" altLang="en-US" sz="2000"/>
          </a:p>
          <a:p>
            <a:r>
              <a:rPr lang="en-US" altLang="en-US" sz="2000"/>
              <a:t>The contents of </a:t>
            </a:r>
            <a:r>
              <a:rPr lang="en-US" altLang="en-US" sz="2000" i="1"/>
              <a:t>Direct</a:t>
            </a:r>
            <a:r>
              <a:rPr lang="en-US" altLang="en-US" sz="2000"/>
              <a:t>, which is an internal memory location or a SFR, are copied into the internal RAM location addressed by the stack pointer</a:t>
            </a:r>
          </a:p>
          <a:p>
            <a:endParaRPr lang="en-US" altLang="en-US" sz="2000"/>
          </a:p>
          <a:p>
            <a:r>
              <a:rPr lang="en-US" altLang="en-US" sz="2000"/>
              <a:t>No flags are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PUSH	22H</a:t>
            </a:r>
          </a:p>
          <a:p>
            <a:pPr>
              <a:buFont typeface="Symbol" panose="05050102010706020507" pitchFamily="18" charset="2"/>
              <a:buNone/>
            </a:pPr>
            <a:r>
              <a:rPr lang="en-US" altLang="en-US" sz="2000" b="1">
                <a:solidFill>
                  <a:schemeClr val="tx2"/>
                </a:solidFill>
                <a:latin typeface="Courier" pitchFamily="49" charset="0"/>
              </a:rPr>
              <a:t>		PUSH	23H</a:t>
            </a:r>
          </a:p>
          <a:p>
            <a:endParaRPr lang="en-US" altLang="en-US" sz="2000"/>
          </a:p>
          <a:p>
            <a:r>
              <a:rPr lang="en-US" altLang="en-US" sz="2000"/>
              <a:t>Initially the SP points to memory location 4FH and the contents of memory locations 22H and 23H are 11H and 12H respectively. After the above instructions, SP=51H, and the internal RAM locations 50H and 51H will store 11H and 12H respectively.</a:t>
            </a:r>
            <a:endParaRPr lang="en-GB"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1BAE0847-2392-4A69-B8B1-BE9BE784935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POP	Direct</a:t>
            </a:r>
            <a:endParaRPr lang="en-GB" altLang="en-US"/>
          </a:p>
        </p:txBody>
      </p:sp>
      <p:sp>
        <p:nvSpPr>
          <p:cNvPr id="528387" name="Rectangle 3">
            <a:extLst>
              <a:ext uri="{FF2B5EF4-FFF2-40B4-BE49-F238E27FC236}">
                <a16:creationId xmlns:a16="http://schemas.microsoft.com/office/drawing/2014/main" id="{31A2C039-9173-4AC4-808A-F0E6E0A415DC}"/>
              </a:ext>
            </a:extLst>
          </p:cNvPr>
          <p:cNvSpPr>
            <a:spLocks noGrp="1" noChangeArrowheads="1"/>
          </p:cNvSpPr>
          <p:nvPr>
            <p:ph type="body" idx="1"/>
          </p:nvPr>
        </p:nvSpPr>
        <p:spPr/>
        <p:txBody>
          <a:bodyPr/>
          <a:lstStyle/>
          <a:p>
            <a:pPr>
              <a:lnSpc>
                <a:spcPct val="80000"/>
              </a:lnSpc>
            </a:pPr>
            <a:r>
              <a:rPr lang="en-US" altLang="en-US" sz="2000"/>
              <a:t>This instruction reads the contents of the internal RAM location addressed by the stack pointer (SP) and decrements the stack pointer by 1. The data read is then transferred to the </a:t>
            </a:r>
            <a:r>
              <a:rPr lang="en-US" altLang="en-US" sz="2000" i="1"/>
              <a:t>Direct</a:t>
            </a:r>
            <a:r>
              <a:rPr lang="en-US" altLang="en-US" sz="2000"/>
              <a:t> address which is an internal memory or a SFR. No flags are affected.</a:t>
            </a:r>
          </a:p>
          <a:p>
            <a:pPr>
              <a:lnSpc>
                <a:spcPct val="80000"/>
              </a:lnSpc>
            </a:pPr>
            <a:endParaRPr lang="en-US" altLang="en-US" sz="2000"/>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POP	DPH</a:t>
            </a:r>
          </a:p>
          <a:p>
            <a:pPr>
              <a:lnSpc>
                <a:spcPct val="80000"/>
              </a:lnSpc>
              <a:buFont typeface="Symbol" panose="05050102010706020507" pitchFamily="18" charset="2"/>
              <a:buNone/>
            </a:pPr>
            <a:r>
              <a:rPr lang="en-US" altLang="en-US" sz="2000" b="1">
                <a:solidFill>
                  <a:schemeClr val="tx2"/>
                </a:solidFill>
                <a:latin typeface="Courier" pitchFamily="49" charset="0"/>
              </a:rPr>
              <a:t>		POP	DPL</a:t>
            </a:r>
          </a:p>
          <a:p>
            <a:pPr>
              <a:lnSpc>
                <a:spcPct val="80000"/>
              </a:lnSpc>
            </a:pPr>
            <a:endParaRPr lang="en-US" altLang="en-US" sz="2000"/>
          </a:p>
          <a:p>
            <a:pPr>
              <a:lnSpc>
                <a:spcPct val="80000"/>
              </a:lnSpc>
            </a:pPr>
            <a:r>
              <a:rPr lang="en-US" altLang="en-US" sz="2000"/>
              <a:t>If SP=51H originally and internal RAM locations 4FH, 50H and 51H contain the values 30H, 11H and 12H respectively, the instructions above leave SP=4FH and DPTR=1211H</a:t>
            </a:r>
          </a:p>
          <a:p>
            <a:pPr>
              <a:lnSpc>
                <a:spcPct val="80000"/>
              </a:lnSpc>
              <a:buFont typeface="Symbol" panose="05050102010706020507" pitchFamily="18" charset="2"/>
              <a:buNone/>
            </a:pPr>
            <a:endParaRPr lang="en-US" altLang="en-US" sz="2000"/>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POP	SP</a:t>
            </a:r>
          </a:p>
          <a:p>
            <a:pPr>
              <a:lnSpc>
                <a:spcPct val="80000"/>
              </a:lnSpc>
            </a:pPr>
            <a:r>
              <a:rPr lang="en-US" altLang="en-US" sz="2000"/>
              <a:t>If the above line of instruction follows, then SP=30H. In this case, SP is decremented to 4EH before being loaded with the value popped (30H)</a:t>
            </a:r>
            <a:endParaRPr lang="en-GB" alt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BB11EB9C-DC46-4F50-B25D-99AA949EA9CB}"/>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XCH	 A,&lt;byte&gt;</a:t>
            </a:r>
            <a:endParaRPr lang="en-GB" altLang="en-US"/>
          </a:p>
        </p:txBody>
      </p:sp>
      <p:sp>
        <p:nvSpPr>
          <p:cNvPr id="530435" name="Rectangle 3">
            <a:extLst>
              <a:ext uri="{FF2B5EF4-FFF2-40B4-BE49-F238E27FC236}">
                <a16:creationId xmlns:a16="http://schemas.microsoft.com/office/drawing/2014/main" id="{0EE339E3-D7C9-4A57-8320-7A69B6F98466}"/>
              </a:ext>
            </a:extLst>
          </p:cNvPr>
          <p:cNvSpPr>
            <a:spLocks noGrp="1" noChangeArrowheads="1"/>
          </p:cNvSpPr>
          <p:nvPr>
            <p:ph type="body" idx="1"/>
          </p:nvPr>
        </p:nvSpPr>
        <p:spPr/>
        <p:txBody>
          <a:bodyPr/>
          <a:lstStyle/>
          <a:p>
            <a:r>
              <a:rPr lang="en-US" altLang="en-US"/>
              <a:t>This instruction swaps the contents of ACC with the contents of the indicated data byte</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XCH	A,@R0</a:t>
            </a:r>
          </a:p>
          <a:p>
            <a:pPr>
              <a:buFont typeface="Symbol" panose="05050102010706020507" pitchFamily="18" charset="2"/>
              <a:buNone/>
            </a:pPr>
            <a:r>
              <a:rPr lang="en-US" altLang="en-US"/>
              <a:t>	</a:t>
            </a:r>
          </a:p>
          <a:p>
            <a:r>
              <a:rPr lang="en-US" altLang="en-US"/>
              <a:t>Suppose R0=2EH, ACC=F3H (11110011) and internal RAM location 2EH=76H (01110110). The result of the above instruction leaves RAM location 2EH=F3H and ACC=76H.</a:t>
            </a:r>
            <a:endParaRPr lang="en-GB"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E0F17447-F912-41ED-A70D-2356D9B1EE2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XCHD A,@Ri</a:t>
            </a:r>
            <a:endParaRPr lang="en-GB" altLang="en-US"/>
          </a:p>
        </p:txBody>
      </p:sp>
      <p:sp>
        <p:nvSpPr>
          <p:cNvPr id="532483" name="Rectangle 3">
            <a:extLst>
              <a:ext uri="{FF2B5EF4-FFF2-40B4-BE49-F238E27FC236}">
                <a16:creationId xmlns:a16="http://schemas.microsoft.com/office/drawing/2014/main" id="{F67757AA-34A3-49E2-9817-56DB091916CE}"/>
              </a:ext>
            </a:extLst>
          </p:cNvPr>
          <p:cNvSpPr>
            <a:spLocks noGrp="1" noChangeArrowheads="1"/>
          </p:cNvSpPr>
          <p:nvPr>
            <p:ph type="body" idx="1"/>
          </p:nvPr>
        </p:nvSpPr>
        <p:spPr/>
        <p:txBody>
          <a:bodyPr/>
          <a:lstStyle/>
          <a:p>
            <a:pPr>
              <a:lnSpc>
                <a:spcPct val="90000"/>
              </a:lnSpc>
            </a:pPr>
            <a:r>
              <a:rPr lang="en-US" altLang="en-US"/>
              <a:t>This instruction exchanges the low order nibble of ACC (bits 0-3), with that of the internal RAM location pointed to by Ri register</a:t>
            </a:r>
          </a:p>
          <a:p>
            <a:pPr>
              <a:lnSpc>
                <a:spcPct val="90000"/>
              </a:lnSpc>
            </a:pPr>
            <a:endParaRPr lang="en-US" altLang="en-US"/>
          </a:p>
          <a:p>
            <a:pPr>
              <a:lnSpc>
                <a:spcPct val="90000"/>
              </a:lnSpc>
            </a:pPr>
            <a:r>
              <a:rPr lang="en-US" altLang="en-US"/>
              <a:t>The high order nibbles (bits 7-4) of both the registers remain the same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a:t>Example:</a:t>
            </a:r>
          </a:p>
          <a:p>
            <a:pPr lvl="1">
              <a:lnSpc>
                <a:spcPct val="90000"/>
              </a:lnSpc>
              <a:buFont typeface="Wingdings" panose="05000000000000000000" pitchFamily="2" charset="2"/>
              <a:buNone/>
            </a:pPr>
            <a:r>
              <a:rPr lang="en-US" altLang="en-US" b="1">
                <a:solidFill>
                  <a:schemeClr val="tx2"/>
                </a:solidFill>
                <a:latin typeface="Courier" pitchFamily="49" charset="0"/>
              </a:rPr>
              <a:t>	XCHD	A,@R0</a:t>
            </a:r>
          </a:p>
          <a:p>
            <a:pPr>
              <a:lnSpc>
                <a:spcPct val="90000"/>
              </a:lnSpc>
              <a:buFont typeface="Symbol" panose="05050102010706020507" pitchFamily="18" charset="2"/>
              <a:buNone/>
            </a:pPr>
            <a:r>
              <a:rPr lang="en-US" altLang="en-US"/>
              <a:t>	If R0=2EH, ACC=76H (01110110) and internal RAM location 2EH=F3H (11110011), the result of the instruction leaves RAM location 2EH=F6H (11110110) and </a:t>
            </a:r>
            <a:br>
              <a:rPr lang="en-US" altLang="en-US"/>
            </a:br>
            <a:r>
              <a:rPr lang="en-US" altLang="en-US"/>
              <a:t>ACC=73H (01110011)</a:t>
            </a:r>
            <a:endParaRPr lang="en-GB"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94" name="Text Box 66">
            <a:extLst>
              <a:ext uri="{FF2B5EF4-FFF2-40B4-BE49-F238E27FC236}">
                <a16:creationId xmlns:a16="http://schemas.microsoft.com/office/drawing/2014/main" id="{21CB314F-29C0-4336-BA96-58C0A2E68799}"/>
              </a:ext>
            </a:extLst>
          </p:cNvPr>
          <p:cNvSpPr txBox="1">
            <a:spLocks noChangeArrowheads="1"/>
          </p:cNvSpPr>
          <p:nvPr/>
        </p:nvSpPr>
        <p:spPr bwMode="auto">
          <a:xfrm>
            <a:off x="6950075" y="5622925"/>
            <a:ext cx="2114550" cy="99536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spAutoFit/>
          </a:bodyPr>
          <a:lstStyle/>
          <a:p>
            <a:pPr>
              <a:spcBef>
                <a:spcPct val="50000"/>
              </a:spcBef>
            </a:pPr>
            <a:endParaRPr lang="en-US" altLang="en-US">
              <a:solidFill>
                <a:schemeClr val="bg1"/>
              </a:solidFill>
            </a:endParaRPr>
          </a:p>
          <a:p>
            <a:pPr>
              <a:spcBef>
                <a:spcPct val="50000"/>
              </a:spcBef>
            </a:pPr>
            <a:endParaRPr lang="en-US" altLang="en-US">
              <a:solidFill>
                <a:schemeClr val="bg1"/>
              </a:solidFill>
            </a:endParaRPr>
          </a:p>
        </p:txBody>
      </p:sp>
      <p:sp>
        <p:nvSpPr>
          <p:cNvPr id="534530" name="Rectangle 2">
            <a:extLst>
              <a:ext uri="{FF2B5EF4-FFF2-40B4-BE49-F238E27FC236}">
                <a16:creationId xmlns:a16="http://schemas.microsoft.com/office/drawing/2014/main" id="{43F38212-412F-4899-A635-16590A6DD5E1}"/>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Boolean Variable Instructions</a:t>
            </a:r>
            <a:endParaRPr lang="en-GB" altLang="en-US"/>
          </a:p>
        </p:txBody>
      </p:sp>
      <p:sp>
        <p:nvSpPr>
          <p:cNvPr id="534531" name="Rectangle 3">
            <a:extLst>
              <a:ext uri="{FF2B5EF4-FFF2-40B4-BE49-F238E27FC236}">
                <a16:creationId xmlns:a16="http://schemas.microsoft.com/office/drawing/2014/main" id="{ED5FF329-C2F4-41A5-83B2-21C69227B5B1}"/>
              </a:ext>
            </a:extLst>
          </p:cNvPr>
          <p:cNvSpPr>
            <a:spLocks noGrp="1" noChangeArrowheads="1"/>
          </p:cNvSpPr>
          <p:nvPr>
            <p:ph type="body" sz="half" idx="1"/>
          </p:nvPr>
        </p:nvSpPr>
        <p:spPr/>
        <p:txBody>
          <a:bodyPr/>
          <a:lstStyle/>
          <a:p>
            <a:r>
              <a:rPr lang="en-US" altLang="en-US" sz="2200"/>
              <a:t>The C8051F020 processor can perform single bit operations</a:t>
            </a:r>
          </a:p>
          <a:p>
            <a:endParaRPr lang="en-US" altLang="en-US" sz="2200"/>
          </a:p>
          <a:p>
            <a:r>
              <a:rPr lang="en-US" altLang="en-US" sz="2200"/>
              <a:t>The operations include </a:t>
            </a:r>
            <a:r>
              <a:rPr lang="en-US" altLang="en-US" sz="2200" i="1"/>
              <a:t>set, clear</a:t>
            </a:r>
            <a:r>
              <a:rPr lang="en-US" altLang="en-US" sz="2200"/>
              <a:t>, as well as </a:t>
            </a:r>
            <a:r>
              <a:rPr lang="en-US" altLang="en-US" sz="2200" i="1"/>
              <a:t>and, or</a:t>
            </a:r>
            <a:r>
              <a:rPr lang="en-US" altLang="en-US" sz="2200"/>
              <a:t> and </a:t>
            </a:r>
            <a:r>
              <a:rPr lang="en-US" altLang="en-US" sz="2200" i="1"/>
              <a:t>complement</a:t>
            </a:r>
            <a:r>
              <a:rPr lang="en-US" altLang="en-US" sz="2200"/>
              <a:t> instructions</a:t>
            </a:r>
          </a:p>
          <a:p>
            <a:endParaRPr lang="en-US" altLang="en-US" sz="2200"/>
          </a:p>
          <a:p>
            <a:r>
              <a:rPr lang="en-US" altLang="en-US" sz="2200"/>
              <a:t>Also included are bit–level moves or conditional jump instructions</a:t>
            </a:r>
          </a:p>
          <a:p>
            <a:endParaRPr lang="en-US" altLang="en-US" sz="2200"/>
          </a:p>
          <a:p>
            <a:r>
              <a:rPr lang="en-US" altLang="en-US" sz="2200"/>
              <a:t>All bit accesses use direct addressing</a:t>
            </a:r>
            <a:endParaRPr lang="en-GB" altLang="en-US" sz="2200"/>
          </a:p>
        </p:txBody>
      </p:sp>
      <p:graphicFrame>
        <p:nvGraphicFramePr>
          <p:cNvPr id="534593" name="Group 65">
            <a:extLst>
              <a:ext uri="{FF2B5EF4-FFF2-40B4-BE49-F238E27FC236}">
                <a16:creationId xmlns:a16="http://schemas.microsoft.com/office/drawing/2014/main" id="{ED4DFCF5-C528-4EEA-A643-E146653C4078}"/>
              </a:ext>
            </a:extLst>
          </p:cNvPr>
          <p:cNvGraphicFramePr>
            <a:graphicFrameLocks noGrp="1"/>
          </p:cNvGraphicFramePr>
          <p:nvPr>
            <p:ph sz="half" idx="2"/>
          </p:nvPr>
        </p:nvGraphicFramePr>
        <p:xfrm>
          <a:off x="4645025" y="750888"/>
          <a:ext cx="4265613" cy="5808670"/>
        </p:xfrm>
        <a:graphic>
          <a:graphicData uri="http://schemas.openxmlformats.org/drawingml/2006/table">
            <a:tbl>
              <a:tblPr/>
              <a:tblGrid>
                <a:gridCol w="1323975">
                  <a:extLst>
                    <a:ext uri="{9D8B030D-6E8A-4147-A177-3AD203B41FA5}">
                      <a16:colId xmlns:a16="http://schemas.microsoft.com/office/drawing/2014/main" val="1439043849"/>
                    </a:ext>
                  </a:extLst>
                </a:gridCol>
                <a:gridCol w="2941638">
                  <a:extLst>
                    <a:ext uri="{9D8B030D-6E8A-4147-A177-3AD203B41FA5}">
                      <a16:colId xmlns:a16="http://schemas.microsoft.com/office/drawing/2014/main" val="2439157926"/>
                    </a:ext>
                  </a:extLst>
                </a:gridCol>
              </a:tblGrid>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20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75002522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CLR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9616495"/>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CLR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834790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SETB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11970632"/>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SETB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669830712"/>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CPL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Complement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3623385"/>
                  </a:ext>
                </a:extLst>
              </a:tr>
              <a:tr h="3111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CPL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Complement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4921397"/>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145329105"/>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NOT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67921643"/>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8363507"/>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 NOT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8469689"/>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bit to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93535093"/>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bit,C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C to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26377256"/>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JC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C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5520359"/>
                  </a:ext>
                </a:extLst>
              </a:tr>
              <a:tr h="3111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JNC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C not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776516234"/>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JB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specified bit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6965703"/>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JNB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specified bit not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2539358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JBC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specified bit set then clear it and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23086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B8485A63-36EE-4E19-B59F-D65A35A437FF}"/>
              </a:ext>
            </a:extLst>
          </p:cNvPr>
          <p:cNvSpPr>
            <a:spLocks noGrp="1" noChangeArrowheads="1"/>
          </p:cNvSpPr>
          <p:nvPr>
            <p:ph type="title"/>
          </p:nvPr>
        </p:nvSpPr>
        <p:spPr/>
        <p:txBody>
          <a:bodyPr/>
          <a:lstStyle/>
          <a:p>
            <a:r>
              <a:rPr lang="en-US" altLang="en-US"/>
              <a:t>Direct Addressing</a:t>
            </a:r>
            <a:endParaRPr lang="en-GB" altLang="en-US" b="1"/>
          </a:p>
        </p:txBody>
      </p:sp>
      <p:sp>
        <p:nvSpPr>
          <p:cNvPr id="321539" name="Rectangle 3">
            <a:extLst>
              <a:ext uri="{FF2B5EF4-FFF2-40B4-BE49-F238E27FC236}">
                <a16:creationId xmlns:a16="http://schemas.microsoft.com/office/drawing/2014/main" id="{217EBF79-266D-4EB3-8894-C10B80598C13}"/>
              </a:ext>
            </a:extLst>
          </p:cNvPr>
          <p:cNvSpPr>
            <a:spLocks noGrp="1" noChangeArrowheads="1"/>
          </p:cNvSpPr>
          <p:nvPr>
            <p:ph type="body" idx="1"/>
          </p:nvPr>
        </p:nvSpPr>
        <p:spPr/>
        <p:txBody>
          <a:bodyPr/>
          <a:lstStyle/>
          <a:p>
            <a:pPr>
              <a:tabLst>
                <a:tab pos="917575" algn="l"/>
                <a:tab pos="1825625" algn="l"/>
                <a:tab pos="3203575" algn="l"/>
              </a:tabLst>
            </a:pPr>
            <a:r>
              <a:rPr lang="en-US" altLang="en-US"/>
              <a:t>This mode allows you to specify the operand by giving its actual memory address (typically specified in hexadecimal format) or by giving its abbreviated name (e.g. P3)</a:t>
            </a:r>
          </a:p>
          <a:p>
            <a:pPr>
              <a:buFont typeface="Symbol" panose="05050102010706020507" pitchFamily="18" charset="2"/>
              <a:buNone/>
              <a:tabLst>
                <a:tab pos="917575" algn="l"/>
                <a:tab pos="1825625" algn="l"/>
                <a:tab pos="3203575" algn="l"/>
              </a:tabLst>
            </a:pPr>
            <a:r>
              <a:rPr lang="en-US" altLang="en-US"/>
              <a:t>	</a:t>
            </a:r>
            <a:r>
              <a:rPr lang="en-US" altLang="en-US" sz="1600"/>
              <a:t>Note: Abbreviated SFR names are defined in the “C8051F020.inc” header file</a:t>
            </a:r>
          </a:p>
          <a:p>
            <a:pPr>
              <a:buFont typeface="Symbol" panose="05050102010706020507" pitchFamily="18" charset="2"/>
              <a:buNone/>
              <a:tabLst>
                <a:tab pos="917575" algn="l"/>
                <a:tab pos="1825625" algn="l"/>
                <a:tab pos="3203575" algn="l"/>
              </a:tabLst>
            </a:pPr>
            <a:endParaRPr lang="en-US" altLang="en-US" sz="1600"/>
          </a:p>
          <a:p>
            <a:pPr>
              <a:buFont typeface="Symbol" panose="05050102010706020507" pitchFamily="18" charset="2"/>
              <a:buNone/>
              <a:tabLst>
                <a:tab pos="917575" algn="l"/>
                <a:tab pos="1825625" algn="l"/>
                <a:tab pos="3203575" algn="l"/>
              </a:tabLst>
            </a:pPr>
            <a:endParaRPr lang="en-US" altLang="en-US" sz="1600"/>
          </a:p>
          <a:p>
            <a:pPr>
              <a:tabLst>
                <a:tab pos="917575" algn="l"/>
                <a:tab pos="1825625" algn="l"/>
                <a:tab pos="3203575" algn="l"/>
              </a:tabLst>
            </a:pPr>
            <a:r>
              <a:rPr lang="en-US" altLang="en-US" i="1"/>
              <a:t>Example</a:t>
            </a:r>
            <a:r>
              <a:rPr lang="en-US" altLang="en-US"/>
              <a:t>:</a:t>
            </a:r>
          </a:p>
          <a:p>
            <a:pPr>
              <a:tabLst>
                <a:tab pos="917575" algn="l"/>
                <a:tab pos="1825625" algn="l"/>
                <a:tab pos="3203575" algn="l"/>
              </a:tabLst>
            </a:pPr>
            <a:endParaRPr lang="en-US" altLang="en-US" b="1"/>
          </a:p>
          <a:p>
            <a:pPr>
              <a:buFont typeface="Symbol" panose="05050102010706020507" pitchFamily="18" charset="2"/>
              <a:buNone/>
              <a:tabLst>
                <a:tab pos="917575" algn="l"/>
                <a:tab pos="1825625" algn="l"/>
                <a:tab pos="3203575" algn="l"/>
              </a:tabLst>
            </a:pPr>
            <a:r>
              <a:rPr lang="en-US" altLang="en-US" b="1">
                <a:latin typeface="Courier" pitchFamily="49" charset="0"/>
              </a:rPr>
              <a:t>		</a:t>
            </a:r>
            <a:r>
              <a:rPr lang="en-US" altLang="en-US" sz="2000" b="1">
                <a:solidFill>
                  <a:schemeClr val="tx2"/>
                </a:solidFill>
                <a:latin typeface="Courier" pitchFamily="49" charset="0"/>
              </a:rPr>
              <a:t>MOV	A, P3</a:t>
            </a:r>
            <a:r>
              <a:rPr lang="en-US" altLang="en-US" sz="2000" b="1">
                <a:solidFill>
                  <a:srgbClr val="008000"/>
                </a:solidFill>
                <a:latin typeface="Courier" pitchFamily="49" charset="0"/>
              </a:rPr>
              <a:t>	;</a:t>
            </a:r>
            <a:r>
              <a:rPr lang="en-US" altLang="en-US" sz="2000" b="1">
                <a:solidFill>
                  <a:schemeClr val="tx1"/>
                </a:solidFill>
                <a:latin typeface="Courier" pitchFamily="49" charset="0"/>
              </a:rPr>
              <a:t>Transfer the contents of 			  	 	;Port 3 to the accumulator</a:t>
            </a:r>
          </a:p>
          <a:p>
            <a:pPr>
              <a:buFont typeface="Symbol" panose="05050102010706020507" pitchFamily="18" charset="2"/>
              <a:buNone/>
              <a:tabLst>
                <a:tab pos="917575" algn="l"/>
                <a:tab pos="1825625" algn="l"/>
                <a:tab pos="3203575" algn="l"/>
              </a:tabLst>
            </a:pPr>
            <a:r>
              <a:rPr lang="en-US" altLang="en-US" sz="2000" b="1">
                <a:solidFill>
                  <a:srgbClr val="FF3300"/>
                </a:solidFill>
                <a:latin typeface="Courier" pitchFamily="49" charset="0"/>
              </a:rPr>
              <a:t>		</a:t>
            </a:r>
            <a:r>
              <a:rPr lang="en-US" altLang="en-US" sz="2000" b="1">
                <a:solidFill>
                  <a:schemeClr val="tx2"/>
                </a:solidFill>
                <a:latin typeface="Courier" pitchFamily="49" charset="0"/>
              </a:rPr>
              <a:t>MOV 	A, 020H</a:t>
            </a:r>
            <a:r>
              <a:rPr lang="en-US" altLang="en-US" sz="2000" b="1">
                <a:solidFill>
                  <a:srgbClr val="FF3300"/>
                </a:solidFill>
                <a:latin typeface="Courier" pitchFamily="49" charset="0"/>
              </a:rPr>
              <a:t>	</a:t>
            </a:r>
            <a:r>
              <a:rPr lang="en-US" altLang="en-US" sz="2000" b="1">
                <a:solidFill>
                  <a:schemeClr val="tx1"/>
                </a:solidFill>
                <a:latin typeface="Courier" pitchFamily="49" charset="0"/>
              </a:rPr>
              <a:t>;Transfer the contents of RAM 			       	;location 20H to the accumulator</a:t>
            </a:r>
            <a:endParaRPr lang="en-GB" altLang="en-US" sz="2000" b="1">
              <a:solidFill>
                <a:schemeClr val="tx1"/>
              </a:solidFill>
              <a:latin typeface="Courier"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2C0E24FE-7FB8-4121-9062-967C87094031}"/>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CLR	&lt;bit&gt;</a:t>
            </a:r>
            <a:endParaRPr lang="en-GB" altLang="en-US"/>
          </a:p>
        </p:txBody>
      </p:sp>
      <p:sp>
        <p:nvSpPr>
          <p:cNvPr id="538627" name="Rectangle 3">
            <a:extLst>
              <a:ext uri="{FF2B5EF4-FFF2-40B4-BE49-F238E27FC236}">
                <a16:creationId xmlns:a16="http://schemas.microsoft.com/office/drawing/2014/main" id="{33122F94-9590-4CFB-8EE4-E4F9EA428AA5}"/>
              </a:ext>
            </a:extLst>
          </p:cNvPr>
          <p:cNvSpPr>
            <a:spLocks noGrp="1" noChangeArrowheads="1"/>
          </p:cNvSpPr>
          <p:nvPr>
            <p:ph type="body" idx="1"/>
          </p:nvPr>
        </p:nvSpPr>
        <p:spPr/>
        <p:txBody>
          <a:bodyPr/>
          <a:lstStyle/>
          <a:p>
            <a:r>
              <a:rPr lang="en-US" altLang="en-US"/>
              <a:t>This operation clears (reset to 0) the specified bit indicated in the instruction</a:t>
            </a:r>
          </a:p>
          <a:p>
            <a:endParaRPr lang="en-US" altLang="en-US"/>
          </a:p>
          <a:p>
            <a:r>
              <a:rPr lang="en-US" altLang="en-US"/>
              <a:t>No other flags are affected</a:t>
            </a:r>
          </a:p>
          <a:p>
            <a:endParaRPr lang="en-US" altLang="en-US"/>
          </a:p>
          <a:p>
            <a:r>
              <a:rPr lang="en-US" altLang="en-US"/>
              <a:t>CLR instruction can operate on the carry flag or any directly-addressable bit</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P2.7</a:t>
            </a:r>
          </a:p>
          <a:p>
            <a:pPr>
              <a:buFont typeface="Symbol" panose="05050102010706020507" pitchFamily="18" charset="2"/>
              <a:buNone/>
            </a:pPr>
            <a:r>
              <a:rPr lang="en-US" altLang="en-US"/>
              <a:t>	If Port 2 has been previously written with DCH (11011100), then the operation leaves the port set to 5CH (01011100)</a:t>
            </a:r>
            <a:endParaRPr lang="en-GB"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E3EE81DD-4050-4F6A-9AB5-BF30FE73222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SETB &lt;bit&gt;</a:t>
            </a:r>
            <a:endParaRPr lang="en-GB" altLang="en-US"/>
          </a:p>
        </p:txBody>
      </p:sp>
      <p:sp>
        <p:nvSpPr>
          <p:cNvPr id="540675" name="Rectangle 3">
            <a:extLst>
              <a:ext uri="{FF2B5EF4-FFF2-40B4-BE49-F238E27FC236}">
                <a16:creationId xmlns:a16="http://schemas.microsoft.com/office/drawing/2014/main" id="{85B5A6FB-9306-42D7-9C5E-2505FC5DE255}"/>
              </a:ext>
            </a:extLst>
          </p:cNvPr>
          <p:cNvSpPr>
            <a:spLocks noGrp="1" noChangeArrowheads="1"/>
          </p:cNvSpPr>
          <p:nvPr>
            <p:ph type="body" idx="1"/>
          </p:nvPr>
        </p:nvSpPr>
        <p:spPr/>
        <p:txBody>
          <a:bodyPr/>
          <a:lstStyle/>
          <a:p>
            <a:pPr>
              <a:lnSpc>
                <a:spcPct val="90000"/>
              </a:lnSpc>
            </a:pPr>
            <a:r>
              <a:rPr lang="en-US" altLang="en-US"/>
              <a:t>This operation sets the specified bit to 1</a:t>
            </a:r>
          </a:p>
          <a:p>
            <a:pPr>
              <a:lnSpc>
                <a:spcPct val="90000"/>
              </a:lnSpc>
            </a:pPr>
            <a:endParaRPr lang="en-US" altLang="en-US"/>
          </a:p>
          <a:p>
            <a:pPr>
              <a:lnSpc>
                <a:spcPct val="90000"/>
              </a:lnSpc>
            </a:pPr>
            <a:r>
              <a:rPr lang="en-US" altLang="en-US"/>
              <a:t>SETB instruction can operate on the carry flag or any directly-addressable bit</a:t>
            </a:r>
          </a:p>
          <a:p>
            <a:pPr>
              <a:lnSpc>
                <a:spcPct val="90000"/>
              </a:lnSpc>
            </a:pPr>
            <a:endParaRPr lang="en-US" altLang="en-US"/>
          </a:p>
          <a:p>
            <a:pPr>
              <a:lnSpc>
                <a:spcPct val="90000"/>
              </a:lnSpc>
            </a:pPr>
            <a:r>
              <a:rPr lang="en-US" altLang="en-US"/>
              <a:t>No other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SETB	C</a:t>
            </a:r>
          </a:p>
          <a:p>
            <a:pPr>
              <a:lnSpc>
                <a:spcPct val="90000"/>
              </a:lnSpc>
              <a:buFont typeface="Symbol" panose="05050102010706020507" pitchFamily="18" charset="2"/>
              <a:buNone/>
            </a:pPr>
            <a:r>
              <a:rPr lang="en-US" altLang="en-US" sz="2000" b="1">
                <a:solidFill>
                  <a:schemeClr val="tx2"/>
                </a:solidFill>
                <a:latin typeface="Courier" pitchFamily="49" charset="0"/>
              </a:rPr>
              <a:t>		SETB	P2.0</a:t>
            </a:r>
          </a:p>
          <a:p>
            <a:pPr>
              <a:lnSpc>
                <a:spcPct val="90000"/>
              </a:lnSpc>
            </a:pPr>
            <a:r>
              <a:rPr lang="en-US" altLang="en-US"/>
              <a:t>If the carry flag is cleared and the output Port 2 has the value of 24H (00100100), then the result of the instructions sets the carry flag to 1 and changes the Port 2 value to 25H (00100101)</a:t>
            </a:r>
            <a:endParaRPr lang="en-GB"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4FD146E5-1AF5-415C-8C51-623856604E05}"/>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CPL	&lt;bit&gt;</a:t>
            </a:r>
            <a:endParaRPr lang="en-GB" altLang="en-US"/>
          </a:p>
        </p:txBody>
      </p:sp>
      <p:sp>
        <p:nvSpPr>
          <p:cNvPr id="542723" name="Rectangle 3">
            <a:extLst>
              <a:ext uri="{FF2B5EF4-FFF2-40B4-BE49-F238E27FC236}">
                <a16:creationId xmlns:a16="http://schemas.microsoft.com/office/drawing/2014/main" id="{9F39AC46-1098-4AA3-9AA6-D6F61669CD81}"/>
              </a:ext>
            </a:extLst>
          </p:cNvPr>
          <p:cNvSpPr>
            <a:spLocks noGrp="1" noChangeArrowheads="1"/>
          </p:cNvSpPr>
          <p:nvPr>
            <p:ph type="body" idx="1"/>
          </p:nvPr>
        </p:nvSpPr>
        <p:spPr/>
        <p:txBody>
          <a:bodyPr/>
          <a:lstStyle/>
          <a:p>
            <a:r>
              <a:rPr lang="en-US" altLang="en-US"/>
              <a:t>This operation complements the bit indicated by the operand</a:t>
            </a:r>
          </a:p>
          <a:p>
            <a:endParaRPr lang="en-US" altLang="en-US"/>
          </a:p>
          <a:p>
            <a:r>
              <a:rPr lang="en-US" altLang="en-US"/>
              <a:t>No other flags are affected</a:t>
            </a:r>
          </a:p>
          <a:p>
            <a:endParaRPr lang="en-US" altLang="en-US"/>
          </a:p>
          <a:p>
            <a:r>
              <a:rPr lang="en-US" altLang="en-US"/>
              <a:t>CPL instruction can operate on the carry flag or any directly-addressable bit</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CPL	P2.1</a:t>
            </a:r>
          </a:p>
          <a:p>
            <a:pPr>
              <a:buFont typeface="Symbol" panose="05050102010706020507" pitchFamily="18" charset="2"/>
              <a:buNone/>
            </a:pPr>
            <a:r>
              <a:rPr lang="en-US" altLang="en-US" sz="2000" b="1">
                <a:solidFill>
                  <a:schemeClr val="tx2"/>
                </a:solidFill>
                <a:latin typeface="Courier" pitchFamily="49" charset="0"/>
              </a:rPr>
              <a:t>		CPL	P2.2</a:t>
            </a:r>
          </a:p>
          <a:p>
            <a:r>
              <a:rPr lang="en-US" altLang="en-US"/>
              <a:t>If Port 2 has the value of 53H (01010011) before the start of the instructions, then after the execution of the instructions it leaves the port set to 55H (01010101)</a:t>
            </a:r>
            <a:endParaRPr lang="en-GB"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69CE66F-9880-4B0D-9AD2-17AB8617DE4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ANL	C, &lt;source-bit&gt;</a:t>
            </a:r>
            <a:endParaRPr lang="en-GB" altLang="en-US"/>
          </a:p>
        </p:txBody>
      </p:sp>
      <p:sp>
        <p:nvSpPr>
          <p:cNvPr id="544771" name="Rectangle 3">
            <a:extLst>
              <a:ext uri="{FF2B5EF4-FFF2-40B4-BE49-F238E27FC236}">
                <a16:creationId xmlns:a16="http://schemas.microsoft.com/office/drawing/2014/main" id="{EA367FB1-6E1D-4F4D-8554-BDCEE17FC31F}"/>
              </a:ext>
            </a:extLst>
          </p:cNvPr>
          <p:cNvSpPr>
            <a:spLocks noGrp="1" noChangeArrowheads="1"/>
          </p:cNvSpPr>
          <p:nvPr>
            <p:ph type="body" idx="1"/>
          </p:nvPr>
        </p:nvSpPr>
        <p:spPr>
          <a:xfrm>
            <a:off x="122238" y="785813"/>
            <a:ext cx="8683625" cy="5664200"/>
          </a:xfrm>
        </p:spPr>
        <p:txBody>
          <a:bodyPr/>
          <a:lstStyle/>
          <a:p>
            <a:pPr>
              <a:lnSpc>
                <a:spcPct val="80000"/>
              </a:lnSpc>
            </a:pPr>
            <a:r>
              <a:rPr lang="en-US" altLang="en-US" sz="1800"/>
              <a:t>This instruction ANDs the bit addressed with the Carry bit and stores the result in the Carry bit itself</a:t>
            </a:r>
          </a:p>
          <a:p>
            <a:pPr>
              <a:lnSpc>
                <a:spcPct val="80000"/>
              </a:lnSpc>
            </a:pPr>
            <a:endParaRPr lang="en-US" altLang="en-US" sz="1800"/>
          </a:p>
          <a:p>
            <a:pPr>
              <a:lnSpc>
                <a:spcPct val="80000"/>
              </a:lnSpc>
            </a:pPr>
            <a:r>
              <a:rPr lang="en-US" altLang="en-US" sz="1800"/>
              <a:t>If the source bit is a logical 0, then the instruction clears the carry flag; else the carry flag is left in its original value</a:t>
            </a:r>
          </a:p>
          <a:p>
            <a:pPr>
              <a:lnSpc>
                <a:spcPct val="80000"/>
              </a:lnSpc>
            </a:pPr>
            <a:endParaRPr lang="en-US" altLang="en-US" sz="1800"/>
          </a:p>
          <a:p>
            <a:pPr>
              <a:lnSpc>
                <a:spcPct val="80000"/>
              </a:lnSpc>
            </a:pPr>
            <a:r>
              <a:rPr lang="en-US" altLang="en-US" sz="1800"/>
              <a:t>If a slash (/) is used in the source operand bit, it means that the logical complement of the addressed source bit is used, </a:t>
            </a:r>
            <a:r>
              <a:rPr lang="en-US" altLang="en-US" sz="1800" b="1" i="1"/>
              <a:t>but the source bit itself is not affected</a:t>
            </a:r>
          </a:p>
          <a:p>
            <a:pPr>
              <a:lnSpc>
                <a:spcPct val="80000"/>
              </a:lnSpc>
            </a:pPr>
            <a:endParaRPr lang="en-US" altLang="en-US" sz="1800"/>
          </a:p>
          <a:p>
            <a:pPr>
              <a:lnSpc>
                <a:spcPct val="80000"/>
              </a:lnSpc>
            </a:pPr>
            <a:r>
              <a:rPr lang="en-US" altLang="en-US" sz="1800"/>
              <a:t>No other flags are affected</a:t>
            </a:r>
          </a:p>
          <a:p>
            <a:pPr>
              <a:lnSpc>
                <a:spcPct val="80000"/>
              </a:lnSpc>
            </a:pPr>
            <a:endParaRPr lang="en-US" altLang="en-US" sz="1800"/>
          </a:p>
          <a:p>
            <a:pPr>
              <a:lnSpc>
                <a:spcPct val="80000"/>
              </a:lnSpc>
            </a:pPr>
            <a:r>
              <a:rPr lang="en-US" altLang="en-US" sz="1800" i="1"/>
              <a:t>Example</a:t>
            </a:r>
            <a:r>
              <a:rPr lang="en-US" altLang="en-US" sz="1800"/>
              <a:t>:	</a:t>
            </a:r>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1"/>
                </a:solidFill>
                <a:latin typeface="Courier" pitchFamily="49" charset="0"/>
              </a:rPr>
              <a:t>	</a:t>
            </a:r>
            <a:r>
              <a:rPr lang="en-US" altLang="en-US" sz="2000" b="1">
                <a:solidFill>
                  <a:schemeClr val="tx2"/>
                </a:solidFill>
                <a:latin typeface="Courier" pitchFamily="49" charset="0"/>
              </a:rPr>
              <a:t>MOV	C,P2.0</a:t>
            </a:r>
            <a:r>
              <a:rPr lang="en-US" altLang="en-US" sz="2000" b="1">
                <a:solidFill>
                  <a:schemeClr val="tx1"/>
                </a:solidFill>
                <a:latin typeface="Courier" pitchFamily="49" charset="0"/>
              </a:rPr>
              <a:t>	;Load C with input pin 						;state of P2.0.</a:t>
            </a:r>
          </a:p>
          <a:p>
            <a:pPr>
              <a:lnSpc>
                <a:spcPct val="80000"/>
              </a:lnSpc>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ANL	C,P2.7</a:t>
            </a:r>
            <a:r>
              <a:rPr lang="en-US" altLang="en-US" sz="2000" b="1">
                <a:solidFill>
                  <a:schemeClr val="tx1"/>
                </a:solidFill>
                <a:latin typeface="Courier" pitchFamily="49" charset="0"/>
              </a:rPr>
              <a:t>	;AND carry flag with 						;bit 7 of P2.</a:t>
            </a:r>
          </a:p>
          <a:p>
            <a:pPr>
              <a:lnSpc>
                <a:spcPct val="80000"/>
              </a:lnSpc>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	P2.1,C</a:t>
            </a:r>
            <a:r>
              <a:rPr lang="en-US" altLang="en-US" sz="2000" b="1">
                <a:solidFill>
                  <a:schemeClr val="tx1"/>
                </a:solidFill>
                <a:latin typeface="Courier" pitchFamily="49" charset="0"/>
              </a:rPr>
              <a:t>	;Move C to bit 1 of Port 2.</a:t>
            </a:r>
          </a:p>
          <a:p>
            <a:pPr>
              <a:lnSpc>
                <a:spcPct val="80000"/>
              </a:lnSpc>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ANL	C,/OV	</a:t>
            </a:r>
            <a:r>
              <a:rPr lang="en-US" altLang="en-US" sz="2000" b="1">
                <a:solidFill>
                  <a:schemeClr val="tx1"/>
                </a:solidFill>
                <a:latin typeface="Courier" pitchFamily="49" charset="0"/>
              </a:rPr>
              <a:t>	;AND with inverse of OV flag.</a:t>
            </a:r>
          </a:p>
          <a:p>
            <a:pPr>
              <a:lnSpc>
                <a:spcPct val="80000"/>
              </a:lnSpc>
              <a:buFont typeface="Symbol" panose="05050102010706020507" pitchFamily="18" charset="2"/>
              <a:buNone/>
            </a:pPr>
            <a:endParaRPr lang="en-US" altLang="en-US" sz="2000" b="1">
              <a:solidFill>
                <a:schemeClr val="tx1"/>
              </a:solidFill>
              <a:latin typeface="Courier" pitchFamily="49" charset="0"/>
            </a:endParaRPr>
          </a:p>
          <a:p>
            <a:pPr>
              <a:lnSpc>
                <a:spcPct val="80000"/>
              </a:lnSpc>
            </a:pPr>
            <a:r>
              <a:rPr lang="en-US" altLang="en-US" sz="1800"/>
              <a:t>If P2.0=1, P2.7=0 and OV=0 initially, then after the above instructions, </a:t>
            </a:r>
            <a:br>
              <a:rPr lang="en-US" altLang="en-US" sz="1800"/>
            </a:br>
            <a:r>
              <a:rPr lang="en-US" altLang="en-US" sz="1800"/>
              <a:t>P2.1=0, CY=0 and the OV remains unchanged, i.e. OV=0</a:t>
            </a:r>
            <a:endParaRPr lang="en-GB" altLang="en-US"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6F441136-AC48-4CEC-AEC7-FBF8847B726A}"/>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ORL	C, &lt;source-bit&gt;</a:t>
            </a:r>
            <a:endParaRPr lang="en-GB" altLang="en-US"/>
          </a:p>
        </p:txBody>
      </p:sp>
      <p:sp>
        <p:nvSpPr>
          <p:cNvPr id="546819" name="Rectangle 3">
            <a:extLst>
              <a:ext uri="{FF2B5EF4-FFF2-40B4-BE49-F238E27FC236}">
                <a16:creationId xmlns:a16="http://schemas.microsoft.com/office/drawing/2014/main" id="{2A06A81F-CD63-4E31-8645-08C35FE23E49}"/>
              </a:ext>
            </a:extLst>
          </p:cNvPr>
          <p:cNvSpPr>
            <a:spLocks noGrp="1" noChangeArrowheads="1"/>
          </p:cNvSpPr>
          <p:nvPr>
            <p:ph type="body" idx="1"/>
          </p:nvPr>
        </p:nvSpPr>
        <p:spPr/>
        <p:txBody>
          <a:bodyPr/>
          <a:lstStyle/>
          <a:p>
            <a:pPr>
              <a:lnSpc>
                <a:spcPct val="80000"/>
              </a:lnSpc>
            </a:pPr>
            <a:r>
              <a:rPr lang="en-US" altLang="en-US" sz="1800"/>
              <a:t>This instruction ORs the bit addressed with the Carry bit and stores the result in the Carry bit itself</a:t>
            </a:r>
          </a:p>
          <a:p>
            <a:pPr>
              <a:lnSpc>
                <a:spcPct val="80000"/>
              </a:lnSpc>
            </a:pPr>
            <a:endParaRPr lang="en-US" altLang="en-US" sz="1800"/>
          </a:p>
          <a:p>
            <a:pPr>
              <a:lnSpc>
                <a:spcPct val="80000"/>
              </a:lnSpc>
            </a:pPr>
            <a:r>
              <a:rPr lang="en-US" altLang="en-US" sz="1800"/>
              <a:t>It sets the carry flag if the source bit is a logical 1; else the carry is left in its original value</a:t>
            </a:r>
          </a:p>
          <a:p>
            <a:pPr>
              <a:lnSpc>
                <a:spcPct val="80000"/>
              </a:lnSpc>
            </a:pPr>
            <a:endParaRPr lang="en-US" altLang="en-US" sz="1800"/>
          </a:p>
          <a:p>
            <a:pPr>
              <a:lnSpc>
                <a:spcPct val="80000"/>
              </a:lnSpc>
            </a:pPr>
            <a:r>
              <a:rPr lang="en-US" altLang="en-US" sz="1800"/>
              <a:t>If a slash (/) is used in the source operand bit, it means that the logical complement of the addressed source bit is used, </a:t>
            </a:r>
            <a:r>
              <a:rPr lang="en-US" altLang="en-US" sz="1800" b="1" i="1"/>
              <a:t>but the source bit itself is not affected</a:t>
            </a:r>
          </a:p>
          <a:p>
            <a:pPr>
              <a:lnSpc>
                <a:spcPct val="80000"/>
              </a:lnSpc>
            </a:pPr>
            <a:endParaRPr lang="en-US" altLang="en-US" sz="1800"/>
          </a:p>
          <a:p>
            <a:pPr>
              <a:lnSpc>
                <a:spcPct val="80000"/>
              </a:lnSpc>
            </a:pPr>
            <a:r>
              <a:rPr lang="en-US" altLang="en-US" sz="1800"/>
              <a:t>No other flags are affected</a:t>
            </a:r>
          </a:p>
          <a:p>
            <a:pPr>
              <a:lnSpc>
                <a:spcPct val="80000"/>
              </a:lnSpc>
            </a:pPr>
            <a:endParaRPr lang="en-US" altLang="en-US" sz="1800"/>
          </a:p>
          <a:p>
            <a:pPr>
              <a:lnSpc>
                <a:spcPct val="80000"/>
              </a:lnSpc>
            </a:pPr>
            <a:r>
              <a:rPr lang="en-US" altLang="en-US" sz="1800" i="1"/>
              <a:t>Example</a:t>
            </a:r>
            <a:r>
              <a:rPr lang="en-US" altLang="en-US" sz="1800"/>
              <a:t>:</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	MOV	C,P2.0	</a:t>
            </a:r>
            <a:r>
              <a:rPr lang="en-US" altLang="en-US" sz="1800" b="1">
                <a:solidFill>
                  <a:schemeClr val="tx1"/>
                </a:solidFill>
                <a:latin typeface="Courier" pitchFamily="49" charset="0"/>
              </a:rPr>
              <a:t>	;Load C with input pin 						;state of P2.0.</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ORL	C,P2.7	</a:t>
            </a:r>
            <a:r>
              <a:rPr lang="en-US" altLang="en-US" sz="1800" b="1">
                <a:solidFill>
                  <a:schemeClr val="tx1"/>
                </a:solidFill>
                <a:latin typeface="Courier" pitchFamily="49" charset="0"/>
              </a:rPr>
              <a:t>	;OR carry flag with 							;bit 7 of P2.</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	P2.1,C</a:t>
            </a:r>
            <a:r>
              <a:rPr lang="en-US" altLang="en-US" sz="1800" b="1">
                <a:solidFill>
                  <a:schemeClr val="tx1"/>
                </a:solidFill>
                <a:latin typeface="Courier" pitchFamily="49" charset="0"/>
              </a:rPr>
              <a:t>		;Move C to bit 1 of 							;port 2.</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ORL	C,/OV</a:t>
            </a:r>
            <a:r>
              <a:rPr lang="en-US" altLang="en-US" sz="1800" b="1">
                <a:solidFill>
                  <a:schemeClr val="tx1"/>
                </a:solidFill>
                <a:latin typeface="Courier" pitchFamily="49" charset="0"/>
              </a:rPr>
              <a:t>		;OR with inverse of OV 						;flag.</a:t>
            </a:r>
            <a:endParaRPr lang="en-GB" altLang="en-US" sz="1800" b="1">
              <a:solidFill>
                <a:schemeClr val="tx1"/>
              </a:solidFill>
              <a:latin typeface="Courier"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EFD1D195-8020-4978-AD88-18E38C045B94}"/>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	 &lt;dest-bit&gt;,&lt;source-bit&gt;</a:t>
            </a:r>
            <a:endParaRPr lang="en-GB" altLang="en-US"/>
          </a:p>
        </p:txBody>
      </p:sp>
      <p:sp>
        <p:nvSpPr>
          <p:cNvPr id="548867" name="Rectangle 3">
            <a:extLst>
              <a:ext uri="{FF2B5EF4-FFF2-40B4-BE49-F238E27FC236}">
                <a16:creationId xmlns:a16="http://schemas.microsoft.com/office/drawing/2014/main" id="{74ED5C72-F16F-4899-9C3F-DD3B9C9A9547}"/>
              </a:ext>
            </a:extLst>
          </p:cNvPr>
          <p:cNvSpPr>
            <a:spLocks noGrp="1" noChangeArrowheads="1"/>
          </p:cNvSpPr>
          <p:nvPr>
            <p:ph type="body" idx="1"/>
          </p:nvPr>
        </p:nvSpPr>
        <p:spPr/>
        <p:txBody>
          <a:bodyPr/>
          <a:lstStyle/>
          <a:p>
            <a:r>
              <a:rPr lang="en-US" altLang="en-US" sz="2000"/>
              <a:t>The instruction loads the value of source operand bit into the destination operand bit</a:t>
            </a:r>
          </a:p>
          <a:p>
            <a:endParaRPr lang="en-US" altLang="en-US" sz="2000"/>
          </a:p>
          <a:p>
            <a:r>
              <a:rPr lang="en-US" altLang="en-US" sz="2000"/>
              <a:t>One of the operands </a:t>
            </a:r>
            <a:r>
              <a:rPr lang="en-US" altLang="en-US" sz="2000" b="1"/>
              <a:t>must</a:t>
            </a:r>
            <a:r>
              <a:rPr lang="en-US" altLang="en-US" sz="2000"/>
              <a:t> be the carry flag; the other may be any directly-addressable bit</a:t>
            </a:r>
          </a:p>
          <a:p>
            <a:endParaRPr lang="en-US" altLang="en-US" sz="2000"/>
          </a:p>
          <a:p>
            <a:r>
              <a:rPr lang="en-US" altLang="en-US" sz="2000"/>
              <a:t>No other register or flag is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MOV	P2.3,C</a:t>
            </a:r>
          </a:p>
          <a:p>
            <a:pPr>
              <a:buFont typeface="Symbol" panose="05050102010706020507" pitchFamily="18" charset="2"/>
              <a:buNone/>
            </a:pPr>
            <a:r>
              <a:rPr lang="en-US" altLang="en-US" sz="2000" b="1">
                <a:solidFill>
                  <a:schemeClr val="tx2"/>
                </a:solidFill>
                <a:latin typeface="Courier" pitchFamily="49" charset="0"/>
              </a:rPr>
              <a:t>		MOV	C,P3.3</a:t>
            </a:r>
          </a:p>
          <a:p>
            <a:pPr>
              <a:buFont typeface="Symbol" panose="05050102010706020507" pitchFamily="18" charset="2"/>
              <a:buNone/>
            </a:pPr>
            <a:r>
              <a:rPr lang="en-US" altLang="en-US" sz="2000" b="1">
                <a:solidFill>
                  <a:schemeClr val="tx2"/>
                </a:solidFill>
                <a:latin typeface="Courier" pitchFamily="49" charset="0"/>
              </a:rPr>
              <a:t>		MOV	P2.0,C</a:t>
            </a:r>
          </a:p>
          <a:p>
            <a:endParaRPr lang="en-US" altLang="en-US" sz="2000"/>
          </a:p>
          <a:p>
            <a:r>
              <a:rPr lang="en-US" altLang="en-US" sz="2000"/>
              <a:t>If P2=C5H (11000101), P3.3=0 and CY=1 initially, then after the above instructions, P2=CCH (11001100) and CY=0.</a:t>
            </a:r>
            <a:endParaRPr lang="en-GB" altLang="en-US"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C7D670F6-FEF9-4FFA-9598-B8505414D79A}"/>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JC rel</a:t>
            </a:r>
            <a:endParaRPr lang="en-GB" altLang="en-US"/>
          </a:p>
        </p:txBody>
      </p:sp>
      <p:sp>
        <p:nvSpPr>
          <p:cNvPr id="550915" name="Rectangle 3">
            <a:extLst>
              <a:ext uri="{FF2B5EF4-FFF2-40B4-BE49-F238E27FC236}">
                <a16:creationId xmlns:a16="http://schemas.microsoft.com/office/drawing/2014/main" id="{AA45A1AA-7FB1-4CCC-A1FA-6DE651D66EB6}"/>
              </a:ext>
            </a:extLst>
          </p:cNvPr>
          <p:cNvSpPr>
            <a:spLocks noGrp="1" noChangeArrowheads="1"/>
          </p:cNvSpPr>
          <p:nvPr>
            <p:ph type="body" idx="1"/>
          </p:nvPr>
        </p:nvSpPr>
        <p:spPr/>
        <p:txBody>
          <a:bodyPr/>
          <a:lstStyle/>
          <a:p>
            <a:r>
              <a:rPr lang="en-US" altLang="en-US" sz="2000"/>
              <a:t>This instruction branches to the address, indicated by the label, if the carry flag is set, otherwise the program continues to the next instruction</a:t>
            </a:r>
          </a:p>
          <a:p>
            <a:endParaRPr lang="en-US" altLang="en-US" sz="2000"/>
          </a:p>
          <a:p>
            <a:r>
              <a:rPr lang="en-US" altLang="en-US" sz="2000"/>
              <a:t>No flags are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C</a:t>
            </a:r>
          </a:p>
          <a:p>
            <a:pPr>
              <a:buFont typeface="Symbol" panose="05050102010706020507" pitchFamily="18" charset="2"/>
              <a:buNone/>
            </a:pPr>
            <a:r>
              <a:rPr lang="en-US" altLang="en-US" sz="2000" b="1">
                <a:solidFill>
                  <a:schemeClr val="tx2"/>
                </a:solidFill>
                <a:latin typeface="Courier" pitchFamily="49" charset="0"/>
              </a:rPr>
              <a:t>		SUBB	A,R0</a:t>
            </a:r>
          </a:p>
          <a:p>
            <a:pPr>
              <a:buFont typeface="Symbol" panose="05050102010706020507" pitchFamily="18" charset="2"/>
              <a:buNone/>
            </a:pPr>
            <a:r>
              <a:rPr lang="en-US" altLang="en-US" sz="2000" b="1">
                <a:solidFill>
                  <a:schemeClr val="tx2"/>
                </a:solidFill>
                <a:latin typeface="Courier" pitchFamily="49" charset="0"/>
              </a:rPr>
              <a:t>		JC	ARRAY1</a:t>
            </a:r>
          </a:p>
          <a:p>
            <a:pPr>
              <a:buFont typeface="Symbol" panose="05050102010706020507" pitchFamily="18" charset="2"/>
              <a:buNone/>
            </a:pPr>
            <a:r>
              <a:rPr lang="en-US" altLang="en-US" sz="2000" b="1">
                <a:solidFill>
                  <a:schemeClr val="tx2"/>
                </a:solidFill>
                <a:latin typeface="Courier" pitchFamily="49" charset="0"/>
              </a:rPr>
              <a:t>		MOV	A,#20H</a:t>
            </a:r>
          </a:p>
          <a:p>
            <a:endParaRPr lang="en-US" altLang="en-US" sz="2000"/>
          </a:p>
          <a:p>
            <a:r>
              <a:rPr lang="en-US" altLang="en-US" sz="2000"/>
              <a:t>The carry flag is cleared initially. After the SUBB instruction, if the value of A is smaller than R0, then the instruction sets the carry flag and causes program execution to branch to ARRAY1 address, otherwise it continues to the MOV instruction.</a:t>
            </a:r>
            <a:endParaRPr lang="en-GB"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688B2977-9482-4829-95AA-B23B6AA27CF3}"/>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JNC	rel</a:t>
            </a:r>
            <a:endParaRPr lang="en-GB" altLang="en-US"/>
          </a:p>
        </p:txBody>
      </p:sp>
      <p:sp>
        <p:nvSpPr>
          <p:cNvPr id="552963" name="Rectangle 3">
            <a:extLst>
              <a:ext uri="{FF2B5EF4-FFF2-40B4-BE49-F238E27FC236}">
                <a16:creationId xmlns:a16="http://schemas.microsoft.com/office/drawing/2014/main" id="{5DD20B4B-800C-4AC9-ACA8-F300BEF4DB6B}"/>
              </a:ext>
            </a:extLst>
          </p:cNvPr>
          <p:cNvSpPr>
            <a:spLocks noGrp="1" noChangeArrowheads="1"/>
          </p:cNvSpPr>
          <p:nvPr>
            <p:ph type="body" idx="1"/>
          </p:nvPr>
        </p:nvSpPr>
        <p:spPr/>
        <p:txBody>
          <a:bodyPr/>
          <a:lstStyle/>
          <a:p>
            <a:r>
              <a:rPr lang="en-US" altLang="en-US" sz="2000"/>
              <a:t>This instruction branches to the address, indicated by the label, if the carry flag is </a:t>
            </a:r>
            <a:r>
              <a:rPr lang="en-US" altLang="en-US" sz="2000" b="1"/>
              <a:t>not</a:t>
            </a:r>
            <a:r>
              <a:rPr lang="en-US" altLang="en-US" sz="2000"/>
              <a:t> set, otherwise the program continues to the next instruction</a:t>
            </a:r>
          </a:p>
          <a:p>
            <a:endParaRPr lang="en-US" altLang="en-US" sz="2000"/>
          </a:p>
          <a:p>
            <a:r>
              <a:rPr lang="en-US" altLang="en-US" sz="2000"/>
              <a:t>No flags are affected. </a:t>
            </a:r>
            <a:r>
              <a:rPr lang="en-US" altLang="en-US" sz="2000" b="1"/>
              <a:t>The carry flag is not modified.</a:t>
            </a:r>
          </a:p>
          <a:p>
            <a:endParaRPr lang="en-US" altLang="en-US" sz="2000"/>
          </a:p>
          <a:p>
            <a:r>
              <a:rPr lang="en-US" altLang="en-US" sz="2000" i="1"/>
              <a:t>Example</a:t>
            </a:r>
            <a:r>
              <a:rPr lang="en-US" altLang="en-US" sz="2000"/>
              <a:t>:	</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C</a:t>
            </a:r>
          </a:p>
          <a:p>
            <a:pPr>
              <a:buFont typeface="Symbol" panose="05050102010706020507" pitchFamily="18" charset="2"/>
              <a:buNone/>
            </a:pPr>
            <a:r>
              <a:rPr lang="en-US" altLang="en-US" sz="2000" b="1">
                <a:solidFill>
                  <a:schemeClr val="tx2"/>
                </a:solidFill>
                <a:latin typeface="Courier" pitchFamily="49" charset="0"/>
              </a:rPr>
              <a:t>		SUBB	A,R0</a:t>
            </a:r>
          </a:p>
          <a:p>
            <a:pPr>
              <a:buFont typeface="Symbol" panose="05050102010706020507" pitchFamily="18" charset="2"/>
              <a:buNone/>
            </a:pPr>
            <a:r>
              <a:rPr lang="en-US" altLang="en-US" sz="2000" b="1">
                <a:solidFill>
                  <a:schemeClr val="tx2"/>
                </a:solidFill>
                <a:latin typeface="Courier" pitchFamily="49" charset="0"/>
              </a:rPr>
              <a:t>		JNC	ARRAY2</a:t>
            </a:r>
          </a:p>
          <a:p>
            <a:pPr>
              <a:buFont typeface="Symbol" panose="05050102010706020507" pitchFamily="18" charset="2"/>
              <a:buNone/>
            </a:pPr>
            <a:r>
              <a:rPr lang="en-US" altLang="en-US" sz="2000" b="1">
                <a:solidFill>
                  <a:schemeClr val="tx2"/>
                </a:solidFill>
                <a:latin typeface="Courier" pitchFamily="49" charset="0"/>
              </a:rPr>
              <a:t>		MOV	A,#20H</a:t>
            </a:r>
          </a:p>
          <a:p>
            <a:endParaRPr lang="en-US" altLang="en-US" sz="2000"/>
          </a:p>
          <a:p>
            <a:r>
              <a:rPr lang="en-US" altLang="en-US" sz="2000"/>
              <a:t>The above sequence of instructions will cause the jump to be taken if the value of A is greater than or equal to R0. Otherwise the program will continue to the MOV instruction. </a:t>
            </a:r>
            <a:endParaRPr lang="en-GB"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AE7CCBD2-6660-481E-BE5E-A3D56238D90C}"/>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JB &lt;bit&gt;,rel</a:t>
            </a:r>
            <a:endParaRPr lang="en-GB" altLang="en-US"/>
          </a:p>
        </p:txBody>
      </p:sp>
      <p:sp>
        <p:nvSpPr>
          <p:cNvPr id="555011" name="Rectangle 3">
            <a:extLst>
              <a:ext uri="{FF2B5EF4-FFF2-40B4-BE49-F238E27FC236}">
                <a16:creationId xmlns:a16="http://schemas.microsoft.com/office/drawing/2014/main" id="{F12572A9-8CA1-462A-98A8-D373AB0B9F81}"/>
              </a:ext>
            </a:extLst>
          </p:cNvPr>
          <p:cNvSpPr>
            <a:spLocks noGrp="1" noChangeArrowheads="1"/>
          </p:cNvSpPr>
          <p:nvPr>
            <p:ph type="body" idx="1"/>
          </p:nvPr>
        </p:nvSpPr>
        <p:spPr/>
        <p:txBody>
          <a:bodyPr/>
          <a:lstStyle/>
          <a:p>
            <a:r>
              <a:rPr lang="en-US" altLang="en-US"/>
              <a:t>This instruction jumps to the address indicated if the destination bit is 1, otherwise the program continues to the next instruction</a:t>
            </a:r>
          </a:p>
          <a:p>
            <a:endParaRPr lang="en-US" altLang="en-US"/>
          </a:p>
          <a:p>
            <a:r>
              <a:rPr lang="en-US" altLang="en-US"/>
              <a:t>No flags are affected. </a:t>
            </a:r>
            <a:r>
              <a:rPr lang="en-US" altLang="en-US" b="1"/>
              <a:t>The bit tested is not modified</a:t>
            </a:r>
            <a:r>
              <a:rPr lang="en-US" altLang="en-US"/>
              <a:t>.</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JB	ACC.7,ARRAY1</a:t>
            </a:r>
          </a:p>
          <a:p>
            <a:pPr>
              <a:buFont typeface="Symbol" panose="05050102010706020507" pitchFamily="18" charset="2"/>
              <a:buNone/>
            </a:pPr>
            <a:r>
              <a:rPr lang="en-US" altLang="en-US" sz="2000" b="1">
                <a:solidFill>
                  <a:schemeClr val="tx2"/>
                </a:solidFill>
                <a:latin typeface="Courier" pitchFamily="49" charset="0"/>
              </a:rPr>
              <a:t>		JB	P1.2,ARRAY2</a:t>
            </a:r>
          </a:p>
          <a:p>
            <a:endParaRPr lang="en-US" altLang="en-US"/>
          </a:p>
          <a:p>
            <a:r>
              <a:rPr lang="en-US" altLang="en-US"/>
              <a:t>If the accumulator value is 01001010 and Port 1=57H (01010111), then the above instruction sequence will cause the program to branch to the instruction at ARRAY2</a:t>
            </a:r>
            <a:endParaRPr lang="en-GB"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B70B9B8C-E1A3-48F1-956C-5C3A9B0E960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JNB	&lt;bit&gt;,rel</a:t>
            </a:r>
            <a:endParaRPr lang="en-GB" altLang="en-US"/>
          </a:p>
        </p:txBody>
      </p:sp>
      <p:sp>
        <p:nvSpPr>
          <p:cNvPr id="557059" name="Rectangle 3">
            <a:extLst>
              <a:ext uri="{FF2B5EF4-FFF2-40B4-BE49-F238E27FC236}">
                <a16:creationId xmlns:a16="http://schemas.microsoft.com/office/drawing/2014/main" id="{F9BE6E4D-D08E-4A29-A144-F2449AB1ABC2}"/>
              </a:ext>
            </a:extLst>
          </p:cNvPr>
          <p:cNvSpPr>
            <a:spLocks noGrp="1" noChangeArrowheads="1"/>
          </p:cNvSpPr>
          <p:nvPr>
            <p:ph type="body" idx="1"/>
          </p:nvPr>
        </p:nvSpPr>
        <p:spPr/>
        <p:txBody>
          <a:bodyPr/>
          <a:lstStyle/>
          <a:p>
            <a:r>
              <a:rPr lang="en-US" altLang="en-US"/>
              <a:t>This instruction jumps to the address indicated if the destination bit is 0, otherwise the program continues to the next instruction</a:t>
            </a:r>
          </a:p>
          <a:p>
            <a:endParaRPr lang="en-US" altLang="en-US"/>
          </a:p>
          <a:p>
            <a:r>
              <a:rPr lang="en-US" altLang="en-US"/>
              <a:t>No flags are affected. </a:t>
            </a:r>
            <a:r>
              <a:rPr lang="en-US" altLang="en-US" b="1"/>
              <a:t>The bit tested is not modified</a:t>
            </a:r>
            <a:r>
              <a:rPr lang="en-US" altLang="en-US"/>
              <a:t>.</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JNB	ACC.6,ARRAY1</a:t>
            </a:r>
          </a:p>
          <a:p>
            <a:pPr>
              <a:buFont typeface="Symbol" panose="05050102010706020507" pitchFamily="18" charset="2"/>
              <a:buNone/>
            </a:pPr>
            <a:r>
              <a:rPr lang="en-US" altLang="en-US" sz="2000" b="1">
                <a:solidFill>
                  <a:schemeClr val="tx2"/>
                </a:solidFill>
                <a:latin typeface="Courier" pitchFamily="49" charset="0"/>
              </a:rPr>
              <a:t>		JNB	P1.3,ARRAY2</a:t>
            </a:r>
          </a:p>
          <a:p>
            <a:endParaRPr lang="en-US" altLang="en-US"/>
          </a:p>
          <a:p>
            <a:r>
              <a:rPr lang="en-US" altLang="en-US"/>
              <a:t>If the accumulator value is 01001010 and Port 1=57H (01010111), then the above instruction sequence will cause the program to branch to the instruction at ARRAY2</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6CA38891-F607-4945-A32F-8E02423E86DE}"/>
              </a:ext>
            </a:extLst>
          </p:cNvPr>
          <p:cNvSpPr>
            <a:spLocks noGrp="1" noChangeArrowheads="1"/>
          </p:cNvSpPr>
          <p:nvPr>
            <p:ph type="title"/>
          </p:nvPr>
        </p:nvSpPr>
        <p:spPr/>
        <p:txBody>
          <a:bodyPr/>
          <a:lstStyle/>
          <a:p>
            <a:r>
              <a:rPr lang="en-US" altLang="en-US"/>
              <a:t>Indirect Addressing</a:t>
            </a:r>
            <a:endParaRPr lang="en-GB" altLang="en-US" b="1"/>
          </a:p>
        </p:txBody>
      </p:sp>
      <p:sp>
        <p:nvSpPr>
          <p:cNvPr id="323587" name="Rectangle 3">
            <a:extLst>
              <a:ext uri="{FF2B5EF4-FFF2-40B4-BE49-F238E27FC236}">
                <a16:creationId xmlns:a16="http://schemas.microsoft.com/office/drawing/2014/main" id="{6EC0867E-2F5B-438D-9231-EE80CA36F1D2}"/>
              </a:ext>
            </a:extLst>
          </p:cNvPr>
          <p:cNvSpPr>
            <a:spLocks noGrp="1" noChangeArrowheads="1"/>
          </p:cNvSpPr>
          <p:nvPr>
            <p:ph type="body" idx="1"/>
          </p:nvPr>
        </p:nvSpPr>
        <p:spPr>
          <a:xfrm>
            <a:off x="69850" y="838200"/>
            <a:ext cx="8683625" cy="5740400"/>
          </a:xfrm>
        </p:spPr>
        <p:txBody>
          <a:bodyPr/>
          <a:lstStyle/>
          <a:p>
            <a:pPr defTabSz="911225">
              <a:lnSpc>
                <a:spcPct val="80000"/>
              </a:lnSpc>
              <a:tabLst>
                <a:tab pos="917575" algn="l"/>
                <a:tab pos="1825625" algn="l"/>
                <a:tab pos="3203575" algn="l"/>
              </a:tabLst>
            </a:pPr>
            <a:r>
              <a:rPr lang="en-US" altLang="en-US"/>
              <a:t>This mode uses a pointer to hold the effective address of the operand</a:t>
            </a:r>
          </a:p>
          <a:p>
            <a:pPr defTabSz="911225">
              <a:lnSpc>
                <a:spcPct val="80000"/>
              </a:lnSpc>
              <a:tabLst>
                <a:tab pos="917575" algn="l"/>
                <a:tab pos="1825625" algn="l"/>
                <a:tab pos="3203575" algn="l"/>
              </a:tabLst>
            </a:pPr>
            <a:r>
              <a:rPr lang="en-US" altLang="en-US"/>
              <a:t>Only registers R0, R1 and DPTR can be used as the pointer registers</a:t>
            </a:r>
          </a:p>
          <a:p>
            <a:pPr defTabSz="911225">
              <a:lnSpc>
                <a:spcPct val="80000"/>
              </a:lnSpc>
              <a:tabLst>
                <a:tab pos="917575" algn="l"/>
                <a:tab pos="1825625" algn="l"/>
                <a:tab pos="3203575" algn="l"/>
              </a:tabLst>
            </a:pPr>
            <a:r>
              <a:rPr lang="en-US" altLang="en-US"/>
              <a:t>The R0 and R1 registers can hold an 8-bit address, whereas DPTR can hold a 16-bit address</a:t>
            </a:r>
          </a:p>
          <a:p>
            <a:pPr defTabSz="911225">
              <a:lnSpc>
                <a:spcPct val="80000"/>
              </a:lnSpc>
              <a:tabLst>
                <a:tab pos="917575" algn="l"/>
                <a:tab pos="1825625" algn="l"/>
                <a:tab pos="3203575" algn="l"/>
              </a:tabLst>
            </a:pPr>
            <a:endParaRPr lang="en-US" altLang="en-US" sz="1800"/>
          </a:p>
          <a:p>
            <a:pPr defTabSz="911225">
              <a:lnSpc>
                <a:spcPct val="80000"/>
              </a:lnSpc>
              <a:tabLst>
                <a:tab pos="917575" algn="l"/>
                <a:tab pos="1825625" algn="l"/>
                <a:tab pos="3203575" algn="l"/>
              </a:tabLst>
            </a:pPr>
            <a:r>
              <a:rPr lang="en-US" altLang="en-US" b="1" i="1"/>
              <a:t>Examples</a:t>
            </a:r>
            <a:r>
              <a:rPr lang="en-US" altLang="en-US" b="1"/>
              <a:t>:</a:t>
            </a:r>
            <a:br>
              <a:rPr lang="en-US" altLang="en-US" b="1"/>
            </a:br>
            <a:r>
              <a:rPr lang="en-US" altLang="en-US" sz="1800" b="1"/>
              <a:t>	</a:t>
            </a:r>
          </a:p>
          <a:p>
            <a:pPr defTabSz="911225">
              <a:lnSpc>
                <a:spcPct val="90000"/>
              </a:lnSpc>
              <a:buFont typeface="Symbol" panose="05050102010706020507" pitchFamily="18" charset="2"/>
              <a:buNone/>
              <a:tabLst>
                <a:tab pos="917575" algn="l"/>
                <a:tab pos="1825625" algn="l"/>
                <a:tab pos="3203575" algn="l"/>
              </a:tabLst>
            </a:pPr>
            <a:r>
              <a:rPr lang="en-US" altLang="en-US" sz="1800" b="1">
                <a:solidFill>
                  <a:srgbClr val="FF3300"/>
                </a:solidFill>
                <a:latin typeface="Courier" pitchFamily="49" charset="0"/>
              </a:rPr>
              <a:t>		</a:t>
            </a:r>
            <a:r>
              <a:rPr lang="en-US" altLang="en-US" sz="1800" b="1">
                <a:solidFill>
                  <a:schemeClr val="tx2"/>
                </a:solidFill>
                <a:latin typeface="Courier" pitchFamily="49" charset="0"/>
              </a:rPr>
              <a:t>MOV	@R0,A</a:t>
            </a:r>
            <a:r>
              <a:rPr lang="en-US" altLang="en-US" sz="1800" b="1">
                <a:solidFill>
                  <a:srgbClr val="FF3300"/>
                </a:solidFill>
                <a:latin typeface="Courier" pitchFamily="49" charset="0"/>
              </a:rPr>
              <a:t>	</a:t>
            </a:r>
            <a:r>
              <a:rPr lang="en-US" altLang="en-US" sz="1800" b="1">
                <a:solidFill>
                  <a:schemeClr val="tx1"/>
                </a:solidFill>
                <a:latin typeface="Courier" pitchFamily="49" charset="0"/>
              </a:rPr>
              <a:t>;Store the content of 					       	;accumulator into the memory 					;location pointed to by 					;register R0. R0 could have an 				;8-bit address, such as 60H.</a:t>
            </a:r>
          </a:p>
          <a:p>
            <a:pPr defTabSz="911225">
              <a:lnSpc>
                <a:spcPct val="90000"/>
              </a:lnSpc>
              <a:buFont typeface="Symbol" panose="05050102010706020507" pitchFamily="18" charset="2"/>
              <a:buNone/>
              <a:tabLst>
                <a:tab pos="917575" algn="l"/>
                <a:tab pos="1825625" algn="l"/>
                <a:tab pos="3203575" algn="l"/>
              </a:tabLst>
            </a:pPr>
            <a:endParaRPr lang="en-US" altLang="en-US" sz="1800" b="1">
              <a:solidFill>
                <a:srgbClr val="008000"/>
              </a:solidFill>
              <a:latin typeface="Courier" pitchFamily="49" charset="0"/>
            </a:endParaRPr>
          </a:p>
          <a:p>
            <a:pPr defTabSz="911225">
              <a:lnSpc>
                <a:spcPct val="90000"/>
              </a:lnSpc>
              <a:buFont typeface="Symbol" panose="05050102010706020507" pitchFamily="18" charset="2"/>
              <a:buNone/>
              <a:tabLst>
                <a:tab pos="917575" algn="l"/>
                <a:tab pos="1825625" algn="l"/>
                <a:tab pos="3203575" algn="l"/>
              </a:tabLst>
            </a:pPr>
            <a:r>
              <a:rPr lang="en-US" altLang="en-US" sz="1800" b="1">
                <a:solidFill>
                  <a:srgbClr val="FF3300"/>
                </a:solidFill>
                <a:latin typeface="Courier" pitchFamily="49" charset="0"/>
              </a:rPr>
              <a:t>		</a:t>
            </a:r>
            <a:r>
              <a:rPr lang="en-US" altLang="en-US" sz="1800" b="1">
                <a:solidFill>
                  <a:schemeClr val="tx2"/>
                </a:solidFill>
                <a:latin typeface="Courier" pitchFamily="49" charset="0"/>
              </a:rPr>
              <a:t>MOVX	A,@DPTR</a:t>
            </a:r>
            <a:r>
              <a:rPr lang="en-US" altLang="en-US" sz="1800" b="1">
                <a:solidFill>
                  <a:srgbClr val="FF3300"/>
                </a:solidFill>
                <a:latin typeface="Courier" pitchFamily="49" charset="0"/>
              </a:rPr>
              <a:t>	</a:t>
            </a:r>
            <a:r>
              <a:rPr lang="en-US" altLang="en-US" sz="1800" b="1">
                <a:solidFill>
                  <a:schemeClr val="tx1"/>
                </a:solidFill>
                <a:latin typeface="Courier" pitchFamily="49" charset="0"/>
              </a:rPr>
              <a:t>;Transfer the contents from 					;the memory location 						;pointed to by DPTR into the 					;accumulator. DPTR could have a				;16-bit address, such as 1234H.</a:t>
            </a:r>
            <a:endParaRPr lang="en-GB" altLang="en-US" sz="1600">
              <a:solidFill>
                <a:schemeClr val="tx1"/>
              </a:solidFill>
              <a:latin typeface="Courier"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6252AE65-1489-4068-B99A-4DBC8B3B8AE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JBC	&lt;bit&gt;,rel</a:t>
            </a:r>
            <a:endParaRPr lang="en-GB" altLang="en-US"/>
          </a:p>
        </p:txBody>
      </p:sp>
      <p:sp>
        <p:nvSpPr>
          <p:cNvPr id="559107" name="Rectangle 3">
            <a:extLst>
              <a:ext uri="{FF2B5EF4-FFF2-40B4-BE49-F238E27FC236}">
                <a16:creationId xmlns:a16="http://schemas.microsoft.com/office/drawing/2014/main" id="{B1F6CAF3-5F77-4C30-A462-221DDE6733F2}"/>
              </a:ext>
            </a:extLst>
          </p:cNvPr>
          <p:cNvSpPr>
            <a:spLocks noGrp="1" noChangeArrowheads="1"/>
          </p:cNvSpPr>
          <p:nvPr>
            <p:ph type="body" idx="1"/>
          </p:nvPr>
        </p:nvSpPr>
        <p:spPr/>
        <p:txBody>
          <a:bodyPr/>
          <a:lstStyle/>
          <a:p>
            <a:r>
              <a:rPr lang="en-US" altLang="en-US"/>
              <a:t>If the source bit is 1, this instruction clears it and branches to the address indicated; else it proceeds with the next instruction</a:t>
            </a:r>
          </a:p>
          <a:p>
            <a:endParaRPr lang="en-US" altLang="en-US"/>
          </a:p>
          <a:p>
            <a:r>
              <a:rPr lang="en-US" altLang="en-US" b="1"/>
              <a:t>The bit is not cleared if it is already a 0</a:t>
            </a:r>
            <a:r>
              <a:rPr lang="en-US" altLang="en-US"/>
              <a:t>. No flags are affected.</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JBC	P1.3,ARRAY1</a:t>
            </a:r>
          </a:p>
          <a:p>
            <a:pPr>
              <a:buFont typeface="Symbol" panose="05050102010706020507" pitchFamily="18" charset="2"/>
              <a:buNone/>
            </a:pPr>
            <a:r>
              <a:rPr lang="en-US" altLang="en-US" sz="2000" b="1">
                <a:solidFill>
                  <a:schemeClr val="tx2"/>
                </a:solidFill>
                <a:latin typeface="Courier" pitchFamily="49" charset="0"/>
              </a:rPr>
              <a:t>		JBC	P1.2,ARRAY2</a:t>
            </a:r>
          </a:p>
          <a:p>
            <a:endParaRPr lang="en-US" altLang="en-US"/>
          </a:p>
          <a:p>
            <a:r>
              <a:rPr lang="en-US" altLang="en-US"/>
              <a:t>If P1=56H (01010110), the above instruction sequence will cause the program to branch to the instruction at </a:t>
            </a:r>
            <a:br>
              <a:rPr lang="en-US" altLang="en-US"/>
            </a:br>
            <a:r>
              <a:rPr lang="en-US" altLang="en-US"/>
              <a:t>ARRAY2, modifying P1 to 52H (01010010)</a:t>
            </a:r>
            <a:endParaRPr lang="en-GB"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212" name="Text Box 60">
            <a:extLst>
              <a:ext uri="{FF2B5EF4-FFF2-40B4-BE49-F238E27FC236}">
                <a16:creationId xmlns:a16="http://schemas.microsoft.com/office/drawing/2014/main" id="{0566F8C4-6666-44FB-B035-53D1C96831E8}"/>
              </a:ext>
            </a:extLst>
          </p:cNvPr>
          <p:cNvSpPr txBox="1">
            <a:spLocks noChangeArrowheads="1"/>
          </p:cNvSpPr>
          <p:nvPr/>
        </p:nvSpPr>
        <p:spPr bwMode="auto">
          <a:xfrm>
            <a:off x="6950075" y="5622925"/>
            <a:ext cx="2114550" cy="99536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spAutoFit/>
          </a:bodyPr>
          <a:lstStyle/>
          <a:p>
            <a:pPr>
              <a:spcBef>
                <a:spcPct val="50000"/>
              </a:spcBef>
            </a:pPr>
            <a:endParaRPr lang="en-US" altLang="en-US">
              <a:solidFill>
                <a:schemeClr val="bg1"/>
              </a:solidFill>
            </a:endParaRPr>
          </a:p>
          <a:p>
            <a:pPr>
              <a:spcBef>
                <a:spcPct val="50000"/>
              </a:spcBef>
            </a:pPr>
            <a:endParaRPr lang="en-US" altLang="en-US">
              <a:solidFill>
                <a:schemeClr val="bg1"/>
              </a:solidFill>
            </a:endParaRPr>
          </a:p>
        </p:txBody>
      </p:sp>
      <p:sp>
        <p:nvSpPr>
          <p:cNvPr id="561154" name="Rectangle 2">
            <a:extLst>
              <a:ext uri="{FF2B5EF4-FFF2-40B4-BE49-F238E27FC236}">
                <a16:creationId xmlns:a16="http://schemas.microsoft.com/office/drawing/2014/main" id="{6E273A6B-2A2D-4594-A330-330A37D24EE9}"/>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Program Branching Instructions</a:t>
            </a:r>
            <a:endParaRPr lang="en-GB" altLang="en-US"/>
          </a:p>
        </p:txBody>
      </p:sp>
      <p:sp>
        <p:nvSpPr>
          <p:cNvPr id="561155" name="Rectangle 3">
            <a:extLst>
              <a:ext uri="{FF2B5EF4-FFF2-40B4-BE49-F238E27FC236}">
                <a16:creationId xmlns:a16="http://schemas.microsoft.com/office/drawing/2014/main" id="{615B1458-A5E7-4EDE-8D0D-83A3EBFFABB6}"/>
              </a:ext>
            </a:extLst>
          </p:cNvPr>
          <p:cNvSpPr>
            <a:spLocks noGrp="1" noChangeArrowheads="1"/>
          </p:cNvSpPr>
          <p:nvPr>
            <p:ph type="body" sz="half" idx="1"/>
          </p:nvPr>
        </p:nvSpPr>
        <p:spPr/>
        <p:txBody>
          <a:bodyPr/>
          <a:lstStyle/>
          <a:p>
            <a:r>
              <a:rPr lang="en-US" altLang="en-US"/>
              <a:t>Program branching instructions are used to control the flow of actions in a program</a:t>
            </a:r>
          </a:p>
          <a:p>
            <a:endParaRPr lang="en-US" altLang="en-US"/>
          </a:p>
          <a:p>
            <a:r>
              <a:rPr lang="en-US" altLang="en-US"/>
              <a:t>Some instructions provide decision making capabilities and transfer control to other parts of the program, e.g. conditional and unconditional branches</a:t>
            </a:r>
            <a:endParaRPr lang="en-GB" altLang="en-US"/>
          </a:p>
        </p:txBody>
      </p:sp>
      <p:graphicFrame>
        <p:nvGraphicFramePr>
          <p:cNvPr id="561156" name="Group 4">
            <a:extLst>
              <a:ext uri="{FF2B5EF4-FFF2-40B4-BE49-F238E27FC236}">
                <a16:creationId xmlns:a16="http://schemas.microsoft.com/office/drawing/2014/main" id="{0933CBAF-4234-4A7F-A459-9C099A727FD8}"/>
              </a:ext>
            </a:extLst>
          </p:cNvPr>
          <p:cNvGraphicFramePr>
            <a:graphicFrameLocks noGrp="1"/>
          </p:cNvGraphicFramePr>
          <p:nvPr>
            <p:ph sz="half" idx="2"/>
          </p:nvPr>
        </p:nvGraphicFramePr>
        <p:xfrm>
          <a:off x="4645025" y="838200"/>
          <a:ext cx="4265613" cy="5664208"/>
        </p:xfrm>
        <a:graphic>
          <a:graphicData uri="http://schemas.openxmlformats.org/drawingml/2006/table">
            <a:tbl>
              <a:tblPr/>
              <a:tblGrid>
                <a:gridCol w="2133600">
                  <a:extLst>
                    <a:ext uri="{9D8B030D-6E8A-4147-A177-3AD203B41FA5}">
                      <a16:colId xmlns:a16="http://schemas.microsoft.com/office/drawing/2014/main" val="498714018"/>
                    </a:ext>
                  </a:extLst>
                </a:gridCol>
                <a:gridCol w="2132013">
                  <a:extLst>
                    <a:ext uri="{9D8B030D-6E8A-4147-A177-3AD203B41FA5}">
                      <a16:colId xmlns:a16="http://schemas.microsoft.com/office/drawing/2014/main" val="2388901674"/>
                    </a:ext>
                  </a:extLst>
                </a:gridCol>
              </a:tblGrid>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433428899"/>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ACALL  addr11</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 subroutine call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7282509"/>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LCALL  addr16</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 subroutine call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4846924"/>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 from subroutine</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51502567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RETI</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 from interrupt</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611552"/>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AJMP   addr11</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 jump</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74391854"/>
                  </a:ext>
                </a:extLst>
              </a:tr>
              <a:tr h="3111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LJMP   addr16</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 jump</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786513798"/>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SJMP   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Short jump</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74629217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JMP     @A+DPTR</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indirect</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300339546"/>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JZ        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A=0</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4202641"/>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JNZ      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A NOT=0</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375409584"/>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A,direct,rel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and Jump if Not Equal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9923539"/>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A,#data,rel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300308482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Rn,#data,rel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3835968757"/>
                  </a:ext>
                </a:extLst>
              </a:tr>
              <a:tr h="3111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@Ri,#data,rel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808780130"/>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DJNZ   Rn,rel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rowSpan="2">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Decrement and Jump if Not Zero</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85062287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DJNZ   direct,rel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vMerge="1">
                  <a:txBody>
                    <a:bodyPr/>
                    <a:lstStyle/>
                    <a:p>
                      <a:endParaRPr lang="en-MY"/>
                    </a:p>
                  </a:txBody>
                  <a:tcPr/>
                </a:tc>
                <a:extLst>
                  <a:ext uri="{0D108BD9-81ED-4DB2-BD59-A6C34878D82A}">
                    <a16:rowId xmlns:a16="http://schemas.microsoft.com/office/drawing/2014/main" val="391305373"/>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NOP</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Operation</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5853248"/>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41B912C8-21C8-418A-81C1-C20E87E1DC2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ACALL addr11</a:t>
            </a:r>
            <a:endParaRPr lang="en-GB" altLang="en-US"/>
          </a:p>
        </p:txBody>
      </p:sp>
      <p:sp>
        <p:nvSpPr>
          <p:cNvPr id="565251" name="Rectangle 3">
            <a:extLst>
              <a:ext uri="{FF2B5EF4-FFF2-40B4-BE49-F238E27FC236}">
                <a16:creationId xmlns:a16="http://schemas.microsoft.com/office/drawing/2014/main" id="{3FEF75A7-02F9-47F8-9DE1-221B4B65536E}"/>
              </a:ext>
            </a:extLst>
          </p:cNvPr>
          <p:cNvSpPr>
            <a:spLocks noGrp="1" noChangeArrowheads="1"/>
          </p:cNvSpPr>
          <p:nvPr>
            <p:ph type="body" idx="1"/>
          </p:nvPr>
        </p:nvSpPr>
        <p:spPr/>
        <p:txBody>
          <a:bodyPr/>
          <a:lstStyle/>
          <a:p>
            <a:pPr>
              <a:lnSpc>
                <a:spcPct val="80000"/>
              </a:lnSpc>
            </a:pPr>
            <a:r>
              <a:rPr lang="en-US" altLang="en-US" sz="2000"/>
              <a:t>This instruction </a:t>
            </a:r>
            <a:r>
              <a:rPr lang="en-US" altLang="en-US" sz="2000" b="1"/>
              <a:t>unconditionally</a:t>
            </a:r>
            <a:r>
              <a:rPr lang="en-US" altLang="en-US" sz="2000"/>
              <a:t> calls a subroutine indicated by the address</a:t>
            </a:r>
          </a:p>
          <a:p>
            <a:pPr>
              <a:lnSpc>
                <a:spcPct val="80000"/>
              </a:lnSpc>
            </a:pPr>
            <a:r>
              <a:rPr lang="en-US" altLang="en-US" sz="2000"/>
              <a:t>The operation will cause the PC to increase by 2, then it pushes the 16-bit PC value onto the stack (low order byte first) and increments the stack pointer twice</a:t>
            </a:r>
          </a:p>
          <a:p>
            <a:pPr>
              <a:lnSpc>
                <a:spcPct val="80000"/>
              </a:lnSpc>
            </a:pPr>
            <a:r>
              <a:rPr lang="en-US" altLang="en-US" sz="2000"/>
              <a:t>The PC is now loaded with the value </a:t>
            </a:r>
            <a:r>
              <a:rPr lang="en-US" altLang="en-US" sz="2000" i="1"/>
              <a:t>addr11</a:t>
            </a:r>
            <a:r>
              <a:rPr lang="en-US" altLang="en-US" sz="2000"/>
              <a:t> and the program execution continues from this new location</a:t>
            </a:r>
          </a:p>
          <a:p>
            <a:pPr>
              <a:lnSpc>
                <a:spcPct val="80000"/>
              </a:lnSpc>
            </a:pPr>
            <a:r>
              <a:rPr lang="en-US" altLang="en-US" sz="2000"/>
              <a:t>The subroutine called must therefore start within the same 2 kB block of the program memory</a:t>
            </a:r>
          </a:p>
          <a:p>
            <a:pPr>
              <a:lnSpc>
                <a:spcPct val="80000"/>
              </a:lnSpc>
            </a:pPr>
            <a:endParaRPr lang="en-US" altLang="en-US" sz="2000"/>
          </a:p>
          <a:p>
            <a:pPr>
              <a:lnSpc>
                <a:spcPct val="80000"/>
              </a:lnSpc>
            </a:pPr>
            <a:r>
              <a:rPr lang="en-US" altLang="en-US" sz="2000"/>
              <a:t>No flags are affected</a:t>
            </a:r>
          </a:p>
          <a:p>
            <a:pPr>
              <a:lnSpc>
                <a:spcPct val="80000"/>
              </a:lnSpc>
            </a:pPr>
            <a:endParaRPr lang="en-US" altLang="en-US" sz="2000"/>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ACALL	LOC_SUB</a:t>
            </a:r>
          </a:p>
          <a:p>
            <a:pPr>
              <a:lnSpc>
                <a:spcPct val="80000"/>
              </a:lnSpc>
            </a:pPr>
            <a:endParaRPr lang="en-US" altLang="en-US" sz="2000"/>
          </a:p>
          <a:p>
            <a:pPr>
              <a:lnSpc>
                <a:spcPct val="80000"/>
              </a:lnSpc>
            </a:pPr>
            <a:r>
              <a:rPr lang="en-US" altLang="en-US" sz="2000"/>
              <a:t>If SP=07H initially and the label “LOC_SUB” is at program memory location 0567H, then executing the instruction at location 0230H, SP=09H, internal RAM locations 08H and 09H will contain 32H </a:t>
            </a:r>
            <a:br>
              <a:rPr lang="en-US" altLang="en-US" sz="2000"/>
            </a:br>
            <a:r>
              <a:rPr lang="en-US" altLang="en-US" sz="2000"/>
              <a:t>and 02H respectively and PC=0567H</a:t>
            </a:r>
            <a:endParaRPr lang="en-GB" altLang="en-US"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0ACCDBA6-6E4A-4478-A487-391CA3B6A2B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LCALL addr16</a:t>
            </a:r>
            <a:endParaRPr lang="en-GB" altLang="en-US"/>
          </a:p>
        </p:txBody>
      </p:sp>
      <p:sp>
        <p:nvSpPr>
          <p:cNvPr id="567299" name="Rectangle 3">
            <a:extLst>
              <a:ext uri="{FF2B5EF4-FFF2-40B4-BE49-F238E27FC236}">
                <a16:creationId xmlns:a16="http://schemas.microsoft.com/office/drawing/2014/main" id="{260DE29E-80B5-413E-8D6B-F5B7A0A7FFB7}"/>
              </a:ext>
            </a:extLst>
          </p:cNvPr>
          <p:cNvSpPr>
            <a:spLocks noGrp="1" noChangeArrowheads="1"/>
          </p:cNvSpPr>
          <p:nvPr>
            <p:ph type="body" idx="1"/>
          </p:nvPr>
        </p:nvSpPr>
        <p:spPr>
          <a:xfrm>
            <a:off x="157163" y="750888"/>
            <a:ext cx="8683625" cy="5664200"/>
          </a:xfrm>
        </p:spPr>
        <p:txBody>
          <a:bodyPr/>
          <a:lstStyle/>
          <a:p>
            <a:pPr>
              <a:lnSpc>
                <a:spcPct val="80000"/>
              </a:lnSpc>
            </a:pPr>
            <a:r>
              <a:rPr lang="en-US" altLang="en-US" sz="2000"/>
              <a:t>This instruction calls a subroutine located at the indicated address</a:t>
            </a:r>
          </a:p>
          <a:p>
            <a:pPr>
              <a:lnSpc>
                <a:spcPct val="80000"/>
              </a:lnSpc>
            </a:pPr>
            <a:endParaRPr lang="en-US" altLang="en-US" sz="2000"/>
          </a:p>
          <a:p>
            <a:pPr>
              <a:lnSpc>
                <a:spcPct val="80000"/>
              </a:lnSpc>
            </a:pPr>
            <a:r>
              <a:rPr lang="en-US" altLang="en-US" sz="2000"/>
              <a:t>The operation will cause the PC to increase by 3, then it pushes the 16-bit PC value onto the stack (low order byte first) and increments the stack pointer twice</a:t>
            </a:r>
          </a:p>
          <a:p>
            <a:pPr>
              <a:lnSpc>
                <a:spcPct val="80000"/>
              </a:lnSpc>
            </a:pPr>
            <a:endParaRPr lang="en-US" altLang="en-US" sz="2000"/>
          </a:p>
          <a:p>
            <a:pPr>
              <a:lnSpc>
                <a:spcPct val="80000"/>
              </a:lnSpc>
            </a:pPr>
            <a:r>
              <a:rPr lang="en-US" altLang="en-US" sz="2000"/>
              <a:t>The PC is then loaded with the value </a:t>
            </a:r>
            <a:r>
              <a:rPr lang="en-US" altLang="en-US" sz="2000" i="1"/>
              <a:t>addr16</a:t>
            </a:r>
            <a:r>
              <a:rPr lang="en-US" altLang="en-US" sz="2000"/>
              <a:t> and the program execution continues from this new location</a:t>
            </a:r>
          </a:p>
          <a:p>
            <a:pPr>
              <a:lnSpc>
                <a:spcPct val="80000"/>
              </a:lnSpc>
            </a:pPr>
            <a:endParaRPr lang="en-US" altLang="en-US" sz="2000"/>
          </a:p>
          <a:p>
            <a:pPr>
              <a:lnSpc>
                <a:spcPct val="80000"/>
              </a:lnSpc>
            </a:pPr>
            <a:r>
              <a:rPr lang="en-US" altLang="en-US" sz="2000"/>
              <a:t>Since it is a Long call, the subroutine may therefore begin anywhere in the full 64 kB program memory address space</a:t>
            </a:r>
          </a:p>
          <a:p>
            <a:pPr>
              <a:lnSpc>
                <a:spcPct val="80000"/>
              </a:lnSpc>
            </a:pPr>
            <a:endParaRPr lang="en-US" altLang="en-US" sz="2000"/>
          </a:p>
          <a:p>
            <a:pPr>
              <a:lnSpc>
                <a:spcPct val="80000"/>
              </a:lnSpc>
            </a:pPr>
            <a:r>
              <a:rPr lang="en-US" altLang="en-US" sz="2000"/>
              <a:t>No flags are affected</a:t>
            </a:r>
          </a:p>
          <a:p>
            <a:pPr>
              <a:lnSpc>
                <a:spcPct val="80000"/>
              </a:lnSpc>
            </a:pPr>
            <a:endParaRPr lang="en-US" altLang="en-US" sz="2000"/>
          </a:p>
          <a:p>
            <a:pPr>
              <a:lnSpc>
                <a:spcPct val="80000"/>
              </a:lnSpc>
            </a:pPr>
            <a:r>
              <a:rPr lang="en-US" altLang="en-US" sz="2000" i="1"/>
              <a:t>Example</a:t>
            </a:r>
            <a:r>
              <a:rPr lang="en-US" altLang="en-US" sz="2000"/>
              <a:t>:</a:t>
            </a:r>
          </a:p>
          <a:p>
            <a:pPr lvl="1">
              <a:lnSpc>
                <a:spcPct val="80000"/>
              </a:lnSpc>
              <a:buFont typeface="Wingdings" panose="05000000000000000000" pitchFamily="2" charset="2"/>
              <a:buNone/>
            </a:pPr>
            <a:r>
              <a:rPr lang="en-US" altLang="en-US" b="1">
                <a:solidFill>
                  <a:srgbClr val="FF3300"/>
                </a:solidFill>
                <a:latin typeface="Courier" pitchFamily="49" charset="0"/>
              </a:rPr>
              <a:t>		</a:t>
            </a:r>
            <a:r>
              <a:rPr lang="en-US" altLang="en-US" b="1">
                <a:solidFill>
                  <a:schemeClr val="tx2"/>
                </a:solidFill>
                <a:latin typeface="Courier" pitchFamily="49" charset="0"/>
              </a:rPr>
              <a:t>	LCALL	LOC_SUB</a:t>
            </a:r>
          </a:p>
          <a:p>
            <a:pPr>
              <a:lnSpc>
                <a:spcPct val="80000"/>
              </a:lnSpc>
            </a:pPr>
            <a:endParaRPr lang="en-US" altLang="en-US" sz="2000"/>
          </a:p>
          <a:p>
            <a:pPr>
              <a:lnSpc>
                <a:spcPct val="80000"/>
              </a:lnSpc>
            </a:pPr>
            <a:r>
              <a:rPr lang="en-US" altLang="en-US" sz="2000"/>
              <a:t>Initially, SP=07H and the label “LOC_SUB” is at program memory location 2034H. Executing the instruction at location 0230H, </a:t>
            </a:r>
            <a:br>
              <a:rPr lang="en-US" altLang="en-US" sz="2000"/>
            </a:br>
            <a:r>
              <a:rPr lang="en-US" altLang="en-US" sz="2000"/>
              <a:t>SP=09H, internal RAM locations 08H and 09H contain 33H </a:t>
            </a:r>
            <a:br>
              <a:rPr lang="en-US" altLang="en-US" sz="2000"/>
            </a:br>
            <a:r>
              <a:rPr lang="en-US" altLang="en-US" sz="2000"/>
              <a:t>and 02H respectively and PC=2034H</a:t>
            </a:r>
            <a:endParaRPr lang="en-GB"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8" name="Rectangle 4">
            <a:extLst>
              <a:ext uri="{FF2B5EF4-FFF2-40B4-BE49-F238E27FC236}">
                <a16:creationId xmlns:a16="http://schemas.microsoft.com/office/drawing/2014/main" id="{E091C406-823C-4259-BD1B-0CCB7C7CD520}"/>
              </a:ext>
            </a:extLst>
          </p:cNvPr>
          <p:cNvSpPr>
            <a:spLocks noGrp="1" noChangeArrowheads="1"/>
          </p:cNvSpPr>
          <p:nvPr>
            <p:ph type="title"/>
          </p:nvPr>
        </p:nvSpPr>
        <p:spPr/>
        <p:txBody>
          <a:bodyPr/>
          <a:lstStyle/>
          <a:p>
            <a:r>
              <a:rPr lang="en-US" altLang="en-US"/>
              <a:t>RET</a:t>
            </a:r>
            <a:r>
              <a:rPr lang="en-GB" altLang="en-US"/>
              <a:t> </a:t>
            </a:r>
          </a:p>
        </p:txBody>
      </p:sp>
      <p:sp>
        <p:nvSpPr>
          <p:cNvPr id="569349" name="Rectangle 5">
            <a:extLst>
              <a:ext uri="{FF2B5EF4-FFF2-40B4-BE49-F238E27FC236}">
                <a16:creationId xmlns:a16="http://schemas.microsoft.com/office/drawing/2014/main" id="{16BA7975-47A6-407E-A6E2-AAB144E6B052}"/>
              </a:ext>
            </a:extLst>
          </p:cNvPr>
          <p:cNvSpPr>
            <a:spLocks noGrp="1" noChangeArrowheads="1"/>
          </p:cNvSpPr>
          <p:nvPr>
            <p:ph type="body" idx="1"/>
          </p:nvPr>
        </p:nvSpPr>
        <p:spPr/>
        <p:txBody>
          <a:bodyPr/>
          <a:lstStyle/>
          <a:p>
            <a:pPr>
              <a:lnSpc>
                <a:spcPct val="90000"/>
              </a:lnSpc>
            </a:pPr>
            <a:r>
              <a:rPr lang="en-US" altLang="en-US"/>
              <a:t>This instruction returns the program from a subroutine</a:t>
            </a:r>
          </a:p>
          <a:p>
            <a:pPr>
              <a:lnSpc>
                <a:spcPct val="90000"/>
              </a:lnSpc>
            </a:pPr>
            <a:endParaRPr lang="en-US" altLang="en-US"/>
          </a:p>
          <a:p>
            <a:pPr>
              <a:lnSpc>
                <a:spcPct val="90000"/>
              </a:lnSpc>
            </a:pPr>
            <a:r>
              <a:rPr lang="en-US" altLang="en-US"/>
              <a:t>RET pops the high byte and low byte address of PC from the stack and decrements the SP by 2</a:t>
            </a:r>
          </a:p>
          <a:p>
            <a:pPr>
              <a:lnSpc>
                <a:spcPct val="90000"/>
              </a:lnSpc>
            </a:pPr>
            <a:endParaRPr lang="en-US" altLang="en-US"/>
          </a:p>
          <a:p>
            <a:pPr>
              <a:lnSpc>
                <a:spcPct val="90000"/>
              </a:lnSpc>
            </a:pPr>
            <a:r>
              <a:rPr lang="en-US" altLang="en-US"/>
              <a:t>The execution of the instruction will result in the program to resume from the location just after the “call” instruction</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a:t>Suppose SP=0BH originally and internal RAM locations 0AH and 0BH contain the values 30H and 02H respectively. The instruction leaves SP=09H and program execution will continue at location 0230H</a:t>
            </a:r>
            <a:endParaRPr lang="en-GB"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a:extLst>
              <a:ext uri="{FF2B5EF4-FFF2-40B4-BE49-F238E27FC236}">
                <a16:creationId xmlns:a16="http://schemas.microsoft.com/office/drawing/2014/main" id="{D2848870-F91D-4D79-8D83-896D4AE33C78}"/>
              </a:ext>
            </a:extLst>
          </p:cNvPr>
          <p:cNvSpPr>
            <a:spLocks noGrp="1" noChangeArrowheads="1"/>
          </p:cNvSpPr>
          <p:nvPr>
            <p:ph type="title"/>
          </p:nvPr>
        </p:nvSpPr>
        <p:spPr/>
        <p:txBody>
          <a:bodyPr/>
          <a:lstStyle/>
          <a:p>
            <a:r>
              <a:rPr lang="en-US" altLang="en-US"/>
              <a:t>RETI</a:t>
            </a:r>
            <a:endParaRPr lang="en-GB" altLang="en-US"/>
          </a:p>
        </p:txBody>
      </p:sp>
      <p:sp>
        <p:nvSpPr>
          <p:cNvPr id="571397" name="Rectangle 5">
            <a:extLst>
              <a:ext uri="{FF2B5EF4-FFF2-40B4-BE49-F238E27FC236}">
                <a16:creationId xmlns:a16="http://schemas.microsoft.com/office/drawing/2014/main" id="{606E77A4-5902-45AB-ABDA-4DB73F90C29C}"/>
              </a:ext>
            </a:extLst>
          </p:cNvPr>
          <p:cNvSpPr>
            <a:spLocks noGrp="1" noChangeArrowheads="1"/>
          </p:cNvSpPr>
          <p:nvPr>
            <p:ph type="body" idx="1"/>
          </p:nvPr>
        </p:nvSpPr>
        <p:spPr>
          <a:xfrm>
            <a:off x="227013" y="698500"/>
            <a:ext cx="8683625" cy="5664200"/>
          </a:xfrm>
        </p:spPr>
        <p:txBody>
          <a:bodyPr/>
          <a:lstStyle/>
          <a:p>
            <a:r>
              <a:rPr lang="en-US" altLang="en-US"/>
              <a:t>This instruction returns the program from an interrupt subroutine</a:t>
            </a:r>
          </a:p>
          <a:p>
            <a:r>
              <a:rPr lang="en-US" altLang="en-US"/>
              <a:t>RETI pops the high byte and low byte address of PC from the stack and restores the interrupt logic to accept additional interrupts</a:t>
            </a:r>
          </a:p>
          <a:p>
            <a:r>
              <a:rPr lang="en-US" altLang="en-US"/>
              <a:t>SP decrements by 2 and no other registers are affected. However the PSW is not automatically restored to its pre-interrupt status</a:t>
            </a:r>
          </a:p>
          <a:p>
            <a:r>
              <a:rPr lang="en-US" altLang="en-US"/>
              <a:t>After the RETI, program execution will resume immediately after the point at which the interrupt is detected</a:t>
            </a:r>
          </a:p>
          <a:p>
            <a:r>
              <a:rPr lang="en-US" altLang="en-US"/>
              <a:t>Suppose SP=0BH originally and an interrupt is detected during the instruction ending at location 0213H</a:t>
            </a:r>
          </a:p>
          <a:p>
            <a:pPr lvl="1"/>
            <a:r>
              <a:rPr lang="en-US" altLang="en-US"/>
              <a:t>Internal RAM locations 0AH and 0BH contain the values 14H and 02H respectively</a:t>
            </a:r>
          </a:p>
          <a:p>
            <a:pPr lvl="1"/>
            <a:r>
              <a:rPr lang="en-US" altLang="en-US"/>
              <a:t>The RETI instruction leaves SP=09H and returns </a:t>
            </a:r>
            <a:br>
              <a:rPr lang="en-US" altLang="en-US"/>
            </a:br>
            <a:r>
              <a:rPr lang="en-US" altLang="en-US"/>
              <a:t>program execution to location 0234H</a:t>
            </a:r>
            <a:endParaRPr lang="en-GB"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979863CB-F978-4E6A-9E1A-C5D0BF2EDFC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AJMP addr11</a:t>
            </a:r>
            <a:endParaRPr lang="en-GB" altLang="en-US"/>
          </a:p>
        </p:txBody>
      </p:sp>
      <p:sp>
        <p:nvSpPr>
          <p:cNvPr id="573443" name="Rectangle 3">
            <a:extLst>
              <a:ext uri="{FF2B5EF4-FFF2-40B4-BE49-F238E27FC236}">
                <a16:creationId xmlns:a16="http://schemas.microsoft.com/office/drawing/2014/main" id="{F04A3F2D-DD78-41EA-8511-8251155E79B8}"/>
              </a:ext>
            </a:extLst>
          </p:cNvPr>
          <p:cNvSpPr>
            <a:spLocks noGrp="1" noChangeArrowheads="1"/>
          </p:cNvSpPr>
          <p:nvPr>
            <p:ph type="body" idx="1"/>
          </p:nvPr>
        </p:nvSpPr>
        <p:spPr/>
        <p:txBody>
          <a:bodyPr/>
          <a:lstStyle/>
          <a:p>
            <a:r>
              <a:rPr lang="en-US" altLang="en-US"/>
              <a:t>The AJMP instruction transfers program execution to the destination address which is located at the absolute short range distance (short range means 11-bit address)</a:t>
            </a:r>
          </a:p>
          <a:p>
            <a:endParaRPr lang="en-US" altLang="en-US"/>
          </a:p>
          <a:p>
            <a:r>
              <a:rPr lang="en-US" altLang="en-US"/>
              <a:t>The destination must therefore be within the same 2kB block of program memory</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AJMP	NEAR</a:t>
            </a:r>
          </a:p>
          <a:p>
            <a:endParaRPr lang="en-US" altLang="en-US"/>
          </a:p>
          <a:p>
            <a:r>
              <a:rPr lang="en-US" altLang="en-US"/>
              <a:t>If the label NEAR is at program memory location 0120H, the AJMP instruction at location 0234H loads the PC with 0120H</a:t>
            </a:r>
            <a:endParaRPr lang="en-GB"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E88EB681-0A0F-495D-BD4D-1A72BF559B1F}"/>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LJMP addr16</a:t>
            </a:r>
            <a:endParaRPr lang="en-GB" altLang="en-US"/>
          </a:p>
        </p:txBody>
      </p:sp>
      <p:sp>
        <p:nvSpPr>
          <p:cNvPr id="575491" name="Rectangle 3">
            <a:extLst>
              <a:ext uri="{FF2B5EF4-FFF2-40B4-BE49-F238E27FC236}">
                <a16:creationId xmlns:a16="http://schemas.microsoft.com/office/drawing/2014/main" id="{F83DB931-C959-4ABB-8CB5-ADFB89C3FC98}"/>
              </a:ext>
            </a:extLst>
          </p:cNvPr>
          <p:cNvSpPr>
            <a:spLocks noGrp="1" noChangeArrowheads="1"/>
          </p:cNvSpPr>
          <p:nvPr>
            <p:ph type="body" idx="1"/>
          </p:nvPr>
        </p:nvSpPr>
        <p:spPr/>
        <p:txBody>
          <a:bodyPr/>
          <a:lstStyle/>
          <a:p>
            <a:pPr>
              <a:lnSpc>
                <a:spcPct val="90000"/>
              </a:lnSpc>
            </a:pPr>
            <a:r>
              <a:rPr lang="en-US" altLang="en-US"/>
              <a:t>The LJMP instruction transfers program execution to the destination address which is located at the absolute long range distance (long range means 16-bit address)</a:t>
            </a:r>
          </a:p>
          <a:p>
            <a:pPr>
              <a:lnSpc>
                <a:spcPct val="90000"/>
              </a:lnSpc>
            </a:pPr>
            <a:endParaRPr lang="en-US" altLang="en-US"/>
          </a:p>
          <a:p>
            <a:pPr>
              <a:lnSpc>
                <a:spcPct val="90000"/>
              </a:lnSpc>
            </a:pPr>
            <a:r>
              <a:rPr lang="en-US" altLang="en-US"/>
              <a:t>The destination may therefore be anywhere in the full 64 kB program memory address space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LJMP	FAR_ADR</a:t>
            </a:r>
          </a:p>
          <a:p>
            <a:pPr>
              <a:lnSpc>
                <a:spcPct val="90000"/>
              </a:lnSpc>
            </a:pPr>
            <a:endParaRPr lang="en-US" altLang="en-US"/>
          </a:p>
          <a:p>
            <a:pPr>
              <a:lnSpc>
                <a:spcPct val="90000"/>
              </a:lnSpc>
            </a:pPr>
            <a:r>
              <a:rPr lang="en-US" altLang="en-US"/>
              <a:t>If the label FAR_ADR is at program memory location 3456H, the LJMP instruction at location 0120H loads the PC </a:t>
            </a:r>
            <a:br>
              <a:rPr lang="en-US" altLang="en-US"/>
            </a:br>
            <a:r>
              <a:rPr lang="en-US" altLang="en-US"/>
              <a:t>with 3456H</a:t>
            </a:r>
            <a:endParaRPr lang="en-GB"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1026">
            <a:extLst>
              <a:ext uri="{FF2B5EF4-FFF2-40B4-BE49-F238E27FC236}">
                <a16:creationId xmlns:a16="http://schemas.microsoft.com/office/drawing/2014/main" id="{2215B316-56F4-4D97-AEA4-3E911A2B5B1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SJMP rel</a:t>
            </a:r>
            <a:endParaRPr lang="en-GB" altLang="en-US"/>
          </a:p>
        </p:txBody>
      </p:sp>
      <p:sp>
        <p:nvSpPr>
          <p:cNvPr id="577539" name="Rectangle 1027">
            <a:extLst>
              <a:ext uri="{FF2B5EF4-FFF2-40B4-BE49-F238E27FC236}">
                <a16:creationId xmlns:a16="http://schemas.microsoft.com/office/drawing/2014/main" id="{DAF15129-BDF1-4C18-B1D7-B295F908F6F5}"/>
              </a:ext>
            </a:extLst>
          </p:cNvPr>
          <p:cNvSpPr>
            <a:spLocks noGrp="1" noChangeArrowheads="1"/>
          </p:cNvSpPr>
          <p:nvPr>
            <p:ph type="body" idx="1"/>
          </p:nvPr>
        </p:nvSpPr>
        <p:spPr>
          <a:xfrm>
            <a:off x="157163" y="785813"/>
            <a:ext cx="8916987" cy="5664200"/>
          </a:xfrm>
        </p:spPr>
        <p:txBody>
          <a:bodyPr/>
          <a:lstStyle/>
          <a:p>
            <a:pPr>
              <a:lnSpc>
                <a:spcPct val="90000"/>
              </a:lnSpc>
            </a:pPr>
            <a:r>
              <a:rPr lang="en-US" altLang="en-US"/>
              <a:t>This is a short jump instruction, which increments the PC by 2 and then adds the relative value ‘</a:t>
            </a:r>
            <a:r>
              <a:rPr lang="en-US" altLang="en-US" i="1"/>
              <a:t>rel</a:t>
            </a:r>
            <a:r>
              <a:rPr lang="en-US" altLang="en-US"/>
              <a:t>’ (signed 8-bit) to the PC</a:t>
            </a:r>
          </a:p>
          <a:p>
            <a:pPr>
              <a:lnSpc>
                <a:spcPct val="90000"/>
              </a:lnSpc>
            </a:pPr>
            <a:endParaRPr lang="en-US" altLang="en-US"/>
          </a:p>
          <a:p>
            <a:pPr>
              <a:lnSpc>
                <a:spcPct val="90000"/>
              </a:lnSpc>
            </a:pPr>
            <a:r>
              <a:rPr lang="en-US" altLang="en-US"/>
              <a:t>This will be the new address where the program would branch to unconditionally</a:t>
            </a:r>
          </a:p>
          <a:p>
            <a:pPr>
              <a:lnSpc>
                <a:spcPct val="90000"/>
              </a:lnSpc>
            </a:pPr>
            <a:endParaRPr lang="en-US" altLang="en-US"/>
          </a:p>
          <a:p>
            <a:pPr>
              <a:lnSpc>
                <a:spcPct val="90000"/>
              </a:lnSpc>
            </a:pPr>
            <a:r>
              <a:rPr lang="en-US" altLang="en-US"/>
              <a:t>Therefore, the range of destination allowed is from -128 to +127 bytes from the instruction</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SJMP	RELSRT</a:t>
            </a:r>
          </a:p>
          <a:p>
            <a:pPr>
              <a:lnSpc>
                <a:spcPct val="90000"/>
              </a:lnSpc>
            </a:pPr>
            <a:endParaRPr lang="en-US" altLang="en-US"/>
          </a:p>
          <a:p>
            <a:pPr>
              <a:lnSpc>
                <a:spcPct val="90000"/>
              </a:lnSpc>
            </a:pPr>
            <a:r>
              <a:rPr lang="en-US" altLang="en-US"/>
              <a:t>If the label RELSRT is at program memory location 0120H and the SJMP instruction is located at address 0100H, </a:t>
            </a:r>
            <a:br>
              <a:rPr lang="en-US" altLang="en-US"/>
            </a:br>
            <a:r>
              <a:rPr lang="en-US" altLang="en-US"/>
              <a:t>after executing the instruction, PC=0120H.</a:t>
            </a:r>
            <a:endParaRPr lang="en-GB"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222F4B72-367B-42D0-BB45-FC3D4C6470E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JMP	@A + DPTR</a:t>
            </a:r>
            <a:endParaRPr lang="en-GB" altLang="en-US"/>
          </a:p>
        </p:txBody>
      </p:sp>
      <p:sp>
        <p:nvSpPr>
          <p:cNvPr id="579587" name="Rectangle 3">
            <a:extLst>
              <a:ext uri="{FF2B5EF4-FFF2-40B4-BE49-F238E27FC236}">
                <a16:creationId xmlns:a16="http://schemas.microsoft.com/office/drawing/2014/main" id="{1C6E01E4-B097-40CD-A5F9-32A094245F6E}"/>
              </a:ext>
            </a:extLst>
          </p:cNvPr>
          <p:cNvSpPr>
            <a:spLocks noGrp="1" noChangeArrowheads="1"/>
          </p:cNvSpPr>
          <p:nvPr>
            <p:ph type="body" idx="1"/>
          </p:nvPr>
        </p:nvSpPr>
        <p:spPr/>
        <p:txBody>
          <a:bodyPr/>
          <a:lstStyle/>
          <a:p>
            <a:r>
              <a:rPr lang="en-US" altLang="en-US" sz="2000"/>
              <a:t>This instruction adds the 8-bit unsigned value of the ACC to the 16-bit data pointer and the resulting sum is returned to the PC</a:t>
            </a:r>
          </a:p>
          <a:p>
            <a:endParaRPr lang="en-US" altLang="en-US" sz="2000"/>
          </a:p>
          <a:p>
            <a:r>
              <a:rPr lang="en-US" altLang="en-US" sz="2000"/>
              <a:t>Neither ACC nor DPTR is altered</a:t>
            </a:r>
          </a:p>
          <a:p>
            <a:endParaRPr lang="en-US" altLang="en-US" sz="2000"/>
          </a:p>
          <a:p>
            <a:r>
              <a:rPr lang="en-US" altLang="en-US" sz="2000"/>
              <a:t>No flags are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MOV	DPTR, #LOOK_TBL</a:t>
            </a:r>
          </a:p>
          <a:p>
            <a:pPr>
              <a:buFont typeface="Symbol" panose="05050102010706020507" pitchFamily="18" charset="2"/>
              <a:buNone/>
            </a:pPr>
            <a:r>
              <a:rPr lang="en-US" altLang="en-US" sz="2000" b="1">
                <a:solidFill>
                  <a:schemeClr val="tx2"/>
                </a:solidFill>
                <a:latin typeface="Courier" pitchFamily="49" charset="0"/>
              </a:rPr>
              <a:t>				JMP	@A + DPTR</a:t>
            </a:r>
          </a:p>
          <a:p>
            <a:pPr>
              <a:buFont typeface="Symbol" panose="05050102010706020507" pitchFamily="18" charset="2"/>
              <a:buNone/>
            </a:pPr>
            <a:r>
              <a:rPr lang="en-US" altLang="en-US" sz="2000" b="1">
                <a:solidFill>
                  <a:schemeClr val="tx2"/>
                </a:solidFill>
                <a:latin typeface="Courier" pitchFamily="49" charset="0"/>
              </a:rPr>
              <a:t>		LOOK_TBL:	AJMP	LOC0</a:t>
            </a:r>
          </a:p>
          <a:p>
            <a:pPr>
              <a:buFont typeface="Symbol" panose="05050102010706020507" pitchFamily="18" charset="2"/>
              <a:buNone/>
            </a:pPr>
            <a:r>
              <a:rPr lang="en-US" altLang="en-US" sz="2000" b="1">
                <a:solidFill>
                  <a:schemeClr val="tx2"/>
                </a:solidFill>
                <a:latin typeface="Courier" pitchFamily="49" charset="0"/>
              </a:rPr>
              <a:t>				AJMP	LOC1</a:t>
            </a:r>
          </a:p>
          <a:p>
            <a:pPr>
              <a:buFont typeface="Symbol" panose="05050102010706020507" pitchFamily="18" charset="2"/>
              <a:buNone/>
            </a:pPr>
            <a:r>
              <a:rPr lang="en-US" altLang="en-US" sz="2000" b="1">
                <a:solidFill>
                  <a:schemeClr val="tx2"/>
                </a:solidFill>
                <a:latin typeface="Courier" pitchFamily="49" charset="0"/>
              </a:rPr>
              <a:t>				AJMP	LOC2</a:t>
            </a:r>
          </a:p>
          <a:p>
            <a:pPr>
              <a:buFont typeface="Symbol" panose="05050102010706020507" pitchFamily="18" charset="2"/>
              <a:buNone/>
            </a:pPr>
            <a:r>
              <a:rPr lang="en-US" altLang="en-US" sz="2000"/>
              <a:t>	If the ACC=02H, execution jumps to LOC1</a:t>
            </a:r>
          </a:p>
          <a:p>
            <a:endParaRPr lang="en-US" altLang="en-US" sz="2000"/>
          </a:p>
          <a:p>
            <a:r>
              <a:rPr lang="en-US" altLang="en-US" sz="2000"/>
              <a:t>AJMP is a two byte instruction</a:t>
            </a:r>
            <a:endParaRPr lang="en-GB"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F84B9FB5-710D-4A10-857E-DE4A0724CA00}"/>
              </a:ext>
            </a:extLst>
          </p:cNvPr>
          <p:cNvSpPr>
            <a:spLocks noGrp="1" noChangeArrowheads="1"/>
          </p:cNvSpPr>
          <p:nvPr>
            <p:ph type="title"/>
          </p:nvPr>
        </p:nvSpPr>
        <p:spPr/>
        <p:txBody>
          <a:bodyPr/>
          <a:lstStyle/>
          <a:p>
            <a:r>
              <a:rPr lang="en-US" altLang="en-US"/>
              <a:t>Immediate Constant Addressing</a:t>
            </a:r>
            <a:endParaRPr lang="en-GB" altLang="en-US"/>
          </a:p>
        </p:txBody>
      </p:sp>
      <p:sp>
        <p:nvSpPr>
          <p:cNvPr id="325635" name="Rectangle 3">
            <a:extLst>
              <a:ext uri="{FF2B5EF4-FFF2-40B4-BE49-F238E27FC236}">
                <a16:creationId xmlns:a16="http://schemas.microsoft.com/office/drawing/2014/main" id="{BF3F1F70-14F0-41AF-8277-DD24B9CA6AEE}"/>
              </a:ext>
            </a:extLst>
          </p:cNvPr>
          <p:cNvSpPr>
            <a:spLocks noGrp="1" noChangeArrowheads="1"/>
          </p:cNvSpPr>
          <p:nvPr>
            <p:ph type="body" idx="1"/>
          </p:nvPr>
        </p:nvSpPr>
        <p:spPr>
          <a:xfrm>
            <a:off x="231775" y="833438"/>
            <a:ext cx="8435975" cy="5722937"/>
          </a:xfrm>
        </p:spPr>
        <p:txBody>
          <a:bodyPr/>
          <a:lstStyle/>
          <a:p>
            <a:pPr>
              <a:lnSpc>
                <a:spcPct val="90000"/>
              </a:lnSpc>
              <a:tabLst>
                <a:tab pos="917575" algn="l"/>
                <a:tab pos="1541463" algn="l"/>
                <a:tab pos="3487738" algn="l"/>
              </a:tabLst>
            </a:pPr>
            <a:r>
              <a:rPr lang="en-US" altLang="en-US"/>
              <a:t>This mode of addressing uses either an 8- or 16-bit constant value as the source operand</a:t>
            </a:r>
          </a:p>
          <a:p>
            <a:pPr>
              <a:lnSpc>
                <a:spcPct val="90000"/>
              </a:lnSpc>
              <a:tabLst>
                <a:tab pos="917575" algn="l"/>
                <a:tab pos="1541463" algn="l"/>
                <a:tab pos="3487738" algn="l"/>
              </a:tabLst>
            </a:pPr>
            <a:r>
              <a:rPr lang="en-US" altLang="en-US"/>
              <a:t>This constant is specified in the instruction, rather than in a register or a memory location</a:t>
            </a:r>
          </a:p>
          <a:p>
            <a:pPr>
              <a:lnSpc>
                <a:spcPct val="90000"/>
              </a:lnSpc>
              <a:tabLst>
                <a:tab pos="917575" algn="l"/>
                <a:tab pos="1541463" algn="l"/>
                <a:tab pos="3487738" algn="l"/>
              </a:tabLst>
            </a:pPr>
            <a:r>
              <a:rPr lang="en-US" altLang="en-US"/>
              <a:t>The destination register should hold the same data size which is specified by the source operand</a:t>
            </a:r>
          </a:p>
          <a:p>
            <a:pPr>
              <a:lnSpc>
                <a:spcPct val="90000"/>
              </a:lnSpc>
              <a:buFont typeface="Symbol" panose="05050102010706020507" pitchFamily="18" charset="2"/>
              <a:buNone/>
              <a:tabLst>
                <a:tab pos="917575" algn="l"/>
                <a:tab pos="1541463" algn="l"/>
                <a:tab pos="3487738" algn="l"/>
              </a:tabLst>
            </a:pPr>
            <a:endParaRPr lang="en-US" altLang="en-US"/>
          </a:p>
          <a:p>
            <a:pPr>
              <a:lnSpc>
                <a:spcPct val="90000"/>
              </a:lnSpc>
              <a:tabLst>
                <a:tab pos="917575" algn="l"/>
                <a:tab pos="1541463" algn="l"/>
                <a:tab pos="3487738" algn="l"/>
              </a:tabLst>
            </a:pPr>
            <a:r>
              <a:rPr lang="en-US" altLang="en-US" i="1"/>
              <a:t>Examples</a:t>
            </a:r>
            <a:r>
              <a:rPr lang="en-US" altLang="en-US">
                <a:latin typeface="Courier" pitchFamily="49" charset="0"/>
              </a:rPr>
              <a:t>:</a:t>
            </a:r>
          </a:p>
          <a:p>
            <a:pPr>
              <a:lnSpc>
                <a:spcPct val="90000"/>
              </a:lnSpc>
              <a:tabLst>
                <a:tab pos="917575" algn="l"/>
                <a:tab pos="1541463" algn="l"/>
                <a:tab pos="3487738" algn="l"/>
              </a:tabLst>
            </a:pPr>
            <a:endParaRPr lang="en-US" altLang="en-US" sz="1800" b="1">
              <a:latin typeface="Courier" pitchFamily="49" charset="0"/>
            </a:endParaRPr>
          </a:p>
          <a:p>
            <a:pPr>
              <a:lnSpc>
                <a:spcPct val="90000"/>
              </a:lnSpc>
              <a:buFont typeface="Symbol" panose="05050102010706020507" pitchFamily="18" charset="2"/>
              <a:buNone/>
              <a:tabLst>
                <a:tab pos="917575" algn="l"/>
                <a:tab pos="1541463" algn="l"/>
                <a:tab pos="3487738" algn="l"/>
              </a:tabLst>
            </a:pPr>
            <a:r>
              <a:rPr lang="en-US" altLang="en-US" sz="2000" b="1">
                <a:solidFill>
                  <a:srgbClr val="FF3300"/>
                </a:solidFill>
                <a:latin typeface="Courier" pitchFamily="49" charset="0"/>
              </a:rPr>
              <a:t>		</a:t>
            </a:r>
            <a:r>
              <a:rPr lang="en-US" altLang="en-US" sz="2000" b="1">
                <a:solidFill>
                  <a:schemeClr val="tx2"/>
                </a:solidFill>
                <a:latin typeface="Courier" pitchFamily="49" charset="0"/>
              </a:rPr>
              <a:t>ADD A,#030H</a:t>
            </a:r>
            <a:r>
              <a:rPr lang="en-US" altLang="en-US" sz="2000" b="1">
                <a:solidFill>
                  <a:srgbClr val="FF3300"/>
                </a:solidFill>
                <a:latin typeface="Courier" pitchFamily="49" charset="0"/>
              </a:rPr>
              <a:t>	</a:t>
            </a:r>
            <a:r>
              <a:rPr lang="en-US" altLang="en-US" sz="2000" b="1">
                <a:solidFill>
                  <a:schemeClr val="tx1"/>
                </a:solidFill>
                <a:latin typeface="Courier" pitchFamily="49" charset="0"/>
              </a:rPr>
              <a:t>;Add 8-bit value of 30H to</a:t>
            </a:r>
          </a:p>
          <a:p>
            <a:pPr>
              <a:lnSpc>
                <a:spcPct val="90000"/>
              </a:lnSpc>
              <a:buFont typeface="Symbol" panose="05050102010706020507" pitchFamily="18" charset="2"/>
              <a:buNone/>
              <a:tabLst>
                <a:tab pos="917575" algn="l"/>
                <a:tab pos="1541463" algn="l"/>
                <a:tab pos="3487738" algn="l"/>
              </a:tabLst>
            </a:pPr>
            <a:r>
              <a:rPr lang="en-US" altLang="en-US" sz="2000" b="1">
                <a:solidFill>
                  <a:schemeClr val="tx1"/>
                </a:solidFill>
                <a:latin typeface="Courier" pitchFamily="49" charset="0"/>
              </a:rPr>
              <a:t>				;the accumulator register</a:t>
            </a:r>
          </a:p>
          <a:p>
            <a:pPr>
              <a:lnSpc>
                <a:spcPct val="90000"/>
              </a:lnSpc>
              <a:buFont typeface="Symbol" panose="05050102010706020507" pitchFamily="18" charset="2"/>
              <a:buNone/>
              <a:tabLst>
                <a:tab pos="917575" algn="l"/>
                <a:tab pos="1541463" algn="l"/>
                <a:tab pos="3487738" algn="l"/>
              </a:tabLst>
            </a:pPr>
            <a:r>
              <a:rPr lang="en-US" altLang="en-US" sz="2000" b="1">
                <a:solidFill>
                  <a:schemeClr val="tx1"/>
                </a:solidFill>
                <a:latin typeface="Courier" pitchFamily="49" charset="0"/>
              </a:rPr>
              <a:t>				;(which is an 8-bit register).</a:t>
            </a:r>
          </a:p>
          <a:p>
            <a:pPr>
              <a:lnSpc>
                <a:spcPct val="90000"/>
              </a:lnSpc>
              <a:buFont typeface="Symbol" panose="05050102010706020507" pitchFamily="18" charset="2"/>
              <a:buNone/>
              <a:tabLst>
                <a:tab pos="917575" algn="l"/>
                <a:tab pos="1541463" algn="l"/>
                <a:tab pos="3487738" algn="l"/>
              </a:tabLst>
            </a:pPr>
            <a:endParaRPr lang="en-US" altLang="en-US" sz="2000" b="1">
              <a:solidFill>
                <a:schemeClr val="tx1"/>
              </a:solidFill>
              <a:latin typeface="Courier" pitchFamily="49" charset="0"/>
            </a:endParaRPr>
          </a:p>
          <a:p>
            <a:pPr>
              <a:lnSpc>
                <a:spcPct val="90000"/>
              </a:lnSpc>
              <a:buFont typeface="Symbol" panose="05050102010706020507" pitchFamily="18" charset="2"/>
              <a:buNone/>
              <a:tabLst>
                <a:tab pos="917575" algn="l"/>
                <a:tab pos="1541463" algn="l"/>
                <a:tab pos="3487738" algn="l"/>
              </a:tabLst>
            </a:pPr>
            <a:r>
              <a:rPr lang="en-US" altLang="en-US" sz="2000" b="1">
                <a:solidFill>
                  <a:srgbClr val="FF3300"/>
                </a:solidFill>
                <a:latin typeface="Courier" pitchFamily="49" charset="0"/>
              </a:rPr>
              <a:t>		</a:t>
            </a:r>
            <a:r>
              <a:rPr lang="en-US" altLang="en-US" sz="2000" b="1">
                <a:solidFill>
                  <a:schemeClr val="tx2"/>
                </a:solidFill>
                <a:latin typeface="Courier" pitchFamily="49" charset="0"/>
              </a:rPr>
              <a:t>MOV DPTR,#0FE00H</a:t>
            </a:r>
            <a:r>
              <a:rPr lang="en-US" altLang="en-US" sz="2000" b="1">
                <a:solidFill>
                  <a:srgbClr val="FF3300"/>
                </a:solidFill>
                <a:latin typeface="Courier" pitchFamily="49" charset="0"/>
              </a:rPr>
              <a:t>	</a:t>
            </a:r>
            <a:r>
              <a:rPr lang="en-US" altLang="en-US" sz="2000" b="1">
                <a:solidFill>
                  <a:schemeClr val="tx1"/>
                </a:solidFill>
                <a:latin typeface="Courier" pitchFamily="49" charset="0"/>
              </a:rPr>
              <a:t>;Move 16-bit data constant			      	;FE00H into the 16-bit Data 			         	;Pointer Register.</a:t>
            </a:r>
            <a:endParaRPr lang="en-GB" altLang="en-US" sz="2000" b="1">
              <a:solidFill>
                <a:schemeClr val="tx1"/>
              </a:solidFill>
              <a:latin typeface="Courier"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F6CB42C9-56AE-425F-A07B-27FC10F7573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JZ rel</a:t>
            </a:r>
            <a:r>
              <a:rPr lang="en-GB" altLang="en-US"/>
              <a:t> </a:t>
            </a:r>
          </a:p>
        </p:txBody>
      </p:sp>
      <p:sp>
        <p:nvSpPr>
          <p:cNvPr id="581635" name="Rectangle 3">
            <a:extLst>
              <a:ext uri="{FF2B5EF4-FFF2-40B4-BE49-F238E27FC236}">
                <a16:creationId xmlns:a16="http://schemas.microsoft.com/office/drawing/2014/main" id="{D47B9630-699A-4B00-B0FC-084E429EB608}"/>
              </a:ext>
            </a:extLst>
          </p:cNvPr>
          <p:cNvSpPr>
            <a:spLocks noGrp="1" noChangeArrowheads="1"/>
          </p:cNvSpPr>
          <p:nvPr>
            <p:ph type="body" idx="1"/>
          </p:nvPr>
        </p:nvSpPr>
        <p:spPr/>
        <p:txBody>
          <a:bodyPr/>
          <a:lstStyle/>
          <a:p>
            <a:pPr>
              <a:lnSpc>
                <a:spcPct val="80000"/>
              </a:lnSpc>
            </a:pPr>
            <a:r>
              <a:rPr lang="en-US" altLang="en-US"/>
              <a:t>This instruction branches to the destination address if ACC=0; else the program continues to the next instruction</a:t>
            </a:r>
          </a:p>
          <a:p>
            <a:pPr>
              <a:lnSpc>
                <a:spcPct val="80000"/>
              </a:lnSpc>
            </a:pPr>
            <a:endParaRPr lang="en-US" altLang="en-US"/>
          </a:p>
          <a:p>
            <a:pPr>
              <a:lnSpc>
                <a:spcPct val="80000"/>
              </a:lnSpc>
            </a:pPr>
            <a:r>
              <a:rPr lang="en-US" altLang="en-US"/>
              <a:t>The ACC is not modified and no flags are affected</a:t>
            </a:r>
          </a:p>
          <a:p>
            <a:pPr>
              <a:lnSpc>
                <a:spcPct val="80000"/>
              </a:lnSpc>
            </a:pPr>
            <a:endParaRPr lang="en-US" altLang="en-US"/>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SUBB A,#20H</a:t>
            </a:r>
          </a:p>
          <a:p>
            <a:pPr>
              <a:lnSpc>
                <a:spcPct val="80000"/>
              </a:lnSpc>
              <a:buFont typeface="Symbol" panose="05050102010706020507" pitchFamily="18" charset="2"/>
              <a:buNone/>
            </a:pPr>
            <a:r>
              <a:rPr lang="en-US" altLang="en-US" sz="2000" b="1">
                <a:solidFill>
                  <a:schemeClr val="tx2"/>
                </a:solidFill>
                <a:latin typeface="Courier" pitchFamily="49" charset="0"/>
              </a:rPr>
              <a:t>		JZ	LABEL1</a:t>
            </a:r>
          </a:p>
          <a:p>
            <a:pPr>
              <a:lnSpc>
                <a:spcPct val="80000"/>
              </a:lnSpc>
              <a:buFont typeface="Symbol" panose="05050102010706020507" pitchFamily="18" charset="2"/>
              <a:buNone/>
            </a:pPr>
            <a:r>
              <a:rPr lang="en-US" altLang="en-US" sz="2000" b="1">
                <a:solidFill>
                  <a:schemeClr val="tx2"/>
                </a:solidFill>
                <a:latin typeface="Courier" pitchFamily="49" charset="0"/>
              </a:rPr>
              <a:t>		DEC	A</a:t>
            </a:r>
          </a:p>
          <a:p>
            <a:pPr>
              <a:lnSpc>
                <a:spcPct val="80000"/>
              </a:lnSpc>
            </a:pPr>
            <a:endParaRPr lang="en-US" altLang="en-US"/>
          </a:p>
          <a:p>
            <a:pPr>
              <a:lnSpc>
                <a:spcPct val="80000"/>
              </a:lnSpc>
            </a:pPr>
            <a:r>
              <a:rPr lang="en-US" altLang="en-US"/>
              <a:t>If ACC originally holds 20H and CY=0, then the SUBB instruction changes ACC to 00H and causes the program execution to continue at the instruction identified by LABEL1; otherwise the program continues to the DEC instruction</a:t>
            </a:r>
            <a:endParaRPr lang="en-GB"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0E8E3093-5656-4C3B-A7BE-3D83927D83A9}"/>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JNZ	rel</a:t>
            </a:r>
            <a:endParaRPr lang="en-GB" altLang="en-US"/>
          </a:p>
        </p:txBody>
      </p:sp>
      <p:sp>
        <p:nvSpPr>
          <p:cNvPr id="583683" name="Rectangle 3">
            <a:extLst>
              <a:ext uri="{FF2B5EF4-FFF2-40B4-BE49-F238E27FC236}">
                <a16:creationId xmlns:a16="http://schemas.microsoft.com/office/drawing/2014/main" id="{399651D2-AAB0-495D-9FD2-DF292A59CD5E}"/>
              </a:ext>
            </a:extLst>
          </p:cNvPr>
          <p:cNvSpPr>
            <a:spLocks noGrp="1" noChangeArrowheads="1"/>
          </p:cNvSpPr>
          <p:nvPr>
            <p:ph type="body" idx="1"/>
          </p:nvPr>
        </p:nvSpPr>
        <p:spPr/>
        <p:txBody>
          <a:bodyPr/>
          <a:lstStyle/>
          <a:p>
            <a:pPr>
              <a:lnSpc>
                <a:spcPct val="90000"/>
              </a:lnSpc>
            </a:pPr>
            <a:r>
              <a:rPr lang="en-US" altLang="en-US"/>
              <a:t>This instruction branches to the destination address if any bit of ACC is a 1; else the program continues to the next instruction</a:t>
            </a:r>
          </a:p>
          <a:p>
            <a:pPr>
              <a:lnSpc>
                <a:spcPct val="90000"/>
              </a:lnSpc>
            </a:pPr>
            <a:endParaRPr lang="en-US" altLang="en-US"/>
          </a:p>
          <a:p>
            <a:pPr>
              <a:lnSpc>
                <a:spcPct val="90000"/>
              </a:lnSpc>
            </a:pPr>
            <a:r>
              <a:rPr lang="en-US" altLang="en-US"/>
              <a:t>The ACC is not modified and no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DEC	A</a:t>
            </a:r>
          </a:p>
          <a:p>
            <a:pPr>
              <a:lnSpc>
                <a:spcPct val="90000"/>
              </a:lnSpc>
              <a:buFont typeface="Symbol" panose="05050102010706020507" pitchFamily="18" charset="2"/>
              <a:buNone/>
            </a:pPr>
            <a:r>
              <a:rPr lang="en-US" altLang="en-US" sz="2000" b="1">
                <a:solidFill>
                  <a:schemeClr val="tx2"/>
                </a:solidFill>
                <a:latin typeface="Courier" pitchFamily="49" charset="0"/>
              </a:rPr>
              <a:t>		JNZ	LABEL2</a:t>
            </a:r>
          </a:p>
          <a:p>
            <a:pPr>
              <a:lnSpc>
                <a:spcPct val="90000"/>
              </a:lnSpc>
              <a:buFont typeface="Symbol" panose="05050102010706020507" pitchFamily="18" charset="2"/>
              <a:buNone/>
            </a:pPr>
            <a:r>
              <a:rPr lang="en-US" altLang="en-US" sz="2000" b="1">
                <a:solidFill>
                  <a:schemeClr val="tx2"/>
                </a:solidFill>
                <a:latin typeface="Courier" pitchFamily="49" charset="0"/>
              </a:rPr>
              <a:t>		MOV	RO, A</a:t>
            </a:r>
          </a:p>
          <a:p>
            <a:pPr>
              <a:lnSpc>
                <a:spcPct val="90000"/>
              </a:lnSpc>
              <a:buFont typeface="Symbol" panose="05050102010706020507" pitchFamily="18" charset="2"/>
              <a:buNone/>
            </a:pPr>
            <a:r>
              <a:rPr lang="en-US" altLang="en-US"/>
              <a:t>	</a:t>
            </a:r>
          </a:p>
          <a:p>
            <a:pPr>
              <a:lnSpc>
                <a:spcPct val="90000"/>
              </a:lnSpc>
            </a:pPr>
            <a:r>
              <a:rPr lang="en-US" altLang="en-US"/>
              <a:t>If ACC originally holds 00H, then the instructions change ACC to FFH and cause the program execution to continue at the instruction identified by LABEL2; otherwise the program continues to MOV instruction</a:t>
            </a:r>
            <a:endParaRPr lang="en-GB"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FA1579D7-F9ED-4983-9530-486F77CA9867}"/>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CJNE &lt;dest-byte&gt;,&lt;source-byte&gt;,rel</a:t>
            </a:r>
            <a:endParaRPr lang="en-GB" altLang="en-US"/>
          </a:p>
        </p:txBody>
      </p:sp>
      <p:sp>
        <p:nvSpPr>
          <p:cNvPr id="585731" name="Rectangle 3">
            <a:extLst>
              <a:ext uri="{FF2B5EF4-FFF2-40B4-BE49-F238E27FC236}">
                <a16:creationId xmlns:a16="http://schemas.microsoft.com/office/drawing/2014/main" id="{3ABEF171-0DC9-4EFE-A9EB-12EEF68ED95C}"/>
              </a:ext>
            </a:extLst>
          </p:cNvPr>
          <p:cNvSpPr>
            <a:spLocks noGrp="1" noChangeArrowheads="1"/>
          </p:cNvSpPr>
          <p:nvPr>
            <p:ph type="body" idx="1"/>
          </p:nvPr>
        </p:nvSpPr>
        <p:spPr/>
        <p:txBody>
          <a:bodyPr/>
          <a:lstStyle/>
          <a:p>
            <a:r>
              <a:rPr lang="en-US" altLang="en-US" sz="2000"/>
              <a:t>This instruction compares the magnitude of the </a:t>
            </a:r>
            <a:r>
              <a:rPr lang="en-US" altLang="en-US" sz="2000" i="1"/>
              <a:t>dest-byte</a:t>
            </a:r>
            <a:r>
              <a:rPr lang="en-US" altLang="en-US" sz="2000"/>
              <a:t> and the </a:t>
            </a:r>
            <a:r>
              <a:rPr lang="en-US" altLang="en-US" sz="2000" i="1"/>
              <a:t>source-byte</a:t>
            </a:r>
            <a:r>
              <a:rPr lang="en-US" altLang="en-US" sz="2000"/>
              <a:t> and branches if their values are not equal</a:t>
            </a:r>
          </a:p>
          <a:p>
            <a:endParaRPr lang="en-US" altLang="en-US" sz="2000"/>
          </a:p>
          <a:p>
            <a:r>
              <a:rPr lang="en-US" altLang="en-US" sz="2000"/>
              <a:t>The carry flag is set if the unsigned </a:t>
            </a:r>
            <a:r>
              <a:rPr lang="en-US" altLang="en-US" sz="2000" i="1"/>
              <a:t>dest-byte </a:t>
            </a:r>
            <a:r>
              <a:rPr lang="en-US" altLang="en-US" sz="2000"/>
              <a:t>is less than the unsigned integer </a:t>
            </a:r>
            <a:r>
              <a:rPr lang="en-US" altLang="en-US" sz="2000" i="1"/>
              <a:t>source-byte</a:t>
            </a:r>
            <a:r>
              <a:rPr lang="en-US" altLang="en-US" sz="2000"/>
              <a:t>; otherwise, the carry flag is cleared</a:t>
            </a:r>
          </a:p>
          <a:p>
            <a:endParaRPr lang="en-US" altLang="en-US" sz="2000"/>
          </a:p>
          <a:p>
            <a:r>
              <a:rPr lang="en-US" altLang="en-US" sz="2000"/>
              <a:t>Neither operand is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1"/>
                </a:solidFill>
                <a:latin typeface="Courier" pitchFamily="49" charset="0"/>
              </a:rPr>
              <a:t>	</a:t>
            </a:r>
            <a:r>
              <a:rPr lang="en-US" altLang="en-US" sz="2000" b="1">
                <a:solidFill>
                  <a:schemeClr val="tx2"/>
                </a:solidFill>
                <a:latin typeface="Courier" pitchFamily="49" charset="0"/>
              </a:rPr>
              <a:t>CJNE	R3,#50H,NEQU</a:t>
            </a:r>
            <a:r>
              <a:rPr lang="en-US" altLang="en-US" sz="2000" b="1">
                <a:solidFill>
                  <a:schemeClr val="tx1"/>
                </a:solidFill>
                <a:latin typeface="Courier" pitchFamily="49" charset="0"/>
              </a:rPr>
              <a:t>	</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 …	</a:t>
            </a:r>
            <a:r>
              <a:rPr lang="en-US" altLang="en-US" sz="2000" b="1">
                <a:solidFill>
                  <a:schemeClr val="tx1"/>
                </a:solidFill>
                <a:latin typeface="Courier" pitchFamily="49" charset="0"/>
              </a:rPr>
              <a:t>	  	;R3 = 50H</a:t>
            </a:r>
            <a:br>
              <a:rPr lang="en-US" altLang="en-US" sz="2000" b="1">
                <a:solidFill>
                  <a:schemeClr val="tx1"/>
                </a:solidFill>
                <a:latin typeface="Courier" pitchFamily="49" charset="0"/>
              </a:rPr>
            </a:br>
            <a:r>
              <a:rPr lang="en-US" altLang="en-US" sz="2000" b="1">
                <a:solidFill>
                  <a:schemeClr val="tx1"/>
                </a:solidFill>
                <a:latin typeface="Courier" pitchFamily="49" charset="0"/>
              </a:rPr>
              <a:t>		</a:t>
            </a:r>
            <a:r>
              <a:rPr lang="en-US" altLang="en-US" sz="2000" b="1">
                <a:solidFill>
                  <a:schemeClr val="tx2"/>
                </a:solidFill>
                <a:latin typeface="Courier" pitchFamily="49" charset="0"/>
              </a:rPr>
              <a:t>NEQU:	JC	LOC1</a:t>
            </a:r>
            <a:r>
              <a:rPr lang="en-US" altLang="en-US" sz="2000" b="1">
                <a:solidFill>
                  <a:schemeClr val="tx1"/>
                </a:solidFill>
                <a:latin typeface="Courier" pitchFamily="49" charset="0"/>
              </a:rPr>
              <a:t> 		;If R3 &lt; 50H</a:t>
            </a:r>
          </a:p>
          <a:p>
            <a:pPr>
              <a:buFont typeface="Symbol" panose="05050102010706020507" pitchFamily="18" charset="2"/>
              <a:buNone/>
            </a:pPr>
            <a:r>
              <a:rPr lang="en-US" altLang="en-US" sz="2000" b="1">
                <a:solidFill>
                  <a:schemeClr val="tx1"/>
                </a:solidFill>
                <a:latin typeface="Courier" pitchFamily="49" charset="0"/>
              </a:rPr>
              <a:t>				… …	      	;R7 &gt; 50H</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LOC1:	… …	</a:t>
            </a:r>
            <a:r>
              <a:rPr lang="en-US" altLang="en-US" sz="2000" b="1">
                <a:solidFill>
                  <a:schemeClr val="tx1"/>
                </a:solidFill>
                <a:latin typeface="Courier" pitchFamily="49" charset="0"/>
              </a:rPr>
              <a:t>		;R3 &lt; 50H</a:t>
            </a:r>
            <a:endParaRPr lang="en-GB" altLang="en-US" sz="2000" b="1">
              <a:solidFill>
                <a:schemeClr val="tx1"/>
              </a:solidFill>
              <a:latin typeface="Courier"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4D90AECC-13A1-4A97-8A64-24703FC8589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DJNZ &lt;byte&gt;,&lt;rel-addr&gt;</a:t>
            </a:r>
            <a:endParaRPr lang="en-GB" altLang="en-US"/>
          </a:p>
        </p:txBody>
      </p:sp>
      <p:sp>
        <p:nvSpPr>
          <p:cNvPr id="587779" name="Rectangle 3">
            <a:extLst>
              <a:ext uri="{FF2B5EF4-FFF2-40B4-BE49-F238E27FC236}">
                <a16:creationId xmlns:a16="http://schemas.microsoft.com/office/drawing/2014/main" id="{8C306CDE-0CB8-41E0-8199-C1FD8D2D8F42}"/>
              </a:ext>
            </a:extLst>
          </p:cNvPr>
          <p:cNvSpPr>
            <a:spLocks noGrp="1" noChangeArrowheads="1"/>
          </p:cNvSpPr>
          <p:nvPr>
            <p:ph type="body" idx="1"/>
          </p:nvPr>
        </p:nvSpPr>
        <p:spPr/>
        <p:txBody>
          <a:bodyPr/>
          <a:lstStyle/>
          <a:p>
            <a:pPr>
              <a:lnSpc>
                <a:spcPct val="80000"/>
              </a:lnSpc>
            </a:pPr>
            <a:r>
              <a:rPr lang="en-US" altLang="en-US" sz="2000"/>
              <a:t>This instruction is ”decrement jump not zero”</a:t>
            </a:r>
          </a:p>
          <a:p>
            <a:pPr>
              <a:lnSpc>
                <a:spcPct val="80000"/>
              </a:lnSpc>
            </a:pPr>
            <a:r>
              <a:rPr lang="en-US" altLang="en-US" sz="2000"/>
              <a:t>It decrements the contents of the destination location and if the resulting value is not 0, branches to the address indicated by the source operand</a:t>
            </a:r>
          </a:p>
          <a:p>
            <a:pPr>
              <a:lnSpc>
                <a:spcPct val="80000"/>
              </a:lnSpc>
            </a:pPr>
            <a:r>
              <a:rPr lang="en-US" altLang="en-US" sz="2000"/>
              <a:t>An original value of 00H underflows to FFH</a:t>
            </a:r>
          </a:p>
          <a:p>
            <a:pPr>
              <a:lnSpc>
                <a:spcPct val="80000"/>
              </a:lnSpc>
            </a:pPr>
            <a:r>
              <a:rPr lang="en-US" altLang="en-US" sz="2000"/>
              <a:t>No flags are affected</a:t>
            </a:r>
          </a:p>
          <a:p>
            <a:pPr>
              <a:lnSpc>
                <a:spcPct val="80000"/>
              </a:lnSpc>
            </a:pPr>
            <a:endParaRPr lang="en-US" altLang="en-US" sz="2000"/>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b="1">
                <a:solidFill>
                  <a:srgbClr val="FF3300"/>
                </a:solidFill>
                <a:latin typeface="Courier" pitchFamily="49" charset="0"/>
              </a:rPr>
              <a:t>		</a:t>
            </a:r>
            <a:r>
              <a:rPr lang="en-US" altLang="en-US" b="1">
                <a:solidFill>
                  <a:schemeClr val="tx2"/>
                </a:solidFill>
                <a:latin typeface="Courier" pitchFamily="49" charset="0"/>
              </a:rPr>
              <a:t>DJNZ	20H,LOC1</a:t>
            </a:r>
          </a:p>
          <a:p>
            <a:pPr>
              <a:lnSpc>
                <a:spcPct val="80000"/>
              </a:lnSpc>
              <a:buFont typeface="Symbol" panose="05050102010706020507" pitchFamily="18" charset="2"/>
              <a:buNone/>
            </a:pPr>
            <a:r>
              <a:rPr lang="en-US" altLang="en-US" b="1">
                <a:solidFill>
                  <a:schemeClr val="tx2"/>
                </a:solidFill>
                <a:latin typeface="Courier" pitchFamily="49" charset="0"/>
              </a:rPr>
              <a:t>		DJNZ	30H,LOC2</a:t>
            </a:r>
          </a:p>
          <a:p>
            <a:pPr>
              <a:lnSpc>
                <a:spcPct val="80000"/>
              </a:lnSpc>
              <a:buFont typeface="Symbol" panose="05050102010706020507" pitchFamily="18" charset="2"/>
              <a:buNone/>
            </a:pPr>
            <a:r>
              <a:rPr lang="en-US" altLang="en-US" b="1">
                <a:solidFill>
                  <a:schemeClr val="tx2"/>
                </a:solidFill>
                <a:latin typeface="Courier" pitchFamily="49" charset="0"/>
              </a:rPr>
              <a:t>		DJNZ	40H,LOC3</a:t>
            </a:r>
          </a:p>
          <a:p>
            <a:pPr>
              <a:lnSpc>
                <a:spcPct val="80000"/>
              </a:lnSpc>
              <a:buFont typeface="Symbol" panose="05050102010706020507" pitchFamily="18" charset="2"/>
              <a:buNone/>
            </a:pPr>
            <a:endParaRPr lang="en-US" altLang="en-US" b="1">
              <a:solidFill>
                <a:schemeClr val="tx2"/>
              </a:solidFill>
              <a:latin typeface="Courier" pitchFamily="49" charset="0"/>
            </a:endParaRPr>
          </a:p>
          <a:p>
            <a:pPr>
              <a:lnSpc>
                <a:spcPct val="80000"/>
              </a:lnSpc>
            </a:pPr>
            <a:r>
              <a:rPr lang="en-US" altLang="en-US" sz="2000"/>
              <a:t>If internal RAM locations 20H, 30H and 40H contain the values 01H, 5FH and 16H respectively, the above instruction sequence will cause a jump to the instruction at LOC2, with the values 00H, 5EH, and 15H in the 3 RAM locations. </a:t>
            </a:r>
          </a:p>
          <a:p>
            <a:pPr lvl="1">
              <a:lnSpc>
                <a:spcPct val="80000"/>
              </a:lnSpc>
            </a:pPr>
            <a:r>
              <a:rPr lang="en-US" altLang="en-US" sz="1800"/>
              <a:t>Note, the first instruction will not branch to LOC1 because the [20H] = 00H, hence the program continues to the second instruction</a:t>
            </a:r>
          </a:p>
          <a:p>
            <a:pPr lvl="1">
              <a:lnSpc>
                <a:spcPct val="80000"/>
              </a:lnSpc>
            </a:pPr>
            <a:r>
              <a:rPr lang="en-US" altLang="en-US" sz="1800"/>
              <a:t>Only after the execution of the second instruction (where the </a:t>
            </a:r>
            <a:br>
              <a:rPr lang="en-US" altLang="en-US" sz="1800"/>
            </a:br>
            <a:r>
              <a:rPr lang="en-US" altLang="en-US" sz="1800"/>
              <a:t>location [30H] = 5FH), then the branching takes place</a:t>
            </a:r>
            <a:endParaRPr lang="en-GB" alt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FBA208CC-B6BB-4201-B039-AEDE560BCF6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NOP</a:t>
            </a:r>
            <a:endParaRPr lang="en-GB" altLang="en-US"/>
          </a:p>
        </p:txBody>
      </p:sp>
      <p:sp>
        <p:nvSpPr>
          <p:cNvPr id="589827" name="Rectangle 3">
            <a:extLst>
              <a:ext uri="{FF2B5EF4-FFF2-40B4-BE49-F238E27FC236}">
                <a16:creationId xmlns:a16="http://schemas.microsoft.com/office/drawing/2014/main" id="{AC8F3D19-FDF9-43F6-867A-E24D999C2622}"/>
              </a:ext>
            </a:extLst>
          </p:cNvPr>
          <p:cNvSpPr>
            <a:spLocks noGrp="1" noChangeArrowheads="1"/>
          </p:cNvSpPr>
          <p:nvPr>
            <p:ph type="body" idx="1"/>
          </p:nvPr>
        </p:nvSpPr>
        <p:spPr>
          <a:xfrm>
            <a:off x="227013" y="838200"/>
            <a:ext cx="8683625" cy="6019800"/>
          </a:xfrm>
        </p:spPr>
        <p:txBody>
          <a:bodyPr/>
          <a:lstStyle/>
          <a:p>
            <a:r>
              <a:rPr lang="en-US" altLang="en-US" sz="2000"/>
              <a:t>This is the no operation instruction</a:t>
            </a:r>
          </a:p>
          <a:p>
            <a:r>
              <a:rPr lang="en-US" altLang="en-US" sz="2000"/>
              <a:t>The instruction takes one machine cycle operation time</a:t>
            </a:r>
          </a:p>
          <a:p>
            <a:r>
              <a:rPr lang="en-US" altLang="en-US" sz="2000"/>
              <a:t>Hence it is useful to time the ON/OFF bit of an output port</a:t>
            </a:r>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P1.2</a:t>
            </a:r>
          </a:p>
          <a:p>
            <a:pPr>
              <a:buFont typeface="Symbol" panose="05050102010706020507" pitchFamily="18" charset="2"/>
              <a:buNone/>
            </a:pPr>
            <a:r>
              <a:rPr lang="en-US" altLang="en-US" sz="2000" b="1">
                <a:solidFill>
                  <a:schemeClr val="tx2"/>
                </a:solidFill>
                <a:latin typeface="Courier" pitchFamily="49" charset="0"/>
              </a:rPr>
              <a:t>		NOP</a:t>
            </a:r>
          </a:p>
          <a:p>
            <a:pPr>
              <a:buFont typeface="Symbol" panose="05050102010706020507" pitchFamily="18" charset="2"/>
              <a:buNone/>
            </a:pPr>
            <a:r>
              <a:rPr lang="en-US" altLang="en-US" sz="2000" b="1">
                <a:solidFill>
                  <a:schemeClr val="tx2"/>
                </a:solidFill>
                <a:latin typeface="Courier" pitchFamily="49" charset="0"/>
              </a:rPr>
              <a:t>		NOP</a:t>
            </a:r>
          </a:p>
          <a:p>
            <a:pPr>
              <a:buFont typeface="Symbol" panose="05050102010706020507" pitchFamily="18" charset="2"/>
              <a:buNone/>
            </a:pPr>
            <a:r>
              <a:rPr lang="en-US" altLang="en-US" sz="2000" b="1">
                <a:solidFill>
                  <a:schemeClr val="tx2"/>
                </a:solidFill>
                <a:latin typeface="Courier" pitchFamily="49" charset="0"/>
              </a:rPr>
              <a:t>		NOP</a:t>
            </a:r>
          </a:p>
          <a:p>
            <a:pPr>
              <a:buFont typeface="Symbol" panose="05050102010706020507" pitchFamily="18" charset="2"/>
              <a:buNone/>
            </a:pPr>
            <a:r>
              <a:rPr lang="en-US" altLang="en-US" sz="2000" b="1">
                <a:solidFill>
                  <a:schemeClr val="tx2"/>
                </a:solidFill>
                <a:latin typeface="Courier" pitchFamily="49" charset="0"/>
              </a:rPr>
              <a:t>		NOP</a:t>
            </a:r>
          </a:p>
          <a:p>
            <a:pPr>
              <a:buFont typeface="Symbol" panose="05050102010706020507" pitchFamily="18" charset="2"/>
              <a:buNone/>
            </a:pPr>
            <a:r>
              <a:rPr lang="en-US" altLang="en-US" sz="2000" b="1">
                <a:solidFill>
                  <a:schemeClr val="tx2"/>
                </a:solidFill>
                <a:latin typeface="Courier" pitchFamily="49" charset="0"/>
              </a:rPr>
              <a:t>		SETB	P1.2</a:t>
            </a:r>
          </a:p>
          <a:p>
            <a:endParaRPr lang="en-US" altLang="en-US" sz="2000"/>
          </a:p>
          <a:p>
            <a:r>
              <a:rPr lang="en-US" altLang="en-US" sz="2000"/>
              <a:t>The above sequence of instructions outputs a low-going output pulse on bit 2 of Port 1 lasting exactly 5 cycles. </a:t>
            </a:r>
          </a:p>
          <a:p>
            <a:pPr lvl="1"/>
            <a:r>
              <a:rPr lang="en-US" altLang="en-US" sz="1800"/>
              <a:t>Note a simple SETB/CLR generates a 1 cycle pulse, so four additional cycles must be inserted in order to have a 5-clock </a:t>
            </a:r>
            <a:br>
              <a:rPr lang="en-US" altLang="en-US" sz="1800"/>
            </a:br>
            <a:r>
              <a:rPr lang="en-US" altLang="en-US" sz="1800"/>
              <a:t>pulse width</a:t>
            </a:r>
            <a:endParaRPr lang="en-GB" altLang="en-US"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2D523A90-6CA3-403E-B9DC-5DE71C337934}"/>
              </a:ext>
            </a:extLst>
          </p:cNvPr>
          <p:cNvSpPr>
            <a:spLocks noGrp="1" noChangeArrowheads="1"/>
          </p:cNvSpPr>
          <p:nvPr>
            <p:ph type="ctrTitle"/>
          </p:nvPr>
        </p:nvSpPr>
        <p:spPr/>
        <p:txBody>
          <a:bodyPr/>
          <a:lstStyle/>
          <a:p>
            <a:r>
              <a:rPr lang="en-US" altLang="en-US" dirty="0"/>
              <a:t>Thank you </a:t>
            </a:r>
            <a:r>
              <a:rPr lang="en-US" altLang="en-US" dirty="0">
                <a:sym typeface="Wingdings" panose="05000000000000000000" pitchFamily="2" charset="2"/>
              </a:rPr>
              <a:t></a:t>
            </a:r>
            <a:endParaRPr lang="en-US" altLang="en-US"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F003CF83-10B1-4134-A8CD-1256B5BC5481}"/>
              </a:ext>
            </a:extLst>
          </p:cNvPr>
          <p:cNvSpPr>
            <a:spLocks noGrp="1" noChangeArrowheads="1"/>
          </p:cNvSpPr>
          <p:nvPr>
            <p:ph type="title"/>
          </p:nvPr>
        </p:nvSpPr>
        <p:spPr/>
        <p:txBody>
          <a:bodyPr/>
          <a:lstStyle/>
          <a:p>
            <a:r>
              <a:rPr lang="en-US" altLang="en-US"/>
              <a:t>Relative Addressing</a:t>
            </a:r>
            <a:endParaRPr lang="en-GB" altLang="en-US" b="1"/>
          </a:p>
        </p:txBody>
      </p:sp>
      <p:sp>
        <p:nvSpPr>
          <p:cNvPr id="327683" name="Rectangle 3">
            <a:extLst>
              <a:ext uri="{FF2B5EF4-FFF2-40B4-BE49-F238E27FC236}">
                <a16:creationId xmlns:a16="http://schemas.microsoft.com/office/drawing/2014/main" id="{5654D282-EF14-4A4E-90C3-A32FC7476D9E}"/>
              </a:ext>
            </a:extLst>
          </p:cNvPr>
          <p:cNvSpPr>
            <a:spLocks noGrp="1" noChangeArrowheads="1"/>
          </p:cNvSpPr>
          <p:nvPr>
            <p:ph type="body" idx="1"/>
          </p:nvPr>
        </p:nvSpPr>
        <p:spPr/>
        <p:txBody>
          <a:bodyPr/>
          <a:lstStyle/>
          <a:p>
            <a:pPr>
              <a:tabLst>
                <a:tab pos="915988" algn="l"/>
                <a:tab pos="1090613" algn="l"/>
                <a:tab pos="1771650" algn="l"/>
              </a:tabLst>
            </a:pPr>
            <a:r>
              <a:rPr lang="en-US" altLang="en-US"/>
              <a:t>This mode of addressing is used with some type of jump instructions, like SJMP (short jump) and conditional jumps like JNZ</a:t>
            </a:r>
          </a:p>
          <a:p>
            <a:pPr>
              <a:tabLst>
                <a:tab pos="915988" algn="l"/>
                <a:tab pos="1090613" algn="l"/>
                <a:tab pos="1771650" algn="l"/>
              </a:tabLst>
            </a:pPr>
            <a:r>
              <a:rPr lang="en-US" altLang="en-US"/>
              <a:t>These instructions transfer control from one part of a program to another</a:t>
            </a:r>
          </a:p>
          <a:p>
            <a:pPr>
              <a:tabLst>
                <a:tab pos="915988" algn="l"/>
                <a:tab pos="1090613" algn="l"/>
                <a:tab pos="1771650" algn="l"/>
              </a:tabLst>
            </a:pPr>
            <a:r>
              <a:rPr lang="en-US" altLang="en-US"/>
              <a:t>The destination address must be within -128 and +127 bytes from the current instruction address because an 8-bit offset is used (2</a:t>
            </a:r>
            <a:r>
              <a:rPr lang="en-US" altLang="en-US" baseline="30000"/>
              <a:t>8</a:t>
            </a:r>
            <a:r>
              <a:rPr lang="en-US" altLang="en-US"/>
              <a:t> = 256)</a:t>
            </a:r>
          </a:p>
          <a:p>
            <a:pPr>
              <a:tabLst>
                <a:tab pos="915988" algn="l"/>
                <a:tab pos="1090613" algn="l"/>
                <a:tab pos="1771650" algn="l"/>
              </a:tabLst>
            </a:pPr>
            <a:endParaRPr lang="en-US" altLang="en-US" sz="800"/>
          </a:p>
          <a:p>
            <a:pPr>
              <a:tabLst>
                <a:tab pos="915988" algn="l"/>
                <a:tab pos="1090613" algn="l"/>
                <a:tab pos="1771650" algn="l"/>
              </a:tabLst>
            </a:pPr>
            <a:r>
              <a:rPr lang="en-US" altLang="en-US" i="1"/>
              <a:t>Example</a:t>
            </a:r>
            <a:r>
              <a:rPr lang="en-US" altLang="en-US"/>
              <a:t>:</a:t>
            </a:r>
          </a:p>
          <a:p>
            <a:pPr>
              <a:tabLst>
                <a:tab pos="915988" algn="l"/>
                <a:tab pos="1090613" algn="l"/>
                <a:tab pos="1771650" algn="l"/>
              </a:tabLst>
            </a:pPr>
            <a:endParaRPr lang="en-US" altLang="en-US" b="1"/>
          </a:p>
          <a:p>
            <a:pPr>
              <a:buFont typeface="Symbol" panose="05050102010706020507" pitchFamily="18" charset="2"/>
              <a:buNone/>
              <a:tabLst>
                <a:tab pos="915988" algn="l"/>
                <a:tab pos="1090613" algn="l"/>
                <a:tab pos="1771650" algn="l"/>
              </a:tabLst>
            </a:pPr>
            <a:r>
              <a:rPr lang="en-US" altLang="en-US" sz="1800" b="1">
                <a:solidFill>
                  <a:srgbClr val="FF3300"/>
                </a:solidFill>
                <a:latin typeface="Courier" pitchFamily="49" charset="0"/>
              </a:rPr>
              <a:t>	</a:t>
            </a:r>
            <a:r>
              <a:rPr lang="en-US" altLang="en-US" sz="1800" b="1">
                <a:solidFill>
                  <a:schemeClr val="tx2"/>
                </a:solidFill>
                <a:latin typeface="Courier" pitchFamily="49" charset="0"/>
              </a:rPr>
              <a:t>GoBack:	DEC	A</a:t>
            </a:r>
            <a:r>
              <a:rPr lang="en-US" altLang="en-US" sz="1800" b="1">
                <a:solidFill>
                  <a:schemeClr val="tx1"/>
                </a:solidFill>
                <a:latin typeface="Courier" pitchFamily="49" charset="0"/>
              </a:rPr>
              <a:t>	;Decrement A</a:t>
            </a:r>
          </a:p>
          <a:p>
            <a:pPr>
              <a:buFont typeface="Symbol" panose="05050102010706020507" pitchFamily="18" charset="2"/>
              <a:buNone/>
              <a:tabLst>
                <a:tab pos="915988" algn="l"/>
                <a:tab pos="1090613" algn="l"/>
                <a:tab pos="1771650" algn="l"/>
              </a:tabLst>
            </a:pPr>
            <a:r>
              <a:rPr lang="en-US" altLang="en-US" sz="1800" b="1">
                <a:solidFill>
                  <a:schemeClr val="tx1"/>
                </a:solidFill>
                <a:latin typeface="Courier" pitchFamily="49" charset="0"/>
              </a:rPr>
              <a:t>				</a:t>
            </a:r>
            <a:r>
              <a:rPr lang="en-US" altLang="en-US" sz="1800" b="1">
                <a:solidFill>
                  <a:schemeClr val="tx2"/>
                </a:solidFill>
                <a:latin typeface="Courier" pitchFamily="49" charset="0"/>
              </a:rPr>
              <a:t>JNZ	GoBack</a:t>
            </a:r>
            <a:r>
              <a:rPr lang="en-US" altLang="en-US" sz="1800" b="1">
                <a:solidFill>
                  <a:schemeClr val="tx1"/>
                </a:solidFill>
                <a:latin typeface="Courier" pitchFamily="49" charset="0"/>
              </a:rPr>
              <a:t>	;If A is not zero, loop 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0BC1C2DD-BB9D-421C-9638-7902A592FB49}"/>
              </a:ext>
            </a:extLst>
          </p:cNvPr>
          <p:cNvSpPr>
            <a:spLocks noGrp="1" noChangeArrowheads="1"/>
          </p:cNvSpPr>
          <p:nvPr>
            <p:ph type="title"/>
          </p:nvPr>
        </p:nvSpPr>
        <p:spPr/>
        <p:txBody>
          <a:bodyPr/>
          <a:lstStyle/>
          <a:p>
            <a:r>
              <a:rPr lang="en-US" altLang="en-US"/>
              <a:t>Absolute Addressing</a:t>
            </a:r>
            <a:endParaRPr lang="en-GB" altLang="en-US" b="1"/>
          </a:p>
        </p:txBody>
      </p:sp>
      <p:sp>
        <p:nvSpPr>
          <p:cNvPr id="329731" name="Rectangle 3">
            <a:extLst>
              <a:ext uri="{FF2B5EF4-FFF2-40B4-BE49-F238E27FC236}">
                <a16:creationId xmlns:a16="http://schemas.microsoft.com/office/drawing/2014/main" id="{D071CD47-71B5-4D73-AB3C-84AD4F3D3332}"/>
              </a:ext>
            </a:extLst>
          </p:cNvPr>
          <p:cNvSpPr>
            <a:spLocks noGrp="1" noChangeArrowheads="1"/>
          </p:cNvSpPr>
          <p:nvPr>
            <p:ph type="body" idx="1"/>
          </p:nvPr>
        </p:nvSpPr>
        <p:spPr/>
        <p:txBody>
          <a:bodyPr/>
          <a:lstStyle/>
          <a:p>
            <a:pPr>
              <a:tabLst>
                <a:tab pos="1657350" algn="l"/>
                <a:tab pos="2747963" algn="l"/>
                <a:tab pos="4570413" algn="l"/>
              </a:tabLst>
            </a:pPr>
            <a:r>
              <a:rPr lang="en-US" altLang="en-US"/>
              <a:t>Two instructions associated with this mode of addressing are ACALL and AJMP instructions</a:t>
            </a:r>
          </a:p>
          <a:p>
            <a:pPr>
              <a:tabLst>
                <a:tab pos="1657350" algn="l"/>
                <a:tab pos="2747963" algn="l"/>
                <a:tab pos="4570413" algn="l"/>
              </a:tabLst>
            </a:pPr>
            <a:r>
              <a:rPr lang="en-US" altLang="en-US"/>
              <a:t>These are 2-byte instructions where the 11-bit absolute address is specified as the operand</a:t>
            </a:r>
          </a:p>
          <a:p>
            <a:pPr>
              <a:tabLst>
                <a:tab pos="1657350" algn="l"/>
                <a:tab pos="2747963" algn="l"/>
                <a:tab pos="4570413" algn="l"/>
              </a:tabLst>
            </a:pPr>
            <a:r>
              <a:rPr lang="en-US" altLang="en-US"/>
              <a:t>The upper 5 bits of the 16-bit PC address are not modified. The lower 11 bits are loaded from this instruction. So, the branch address must be within the current 2K byte page of program memory (2</a:t>
            </a:r>
            <a:r>
              <a:rPr lang="en-US" altLang="en-US" baseline="30000"/>
              <a:t>11</a:t>
            </a:r>
            <a:r>
              <a:rPr lang="en-US" altLang="en-US"/>
              <a:t> = 2048)</a:t>
            </a:r>
          </a:p>
          <a:p>
            <a:pPr>
              <a:buFont typeface="Symbol" panose="05050102010706020507" pitchFamily="18" charset="2"/>
              <a:buNone/>
              <a:tabLst>
                <a:tab pos="1657350" algn="l"/>
                <a:tab pos="2747963" algn="l"/>
                <a:tab pos="4570413" algn="l"/>
              </a:tabLst>
            </a:pPr>
            <a:endParaRPr lang="en-US" altLang="en-US" sz="800"/>
          </a:p>
          <a:p>
            <a:pPr>
              <a:tabLst>
                <a:tab pos="1657350" algn="l"/>
                <a:tab pos="2747963" algn="l"/>
                <a:tab pos="4570413" algn="l"/>
              </a:tabLst>
            </a:pPr>
            <a:r>
              <a:rPr lang="en-US" altLang="en-US" i="1"/>
              <a:t>Example</a:t>
            </a:r>
            <a:r>
              <a:rPr lang="en-US" altLang="en-US"/>
              <a:t>:	</a:t>
            </a:r>
            <a:endParaRPr lang="en-US" altLang="en-US" b="1"/>
          </a:p>
          <a:p>
            <a:pPr>
              <a:buFont typeface="Symbol" panose="05050102010706020507" pitchFamily="18" charset="2"/>
              <a:buNone/>
              <a:tabLst>
                <a:tab pos="1657350" algn="l"/>
                <a:tab pos="2747963" algn="l"/>
                <a:tab pos="4570413" algn="l"/>
              </a:tabLst>
            </a:pPr>
            <a:r>
              <a:rPr lang="en-US" altLang="en-US" b="1"/>
              <a:t>		</a:t>
            </a:r>
            <a:r>
              <a:rPr lang="en-US" altLang="en-US" sz="2000" b="1">
                <a:solidFill>
                  <a:schemeClr val="tx2"/>
                </a:solidFill>
                <a:latin typeface="Courier" pitchFamily="49" charset="0"/>
              </a:rPr>
              <a:t>ACALL	PORT_INIT</a:t>
            </a:r>
            <a:r>
              <a:rPr lang="en-US" altLang="en-US" sz="2000" b="1">
                <a:solidFill>
                  <a:schemeClr val="tx1"/>
                </a:solidFill>
                <a:latin typeface="Courier" pitchFamily="49" charset="0"/>
              </a:rPr>
              <a:t>	</a:t>
            </a:r>
            <a:r>
              <a:rPr lang="en-US" altLang="en-US" sz="1800" b="1">
                <a:solidFill>
                  <a:schemeClr val="tx1"/>
                </a:solidFill>
                <a:latin typeface="Courier" pitchFamily="49" charset="0"/>
              </a:rPr>
              <a:t>;PORT_INIT should be 				;located within 2k bytes.</a:t>
            </a:r>
          </a:p>
          <a:p>
            <a:pPr>
              <a:buFont typeface="Symbol" panose="05050102010706020507" pitchFamily="18" charset="2"/>
              <a:buNone/>
              <a:tabLst>
                <a:tab pos="1657350" algn="l"/>
                <a:tab pos="2747963" algn="l"/>
                <a:tab pos="4570413" algn="l"/>
              </a:tabLst>
            </a:pPr>
            <a:r>
              <a:rPr lang="en-US" altLang="en-US" sz="2000" b="1">
                <a:solidFill>
                  <a:schemeClr val="tx1"/>
                </a:solidFill>
                <a:latin typeface="Courier" pitchFamily="49" charset="0"/>
              </a:rPr>
              <a:t>		</a:t>
            </a:r>
          </a:p>
          <a:p>
            <a:pPr>
              <a:buFont typeface="Symbol" panose="05050102010706020507" pitchFamily="18" charset="2"/>
              <a:buNone/>
              <a:tabLst>
                <a:tab pos="1657350" algn="l"/>
                <a:tab pos="2747963" algn="l"/>
                <a:tab pos="4570413" algn="l"/>
              </a:tabLst>
            </a:pPr>
            <a:r>
              <a:rPr lang="en-US" altLang="en-US" sz="2000" b="1">
                <a:solidFill>
                  <a:schemeClr val="tx2"/>
                </a:solidFill>
                <a:latin typeface="Courier" pitchFamily="49" charset="0"/>
              </a:rPr>
              <a:t>PORT_INIT: MOV 	P0, #0FH</a:t>
            </a:r>
            <a:r>
              <a:rPr lang="en-US" altLang="en-US" sz="2000" b="1">
                <a:solidFill>
                  <a:schemeClr val="tx1"/>
                </a:solidFill>
                <a:latin typeface="Courier" pitchFamily="49" charset="0"/>
              </a:rPr>
              <a:t>	</a:t>
            </a:r>
            <a:r>
              <a:rPr lang="en-US" altLang="en-US" sz="1800" b="1">
                <a:solidFill>
                  <a:schemeClr val="tx1"/>
                </a:solidFill>
                <a:latin typeface="Courier" pitchFamily="49" charset="0"/>
              </a:rPr>
              <a:t>;PORT_INIT subroutine</a:t>
            </a:r>
          </a:p>
          <a:p>
            <a:pPr>
              <a:buFont typeface="Symbol" panose="05050102010706020507" pitchFamily="18" charset="2"/>
              <a:buNone/>
              <a:tabLst>
                <a:tab pos="1657350" algn="l"/>
                <a:tab pos="2747963" algn="l"/>
                <a:tab pos="4570413" algn="l"/>
              </a:tabLst>
            </a:pPr>
            <a:r>
              <a:rPr lang="en-US" altLang="en-US" sz="2000" b="1">
                <a:solidFill>
                  <a:schemeClr val="tx1"/>
                </a:solidFill>
                <a:latin typeface="Courier" pitchFamily="49" charset="0"/>
              </a:rPr>
              <a:t>		</a:t>
            </a:r>
            <a:endParaRPr lang="en-GB" altLang="en-US" sz="2000" b="1">
              <a:solidFill>
                <a:schemeClr val="tx1"/>
              </a:solidFill>
              <a:latin typeface="Courier" pitchFamily="49" charset="0"/>
            </a:endParaRPr>
          </a:p>
        </p:txBody>
      </p:sp>
    </p:spTree>
  </p:cSld>
  <p:clrMapOvr>
    <a:masterClrMapping/>
  </p:clrMapOvr>
</p:sld>
</file>

<file path=ppt/theme/theme1.xml><?xml version="1.0" encoding="utf-8"?>
<a:theme xmlns:a="http://schemas.openxmlformats.org/drawingml/2006/main" name="1_SliconLabsTemplate">
  <a:themeElements>
    <a:clrScheme name="">
      <a:dk1>
        <a:srgbClr val="000000"/>
      </a:dk1>
      <a:lt1>
        <a:srgbClr val="FFFFFF"/>
      </a:lt1>
      <a:dk2>
        <a:srgbClr val="990000"/>
      </a:dk2>
      <a:lt2>
        <a:srgbClr val="808080"/>
      </a:lt2>
      <a:accent1>
        <a:srgbClr val="336699"/>
      </a:accent1>
      <a:accent2>
        <a:srgbClr val="9BA0AF"/>
      </a:accent2>
      <a:accent3>
        <a:srgbClr val="FFFFFF"/>
      </a:accent3>
      <a:accent4>
        <a:srgbClr val="000000"/>
      </a:accent4>
      <a:accent5>
        <a:srgbClr val="ADB8CA"/>
      </a:accent5>
      <a:accent6>
        <a:srgbClr val="8C919E"/>
      </a:accent6>
      <a:hlink>
        <a:srgbClr val="0033CC"/>
      </a:hlink>
      <a:folHlink>
        <a:srgbClr val="B2B2B2"/>
      </a:folHlink>
    </a:clrScheme>
    <a:fontScheme name="1_SliconLabs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048" tIns="41025" rIns="82048" bIns="41025"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048" tIns="41025" rIns="82048" bIns="41025"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SliconLabs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liconLabs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liconLabs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liconLabs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liconLabs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liconLabs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liconLabs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SliconLabsTemplate 8">
        <a:dk1>
          <a:srgbClr val="000000"/>
        </a:dk1>
        <a:lt1>
          <a:srgbClr val="FFFFFF"/>
        </a:lt1>
        <a:dk2>
          <a:srgbClr val="990000"/>
        </a:dk2>
        <a:lt2>
          <a:srgbClr val="808080"/>
        </a:lt2>
        <a:accent1>
          <a:srgbClr val="1C95C0"/>
        </a:accent1>
        <a:accent2>
          <a:srgbClr val="164196"/>
        </a:accent2>
        <a:accent3>
          <a:srgbClr val="FFFFFF"/>
        </a:accent3>
        <a:accent4>
          <a:srgbClr val="000000"/>
        </a:accent4>
        <a:accent5>
          <a:srgbClr val="ABC8DC"/>
        </a:accent5>
        <a:accent6>
          <a:srgbClr val="133A8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1410</TotalTime>
  <Words>8579</Words>
  <Application>Microsoft Office PowerPoint</Application>
  <PresentationFormat>On-screen Show (4:3)</PresentationFormat>
  <Paragraphs>1009</Paragraphs>
  <Slides>75</Slides>
  <Notes>75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Times New Roman</vt:lpstr>
      <vt:lpstr>Arial Black</vt:lpstr>
      <vt:lpstr>Arial</vt:lpstr>
      <vt:lpstr>Symbol</vt:lpstr>
      <vt:lpstr>Wingdings</vt:lpstr>
      <vt:lpstr>MSDW</vt:lpstr>
      <vt:lpstr>Courier</vt:lpstr>
      <vt:lpstr>1_SliconLabsTemplate</vt:lpstr>
      <vt:lpstr>8051 Addressing Modes &amp;  Instruction Set</vt:lpstr>
      <vt:lpstr>8051 Instruction Set</vt:lpstr>
      <vt:lpstr>Addressing Modes</vt:lpstr>
      <vt:lpstr>Register Addressing</vt:lpstr>
      <vt:lpstr>Direct Addressing</vt:lpstr>
      <vt:lpstr>Indirect Addressing</vt:lpstr>
      <vt:lpstr>Immediate Constant Addressing</vt:lpstr>
      <vt:lpstr>Relative Addressing</vt:lpstr>
      <vt:lpstr>Absolute Addressing</vt:lpstr>
      <vt:lpstr>Long Addressing</vt:lpstr>
      <vt:lpstr>Indexed Addressing</vt:lpstr>
      <vt:lpstr>Instruction Types</vt:lpstr>
      <vt:lpstr>Arithmetic Operations</vt:lpstr>
      <vt:lpstr>Logical Operations</vt:lpstr>
      <vt:lpstr>Data Transfer Instructions</vt:lpstr>
      <vt:lpstr>Boolean Variable Instructions</vt:lpstr>
      <vt:lpstr>Program Branching Instructions</vt:lpstr>
      <vt:lpstr>More Details On Each Instruction</vt:lpstr>
      <vt:lpstr>Arithmetic Operations</vt:lpstr>
      <vt:lpstr>ADD A,&lt;source-byte&gt; ADDC A,&lt;source-byte&gt;</vt:lpstr>
      <vt:lpstr>SUBB A,&lt;source-byte&gt;</vt:lpstr>
      <vt:lpstr>INC &lt;byte&gt;</vt:lpstr>
      <vt:lpstr>DEC  &lt;byte&gt;</vt:lpstr>
      <vt:lpstr>INC DPTR</vt:lpstr>
      <vt:lpstr>MUL  AB</vt:lpstr>
      <vt:lpstr>DIV  AB</vt:lpstr>
      <vt:lpstr>DA  A</vt:lpstr>
      <vt:lpstr>Logical Operations</vt:lpstr>
      <vt:lpstr>ANL &lt;dest-byte&gt;,&lt;source-byte&gt;</vt:lpstr>
      <vt:lpstr>ORL &lt;dest-byte&gt;,&lt;source-byte&gt; </vt:lpstr>
      <vt:lpstr>XRL &lt;dest-byte&gt;,&lt;source-byte&gt;</vt:lpstr>
      <vt:lpstr>CLR  A and CPL A</vt:lpstr>
      <vt:lpstr>RL A</vt:lpstr>
      <vt:lpstr>RLC  A</vt:lpstr>
      <vt:lpstr>RR  A</vt:lpstr>
      <vt:lpstr>RRC  A</vt:lpstr>
      <vt:lpstr>SWAP A</vt:lpstr>
      <vt:lpstr>Data Transfer Instructions</vt:lpstr>
      <vt:lpstr>Data Transfer Instructions</vt:lpstr>
      <vt:lpstr>MOV  &lt;dest-byte&gt;,&lt;source-byte&gt;</vt:lpstr>
      <vt:lpstr>MOV  DPTR, #data 16</vt:lpstr>
      <vt:lpstr>MOVC A,@A + &lt;base-reg&gt;</vt:lpstr>
      <vt:lpstr>MOVX &lt;dest-byte&gt;,&lt;source-byte&gt;</vt:lpstr>
      <vt:lpstr>MOVX &lt;dest-byte&gt;,&lt;source-byte&gt;</vt:lpstr>
      <vt:lpstr>PUSH Direct</vt:lpstr>
      <vt:lpstr>POP Direct</vt:lpstr>
      <vt:lpstr>XCH  A,&lt;byte&gt;</vt:lpstr>
      <vt:lpstr>XCHD A,@Ri</vt:lpstr>
      <vt:lpstr>Boolean Variable Instructions</vt:lpstr>
      <vt:lpstr>CLR &lt;bit&gt;</vt:lpstr>
      <vt:lpstr>SETB &lt;bit&gt;</vt:lpstr>
      <vt:lpstr>CPL &lt;bit&gt;</vt:lpstr>
      <vt:lpstr>ANL C, &lt;source-bit&gt;</vt:lpstr>
      <vt:lpstr>ORL C, &lt;source-bit&gt;</vt:lpstr>
      <vt:lpstr>MOV  &lt;dest-bit&gt;,&lt;source-bit&gt;</vt:lpstr>
      <vt:lpstr>JC rel</vt:lpstr>
      <vt:lpstr>JNC rel</vt:lpstr>
      <vt:lpstr>JB &lt;bit&gt;,rel</vt:lpstr>
      <vt:lpstr>JNB &lt;bit&gt;,rel</vt:lpstr>
      <vt:lpstr>JBC &lt;bit&gt;,rel</vt:lpstr>
      <vt:lpstr>Program Branching Instructions</vt:lpstr>
      <vt:lpstr>ACALL addr11</vt:lpstr>
      <vt:lpstr>LCALL addr16</vt:lpstr>
      <vt:lpstr>RET </vt:lpstr>
      <vt:lpstr>RETI</vt:lpstr>
      <vt:lpstr>AJMP addr11</vt:lpstr>
      <vt:lpstr>LJMP addr16</vt:lpstr>
      <vt:lpstr>SJMP rel</vt:lpstr>
      <vt:lpstr>JMP @A + DPTR</vt:lpstr>
      <vt:lpstr>JZ rel </vt:lpstr>
      <vt:lpstr>JNZ rel</vt:lpstr>
      <vt:lpstr>CJNE &lt;dest-byte&gt;,&lt;source-byte&gt;,rel</vt:lpstr>
      <vt:lpstr>DJNZ &lt;byte&gt;,&lt;rel-addr&gt;</vt:lpstr>
      <vt:lpstr>NOP</vt:lpstr>
      <vt:lpstr>Thank you </vt:lpstr>
    </vt:vector>
  </TitlesOfParts>
  <Company>Silicon Laboratories,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Corporate Employee</dc:creator>
  <cp:lastModifiedBy>Kishore Bingi</cp:lastModifiedBy>
  <cp:revision>60</cp:revision>
  <dcterms:created xsi:type="dcterms:W3CDTF">2007-06-06T14:34:22Z</dcterms:created>
  <dcterms:modified xsi:type="dcterms:W3CDTF">2020-10-21T02:07:25Z</dcterms:modified>
</cp:coreProperties>
</file>