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80" r:id="rId25"/>
    <p:sldId id="278"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2" d="100"/>
          <a:sy n="82"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7D582-4AE8-4429-BCE4-59C7C76EE9A1}" type="datetimeFigureOut">
              <a:rPr lang="en-MY" smtClean="0"/>
              <a:t>29/9/2020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E2360-32FB-4EAB-85DF-BCA63CD558DD}" type="slidenum">
              <a:rPr lang="en-MY" smtClean="0"/>
              <a:t>‹#›</a:t>
            </a:fld>
            <a:endParaRPr lang="en-MY"/>
          </a:p>
        </p:txBody>
      </p:sp>
    </p:spTree>
    <p:extLst>
      <p:ext uri="{BB962C8B-B14F-4D97-AF65-F5344CB8AC3E}">
        <p14:creationId xmlns:p14="http://schemas.microsoft.com/office/powerpoint/2010/main" val="309501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002BD3B-1F7A-4390-BF75-FE6CFC4807CB}"/>
              </a:ext>
            </a:extLst>
          </p:cNvPr>
          <p:cNvSpPr>
            <a:spLocks noGrp="1" noChangeArrowheads="1"/>
          </p:cNvSpPr>
          <p:nvPr>
            <p:ph type="sldNum" sz="quarter" idx="5"/>
          </p:nvPr>
        </p:nvSpPr>
        <p:spPr>
          <a:ln/>
        </p:spPr>
        <p:txBody>
          <a:bodyPr/>
          <a:lstStyle/>
          <a:p>
            <a:fld id="{13AE6544-1F08-4FCC-B963-7C5A61D7DF1C}" type="slidenum">
              <a:rPr lang="en-GB" altLang="en-US"/>
              <a:pPr/>
              <a:t>16</a:t>
            </a:fld>
            <a:endParaRPr lang="en-GB" altLang="en-US"/>
          </a:p>
        </p:txBody>
      </p:sp>
      <p:sp>
        <p:nvSpPr>
          <p:cNvPr id="231426" name="Rectangle 2">
            <a:extLst>
              <a:ext uri="{FF2B5EF4-FFF2-40B4-BE49-F238E27FC236}">
                <a16:creationId xmlns:a16="http://schemas.microsoft.com/office/drawing/2014/main" id="{B77D6AC9-C17E-42B1-A8ED-9E78C1B35924}"/>
              </a:ext>
            </a:extLst>
          </p:cNvPr>
          <p:cNvSpPr>
            <a:spLocks noGrp="1" noRot="1" noChangeAspect="1" noChangeArrowheads="1" noTextEdit="1"/>
          </p:cNvSpPr>
          <p:nvPr>
            <p:ph type="sldImg"/>
          </p:nvPr>
        </p:nvSpPr>
        <p:spPr>
          <a:xfrm>
            <a:off x="368300" y="703263"/>
            <a:ext cx="6116638" cy="3441700"/>
          </a:xfrm>
          <a:ln/>
        </p:spPr>
      </p:sp>
      <p:sp>
        <p:nvSpPr>
          <p:cNvPr id="231427" name="Rectangle 3">
            <a:extLst>
              <a:ext uri="{FF2B5EF4-FFF2-40B4-BE49-F238E27FC236}">
                <a16:creationId xmlns:a16="http://schemas.microsoft.com/office/drawing/2014/main" id="{FE23262D-F3AA-4877-863E-AF55246DA629}"/>
              </a:ext>
            </a:extLst>
          </p:cNvPr>
          <p:cNvSpPr>
            <a:spLocks noGrp="1" noChangeArrowheads="1"/>
          </p:cNvSpPr>
          <p:nvPr>
            <p:ph type="body" idx="1"/>
          </p:nvPr>
        </p:nvSpPr>
        <p:spPr>
          <a:xfrm>
            <a:off x="731838" y="4519613"/>
            <a:ext cx="5338762" cy="3608387"/>
          </a:xfrm>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4BE37-FA8D-4CAF-8444-E2ED52115E53}" type="datetime1">
              <a:rPr lang="en-US" smtClean="0"/>
              <a:t>9/29/2020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7CD31F4-64FA-4BA0-9498-67783267A8C8}" type="slidenum">
              <a:rPr lang="en-US" smtClean="0"/>
              <a:t>‹#›</a:t>
            </a:fld>
            <a:endParaRPr lang="en-US"/>
          </a:p>
        </p:txBody>
      </p:sp>
    </p:spTree>
    <p:extLst>
      <p:ext uri="{BB962C8B-B14F-4D97-AF65-F5344CB8AC3E}">
        <p14:creationId xmlns:p14="http://schemas.microsoft.com/office/powerpoint/2010/main" val="902357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7019F4-D8FE-45EF-943E-F1C32E1FD21A}" type="datetime1">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3941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BE0FAB-BB11-4A29-BDFF-82620B183F6D}" type="datetime1">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7105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8D05B-639A-4D4C-9BF6-E7F299D887A0}" type="datetime1">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263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DF1F05A-2D8E-4C8F-BD60-EE32632BD02F}" type="datetime1">
              <a:rPr lang="en-US" smtClean="0"/>
              <a:t>9/29/2020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7CD31F4-64FA-4BA0-9498-67783267A8C8}" type="slidenum">
              <a:rPr lang="en-US" smtClean="0"/>
              <a:t>‹#›</a:t>
            </a:fld>
            <a:endParaRPr lang="en-US"/>
          </a:p>
        </p:txBody>
      </p:sp>
    </p:spTree>
    <p:extLst>
      <p:ext uri="{BB962C8B-B14F-4D97-AF65-F5344CB8AC3E}">
        <p14:creationId xmlns:p14="http://schemas.microsoft.com/office/powerpoint/2010/main" val="294230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8F9DE-784E-41D1-8163-38CA803806BA}" type="datetime1">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1910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299BE0-9C02-4E10-B92D-CF28825095D9}" type="datetime1">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7880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07D21C-A4FD-4936-810A-485665C7BA76}" type="datetime1">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9156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90F17-1603-4738-B781-93DC6B746949}" type="datetime1">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1986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B5B879-E44C-494C-97B8-445F0E46D9F6}" type="datetime1">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622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285A61-95F1-445E-AA15-5757C9DF23AD}" type="datetime1">
              <a:rPr lang="en-US" smtClean="0"/>
              <a:t>9/29/2020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0761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42D9263-274F-4884-B160-474ED3269247}" type="datetime1">
              <a:rPr lang="en-US" smtClean="0"/>
              <a:t>9/29/2020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937431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1.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ircuit board&#10;&#10;Description automatically generated">
            <a:extLst>
              <a:ext uri="{FF2B5EF4-FFF2-40B4-BE49-F238E27FC236}">
                <a16:creationId xmlns:a16="http://schemas.microsoft.com/office/drawing/2014/main" id="{46797605-F731-4356-9F02-C0564E9E4D43}"/>
              </a:ext>
            </a:extLst>
          </p:cNvPr>
          <p:cNvPicPr>
            <a:picLocks noChangeAspect="1"/>
          </p:cNvPicPr>
          <p:nvPr/>
        </p:nvPicPr>
        <p:blipFill rotWithShape="1">
          <a:blip r:embed="rId2"/>
          <a:srcRect/>
          <a:stretch/>
        </p:blipFill>
        <p:spPr>
          <a:xfrm>
            <a:off x="20" y="10"/>
            <a:ext cx="12191980" cy="6857989"/>
          </a:xfrm>
          <a:prstGeom prst="rect">
            <a:avLst/>
          </a:prstGeom>
        </p:spPr>
      </p:pic>
      <p:sp>
        <p:nvSpPr>
          <p:cNvPr id="25"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CF97C0-7A4F-4BCF-BD29-E1016E63B31B}"/>
              </a:ext>
            </a:extLst>
          </p:cNvPr>
          <p:cNvSpPr>
            <a:spLocks noGrp="1"/>
          </p:cNvSpPr>
          <p:nvPr>
            <p:ph type="ctrTitle"/>
          </p:nvPr>
        </p:nvSpPr>
        <p:spPr>
          <a:xfrm>
            <a:off x="1051560" y="1432223"/>
            <a:ext cx="9966960" cy="3035808"/>
          </a:xfrm>
        </p:spPr>
        <p:txBody>
          <a:bodyPr anchor="b">
            <a:normAutofit/>
          </a:bodyPr>
          <a:lstStyle/>
          <a:p>
            <a:r>
              <a:rPr lang="en-MY">
                <a:solidFill>
                  <a:srgbClr val="FFFFFF"/>
                </a:solidFill>
              </a:rPr>
              <a:t>Microprocessor &amp; Microcontroller</a:t>
            </a:r>
          </a:p>
        </p:txBody>
      </p:sp>
      <p:sp>
        <p:nvSpPr>
          <p:cNvPr id="3" name="Subtitle 2">
            <a:extLst>
              <a:ext uri="{FF2B5EF4-FFF2-40B4-BE49-F238E27FC236}">
                <a16:creationId xmlns:a16="http://schemas.microsoft.com/office/drawing/2014/main" id="{9C995307-242C-4293-A6A1-EA789BB94B71}"/>
              </a:ext>
            </a:extLst>
          </p:cNvPr>
          <p:cNvSpPr>
            <a:spLocks noGrp="1"/>
          </p:cNvSpPr>
          <p:nvPr>
            <p:ph type="subTitle" idx="1"/>
          </p:nvPr>
        </p:nvSpPr>
        <p:spPr>
          <a:xfrm>
            <a:off x="1069848" y="4389120"/>
            <a:ext cx="7891272" cy="1069848"/>
          </a:xfrm>
        </p:spPr>
        <p:txBody>
          <a:bodyPr>
            <a:normAutofit/>
          </a:bodyPr>
          <a:lstStyle/>
          <a:p>
            <a:r>
              <a:rPr lang="en-MY" b="1">
                <a:solidFill>
                  <a:srgbClr val="FFFFFF"/>
                </a:solidFill>
                <a:latin typeface="Adobe Gothic Std B" panose="020B0800000000000000" pitchFamily="34" charset="-128"/>
                <a:ea typeface="Adobe Gothic Std B" panose="020B0800000000000000" pitchFamily="34" charset="-128"/>
              </a:rPr>
              <a:t>Module 5</a:t>
            </a:r>
          </a:p>
        </p:txBody>
      </p:sp>
      <p:sp>
        <p:nvSpPr>
          <p:cNvPr id="5" name="Slide Number Placeholder 4">
            <a:extLst>
              <a:ext uri="{FF2B5EF4-FFF2-40B4-BE49-F238E27FC236}">
                <a16:creationId xmlns:a16="http://schemas.microsoft.com/office/drawing/2014/main" id="{0F8D5704-24A3-4A63-BB39-01FF3C688C32}"/>
              </a:ext>
            </a:extLst>
          </p:cNvPr>
          <p:cNvSpPr>
            <a:spLocks noGrp="1"/>
          </p:cNvSpPr>
          <p:nvPr>
            <p:ph type="sldNum" sz="quarter" idx="12"/>
          </p:nvPr>
        </p:nvSpPr>
        <p:spPr>
          <a:xfrm>
            <a:off x="10456496" y="6121179"/>
            <a:ext cx="967408" cy="640080"/>
          </a:xfrm>
        </p:spPr>
        <p:txBody>
          <a:bodyPr>
            <a:normAutofit/>
          </a:bodyPr>
          <a:lstStyle/>
          <a:p>
            <a:pPr algn="r">
              <a:spcAft>
                <a:spcPts val="600"/>
              </a:spcAft>
            </a:pPr>
            <a:fld id="{A7CD31F4-64FA-4BA0-9498-67783267A8C8}" type="slidenum">
              <a:rPr lang="en-US" smtClean="0"/>
              <a:pPr algn="r">
                <a:spcAft>
                  <a:spcPts val="600"/>
                </a:spcAft>
              </a:pPr>
              <a:t>1</a:t>
            </a:fld>
            <a:endParaRPr lang="en-US"/>
          </a:p>
        </p:txBody>
      </p:sp>
    </p:spTree>
    <p:extLst>
      <p:ext uri="{BB962C8B-B14F-4D97-AF65-F5344CB8AC3E}">
        <p14:creationId xmlns:p14="http://schemas.microsoft.com/office/powerpoint/2010/main" val="215501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EFB84-049D-4BDA-A5C9-A2A6EFD65583}"/>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4700">
                <a:blipFill dpi="0" rotWithShape="1">
                  <a:blip r:embed="rId4"/>
                  <a:srcRect/>
                  <a:tile tx="6350" ty="-127000" sx="65000" sy="64000" flip="none" algn="tl"/>
                </a:blipFill>
              </a:rPr>
              <a:t>ARM family comparison</a:t>
            </a:r>
          </a:p>
        </p:txBody>
      </p:sp>
      <p:sp>
        <p:nvSpPr>
          <p:cNvPr id="26" name="Rectangle 25">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9" name="Oval 28">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descr="A screenshot of a cell phone&#10;&#10;Description automatically generated">
            <a:extLst>
              <a:ext uri="{FF2B5EF4-FFF2-40B4-BE49-F238E27FC236}">
                <a16:creationId xmlns:a16="http://schemas.microsoft.com/office/drawing/2014/main" id="{B90B980B-989D-46C4-B247-6BB4C8BAC35D}"/>
              </a:ext>
            </a:extLst>
          </p:cNvPr>
          <p:cNvPicPr>
            <a:picLocks noChangeAspect="1"/>
          </p:cNvPicPr>
          <p:nvPr/>
        </p:nvPicPr>
        <p:blipFill>
          <a:blip r:embed="rId6"/>
          <a:stretch>
            <a:fillRect/>
          </a:stretch>
        </p:blipFill>
        <p:spPr>
          <a:xfrm>
            <a:off x="920834" y="1927409"/>
            <a:ext cx="6631744" cy="2934546"/>
          </a:xfrm>
          <a:prstGeom prst="rect">
            <a:avLst/>
          </a:prstGeom>
        </p:spPr>
      </p:pic>
      <p:sp>
        <p:nvSpPr>
          <p:cNvPr id="4" name="Slide Number Placeholder 3">
            <a:extLst>
              <a:ext uri="{FF2B5EF4-FFF2-40B4-BE49-F238E27FC236}">
                <a16:creationId xmlns:a16="http://schemas.microsoft.com/office/drawing/2014/main" id="{66AD345B-146C-4B64-AC70-87551F0DC95B}"/>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defTabSz="914400">
              <a:spcAft>
                <a:spcPts val="600"/>
              </a:spcAft>
            </a:pPr>
            <a:fld id="{A7CD31F4-64FA-4BA0-9498-67783267A8C8}" type="slidenum">
              <a:rPr lang="en-US" sz="2800" smtClean="0"/>
              <a:pPr defTabSz="914400">
                <a:spcAft>
                  <a:spcPts val="600"/>
                </a:spcAft>
              </a:pPr>
              <a:t>10</a:t>
            </a:fld>
            <a:endParaRPr lang="en-US" sz="2800"/>
          </a:p>
        </p:txBody>
      </p:sp>
    </p:spTree>
    <p:extLst>
      <p:ext uri="{BB962C8B-B14F-4D97-AF65-F5344CB8AC3E}">
        <p14:creationId xmlns:p14="http://schemas.microsoft.com/office/powerpoint/2010/main" val="405126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070C-971F-4778-9A01-CE4336C50022}"/>
              </a:ext>
            </a:extLst>
          </p:cNvPr>
          <p:cNvSpPr>
            <a:spLocks noGrp="1"/>
          </p:cNvSpPr>
          <p:nvPr>
            <p:ph type="title"/>
          </p:nvPr>
        </p:nvSpPr>
        <p:spPr/>
        <p:txBody>
          <a:bodyPr/>
          <a:lstStyle/>
          <a:p>
            <a:r>
              <a:rPr lang="en-MY" dirty="0"/>
              <a:t>ARM is a RISC</a:t>
            </a:r>
          </a:p>
        </p:txBody>
      </p:sp>
      <p:sp>
        <p:nvSpPr>
          <p:cNvPr id="3" name="Content Placeholder 2">
            <a:extLst>
              <a:ext uri="{FF2B5EF4-FFF2-40B4-BE49-F238E27FC236}">
                <a16:creationId xmlns:a16="http://schemas.microsoft.com/office/drawing/2014/main" id="{D562412A-126A-447E-8647-586793915A2F}"/>
              </a:ext>
            </a:extLst>
          </p:cNvPr>
          <p:cNvSpPr>
            <a:spLocks noGrp="1"/>
          </p:cNvSpPr>
          <p:nvPr>
            <p:ph idx="1"/>
          </p:nvPr>
        </p:nvSpPr>
        <p:spPr/>
        <p:txBody>
          <a:bodyPr>
            <a:normAutofit fontScale="92500" lnSpcReduction="20000"/>
          </a:bodyPr>
          <a:lstStyle/>
          <a:p>
            <a:pPr algn="just">
              <a:lnSpc>
                <a:spcPct val="110000"/>
              </a:lnSpc>
            </a:pPr>
            <a:r>
              <a:rPr lang="en-MY" sz="2200" dirty="0"/>
              <a:t>RISC: simple but powerful instructions that execute within a single cycle at high clock speed.</a:t>
            </a:r>
          </a:p>
          <a:p>
            <a:pPr algn="just">
              <a:lnSpc>
                <a:spcPct val="110000"/>
              </a:lnSpc>
            </a:pPr>
            <a:r>
              <a:rPr lang="en-MY" sz="2200" dirty="0"/>
              <a:t>Four major design rules:</a:t>
            </a:r>
          </a:p>
          <a:p>
            <a:pPr lvl="1" algn="just">
              <a:lnSpc>
                <a:spcPct val="110000"/>
              </a:lnSpc>
            </a:pPr>
            <a:r>
              <a:rPr lang="en-MY" sz="2200" dirty="0"/>
              <a:t>Instructions: reduced set/single cycle/fixed length</a:t>
            </a:r>
          </a:p>
          <a:p>
            <a:pPr lvl="1" algn="just">
              <a:lnSpc>
                <a:spcPct val="110000"/>
              </a:lnSpc>
            </a:pPr>
            <a:r>
              <a:rPr lang="en-MY" sz="2200" dirty="0"/>
              <a:t>Pipeline: decode in one stage/no need for microcode</a:t>
            </a:r>
          </a:p>
          <a:p>
            <a:pPr lvl="1" algn="just">
              <a:lnSpc>
                <a:spcPct val="110000"/>
              </a:lnSpc>
            </a:pPr>
            <a:r>
              <a:rPr lang="en-MY" sz="2200" dirty="0"/>
              <a:t>Registers: a large set of general-purpose registers</a:t>
            </a:r>
          </a:p>
          <a:p>
            <a:pPr lvl="1" algn="just">
              <a:lnSpc>
                <a:spcPct val="110000"/>
              </a:lnSpc>
            </a:pPr>
            <a:r>
              <a:rPr lang="en-MY" sz="2200" dirty="0"/>
              <a:t>Load/store architecture: data processing instructions apply to registers only; load/store to transfer data from memory</a:t>
            </a:r>
          </a:p>
          <a:p>
            <a:pPr algn="just">
              <a:lnSpc>
                <a:spcPct val="110000"/>
              </a:lnSpc>
            </a:pPr>
            <a:r>
              <a:rPr lang="en-MY" sz="2200" dirty="0"/>
              <a:t>Results in simple design and fast clock rate</a:t>
            </a:r>
          </a:p>
          <a:p>
            <a:pPr algn="just">
              <a:lnSpc>
                <a:spcPct val="110000"/>
              </a:lnSpc>
            </a:pPr>
            <a:r>
              <a:rPr lang="en-MY" sz="2200" dirty="0"/>
              <a:t>The distinction blurs because CISC (Complex Instruction Set Computer) implements RISC concepts</a:t>
            </a:r>
          </a:p>
        </p:txBody>
      </p:sp>
      <p:sp>
        <p:nvSpPr>
          <p:cNvPr id="4" name="Slide Number Placeholder 3">
            <a:extLst>
              <a:ext uri="{FF2B5EF4-FFF2-40B4-BE49-F238E27FC236}">
                <a16:creationId xmlns:a16="http://schemas.microsoft.com/office/drawing/2014/main" id="{E5702BC8-75C6-4082-A0D9-D9B609A6F593}"/>
              </a:ext>
            </a:extLst>
          </p:cNvPr>
          <p:cNvSpPr>
            <a:spLocks noGrp="1"/>
          </p:cNvSpPr>
          <p:nvPr>
            <p:ph type="sldNum" sz="quarter" idx="12"/>
          </p:nvPr>
        </p:nvSpPr>
        <p:spPr/>
        <p:txBody>
          <a:bodyPr/>
          <a:lstStyle/>
          <a:p>
            <a:fld id="{A7CD31F4-64FA-4BA0-9498-67783267A8C8}" type="slidenum">
              <a:rPr lang="en-US" smtClean="0"/>
              <a:t>11</a:t>
            </a:fld>
            <a:endParaRPr lang="en-US"/>
          </a:p>
        </p:txBody>
      </p:sp>
    </p:spTree>
    <p:extLst>
      <p:ext uri="{BB962C8B-B14F-4D97-AF65-F5344CB8AC3E}">
        <p14:creationId xmlns:p14="http://schemas.microsoft.com/office/powerpoint/2010/main" val="396583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5420-73A9-405A-B307-97AD4ECF884F}"/>
              </a:ext>
            </a:extLst>
          </p:cNvPr>
          <p:cNvSpPr>
            <a:spLocks noGrp="1"/>
          </p:cNvSpPr>
          <p:nvPr>
            <p:ph type="title"/>
          </p:nvPr>
        </p:nvSpPr>
        <p:spPr/>
        <p:txBody>
          <a:bodyPr/>
          <a:lstStyle/>
          <a:p>
            <a:r>
              <a:rPr lang="en-MY" dirty="0"/>
              <a:t>ARM design philosophy</a:t>
            </a:r>
          </a:p>
        </p:txBody>
      </p:sp>
      <p:sp>
        <p:nvSpPr>
          <p:cNvPr id="3" name="Content Placeholder 2">
            <a:extLst>
              <a:ext uri="{FF2B5EF4-FFF2-40B4-BE49-F238E27FC236}">
                <a16:creationId xmlns:a16="http://schemas.microsoft.com/office/drawing/2014/main" id="{1A8A4109-3D99-4584-84C8-BDB71521003A}"/>
              </a:ext>
            </a:extLst>
          </p:cNvPr>
          <p:cNvSpPr>
            <a:spLocks noGrp="1"/>
          </p:cNvSpPr>
          <p:nvPr>
            <p:ph idx="1"/>
          </p:nvPr>
        </p:nvSpPr>
        <p:spPr/>
        <p:txBody>
          <a:bodyPr/>
          <a:lstStyle/>
          <a:p>
            <a:pPr algn="just">
              <a:lnSpc>
                <a:spcPct val="100000"/>
              </a:lnSpc>
            </a:pPr>
            <a:r>
              <a:rPr lang="en-MY" dirty="0"/>
              <a:t>Small processor for lower power consumption (for embedded system)</a:t>
            </a:r>
          </a:p>
          <a:p>
            <a:pPr algn="just">
              <a:lnSpc>
                <a:spcPct val="100000"/>
              </a:lnSpc>
            </a:pPr>
            <a:r>
              <a:rPr lang="en-MY" dirty="0"/>
              <a:t>High code density for limited memory and physical size restrictions</a:t>
            </a:r>
          </a:p>
          <a:p>
            <a:pPr algn="just">
              <a:lnSpc>
                <a:spcPct val="100000"/>
              </a:lnSpc>
            </a:pPr>
            <a:r>
              <a:rPr lang="en-MY" dirty="0"/>
              <a:t>The ability to use slow and low-cost memory</a:t>
            </a:r>
          </a:p>
          <a:p>
            <a:pPr algn="just">
              <a:lnSpc>
                <a:spcPct val="100000"/>
              </a:lnSpc>
            </a:pPr>
            <a:r>
              <a:rPr lang="en-MY" dirty="0"/>
              <a:t>Reduced die size for reducing manufacture cost and accommodating more peripherals</a:t>
            </a:r>
          </a:p>
        </p:txBody>
      </p:sp>
      <p:sp>
        <p:nvSpPr>
          <p:cNvPr id="4" name="Slide Number Placeholder 3">
            <a:extLst>
              <a:ext uri="{FF2B5EF4-FFF2-40B4-BE49-F238E27FC236}">
                <a16:creationId xmlns:a16="http://schemas.microsoft.com/office/drawing/2014/main" id="{6FE29D8D-54E0-4944-A338-872FE43F8F11}"/>
              </a:ext>
            </a:extLst>
          </p:cNvPr>
          <p:cNvSpPr>
            <a:spLocks noGrp="1"/>
          </p:cNvSpPr>
          <p:nvPr>
            <p:ph type="sldNum" sz="quarter" idx="12"/>
          </p:nvPr>
        </p:nvSpPr>
        <p:spPr/>
        <p:txBody>
          <a:bodyPr/>
          <a:lstStyle/>
          <a:p>
            <a:fld id="{A7CD31F4-64FA-4BA0-9498-67783267A8C8}" type="slidenum">
              <a:rPr lang="en-US" smtClean="0"/>
              <a:t>12</a:t>
            </a:fld>
            <a:endParaRPr lang="en-US"/>
          </a:p>
        </p:txBody>
      </p:sp>
    </p:spTree>
    <p:extLst>
      <p:ext uri="{BB962C8B-B14F-4D97-AF65-F5344CB8AC3E}">
        <p14:creationId xmlns:p14="http://schemas.microsoft.com/office/powerpoint/2010/main" val="326980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D28A-A02B-4B5B-9D8B-DE651B415591}"/>
              </a:ext>
            </a:extLst>
          </p:cNvPr>
          <p:cNvSpPr>
            <a:spLocks noGrp="1"/>
          </p:cNvSpPr>
          <p:nvPr>
            <p:ph type="title"/>
          </p:nvPr>
        </p:nvSpPr>
        <p:spPr/>
        <p:txBody>
          <a:bodyPr/>
          <a:lstStyle/>
          <a:p>
            <a:r>
              <a:rPr lang="en-MY" dirty="0"/>
              <a:t>ARM features</a:t>
            </a:r>
          </a:p>
        </p:txBody>
      </p:sp>
      <p:sp>
        <p:nvSpPr>
          <p:cNvPr id="3" name="Content Placeholder 2">
            <a:extLst>
              <a:ext uri="{FF2B5EF4-FFF2-40B4-BE49-F238E27FC236}">
                <a16:creationId xmlns:a16="http://schemas.microsoft.com/office/drawing/2014/main" id="{09502BD3-9AAC-4BE6-ADE0-BD46408B24CD}"/>
              </a:ext>
            </a:extLst>
          </p:cNvPr>
          <p:cNvSpPr>
            <a:spLocks noGrp="1"/>
          </p:cNvSpPr>
          <p:nvPr>
            <p:ph idx="1"/>
          </p:nvPr>
        </p:nvSpPr>
        <p:spPr/>
        <p:txBody>
          <a:bodyPr>
            <a:normAutofit/>
          </a:bodyPr>
          <a:lstStyle/>
          <a:p>
            <a:pPr algn="just">
              <a:lnSpc>
                <a:spcPct val="100000"/>
              </a:lnSpc>
            </a:pPr>
            <a:r>
              <a:rPr lang="en-MY" dirty="0"/>
              <a:t>Different from pure RISC in several ways:</a:t>
            </a:r>
          </a:p>
          <a:p>
            <a:pPr algn="just">
              <a:lnSpc>
                <a:spcPct val="100000"/>
              </a:lnSpc>
            </a:pPr>
            <a:r>
              <a:rPr lang="en-MY" dirty="0"/>
              <a:t>Variable cycle execution for certain instructions: multiple-register load/store (faster/higher code density)</a:t>
            </a:r>
          </a:p>
          <a:p>
            <a:pPr algn="just">
              <a:lnSpc>
                <a:spcPct val="100000"/>
              </a:lnSpc>
            </a:pPr>
            <a:r>
              <a:rPr lang="en-MY" dirty="0"/>
              <a:t>Inline barrel shifter leading to more complex instructions: improves performance and code density</a:t>
            </a:r>
          </a:p>
          <a:p>
            <a:pPr algn="just">
              <a:lnSpc>
                <a:spcPct val="100000"/>
              </a:lnSpc>
            </a:pPr>
            <a:r>
              <a:rPr lang="en-MY" dirty="0"/>
              <a:t>Thumb 16-bit instruction set: 30% code density improvement</a:t>
            </a:r>
          </a:p>
          <a:p>
            <a:pPr algn="just">
              <a:lnSpc>
                <a:spcPct val="100000"/>
              </a:lnSpc>
            </a:pPr>
            <a:r>
              <a:rPr lang="en-MY" dirty="0"/>
              <a:t>Conditional execution: improve performance and code density by reducing branch</a:t>
            </a:r>
          </a:p>
          <a:p>
            <a:pPr algn="just">
              <a:lnSpc>
                <a:spcPct val="100000"/>
              </a:lnSpc>
            </a:pPr>
            <a:r>
              <a:rPr lang="en-MY" dirty="0"/>
              <a:t>Enhanced instructions: DSP instructions</a:t>
            </a:r>
          </a:p>
        </p:txBody>
      </p:sp>
      <p:sp>
        <p:nvSpPr>
          <p:cNvPr id="4" name="Slide Number Placeholder 3">
            <a:extLst>
              <a:ext uri="{FF2B5EF4-FFF2-40B4-BE49-F238E27FC236}">
                <a16:creationId xmlns:a16="http://schemas.microsoft.com/office/drawing/2014/main" id="{33CA0AC6-AF3A-48F7-95A1-081811CCA933}"/>
              </a:ext>
            </a:extLst>
          </p:cNvPr>
          <p:cNvSpPr>
            <a:spLocks noGrp="1"/>
          </p:cNvSpPr>
          <p:nvPr>
            <p:ph type="sldNum" sz="quarter" idx="12"/>
          </p:nvPr>
        </p:nvSpPr>
        <p:spPr/>
        <p:txBody>
          <a:bodyPr/>
          <a:lstStyle/>
          <a:p>
            <a:fld id="{A7CD31F4-64FA-4BA0-9498-67783267A8C8}" type="slidenum">
              <a:rPr lang="en-US" smtClean="0"/>
              <a:t>13</a:t>
            </a:fld>
            <a:endParaRPr lang="en-US"/>
          </a:p>
        </p:txBody>
      </p:sp>
    </p:spTree>
    <p:extLst>
      <p:ext uri="{BB962C8B-B14F-4D97-AF65-F5344CB8AC3E}">
        <p14:creationId xmlns:p14="http://schemas.microsoft.com/office/powerpoint/2010/main" val="315986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7">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9">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E6033-E84A-45CE-9F03-5EF66D9C31C8}"/>
              </a:ext>
            </a:extLst>
          </p:cNvPr>
          <p:cNvSpPr>
            <a:spLocks noGrp="1"/>
          </p:cNvSpPr>
          <p:nvPr>
            <p:ph type="ctrTitle"/>
          </p:nvPr>
        </p:nvSpPr>
        <p:spPr>
          <a:xfrm>
            <a:off x="8200102" y="1432223"/>
            <a:ext cx="2818417" cy="3357976"/>
          </a:xfrm>
        </p:spPr>
        <p:txBody>
          <a:bodyPr vert="horz" lIns="91440" tIns="45720" rIns="91440" bIns="45720" rtlCol="0">
            <a:normAutofit/>
          </a:bodyPr>
          <a:lstStyle/>
          <a:p>
            <a:r>
              <a:rPr lang="en-US" sz="3800"/>
              <a:t>ARM architecture</a:t>
            </a:r>
          </a:p>
        </p:txBody>
      </p:sp>
      <p:sp>
        <p:nvSpPr>
          <p:cNvPr id="32" name="Rectangle 31">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5" name="Oval 34">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ubtitle 5">
            <a:extLst>
              <a:ext uri="{FF2B5EF4-FFF2-40B4-BE49-F238E27FC236}">
                <a16:creationId xmlns:a16="http://schemas.microsoft.com/office/drawing/2014/main" id="{526DE1B6-E42A-45AE-9C5A-755C5472B551}"/>
              </a:ext>
            </a:extLst>
          </p:cNvPr>
          <p:cNvSpPr>
            <a:spLocks noGrp="1"/>
          </p:cNvSpPr>
          <p:nvPr>
            <p:ph type="subTitle" idx="1"/>
          </p:nvPr>
        </p:nvSpPr>
        <p:spPr>
          <a:xfrm>
            <a:off x="8200102" y="4790198"/>
            <a:ext cx="2818418" cy="687058"/>
          </a:xfrm>
        </p:spPr>
        <p:txBody>
          <a:bodyPr>
            <a:normAutofit/>
          </a:bodyPr>
          <a:lstStyle/>
          <a:p>
            <a:r>
              <a:rPr lang="en-MY" sz="1600">
                <a:solidFill>
                  <a:srgbClr val="000000"/>
                </a:solidFill>
              </a:rPr>
              <a:t>Multiply Accumulate (MAC)</a:t>
            </a:r>
          </a:p>
        </p:txBody>
      </p:sp>
      <p:pic>
        <p:nvPicPr>
          <p:cNvPr id="5" name="Picture 4" descr="Diagram&#10;&#10;Description automatically generated">
            <a:extLst>
              <a:ext uri="{FF2B5EF4-FFF2-40B4-BE49-F238E27FC236}">
                <a16:creationId xmlns:a16="http://schemas.microsoft.com/office/drawing/2014/main" id="{D024D986-809D-454B-8BAD-B40ED368F162}"/>
              </a:ext>
            </a:extLst>
          </p:cNvPr>
          <p:cNvPicPr>
            <a:picLocks noChangeAspect="1"/>
          </p:cNvPicPr>
          <p:nvPr/>
        </p:nvPicPr>
        <p:blipFill rotWithShape="1">
          <a:blip r:embed="rId5"/>
          <a:srcRect r="3468" b="-2"/>
          <a:stretch/>
        </p:blipFill>
        <p:spPr>
          <a:xfrm>
            <a:off x="1572266" y="315984"/>
            <a:ext cx="5063417" cy="6226031"/>
          </a:xfrm>
          <a:prstGeom prst="rect">
            <a:avLst/>
          </a:prstGeom>
        </p:spPr>
      </p:pic>
      <p:sp>
        <p:nvSpPr>
          <p:cNvPr id="4" name="Slide Number Placeholder 3">
            <a:extLst>
              <a:ext uri="{FF2B5EF4-FFF2-40B4-BE49-F238E27FC236}">
                <a16:creationId xmlns:a16="http://schemas.microsoft.com/office/drawing/2014/main" id="{063CDBF6-F27B-40FB-A944-70AD22FFCE17}"/>
              </a:ext>
            </a:extLst>
          </p:cNvPr>
          <p:cNvSpPr>
            <a:spLocks noGrp="1"/>
          </p:cNvSpPr>
          <p:nvPr>
            <p:ph type="sldNum" sz="quarter" idx="12"/>
          </p:nvPr>
        </p:nvSpPr>
        <p:spPr>
          <a:xfrm>
            <a:off x="9592056" y="5477256"/>
            <a:ext cx="1193868" cy="640080"/>
          </a:xfrm>
        </p:spPr>
        <p:txBody>
          <a:bodyPr vert="horz" lIns="91440" tIns="45720" rIns="91440" bIns="45720" rtlCol="0">
            <a:normAutofit/>
          </a:bodyPr>
          <a:lstStyle/>
          <a:p>
            <a:pPr defTabSz="914400">
              <a:spcAft>
                <a:spcPts val="600"/>
              </a:spcAft>
            </a:pPr>
            <a:fld id="{A7CD31F4-64FA-4BA0-9498-67783267A8C8}" type="slidenum">
              <a:rPr lang="en-US" smtClean="0"/>
              <a:pPr defTabSz="914400">
                <a:spcAft>
                  <a:spcPts val="600"/>
                </a:spcAft>
              </a:pPr>
              <a:t>14</a:t>
            </a:fld>
            <a:endParaRPr lang="en-US"/>
          </a:p>
        </p:txBody>
      </p:sp>
    </p:spTree>
    <p:extLst>
      <p:ext uri="{BB962C8B-B14F-4D97-AF65-F5344CB8AC3E}">
        <p14:creationId xmlns:p14="http://schemas.microsoft.com/office/powerpoint/2010/main" val="60744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2F9B8D9-2A0F-48A2-AD9F-81D8C4970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789F4-42AD-47C0-8185-3935DCEFAC00}"/>
              </a:ext>
            </a:extLst>
          </p:cNvPr>
          <p:cNvSpPr>
            <a:spLocks noGrp="1"/>
          </p:cNvSpPr>
          <p:nvPr>
            <p:ph type="title"/>
          </p:nvPr>
        </p:nvSpPr>
        <p:spPr>
          <a:xfrm>
            <a:off x="4970109" y="484632"/>
            <a:ext cx="6730277" cy="1609344"/>
          </a:xfrm>
          <a:ln>
            <a:noFill/>
          </a:ln>
        </p:spPr>
        <p:txBody>
          <a:bodyPr>
            <a:normAutofit/>
          </a:bodyPr>
          <a:lstStyle/>
          <a:p>
            <a:r>
              <a:rPr lang="en-MY" sz="4400"/>
              <a:t>ARM architecture</a:t>
            </a:r>
          </a:p>
        </p:txBody>
      </p:sp>
      <p:pic>
        <p:nvPicPr>
          <p:cNvPr id="5" name="Picture 4" descr="Diagram, schematic&#10;&#10;Description automatically generated">
            <a:extLst>
              <a:ext uri="{FF2B5EF4-FFF2-40B4-BE49-F238E27FC236}">
                <a16:creationId xmlns:a16="http://schemas.microsoft.com/office/drawing/2014/main" id="{0A7AAD95-C685-4A64-B714-AEA44C11EFAD}"/>
              </a:ext>
            </a:extLst>
          </p:cNvPr>
          <p:cNvPicPr>
            <a:picLocks noChangeAspect="1"/>
          </p:cNvPicPr>
          <p:nvPr/>
        </p:nvPicPr>
        <p:blipFill>
          <a:blip r:embed="rId4"/>
          <a:stretch>
            <a:fillRect/>
          </a:stretch>
        </p:blipFill>
        <p:spPr>
          <a:xfrm>
            <a:off x="797664" y="640080"/>
            <a:ext cx="3394771" cy="5588101"/>
          </a:xfrm>
          <a:prstGeom prst="rect">
            <a:avLst/>
          </a:prstGeom>
        </p:spPr>
      </p:pic>
      <p:sp>
        <p:nvSpPr>
          <p:cNvPr id="3" name="Content Placeholder 2">
            <a:extLst>
              <a:ext uri="{FF2B5EF4-FFF2-40B4-BE49-F238E27FC236}">
                <a16:creationId xmlns:a16="http://schemas.microsoft.com/office/drawing/2014/main" id="{065B6FF3-2919-4C70-A5F6-95A229EC7C36}"/>
              </a:ext>
            </a:extLst>
          </p:cNvPr>
          <p:cNvSpPr>
            <a:spLocks noGrp="1"/>
          </p:cNvSpPr>
          <p:nvPr>
            <p:ph idx="1"/>
          </p:nvPr>
        </p:nvSpPr>
        <p:spPr>
          <a:xfrm>
            <a:off x="4970109" y="2121408"/>
            <a:ext cx="6730276" cy="4050792"/>
          </a:xfrm>
        </p:spPr>
        <p:txBody>
          <a:bodyPr>
            <a:normAutofit/>
          </a:bodyPr>
          <a:lstStyle/>
          <a:p>
            <a:pPr algn="just">
              <a:lnSpc>
                <a:spcPct val="100000"/>
              </a:lnSpc>
            </a:pPr>
            <a:r>
              <a:rPr lang="en-MY" dirty="0"/>
              <a:t>Load/store architecture</a:t>
            </a:r>
          </a:p>
          <a:p>
            <a:pPr algn="just">
              <a:lnSpc>
                <a:spcPct val="100000"/>
              </a:lnSpc>
            </a:pPr>
            <a:r>
              <a:rPr lang="en-MY" dirty="0"/>
              <a:t>A large array of uniform registers</a:t>
            </a:r>
          </a:p>
          <a:p>
            <a:pPr algn="just">
              <a:lnSpc>
                <a:spcPct val="100000"/>
              </a:lnSpc>
            </a:pPr>
            <a:r>
              <a:rPr lang="en-MY" dirty="0"/>
              <a:t>Fixed-length 32-bit instructions</a:t>
            </a:r>
          </a:p>
          <a:p>
            <a:pPr algn="just">
              <a:lnSpc>
                <a:spcPct val="100000"/>
              </a:lnSpc>
            </a:pPr>
            <a:r>
              <a:rPr lang="en-MY" dirty="0"/>
              <a:t>3-address instructions</a:t>
            </a:r>
          </a:p>
        </p:txBody>
      </p:sp>
      <p:grpSp>
        <p:nvGrpSpPr>
          <p:cNvPr id="12" name="Group 11">
            <a:extLst>
              <a:ext uri="{FF2B5EF4-FFF2-40B4-BE49-F238E27FC236}">
                <a16:creationId xmlns:a16="http://schemas.microsoft.com/office/drawing/2014/main" id="{0F7E20FF-7DA6-46B7-AB0E-E6CBFDD072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BE624B6-B9F4-4C3F-9F6E-2182D90EC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710C23B-B5E1-45A6-80F6-55643AC6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85327AAF-0F5C-49B3-BC4A-513A1208C216}"/>
              </a:ext>
            </a:extLst>
          </p:cNvPr>
          <p:cNvSpPr>
            <a:spLocks noGrp="1"/>
          </p:cNvSpPr>
          <p:nvPr>
            <p:ph type="sldNum" sz="quarter" idx="12"/>
          </p:nvPr>
        </p:nvSpPr>
        <p:spPr>
          <a:xfrm>
            <a:off x="11311128" y="6272784"/>
            <a:ext cx="640080" cy="365125"/>
          </a:xfrm>
        </p:spPr>
        <p:txBody>
          <a:bodyPr>
            <a:normAutofit/>
          </a:bodyPr>
          <a:lstStyle/>
          <a:p>
            <a:pPr>
              <a:spcAft>
                <a:spcPts val="600"/>
              </a:spcAft>
            </a:pPr>
            <a:fld id="{A7CD31F4-64FA-4BA0-9498-67783267A8C8}" type="slidenum">
              <a:rPr lang="en-US" smtClean="0"/>
              <a:pPr>
                <a:spcAft>
                  <a:spcPts val="600"/>
                </a:spcAft>
              </a:pPr>
              <a:t>15</a:t>
            </a:fld>
            <a:endParaRPr lang="en-US"/>
          </a:p>
        </p:txBody>
      </p:sp>
    </p:spTree>
    <p:extLst>
      <p:ext uri="{BB962C8B-B14F-4D97-AF65-F5344CB8AC3E}">
        <p14:creationId xmlns:p14="http://schemas.microsoft.com/office/powerpoint/2010/main" val="2253904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AutoShape 2">
            <a:extLst>
              <a:ext uri="{FF2B5EF4-FFF2-40B4-BE49-F238E27FC236}">
                <a16:creationId xmlns:a16="http://schemas.microsoft.com/office/drawing/2014/main" id="{F7518351-2297-4410-B7E9-ECF36958FDF5}"/>
              </a:ext>
            </a:extLst>
          </p:cNvPr>
          <p:cNvSpPr>
            <a:spLocks noChangeArrowheads="1"/>
          </p:cNvSpPr>
          <p:nvPr/>
        </p:nvSpPr>
        <p:spPr bwMode="auto">
          <a:xfrm>
            <a:off x="1676400" y="4343400"/>
            <a:ext cx="8763000" cy="838200"/>
          </a:xfrm>
          <a:prstGeom prst="notchedRightArrow">
            <a:avLst>
              <a:gd name="adj1" fmla="val 56944"/>
              <a:gd name="adj2" fmla="val 159093"/>
            </a:avLst>
          </a:prstGeom>
          <a:gradFill rotWithShape="0">
            <a:gsLst>
              <a:gs pos="0">
                <a:srgbClr val="D5F8FF"/>
              </a:gs>
              <a:gs pos="100000">
                <a:schemeClr val="accent2"/>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03" name="Rectangle 3">
            <a:extLst>
              <a:ext uri="{FF2B5EF4-FFF2-40B4-BE49-F238E27FC236}">
                <a16:creationId xmlns:a16="http://schemas.microsoft.com/office/drawing/2014/main" id="{B3FD8474-F0A0-48D3-8B5F-7962135881DA}"/>
              </a:ext>
            </a:extLst>
          </p:cNvPr>
          <p:cNvSpPr>
            <a:spLocks noGrp="1" noChangeArrowheads="1"/>
          </p:cNvSpPr>
          <p:nvPr>
            <p:ph type="title"/>
          </p:nvPr>
        </p:nvSpPr>
        <p:spPr>
          <a:xfrm>
            <a:off x="1023144" y="378555"/>
            <a:ext cx="10058400" cy="763651"/>
          </a:xfrm>
        </p:spPr>
        <p:txBody>
          <a:bodyPr/>
          <a:lstStyle/>
          <a:p>
            <a:r>
              <a:rPr lang="en-US" altLang="en-US" sz="4000" dirty="0"/>
              <a:t>Architecture Revisions</a:t>
            </a:r>
          </a:p>
        </p:txBody>
      </p:sp>
      <p:sp>
        <p:nvSpPr>
          <p:cNvPr id="230404" name="Text Box 4">
            <a:extLst>
              <a:ext uri="{FF2B5EF4-FFF2-40B4-BE49-F238E27FC236}">
                <a16:creationId xmlns:a16="http://schemas.microsoft.com/office/drawing/2014/main" id="{773D0CDB-E357-4218-AFAA-CFD8699A7BF9}"/>
              </a:ext>
            </a:extLst>
          </p:cNvPr>
          <p:cNvSpPr txBox="1">
            <a:spLocks noChangeArrowheads="1"/>
          </p:cNvSpPr>
          <p:nvPr/>
        </p:nvSpPr>
        <p:spPr bwMode="auto">
          <a:xfrm>
            <a:off x="44958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1998</a:t>
            </a:r>
            <a:endParaRPr lang="en-US" altLang="en-US" sz="1400">
              <a:solidFill>
                <a:schemeClr val="tx2"/>
              </a:solidFill>
            </a:endParaRPr>
          </a:p>
        </p:txBody>
      </p:sp>
      <p:sp>
        <p:nvSpPr>
          <p:cNvPr id="230405" name="Text Box 5">
            <a:extLst>
              <a:ext uri="{FF2B5EF4-FFF2-40B4-BE49-F238E27FC236}">
                <a16:creationId xmlns:a16="http://schemas.microsoft.com/office/drawing/2014/main" id="{3BEF89DC-24A2-437B-AD20-F57F225CD0B5}"/>
              </a:ext>
            </a:extLst>
          </p:cNvPr>
          <p:cNvSpPr txBox="1">
            <a:spLocks noChangeArrowheads="1"/>
          </p:cNvSpPr>
          <p:nvPr/>
        </p:nvSpPr>
        <p:spPr bwMode="auto">
          <a:xfrm>
            <a:off x="57912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2000</a:t>
            </a:r>
            <a:endParaRPr lang="en-US" altLang="en-US" sz="1400">
              <a:solidFill>
                <a:schemeClr val="tx2"/>
              </a:solidFill>
            </a:endParaRPr>
          </a:p>
        </p:txBody>
      </p:sp>
      <p:sp>
        <p:nvSpPr>
          <p:cNvPr id="230406" name="Text Box 6">
            <a:extLst>
              <a:ext uri="{FF2B5EF4-FFF2-40B4-BE49-F238E27FC236}">
                <a16:creationId xmlns:a16="http://schemas.microsoft.com/office/drawing/2014/main" id="{E754C20D-BD3D-4BFE-9941-F6C86AB8139E}"/>
              </a:ext>
            </a:extLst>
          </p:cNvPr>
          <p:cNvSpPr txBox="1">
            <a:spLocks noChangeArrowheads="1"/>
          </p:cNvSpPr>
          <p:nvPr/>
        </p:nvSpPr>
        <p:spPr bwMode="auto">
          <a:xfrm>
            <a:off x="70866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2002</a:t>
            </a:r>
            <a:endParaRPr lang="en-US" altLang="en-US" sz="1400">
              <a:solidFill>
                <a:schemeClr val="tx2"/>
              </a:solidFill>
            </a:endParaRPr>
          </a:p>
        </p:txBody>
      </p:sp>
      <p:sp>
        <p:nvSpPr>
          <p:cNvPr id="230407" name="Text Box 7">
            <a:extLst>
              <a:ext uri="{FF2B5EF4-FFF2-40B4-BE49-F238E27FC236}">
                <a16:creationId xmlns:a16="http://schemas.microsoft.com/office/drawing/2014/main" id="{D9351AEC-EA9C-46C9-A921-B2D28C49F266}"/>
              </a:ext>
            </a:extLst>
          </p:cNvPr>
          <p:cNvSpPr txBox="1">
            <a:spLocks noChangeArrowheads="1"/>
          </p:cNvSpPr>
          <p:nvPr/>
        </p:nvSpPr>
        <p:spPr bwMode="auto">
          <a:xfrm>
            <a:off x="8305800" y="56769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2004</a:t>
            </a:r>
            <a:endParaRPr lang="en-US" altLang="en-US" sz="1400">
              <a:solidFill>
                <a:schemeClr val="tx2"/>
              </a:solidFill>
            </a:endParaRPr>
          </a:p>
        </p:txBody>
      </p:sp>
      <p:sp>
        <p:nvSpPr>
          <p:cNvPr id="230408" name="Line 8">
            <a:extLst>
              <a:ext uri="{FF2B5EF4-FFF2-40B4-BE49-F238E27FC236}">
                <a16:creationId xmlns:a16="http://schemas.microsoft.com/office/drawing/2014/main" id="{D4E14E8C-E0A0-40B0-9B15-E75605C5961F}"/>
              </a:ext>
            </a:extLst>
          </p:cNvPr>
          <p:cNvSpPr>
            <a:spLocks noChangeShapeType="1"/>
          </p:cNvSpPr>
          <p:nvPr/>
        </p:nvSpPr>
        <p:spPr bwMode="auto">
          <a:xfrm>
            <a:off x="2133600" y="5486400"/>
            <a:ext cx="822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09" name="Line 9">
            <a:extLst>
              <a:ext uri="{FF2B5EF4-FFF2-40B4-BE49-F238E27FC236}">
                <a16:creationId xmlns:a16="http://schemas.microsoft.com/office/drawing/2014/main" id="{32F4B3FB-A069-4C3E-B3F7-5CD778B64D36}"/>
              </a:ext>
            </a:extLst>
          </p:cNvPr>
          <p:cNvSpPr>
            <a:spLocks noChangeShapeType="1"/>
          </p:cNvSpPr>
          <p:nvPr/>
        </p:nvSpPr>
        <p:spPr bwMode="auto">
          <a:xfrm flipV="1">
            <a:off x="2133600" y="1371600"/>
            <a:ext cx="0" cy="411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10" name="Text Box 10">
            <a:extLst>
              <a:ext uri="{FF2B5EF4-FFF2-40B4-BE49-F238E27FC236}">
                <a16:creationId xmlns:a16="http://schemas.microsoft.com/office/drawing/2014/main" id="{D20B7D93-D286-49D1-A3EE-81E0657FFE54}"/>
              </a:ext>
            </a:extLst>
          </p:cNvPr>
          <p:cNvSpPr txBox="1">
            <a:spLocks noChangeArrowheads="1"/>
          </p:cNvSpPr>
          <p:nvPr/>
        </p:nvSpPr>
        <p:spPr bwMode="auto">
          <a:xfrm>
            <a:off x="9753600" y="59436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time</a:t>
            </a:r>
            <a:endParaRPr lang="en-US" altLang="en-US" sz="1400">
              <a:solidFill>
                <a:schemeClr val="tx2"/>
              </a:solidFill>
            </a:endParaRPr>
          </a:p>
        </p:txBody>
      </p:sp>
      <p:sp>
        <p:nvSpPr>
          <p:cNvPr id="230411" name="Text Box 11">
            <a:extLst>
              <a:ext uri="{FF2B5EF4-FFF2-40B4-BE49-F238E27FC236}">
                <a16:creationId xmlns:a16="http://schemas.microsoft.com/office/drawing/2014/main" id="{852776D4-0659-47A1-9FDF-879BC6F93935}"/>
              </a:ext>
            </a:extLst>
          </p:cNvPr>
          <p:cNvSpPr txBox="1">
            <a:spLocks noChangeArrowheads="1"/>
          </p:cNvSpPr>
          <p:nvPr/>
        </p:nvSpPr>
        <p:spPr bwMode="auto">
          <a:xfrm rot="16200000">
            <a:off x="1066800" y="1973263"/>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version</a:t>
            </a:r>
            <a:endParaRPr lang="en-US" altLang="en-US" sz="1400">
              <a:solidFill>
                <a:schemeClr val="tx2"/>
              </a:solidFill>
            </a:endParaRPr>
          </a:p>
        </p:txBody>
      </p:sp>
      <p:sp>
        <p:nvSpPr>
          <p:cNvPr id="230412" name="Line 12">
            <a:extLst>
              <a:ext uri="{FF2B5EF4-FFF2-40B4-BE49-F238E27FC236}">
                <a16:creationId xmlns:a16="http://schemas.microsoft.com/office/drawing/2014/main" id="{2CA53802-E94D-432C-A34C-DE5884B9FE1C}"/>
              </a:ext>
            </a:extLst>
          </p:cNvPr>
          <p:cNvSpPr>
            <a:spLocks noChangeShapeType="1"/>
          </p:cNvSpPr>
          <p:nvPr/>
        </p:nvSpPr>
        <p:spPr bwMode="auto">
          <a:xfrm>
            <a:off x="49530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13" name="Line 13">
            <a:extLst>
              <a:ext uri="{FF2B5EF4-FFF2-40B4-BE49-F238E27FC236}">
                <a16:creationId xmlns:a16="http://schemas.microsoft.com/office/drawing/2014/main" id="{F73B9DEA-4A59-4F28-AA66-2B2871B7F57E}"/>
              </a:ext>
            </a:extLst>
          </p:cNvPr>
          <p:cNvSpPr>
            <a:spLocks noChangeShapeType="1"/>
          </p:cNvSpPr>
          <p:nvPr/>
        </p:nvSpPr>
        <p:spPr bwMode="auto">
          <a:xfrm>
            <a:off x="62484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14" name="Line 14">
            <a:extLst>
              <a:ext uri="{FF2B5EF4-FFF2-40B4-BE49-F238E27FC236}">
                <a16:creationId xmlns:a16="http://schemas.microsoft.com/office/drawing/2014/main" id="{49428C2B-8A13-4927-83EC-664AF584C4DF}"/>
              </a:ext>
            </a:extLst>
          </p:cNvPr>
          <p:cNvSpPr>
            <a:spLocks noChangeShapeType="1"/>
          </p:cNvSpPr>
          <p:nvPr/>
        </p:nvSpPr>
        <p:spPr bwMode="auto">
          <a:xfrm>
            <a:off x="75438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15" name="Line 15">
            <a:extLst>
              <a:ext uri="{FF2B5EF4-FFF2-40B4-BE49-F238E27FC236}">
                <a16:creationId xmlns:a16="http://schemas.microsoft.com/office/drawing/2014/main" id="{ACE27D65-8F93-46CD-8C98-34C392D26893}"/>
              </a:ext>
            </a:extLst>
          </p:cNvPr>
          <p:cNvSpPr>
            <a:spLocks noChangeShapeType="1"/>
          </p:cNvSpPr>
          <p:nvPr/>
        </p:nvSpPr>
        <p:spPr bwMode="auto">
          <a:xfrm>
            <a:off x="87630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16" name="Text Box 16">
            <a:extLst>
              <a:ext uri="{FF2B5EF4-FFF2-40B4-BE49-F238E27FC236}">
                <a16:creationId xmlns:a16="http://schemas.microsoft.com/office/drawing/2014/main" id="{AB5FA69C-5368-4C92-8E21-B362C4717A65}"/>
              </a:ext>
            </a:extLst>
          </p:cNvPr>
          <p:cNvSpPr txBox="1">
            <a:spLocks noChangeArrowheads="1"/>
          </p:cNvSpPr>
          <p:nvPr/>
        </p:nvSpPr>
        <p:spPr bwMode="auto">
          <a:xfrm>
            <a:off x="2438400" y="36195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ARMv5</a:t>
            </a:r>
            <a:endParaRPr lang="en-US" altLang="en-US" sz="1400"/>
          </a:p>
        </p:txBody>
      </p:sp>
      <p:sp>
        <p:nvSpPr>
          <p:cNvPr id="230417" name="Text Box 17">
            <a:extLst>
              <a:ext uri="{FF2B5EF4-FFF2-40B4-BE49-F238E27FC236}">
                <a16:creationId xmlns:a16="http://schemas.microsoft.com/office/drawing/2014/main" id="{0B009B06-5D31-4D62-B767-CD7438390ABC}"/>
              </a:ext>
            </a:extLst>
          </p:cNvPr>
          <p:cNvSpPr txBox="1">
            <a:spLocks noChangeArrowheads="1"/>
          </p:cNvSpPr>
          <p:nvPr/>
        </p:nvSpPr>
        <p:spPr bwMode="auto">
          <a:xfrm>
            <a:off x="4833938" y="263842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ARMv6</a:t>
            </a:r>
            <a:endParaRPr lang="en-US" altLang="en-US" sz="1400"/>
          </a:p>
        </p:txBody>
      </p:sp>
      <p:sp>
        <p:nvSpPr>
          <p:cNvPr id="230418" name="Text Box 18">
            <a:extLst>
              <a:ext uri="{FF2B5EF4-FFF2-40B4-BE49-F238E27FC236}">
                <a16:creationId xmlns:a16="http://schemas.microsoft.com/office/drawing/2014/main" id="{B82180B3-7146-47FA-A47B-32C48DF8CD28}"/>
              </a:ext>
            </a:extLst>
          </p:cNvPr>
          <p:cNvSpPr txBox="1">
            <a:spLocks noChangeArrowheads="1"/>
          </p:cNvSpPr>
          <p:nvPr/>
        </p:nvSpPr>
        <p:spPr bwMode="auto">
          <a:xfrm>
            <a:off x="19812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1994</a:t>
            </a:r>
            <a:endParaRPr lang="en-US" altLang="en-US" sz="1400">
              <a:solidFill>
                <a:schemeClr val="tx2"/>
              </a:solidFill>
            </a:endParaRPr>
          </a:p>
        </p:txBody>
      </p:sp>
      <p:sp>
        <p:nvSpPr>
          <p:cNvPr id="230419" name="Line 19">
            <a:extLst>
              <a:ext uri="{FF2B5EF4-FFF2-40B4-BE49-F238E27FC236}">
                <a16:creationId xmlns:a16="http://schemas.microsoft.com/office/drawing/2014/main" id="{2E97CCBC-3BAE-4F30-90C1-42AB71882BE9}"/>
              </a:ext>
            </a:extLst>
          </p:cNvPr>
          <p:cNvSpPr>
            <a:spLocks noChangeShapeType="1"/>
          </p:cNvSpPr>
          <p:nvPr/>
        </p:nvSpPr>
        <p:spPr bwMode="auto">
          <a:xfrm>
            <a:off x="36576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20" name="Line 20">
            <a:extLst>
              <a:ext uri="{FF2B5EF4-FFF2-40B4-BE49-F238E27FC236}">
                <a16:creationId xmlns:a16="http://schemas.microsoft.com/office/drawing/2014/main" id="{F1B8C8E4-988A-412B-99DA-C35C5F6B96D0}"/>
              </a:ext>
            </a:extLst>
          </p:cNvPr>
          <p:cNvSpPr>
            <a:spLocks noChangeShapeType="1"/>
          </p:cNvSpPr>
          <p:nvPr/>
        </p:nvSpPr>
        <p:spPr bwMode="auto">
          <a:xfrm>
            <a:off x="24384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21" name="Text Box 21">
            <a:extLst>
              <a:ext uri="{FF2B5EF4-FFF2-40B4-BE49-F238E27FC236}">
                <a16:creationId xmlns:a16="http://schemas.microsoft.com/office/drawing/2014/main" id="{63A53CD7-860D-4302-B101-3D0AA3B44222}"/>
              </a:ext>
            </a:extLst>
          </p:cNvPr>
          <p:cNvSpPr txBox="1">
            <a:spLocks noChangeArrowheads="1"/>
          </p:cNvSpPr>
          <p:nvPr/>
        </p:nvSpPr>
        <p:spPr bwMode="auto">
          <a:xfrm>
            <a:off x="32004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1996</a:t>
            </a:r>
            <a:endParaRPr lang="en-US" altLang="en-US" sz="1400">
              <a:solidFill>
                <a:schemeClr val="tx2"/>
              </a:solidFill>
            </a:endParaRPr>
          </a:p>
        </p:txBody>
      </p:sp>
      <p:sp>
        <p:nvSpPr>
          <p:cNvPr id="230422" name="Line 22">
            <a:extLst>
              <a:ext uri="{FF2B5EF4-FFF2-40B4-BE49-F238E27FC236}">
                <a16:creationId xmlns:a16="http://schemas.microsoft.com/office/drawing/2014/main" id="{159C75EB-5A5F-47EF-BF59-F55FD463B752}"/>
              </a:ext>
            </a:extLst>
          </p:cNvPr>
          <p:cNvSpPr>
            <a:spLocks noChangeShapeType="1"/>
          </p:cNvSpPr>
          <p:nvPr/>
        </p:nvSpPr>
        <p:spPr bwMode="auto">
          <a:xfrm>
            <a:off x="9906000" y="54864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30423" name="Text Box 23">
            <a:extLst>
              <a:ext uri="{FF2B5EF4-FFF2-40B4-BE49-F238E27FC236}">
                <a16:creationId xmlns:a16="http://schemas.microsoft.com/office/drawing/2014/main" id="{CE2E103E-4D8F-4B64-A869-B6861EB25305}"/>
              </a:ext>
            </a:extLst>
          </p:cNvPr>
          <p:cNvSpPr txBox="1">
            <a:spLocks noChangeArrowheads="1"/>
          </p:cNvSpPr>
          <p:nvPr/>
        </p:nvSpPr>
        <p:spPr bwMode="auto">
          <a:xfrm>
            <a:off x="94488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2006</a:t>
            </a:r>
            <a:endParaRPr lang="en-US" altLang="en-US" sz="1400">
              <a:solidFill>
                <a:schemeClr val="tx2"/>
              </a:solidFill>
            </a:endParaRPr>
          </a:p>
        </p:txBody>
      </p:sp>
      <p:sp>
        <p:nvSpPr>
          <p:cNvPr id="230424" name="AutoShape 24">
            <a:extLst>
              <a:ext uri="{FF2B5EF4-FFF2-40B4-BE49-F238E27FC236}">
                <a16:creationId xmlns:a16="http://schemas.microsoft.com/office/drawing/2014/main" id="{F41ED611-1FCF-44BD-8782-C92D003FCBC5}"/>
              </a:ext>
            </a:extLst>
          </p:cNvPr>
          <p:cNvSpPr>
            <a:spLocks noChangeArrowheads="1"/>
          </p:cNvSpPr>
          <p:nvPr/>
        </p:nvSpPr>
        <p:spPr bwMode="auto">
          <a:xfrm>
            <a:off x="3300413" y="3287713"/>
            <a:ext cx="7010400" cy="990600"/>
          </a:xfrm>
          <a:prstGeom prst="notchedRightArrow">
            <a:avLst>
              <a:gd name="adj1" fmla="val 51602"/>
              <a:gd name="adj2" fmla="val 118342"/>
            </a:avLst>
          </a:prstGeom>
          <a:gradFill rotWithShape="0">
            <a:gsLst>
              <a:gs pos="0">
                <a:srgbClr val="CCFFCC"/>
              </a:gs>
              <a:gs pos="100000">
                <a:schemeClr val="accent1"/>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25" name="AutoShape 25">
            <a:extLst>
              <a:ext uri="{FF2B5EF4-FFF2-40B4-BE49-F238E27FC236}">
                <a16:creationId xmlns:a16="http://schemas.microsoft.com/office/drawing/2014/main" id="{3F781C8D-829B-4AB2-BA6A-7C7983875D9B}"/>
              </a:ext>
            </a:extLst>
          </p:cNvPr>
          <p:cNvSpPr>
            <a:spLocks noChangeArrowheads="1"/>
          </p:cNvSpPr>
          <p:nvPr/>
        </p:nvSpPr>
        <p:spPr bwMode="auto">
          <a:xfrm>
            <a:off x="5595938" y="2333625"/>
            <a:ext cx="4648200" cy="914400"/>
          </a:xfrm>
          <a:prstGeom prst="notchedRightArrow">
            <a:avLst>
              <a:gd name="adj1" fmla="val 52315"/>
              <a:gd name="adj2" fmla="val 123553"/>
            </a:avLst>
          </a:prstGeom>
          <a:gradFill rotWithShape="0">
            <a:gsLst>
              <a:gs pos="0">
                <a:srgbClr val="FFFFCC"/>
              </a:gs>
              <a:gs pos="100000">
                <a:schemeClr val="tx2"/>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26" name="Text Box 26">
            <a:extLst>
              <a:ext uri="{FF2B5EF4-FFF2-40B4-BE49-F238E27FC236}">
                <a16:creationId xmlns:a16="http://schemas.microsoft.com/office/drawing/2014/main" id="{44F670A0-E11E-4A76-ABE0-C612146A47F5}"/>
              </a:ext>
            </a:extLst>
          </p:cNvPr>
          <p:cNvSpPr txBox="1">
            <a:spLocks noChangeArrowheads="1"/>
          </p:cNvSpPr>
          <p:nvPr/>
        </p:nvSpPr>
        <p:spPr bwMode="auto">
          <a:xfrm>
            <a:off x="1524000" y="46101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V4</a:t>
            </a:r>
            <a:endParaRPr lang="en-US" altLang="en-US" sz="1400"/>
          </a:p>
        </p:txBody>
      </p:sp>
      <p:sp>
        <p:nvSpPr>
          <p:cNvPr id="230427" name="Text Box 27">
            <a:extLst>
              <a:ext uri="{FF2B5EF4-FFF2-40B4-BE49-F238E27FC236}">
                <a16:creationId xmlns:a16="http://schemas.microsoft.com/office/drawing/2014/main" id="{BE5CA124-A3AE-4728-B8D5-4AA0BAF0C681}"/>
              </a:ext>
            </a:extLst>
          </p:cNvPr>
          <p:cNvSpPr txBox="1">
            <a:spLocks noChangeArrowheads="1"/>
          </p:cNvSpPr>
          <p:nvPr/>
        </p:nvSpPr>
        <p:spPr bwMode="auto">
          <a:xfrm>
            <a:off x="3400425" y="4065310"/>
            <a:ext cx="1244600" cy="451406"/>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StrongARM</a:t>
            </a:r>
            <a:r>
              <a:rPr lang="en-US" altLang="en-US" sz="1400" b="1" baseline="30000">
                <a:solidFill>
                  <a:schemeClr val="tx2"/>
                </a:solidFill>
              </a:rPr>
              <a:t>®</a:t>
            </a:r>
          </a:p>
        </p:txBody>
      </p:sp>
      <p:sp>
        <p:nvSpPr>
          <p:cNvPr id="230428" name="Oval 28">
            <a:extLst>
              <a:ext uri="{FF2B5EF4-FFF2-40B4-BE49-F238E27FC236}">
                <a16:creationId xmlns:a16="http://schemas.microsoft.com/office/drawing/2014/main" id="{F64ED765-3928-4469-81B2-E5C4ECF8D179}"/>
              </a:ext>
            </a:extLst>
          </p:cNvPr>
          <p:cNvSpPr>
            <a:spLocks noChangeArrowheads="1"/>
          </p:cNvSpPr>
          <p:nvPr/>
        </p:nvSpPr>
        <p:spPr bwMode="auto">
          <a:xfrm>
            <a:off x="3657601" y="4433888"/>
            <a:ext cx="252413" cy="273050"/>
          </a:xfrm>
          <a:prstGeom prst="ellipse">
            <a:avLst/>
          </a:prstGeom>
          <a:solidFill>
            <a:srgbClr val="66FF33"/>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29" name="Text Box 29">
            <a:extLst>
              <a:ext uri="{FF2B5EF4-FFF2-40B4-BE49-F238E27FC236}">
                <a16:creationId xmlns:a16="http://schemas.microsoft.com/office/drawing/2014/main" id="{496F4BA8-259B-4800-B68F-B732D9181532}"/>
              </a:ext>
            </a:extLst>
          </p:cNvPr>
          <p:cNvSpPr txBox="1">
            <a:spLocks noChangeArrowheads="1"/>
          </p:cNvSpPr>
          <p:nvPr/>
        </p:nvSpPr>
        <p:spPr bwMode="auto">
          <a:xfrm>
            <a:off x="6269039" y="4005263"/>
            <a:ext cx="1457325"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ARM926EJ-S™</a:t>
            </a:r>
            <a:endParaRPr lang="en-US" altLang="en-US" sz="1400" b="1" baseline="30000">
              <a:solidFill>
                <a:schemeClr val="tx2"/>
              </a:solidFill>
            </a:endParaRPr>
          </a:p>
        </p:txBody>
      </p:sp>
      <p:sp>
        <p:nvSpPr>
          <p:cNvPr id="230430" name="Oval 30">
            <a:extLst>
              <a:ext uri="{FF2B5EF4-FFF2-40B4-BE49-F238E27FC236}">
                <a16:creationId xmlns:a16="http://schemas.microsoft.com/office/drawing/2014/main" id="{B9F70E2D-0553-4956-B515-CD6300995C84}"/>
              </a:ext>
            </a:extLst>
          </p:cNvPr>
          <p:cNvSpPr>
            <a:spLocks noChangeArrowheads="1"/>
          </p:cNvSpPr>
          <p:nvPr/>
        </p:nvSpPr>
        <p:spPr bwMode="auto">
          <a:xfrm>
            <a:off x="6748463" y="3733800"/>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1" name="Oval 31">
            <a:extLst>
              <a:ext uri="{FF2B5EF4-FFF2-40B4-BE49-F238E27FC236}">
                <a16:creationId xmlns:a16="http://schemas.microsoft.com/office/drawing/2014/main" id="{A74A6AB4-2C85-4FA4-964F-4D4233D9C865}"/>
              </a:ext>
            </a:extLst>
          </p:cNvPr>
          <p:cNvSpPr>
            <a:spLocks noChangeArrowheads="1"/>
          </p:cNvSpPr>
          <p:nvPr/>
        </p:nvSpPr>
        <p:spPr bwMode="auto">
          <a:xfrm>
            <a:off x="5262564" y="3490913"/>
            <a:ext cx="255587" cy="273050"/>
          </a:xfrm>
          <a:prstGeom prst="ellipse">
            <a:avLst/>
          </a:prstGeom>
          <a:solidFill>
            <a:srgbClr val="0066CC"/>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2" name="Text Box 32">
            <a:extLst>
              <a:ext uri="{FF2B5EF4-FFF2-40B4-BE49-F238E27FC236}">
                <a16:creationId xmlns:a16="http://schemas.microsoft.com/office/drawing/2014/main" id="{F5FA37C9-3543-4652-AF86-29F9218AEBC5}"/>
              </a:ext>
            </a:extLst>
          </p:cNvPr>
          <p:cNvSpPr txBox="1">
            <a:spLocks noChangeArrowheads="1"/>
          </p:cNvSpPr>
          <p:nvPr/>
        </p:nvSpPr>
        <p:spPr bwMode="auto">
          <a:xfrm>
            <a:off x="5586413" y="3121353"/>
            <a:ext cx="931862" cy="52322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fontAlgn="base">
              <a:lnSpc>
                <a:spcPct val="100000"/>
              </a:lnSpc>
              <a:buClrTx/>
              <a:buSzTx/>
              <a:buFontTx/>
              <a:buNone/>
            </a:pPr>
            <a:r>
              <a:rPr lang="en-US" altLang="en-US" sz="1400" b="1">
                <a:solidFill>
                  <a:schemeClr val="tx2"/>
                </a:solidFill>
              </a:rPr>
              <a:t>XScale</a:t>
            </a:r>
            <a:r>
              <a:rPr lang="en-US" altLang="en-US" sz="1400" b="1" baseline="30000">
                <a:solidFill>
                  <a:schemeClr val="tx2"/>
                </a:solidFill>
              </a:rPr>
              <a:t>TM</a:t>
            </a:r>
            <a:endParaRPr lang="en-US" altLang="en-US" sz="1400" b="1">
              <a:solidFill>
                <a:schemeClr val="tx2"/>
              </a:solidFill>
            </a:endParaRPr>
          </a:p>
        </p:txBody>
      </p:sp>
      <p:sp>
        <p:nvSpPr>
          <p:cNvPr id="230433" name="Oval 33">
            <a:extLst>
              <a:ext uri="{FF2B5EF4-FFF2-40B4-BE49-F238E27FC236}">
                <a16:creationId xmlns:a16="http://schemas.microsoft.com/office/drawing/2014/main" id="{D321E024-42C5-4214-AD30-FEC947B588AB}"/>
              </a:ext>
            </a:extLst>
          </p:cNvPr>
          <p:cNvSpPr>
            <a:spLocks noChangeArrowheads="1"/>
          </p:cNvSpPr>
          <p:nvPr/>
        </p:nvSpPr>
        <p:spPr bwMode="auto">
          <a:xfrm>
            <a:off x="6248401" y="3505200"/>
            <a:ext cx="252413" cy="273050"/>
          </a:xfrm>
          <a:prstGeom prst="ellipse">
            <a:avLst/>
          </a:prstGeom>
          <a:solidFill>
            <a:srgbClr val="66FF33"/>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4" name="Text Box 34">
            <a:extLst>
              <a:ext uri="{FF2B5EF4-FFF2-40B4-BE49-F238E27FC236}">
                <a16:creationId xmlns:a16="http://schemas.microsoft.com/office/drawing/2014/main" id="{D0DF5F3C-3DCA-45ED-B778-4C0E9B2EF543}"/>
              </a:ext>
            </a:extLst>
          </p:cNvPr>
          <p:cNvSpPr txBox="1">
            <a:spLocks noChangeArrowheads="1"/>
          </p:cNvSpPr>
          <p:nvPr/>
        </p:nvSpPr>
        <p:spPr bwMode="auto">
          <a:xfrm>
            <a:off x="4559301" y="3233738"/>
            <a:ext cx="1101725"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ARM102xE</a:t>
            </a:r>
            <a:endParaRPr lang="en-US" altLang="en-US" sz="1400" b="1" baseline="30000">
              <a:solidFill>
                <a:schemeClr val="tx2"/>
              </a:solidFill>
            </a:endParaRPr>
          </a:p>
        </p:txBody>
      </p:sp>
      <p:sp>
        <p:nvSpPr>
          <p:cNvPr id="230435" name="Oval 35">
            <a:extLst>
              <a:ext uri="{FF2B5EF4-FFF2-40B4-BE49-F238E27FC236}">
                <a16:creationId xmlns:a16="http://schemas.microsoft.com/office/drawing/2014/main" id="{51F95DEC-9A07-4837-9A9D-BA02E33CD429}"/>
              </a:ext>
            </a:extLst>
          </p:cNvPr>
          <p:cNvSpPr>
            <a:spLocks noChangeArrowheads="1"/>
          </p:cNvSpPr>
          <p:nvPr/>
        </p:nvSpPr>
        <p:spPr bwMode="auto">
          <a:xfrm>
            <a:off x="7348539" y="3478213"/>
            <a:ext cx="255587" cy="273050"/>
          </a:xfrm>
          <a:prstGeom prst="ellipse">
            <a:avLst/>
          </a:prstGeom>
          <a:solidFill>
            <a:srgbClr val="0066CC"/>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6" name="Text Box 36">
            <a:extLst>
              <a:ext uri="{FF2B5EF4-FFF2-40B4-BE49-F238E27FC236}">
                <a16:creationId xmlns:a16="http://schemas.microsoft.com/office/drawing/2014/main" id="{0357C50B-81F7-478B-A55D-594E7FB5B791}"/>
              </a:ext>
            </a:extLst>
          </p:cNvPr>
          <p:cNvSpPr txBox="1">
            <a:spLocks noChangeArrowheads="1"/>
          </p:cNvSpPr>
          <p:nvPr/>
        </p:nvSpPr>
        <p:spPr bwMode="auto">
          <a:xfrm>
            <a:off x="6551613" y="3219450"/>
            <a:ext cx="1555750"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ARM1026EJ-S™</a:t>
            </a:r>
            <a:endParaRPr lang="en-US" altLang="en-US" sz="1400" b="1" baseline="30000">
              <a:solidFill>
                <a:schemeClr val="tx2"/>
              </a:solidFill>
            </a:endParaRPr>
          </a:p>
        </p:txBody>
      </p:sp>
      <p:sp>
        <p:nvSpPr>
          <p:cNvPr id="230437" name="Oval 37">
            <a:extLst>
              <a:ext uri="{FF2B5EF4-FFF2-40B4-BE49-F238E27FC236}">
                <a16:creationId xmlns:a16="http://schemas.microsoft.com/office/drawing/2014/main" id="{8616A842-8720-491C-AD00-BAF96E7EB291}"/>
              </a:ext>
            </a:extLst>
          </p:cNvPr>
          <p:cNvSpPr>
            <a:spLocks noChangeArrowheads="1"/>
          </p:cNvSpPr>
          <p:nvPr/>
        </p:nvSpPr>
        <p:spPr bwMode="auto">
          <a:xfrm>
            <a:off x="5410200" y="4495800"/>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8" name="Oval 38">
            <a:extLst>
              <a:ext uri="{FF2B5EF4-FFF2-40B4-BE49-F238E27FC236}">
                <a16:creationId xmlns:a16="http://schemas.microsoft.com/office/drawing/2014/main" id="{582D8C84-2EB4-41EE-863D-2FF32AE93486}"/>
              </a:ext>
            </a:extLst>
          </p:cNvPr>
          <p:cNvSpPr>
            <a:spLocks noChangeArrowheads="1"/>
          </p:cNvSpPr>
          <p:nvPr/>
        </p:nvSpPr>
        <p:spPr bwMode="auto">
          <a:xfrm>
            <a:off x="5643563" y="3719513"/>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39" name="Text Box 39">
            <a:extLst>
              <a:ext uri="{FF2B5EF4-FFF2-40B4-BE49-F238E27FC236}">
                <a16:creationId xmlns:a16="http://schemas.microsoft.com/office/drawing/2014/main" id="{86BCEEE9-EE37-4A47-A121-9F94D7164538}"/>
              </a:ext>
            </a:extLst>
          </p:cNvPr>
          <p:cNvSpPr txBox="1">
            <a:spLocks noChangeArrowheads="1"/>
          </p:cNvSpPr>
          <p:nvPr/>
        </p:nvSpPr>
        <p:spPr bwMode="auto">
          <a:xfrm>
            <a:off x="5284788" y="3990975"/>
            <a:ext cx="1003300"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ARM9x6E</a:t>
            </a:r>
            <a:endParaRPr lang="en-US" altLang="en-US" sz="1400" b="1" baseline="30000">
              <a:solidFill>
                <a:schemeClr val="tx2"/>
              </a:solidFill>
            </a:endParaRPr>
          </a:p>
        </p:txBody>
      </p:sp>
      <p:sp>
        <p:nvSpPr>
          <p:cNvPr id="230440" name="Text Box 40">
            <a:extLst>
              <a:ext uri="{FF2B5EF4-FFF2-40B4-BE49-F238E27FC236}">
                <a16:creationId xmlns:a16="http://schemas.microsoft.com/office/drawing/2014/main" id="{BD1B22EE-97E4-4F39-B694-37AE7AA8E321}"/>
              </a:ext>
            </a:extLst>
          </p:cNvPr>
          <p:cNvSpPr txBox="1">
            <a:spLocks noChangeArrowheads="1"/>
          </p:cNvSpPr>
          <p:nvPr/>
        </p:nvSpPr>
        <p:spPr bwMode="auto">
          <a:xfrm>
            <a:off x="5165725" y="4238625"/>
            <a:ext cx="992188"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ARM92xT</a:t>
            </a:r>
            <a:endParaRPr lang="en-US" altLang="en-US" sz="1400" b="1" baseline="30000">
              <a:solidFill>
                <a:schemeClr val="tx2"/>
              </a:solidFill>
            </a:endParaRPr>
          </a:p>
        </p:txBody>
      </p:sp>
      <p:sp>
        <p:nvSpPr>
          <p:cNvPr id="230441" name="Oval 41">
            <a:extLst>
              <a:ext uri="{FF2B5EF4-FFF2-40B4-BE49-F238E27FC236}">
                <a16:creationId xmlns:a16="http://schemas.microsoft.com/office/drawing/2014/main" id="{84FB4DA8-93BC-40DB-9B4F-88C3861E2C61}"/>
              </a:ext>
            </a:extLst>
          </p:cNvPr>
          <p:cNvSpPr>
            <a:spLocks noChangeArrowheads="1"/>
          </p:cNvSpPr>
          <p:nvPr/>
        </p:nvSpPr>
        <p:spPr bwMode="auto">
          <a:xfrm>
            <a:off x="7705725" y="2638425"/>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42" name="Text Box 42">
            <a:extLst>
              <a:ext uri="{FF2B5EF4-FFF2-40B4-BE49-F238E27FC236}">
                <a16:creationId xmlns:a16="http://schemas.microsoft.com/office/drawing/2014/main" id="{FF7244D9-E9C9-48A3-96AC-59B5F2192DC4}"/>
              </a:ext>
            </a:extLst>
          </p:cNvPr>
          <p:cNvSpPr txBox="1">
            <a:spLocks noChangeArrowheads="1"/>
          </p:cNvSpPr>
          <p:nvPr/>
        </p:nvSpPr>
        <p:spPr bwMode="auto">
          <a:xfrm>
            <a:off x="6616700" y="2266950"/>
            <a:ext cx="1544638"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ARM1136JF-S™</a:t>
            </a:r>
            <a:endParaRPr lang="en-US" altLang="en-US" sz="1400" b="1" baseline="30000">
              <a:solidFill>
                <a:schemeClr val="tx2"/>
              </a:solidFill>
            </a:endParaRPr>
          </a:p>
        </p:txBody>
      </p:sp>
      <p:sp>
        <p:nvSpPr>
          <p:cNvPr id="230443" name="Oval 43">
            <a:extLst>
              <a:ext uri="{FF2B5EF4-FFF2-40B4-BE49-F238E27FC236}">
                <a16:creationId xmlns:a16="http://schemas.microsoft.com/office/drawing/2014/main" id="{F46F8E86-EE5F-4615-95EF-63BB9DE517C3}"/>
              </a:ext>
            </a:extLst>
          </p:cNvPr>
          <p:cNvSpPr>
            <a:spLocks noChangeArrowheads="1"/>
          </p:cNvSpPr>
          <p:nvPr/>
        </p:nvSpPr>
        <p:spPr bwMode="auto">
          <a:xfrm>
            <a:off x="3124200" y="4495800"/>
            <a:ext cx="255588"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44" name="Text Box 44">
            <a:extLst>
              <a:ext uri="{FF2B5EF4-FFF2-40B4-BE49-F238E27FC236}">
                <a16:creationId xmlns:a16="http://schemas.microsoft.com/office/drawing/2014/main" id="{4A3783BF-70F1-4F01-91AD-95C148357C96}"/>
              </a:ext>
            </a:extLst>
          </p:cNvPr>
          <p:cNvSpPr txBox="1">
            <a:spLocks noChangeArrowheads="1"/>
          </p:cNvSpPr>
          <p:nvPr/>
        </p:nvSpPr>
        <p:spPr bwMode="auto">
          <a:xfrm>
            <a:off x="2066926" y="4210050"/>
            <a:ext cx="1476375"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ARM7TDMI-S™</a:t>
            </a:r>
            <a:endParaRPr lang="en-US" altLang="en-US" sz="1400" b="1" baseline="30000">
              <a:solidFill>
                <a:schemeClr val="tx2"/>
              </a:solidFill>
            </a:endParaRPr>
          </a:p>
        </p:txBody>
      </p:sp>
      <p:sp>
        <p:nvSpPr>
          <p:cNvPr id="230445" name="Oval 45">
            <a:extLst>
              <a:ext uri="{FF2B5EF4-FFF2-40B4-BE49-F238E27FC236}">
                <a16:creationId xmlns:a16="http://schemas.microsoft.com/office/drawing/2014/main" id="{9174510C-A672-4622-8EFB-8F43ADE02D6E}"/>
              </a:ext>
            </a:extLst>
          </p:cNvPr>
          <p:cNvSpPr>
            <a:spLocks noChangeArrowheads="1"/>
          </p:cNvSpPr>
          <p:nvPr/>
        </p:nvSpPr>
        <p:spPr bwMode="auto">
          <a:xfrm>
            <a:off x="4800600" y="4738688"/>
            <a:ext cx="255588"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46" name="Text Box 46">
            <a:extLst>
              <a:ext uri="{FF2B5EF4-FFF2-40B4-BE49-F238E27FC236}">
                <a16:creationId xmlns:a16="http://schemas.microsoft.com/office/drawing/2014/main" id="{A08AF183-A291-4018-95FD-A0A20415A4C1}"/>
              </a:ext>
            </a:extLst>
          </p:cNvPr>
          <p:cNvSpPr txBox="1">
            <a:spLocks noChangeArrowheads="1"/>
          </p:cNvSpPr>
          <p:nvPr/>
        </p:nvSpPr>
        <p:spPr bwMode="auto">
          <a:xfrm>
            <a:off x="4559300" y="5010150"/>
            <a:ext cx="1169988"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ARM720T™</a:t>
            </a:r>
            <a:endParaRPr lang="en-US" altLang="en-US" sz="1400" b="1" baseline="30000">
              <a:solidFill>
                <a:schemeClr val="tx2"/>
              </a:solidFill>
            </a:endParaRPr>
          </a:p>
        </p:txBody>
      </p:sp>
      <p:sp>
        <p:nvSpPr>
          <p:cNvPr id="230447" name="Text Box 47">
            <a:extLst>
              <a:ext uri="{FF2B5EF4-FFF2-40B4-BE49-F238E27FC236}">
                <a16:creationId xmlns:a16="http://schemas.microsoft.com/office/drawing/2014/main" id="{875F0377-7928-4ECF-AD82-18FC078AF024}"/>
              </a:ext>
            </a:extLst>
          </p:cNvPr>
          <p:cNvSpPr txBox="1">
            <a:spLocks noChangeArrowheads="1"/>
          </p:cNvSpPr>
          <p:nvPr/>
        </p:nvSpPr>
        <p:spPr bwMode="auto">
          <a:xfrm>
            <a:off x="4598989" y="6115050"/>
            <a:ext cx="3216275" cy="304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a:latin typeface="Times New Roman" panose="02020603050405020304" pitchFamily="18" charset="0"/>
              </a:rPr>
              <a:t>XScale is a trademark of Intel Corporation</a:t>
            </a:r>
          </a:p>
        </p:txBody>
      </p:sp>
      <p:sp>
        <p:nvSpPr>
          <p:cNvPr id="230448" name="Text Box 48">
            <a:extLst>
              <a:ext uri="{FF2B5EF4-FFF2-40B4-BE49-F238E27FC236}">
                <a16:creationId xmlns:a16="http://schemas.microsoft.com/office/drawing/2014/main" id="{49B406F5-9570-40CF-8A81-238C42398C3B}"/>
              </a:ext>
            </a:extLst>
          </p:cNvPr>
          <p:cNvSpPr txBox="1">
            <a:spLocks noChangeArrowheads="1"/>
          </p:cNvSpPr>
          <p:nvPr/>
        </p:nvSpPr>
        <p:spPr bwMode="auto">
          <a:xfrm>
            <a:off x="5256214" y="1676400"/>
            <a:ext cx="20780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t>ARMv7</a:t>
            </a:r>
            <a:endParaRPr lang="en-US" altLang="en-US" sz="1400"/>
          </a:p>
        </p:txBody>
      </p:sp>
      <p:sp>
        <p:nvSpPr>
          <p:cNvPr id="230449" name="AutoShape 49">
            <a:extLst>
              <a:ext uri="{FF2B5EF4-FFF2-40B4-BE49-F238E27FC236}">
                <a16:creationId xmlns:a16="http://schemas.microsoft.com/office/drawing/2014/main" id="{E5D82FFD-F93D-4A83-AD95-9EA904869C87}"/>
              </a:ext>
            </a:extLst>
          </p:cNvPr>
          <p:cNvSpPr>
            <a:spLocks noChangeArrowheads="1"/>
          </p:cNvSpPr>
          <p:nvPr/>
        </p:nvSpPr>
        <p:spPr bwMode="auto">
          <a:xfrm>
            <a:off x="7029450" y="1371600"/>
            <a:ext cx="3048000" cy="914400"/>
          </a:xfrm>
          <a:prstGeom prst="notchedRightArrow">
            <a:avLst>
              <a:gd name="adj1" fmla="val 50343"/>
              <a:gd name="adj2" fmla="val 103997"/>
            </a:avLst>
          </a:prstGeom>
          <a:gradFill rotWithShape="0">
            <a:gsLst>
              <a:gs pos="0">
                <a:srgbClr val="FFCCCC"/>
              </a:gs>
              <a:gs pos="100000">
                <a:srgbClr val="FF3300"/>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50" name="Oval 50">
            <a:extLst>
              <a:ext uri="{FF2B5EF4-FFF2-40B4-BE49-F238E27FC236}">
                <a16:creationId xmlns:a16="http://schemas.microsoft.com/office/drawing/2014/main" id="{7E14C048-8C9C-4C3A-BDCA-5AC94E519C0F}"/>
              </a:ext>
            </a:extLst>
          </p:cNvPr>
          <p:cNvSpPr>
            <a:spLocks noChangeArrowheads="1"/>
          </p:cNvSpPr>
          <p:nvPr/>
        </p:nvSpPr>
        <p:spPr bwMode="auto">
          <a:xfrm>
            <a:off x="3935414" y="4725988"/>
            <a:ext cx="255587"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51" name="Text Box 51">
            <a:extLst>
              <a:ext uri="{FF2B5EF4-FFF2-40B4-BE49-F238E27FC236}">
                <a16:creationId xmlns:a16="http://schemas.microsoft.com/office/drawing/2014/main" id="{5550A46A-3B33-48E7-A65A-7DD78FCF141B}"/>
              </a:ext>
            </a:extLst>
          </p:cNvPr>
          <p:cNvSpPr txBox="1">
            <a:spLocks noChangeArrowheads="1"/>
          </p:cNvSpPr>
          <p:nvPr/>
        </p:nvSpPr>
        <p:spPr bwMode="auto">
          <a:xfrm>
            <a:off x="3641726" y="5003800"/>
            <a:ext cx="904875"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SC100™</a:t>
            </a:r>
            <a:endParaRPr lang="en-US" altLang="en-US" sz="1400" b="1" baseline="30000">
              <a:solidFill>
                <a:schemeClr val="tx2"/>
              </a:solidFill>
            </a:endParaRPr>
          </a:p>
        </p:txBody>
      </p:sp>
      <p:sp>
        <p:nvSpPr>
          <p:cNvPr id="230452" name="Oval 52">
            <a:extLst>
              <a:ext uri="{FF2B5EF4-FFF2-40B4-BE49-F238E27FC236}">
                <a16:creationId xmlns:a16="http://schemas.microsoft.com/office/drawing/2014/main" id="{DAB6209D-6958-4922-8E2D-3CDD29316D37}"/>
              </a:ext>
            </a:extLst>
          </p:cNvPr>
          <p:cNvSpPr>
            <a:spLocks noChangeArrowheads="1"/>
          </p:cNvSpPr>
          <p:nvPr/>
        </p:nvSpPr>
        <p:spPr bwMode="auto">
          <a:xfrm>
            <a:off x="7540625" y="3798888"/>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53" name="Text Box 53">
            <a:extLst>
              <a:ext uri="{FF2B5EF4-FFF2-40B4-BE49-F238E27FC236}">
                <a16:creationId xmlns:a16="http://schemas.microsoft.com/office/drawing/2014/main" id="{C06412EF-CD73-46ED-A91C-7E08B8A38A93}"/>
              </a:ext>
            </a:extLst>
          </p:cNvPr>
          <p:cNvSpPr txBox="1">
            <a:spLocks noChangeArrowheads="1"/>
          </p:cNvSpPr>
          <p:nvPr/>
        </p:nvSpPr>
        <p:spPr bwMode="auto">
          <a:xfrm>
            <a:off x="7462839" y="4108450"/>
            <a:ext cx="936625"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SC200™</a:t>
            </a:r>
            <a:endParaRPr lang="en-US" altLang="en-US" sz="1400" b="1" baseline="30000">
              <a:solidFill>
                <a:schemeClr val="tx2"/>
              </a:solidFill>
            </a:endParaRPr>
          </a:p>
        </p:txBody>
      </p:sp>
      <p:sp>
        <p:nvSpPr>
          <p:cNvPr id="230454" name="Oval 54">
            <a:extLst>
              <a:ext uri="{FF2B5EF4-FFF2-40B4-BE49-F238E27FC236}">
                <a16:creationId xmlns:a16="http://schemas.microsoft.com/office/drawing/2014/main" id="{5F8E157B-0F91-46B2-83E4-9014F9A9AB1C}"/>
              </a:ext>
            </a:extLst>
          </p:cNvPr>
          <p:cNvSpPr>
            <a:spLocks noChangeArrowheads="1"/>
          </p:cNvSpPr>
          <p:nvPr/>
        </p:nvSpPr>
        <p:spPr bwMode="auto">
          <a:xfrm>
            <a:off x="8816975" y="2749550"/>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55" name="Oval 55">
            <a:extLst>
              <a:ext uri="{FF2B5EF4-FFF2-40B4-BE49-F238E27FC236}">
                <a16:creationId xmlns:a16="http://schemas.microsoft.com/office/drawing/2014/main" id="{166B9A07-0865-428B-834B-C131ED591098}"/>
              </a:ext>
            </a:extLst>
          </p:cNvPr>
          <p:cNvSpPr>
            <a:spLocks noChangeArrowheads="1"/>
          </p:cNvSpPr>
          <p:nvPr/>
        </p:nvSpPr>
        <p:spPr bwMode="auto">
          <a:xfrm>
            <a:off x="8861425" y="2546350"/>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square" anchor="ctr">
            <a:spAutoFit/>
          </a:bodyPr>
          <a:lstStyle/>
          <a:p>
            <a:endParaRPr lang="en-MY"/>
          </a:p>
        </p:txBody>
      </p:sp>
      <p:sp>
        <p:nvSpPr>
          <p:cNvPr id="230456" name="Text Box 56">
            <a:extLst>
              <a:ext uri="{FF2B5EF4-FFF2-40B4-BE49-F238E27FC236}">
                <a16:creationId xmlns:a16="http://schemas.microsoft.com/office/drawing/2014/main" id="{37339B2B-6933-4F2E-9965-A3CE16CBBAA2}"/>
              </a:ext>
            </a:extLst>
          </p:cNvPr>
          <p:cNvSpPr txBox="1">
            <a:spLocks noChangeArrowheads="1"/>
          </p:cNvSpPr>
          <p:nvPr/>
        </p:nvSpPr>
        <p:spPr bwMode="auto">
          <a:xfrm>
            <a:off x="7635875" y="3035300"/>
            <a:ext cx="1652588"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ARM1176JZF-S™</a:t>
            </a:r>
            <a:endParaRPr lang="en-US" altLang="en-US" sz="1400" b="1" baseline="30000">
              <a:solidFill>
                <a:schemeClr val="tx2"/>
              </a:solidFill>
            </a:endParaRPr>
          </a:p>
        </p:txBody>
      </p:sp>
      <p:sp>
        <p:nvSpPr>
          <p:cNvPr id="230457" name="Text Box 57">
            <a:extLst>
              <a:ext uri="{FF2B5EF4-FFF2-40B4-BE49-F238E27FC236}">
                <a16:creationId xmlns:a16="http://schemas.microsoft.com/office/drawing/2014/main" id="{06FE5EF8-17FE-4CBF-BBFB-E53B0AAC8364}"/>
              </a:ext>
            </a:extLst>
          </p:cNvPr>
          <p:cNvSpPr txBox="1">
            <a:spLocks noChangeArrowheads="1"/>
          </p:cNvSpPr>
          <p:nvPr/>
        </p:nvSpPr>
        <p:spPr bwMode="auto">
          <a:xfrm>
            <a:off x="7769225" y="2092325"/>
            <a:ext cx="1652588"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00000"/>
              </a:lnSpc>
              <a:buClrTx/>
              <a:buSzTx/>
              <a:buFontTx/>
              <a:buNone/>
            </a:pPr>
            <a:r>
              <a:rPr lang="en-US" altLang="en-US" sz="1400" b="1">
                <a:solidFill>
                  <a:schemeClr val="tx2"/>
                </a:solidFill>
              </a:rPr>
              <a:t>ARM1156T2F-S™</a:t>
            </a:r>
            <a:endParaRPr lang="en-US" altLang="en-US" sz="1400" b="1" baseline="30000">
              <a:solidFill>
                <a:schemeClr val="tx2"/>
              </a:solidFill>
            </a:endParaRPr>
          </a:p>
        </p:txBody>
      </p:sp>
      <p:sp>
        <p:nvSpPr>
          <p:cNvPr id="2" name="Slide Number Placeholder 1">
            <a:extLst>
              <a:ext uri="{FF2B5EF4-FFF2-40B4-BE49-F238E27FC236}">
                <a16:creationId xmlns:a16="http://schemas.microsoft.com/office/drawing/2014/main" id="{0A32F81D-DA0F-4157-916C-9F0C4DEE7F7C}"/>
              </a:ext>
            </a:extLst>
          </p:cNvPr>
          <p:cNvSpPr>
            <a:spLocks noGrp="1"/>
          </p:cNvSpPr>
          <p:nvPr>
            <p:ph type="sldNum" sz="quarter" idx="12"/>
          </p:nvPr>
        </p:nvSpPr>
        <p:spPr/>
        <p:txBody>
          <a:bodyPr/>
          <a:lstStyle/>
          <a:p>
            <a:fld id="{A7CD31F4-64FA-4BA0-9498-67783267A8C8}" type="slidenum">
              <a:rPr lang="en-US" smtClean="0"/>
              <a:t>16</a:t>
            </a:fld>
            <a:endParaRPr lang="en-US"/>
          </a:p>
        </p:txBody>
      </p:sp>
    </p:spTree>
    <p:extLst>
      <p:ext uri="{BB962C8B-B14F-4D97-AF65-F5344CB8AC3E}">
        <p14:creationId xmlns:p14="http://schemas.microsoft.com/office/powerpoint/2010/main" val="329465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3E4F890-EC97-4BD8-94B3-3566D7DC0171}"/>
              </a:ext>
            </a:extLst>
          </p:cNvPr>
          <p:cNvSpPr>
            <a:spLocks noGrp="1"/>
          </p:cNvSpPr>
          <p:nvPr>
            <p:ph idx="1"/>
          </p:nvPr>
        </p:nvSpPr>
        <p:spPr>
          <a:xfrm>
            <a:off x="1066800" y="1408922"/>
            <a:ext cx="10058400" cy="4676970"/>
          </a:xfrm>
        </p:spPr>
        <p:txBody>
          <a:bodyPr>
            <a:normAutofit/>
          </a:bodyPr>
          <a:lstStyle/>
          <a:p>
            <a:pPr algn="just">
              <a:lnSpc>
                <a:spcPct val="100000"/>
              </a:lnSpc>
            </a:pPr>
            <a:r>
              <a:rPr lang="en-MY" dirty="0"/>
              <a:t>Versions mostly refer to the instruction set that the ARM core executes. </a:t>
            </a:r>
          </a:p>
          <a:p>
            <a:pPr algn="just">
              <a:lnSpc>
                <a:spcPct val="100000"/>
              </a:lnSpc>
            </a:pPr>
            <a:r>
              <a:rPr lang="en-MY" dirty="0"/>
              <a:t>The ARM7, which is still the most often used core in a low-power design, executes the version 4T instruction set. </a:t>
            </a:r>
          </a:p>
          <a:p>
            <a:pPr algn="just">
              <a:lnSpc>
                <a:spcPct val="100000"/>
              </a:lnSpc>
            </a:pPr>
            <a:r>
              <a:rPr lang="en-MY" dirty="0"/>
              <a:t>Architectural extensions were added for version 5TE to include DSP instructions, such as 16-bit signed MLA instructions, saturation arithmetic, etc. </a:t>
            </a:r>
          </a:p>
          <a:p>
            <a:pPr algn="just">
              <a:lnSpc>
                <a:spcPct val="100000"/>
              </a:lnSpc>
            </a:pPr>
            <a:r>
              <a:rPr lang="en-MY" dirty="0"/>
              <a:t>The ARM926EJ-S and ARM1026EJ-S cores are examples of Version 5 architectures. </a:t>
            </a:r>
          </a:p>
          <a:p>
            <a:pPr algn="just">
              <a:lnSpc>
                <a:spcPct val="100000"/>
              </a:lnSpc>
            </a:pPr>
            <a:r>
              <a:rPr lang="en-MY" dirty="0"/>
              <a:t>Version 6 added instructions for doing byte manipulations and graphics algorithms more efficiently. </a:t>
            </a:r>
          </a:p>
          <a:p>
            <a:pPr algn="just">
              <a:lnSpc>
                <a:spcPct val="100000"/>
              </a:lnSpc>
            </a:pPr>
            <a:r>
              <a:rPr lang="en-MY" dirty="0"/>
              <a:t>The ARM11 family implemented the Version 6 architecture. </a:t>
            </a:r>
          </a:p>
          <a:p>
            <a:pPr algn="just">
              <a:lnSpc>
                <a:spcPct val="100000"/>
              </a:lnSpc>
            </a:pPr>
            <a:r>
              <a:rPr lang="en-MY" dirty="0"/>
              <a:t>Version 7 architectures (which include the Cortex family of cores, such as the Cortex A8, Cortex M3 and Cortex R4) extended the functionality by adding things such as Thumb2, low-power features, and more security.</a:t>
            </a:r>
          </a:p>
        </p:txBody>
      </p:sp>
      <p:sp>
        <p:nvSpPr>
          <p:cNvPr id="3" name="Slide Number Placeholder 2">
            <a:extLst>
              <a:ext uri="{FF2B5EF4-FFF2-40B4-BE49-F238E27FC236}">
                <a16:creationId xmlns:a16="http://schemas.microsoft.com/office/drawing/2014/main" id="{54A08762-7DF4-41A6-AF0E-DEBC6E13BAF3}"/>
              </a:ext>
            </a:extLst>
          </p:cNvPr>
          <p:cNvSpPr>
            <a:spLocks noGrp="1"/>
          </p:cNvSpPr>
          <p:nvPr>
            <p:ph type="sldNum" sz="quarter" idx="12"/>
          </p:nvPr>
        </p:nvSpPr>
        <p:spPr/>
        <p:txBody>
          <a:bodyPr/>
          <a:lstStyle/>
          <a:p>
            <a:fld id="{A7CD31F4-64FA-4BA0-9498-67783267A8C8}" type="slidenum">
              <a:rPr lang="en-US" smtClean="0"/>
              <a:t>17</a:t>
            </a:fld>
            <a:endParaRPr lang="en-US"/>
          </a:p>
        </p:txBody>
      </p:sp>
    </p:spTree>
    <p:extLst>
      <p:ext uri="{BB962C8B-B14F-4D97-AF65-F5344CB8AC3E}">
        <p14:creationId xmlns:p14="http://schemas.microsoft.com/office/powerpoint/2010/main" val="2974171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0448-8327-4B03-8C66-F24643CD4305}"/>
              </a:ext>
            </a:extLst>
          </p:cNvPr>
          <p:cNvSpPr>
            <a:spLocks noGrp="1"/>
          </p:cNvSpPr>
          <p:nvPr>
            <p:ph type="title"/>
          </p:nvPr>
        </p:nvSpPr>
        <p:spPr/>
        <p:txBody>
          <a:bodyPr/>
          <a:lstStyle/>
          <a:p>
            <a:r>
              <a:rPr lang="en-MY" dirty="0"/>
              <a:t>Registers</a:t>
            </a:r>
          </a:p>
        </p:txBody>
      </p:sp>
      <p:sp>
        <p:nvSpPr>
          <p:cNvPr id="3" name="Content Placeholder 2">
            <a:extLst>
              <a:ext uri="{FF2B5EF4-FFF2-40B4-BE49-F238E27FC236}">
                <a16:creationId xmlns:a16="http://schemas.microsoft.com/office/drawing/2014/main" id="{7D069B87-266C-44FE-BCC3-1C8F3BB97A58}"/>
              </a:ext>
            </a:extLst>
          </p:cNvPr>
          <p:cNvSpPr>
            <a:spLocks noGrp="1"/>
          </p:cNvSpPr>
          <p:nvPr>
            <p:ph idx="1"/>
          </p:nvPr>
        </p:nvSpPr>
        <p:spPr/>
        <p:txBody>
          <a:bodyPr/>
          <a:lstStyle/>
          <a:p>
            <a:pPr algn="just">
              <a:lnSpc>
                <a:spcPct val="100000"/>
              </a:lnSpc>
            </a:pPr>
            <a:r>
              <a:rPr lang="en-MY" dirty="0"/>
              <a:t>Only 16 registers are visible to a specific mode.</a:t>
            </a:r>
          </a:p>
          <a:p>
            <a:pPr algn="just">
              <a:lnSpc>
                <a:spcPct val="100000"/>
              </a:lnSpc>
            </a:pPr>
            <a:r>
              <a:rPr lang="en-MY" dirty="0"/>
              <a:t>A mode could access</a:t>
            </a:r>
          </a:p>
          <a:p>
            <a:pPr algn="just">
              <a:lnSpc>
                <a:spcPct val="100000"/>
              </a:lnSpc>
            </a:pPr>
            <a:r>
              <a:rPr lang="en-MY" dirty="0"/>
              <a:t>A particular set of r0-r12</a:t>
            </a:r>
          </a:p>
          <a:p>
            <a:pPr algn="just">
              <a:lnSpc>
                <a:spcPct val="100000"/>
              </a:lnSpc>
            </a:pPr>
            <a:r>
              <a:rPr lang="en-MY" dirty="0"/>
              <a:t>r13 (</a:t>
            </a:r>
            <a:r>
              <a:rPr lang="en-MY" dirty="0" err="1"/>
              <a:t>sp</a:t>
            </a:r>
            <a:r>
              <a:rPr lang="en-MY" dirty="0"/>
              <a:t>, stack pointer)</a:t>
            </a:r>
          </a:p>
          <a:p>
            <a:pPr algn="just">
              <a:lnSpc>
                <a:spcPct val="100000"/>
              </a:lnSpc>
            </a:pPr>
            <a:r>
              <a:rPr lang="en-MY" dirty="0"/>
              <a:t>r14 (</a:t>
            </a:r>
            <a:r>
              <a:rPr lang="en-MY" dirty="0" err="1"/>
              <a:t>lr</a:t>
            </a:r>
            <a:r>
              <a:rPr lang="en-MY" dirty="0"/>
              <a:t>, link register)</a:t>
            </a:r>
          </a:p>
          <a:p>
            <a:pPr algn="just">
              <a:lnSpc>
                <a:spcPct val="100000"/>
              </a:lnSpc>
            </a:pPr>
            <a:r>
              <a:rPr lang="en-MY" dirty="0"/>
              <a:t>r15 (pc, program counter)</a:t>
            </a:r>
          </a:p>
          <a:p>
            <a:pPr algn="just">
              <a:lnSpc>
                <a:spcPct val="100000"/>
              </a:lnSpc>
            </a:pPr>
            <a:r>
              <a:rPr lang="en-MY" dirty="0"/>
              <a:t>Current program status register (</a:t>
            </a:r>
            <a:r>
              <a:rPr lang="en-MY" dirty="0" err="1"/>
              <a:t>cpsr</a:t>
            </a:r>
            <a:r>
              <a:rPr lang="en-MY" dirty="0"/>
              <a:t>)</a:t>
            </a:r>
          </a:p>
          <a:p>
            <a:pPr algn="just">
              <a:lnSpc>
                <a:spcPct val="100000"/>
              </a:lnSpc>
            </a:pPr>
            <a:r>
              <a:rPr lang="en-MY" dirty="0"/>
              <a:t>The uses of r0-r13 are orthogonal</a:t>
            </a:r>
          </a:p>
        </p:txBody>
      </p:sp>
      <p:sp>
        <p:nvSpPr>
          <p:cNvPr id="4" name="Slide Number Placeholder 3">
            <a:extLst>
              <a:ext uri="{FF2B5EF4-FFF2-40B4-BE49-F238E27FC236}">
                <a16:creationId xmlns:a16="http://schemas.microsoft.com/office/drawing/2014/main" id="{B1C062F6-C6F2-4428-848F-19D17F7FC443}"/>
              </a:ext>
            </a:extLst>
          </p:cNvPr>
          <p:cNvSpPr>
            <a:spLocks noGrp="1"/>
          </p:cNvSpPr>
          <p:nvPr>
            <p:ph type="sldNum" sz="quarter" idx="12"/>
          </p:nvPr>
        </p:nvSpPr>
        <p:spPr/>
        <p:txBody>
          <a:bodyPr/>
          <a:lstStyle/>
          <a:p>
            <a:fld id="{A7CD31F4-64FA-4BA0-9498-67783267A8C8}" type="slidenum">
              <a:rPr lang="en-US" smtClean="0"/>
              <a:t>18</a:t>
            </a:fld>
            <a:endParaRPr lang="en-US"/>
          </a:p>
        </p:txBody>
      </p:sp>
    </p:spTree>
    <p:extLst>
      <p:ext uri="{BB962C8B-B14F-4D97-AF65-F5344CB8AC3E}">
        <p14:creationId xmlns:p14="http://schemas.microsoft.com/office/powerpoint/2010/main" val="72288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605C-E68C-4A73-A2C8-2A4659A12628}"/>
              </a:ext>
            </a:extLst>
          </p:cNvPr>
          <p:cNvSpPr>
            <a:spLocks noGrp="1"/>
          </p:cNvSpPr>
          <p:nvPr>
            <p:ph type="title"/>
          </p:nvPr>
        </p:nvSpPr>
        <p:spPr/>
        <p:txBody>
          <a:bodyPr/>
          <a:lstStyle/>
          <a:p>
            <a:r>
              <a:rPr lang="en-MY" dirty="0"/>
              <a:t>General-purpose registers</a:t>
            </a:r>
          </a:p>
        </p:txBody>
      </p:sp>
      <p:sp>
        <p:nvSpPr>
          <p:cNvPr id="3" name="Content Placeholder 2">
            <a:extLst>
              <a:ext uri="{FF2B5EF4-FFF2-40B4-BE49-F238E27FC236}">
                <a16:creationId xmlns:a16="http://schemas.microsoft.com/office/drawing/2014/main" id="{A3999115-D9EF-496E-BC72-FE1E1B1413F5}"/>
              </a:ext>
            </a:extLst>
          </p:cNvPr>
          <p:cNvSpPr>
            <a:spLocks noGrp="1"/>
          </p:cNvSpPr>
          <p:nvPr>
            <p:ph idx="1"/>
          </p:nvPr>
        </p:nvSpPr>
        <p:spPr/>
        <p:txBody>
          <a:bodyPr/>
          <a:lstStyle/>
          <a:p>
            <a:pPr algn="just">
              <a:lnSpc>
                <a:spcPct val="100000"/>
              </a:lnSpc>
            </a:pPr>
            <a:r>
              <a:rPr lang="en-MY" dirty="0"/>
              <a:t>6 data types (signed/unsigned)</a:t>
            </a:r>
          </a:p>
          <a:p>
            <a:pPr algn="just">
              <a:lnSpc>
                <a:spcPct val="100000"/>
              </a:lnSpc>
            </a:pPr>
            <a:r>
              <a:rPr lang="en-MY" dirty="0"/>
              <a:t>All ARM operations are 32-bit. </a:t>
            </a:r>
          </a:p>
          <a:p>
            <a:pPr algn="just">
              <a:lnSpc>
                <a:spcPct val="100000"/>
              </a:lnSpc>
            </a:pPr>
            <a:r>
              <a:rPr lang="en-MY" dirty="0"/>
              <a:t>Shorter data types are only supported by data transfer operations.</a:t>
            </a:r>
          </a:p>
        </p:txBody>
      </p:sp>
      <p:sp>
        <p:nvSpPr>
          <p:cNvPr id="4" name="Slide Number Placeholder 3">
            <a:extLst>
              <a:ext uri="{FF2B5EF4-FFF2-40B4-BE49-F238E27FC236}">
                <a16:creationId xmlns:a16="http://schemas.microsoft.com/office/drawing/2014/main" id="{4D1616FA-06F7-47D4-AEF6-D189066F5320}"/>
              </a:ext>
            </a:extLst>
          </p:cNvPr>
          <p:cNvSpPr>
            <a:spLocks noGrp="1"/>
          </p:cNvSpPr>
          <p:nvPr>
            <p:ph type="sldNum" sz="quarter" idx="12"/>
          </p:nvPr>
        </p:nvSpPr>
        <p:spPr/>
        <p:txBody>
          <a:bodyPr/>
          <a:lstStyle/>
          <a:p>
            <a:fld id="{A7CD31F4-64FA-4BA0-9498-67783267A8C8}" type="slidenum">
              <a:rPr lang="en-US" smtClean="0"/>
              <a:t>19</a:t>
            </a:fld>
            <a:endParaRPr lang="en-US"/>
          </a:p>
        </p:txBody>
      </p:sp>
      <p:pic>
        <p:nvPicPr>
          <p:cNvPr id="5" name="Picture 4">
            <a:extLst>
              <a:ext uri="{FF2B5EF4-FFF2-40B4-BE49-F238E27FC236}">
                <a16:creationId xmlns:a16="http://schemas.microsoft.com/office/drawing/2014/main" id="{265ECDC3-D651-48E7-8C8C-B45478346AB1}"/>
              </a:ext>
            </a:extLst>
          </p:cNvPr>
          <p:cNvPicPr>
            <a:picLocks noChangeAspect="1"/>
          </p:cNvPicPr>
          <p:nvPr/>
        </p:nvPicPr>
        <p:blipFill>
          <a:blip r:embed="rId2"/>
          <a:stretch>
            <a:fillRect/>
          </a:stretch>
        </p:blipFill>
        <p:spPr>
          <a:xfrm>
            <a:off x="3283077" y="3475482"/>
            <a:ext cx="7839075" cy="2724150"/>
          </a:xfrm>
          <a:prstGeom prst="rect">
            <a:avLst/>
          </a:prstGeom>
        </p:spPr>
      </p:pic>
    </p:spTree>
    <p:extLst>
      <p:ext uri="{BB962C8B-B14F-4D97-AF65-F5344CB8AC3E}">
        <p14:creationId xmlns:p14="http://schemas.microsoft.com/office/powerpoint/2010/main" val="180610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DBA2C-09BF-4F54-AC69-1E6F6D1D9EDE}"/>
              </a:ext>
            </a:extLst>
          </p:cNvPr>
          <p:cNvSpPr>
            <a:spLocks noGrp="1"/>
          </p:cNvSpPr>
          <p:nvPr>
            <p:ph type="ctrTitle"/>
          </p:nvPr>
        </p:nvSpPr>
        <p:spPr>
          <a:xfrm>
            <a:off x="6556100" y="1360493"/>
            <a:ext cx="4972511" cy="3106732"/>
          </a:xfrm>
        </p:spPr>
        <p:txBody>
          <a:bodyPr vert="horz" lIns="91440" tIns="45720" rIns="91440" bIns="45720" rtlCol="0" anchor="b">
            <a:normAutofit/>
          </a:bodyPr>
          <a:lstStyle/>
          <a:p>
            <a:r>
              <a:rPr lang="en-US" sz="7200"/>
              <a:t>Overview of ARM Architecture</a:t>
            </a:r>
          </a:p>
        </p:txBody>
      </p:sp>
      <p:sp>
        <p:nvSpPr>
          <p:cNvPr id="4" name="Subtitle 3">
            <a:extLst>
              <a:ext uri="{FF2B5EF4-FFF2-40B4-BE49-F238E27FC236}">
                <a16:creationId xmlns:a16="http://schemas.microsoft.com/office/drawing/2014/main" id="{7B36BF67-7809-4442-891F-5127B54E73CF}"/>
              </a:ext>
            </a:extLst>
          </p:cNvPr>
          <p:cNvSpPr>
            <a:spLocks noGrp="1"/>
          </p:cNvSpPr>
          <p:nvPr>
            <p:ph type="subTitle" idx="1"/>
          </p:nvPr>
        </p:nvSpPr>
        <p:spPr>
          <a:xfrm>
            <a:off x="6556100" y="4687316"/>
            <a:ext cx="4972512" cy="1517088"/>
          </a:xfrm>
        </p:spPr>
        <p:txBody>
          <a:bodyPr>
            <a:normAutofit/>
          </a:bodyPr>
          <a:lstStyle/>
          <a:p>
            <a:r>
              <a:rPr lang="en-MY">
                <a:latin typeface="Adobe Gothic Std B" panose="020B0800000000000000" pitchFamily="34" charset="-128"/>
                <a:ea typeface="Adobe Gothic Std B" panose="020B0800000000000000" pitchFamily="34" charset="-128"/>
              </a:rPr>
              <a:t>Topic 1</a:t>
            </a:r>
          </a:p>
        </p:txBody>
      </p:sp>
      <p:pic>
        <p:nvPicPr>
          <p:cNvPr id="1026" name="Picture 2" descr="What is ARM Processor - ARM Architecture and Applications">
            <a:extLst>
              <a:ext uri="{FF2B5EF4-FFF2-40B4-BE49-F238E27FC236}">
                <a16:creationId xmlns:a16="http://schemas.microsoft.com/office/drawing/2014/main" id="{4A4E7645-B2BD-4FDA-BF62-7AA87E24AA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98" r="24460" b="-1"/>
          <a:stretch/>
        </p:blipFill>
        <p:spPr bwMode="auto">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5" name="Slide Number Placeholder 4">
            <a:extLst>
              <a:ext uri="{FF2B5EF4-FFF2-40B4-BE49-F238E27FC236}">
                <a16:creationId xmlns:a16="http://schemas.microsoft.com/office/drawing/2014/main" id="{58BE98E6-9112-4065-A307-046BE9482C62}"/>
              </a:ext>
            </a:extLst>
          </p:cNvPr>
          <p:cNvSpPr>
            <a:spLocks noGrp="1"/>
          </p:cNvSpPr>
          <p:nvPr>
            <p:ph type="sldNum" sz="quarter" idx="12"/>
          </p:nvPr>
        </p:nvSpPr>
        <p:spPr>
          <a:xfrm>
            <a:off x="10334744" y="500322"/>
            <a:ext cx="1193868" cy="640080"/>
          </a:xfrm>
        </p:spPr>
        <p:txBody>
          <a:bodyPr>
            <a:normAutofit/>
          </a:bodyPr>
          <a:lstStyle/>
          <a:p>
            <a:pPr algn="r">
              <a:spcAft>
                <a:spcPts val="600"/>
              </a:spcAft>
            </a:pPr>
            <a:fld id="{A7CD31F4-64FA-4BA0-9498-67783267A8C8}" type="slidenum">
              <a:rPr lang="en-US">
                <a:solidFill>
                  <a:schemeClr val="accent1"/>
                </a:solidFill>
              </a:rPr>
              <a:pPr algn="r">
                <a:spcAft>
                  <a:spcPts val="600"/>
                </a:spcAft>
              </a:pPr>
              <a:t>2</a:t>
            </a:fld>
            <a:endParaRPr lang="en-US">
              <a:solidFill>
                <a:schemeClr val="accent1"/>
              </a:solidFill>
            </a:endParaRPr>
          </a:p>
        </p:txBody>
      </p:sp>
    </p:spTree>
    <p:extLst>
      <p:ext uri="{BB962C8B-B14F-4D97-AF65-F5344CB8AC3E}">
        <p14:creationId xmlns:p14="http://schemas.microsoft.com/office/powerpoint/2010/main" val="1971916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4F6D-576C-4C34-9F7E-126526B73C6C}"/>
              </a:ext>
            </a:extLst>
          </p:cNvPr>
          <p:cNvSpPr>
            <a:spLocks noGrp="1"/>
          </p:cNvSpPr>
          <p:nvPr>
            <p:ph type="title"/>
          </p:nvPr>
        </p:nvSpPr>
        <p:spPr/>
        <p:txBody>
          <a:bodyPr/>
          <a:lstStyle/>
          <a:p>
            <a:r>
              <a:rPr lang="en-MY" dirty="0"/>
              <a:t>Program counter</a:t>
            </a:r>
          </a:p>
        </p:txBody>
      </p:sp>
      <p:sp>
        <p:nvSpPr>
          <p:cNvPr id="3" name="Content Placeholder 2">
            <a:extLst>
              <a:ext uri="{FF2B5EF4-FFF2-40B4-BE49-F238E27FC236}">
                <a16:creationId xmlns:a16="http://schemas.microsoft.com/office/drawing/2014/main" id="{600FD1AC-99F6-427E-989A-ABE5BE3D7889}"/>
              </a:ext>
            </a:extLst>
          </p:cNvPr>
          <p:cNvSpPr>
            <a:spLocks noGrp="1"/>
          </p:cNvSpPr>
          <p:nvPr>
            <p:ph idx="1"/>
          </p:nvPr>
        </p:nvSpPr>
        <p:spPr/>
        <p:txBody>
          <a:bodyPr/>
          <a:lstStyle/>
          <a:p>
            <a:pPr algn="just">
              <a:lnSpc>
                <a:spcPct val="100000"/>
              </a:lnSpc>
            </a:pPr>
            <a:r>
              <a:rPr lang="en-MY" dirty="0"/>
              <a:t>Store the address of the instruction to be executed</a:t>
            </a:r>
          </a:p>
          <a:p>
            <a:pPr algn="just">
              <a:lnSpc>
                <a:spcPct val="100000"/>
              </a:lnSpc>
            </a:pPr>
            <a:r>
              <a:rPr lang="en-MY" dirty="0"/>
              <a:t>All instructions are 32-bit wide and word-aligned</a:t>
            </a:r>
          </a:p>
          <a:p>
            <a:pPr algn="just">
              <a:lnSpc>
                <a:spcPct val="100000"/>
              </a:lnSpc>
            </a:pPr>
            <a:r>
              <a:rPr lang="en-MY" dirty="0"/>
              <a:t>Thus, the last two bits of pc are undefined.</a:t>
            </a:r>
          </a:p>
        </p:txBody>
      </p:sp>
      <p:sp>
        <p:nvSpPr>
          <p:cNvPr id="4" name="Slide Number Placeholder 3">
            <a:extLst>
              <a:ext uri="{FF2B5EF4-FFF2-40B4-BE49-F238E27FC236}">
                <a16:creationId xmlns:a16="http://schemas.microsoft.com/office/drawing/2014/main" id="{BEB108CE-FEBD-4FDC-A3B7-EE88CF663508}"/>
              </a:ext>
            </a:extLst>
          </p:cNvPr>
          <p:cNvSpPr>
            <a:spLocks noGrp="1"/>
          </p:cNvSpPr>
          <p:nvPr>
            <p:ph type="sldNum" sz="quarter" idx="12"/>
          </p:nvPr>
        </p:nvSpPr>
        <p:spPr/>
        <p:txBody>
          <a:bodyPr/>
          <a:lstStyle/>
          <a:p>
            <a:fld id="{A7CD31F4-64FA-4BA0-9498-67783267A8C8}" type="slidenum">
              <a:rPr lang="en-US" smtClean="0"/>
              <a:t>20</a:t>
            </a:fld>
            <a:endParaRPr lang="en-US"/>
          </a:p>
        </p:txBody>
      </p:sp>
    </p:spTree>
    <p:extLst>
      <p:ext uri="{BB962C8B-B14F-4D97-AF65-F5344CB8AC3E}">
        <p14:creationId xmlns:p14="http://schemas.microsoft.com/office/powerpoint/2010/main" val="365957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3948-8AE9-400E-8A69-E1D22F9B5A0C}"/>
              </a:ext>
            </a:extLst>
          </p:cNvPr>
          <p:cNvSpPr>
            <a:spLocks noGrp="1"/>
          </p:cNvSpPr>
          <p:nvPr>
            <p:ph type="title"/>
          </p:nvPr>
        </p:nvSpPr>
        <p:spPr/>
        <p:txBody>
          <a:bodyPr/>
          <a:lstStyle/>
          <a:p>
            <a:r>
              <a:rPr lang="en-MY" dirty="0"/>
              <a:t>Program status register (CPSR)</a:t>
            </a:r>
          </a:p>
        </p:txBody>
      </p:sp>
      <p:sp>
        <p:nvSpPr>
          <p:cNvPr id="4" name="Slide Number Placeholder 3">
            <a:extLst>
              <a:ext uri="{FF2B5EF4-FFF2-40B4-BE49-F238E27FC236}">
                <a16:creationId xmlns:a16="http://schemas.microsoft.com/office/drawing/2014/main" id="{1EB27922-DD76-4D40-AE7B-ADFBD27804D6}"/>
              </a:ext>
            </a:extLst>
          </p:cNvPr>
          <p:cNvSpPr>
            <a:spLocks noGrp="1"/>
          </p:cNvSpPr>
          <p:nvPr>
            <p:ph type="sldNum" sz="quarter" idx="12"/>
          </p:nvPr>
        </p:nvSpPr>
        <p:spPr/>
        <p:txBody>
          <a:bodyPr/>
          <a:lstStyle/>
          <a:p>
            <a:fld id="{A7CD31F4-64FA-4BA0-9498-67783267A8C8}" type="slidenum">
              <a:rPr lang="en-US" smtClean="0"/>
              <a:t>21</a:t>
            </a:fld>
            <a:endParaRPr lang="en-US"/>
          </a:p>
        </p:txBody>
      </p:sp>
      <p:pic>
        <p:nvPicPr>
          <p:cNvPr id="5" name="Picture 4">
            <a:extLst>
              <a:ext uri="{FF2B5EF4-FFF2-40B4-BE49-F238E27FC236}">
                <a16:creationId xmlns:a16="http://schemas.microsoft.com/office/drawing/2014/main" id="{5D9DA10C-94E8-40E6-8531-1CCF737841FA}"/>
              </a:ext>
            </a:extLst>
          </p:cNvPr>
          <p:cNvPicPr>
            <a:picLocks noChangeAspect="1"/>
          </p:cNvPicPr>
          <p:nvPr/>
        </p:nvPicPr>
        <p:blipFill>
          <a:blip r:embed="rId2"/>
          <a:stretch>
            <a:fillRect/>
          </a:stretch>
        </p:blipFill>
        <p:spPr>
          <a:xfrm>
            <a:off x="1647825" y="2119884"/>
            <a:ext cx="8896350" cy="4152900"/>
          </a:xfrm>
          <a:prstGeom prst="rect">
            <a:avLst/>
          </a:prstGeom>
        </p:spPr>
      </p:pic>
    </p:spTree>
    <p:extLst>
      <p:ext uri="{BB962C8B-B14F-4D97-AF65-F5344CB8AC3E}">
        <p14:creationId xmlns:p14="http://schemas.microsoft.com/office/powerpoint/2010/main" val="117474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DBA2C-09BF-4F54-AC69-1E6F6D1D9EDE}"/>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MY">
                <a:solidFill>
                  <a:srgbClr val="FFFFFF"/>
                </a:solidFill>
              </a:rPr>
              <a:t>Different modes of ARM processor</a:t>
            </a:r>
            <a:endParaRPr lang="en-US">
              <a:solidFill>
                <a:srgbClr val="FFFFFF"/>
              </a:solidFill>
            </a:endParaRPr>
          </a:p>
        </p:txBody>
      </p:sp>
      <p:sp>
        <p:nvSpPr>
          <p:cNvPr id="4" name="Subtitle 3">
            <a:extLst>
              <a:ext uri="{FF2B5EF4-FFF2-40B4-BE49-F238E27FC236}">
                <a16:creationId xmlns:a16="http://schemas.microsoft.com/office/drawing/2014/main" id="{7B36BF67-7809-4442-891F-5127B54E73CF}"/>
              </a:ext>
            </a:extLst>
          </p:cNvPr>
          <p:cNvSpPr>
            <a:spLocks noGrp="1"/>
          </p:cNvSpPr>
          <p:nvPr>
            <p:ph type="subTitle" idx="1"/>
          </p:nvPr>
        </p:nvSpPr>
        <p:spPr>
          <a:xfrm>
            <a:off x="1069848" y="4649148"/>
            <a:ext cx="9948672" cy="1486158"/>
          </a:xfrm>
        </p:spPr>
        <p:txBody>
          <a:bodyPr>
            <a:normAutofit/>
          </a:bodyPr>
          <a:lstStyle/>
          <a:p>
            <a:pPr algn="ctr"/>
            <a:r>
              <a:rPr lang="en-MY">
                <a:solidFill>
                  <a:srgbClr val="FFFFFF">
                    <a:alpha val="60000"/>
                  </a:srgbClr>
                </a:solidFill>
                <a:latin typeface="Adobe Gothic Std B" panose="020B0800000000000000" pitchFamily="34" charset="-128"/>
                <a:ea typeface="Adobe Gothic Std B" panose="020B0800000000000000" pitchFamily="34" charset="-128"/>
              </a:rPr>
              <a:t>Topic 2</a:t>
            </a:r>
          </a:p>
        </p:txBody>
      </p:sp>
      <p:cxnSp>
        <p:nvCxnSpPr>
          <p:cNvPr id="12" name="Straight Connector 1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58BE98E6-9112-4065-A307-046BE9482C62}"/>
              </a:ext>
            </a:extLst>
          </p:cNvPr>
          <p:cNvSpPr>
            <a:spLocks noGrp="1"/>
          </p:cNvSpPr>
          <p:nvPr>
            <p:ph type="sldNum" sz="quarter" idx="12"/>
          </p:nvPr>
        </p:nvSpPr>
        <p:spPr>
          <a:xfrm>
            <a:off x="11269404" y="6135306"/>
            <a:ext cx="749319" cy="640080"/>
          </a:xfrm>
        </p:spPr>
        <p:txBody>
          <a:bodyPr>
            <a:normAutofit/>
          </a:bodyPr>
          <a:lstStyle/>
          <a:p>
            <a:pPr algn="l">
              <a:spcAft>
                <a:spcPts val="600"/>
              </a:spcAft>
            </a:pPr>
            <a:fld id="{A7CD31F4-64FA-4BA0-9498-67783267A8C8}" type="slidenum">
              <a:rPr lang="en-US">
                <a:solidFill>
                  <a:srgbClr val="FFFFFF">
                    <a:alpha val="95000"/>
                  </a:srgbClr>
                </a:solidFill>
              </a:rPr>
              <a:pPr algn="l">
                <a:spcAft>
                  <a:spcPts val="600"/>
                </a:spcAft>
              </a:pPr>
              <a:t>22</a:t>
            </a:fld>
            <a:endParaRPr lang="en-US">
              <a:solidFill>
                <a:srgbClr val="FFFFFF">
                  <a:alpha val="95000"/>
                </a:srgbClr>
              </a:solidFill>
            </a:endParaRPr>
          </a:p>
        </p:txBody>
      </p:sp>
    </p:spTree>
    <p:extLst>
      <p:ext uri="{BB962C8B-B14F-4D97-AF65-F5344CB8AC3E}">
        <p14:creationId xmlns:p14="http://schemas.microsoft.com/office/powerpoint/2010/main" val="3613838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512B-B84F-46DA-9319-D023A2F00993}"/>
              </a:ext>
            </a:extLst>
          </p:cNvPr>
          <p:cNvSpPr>
            <a:spLocks noGrp="1"/>
          </p:cNvSpPr>
          <p:nvPr>
            <p:ph type="title"/>
          </p:nvPr>
        </p:nvSpPr>
        <p:spPr/>
        <p:txBody>
          <a:bodyPr/>
          <a:lstStyle/>
          <a:p>
            <a:r>
              <a:rPr lang="en-MY" dirty="0"/>
              <a:t>Processor modes</a:t>
            </a:r>
          </a:p>
        </p:txBody>
      </p:sp>
      <p:sp>
        <p:nvSpPr>
          <p:cNvPr id="4" name="Slide Number Placeholder 3">
            <a:extLst>
              <a:ext uri="{FF2B5EF4-FFF2-40B4-BE49-F238E27FC236}">
                <a16:creationId xmlns:a16="http://schemas.microsoft.com/office/drawing/2014/main" id="{46F6A4A1-F815-4A50-97C5-930E62AE0670}"/>
              </a:ext>
            </a:extLst>
          </p:cNvPr>
          <p:cNvSpPr>
            <a:spLocks noGrp="1"/>
          </p:cNvSpPr>
          <p:nvPr>
            <p:ph type="sldNum" sz="quarter" idx="12"/>
          </p:nvPr>
        </p:nvSpPr>
        <p:spPr/>
        <p:txBody>
          <a:bodyPr/>
          <a:lstStyle/>
          <a:p>
            <a:fld id="{A7CD31F4-64FA-4BA0-9498-67783267A8C8}" type="slidenum">
              <a:rPr lang="en-US" smtClean="0"/>
              <a:t>23</a:t>
            </a:fld>
            <a:endParaRPr lang="en-US"/>
          </a:p>
        </p:txBody>
      </p:sp>
      <p:pic>
        <p:nvPicPr>
          <p:cNvPr id="5" name="Picture 4">
            <a:extLst>
              <a:ext uri="{FF2B5EF4-FFF2-40B4-BE49-F238E27FC236}">
                <a16:creationId xmlns:a16="http://schemas.microsoft.com/office/drawing/2014/main" id="{DBBC1CBA-B47B-4394-9240-7AF7F621B332}"/>
              </a:ext>
            </a:extLst>
          </p:cNvPr>
          <p:cNvPicPr>
            <a:picLocks noChangeAspect="1"/>
          </p:cNvPicPr>
          <p:nvPr/>
        </p:nvPicPr>
        <p:blipFill>
          <a:blip r:embed="rId2"/>
          <a:stretch>
            <a:fillRect/>
          </a:stretch>
        </p:blipFill>
        <p:spPr>
          <a:xfrm>
            <a:off x="1890712" y="1719834"/>
            <a:ext cx="8410575" cy="4552950"/>
          </a:xfrm>
          <a:prstGeom prst="rect">
            <a:avLst/>
          </a:prstGeom>
        </p:spPr>
      </p:pic>
    </p:spTree>
    <p:extLst>
      <p:ext uri="{BB962C8B-B14F-4D97-AF65-F5344CB8AC3E}">
        <p14:creationId xmlns:p14="http://schemas.microsoft.com/office/powerpoint/2010/main" val="3581698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EA76-625E-491D-AEB4-3659F15426EB}"/>
              </a:ext>
            </a:extLst>
          </p:cNvPr>
          <p:cNvSpPr>
            <a:spLocks noGrp="1"/>
          </p:cNvSpPr>
          <p:nvPr>
            <p:ph type="title"/>
          </p:nvPr>
        </p:nvSpPr>
        <p:spPr>
          <a:xfrm>
            <a:off x="1069848" y="484632"/>
            <a:ext cx="10058400" cy="1609344"/>
          </a:xfrm>
        </p:spPr>
        <p:txBody>
          <a:bodyPr>
            <a:normAutofit/>
          </a:bodyPr>
          <a:lstStyle/>
          <a:p>
            <a:r>
              <a:rPr lang="en-MY" dirty="0"/>
              <a:t>Processor modes</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EA9CF85-F38B-4CD4-B658-6E18FCD589CC}"/>
              </a:ext>
            </a:extLst>
          </p:cNvPr>
          <p:cNvSpPr>
            <a:spLocks noGrp="1"/>
          </p:cNvSpPr>
          <p:nvPr>
            <p:ph type="sldNum" sz="quarter" idx="12"/>
          </p:nvPr>
        </p:nvSpPr>
        <p:spPr>
          <a:xfrm>
            <a:off x="11311128" y="6272784"/>
            <a:ext cx="640080" cy="365125"/>
          </a:xfrm>
        </p:spPr>
        <p:txBody>
          <a:bodyPr>
            <a:normAutofit/>
          </a:bodyPr>
          <a:lstStyle/>
          <a:p>
            <a:pPr>
              <a:spcAft>
                <a:spcPts val="600"/>
              </a:spcAft>
            </a:pPr>
            <a:fld id="{A7CD31F4-64FA-4BA0-9498-67783267A8C8}" type="slidenum">
              <a:rPr lang="en-US" smtClean="0"/>
              <a:pPr>
                <a:spcAft>
                  <a:spcPts val="600"/>
                </a:spcAft>
              </a:pPr>
              <a:t>24</a:t>
            </a:fld>
            <a:endParaRPr lang="en-US"/>
          </a:p>
        </p:txBody>
      </p:sp>
      <p:graphicFrame>
        <p:nvGraphicFramePr>
          <p:cNvPr id="5" name="Content Placeholder 4">
            <a:extLst>
              <a:ext uri="{FF2B5EF4-FFF2-40B4-BE49-F238E27FC236}">
                <a16:creationId xmlns:a16="http://schemas.microsoft.com/office/drawing/2014/main" id="{6A5D6822-AFE9-4659-80B2-238F8B2A0705}"/>
              </a:ext>
            </a:extLst>
          </p:cNvPr>
          <p:cNvGraphicFramePr>
            <a:graphicFrameLocks noGrp="1"/>
          </p:cNvGraphicFramePr>
          <p:nvPr>
            <p:ph idx="1"/>
            <p:extLst>
              <p:ext uri="{D42A27DB-BD31-4B8C-83A1-F6EECF244321}">
                <p14:modId xmlns:p14="http://schemas.microsoft.com/office/powerpoint/2010/main" val="2590062114"/>
              </p:ext>
            </p:extLst>
          </p:nvPr>
        </p:nvGraphicFramePr>
        <p:xfrm>
          <a:off x="2164796" y="2413382"/>
          <a:ext cx="7862408" cy="3617846"/>
        </p:xfrm>
        <a:graphic>
          <a:graphicData uri="http://schemas.openxmlformats.org/drawingml/2006/table">
            <a:tbl>
              <a:tblPr>
                <a:tableStyleId>{BC89EF96-8CEA-46FF-86C4-4CE0E7609802}</a:tableStyleId>
              </a:tblPr>
              <a:tblGrid>
                <a:gridCol w="2038681">
                  <a:extLst>
                    <a:ext uri="{9D8B030D-6E8A-4147-A177-3AD203B41FA5}">
                      <a16:colId xmlns:a16="http://schemas.microsoft.com/office/drawing/2014/main" val="69601239"/>
                    </a:ext>
                  </a:extLst>
                </a:gridCol>
                <a:gridCol w="1660225">
                  <a:extLst>
                    <a:ext uri="{9D8B030D-6E8A-4147-A177-3AD203B41FA5}">
                      <a16:colId xmlns:a16="http://schemas.microsoft.com/office/drawing/2014/main" val="744906958"/>
                    </a:ext>
                  </a:extLst>
                </a:gridCol>
                <a:gridCol w="2397755">
                  <a:extLst>
                    <a:ext uri="{9D8B030D-6E8A-4147-A177-3AD203B41FA5}">
                      <a16:colId xmlns:a16="http://schemas.microsoft.com/office/drawing/2014/main" val="1909843352"/>
                    </a:ext>
                  </a:extLst>
                </a:gridCol>
                <a:gridCol w="1765747">
                  <a:extLst>
                    <a:ext uri="{9D8B030D-6E8A-4147-A177-3AD203B41FA5}">
                      <a16:colId xmlns:a16="http://schemas.microsoft.com/office/drawing/2014/main" val="972029541"/>
                    </a:ext>
                  </a:extLst>
                </a:gridCol>
              </a:tblGrid>
              <a:tr h="317102">
                <a:tc>
                  <a:txBody>
                    <a:bodyPr/>
                    <a:lstStyle/>
                    <a:p>
                      <a:pPr algn="ctr" fontAlgn="ctr">
                        <a:spcBef>
                          <a:spcPts val="0"/>
                        </a:spcBef>
                        <a:spcAft>
                          <a:spcPts val="0"/>
                        </a:spcAft>
                      </a:pPr>
                      <a:r>
                        <a:rPr lang="en-MY" sz="1400" b="0" u="none" strike="noStrike">
                          <a:effectLst/>
                        </a:rPr>
                        <a:t>Mode</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Description</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Family</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4252512866"/>
                  </a:ext>
                </a:extLst>
              </a:tr>
              <a:tr h="533308">
                <a:tc>
                  <a:txBody>
                    <a:bodyPr/>
                    <a:lstStyle/>
                    <a:p>
                      <a:pPr algn="ctr" fontAlgn="ctr">
                        <a:spcBef>
                          <a:spcPts val="0"/>
                        </a:spcBef>
                        <a:spcAft>
                          <a:spcPts val="0"/>
                        </a:spcAft>
                      </a:pPr>
                      <a:r>
                        <a:rPr lang="en-MY" sz="1400" b="0" u="none" strike="noStrike">
                          <a:effectLst/>
                        </a:rPr>
                        <a:t>User</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usr</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Normal program execution, no privileges</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All</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858040646"/>
                  </a:ext>
                </a:extLst>
              </a:tr>
              <a:tr h="317102">
                <a:tc>
                  <a:txBody>
                    <a:bodyPr/>
                    <a:lstStyle/>
                    <a:p>
                      <a:pPr algn="ctr" fontAlgn="ctr">
                        <a:spcBef>
                          <a:spcPts val="0"/>
                        </a:spcBef>
                        <a:spcAft>
                          <a:spcPts val="0"/>
                        </a:spcAft>
                      </a:pPr>
                      <a:r>
                        <a:rPr lang="en-MY" sz="1400" b="0" u="none" strike="noStrike">
                          <a:effectLst/>
                        </a:rPr>
                        <a:t>FIQ</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fiq</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Fast interrupt handling</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All</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2392149801"/>
                  </a:ext>
                </a:extLst>
              </a:tr>
              <a:tr h="317102">
                <a:tc>
                  <a:txBody>
                    <a:bodyPr/>
                    <a:lstStyle/>
                    <a:p>
                      <a:pPr algn="ctr" fontAlgn="ctr">
                        <a:spcBef>
                          <a:spcPts val="0"/>
                        </a:spcBef>
                        <a:spcAft>
                          <a:spcPts val="0"/>
                        </a:spcAft>
                      </a:pPr>
                      <a:r>
                        <a:rPr lang="en-MY" sz="1400" b="0" u="none" strike="noStrike">
                          <a:effectLst/>
                        </a:rPr>
                        <a:t>IRQ</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irq</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Normal interrupt handling</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All</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1937135557"/>
                  </a:ext>
                </a:extLst>
              </a:tr>
              <a:tr h="533308">
                <a:tc>
                  <a:txBody>
                    <a:bodyPr/>
                    <a:lstStyle/>
                    <a:p>
                      <a:pPr algn="ctr" fontAlgn="ctr">
                        <a:spcBef>
                          <a:spcPts val="0"/>
                        </a:spcBef>
                        <a:spcAft>
                          <a:spcPts val="0"/>
                        </a:spcAft>
                      </a:pPr>
                      <a:r>
                        <a:rPr lang="en-MY" sz="1400" b="0" u="none" strike="noStrike">
                          <a:effectLst/>
                        </a:rPr>
                        <a:t>Supervisor</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svc</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Privileged mode for the operating system</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All</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2923318784"/>
                  </a:ext>
                </a:extLst>
              </a:tr>
              <a:tr h="533308">
                <a:tc>
                  <a:txBody>
                    <a:bodyPr/>
                    <a:lstStyle/>
                    <a:p>
                      <a:pPr algn="ctr" fontAlgn="ctr">
                        <a:spcBef>
                          <a:spcPts val="0"/>
                        </a:spcBef>
                        <a:spcAft>
                          <a:spcPts val="0"/>
                        </a:spcAft>
                      </a:pPr>
                      <a:r>
                        <a:rPr lang="en-MY" sz="1400" b="0" u="none" strike="noStrike">
                          <a:effectLst/>
                        </a:rPr>
                        <a:t>Abort</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abt</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For virtual memory and memory protection</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ARMv3+</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381438404"/>
                  </a:ext>
                </a:extLst>
              </a:tr>
              <a:tr h="533308">
                <a:tc>
                  <a:txBody>
                    <a:bodyPr/>
                    <a:lstStyle/>
                    <a:p>
                      <a:pPr algn="ctr" fontAlgn="ctr">
                        <a:spcBef>
                          <a:spcPts val="0"/>
                        </a:spcBef>
                        <a:spcAft>
                          <a:spcPts val="0"/>
                        </a:spcAft>
                      </a:pPr>
                      <a:r>
                        <a:rPr lang="en-MY" sz="1400" b="0" u="none" strike="noStrike">
                          <a:effectLst/>
                        </a:rPr>
                        <a:t>Undefined</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und</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Facilitates emulation of co-processors in hardware</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ARMv3+</a:t>
                      </a:r>
                      <a:endParaRPr lang="en-MY" sz="1400" b="0" i="0" u="none" strike="noStrike">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2650920618"/>
                  </a:ext>
                </a:extLst>
              </a:tr>
              <a:tr h="533308">
                <a:tc>
                  <a:txBody>
                    <a:bodyPr/>
                    <a:lstStyle/>
                    <a:p>
                      <a:pPr algn="ctr" fontAlgn="ctr">
                        <a:spcBef>
                          <a:spcPts val="0"/>
                        </a:spcBef>
                        <a:spcAft>
                          <a:spcPts val="0"/>
                        </a:spcAft>
                      </a:pPr>
                      <a:r>
                        <a:rPr lang="en-MY" sz="1400" b="0" u="none" strike="noStrike">
                          <a:effectLst/>
                        </a:rPr>
                        <a:t>System</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a:effectLst/>
                        </a:rPr>
                        <a:t>sys</a:t>
                      </a:r>
                      <a:endParaRPr lang="en-MY" sz="1400" b="0" i="0" u="none" strike="noStrike">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dirty="0">
                          <a:effectLst/>
                        </a:rPr>
                        <a:t>Runs programs with some privileges</a:t>
                      </a:r>
                      <a:endParaRPr lang="en-MY" sz="1400" b="0" i="0" u="none" strike="noStrike" dirty="0">
                        <a:effectLst/>
                        <a:latin typeface="Arial" panose="020B0604020202020204" pitchFamily="34" charset="0"/>
                      </a:endParaRPr>
                    </a:p>
                  </a:txBody>
                  <a:tcPr marL="72069" marR="72069" marT="36034" marB="36034" anchor="ctr"/>
                </a:tc>
                <a:tc>
                  <a:txBody>
                    <a:bodyPr/>
                    <a:lstStyle/>
                    <a:p>
                      <a:pPr algn="ctr" fontAlgn="ctr">
                        <a:spcBef>
                          <a:spcPts val="0"/>
                        </a:spcBef>
                        <a:spcAft>
                          <a:spcPts val="0"/>
                        </a:spcAft>
                      </a:pPr>
                      <a:r>
                        <a:rPr lang="en-MY" sz="1400" b="0" u="none" strike="noStrike" dirty="0">
                          <a:effectLst/>
                        </a:rPr>
                        <a:t>ARMv4+</a:t>
                      </a:r>
                      <a:endParaRPr lang="en-MY" sz="1400" b="0" i="0" u="none" strike="noStrike" dirty="0">
                        <a:effectLst/>
                        <a:latin typeface="Arial" panose="020B0604020202020204" pitchFamily="34" charset="0"/>
                      </a:endParaRPr>
                    </a:p>
                  </a:txBody>
                  <a:tcPr marL="72069" marR="72069" marT="36034" marB="36034" anchor="ctr"/>
                </a:tc>
                <a:extLst>
                  <a:ext uri="{0D108BD9-81ED-4DB2-BD59-A6C34878D82A}">
                    <a16:rowId xmlns:a16="http://schemas.microsoft.com/office/drawing/2014/main" val="545961060"/>
                  </a:ext>
                </a:extLst>
              </a:tr>
            </a:tbl>
          </a:graphicData>
        </a:graphic>
      </p:graphicFrame>
    </p:spTree>
    <p:extLst>
      <p:ext uri="{BB962C8B-B14F-4D97-AF65-F5344CB8AC3E}">
        <p14:creationId xmlns:p14="http://schemas.microsoft.com/office/powerpoint/2010/main" val="341643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85DC-51BB-47E6-9940-DEC8A970DED2}"/>
              </a:ext>
            </a:extLst>
          </p:cNvPr>
          <p:cNvSpPr>
            <a:spLocks noGrp="1"/>
          </p:cNvSpPr>
          <p:nvPr>
            <p:ph type="title"/>
          </p:nvPr>
        </p:nvSpPr>
        <p:spPr/>
        <p:txBody>
          <a:bodyPr/>
          <a:lstStyle/>
          <a:p>
            <a:r>
              <a:rPr lang="en-MY"/>
              <a:t>Register organization</a:t>
            </a:r>
            <a:endParaRPr lang="en-MY" dirty="0"/>
          </a:p>
        </p:txBody>
      </p:sp>
      <p:sp>
        <p:nvSpPr>
          <p:cNvPr id="4" name="Slide Number Placeholder 3">
            <a:extLst>
              <a:ext uri="{FF2B5EF4-FFF2-40B4-BE49-F238E27FC236}">
                <a16:creationId xmlns:a16="http://schemas.microsoft.com/office/drawing/2014/main" id="{9EF88B71-1C26-4D72-9241-D3DF3D38B2B0}"/>
              </a:ext>
            </a:extLst>
          </p:cNvPr>
          <p:cNvSpPr>
            <a:spLocks noGrp="1"/>
          </p:cNvSpPr>
          <p:nvPr>
            <p:ph type="sldNum" sz="quarter" idx="12"/>
          </p:nvPr>
        </p:nvSpPr>
        <p:spPr/>
        <p:txBody>
          <a:bodyPr/>
          <a:lstStyle/>
          <a:p>
            <a:fld id="{A7CD31F4-64FA-4BA0-9498-67783267A8C8}" type="slidenum">
              <a:rPr lang="en-US" smtClean="0"/>
              <a:t>25</a:t>
            </a:fld>
            <a:endParaRPr lang="en-US"/>
          </a:p>
        </p:txBody>
      </p:sp>
      <p:pic>
        <p:nvPicPr>
          <p:cNvPr id="5" name="Picture 4">
            <a:extLst>
              <a:ext uri="{FF2B5EF4-FFF2-40B4-BE49-F238E27FC236}">
                <a16:creationId xmlns:a16="http://schemas.microsoft.com/office/drawing/2014/main" id="{E9B17F86-8C01-43A2-ADAA-B77D5285D03E}"/>
              </a:ext>
            </a:extLst>
          </p:cNvPr>
          <p:cNvPicPr>
            <a:picLocks noChangeAspect="1"/>
          </p:cNvPicPr>
          <p:nvPr/>
        </p:nvPicPr>
        <p:blipFill>
          <a:blip r:embed="rId2"/>
          <a:stretch>
            <a:fillRect/>
          </a:stretch>
        </p:blipFill>
        <p:spPr>
          <a:xfrm>
            <a:off x="3456995" y="1617189"/>
            <a:ext cx="7665157" cy="5091723"/>
          </a:xfrm>
          <a:prstGeom prst="rect">
            <a:avLst/>
          </a:prstGeom>
        </p:spPr>
      </p:pic>
    </p:spTree>
    <p:extLst>
      <p:ext uri="{BB962C8B-B14F-4D97-AF65-F5344CB8AC3E}">
        <p14:creationId xmlns:p14="http://schemas.microsoft.com/office/powerpoint/2010/main" val="1845429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6F9C-D0E5-4C5F-99A5-FB35EC422953}"/>
              </a:ext>
            </a:extLst>
          </p:cNvPr>
          <p:cNvSpPr>
            <a:spLocks noGrp="1"/>
          </p:cNvSpPr>
          <p:nvPr>
            <p:ph type="title"/>
          </p:nvPr>
        </p:nvSpPr>
        <p:spPr/>
        <p:txBody>
          <a:bodyPr/>
          <a:lstStyle/>
          <a:p>
            <a:r>
              <a:rPr lang="en-MY" dirty="0"/>
              <a:t>Processor modes</a:t>
            </a:r>
          </a:p>
        </p:txBody>
      </p:sp>
      <p:sp>
        <p:nvSpPr>
          <p:cNvPr id="3" name="Content Placeholder 2">
            <a:extLst>
              <a:ext uri="{FF2B5EF4-FFF2-40B4-BE49-F238E27FC236}">
                <a16:creationId xmlns:a16="http://schemas.microsoft.com/office/drawing/2014/main" id="{EB1CF4EF-F754-4265-8E8D-81E12EEB93B9}"/>
              </a:ext>
            </a:extLst>
          </p:cNvPr>
          <p:cNvSpPr>
            <a:spLocks noGrp="1"/>
          </p:cNvSpPr>
          <p:nvPr>
            <p:ph idx="1"/>
          </p:nvPr>
        </p:nvSpPr>
        <p:spPr/>
        <p:txBody>
          <a:bodyPr/>
          <a:lstStyle/>
          <a:p>
            <a:pPr algn="just">
              <a:lnSpc>
                <a:spcPct val="100000"/>
              </a:lnSpc>
            </a:pPr>
            <a:r>
              <a:rPr lang="en-MY" b="1" dirty="0"/>
              <a:t>User mode</a:t>
            </a:r>
          </a:p>
          <a:p>
            <a:pPr algn="just">
              <a:lnSpc>
                <a:spcPct val="100000"/>
              </a:lnSpc>
            </a:pPr>
            <a:r>
              <a:rPr lang="en-MY" dirty="0"/>
              <a:t>This is the mode in which user application tasks should run. It has access to the base register set, and no privileges.</a:t>
            </a:r>
          </a:p>
          <a:p>
            <a:pPr algn="just">
              <a:lnSpc>
                <a:spcPct val="100000"/>
              </a:lnSpc>
            </a:pPr>
            <a:r>
              <a:rPr lang="en-MY" b="1" dirty="0"/>
              <a:t>FIQ mode</a:t>
            </a:r>
          </a:p>
          <a:p>
            <a:pPr algn="just">
              <a:lnSpc>
                <a:spcPct val="100000"/>
              </a:lnSpc>
            </a:pPr>
            <a:r>
              <a:rPr lang="en-MY" dirty="0"/>
              <a:t>The ARM processor supports two types of interrupt handling. There is the regular type of interrupt, and there is this, the fast interrupt. The difference is that fast interrupts can interrupt regular ones.</a:t>
            </a:r>
          </a:p>
          <a:p>
            <a:pPr algn="just">
              <a:lnSpc>
                <a:spcPct val="100000"/>
              </a:lnSpc>
            </a:pPr>
            <a:r>
              <a:rPr lang="en-MY" b="1" dirty="0"/>
              <a:t>IRQ mode</a:t>
            </a:r>
          </a:p>
          <a:p>
            <a:pPr algn="just">
              <a:lnSpc>
                <a:spcPct val="100000"/>
              </a:lnSpc>
            </a:pPr>
            <a:r>
              <a:rPr lang="en-MY" dirty="0"/>
              <a:t>This is the other, regular, interrupt mode. Only R13, R14, and CPSR are shadowed.</a:t>
            </a:r>
          </a:p>
        </p:txBody>
      </p:sp>
      <p:sp>
        <p:nvSpPr>
          <p:cNvPr id="4" name="Slide Number Placeholder 3">
            <a:extLst>
              <a:ext uri="{FF2B5EF4-FFF2-40B4-BE49-F238E27FC236}">
                <a16:creationId xmlns:a16="http://schemas.microsoft.com/office/drawing/2014/main" id="{D276C7ED-A4F9-4F6C-BA41-676F6A33756B}"/>
              </a:ext>
            </a:extLst>
          </p:cNvPr>
          <p:cNvSpPr>
            <a:spLocks noGrp="1"/>
          </p:cNvSpPr>
          <p:nvPr>
            <p:ph type="sldNum" sz="quarter" idx="12"/>
          </p:nvPr>
        </p:nvSpPr>
        <p:spPr/>
        <p:txBody>
          <a:bodyPr/>
          <a:lstStyle/>
          <a:p>
            <a:fld id="{A7CD31F4-64FA-4BA0-9498-67783267A8C8}" type="slidenum">
              <a:rPr lang="en-US" smtClean="0"/>
              <a:t>26</a:t>
            </a:fld>
            <a:endParaRPr lang="en-US"/>
          </a:p>
        </p:txBody>
      </p:sp>
    </p:spTree>
    <p:extLst>
      <p:ext uri="{BB962C8B-B14F-4D97-AF65-F5344CB8AC3E}">
        <p14:creationId xmlns:p14="http://schemas.microsoft.com/office/powerpoint/2010/main" val="3210939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5A038-CA55-47B9-8C62-65C3C402ACF2}"/>
              </a:ext>
            </a:extLst>
          </p:cNvPr>
          <p:cNvSpPr>
            <a:spLocks noGrp="1"/>
          </p:cNvSpPr>
          <p:nvPr>
            <p:ph idx="1"/>
          </p:nvPr>
        </p:nvSpPr>
        <p:spPr>
          <a:xfrm>
            <a:off x="1069848" y="550506"/>
            <a:ext cx="10058400" cy="5621694"/>
          </a:xfrm>
        </p:spPr>
        <p:txBody>
          <a:bodyPr>
            <a:normAutofit/>
          </a:bodyPr>
          <a:lstStyle/>
          <a:p>
            <a:pPr algn="just">
              <a:lnSpc>
                <a:spcPct val="100000"/>
              </a:lnSpc>
            </a:pPr>
            <a:r>
              <a:rPr lang="en-MY" b="1" dirty="0"/>
              <a:t>SVC mode</a:t>
            </a:r>
          </a:p>
          <a:p>
            <a:pPr algn="just">
              <a:lnSpc>
                <a:spcPct val="100000"/>
              </a:lnSpc>
            </a:pPr>
            <a:r>
              <a:rPr lang="en-MY" dirty="0"/>
              <a:t>This is the privileged mode reserved for the operating system. R13, R14, and CPSR are shadowed.</a:t>
            </a:r>
          </a:p>
          <a:p>
            <a:pPr algn="just">
              <a:lnSpc>
                <a:spcPct val="100000"/>
              </a:lnSpc>
            </a:pPr>
            <a:r>
              <a:rPr lang="en-MY" b="1" dirty="0"/>
              <a:t>Abort mode</a:t>
            </a:r>
          </a:p>
          <a:p>
            <a:pPr algn="just">
              <a:lnSpc>
                <a:spcPct val="100000"/>
              </a:lnSpc>
            </a:pPr>
            <a:r>
              <a:rPr lang="en-MY" dirty="0"/>
              <a:t>An abort is signalled by the memory system as a result of a failure to load either an instruction (Prefetch Abort) or data (Data abort).</a:t>
            </a:r>
          </a:p>
          <a:p>
            <a:pPr algn="just">
              <a:lnSpc>
                <a:spcPct val="100000"/>
              </a:lnSpc>
            </a:pPr>
            <a:r>
              <a:rPr lang="en-MY" b="1" dirty="0"/>
              <a:t>Undefined mode</a:t>
            </a:r>
          </a:p>
          <a:p>
            <a:pPr algn="just">
              <a:lnSpc>
                <a:spcPct val="100000"/>
              </a:lnSpc>
            </a:pPr>
            <a:r>
              <a:rPr lang="en-MY" dirty="0"/>
              <a:t>When an undefined instruction is encountered, the ARM will wait for a coprocessor to acknowledge that it can deal with the instruction (if in co-processor instruction space). If no coprocessor responds, or the instruction is one that is not defined, then the undefined instruction vector is taken.</a:t>
            </a:r>
          </a:p>
          <a:p>
            <a:pPr algn="just">
              <a:lnSpc>
                <a:spcPct val="100000"/>
              </a:lnSpc>
            </a:pPr>
            <a:r>
              <a:rPr lang="en-MY" b="1" dirty="0"/>
              <a:t>System mode</a:t>
            </a:r>
          </a:p>
          <a:p>
            <a:pPr algn="just">
              <a:lnSpc>
                <a:spcPct val="100000"/>
              </a:lnSpc>
            </a:pPr>
            <a:r>
              <a:rPr lang="en-MY" dirty="0"/>
              <a:t>It is like a cross between SVC and USR. System mode offers the privileges of SVC mode, however it uses the USR registers.</a:t>
            </a:r>
          </a:p>
        </p:txBody>
      </p:sp>
      <p:sp>
        <p:nvSpPr>
          <p:cNvPr id="4" name="Slide Number Placeholder 3">
            <a:extLst>
              <a:ext uri="{FF2B5EF4-FFF2-40B4-BE49-F238E27FC236}">
                <a16:creationId xmlns:a16="http://schemas.microsoft.com/office/drawing/2014/main" id="{8DBA167B-B1E9-4EDE-A446-0E019E8AE4DC}"/>
              </a:ext>
            </a:extLst>
          </p:cNvPr>
          <p:cNvSpPr>
            <a:spLocks noGrp="1"/>
          </p:cNvSpPr>
          <p:nvPr>
            <p:ph type="sldNum" sz="quarter" idx="12"/>
          </p:nvPr>
        </p:nvSpPr>
        <p:spPr/>
        <p:txBody>
          <a:bodyPr/>
          <a:lstStyle/>
          <a:p>
            <a:fld id="{A7CD31F4-64FA-4BA0-9498-67783267A8C8}" type="slidenum">
              <a:rPr lang="en-US" smtClean="0"/>
              <a:t>27</a:t>
            </a:fld>
            <a:endParaRPr lang="en-US"/>
          </a:p>
        </p:txBody>
      </p:sp>
    </p:spTree>
    <p:extLst>
      <p:ext uri="{BB962C8B-B14F-4D97-AF65-F5344CB8AC3E}">
        <p14:creationId xmlns:p14="http://schemas.microsoft.com/office/powerpoint/2010/main" val="2718827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A71CB-0ED6-46F3-876E-F2AB1C38E4D2}"/>
              </a:ext>
            </a:extLst>
          </p:cNvPr>
          <p:cNvSpPr>
            <a:spLocks noGrp="1"/>
          </p:cNvSpPr>
          <p:nvPr>
            <p:ph type="ctrTitle"/>
          </p:nvPr>
        </p:nvSpPr>
        <p:spPr>
          <a:xfrm>
            <a:off x="1051560" y="942975"/>
            <a:ext cx="9966960" cy="3525056"/>
          </a:xfrm>
        </p:spPr>
        <p:txBody>
          <a:bodyPr anchor="b">
            <a:normAutofit/>
          </a:bodyPr>
          <a:lstStyle/>
          <a:p>
            <a:pPr algn="ctr"/>
            <a:r>
              <a:rPr lang="en-MY" dirty="0">
                <a:solidFill>
                  <a:srgbClr val="FFFFFF"/>
                </a:solidFill>
              </a:rPr>
              <a:t>Instruction Set of ARM Processor</a:t>
            </a:r>
          </a:p>
        </p:txBody>
      </p:sp>
      <p:sp>
        <p:nvSpPr>
          <p:cNvPr id="7" name="Subtitle 6">
            <a:extLst>
              <a:ext uri="{FF2B5EF4-FFF2-40B4-BE49-F238E27FC236}">
                <a16:creationId xmlns:a16="http://schemas.microsoft.com/office/drawing/2014/main" id="{3179AABE-4871-4EC2-8D9E-3ABD2A0D120E}"/>
              </a:ext>
            </a:extLst>
          </p:cNvPr>
          <p:cNvSpPr>
            <a:spLocks noGrp="1"/>
          </p:cNvSpPr>
          <p:nvPr>
            <p:ph type="subTitle" idx="1"/>
          </p:nvPr>
        </p:nvSpPr>
        <p:spPr>
          <a:xfrm>
            <a:off x="1069848" y="4649148"/>
            <a:ext cx="9948672" cy="1486158"/>
          </a:xfrm>
        </p:spPr>
        <p:txBody>
          <a:bodyPr>
            <a:normAutofit/>
          </a:bodyPr>
          <a:lstStyle/>
          <a:p>
            <a:pPr algn="ctr"/>
            <a:r>
              <a:rPr lang="en-MY">
                <a:solidFill>
                  <a:srgbClr val="FFFFFF">
                    <a:alpha val="60000"/>
                  </a:srgbClr>
                </a:solidFill>
              </a:rPr>
              <a:t>Topic 3</a:t>
            </a:r>
          </a:p>
        </p:txBody>
      </p:sp>
      <p:cxnSp>
        <p:nvCxnSpPr>
          <p:cNvPr id="14" name="Straight Connector 13">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40BC87FB-170D-4C55-BA4C-29515E9BB1B5}"/>
              </a:ext>
            </a:extLst>
          </p:cNvPr>
          <p:cNvSpPr>
            <a:spLocks noGrp="1"/>
          </p:cNvSpPr>
          <p:nvPr>
            <p:ph type="sldNum" sz="quarter" idx="12"/>
          </p:nvPr>
        </p:nvSpPr>
        <p:spPr>
          <a:xfrm>
            <a:off x="11269404" y="6135306"/>
            <a:ext cx="749319" cy="640080"/>
          </a:xfrm>
        </p:spPr>
        <p:txBody>
          <a:bodyPr>
            <a:normAutofit/>
          </a:bodyPr>
          <a:lstStyle/>
          <a:p>
            <a:pPr algn="l">
              <a:spcAft>
                <a:spcPts val="600"/>
              </a:spcAft>
            </a:pPr>
            <a:fld id="{A7CD31F4-64FA-4BA0-9498-67783267A8C8}" type="slidenum">
              <a:rPr lang="en-US">
                <a:solidFill>
                  <a:srgbClr val="FFFFFF">
                    <a:alpha val="95000"/>
                  </a:srgbClr>
                </a:solidFill>
              </a:rPr>
              <a:pPr algn="l">
                <a:spcAft>
                  <a:spcPts val="600"/>
                </a:spcAft>
              </a:pPr>
              <a:t>28</a:t>
            </a:fld>
            <a:endParaRPr lang="en-US">
              <a:solidFill>
                <a:srgbClr val="FFFFFF">
                  <a:alpha val="95000"/>
                </a:srgbClr>
              </a:solidFill>
            </a:endParaRPr>
          </a:p>
        </p:txBody>
      </p:sp>
    </p:spTree>
    <p:extLst>
      <p:ext uri="{BB962C8B-B14F-4D97-AF65-F5344CB8AC3E}">
        <p14:creationId xmlns:p14="http://schemas.microsoft.com/office/powerpoint/2010/main" val="1124178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6"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7" name="Rectangle 1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A440A-CA22-4F35-9E6A-7C35DFB8693B}"/>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Thank you </a:t>
            </a:r>
            <a:r>
              <a:rPr lang="en-US" sz="9600" dirty="0">
                <a:solidFill>
                  <a:srgbClr val="FFFFFF"/>
                </a:solidFill>
                <a:sym typeface="Wingdings" panose="05000000000000000000" pitchFamily="2" charset="2"/>
              </a:rPr>
              <a:t></a:t>
            </a:r>
            <a:endParaRPr lang="en-US" sz="9600" dirty="0">
              <a:solidFill>
                <a:srgbClr val="FFFFFF"/>
              </a:solidFill>
            </a:endParaRPr>
          </a:p>
        </p:txBody>
      </p:sp>
      <p:cxnSp>
        <p:nvCxnSpPr>
          <p:cNvPr id="38" name="Straight Connector 2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B5C86DB-2976-468C-A1D3-1BE03F635BA3}"/>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a:spcAft>
                <a:spcPts val="600"/>
              </a:spcAft>
            </a:pPr>
            <a:fld id="{A7CD31F4-64FA-4BA0-9498-67783267A8C8}" type="slidenum">
              <a:rPr lang="en-US" sz="2800" b="1" kern="1200">
                <a:solidFill>
                  <a:srgbClr val="FFFFFF">
                    <a:alpha val="95000"/>
                  </a:srgbClr>
                </a:solidFill>
                <a:latin typeface="+mj-lt"/>
                <a:ea typeface="+mn-ea"/>
                <a:cs typeface="+mn-cs"/>
              </a:rPr>
              <a:pPr algn="l">
                <a:spcAft>
                  <a:spcPts val="600"/>
                </a:spcAft>
              </a:pPr>
              <a:t>29</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294607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ECED-A4D8-44EC-A0F8-089E68A01F99}"/>
              </a:ext>
            </a:extLst>
          </p:cNvPr>
          <p:cNvSpPr>
            <a:spLocks noGrp="1"/>
          </p:cNvSpPr>
          <p:nvPr>
            <p:ph type="title"/>
          </p:nvPr>
        </p:nvSpPr>
        <p:spPr/>
        <p:txBody>
          <a:bodyPr>
            <a:normAutofit/>
          </a:bodyPr>
          <a:lstStyle/>
          <a:p>
            <a:r>
              <a:rPr lang="en-MY" dirty="0"/>
              <a:t>ARM History</a:t>
            </a:r>
          </a:p>
        </p:txBody>
      </p:sp>
      <p:sp>
        <p:nvSpPr>
          <p:cNvPr id="3" name="Content Placeholder 2">
            <a:extLst>
              <a:ext uri="{FF2B5EF4-FFF2-40B4-BE49-F238E27FC236}">
                <a16:creationId xmlns:a16="http://schemas.microsoft.com/office/drawing/2014/main" id="{B32E03F6-3F7F-41D5-9D45-61C3552D4B82}"/>
              </a:ext>
            </a:extLst>
          </p:cNvPr>
          <p:cNvSpPr>
            <a:spLocks noGrp="1"/>
          </p:cNvSpPr>
          <p:nvPr>
            <p:ph idx="1"/>
          </p:nvPr>
        </p:nvSpPr>
        <p:spPr/>
        <p:txBody>
          <a:bodyPr>
            <a:normAutofit/>
          </a:bodyPr>
          <a:lstStyle/>
          <a:p>
            <a:pPr algn="just">
              <a:lnSpc>
                <a:spcPct val="100000"/>
              </a:lnSpc>
            </a:pPr>
            <a:r>
              <a:rPr lang="en-MY" sz="2200" dirty="0"/>
              <a:t>1983 developed by Acorn computers</a:t>
            </a:r>
          </a:p>
          <a:p>
            <a:pPr lvl="1" algn="just">
              <a:lnSpc>
                <a:spcPct val="100000"/>
              </a:lnSpc>
            </a:pPr>
            <a:r>
              <a:rPr lang="en-MY" sz="2200" dirty="0"/>
              <a:t>To replace 6502 in BBC computers</a:t>
            </a:r>
          </a:p>
          <a:p>
            <a:pPr lvl="1" algn="just">
              <a:lnSpc>
                <a:spcPct val="100000"/>
              </a:lnSpc>
            </a:pPr>
            <a:r>
              <a:rPr lang="en-MY" sz="2200" dirty="0"/>
              <a:t>4-man VLSI design team</a:t>
            </a:r>
          </a:p>
          <a:p>
            <a:pPr lvl="1" algn="just">
              <a:lnSpc>
                <a:spcPct val="100000"/>
              </a:lnSpc>
            </a:pPr>
            <a:r>
              <a:rPr lang="en-MY" sz="2200" dirty="0"/>
              <a:t>Its simplicity comes from the inexperience team</a:t>
            </a:r>
          </a:p>
          <a:p>
            <a:pPr lvl="1" algn="just">
              <a:lnSpc>
                <a:spcPct val="100000"/>
              </a:lnSpc>
            </a:pPr>
            <a:r>
              <a:rPr lang="en-MY" sz="2200" dirty="0"/>
              <a:t>Match the needs for generalized State of Charge for reasonable power performance and die size</a:t>
            </a:r>
          </a:p>
          <a:p>
            <a:pPr lvl="1" algn="just">
              <a:lnSpc>
                <a:spcPct val="100000"/>
              </a:lnSpc>
            </a:pPr>
            <a:r>
              <a:rPr lang="en-MY" sz="2200" dirty="0"/>
              <a:t>The first commercial RISC (Reduced Instruction Set Computer) implementation</a:t>
            </a:r>
          </a:p>
          <a:p>
            <a:pPr algn="just">
              <a:lnSpc>
                <a:spcPct val="100000"/>
              </a:lnSpc>
            </a:pPr>
            <a:r>
              <a:rPr lang="en-MY" sz="2200" dirty="0"/>
              <a:t>1990 ARM (Advanced RISC Machine), owned by Acorn, Apple and VLSI</a:t>
            </a:r>
          </a:p>
        </p:txBody>
      </p:sp>
      <p:sp>
        <p:nvSpPr>
          <p:cNvPr id="4" name="Slide Number Placeholder 3">
            <a:extLst>
              <a:ext uri="{FF2B5EF4-FFF2-40B4-BE49-F238E27FC236}">
                <a16:creationId xmlns:a16="http://schemas.microsoft.com/office/drawing/2014/main" id="{C57E5E66-C0D1-4131-AB31-980E32A8F349}"/>
              </a:ext>
            </a:extLst>
          </p:cNvPr>
          <p:cNvSpPr>
            <a:spLocks noGrp="1"/>
          </p:cNvSpPr>
          <p:nvPr>
            <p:ph type="sldNum" sz="quarter" idx="12"/>
          </p:nvPr>
        </p:nvSpPr>
        <p:spPr/>
        <p:txBody>
          <a:bodyPr/>
          <a:lstStyle/>
          <a:p>
            <a:fld id="{A7CD31F4-64FA-4BA0-9498-67783267A8C8}" type="slidenum">
              <a:rPr lang="en-US" smtClean="0"/>
              <a:t>3</a:t>
            </a:fld>
            <a:endParaRPr lang="en-US"/>
          </a:p>
        </p:txBody>
      </p:sp>
    </p:spTree>
    <p:extLst>
      <p:ext uri="{BB962C8B-B14F-4D97-AF65-F5344CB8AC3E}">
        <p14:creationId xmlns:p14="http://schemas.microsoft.com/office/powerpoint/2010/main" val="298667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5"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91206-4530-4058-9539-29958B03C47F}"/>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ARM Ltd</a:t>
            </a:r>
          </a:p>
        </p:txBody>
      </p:sp>
      <p:sp>
        <p:nvSpPr>
          <p:cNvPr id="38"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0"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B7EA24F2-EAA0-4AAC-87B6-CA9E0873BA1C}"/>
              </a:ext>
            </a:extLst>
          </p:cNvPr>
          <p:cNvPicPr>
            <a:picLocks noChangeAspect="1"/>
          </p:cNvPicPr>
          <p:nvPr/>
        </p:nvPicPr>
        <p:blipFill>
          <a:blip r:embed="rId6"/>
          <a:stretch>
            <a:fillRect/>
          </a:stretch>
        </p:blipFill>
        <p:spPr>
          <a:xfrm>
            <a:off x="1065526" y="1388911"/>
            <a:ext cx="6342360" cy="4011543"/>
          </a:xfrm>
          <a:prstGeom prst="rect">
            <a:avLst/>
          </a:prstGeom>
        </p:spPr>
      </p:pic>
      <p:sp>
        <p:nvSpPr>
          <p:cNvPr id="5" name="Slide Number Placeholder 4">
            <a:extLst>
              <a:ext uri="{FF2B5EF4-FFF2-40B4-BE49-F238E27FC236}">
                <a16:creationId xmlns:a16="http://schemas.microsoft.com/office/drawing/2014/main" id="{F60BA01C-B583-4AF5-B42A-0A1726F3EDFF}"/>
              </a:ext>
            </a:extLst>
          </p:cNvPr>
          <p:cNvSpPr>
            <a:spLocks noGrp="1"/>
          </p:cNvSpPr>
          <p:nvPr>
            <p:ph type="sldNum" sz="quarter" idx="12"/>
          </p:nvPr>
        </p:nvSpPr>
        <p:spPr/>
        <p:txBody>
          <a:bodyPr/>
          <a:lstStyle/>
          <a:p>
            <a:fld id="{A7CD31F4-64FA-4BA0-9498-67783267A8C8}" type="slidenum">
              <a:rPr lang="en-US" smtClean="0"/>
              <a:t>4</a:t>
            </a:fld>
            <a:endParaRPr lang="en-US"/>
          </a:p>
        </p:txBody>
      </p:sp>
    </p:spTree>
    <p:extLst>
      <p:ext uri="{BB962C8B-B14F-4D97-AF65-F5344CB8AC3E}">
        <p14:creationId xmlns:p14="http://schemas.microsoft.com/office/powerpoint/2010/main" val="328630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2F33-1096-412A-A46C-92394C2EBE83}"/>
              </a:ext>
            </a:extLst>
          </p:cNvPr>
          <p:cNvSpPr>
            <a:spLocks noGrp="1"/>
          </p:cNvSpPr>
          <p:nvPr>
            <p:ph type="title"/>
          </p:nvPr>
        </p:nvSpPr>
        <p:spPr/>
        <p:txBody>
          <a:bodyPr/>
          <a:lstStyle/>
          <a:p>
            <a:r>
              <a:rPr lang="en-MY" dirty="0"/>
              <a:t>Why ARM?</a:t>
            </a:r>
          </a:p>
        </p:txBody>
      </p:sp>
      <p:sp>
        <p:nvSpPr>
          <p:cNvPr id="3" name="Content Placeholder 2">
            <a:extLst>
              <a:ext uri="{FF2B5EF4-FFF2-40B4-BE49-F238E27FC236}">
                <a16:creationId xmlns:a16="http://schemas.microsoft.com/office/drawing/2014/main" id="{14FCFA4D-6697-4A73-B25A-ECF972109820}"/>
              </a:ext>
            </a:extLst>
          </p:cNvPr>
          <p:cNvSpPr>
            <a:spLocks noGrp="1"/>
          </p:cNvSpPr>
          <p:nvPr>
            <p:ph idx="1"/>
          </p:nvPr>
        </p:nvSpPr>
        <p:spPr/>
        <p:txBody>
          <a:bodyPr>
            <a:normAutofit/>
          </a:bodyPr>
          <a:lstStyle/>
          <a:p>
            <a:pPr algn="just">
              <a:lnSpc>
                <a:spcPct val="100000"/>
              </a:lnSpc>
            </a:pPr>
            <a:r>
              <a:rPr lang="en-MY" sz="2200" dirty="0"/>
              <a:t>One of the most licensed and thus widespread processor cores in the world</a:t>
            </a:r>
          </a:p>
          <a:p>
            <a:pPr lvl="1" algn="just">
              <a:lnSpc>
                <a:spcPct val="100000"/>
              </a:lnSpc>
            </a:pPr>
            <a:r>
              <a:rPr lang="en-MY" sz="2200" dirty="0"/>
              <a:t>Used in cell phones, multimedia players, handheld game console digital TV and cameras , digital TV and cameras</a:t>
            </a:r>
          </a:p>
          <a:p>
            <a:pPr lvl="1" algn="just">
              <a:lnSpc>
                <a:spcPct val="100000"/>
              </a:lnSpc>
            </a:pPr>
            <a:r>
              <a:rPr lang="en-MY" sz="2200" dirty="0"/>
              <a:t>ARM7: GBA, iPod</a:t>
            </a:r>
          </a:p>
          <a:p>
            <a:pPr lvl="1" algn="just">
              <a:lnSpc>
                <a:spcPct val="100000"/>
              </a:lnSpc>
            </a:pPr>
            <a:r>
              <a:rPr lang="en-MY" sz="2200" dirty="0"/>
              <a:t>ARM9: NDS PSP Sony Ericsson BenQ , PSP, Sony Ericsson, BenQ</a:t>
            </a:r>
          </a:p>
          <a:p>
            <a:pPr lvl="1" algn="just">
              <a:lnSpc>
                <a:spcPct val="100000"/>
              </a:lnSpc>
            </a:pPr>
            <a:r>
              <a:rPr lang="en-MY" sz="2200" dirty="0"/>
              <a:t>ARM11: Apple iPhone, Nokia N93, N800</a:t>
            </a:r>
          </a:p>
          <a:p>
            <a:pPr lvl="1" algn="just">
              <a:lnSpc>
                <a:spcPct val="100000"/>
              </a:lnSpc>
            </a:pPr>
            <a:r>
              <a:rPr lang="en-MY" sz="2200" dirty="0"/>
              <a:t>90% of 32-bit embedded RISC processors till 2009</a:t>
            </a:r>
          </a:p>
          <a:p>
            <a:pPr algn="just">
              <a:lnSpc>
                <a:spcPct val="100000"/>
              </a:lnSpc>
            </a:pPr>
            <a:r>
              <a:rPr lang="en-MY" sz="2200" dirty="0"/>
              <a:t>Used especially in portable devices due to its low power consumption and reasonable performance</a:t>
            </a:r>
          </a:p>
        </p:txBody>
      </p:sp>
      <p:sp>
        <p:nvSpPr>
          <p:cNvPr id="4" name="Slide Number Placeholder 3">
            <a:extLst>
              <a:ext uri="{FF2B5EF4-FFF2-40B4-BE49-F238E27FC236}">
                <a16:creationId xmlns:a16="http://schemas.microsoft.com/office/drawing/2014/main" id="{25200245-48A9-4911-9D46-8F6E55E8A327}"/>
              </a:ext>
            </a:extLst>
          </p:cNvPr>
          <p:cNvSpPr>
            <a:spLocks noGrp="1"/>
          </p:cNvSpPr>
          <p:nvPr>
            <p:ph type="sldNum" sz="quarter" idx="12"/>
          </p:nvPr>
        </p:nvSpPr>
        <p:spPr/>
        <p:txBody>
          <a:bodyPr/>
          <a:lstStyle/>
          <a:p>
            <a:fld id="{A7CD31F4-64FA-4BA0-9498-67783267A8C8}" type="slidenum">
              <a:rPr lang="en-US" smtClean="0"/>
              <a:t>5</a:t>
            </a:fld>
            <a:endParaRPr lang="en-US"/>
          </a:p>
        </p:txBody>
      </p:sp>
    </p:spTree>
    <p:extLst>
      <p:ext uri="{BB962C8B-B14F-4D97-AF65-F5344CB8AC3E}">
        <p14:creationId xmlns:p14="http://schemas.microsoft.com/office/powerpoint/2010/main" val="249399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41A3B-8ACF-4EDB-AE17-D704455E08EB}"/>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ARM powered products</a:t>
            </a:r>
          </a:p>
        </p:txBody>
      </p:sp>
      <p:sp>
        <p:nvSpPr>
          <p:cNvPr id="25"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descr="A variety of items on a table&#10;&#10;Description automatically generated">
            <a:extLst>
              <a:ext uri="{FF2B5EF4-FFF2-40B4-BE49-F238E27FC236}">
                <a16:creationId xmlns:a16="http://schemas.microsoft.com/office/drawing/2014/main" id="{21F82090-8B12-4215-8EF3-B34641CA41C9}"/>
              </a:ext>
            </a:extLst>
          </p:cNvPr>
          <p:cNvPicPr>
            <a:picLocks noChangeAspect="1"/>
          </p:cNvPicPr>
          <p:nvPr/>
        </p:nvPicPr>
        <p:blipFill>
          <a:blip r:embed="rId6"/>
          <a:stretch>
            <a:fillRect/>
          </a:stretch>
        </p:blipFill>
        <p:spPr>
          <a:xfrm>
            <a:off x="920834" y="1438318"/>
            <a:ext cx="6631744" cy="3912728"/>
          </a:xfrm>
          <a:prstGeom prst="rect">
            <a:avLst/>
          </a:prstGeom>
        </p:spPr>
      </p:pic>
      <p:sp>
        <p:nvSpPr>
          <p:cNvPr id="5" name="Slide Number Placeholder 4">
            <a:extLst>
              <a:ext uri="{FF2B5EF4-FFF2-40B4-BE49-F238E27FC236}">
                <a16:creationId xmlns:a16="http://schemas.microsoft.com/office/drawing/2014/main" id="{8F747016-EBAB-45CE-ADAF-57BEBECB02C8}"/>
              </a:ext>
            </a:extLst>
          </p:cNvPr>
          <p:cNvSpPr>
            <a:spLocks noGrp="1"/>
          </p:cNvSpPr>
          <p:nvPr>
            <p:ph type="sldNum" sz="quarter" idx="12"/>
          </p:nvPr>
        </p:nvSpPr>
        <p:spPr/>
        <p:txBody>
          <a:bodyPr/>
          <a:lstStyle/>
          <a:p>
            <a:fld id="{A7CD31F4-64FA-4BA0-9498-67783267A8C8}" type="slidenum">
              <a:rPr lang="en-US" smtClean="0"/>
              <a:t>6</a:t>
            </a:fld>
            <a:endParaRPr lang="en-US"/>
          </a:p>
        </p:txBody>
      </p:sp>
    </p:spTree>
    <p:extLst>
      <p:ext uri="{BB962C8B-B14F-4D97-AF65-F5344CB8AC3E}">
        <p14:creationId xmlns:p14="http://schemas.microsoft.com/office/powerpoint/2010/main" val="117791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F855-CA4D-43FD-91DF-B4FAF80F4631}"/>
              </a:ext>
            </a:extLst>
          </p:cNvPr>
          <p:cNvSpPr>
            <a:spLocks noGrp="1"/>
          </p:cNvSpPr>
          <p:nvPr>
            <p:ph type="title"/>
          </p:nvPr>
        </p:nvSpPr>
        <p:spPr/>
        <p:txBody>
          <a:bodyPr/>
          <a:lstStyle/>
          <a:p>
            <a:r>
              <a:rPr lang="en-MY" dirty="0"/>
              <a:t>ARM processors</a:t>
            </a:r>
          </a:p>
        </p:txBody>
      </p:sp>
      <p:sp>
        <p:nvSpPr>
          <p:cNvPr id="3" name="Content Placeholder 2">
            <a:extLst>
              <a:ext uri="{FF2B5EF4-FFF2-40B4-BE49-F238E27FC236}">
                <a16:creationId xmlns:a16="http://schemas.microsoft.com/office/drawing/2014/main" id="{6B14684F-3F03-4739-BEB0-D6242698144F}"/>
              </a:ext>
            </a:extLst>
          </p:cNvPr>
          <p:cNvSpPr>
            <a:spLocks noGrp="1"/>
          </p:cNvSpPr>
          <p:nvPr>
            <p:ph idx="1"/>
          </p:nvPr>
        </p:nvSpPr>
        <p:spPr/>
        <p:txBody>
          <a:bodyPr/>
          <a:lstStyle/>
          <a:p>
            <a:pPr algn="just">
              <a:lnSpc>
                <a:spcPct val="100000"/>
              </a:lnSpc>
            </a:pPr>
            <a:r>
              <a:rPr lang="en-MY" dirty="0"/>
              <a:t>A simple but powerful design</a:t>
            </a:r>
          </a:p>
          <a:p>
            <a:pPr algn="just">
              <a:lnSpc>
                <a:spcPct val="100000"/>
              </a:lnSpc>
            </a:pPr>
            <a:r>
              <a:rPr lang="en-MY" dirty="0"/>
              <a:t>A whole family of designs sharing similar design principles and a common instruction set</a:t>
            </a:r>
          </a:p>
        </p:txBody>
      </p:sp>
      <p:sp>
        <p:nvSpPr>
          <p:cNvPr id="4" name="Slide Number Placeholder 3">
            <a:extLst>
              <a:ext uri="{FF2B5EF4-FFF2-40B4-BE49-F238E27FC236}">
                <a16:creationId xmlns:a16="http://schemas.microsoft.com/office/drawing/2014/main" id="{56ED11EE-FC18-4236-9A5B-B6ABAEB63942}"/>
              </a:ext>
            </a:extLst>
          </p:cNvPr>
          <p:cNvSpPr>
            <a:spLocks noGrp="1"/>
          </p:cNvSpPr>
          <p:nvPr>
            <p:ph type="sldNum" sz="quarter" idx="12"/>
          </p:nvPr>
        </p:nvSpPr>
        <p:spPr/>
        <p:txBody>
          <a:bodyPr/>
          <a:lstStyle/>
          <a:p>
            <a:fld id="{A7CD31F4-64FA-4BA0-9498-67783267A8C8}" type="slidenum">
              <a:rPr lang="en-US" smtClean="0"/>
              <a:t>7</a:t>
            </a:fld>
            <a:endParaRPr lang="en-US"/>
          </a:p>
        </p:txBody>
      </p:sp>
    </p:spTree>
    <p:extLst>
      <p:ext uri="{BB962C8B-B14F-4D97-AF65-F5344CB8AC3E}">
        <p14:creationId xmlns:p14="http://schemas.microsoft.com/office/powerpoint/2010/main" val="115236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090A-8139-4651-AB64-038BE7496838}"/>
              </a:ext>
            </a:extLst>
          </p:cNvPr>
          <p:cNvSpPr>
            <a:spLocks noGrp="1"/>
          </p:cNvSpPr>
          <p:nvPr>
            <p:ph type="title"/>
          </p:nvPr>
        </p:nvSpPr>
        <p:spPr/>
        <p:txBody>
          <a:bodyPr/>
          <a:lstStyle/>
          <a:p>
            <a:r>
              <a:rPr lang="en-MY" dirty="0"/>
              <a:t>Naming ARM</a:t>
            </a:r>
          </a:p>
        </p:txBody>
      </p:sp>
      <p:sp>
        <p:nvSpPr>
          <p:cNvPr id="3" name="Content Placeholder 2">
            <a:extLst>
              <a:ext uri="{FF2B5EF4-FFF2-40B4-BE49-F238E27FC236}">
                <a16:creationId xmlns:a16="http://schemas.microsoft.com/office/drawing/2014/main" id="{C17DBA4C-D082-483F-87BC-801529FD47B3}"/>
              </a:ext>
            </a:extLst>
          </p:cNvPr>
          <p:cNvSpPr>
            <a:spLocks noGrp="1"/>
          </p:cNvSpPr>
          <p:nvPr>
            <p:ph idx="1"/>
          </p:nvPr>
        </p:nvSpPr>
        <p:spPr>
          <a:xfrm>
            <a:off x="1063752" y="1836272"/>
            <a:ext cx="10058400" cy="4537096"/>
          </a:xfrm>
        </p:spPr>
        <p:txBody>
          <a:bodyPr>
            <a:noAutofit/>
          </a:bodyPr>
          <a:lstStyle/>
          <a:p>
            <a:r>
              <a:rPr lang="en-MY" sz="1700" dirty="0" err="1"/>
              <a:t>ARMxyzTDMIEJFS</a:t>
            </a:r>
            <a:endParaRPr lang="en-MY" sz="1700" dirty="0"/>
          </a:p>
          <a:p>
            <a:r>
              <a:rPr lang="en-MY" sz="1700" dirty="0"/>
              <a:t>x: series</a:t>
            </a:r>
          </a:p>
          <a:p>
            <a:r>
              <a:rPr lang="en-MY" sz="1700" dirty="0"/>
              <a:t>y: MMU</a:t>
            </a:r>
          </a:p>
          <a:p>
            <a:r>
              <a:rPr lang="en-MY" sz="1700" dirty="0"/>
              <a:t>z: cache</a:t>
            </a:r>
          </a:p>
          <a:p>
            <a:r>
              <a:rPr lang="en-MY" sz="1700" dirty="0"/>
              <a:t>T: Thumb</a:t>
            </a:r>
          </a:p>
          <a:p>
            <a:r>
              <a:rPr lang="en-MY" sz="1700" dirty="0"/>
              <a:t>D: debugger</a:t>
            </a:r>
          </a:p>
          <a:p>
            <a:r>
              <a:rPr lang="en-MY" sz="1700" dirty="0"/>
              <a:t>M: Multiplier</a:t>
            </a:r>
          </a:p>
          <a:p>
            <a:r>
              <a:rPr lang="en-MY" sz="1700" dirty="0"/>
              <a:t>I: Embedded ICE (built-in debugger hardware)</a:t>
            </a:r>
          </a:p>
          <a:p>
            <a:r>
              <a:rPr lang="en-MY" sz="1700" dirty="0"/>
              <a:t>E: Enhanced instruction</a:t>
            </a:r>
          </a:p>
          <a:p>
            <a:r>
              <a:rPr lang="en-MY" sz="1700" dirty="0"/>
              <a:t>J: </a:t>
            </a:r>
            <a:r>
              <a:rPr lang="en-MY" sz="1700" dirty="0" err="1"/>
              <a:t>Jazelle</a:t>
            </a:r>
            <a:r>
              <a:rPr lang="en-MY" sz="1700" dirty="0"/>
              <a:t> (JVM)</a:t>
            </a:r>
          </a:p>
          <a:p>
            <a:r>
              <a:rPr lang="en-MY" sz="1700" dirty="0"/>
              <a:t>F: Floating-point</a:t>
            </a:r>
          </a:p>
          <a:p>
            <a:r>
              <a:rPr lang="en-MY" sz="1700" dirty="0"/>
              <a:t>Synthesizable version (source code version for EDA tools)</a:t>
            </a:r>
          </a:p>
        </p:txBody>
      </p:sp>
      <p:sp>
        <p:nvSpPr>
          <p:cNvPr id="4" name="Slide Number Placeholder 3">
            <a:extLst>
              <a:ext uri="{FF2B5EF4-FFF2-40B4-BE49-F238E27FC236}">
                <a16:creationId xmlns:a16="http://schemas.microsoft.com/office/drawing/2014/main" id="{720FB286-2326-4969-B1EE-A718D3D69631}"/>
              </a:ext>
            </a:extLst>
          </p:cNvPr>
          <p:cNvSpPr>
            <a:spLocks noGrp="1"/>
          </p:cNvSpPr>
          <p:nvPr>
            <p:ph type="sldNum" sz="quarter" idx="12"/>
          </p:nvPr>
        </p:nvSpPr>
        <p:spPr/>
        <p:txBody>
          <a:bodyPr/>
          <a:lstStyle/>
          <a:p>
            <a:fld id="{A7CD31F4-64FA-4BA0-9498-67783267A8C8}" type="slidenum">
              <a:rPr lang="en-US" smtClean="0"/>
              <a:t>8</a:t>
            </a:fld>
            <a:endParaRPr lang="en-US"/>
          </a:p>
        </p:txBody>
      </p:sp>
    </p:spTree>
    <p:extLst>
      <p:ext uri="{BB962C8B-B14F-4D97-AF65-F5344CB8AC3E}">
        <p14:creationId xmlns:p14="http://schemas.microsoft.com/office/powerpoint/2010/main" val="157760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9A30-3CBC-4F4F-BD99-48B7F9DB1971}"/>
              </a:ext>
            </a:extLst>
          </p:cNvPr>
          <p:cNvSpPr>
            <a:spLocks noGrp="1"/>
          </p:cNvSpPr>
          <p:nvPr>
            <p:ph type="title"/>
          </p:nvPr>
        </p:nvSpPr>
        <p:spPr/>
        <p:txBody>
          <a:bodyPr/>
          <a:lstStyle/>
          <a:p>
            <a:r>
              <a:rPr lang="en-MY" dirty="0"/>
              <a:t>Popular ARM architectures</a:t>
            </a:r>
          </a:p>
        </p:txBody>
      </p:sp>
      <p:sp>
        <p:nvSpPr>
          <p:cNvPr id="3" name="Content Placeholder 2">
            <a:extLst>
              <a:ext uri="{FF2B5EF4-FFF2-40B4-BE49-F238E27FC236}">
                <a16:creationId xmlns:a16="http://schemas.microsoft.com/office/drawing/2014/main" id="{4A72955E-81E6-4544-B0CC-891300F20DAD}"/>
              </a:ext>
            </a:extLst>
          </p:cNvPr>
          <p:cNvSpPr>
            <a:spLocks noGrp="1"/>
          </p:cNvSpPr>
          <p:nvPr>
            <p:ph idx="1"/>
          </p:nvPr>
        </p:nvSpPr>
        <p:spPr/>
        <p:txBody>
          <a:bodyPr>
            <a:noAutofit/>
          </a:bodyPr>
          <a:lstStyle/>
          <a:p>
            <a:r>
              <a:rPr lang="en-MY" sz="2200" dirty="0"/>
              <a:t>ARM7TDMI</a:t>
            </a:r>
          </a:p>
          <a:p>
            <a:pPr lvl="1"/>
            <a:r>
              <a:rPr lang="en-MY" sz="2200" dirty="0"/>
              <a:t>3 pipeline stages (fetch/decode/execute)</a:t>
            </a:r>
          </a:p>
          <a:p>
            <a:pPr lvl="1"/>
            <a:r>
              <a:rPr lang="en-MY" sz="2200" dirty="0"/>
              <a:t>High code density/low power consumption</a:t>
            </a:r>
          </a:p>
          <a:p>
            <a:pPr lvl="1"/>
            <a:r>
              <a:rPr lang="en-MY" sz="2200" dirty="0"/>
              <a:t>One of the most used ARM-version (for low-end systems)</a:t>
            </a:r>
          </a:p>
          <a:p>
            <a:pPr lvl="1"/>
            <a:r>
              <a:rPr lang="en-MY" sz="2200" dirty="0"/>
              <a:t>All ARM cores after ARM7TDMI include TDMI even if they do not include TDMI in their labels</a:t>
            </a:r>
          </a:p>
          <a:p>
            <a:r>
              <a:rPr lang="en-MY" sz="2200" dirty="0"/>
              <a:t>ARM9TDMI</a:t>
            </a:r>
          </a:p>
          <a:p>
            <a:pPr lvl="1"/>
            <a:r>
              <a:rPr lang="en-MY" sz="2200" dirty="0"/>
              <a:t>Compatible with ARM7</a:t>
            </a:r>
          </a:p>
          <a:p>
            <a:pPr lvl="1"/>
            <a:r>
              <a:rPr lang="en-MY" sz="2200" dirty="0"/>
              <a:t>5 stages (fetch/decode/execute/memory/write)</a:t>
            </a:r>
          </a:p>
          <a:p>
            <a:pPr lvl="1"/>
            <a:r>
              <a:rPr lang="en-MY" sz="2200" dirty="0"/>
              <a:t>Separate instruction and data cache</a:t>
            </a:r>
          </a:p>
          <a:p>
            <a:r>
              <a:rPr lang="en-MY" sz="2200" dirty="0"/>
              <a:t>ARM11</a:t>
            </a:r>
          </a:p>
        </p:txBody>
      </p:sp>
      <p:sp>
        <p:nvSpPr>
          <p:cNvPr id="4" name="Slide Number Placeholder 3">
            <a:extLst>
              <a:ext uri="{FF2B5EF4-FFF2-40B4-BE49-F238E27FC236}">
                <a16:creationId xmlns:a16="http://schemas.microsoft.com/office/drawing/2014/main" id="{591A1881-84FE-4E5D-9652-1944BEAE7E12}"/>
              </a:ext>
            </a:extLst>
          </p:cNvPr>
          <p:cNvSpPr>
            <a:spLocks noGrp="1"/>
          </p:cNvSpPr>
          <p:nvPr>
            <p:ph type="sldNum" sz="quarter" idx="12"/>
          </p:nvPr>
        </p:nvSpPr>
        <p:spPr/>
        <p:txBody>
          <a:bodyPr/>
          <a:lstStyle/>
          <a:p>
            <a:fld id="{A7CD31F4-64FA-4BA0-9498-67783267A8C8}" type="slidenum">
              <a:rPr lang="en-US" smtClean="0"/>
              <a:t>9</a:t>
            </a:fld>
            <a:endParaRPr lang="en-US"/>
          </a:p>
        </p:txBody>
      </p:sp>
    </p:spTree>
    <p:extLst>
      <p:ext uri="{BB962C8B-B14F-4D97-AF65-F5344CB8AC3E}">
        <p14:creationId xmlns:p14="http://schemas.microsoft.com/office/powerpoint/2010/main" val="3896100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1189</Words>
  <Application>Microsoft Office PowerPoint</Application>
  <PresentationFormat>Widescreen</PresentationFormat>
  <Paragraphs>216</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Adobe Gothic Std B</vt:lpstr>
      <vt:lpstr>Arial</vt:lpstr>
      <vt:lpstr>Calibri</vt:lpstr>
      <vt:lpstr>Rockwell</vt:lpstr>
      <vt:lpstr>Rockwell Condensed</vt:lpstr>
      <vt:lpstr>Rockwell Extra Bold</vt:lpstr>
      <vt:lpstr>Times New Roman</vt:lpstr>
      <vt:lpstr>Wingdings</vt:lpstr>
      <vt:lpstr>Wood Type</vt:lpstr>
      <vt:lpstr>Microprocessor &amp; Microcontroller</vt:lpstr>
      <vt:lpstr>Overview of ARM Architecture</vt:lpstr>
      <vt:lpstr>ARM History</vt:lpstr>
      <vt:lpstr>ARM Ltd</vt:lpstr>
      <vt:lpstr>Why ARM?</vt:lpstr>
      <vt:lpstr>ARM powered products</vt:lpstr>
      <vt:lpstr>ARM processors</vt:lpstr>
      <vt:lpstr>Naming ARM</vt:lpstr>
      <vt:lpstr>Popular ARM architectures</vt:lpstr>
      <vt:lpstr>ARM family comparison</vt:lpstr>
      <vt:lpstr>ARM is a RISC</vt:lpstr>
      <vt:lpstr>ARM design philosophy</vt:lpstr>
      <vt:lpstr>ARM features</vt:lpstr>
      <vt:lpstr>ARM architecture</vt:lpstr>
      <vt:lpstr>ARM architecture</vt:lpstr>
      <vt:lpstr>Architecture Revisions</vt:lpstr>
      <vt:lpstr>PowerPoint Presentation</vt:lpstr>
      <vt:lpstr>Registers</vt:lpstr>
      <vt:lpstr>General-purpose registers</vt:lpstr>
      <vt:lpstr>Program counter</vt:lpstr>
      <vt:lpstr>Program status register (CPSR)</vt:lpstr>
      <vt:lpstr>Different modes of ARM processor</vt:lpstr>
      <vt:lpstr>Processor modes</vt:lpstr>
      <vt:lpstr>Processor modes</vt:lpstr>
      <vt:lpstr>Register organization</vt:lpstr>
      <vt:lpstr>Processor modes</vt:lpstr>
      <vt:lpstr>PowerPoint Presentation</vt:lpstr>
      <vt:lpstr>Instruction Set of ARM Processor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&amp; Microcontroller</dc:title>
  <dc:creator>Kishore Bingi</dc:creator>
  <cp:lastModifiedBy>Kishore Bingi</cp:lastModifiedBy>
  <cp:revision>2</cp:revision>
  <dcterms:created xsi:type="dcterms:W3CDTF">2020-09-29T07:24:27Z</dcterms:created>
  <dcterms:modified xsi:type="dcterms:W3CDTF">2020-09-29T07:26:39Z</dcterms:modified>
</cp:coreProperties>
</file>