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  <p:sldMasterId id="2147483684" r:id="rId3"/>
  </p:sldMasterIdLst>
  <p:notesMasterIdLst>
    <p:notesMasterId r:id="rId105"/>
  </p:notesMasterIdLst>
  <p:sldIdLst>
    <p:sldId id="36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4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75" r:id="rId25"/>
    <p:sldId id="276" r:id="rId26"/>
    <p:sldId id="277" r:id="rId27"/>
    <p:sldId id="278" r:id="rId28"/>
    <p:sldId id="279" r:id="rId29"/>
    <p:sldId id="282" r:id="rId30"/>
    <p:sldId id="281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07" Type="http://schemas.openxmlformats.org/officeDocument/2006/relationships/viewProps" Target="viewProps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theme" Target="theme/theme1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tableStyles" Target="tableStyles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23.png"/><Relationship Id="rId6" Type="http://schemas.openxmlformats.org/officeDocument/2006/relationships/image" Target="../media/image14.svg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2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A2895-79FE-4EF2-82FF-848806FEEF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A4B837-0689-410D-8FA6-AD59FBAC54AC}">
      <dgm:prSet/>
      <dgm:spPr/>
      <dgm:t>
        <a:bodyPr/>
        <a:lstStyle/>
        <a:p>
          <a:r>
            <a:rPr lang="en-US" dirty="0"/>
            <a:t>Team Name: EEE1024 A1/A2 Slot Monday &amp; Wednesday Morning</a:t>
          </a:r>
        </a:p>
      </dgm:t>
    </dgm:pt>
    <dgm:pt modelId="{EFD1BD51-57F8-4C15-B150-78F2317E007A}" type="parTrans" cxnId="{42B46093-FE7D-4A7E-9EA6-BB6486778BAA}">
      <dgm:prSet/>
      <dgm:spPr/>
      <dgm:t>
        <a:bodyPr/>
        <a:lstStyle/>
        <a:p>
          <a:endParaRPr lang="en-US"/>
        </a:p>
      </dgm:t>
    </dgm:pt>
    <dgm:pt modelId="{54AF48A3-E6C8-466D-8CE6-10508FB3C042}" type="sibTrans" cxnId="{42B46093-FE7D-4A7E-9EA6-BB6486778BAA}">
      <dgm:prSet/>
      <dgm:spPr/>
      <dgm:t>
        <a:bodyPr/>
        <a:lstStyle/>
        <a:p>
          <a:endParaRPr lang="en-US"/>
        </a:p>
      </dgm:t>
    </dgm:pt>
    <dgm:pt modelId="{6B68861E-892E-472E-AC09-E1EC01669758}">
      <dgm:prSet/>
      <dgm:spPr/>
      <dgm:t>
        <a:bodyPr/>
        <a:lstStyle/>
        <a:p>
          <a:r>
            <a:rPr lang="en-US"/>
            <a:t>Syllabus: Teams - General – Files</a:t>
          </a:r>
        </a:p>
      </dgm:t>
    </dgm:pt>
    <dgm:pt modelId="{DAF99D50-3F78-4D91-A1AE-DCD272F4705B}" type="parTrans" cxnId="{5992B7BC-B793-4AA4-AA85-F37E92112825}">
      <dgm:prSet/>
      <dgm:spPr/>
      <dgm:t>
        <a:bodyPr/>
        <a:lstStyle/>
        <a:p>
          <a:endParaRPr lang="en-US"/>
        </a:p>
      </dgm:t>
    </dgm:pt>
    <dgm:pt modelId="{11719FD2-AD05-4291-B15A-4C67789E0738}" type="sibTrans" cxnId="{5992B7BC-B793-4AA4-AA85-F37E92112825}">
      <dgm:prSet/>
      <dgm:spPr/>
      <dgm:t>
        <a:bodyPr/>
        <a:lstStyle/>
        <a:p>
          <a:endParaRPr lang="en-US"/>
        </a:p>
      </dgm:t>
    </dgm:pt>
    <dgm:pt modelId="{B00F7961-5790-4FFE-A33B-FEA574B9CD3C}">
      <dgm:prSet/>
      <dgm:spPr/>
      <dgm:t>
        <a:bodyPr/>
        <a:lstStyle/>
        <a:p>
          <a:r>
            <a:rPr lang="en-US"/>
            <a:t>Material: Teams – Module – Files</a:t>
          </a:r>
        </a:p>
      </dgm:t>
    </dgm:pt>
    <dgm:pt modelId="{5DAC12C4-6608-4D8A-83D5-DA9A5B9FB59C}" type="parTrans" cxnId="{D56D54C9-82D3-446D-A386-2FB2AA63DDA2}">
      <dgm:prSet/>
      <dgm:spPr/>
      <dgm:t>
        <a:bodyPr/>
        <a:lstStyle/>
        <a:p>
          <a:endParaRPr lang="en-US"/>
        </a:p>
      </dgm:t>
    </dgm:pt>
    <dgm:pt modelId="{086FFD07-0690-42FB-B04B-34D65694A299}" type="sibTrans" cxnId="{D56D54C9-82D3-446D-A386-2FB2AA63DDA2}">
      <dgm:prSet/>
      <dgm:spPr/>
      <dgm:t>
        <a:bodyPr/>
        <a:lstStyle/>
        <a:p>
          <a:endParaRPr lang="en-US"/>
        </a:p>
      </dgm:t>
    </dgm:pt>
    <dgm:pt modelId="{B2729250-5C3E-4003-BC77-EC810905821A}">
      <dgm:prSet/>
      <dgm:spPr/>
      <dgm:t>
        <a:bodyPr/>
        <a:lstStyle/>
        <a:p>
          <a:r>
            <a:rPr lang="en-US" dirty="0"/>
            <a:t>Attendance: Teams – Time in &amp; Time Out – VTOP</a:t>
          </a:r>
        </a:p>
      </dgm:t>
    </dgm:pt>
    <dgm:pt modelId="{4033C99B-3B2E-48D2-83E5-A6F4CEA61493}" type="parTrans" cxnId="{E4BEB8A8-6DA0-4EFB-9F01-95C8605744FF}">
      <dgm:prSet/>
      <dgm:spPr/>
      <dgm:t>
        <a:bodyPr/>
        <a:lstStyle/>
        <a:p>
          <a:endParaRPr lang="en-US"/>
        </a:p>
      </dgm:t>
    </dgm:pt>
    <dgm:pt modelId="{973BFB11-D49B-484F-BD49-F1CD4CF180FD}" type="sibTrans" cxnId="{E4BEB8A8-6DA0-4EFB-9F01-95C8605744FF}">
      <dgm:prSet/>
      <dgm:spPr/>
      <dgm:t>
        <a:bodyPr/>
        <a:lstStyle/>
        <a:p>
          <a:endParaRPr lang="en-US"/>
        </a:p>
      </dgm:t>
    </dgm:pt>
    <dgm:pt modelId="{8368FA35-B822-4483-84CB-3F9A6D354EB5}">
      <dgm:prSet/>
      <dgm:spPr/>
      <dgm:t>
        <a:bodyPr/>
        <a:lstStyle/>
        <a:p>
          <a:r>
            <a:rPr lang="en-US"/>
            <a:t>Questions during Presentation: Raise Hand</a:t>
          </a:r>
        </a:p>
      </dgm:t>
    </dgm:pt>
    <dgm:pt modelId="{4583E522-A1B6-421A-933F-9DDE2A6E41BC}" type="parTrans" cxnId="{A0E01CDB-F63A-40E6-B0F4-30C314641138}">
      <dgm:prSet/>
      <dgm:spPr/>
      <dgm:t>
        <a:bodyPr/>
        <a:lstStyle/>
        <a:p>
          <a:endParaRPr lang="en-US"/>
        </a:p>
      </dgm:t>
    </dgm:pt>
    <dgm:pt modelId="{404CAC2A-A936-4BDE-816A-DB262E0FD891}" type="sibTrans" cxnId="{A0E01CDB-F63A-40E6-B0F4-30C314641138}">
      <dgm:prSet/>
      <dgm:spPr/>
      <dgm:t>
        <a:bodyPr/>
        <a:lstStyle/>
        <a:p>
          <a:endParaRPr lang="en-US"/>
        </a:p>
      </dgm:t>
    </dgm:pt>
    <dgm:pt modelId="{4B194036-013B-4B05-B50F-6481486A9384}">
      <dgm:prSet/>
      <dgm:spPr/>
      <dgm:t>
        <a:bodyPr/>
        <a:lstStyle/>
        <a:p>
          <a:r>
            <a:rPr lang="en-US"/>
            <a:t>Queries in General: Teams – Channel – Chat</a:t>
          </a:r>
        </a:p>
      </dgm:t>
    </dgm:pt>
    <dgm:pt modelId="{5005810E-4CA5-49BC-9CD5-B27CB51A9B3D}" type="parTrans" cxnId="{1F35BC95-A7E9-494E-AD35-E880FC78751A}">
      <dgm:prSet/>
      <dgm:spPr/>
      <dgm:t>
        <a:bodyPr/>
        <a:lstStyle/>
        <a:p>
          <a:endParaRPr lang="en-US"/>
        </a:p>
      </dgm:t>
    </dgm:pt>
    <dgm:pt modelId="{685AC1A6-CF49-48D9-BDE4-1656A8213D2C}" type="sibTrans" cxnId="{1F35BC95-A7E9-494E-AD35-E880FC78751A}">
      <dgm:prSet/>
      <dgm:spPr/>
      <dgm:t>
        <a:bodyPr/>
        <a:lstStyle/>
        <a:p>
          <a:endParaRPr lang="en-US"/>
        </a:p>
      </dgm:t>
    </dgm:pt>
    <dgm:pt modelId="{7116042A-753A-46FD-A550-F127BFC79BF6}">
      <dgm:prSet/>
      <dgm:spPr/>
      <dgm:t>
        <a:bodyPr/>
        <a:lstStyle/>
        <a:p>
          <a:r>
            <a:rPr lang="en-US"/>
            <a:t>Assignments – End of each module through Moodle</a:t>
          </a:r>
        </a:p>
      </dgm:t>
    </dgm:pt>
    <dgm:pt modelId="{887BF5DF-BB9A-443E-8407-0799D517097B}" type="parTrans" cxnId="{4E8AD127-7C0D-432A-B820-AF2D6C111BC8}">
      <dgm:prSet/>
      <dgm:spPr/>
      <dgm:t>
        <a:bodyPr/>
        <a:lstStyle/>
        <a:p>
          <a:endParaRPr lang="en-US"/>
        </a:p>
      </dgm:t>
    </dgm:pt>
    <dgm:pt modelId="{66655518-D37B-4753-A652-9A6EF23D41A7}" type="sibTrans" cxnId="{4E8AD127-7C0D-432A-B820-AF2D6C111BC8}">
      <dgm:prSet/>
      <dgm:spPr/>
      <dgm:t>
        <a:bodyPr/>
        <a:lstStyle/>
        <a:p>
          <a:endParaRPr lang="en-US"/>
        </a:p>
      </dgm:t>
    </dgm:pt>
    <dgm:pt modelId="{4F13E4E5-9A00-45E8-86C5-1FE43D288D80}" type="pres">
      <dgm:prSet presAssocID="{6FCA2895-79FE-4EF2-82FF-848806FEEFC0}" presName="root" presStyleCnt="0">
        <dgm:presLayoutVars>
          <dgm:dir/>
          <dgm:resizeHandles val="exact"/>
        </dgm:presLayoutVars>
      </dgm:prSet>
      <dgm:spPr/>
    </dgm:pt>
    <dgm:pt modelId="{FA71853B-07C8-44D4-8361-8C2AF707634C}" type="pres">
      <dgm:prSet presAssocID="{78A4B837-0689-410D-8FA6-AD59FBAC54AC}" presName="compNode" presStyleCnt="0"/>
      <dgm:spPr/>
    </dgm:pt>
    <dgm:pt modelId="{6822CB10-AE00-425B-8D16-3C0478EF187A}" type="pres">
      <dgm:prSet presAssocID="{78A4B837-0689-410D-8FA6-AD59FBAC54AC}" presName="bgRect" presStyleLbl="bgShp" presStyleIdx="0" presStyleCnt="7"/>
      <dgm:spPr/>
    </dgm:pt>
    <dgm:pt modelId="{45D6DC91-6919-4A39-BB30-3D799D97B238}" type="pres">
      <dgm:prSet presAssocID="{78A4B837-0689-410D-8FA6-AD59FBAC54AC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35E4B85-DD0E-4354-A6B4-C541C1EC5386}" type="pres">
      <dgm:prSet presAssocID="{78A4B837-0689-410D-8FA6-AD59FBAC54AC}" presName="spaceRect" presStyleCnt="0"/>
      <dgm:spPr/>
    </dgm:pt>
    <dgm:pt modelId="{56523163-D8B2-4190-8D6E-E1BBB5FDA65D}" type="pres">
      <dgm:prSet presAssocID="{78A4B837-0689-410D-8FA6-AD59FBAC54AC}" presName="parTx" presStyleLbl="revTx" presStyleIdx="0" presStyleCnt="7">
        <dgm:presLayoutVars>
          <dgm:chMax val="0"/>
          <dgm:chPref val="0"/>
        </dgm:presLayoutVars>
      </dgm:prSet>
      <dgm:spPr/>
    </dgm:pt>
    <dgm:pt modelId="{D613FD83-0CD4-4F88-80EF-7B7C916BE91A}" type="pres">
      <dgm:prSet presAssocID="{54AF48A3-E6C8-466D-8CE6-10508FB3C042}" presName="sibTrans" presStyleCnt="0"/>
      <dgm:spPr/>
    </dgm:pt>
    <dgm:pt modelId="{39FDD88E-0EBF-4AA2-B702-F4CC3054EF05}" type="pres">
      <dgm:prSet presAssocID="{6B68861E-892E-472E-AC09-E1EC01669758}" presName="compNode" presStyleCnt="0"/>
      <dgm:spPr/>
    </dgm:pt>
    <dgm:pt modelId="{5B0C1DAF-FD85-4BED-AE18-8F37CE2382C4}" type="pres">
      <dgm:prSet presAssocID="{6B68861E-892E-472E-AC09-E1EC01669758}" presName="bgRect" presStyleLbl="bgShp" presStyleIdx="1" presStyleCnt="7"/>
      <dgm:spPr/>
    </dgm:pt>
    <dgm:pt modelId="{3BE8B7CB-43FB-4174-BE21-7D3CA9AF14CA}" type="pres">
      <dgm:prSet presAssocID="{6B68861E-892E-472E-AC09-E1EC01669758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B7FF6C3F-B0E6-4D0F-A565-266E2E38EA08}" type="pres">
      <dgm:prSet presAssocID="{6B68861E-892E-472E-AC09-E1EC01669758}" presName="spaceRect" presStyleCnt="0"/>
      <dgm:spPr/>
    </dgm:pt>
    <dgm:pt modelId="{7360249D-CFE2-4B9E-9BC4-B1B68779BCE4}" type="pres">
      <dgm:prSet presAssocID="{6B68861E-892E-472E-AC09-E1EC01669758}" presName="parTx" presStyleLbl="revTx" presStyleIdx="1" presStyleCnt="7">
        <dgm:presLayoutVars>
          <dgm:chMax val="0"/>
          <dgm:chPref val="0"/>
        </dgm:presLayoutVars>
      </dgm:prSet>
      <dgm:spPr/>
    </dgm:pt>
    <dgm:pt modelId="{50616480-19D2-4E6F-A1CB-423478B091E5}" type="pres">
      <dgm:prSet presAssocID="{11719FD2-AD05-4291-B15A-4C67789E0738}" presName="sibTrans" presStyleCnt="0"/>
      <dgm:spPr/>
    </dgm:pt>
    <dgm:pt modelId="{0BC624C4-0587-4744-968A-E26B807068B2}" type="pres">
      <dgm:prSet presAssocID="{B00F7961-5790-4FFE-A33B-FEA574B9CD3C}" presName="compNode" presStyleCnt="0"/>
      <dgm:spPr/>
    </dgm:pt>
    <dgm:pt modelId="{315155C2-AFC1-4F12-B5DC-098B7A211367}" type="pres">
      <dgm:prSet presAssocID="{B00F7961-5790-4FFE-A33B-FEA574B9CD3C}" presName="bgRect" presStyleLbl="bgShp" presStyleIdx="2" presStyleCnt="7"/>
      <dgm:spPr/>
    </dgm:pt>
    <dgm:pt modelId="{57A4CF51-0C41-4A2A-862D-52E4B952ADD7}" type="pres">
      <dgm:prSet presAssocID="{B00F7961-5790-4FFE-A33B-FEA574B9CD3C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8C57224-ADDB-4FD2-953F-ACD3E296F2E1}" type="pres">
      <dgm:prSet presAssocID="{B00F7961-5790-4FFE-A33B-FEA574B9CD3C}" presName="spaceRect" presStyleCnt="0"/>
      <dgm:spPr/>
    </dgm:pt>
    <dgm:pt modelId="{8E9B4C8A-0115-4BD9-BF46-4B31A20D3FF7}" type="pres">
      <dgm:prSet presAssocID="{B00F7961-5790-4FFE-A33B-FEA574B9CD3C}" presName="parTx" presStyleLbl="revTx" presStyleIdx="2" presStyleCnt="7">
        <dgm:presLayoutVars>
          <dgm:chMax val="0"/>
          <dgm:chPref val="0"/>
        </dgm:presLayoutVars>
      </dgm:prSet>
      <dgm:spPr/>
    </dgm:pt>
    <dgm:pt modelId="{0F417D7C-751B-4468-B2BC-DEA56EFA4B28}" type="pres">
      <dgm:prSet presAssocID="{086FFD07-0690-42FB-B04B-34D65694A299}" presName="sibTrans" presStyleCnt="0"/>
      <dgm:spPr/>
    </dgm:pt>
    <dgm:pt modelId="{572BE0ED-8EB2-4694-A438-3EAD95FB9D8E}" type="pres">
      <dgm:prSet presAssocID="{B2729250-5C3E-4003-BC77-EC810905821A}" presName="compNode" presStyleCnt="0"/>
      <dgm:spPr/>
    </dgm:pt>
    <dgm:pt modelId="{95E27875-74D2-4B74-A680-5211CD5CE69A}" type="pres">
      <dgm:prSet presAssocID="{B2729250-5C3E-4003-BC77-EC810905821A}" presName="bgRect" presStyleLbl="bgShp" presStyleIdx="3" presStyleCnt="7"/>
      <dgm:spPr/>
    </dgm:pt>
    <dgm:pt modelId="{76F491F8-1B40-4600-B657-B029ACBACF90}" type="pres">
      <dgm:prSet presAssocID="{B2729250-5C3E-4003-BC77-EC810905821A}" presName="iconRect" presStyleLbl="node1" presStyleIdx="3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CA566DD7-7B77-444F-95D9-EB3387198609}" type="pres">
      <dgm:prSet presAssocID="{B2729250-5C3E-4003-BC77-EC810905821A}" presName="spaceRect" presStyleCnt="0"/>
      <dgm:spPr/>
    </dgm:pt>
    <dgm:pt modelId="{66627DCE-BED9-4E66-BF39-278297CAA8AB}" type="pres">
      <dgm:prSet presAssocID="{B2729250-5C3E-4003-BC77-EC810905821A}" presName="parTx" presStyleLbl="revTx" presStyleIdx="3" presStyleCnt="7">
        <dgm:presLayoutVars>
          <dgm:chMax val="0"/>
          <dgm:chPref val="0"/>
        </dgm:presLayoutVars>
      </dgm:prSet>
      <dgm:spPr/>
    </dgm:pt>
    <dgm:pt modelId="{2398BC1E-07B9-418B-ACDA-061B67FDC7BC}" type="pres">
      <dgm:prSet presAssocID="{973BFB11-D49B-484F-BD49-F1CD4CF180FD}" presName="sibTrans" presStyleCnt="0"/>
      <dgm:spPr/>
    </dgm:pt>
    <dgm:pt modelId="{A2B3868A-0241-44E6-898A-8584A353E6F6}" type="pres">
      <dgm:prSet presAssocID="{8368FA35-B822-4483-84CB-3F9A6D354EB5}" presName="compNode" presStyleCnt="0"/>
      <dgm:spPr/>
    </dgm:pt>
    <dgm:pt modelId="{46862549-2B7F-4708-86A2-C42E096F49C3}" type="pres">
      <dgm:prSet presAssocID="{8368FA35-B822-4483-84CB-3F9A6D354EB5}" presName="bgRect" presStyleLbl="bgShp" presStyleIdx="4" presStyleCnt="7"/>
      <dgm:spPr/>
    </dgm:pt>
    <dgm:pt modelId="{A2AE64F5-6158-45FD-80E3-F382DD979AB8}" type="pres">
      <dgm:prSet presAssocID="{8368FA35-B822-4483-84CB-3F9A6D354EB5}" presName="iconRect" presStyleLbl="node1" presStyleIdx="4" presStyleCnt="7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sed Hand"/>
        </a:ext>
      </dgm:extLst>
    </dgm:pt>
    <dgm:pt modelId="{F47C00B3-44B9-4F4C-B05F-7C632F2C58AC}" type="pres">
      <dgm:prSet presAssocID="{8368FA35-B822-4483-84CB-3F9A6D354EB5}" presName="spaceRect" presStyleCnt="0"/>
      <dgm:spPr/>
    </dgm:pt>
    <dgm:pt modelId="{02589296-500E-4C29-8B62-4FC10B7BBAF4}" type="pres">
      <dgm:prSet presAssocID="{8368FA35-B822-4483-84CB-3F9A6D354EB5}" presName="parTx" presStyleLbl="revTx" presStyleIdx="4" presStyleCnt="7">
        <dgm:presLayoutVars>
          <dgm:chMax val="0"/>
          <dgm:chPref val="0"/>
        </dgm:presLayoutVars>
      </dgm:prSet>
      <dgm:spPr/>
    </dgm:pt>
    <dgm:pt modelId="{90CADBD1-1F81-4913-B955-F17558C6521D}" type="pres">
      <dgm:prSet presAssocID="{404CAC2A-A936-4BDE-816A-DB262E0FD891}" presName="sibTrans" presStyleCnt="0"/>
      <dgm:spPr/>
    </dgm:pt>
    <dgm:pt modelId="{866E6E2F-B8EE-4044-AD47-CE7988866663}" type="pres">
      <dgm:prSet presAssocID="{4B194036-013B-4B05-B50F-6481486A9384}" presName="compNode" presStyleCnt="0"/>
      <dgm:spPr/>
    </dgm:pt>
    <dgm:pt modelId="{0D02A305-52C3-4696-9702-E218DEF6DC7A}" type="pres">
      <dgm:prSet presAssocID="{4B194036-013B-4B05-B50F-6481486A9384}" presName="bgRect" presStyleLbl="bgShp" presStyleIdx="5" presStyleCnt="7"/>
      <dgm:spPr/>
    </dgm:pt>
    <dgm:pt modelId="{BBBE5E0C-57BB-452E-9D89-FD26C4EBF6BF}" type="pres">
      <dgm:prSet presAssocID="{4B194036-013B-4B05-B50F-6481486A9384}" presName="iconRect" presStyleLbl="node1" presStyleIdx="5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7451A1C2-EBBE-4AD4-8CFC-68E8D05B696D}" type="pres">
      <dgm:prSet presAssocID="{4B194036-013B-4B05-B50F-6481486A9384}" presName="spaceRect" presStyleCnt="0"/>
      <dgm:spPr/>
    </dgm:pt>
    <dgm:pt modelId="{6083FCFD-AA1B-4C99-B7A2-582C2CE75EAC}" type="pres">
      <dgm:prSet presAssocID="{4B194036-013B-4B05-B50F-6481486A9384}" presName="parTx" presStyleLbl="revTx" presStyleIdx="5" presStyleCnt="7">
        <dgm:presLayoutVars>
          <dgm:chMax val="0"/>
          <dgm:chPref val="0"/>
        </dgm:presLayoutVars>
      </dgm:prSet>
      <dgm:spPr/>
    </dgm:pt>
    <dgm:pt modelId="{7A19B6C1-E9D3-4052-BCBD-0BFB87989B64}" type="pres">
      <dgm:prSet presAssocID="{685AC1A6-CF49-48D9-BDE4-1656A8213D2C}" presName="sibTrans" presStyleCnt="0"/>
      <dgm:spPr/>
    </dgm:pt>
    <dgm:pt modelId="{AD59809E-746B-4490-B6B6-58FA268D0ECD}" type="pres">
      <dgm:prSet presAssocID="{7116042A-753A-46FD-A550-F127BFC79BF6}" presName="compNode" presStyleCnt="0"/>
      <dgm:spPr/>
    </dgm:pt>
    <dgm:pt modelId="{3227960B-A608-49A9-92DC-E0FFC7642C58}" type="pres">
      <dgm:prSet presAssocID="{7116042A-753A-46FD-A550-F127BFC79BF6}" presName="bgRect" presStyleLbl="bgShp" presStyleIdx="6" presStyleCnt="7"/>
      <dgm:spPr/>
    </dgm:pt>
    <dgm:pt modelId="{51EE4A3B-A97A-4A28-9396-CEA686734CF4}" type="pres">
      <dgm:prSet presAssocID="{7116042A-753A-46FD-A550-F127BFC79BF6}" presName="iconRect" presStyleLbl="node1" presStyleIdx="6" presStyleCnt="7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1AAB27B-E65E-4B5F-9C15-2A2555462026}" type="pres">
      <dgm:prSet presAssocID="{7116042A-753A-46FD-A550-F127BFC79BF6}" presName="spaceRect" presStyleCnt="0"/>
      <dgm:spPr/>
    </dgm:pt>
    <dgm:pt modelId="{FFA3C1BC-9C68-48B9-9930-C057545168B6}" type="pres">
      <dgm:prSet presAssocID="{7116042A-753A-46FD-A550-F127BFC79BF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1A4000E-5000-42C7-9C8F-43E310D62B4B}" type="presOf" srcId="{7116042A-753A-46FD-A550-F127BFC79BF6}" destId="{FFA3C1BC-9C68-48B9-9930-C057545168B6}" srcOrd="0" destOrd="0" presId="urn:microsoft.com/office/officeart/2018/2/layout/IconVerticalSolidList"/>
    <dgm:cxn modelId="{30DD501D-6F85-4C90-9891-8023A8E3F435}" type="presOf" srcId="{B2729250-5C3E-4003-BC77-EC810905821A}" destId="{66627DCE-BED9-4E66-BF39-278297CAA8AB}" srcOrd="0" destOrd="0" presId="urn:microsoft.com/office/officeart/2018/2/layout/IconVerticalSolidList"/>
    <dgm:cxn modelId="{4E8AD127-7C0D-432A-B820-AF2D6C111BC8}" srcId="{6FCA2895-79FE-4EF2-82FF-848806FEEFC0}" destId="{7116042A-753A-46FD-A550-F127BFC79BF6}" srcOrd="6" destOrd="0" parTransId="{887BF5DF-BB9A-443E-8407-0799D517097B}" sibTransId="{66655518-D37B-4753-A652-9A6EF23D41A7}"/>
    <dgm:cxn modelId="{82C46D3D-C97F-4609-97D7-1AF3B0017D5C}" type="presOf" srcId="{8368FA35-B822-4483-84CB-3F9A6D354EB5}" destId="{02589296-500E-4C29-8B62-4FC10B7BBAF4}" srcOrd="0" destOrd="0" presId="urn:microsoft.com/office/officeart/2018/2/layout/IconVerticalSolidList"/>
    <dgm:cxn modelId="{CC8B7453-B6CE-4AE3-B9B1-BF75B1248BB4}" type="presOf" srcId="{6FCA2895-79FE-4EF2-82FF-848806FEEFC0}" destId="{4F13E4E5-9A00-45E8-86C5-1FE43D288D80}" srcOrd="0" destOrd="0" presId="urn:microsoft.com/office/officeart/2018/2/layout/IconVerticalSolidList"/>
    <dgm:cxn modelId="{42B46093-FE7D-4A7E-9EA6-BB6486778BAA}" srcId="{6FCA2895-79FE-4EF2-82FF-848806FEEFC0}" destId="{78A4B837-0689-410D-8FA6-AD59FBAC54AC}" srcOrd="0" destOrd="0" parTransId="{EFD1BD51-57F8-4C15-B150-78F2317E007A}" sibTransId="{54AF48A3-E6C8-466D-8CE6-10508FB3C042}"/>
    <dgm:cxn modelId="{1F35BC95-A7E9-494E-AD35-E880FC78751A}" srcId="{6FCA2895-79FE-4EF2-82FF-848806FEEFC0}" destId="{4B194036-013B-4B05-B50F-6481486A9384}" srcOrd="5" destOrd="0" parTransId="{5005810E-4CA5-49BC-9CD5-B27CB51A9B3D}" sibTransId="{685AC1A6-CF49-48D9-BDE4-1656A8213D2C}"/>
    <dgm:cxn modelId="{4B5AA1A2-CADD-4936-837E-A2C17830724C}" type="presOf" srcId="{B00F7961-5790-4FFE-A33B-FEA574B9CD3C}" destId="{8E9B4C8A-0115-4BD9-BF46-4B31A20D3FF7}" srcOrd="0" destOrd="0" presId="urn:microsoft.com/office/officeart/2018/2/layout/IconVerticalSolidList"/>
    <dgm:cxn modelId="{E4BEB8A8-6DA0-4EFB-9F01-95C8605744FF}" srcId="{6FCA2895-79FE-4EF2-82FF-848806FEEFC0}" destId="{B2729250-5C3E-4003-BC77-EC810905821A}" srcOrd="3" destOrd="0" parTransId="{4033C99B-3B2E-48D2-83E5-A6F4CEA61493}" sibTransId="{973BFB11-D49B-484F-BD49-F1CD4CF180FD}"/>
    <dgm:cxn modelId="{5992B7BC-B793-4AA4-AA85-F37E92112825}" srcId="{6FCA2895-79FE-4EF2-82FF-848806FEEFC0}" destId="{6B68861E-892E-472E-AC09-E1EC01669758}" srcOrd="1" destOrd="0" parTransId="{DAF99D50-3F78-4D91-A1AE-DCD272F4705B}" sibTransId="{11719FD2-AD05-4291-B15A-4C67789E0738}"/>
    <dgm:cxn modelId="{D56D54C9-82D3-446D-A386-2FB2AA63DDA2}" srcId="{6FCA2895-79FE-4EF2-82FF-848806FEEFC0}" destId="{B00F7961-5790-4FFE-A33B-FEA574B9CD3C}" srcOrd="2" destOrd="0" parTransId="{5DAC12C4-6608-4D8A-83D5-DA9A5B9FB59C}" sibTransId="{086FFD07-0690-42FB-B04B-34D65694A299}"/>
    <dgm:cxn modelId="{A0E01CDB-F63A-40E6-B0F4-30C314641138}" srcId="{6FCA2895-79FE-4EF2-82FF-848806FEEFC0}" destId="{8368FA35-B822-4483-84CB-3F9A6D354EB5}" srcOrd="4" destOrd="0" parTransId="{4583E522-A1B6-421A-933F-9DDE2A6E41BC}" sibTransId="{404CAC2A-A936-4BDE-816A-DB262E0FD891}"/>
    <dgm:cxn modelId="{34D369E7-E854-4987-89FE-0AC3C76EDA89}" type="presOf" srcId="{4B194036-013B-4B05-B50F-6481486A9384}" destId="{6083FCFD-AA1B-4C99-B7A2-582C2CE75EAC}" srcOrd="0" destOrd="0" presId="urn:microsoft.com/office/officeart/2018/2/layout/IconVerticalSolidList"/>
    <dgm:cxn modelId="{3D43A2F3-2B9E-4D9D-94DF-075B683F96CE}" type="presOf" srcId="{6B68861E-892E-472E-AC09-E1EC01669758}" destId="{7360249D-CFE2-4B9E-9BC4-B1B68779BCE4}" srcOrd="0" destOrd="0" presId="urn:microsoft.com/office/officeart/2018/2/layout/IconVerticalSolidList"/>
    <dgm:cxn modelId="{EE1109F6-0FA0-4937-A6F8-F03AC4763DC7}" type="presOf" srcId="{78A4B837-0689-410D-8FA6-AD59FBAC54AC}" destId="{56523163-D8B2-4190-8D6E-E1BBB5FDA65D}" srcOrd="0" destOrd="0" presId="urn:microsoft.com/office/officeart/2018/2/layout/IconVerticalSolidList"/>
    <dgm:cxn modelId="{B49C627F-E2C5-4177-ABC5-A74AED4935D5}" type="presParOf" srcId="{4F13E4E5-9A00-45E8-86C5-1FE43D288D80}" destId="{FA71853B-07C8-44D4-8361-8C2AF707634C}" srcOrd="0" destOrd="0" presId="urn:microsoft.com/office/officeart/2018/2/layout/IconVerticalSolidList"/>
    <dgm:cxn modelId="{069E4807-648C-4948-AEB9-32DEC888D22E}" type="presParOf" srcId="{FA71853B-07C8-44D4-8361-8C2AF707634C}" destId="{6822CB10-AE00-425B-8D16-3C0478EF187A}" srcOrd="0" destOrd="0" presId="urn:microsoft.com/office/officeart/2018/2/layout/IconVerticalSolidList"/>
    <dgm:cxn modelId="{47EC9BDF-0F81-446A-B58C-4334480487E7}" type="presParOf" srcId="{FA71853B-07C8-44D4-8361-8C2AF707634C}" destId="{45D6DC91-6919-4A39-BB30-3D799D97B238}" srcOrd="1" destOrd="0" presId="urn:microsoft.com/office/officeart/2018/2/layout/IconVerticalSolidList"/>
    <dgm:cxn modelId="{6BA19B91-D8A3-41F9-97A9-21D76D91CB97}" type="presParOf" srcId="{FA71853B-07C8-44D4-8361-8C2AF707634C}" destId="{935E4B85-DD0E-4354-A6B4-C541C1EC5386}" srcOrd="2" destOrd="0" presId="urn:microsoft.com/office/officeart/2018/2/layout/IconVerticalSolidList"/>
    <dgm:cxn modelId="{C5D73118-D226-4F66-BA21-1131AD4610DF}" type="presParOf" srcId="{FA71853B-07C8-44D4-8361-8C2AF707634C}" destId="{56523163-D8B2-4190-8D6E-E1BBB5FDA65D}" srcOrd="3" destOrd="0" presId="urn:microsoft.com/office/officeart/2018/2/layout/IconVerticalSolidList"/>
    <dgm:cxn modelId="{6E5587A1-5BD2-478C-A136-5FE3EF5FD808}" type="presParOf" srcId="{4F13E4E5-9A00-45E8-86C5-1FE43D288D80}" destId="{D613FD83-0CD4-4F88-80EF-7B7C916BE91A}" srcOrd="1" destOrd="0" presId="urn:microsoft.com/office/officeart/2018/2/layout/IconVerticalSolidList"/>
    <dgm:cxn modelId="{1876D197-0549-4E19-86BA-B4511B99A2AF}" type="presParOf" srcId="{4F13E4E5-9A00-45E8-86C5-1FE43D288D80}" destId="{39FDD88E-0EBF-4AA2-B702-F4CC3054EF05}" srcOrd="2" destOrd="0" presId="urn:microsoft.com/office/officeart/2018/2/layout/IconVerticalSolidList"/>
    <dgm:cxn modelId="{4569B591-3ED3-4105-9062-5370A5614331}" type="presParOf" srcId="{39FDD88E-0EBF-4AA2-B702-F4CC3054EF05}" destId="{5B0C1DAF-FD85-4BED-AE18-8F37CE2382C4}" srcOrd="0" destOrd="0" presId="urn:microsoft.com/office/officeart/2018/2/layout/IconVerticalSolidList"/>
    <dgm:cxn modelId="{DCB13E8F-B28E-4E3A-947B-286366CDCE8C}" type="presParOf" srcId="{39FDD88E-0EBF-4AA2-B702-F4CC3054EF05}" destId="{3BE8B7CB-43FB-4174-BE21-7D3CA9AF14CA}" srcOrd="1" destOrd="0" presId="urn:microsoft.com/office/officeart/2018/2/layout/IconVerticalSolidList"/>
    <dgm:cxn modelId="{D32FC704-7BC4-4C56-BF27-484B0DE8A9C6}" type="presParOf" srcId="{39FDD88E-0EBF-4AA2-B702-F4CC3054EF05}" destId="{B7FF6C3F-B0E6-4D0F-A565-266E2E38EA08}" srcOrd="2" destOrd="0" presId="urn:microsoft.com/office/officeart/2018/2/layout/IconVerticalSolidList"/>
    <dgm:cxn modelId="{B1A0A525-10BD-42CF-8A5D-D4578D87E6F0}" type="presParOf" srcId="{39FDD88E-0EBF-4AA2-B702-F4CC3054EF05}" destId="{7360249D-CFE2-4B9E-9BC4-B1B68779BCE4}" srcOrd="3" destOrd="0" presId="urn:microsoft.com/office/officeart/2018/2/layout/IconVerticalSolidList"/>
    <dgm:cxn modelId="{B7F7CDEB-39CC-411C-B4F8-A31CC51F6565}" type="presParOf" srcId="{4F13E4E5-9A00-45E8-86C5-1FE43D288D80}" destId="{50616480-19D2-4E6F-A1CB-423478B091E5}" srcOrd="3" destOrd="0" presId="urn:microsoft.com/office/officeart/2018/2/layout/IconVerticalSolidList"/>
    <dgm:cxn modelId="{7E511DE8-B050-4D2E-A0C1-AF3C69FFA0B8}" type="presParOf" srcId="{4F13E4E5-9A00-45E8-86C5-1FE43D288D80}" destId="{0BC624C4-0587-4744-968A-E26B807068B2}" srcOrd="4" destOrd="0" presId="urn:microsoft.com/office/officeart/2018/2/layout/IconVerticalSolidList"/>
    <dgm:cxn modelId="{AEB49BBA-860B-45D1-887F-93E5D002BCA5}" type="presParOf" srcId="{0BC624C4-0587-4744-968A-E26B807068B2}" destId="{315155C2-AFC1-4F12-B5DC-098B7A211367}" srcOrd="0" destOrd="0" presId="urn:microsoft.com/office/officeart/2018/2/layout/IconVerticalSolidList"/>
    <dgm:cxn modelId="{D37C4327-4F6B-4272-8DD8-A1EAA9DC8E25}" type="presParOf" srcId="{0BC624C4-0587-4744-968A-E26B807068B2}" destId="{57A4CF51-0C41-4A2A-862D-52E4B952ADD7}" srcOrd="1" destOrd="0" presId="urn:microsoft.com/office/officeart/2018/2/layout/IconVerticalSolidList"/>
    <dgm:cxn modelId="{F0982F3F-F0BD-4CEB-85D1-35B5672FBCF6}" type="presParOf" srcId="{0BC624C4-0587-4744-968A-E26B807068B2}" destId="{58C57224-ADDB-4FD2-953F-ACD3E296F2E1}" srcOrd="2" destOrd="0" presId="urn:microsoft.com/office/officeart/2018/2/layout/IconVerticalSolidList"/>
    <dgm:cxn modelId="{C0231932-918E-488E-B998-9530308253C6}" type="presParOf" srcId="{0BC624C4-0587-4744-968A-E26B807068B2}" destId="{8E9B4C8A-0115-4BD9-BF46-4B31A20D3FF7}" srcOrd="3" destOrd="0" presId="urn:microsoft.com/office/officeart/2018/2/layout/IconVerticalSolidList"/>
    <dgm:cxn modelId="{5F7A215C-E551-430B-948F-5D0FA37639EC}" type="presParOf" srcId="{4F13E4E5-9A00-45E8-86C5-1FE43D288D80}" destId="{0F417D7C-751B-4468-B2BC-DEA56EFA4B28}" srcOrd="5" destOrd="0" presId="urn:microsoft.com/office/officeart/2018/2/layout/IconVerticalSolidList"/>
    <dgm:cxn modelId="{CA585B31-7753-4BF2-8272-255CD990FE0B}" type="presParOf" srcId="{4F13E4E5-9A00-45E8-86C5-1FE43D288D80}" destId="{572BE0ED-8EB2-4694-A438-3EAD95FB9D8E}" srcOrd="6" destOrd="0" presId="urn:microsoft.com/office/officeart/2018/2/layout/IconVerticalSolidList"/>
    <dgm:cxn modelId="{66E140E4-1332-4030-97FC-7C7015EB99AF}" type="presParOf" srcId="{572BE0ED-8EB2-4694-A438-3EAD95FB9D8E}" destId="{95E27875-74D2-4B74-A680-5211CD5CE69A}" srcOrd="0" destOrd="0" presId="urn:microsoft.com/office/officeart/2018/2/layout/IconVerticalSolidList"/>
    <dgm:cxn modelId="{D7A63B6D-392B-489E-8D4C-F11A3435A577}" type="presParOf" srcId="{572BE0ED-8EB2-4694-A438-3EAD95FB9D8E}" destId="{76F491F8-1B40-4600-B657-B029ACBACF90}" srcOrd="1" destOrd="0" presId="urn:microsoft.com/office/officeart/2018/2/layout/IconVerticalSolidList"/>
    <dgm:cxn modelId="{13648142-A541-40F2-9336-10A06D737C1E}" type="presParOf" srcId="{572BE0ED-8EB2-4694-A438-3EAD95FB9D8E}" destId="{CA566DD7-7B77-444F-95D9-EB3387198609}" srcOrd="2" destOrd="0" presId="urn:microsoft.com/office/officeart/2018/2/layout/IconVerticalSolidList"/>
    <dgm:cxn modelId="{CAD31CEA-3E11-462E-BEAC-20BD8B81EE7A}" type="presParOf" srcId="{572BE0ED-8EB2-4694-A438-3EAD95FB9D8E}" destId="{66627DCE-BED9-4E66-BF39-278297CAA8AB}" srcOrd="3" destOrd="0" presId="urn:microsoft.com/office/officeart/2018/2/layout/IconVerticalSolidList"/>
    <dgm:cxn modelId="{8963C0EE-D6F8-4397-A00E-B51B9EEF8F13}" type="presParOf" srcId="{4F13E4E5-9A00-45E8-86C5-1FE43D288D80}" destId="{2398BC1E-07B9-418B-ACDA-061B67FDC7BC}" srcOrd="7" destOrd="0" presId="urn:microsoft.com/office/officeart/2018/2/layout/IconVerticalSolidList"/>
    <dgm:cxn modelId="{DFFB2BF8-AD49-47E8-A45D-1A410CB7CA75}" type="presParOf" srcId="{4F13E4E5-9A00-45E8-86C5-1FE43D288D80}" destId="{A2B3868A-0241-44E6-898A-8584A353E6F6}" srcOrd="8" destOrd="0" presId="urn:microsoft.com/office/officeart/2018/2/layout/IconVerticalSolidList"/>
    <dgm:cxn modelId="{F372FB7D-6FFD-4092-835D-3F050C452DDD}" type="presParOf" srcId="{A2B3868A-0241-44E6-898A-8584A353E6F6}" destId="{46862549-2B7F-4708-86A2-C42E096F49C3}" srcOrd="0" destOrd="0" presId="urn:microsoft.com/office/officeart/2018/2/layout/IconVerticalSolidList"/>
    <dgm:cxn modelId="{EB969766-1D64-4287-8FEF-CA7D7B260D97}" type="presParOf" srcId="{A2B3868A-0241-44E6-898A-8584A353E6F6}" destId="{A2AE64F5-6158-45FD-80E3-F382DD979AB8}" srcOrd="1" destOrd="0" presId="urn:microsoft.com/office/officeart/2018/2/layout/IconVerticalSolidList"/>
    <dgm:cxn modelId="{E87207F8-5DF0-4962-B151-25ACF02917F1}" type="presParOf" srcId="{A2B3868A-0241-44E6-898A-8584A353E6F6}" destId="{F47C00B3-44B9-4F4C-B05F-7C632F2C58AC}" srcOrd="2" destOrd="0" presId="urn:microsoft.com/office/officeart/2018/2/layout/IconVerticalSolidList"/>
    <dgm:cxn modelId="{BBE1DF91-B391-48E8-87B6-BD4D177F713D}" type="presParOf" srcId="{A2B3868A-0241-44E6-898A-8584A353E6F6}" destId="{02589296-500E-4C29-8B62-4FC10B7BBAF4}" srcOrd="3" destOrd="0" presId="urn:microsoft.com/office/officeart/2018/2/layout/IconVerticalSolidList"/>
    <dgm:cxn modelId="{E10BEFCC-9D4A-4F24-9327-28E76438F701}" type="presParOf" srcId="{4F13E4E5-9A00-45E8-86C5-1FE43D288D80}" destId="{90CADBD1-1F81-4913-B955-F17558C6521D}" srcOrd="9" destOrd="0" presId="urn:microsoft.com/office/officeart/2018/2/layout/IconVerticalSolidList"/>
    <dgm:cxn modelId="{97718FB5-8C35-4519-AE20-FF0CABB991C2}" type="presParOf" srcId="{4F13E4E5-9A00-45E8-86C5-1FE43D288D80}" destId="{866E6E2F-B8EE-4044-AD47-CE7988866663}" srcOrd="10" destOrd="0" presId="urn:microsoft.com/office/officeart/2018/2/layout/IconVerticalSolidList"/>
    <dgm:cxn modelId="{228F7869-784E-49D8-AF50-CCCA5B6E1F0C}" type="presParOf" srcId="{866E6E2F-B8EE-4044-AD47-CE7988866663}" destId="{0D02A305-52C3-4696-9702-E218DEF6DC7A}" srcOrd="0" destOrd="0" presId="urn:microsoft.com/office/officeart/2018/2/layout/IconVerticalSolidList"/>
    <dgm:cxn modelId="{03BB42C9-6208-47E0-8894-57F47B3EC52B}" type="presParOf" srcId="{866E6E2F-B8EE-4044-AD47-CE7988866663}" destId="{BBBE5E0C-57BB-452E-9D89-FD26C4EBF6BF}" srcOrd="1" destOrd="0" presId="urn:microsoft.com/office/officeart/2018/2/layout/IconVerticalSolidList"/>
    <dgm:cxn modelId="{33B7600F-359E-4343-98CC-98010742590D}" type="presParOf" srcId="{866E6E2F-B8EE-4044-AD47-CE7988866663}" destId="{7451A1C2-EBBE-4AD4-8CFC-68E8D05B696D}" srcOrd="2" destOrd="0" presId="urn:microsoft.com/office/officeart/2018/2/layout/IconVerticalSolidList"/>
    <dgm:cxn modelId="{4634255B-217D-44EB-B486-49EE40276006}" type="presParOf" srcId="{866E6E2F-B8EE-4044-AD47-CE7988866663}" destId="{6083FCFD-AA1B-4C99-B7A2-582C2CE75EAC}" srcOrd="3" destOrd="0" presId="urn:microsoft.com/office/officeart/2018/2/layout/IconVerticalSolidList"/>
    <dgm:cxn modelId="{A9F0A73E-52E8-4DC6-9FE9-EA042921A013}" type="presParOf" srcId="{4F13E4E5-9A00-45E8-86C5-1FE43D288D80}" destId="{7A19B6C1-E9D3-4052-BCBD-0BFB87989B64}" srcOrd="11" destOrd="0" presId="urn:microsoft.com/office/officeart/2018/2/layout/IconVerticalSolidList"/>
    <dgm:cxn modelId="{D298389A-6103-4097-839E-1C49F44F6776}" type="presParOf" srcId="{4F13E4E5-9A00-45E8-86C5-1FE43D288D80}" destId="{AD59809E-746B-4490-B6B6-58FA268D0ECD}" srcOrd="12" destOrd="0" presId="urn:microsoft.com/office/officeart/2018/2/layout/IconVerticalSolidList"/>
    <dgm:cxn modelId="{69CF1C6A-E183-48BF-ACA3-642B49419615}" type="presParOf" srcId="{AD59809E-746B-4490-B6B6-58FA268D0ECD}" destId="{3227960B-A608-49A9-92DC-E0FFC7642C58}" srcOrd="0" destOrd="0" presId="urn:microsoft.com/office/officeart/2018/2/layout/IconVerticalSolidList"/>
    <dgm:cxn modelId="{A0D1AD82-551C-46F3-9D28-434A83D32EB9}" type="presParOf" srcId="{AD59809E-746B-4490-B6B6-58FA268D0ECD}" destId="{51EE4A3B-A97A-4A28-9396-CEA686734CF4}" srcOrd="1" destOrd="0" presId="urn:microsoft.com/office/officeart/2018/2/layout/IconVerticalSolidList"/>
    <dgm:cxn modelId="{82E6F10F-E142-4579-AD4E-9D49EDB7D94C}" type="presParOf" srcId="{AD59809E-746B-4490-B6B6-58FA268D0ECD}" destId="{81AAB27B-E65E-4B5F-9C15-2A2555462026}" srcOrd="2" destOrd="0" presId="urn:microsoft.com/office/officeart/2018/2/layout/IconVerticalSolidList"/>
    <dgm:cxn modelId="{9EA37C2F-844D-4E12-BCB7-879AA45A98A0}" type="presParOf" srcId="{AD59809E-746B-4490-B6B6-58FA268D0ECD}" destId="{FFA3C1BC-9C68-48B9-9930-C057545168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FC153F-4C6B-4050-A0D2-210200953D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05541C-7280-4F1D-AEA4-99586D10CCB9}">
      <dgm:prSet/>
      <dgm:spPr/>
      <dgm:t>
        <a:bodyPr/>
        <a:lstStyle/>
        <a:p>
          <a:r>
            <a:rPr lang="en-MY" dirty="0"/>
            <a:t>Kirchhoff’s Current Law</a:t>
          </a:r>
          <a:endParaRPr lang="en-US" dirty="0"/>
        </a:p>
      </dgm:t>
    </dgm:pt>
    <dgm:pt modelId="{D88D5E7E-FE65-4A34-BEA8-2FC501239F4C}" type="parTrans" cxnId="{2F6F02EB-A458-484B-B1A3-6D4E0345CE71}">
      <dgm:prSet/>
      <dgm:spPr/>
      <dgm:t>
        <a:bodyPr/>
        <a:lstStyle/>
        <a:p>
          <a:endParaRPr lang="en-US"/>
        </a:p>
      </dgm:t>
    </dgm:pt>
    <dgm:pt modelId="{C35ED0F2-9B16-40F2-9F38-4D9A2731F6F6}" type="sibTrans" cxnId="{2F6F02EB-A458-484B-B1A3-6D4E0345CE71}">
      <dgm:prSet/>
      <dgm:spPr/>
      <dgm:t>
        <a:bodyPr/>
        <a:lstStyle/>
        <a:p>
          <a:endParaRPr lang="en-US"/>
        </a:p>
      </dgm:t>
    </dgm:pt>
    <dgm:pt modelId="{0313DB59-5728-4E5C-B0A3-80C3D56892BE}">
      <dgm:prSet/>
      <dgm:spPr/>
      <dgm:t>
        <a:bodyPr/>
        <a:lstStyle/>
        <a:p>
          <a:r>
            <a:rPr lang="en-MY"/>
            <a:t>Kirchhoff’s Voltage Law</a:t>
          </a:r>
          <a:endParaRPr lang="en-US"/>
        </a:p>
      </dgm:t>
    </dgm:pt>
    <dgm:pt modelId="{777C7450-A1F6-4F6F-893B-00BFBE4692D6}" type="parTrans" cxnId="{ECEB6E4E-942C-4286-A04F-D20559E29AB7}">
      <dgm:prSet/>
      <dgm:spPr/>
      <dgm:t>
        <a:bodyPr/>
        <a:lstStyle/>
        <a:p>
          <a:endParaRPr lang="en-US"/>
        </a:p>
      </dgm:t>
    </dgm:pt>
    <dgm:pt modelId="{0A912BC5-B1AD-4249-BCD7-7C3874C129EC}" type="sibTrans" cxnId="{ECEB6E4E-942C-4286-A04F-D20559E29AB7}">
      <dgm:prSet/>
      <dgm:spPr/>
      <dgm:t>
        <a:bodyPr/>
        <a:lstStyle/>
        <a:p>
          <a:endParaRPr lang="en-US"/>
        </a:p>
      </dgm:t>
    </dgm:pt>
    <dgm:pt modelId="{6138A1CD-A625-4A45-8581-35127120E59F}" type="pres">
      <dgm:prSet presAssocID="{7FFC153F-4C6B-4050-A0D2-210200953DC0}" presName="diagram" presStyleCnt="0">
        <dgm:presLayoutVars>
          <dgm:dir/>
          <dgm:resizeHandles val="exact"/>
        </dgm:presLayoutVars>
      </dgm:prSet>
      <dgm:spPr/>
    </dgm:pt>
    <dgm:pt modelId="{7C2A36EA-CBA1-46CF-881C-6A105BC985F9}" type="pres">
      <dgm:prSet presAssocID="{9205541C-7280-4F1D-AEA4-99586D10CCB9}" presName="node" presStyleLbl="node1" presStyleIdx="0" presStyleCnt="2">
        <dgm:presLayoutVars>
          <dgm:bulletEnabled val="1"/>
        </dgm:presLayoutVars>
      </dgm:prSet>
      <dgm:spPr/>
    </dgm:pt>
    <dgm:pt modelId="{4FA70934-4860-4F28-ADF4-04ECD11A17A8}" type="pres">
      <dgm:prSet presAssocID="{C35ED0F2-9B16-40F2-9F38-4D9A2731F6F6}" presName="sibTrans" presStyleCnt="0"/>
      <dgm:spPr/>
    </dgm:pt>
    <dgm:pt modelId="{1A0C7F00-4CD7-4D3D-9C7A-D4D4645C02EE}" type="pres">
      <dgm:prSet presAssocID="{0313DB59-5728-4E5C-B0A3-80C3D56892BE}" presName="node" presStyleLbl="node1" presStyleIdx="1" presStyleCnt="2">
        <dgm:presLayoutVars>
          <dgm:bulletEnabled val="1"/>
        </dgm:presLayoutVars>
      </dgm:prSet>
      <dgm:spPr/>
    </dgm:pt>
  </dgm:ptLst>
  <dgm:cxnLst>
    <dgm:cxn modelId="{AF34583A-A52B-4310-8848-FCC8A0695A7F}" type="presOf" srcId="{9205541C-7280-4F1D-AEA4-99586D10CCB9}" destId="{7C2A36EA-CBA1-46CF-881C-6A105BC985F9}" srcOrd="0" destOrd="0" presId="urn:microsoft.com/office/officeart/2005/8/layout/default"/>
    <dgm:cxn modelId="{ECEB6E4E-942C-4286-A04F-D20559E29AB7}" srcId="{7FFC153F-4C6B-4050-A0D2-210200953DC0}" destId="{0313DB59-5728-4E5C-B0A3-80C3D56892BE}" srcOrd="1" destOrd="0" parTransId="{777C7450-A1F6-4F6F-893B-00BFBE4692D6}" sibTransId="{0A912BC5-B1AD-4249-BCD7-7C3874C129EC}"/>
    <dgm:cxn modelId="{66EDC7D1-9EA0-4059-B701-72E68DB9BB18}" type="presOf" srcId="{7FFC153F-4C6B-4050-A0D2-210200953DC0}" destId="{6138A1CD-A625-4A45-8581-35127120E59F}" srcOrd="0" destOrd="0" presId="urn:microsoft.com/office/officeart/2005/8/layout/default"/>
    <dgm:cxn modelId="{28C348EA-9E00-4C49-8412-144107D1B29E}" type="presOf" srcId="{0313DB59-5728-4E5C-B0A3-80C3D56892BE}" destId="{1A0C7F00-4CD7-4D3D-9C7A-D4D4645C02EE}" srcOrd="0" destOrd="0" presId="urn:microsoft.com/office/officeart/2005/8/layout/default"/>
    <dgm:cxn modelId="{2F6F02EB-A458-484B-B1A3-6D4E0345CE71}" srcId="{7FFC153F-4C6B-4050-A0D2-210200953DC0}" destId="{9205541C-7280-4F1D-AEA4-99586D10CCB9}" srcOrd="0" destOrd="0" parTransId="{D88D5E7E-FE65-4A34-BEA8-2FC501239F4C}" sibTransId="{C35ED0F2-9B16-40F2-9F38-4D9A2731F6F6}"/>
    <dgm:cxn modelId="{46EC2B0F-5DAF-487B-9420-FAFFC4C38997}" type="presParOf" srcId="{6138A1CD-A625-4A45-8581-35127120E59F}" destId="{7C2A36EA-CBA1-46CF-881C-6A105BC985F9}" srcOrd="0" destOrd="0" presId="urn:microsoft.com/office/officeart/2005/8/layout/default"/>
    <dgm:cxn modelId="{F4E24F0C-A202-4D05-B115-53C2C1228BBC}" type="presParOf" srcId="{6138A1CD-A625-4A45-8581-35127120E59F}" destId="{4FA70934-4860-4F28-ADF4-04ECD11A17A8}" srcOrd="1" destOrd="0" presId="urn:microsoft.com/office/officeart/2005/8/layout/default"/>
    <dgm:cxn modelId="{5B9A0297-80A4-4B16-8623-EB7318ECF78D}" type="presParOf" srcId="{6138A1CD-A625-4A45-8581-35127120E59F}" destId="{1A0C7F00-4CD7-4D3D-9C7A-D4D4645C02E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DF2FAB-F964-436C-BC80-5341C97ED5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79D94A-3268-4A63-8242-7A4F5DB8BC9C}">
      <dgm:prSet/>
      <dgm:spPr/>
      <dgm:t>
        <a:bodyPr/>
        <a:lstStyle/>
        <a:p>
          <a:r>
            <a:rPr lang="en-US"/>
            <a:t>Current &amp; Charge </a:t>
          </a:r>
        </a:p>
      </dgm:t>
    </dgm:pt>
    <dgm:pt modelId="{82BF81A2-CE4C-4466-8C43-2AACBFB08C03}" type="parTrans" cxnId="{32FCBA78-CB3A-4064-821C-A0B0494A012A}">
      <dgm:prSet/>
      <dgm:spPr/>
      <dgm:t>
        <a:bodyPr/>
        <a:lstStyle/>
        <a:p>
          <a:endParaRPr lang="en-US"/>
        </a:p>
      </dgm:t>
    </dgm:pt>
    <dgm:pt modelId="{5AE66DE9-2C21-4EFA-B621-095538086B0C}" type="sibTrans" cxnId="{32FCBA78-CB3A-4064-821C-A0B0494A012A}">
      <dgm:prSet/>
      <dgm:spPr/>
      <dgm:t>
        <a:bodyPr/>
        <a:lstStyle/>
        <a:p>
          <a:endParaRPr lang="en-US"/>
        </a:p>
      </dgm:t>
    </dgm:pt>
    <dgm:pt modelId="{8AE78F08-0532-4FD6-9479-BECCF83C6FA4}">
      <dgm:prSet/>
      <dgm:spPr/>
      <dgm:t>
        <a:bodyPr/>
        <a:lstStyle/>
        <a:p>
          <a:r>
            <a:rPr lang="en-MY"/>
            <a:t>Voltage, Power &amp; Energy – Power Triangle </a:t>
          </a:r>
          <a:endParaRPr lang="en-US"/>
        </a:p>
      </dgm:t>
    </dgm:pt>
    <dgm:pt modelId="{53CF51A0-E500-43CD-BB2A-80D313B05D77}" type="parTrans" cxnId="{C60BA0C3-6035-4D39-BB12-9C5B1F015BF1}">
      <dgm:prSet/>
      <dgm:spPr/>
      <dgm:t>
        <a:bodyPr/>
        <a:lstStyle/>
        <a:p>
          <a:endParaRPr lang="en-US"/>
        </a:p>
      </dgm:t>
    </dgm:pt>
    <dgm:pt modelId="{CD773EDC-0853-41B2-8B1B-9E8639274F73}" type="sibTrans" cxnId="{C60BA0C3-6035-4D39-BB12-9C5B1F015BF1}">
      <dgm:prSet/>
      <dgm:spPr/>
      <dgm:t>
        <a:bodyPr/>
        <a:lstStyle/>
        <a:p>
          <a:endParaRPr lang="en-US"/>
        </a:p>
      </dgm:t>
    </dgm:pt>
    <dgm:pt modelId="{5369DEBD-1009-45C6-9C4A-D832C732EB0B}">
      <dgm:prSet/>
      <dgm:spPr/>
      <dgm:t>
        <a:bodyPr/>
        <a:lstStyle/>
        <a:p>
          <a:r>
            <a:rPr lang="en-MY"/>
            <a:t>Ohm’s Law – Ohm’s Law Triangle &amp; Pie Chart</a:t>
          </a:r>
          <a:endParaRPr lang="en-US"/>
        </a:p>
      </dgm:t>
    </dgm:pt>
    <dgm:pt modelId="{747A1D71-A13F-4BD4-B4FD-FB89D2A8F7FA}" type="parTrans" cxnId="{6A740FA8-C9F0-4985-B41D-02545E87AE94}">
      <dgm:prSet/>
      <dgm:spPr/>
      <dgm:t>
        <a:bodyPr/>
        <a:lstStyle/>
        <a:p>
          <a:endParaRPr lang="en-US"/>
        </a:p>
      </dgm:t>
    </dgm:pt>
    <dgm:pt modelId="{17C212E4-A2F8-40B2-969B-1C782F32E9F0}" type="sibTrans" cxnId="{6A740FA8-C9F0-4985-B41D-02545E87AE94}">
      <dgm:prSet/>
      <dgm:spPr/>
      <dgm:t>
        <a:bodyPr/>
        <a:lstStyle/>
        <a:p>
          <a:endParaRPr lang="en-US"/>
        </a:p>
      </dgm:t>
    </dgm:pt>
    <dgm:pt modelId="{78DE2F97-3710-47CF-B4D4-DB6BE84D8C3C}">
      <dgm:prSet/>
      <dgm:spPr/>
      <dgm:t>
        <a:bodyPr/>
        <a:lstStyle/>
        <a:p>
          <a:r>
            <a:rPr lang="en-MY"/>
            <a:t>KCL</a:t>
          </a:r>
          <a:endParaRPr lang="en-US"/>
        </a:p>
      </dgm:t>
    </dgm:pt>
    <dgm:pt modelId="{B014310C-7210-454E-B179-0148B1AB9C78}" type="parTrans" cxnId="{0D52DD8F-E424-4501-AEC8-1D333A6891A8}">
      <dgm:prSet/>
      <dgm:spPr/>
      <dgm:t>
        <a:bodyPr/>
        <a:lstStyle/>
        <a:p>
          <a:endParaRPr lang="en-US"/>
        </a:p>
      </dgm:t>
    </dgm:pt>
    <dgm:pt modelId="{6C1D845D-C3AE-4E1C-A406-220CE09FE421}" type="sibTrans" cxnId="{0D52DD8F-E424-4501-AEC8-1D333A6891A8}">
      <dgm:prSet/>
      <dgm:spPr/>
      <dgm:t>
        <a:bodyPr/>
        <a:lstStyle/>
        <a:p>
          <a:endParaRPr lang="en-US"/>
        </a:p>
      </dgm:t>
    </dgm:pt>
    <dgm:pt modelId="{EA09B73E-965D-4895-A934-1D2F2DAFFDD1}">
      <dgm:prSet/>
      <dgm:spPr/>
      <dgm:t>
        <a:bodyPr/>
        <a:lstStyle/>
        <a:p>
          <a:r>
            <a:rPr lang="en-MY"/>
            <a:t>Node</a:t>
          </a:r>
          <a:endParaRPr lang="en-US"/>
        </a:p>
      </dgm:t>
    </dgm:pt>
    <dgm:pt modelId="{19DC9828-602D-4E9F-84CE-807FBE549465}" type="parTrans" cxnId="{7AB3F1EA-9984-489C-BCE2-038E3E513C88}">
      <dgm:prSet/>
      <dgm:spPr/>
      <dgm:t>
        <a:bodyPr/>
        <a:lstStyle/>
        <a:p>
          <a:endParaRPr lang="en-US"/>
        </a:p>
      </dgm:t>
    </dgm:pt>
    <dgm:pt modelId="{CBECAE2A-7626-45DB-AD58-73C426F80E94}" type="sibTrans" cxnId="{7AB3F1EA-9984-489C-BCE2-038E3E513C88}">
      <dgm:prSet/>
      <dgm:spPr/>
      <dgm:t>
        <a:bodyPr/>
        <a:lstStyle/>
        <a:p>
          <a:endParaRPr lang="en-US"/>
        </a:p>
      </dgm:t>
    </dgm:pt>
    <dgm:pt modelId="{B6BB52A6-4745-4755-9CF5-79CB3736332C}">
      <dgm:prSet/>
      <dgm:spPr/>
      <dgm:t>
        <a:bodyPr/>
        <a:lstStyle/>
        <a:p>
          <a:r>
            <a:rPr lang="en-MY"/>
            <a:t>KCL Law</a:t>
          </a:r>
          <a:endParaRPr lang="en-US"/>
        </a:p>
      </dgm:t>
    </dgm:pt>
    <dgm:pt modelId="{42007CA1-911D-43BB-9E76-92A382C997E4}" type="parTrans" cxnId="{E3D06837-C75A-4DD3-B7C2-2070BBCF4986}">
      <dgm:prSet/>
      <dgm:spPr/>
      <dgm:t>
        <a:bodyPr/>
        <a:lstStyle/>
        <a:p>
          <a:endParaRPr lang="en-US"/>
        </a:p>
      </dgm:t>
    </dgm:pt>
    <dgm:pt modelId="{E3B32ABB-611D-4198-BE66-A8A9B185F913}" type="sibTrans" cxnId="{E3D06837-C75A-4DD3-B7C2-2070BBCF4986}">
      <dgm:prSet/>
      <dgm:spPr/>
      <dgm:t>
        <a:bodyPr/>
        <a:lstStyle/>
        <a:p>
          <a:endParaRPr lang="en-US"/>
        </a:p>
      </dgm:t>
    </dgm:pt>
    <dgm:pt modelId="{0F835727-8301-43B0-8078-904D9DB81DD2}">
      <dgm:prSet/>
      <dgm:spPr/>
      <dgm:t>
        <a:bodyPr/>
        <a:lstStyle/>
        <a:p>
          <a:r>
            <a:rPr lang="en-MY"/>
            <a:t>Series Elements</a:t>
          </a:r>
          <a:endParaRPr lang="en-US"/>
        </a:p>
      </dgm:t>
    </dgm:pt>
    <dgm:pt modelId="{B5EE709F-2CE6-4EA8-A2D8-F88F85845656}" type="parTrans" cxnId="{75C7CCD9-7923-4A76-8825-6EC713BE9B64}">
      <dgm:prSet/>
      <dgm:spPr/>
      <dgm:t>
        <a:bodyPr/>
        <a:lstStyle/>
        <a:p>
          <a:endParaRPr lang="en-US"/>
        </a:p>
      </dgm:t>
    </dgm:pt>
    <dgm:pt modelId="{51615CC0-2018-45E5-9830-BCBE7CE5AD43}" type="sibTrans" cxnId="{75C7CCD9-7923-4A76-8825-6EC713BE9B64}">
      <dgm:prSet/>
      <dgm:spPr/>
      <dgm:t>
        <a:bodyPr/>
        <a:lstStyle/>
        <a:p>
          <a:endParaRPr lang="en-US"/>
        </a:p>
      </dgm:t>
    </dgm:pt>
    <dgm:pt modelId="{40C63BEC-E341-4BAB-8CF0-DB4D9665FE7E}">
      <dgm:prSet/>
      <dgm:spPr/>
      <dgm:t>
        <a:bodyPr/>
        <a:lstStyle/>
        <a:p>
          <a:r>
            <a:rPr lang="en-MY"/>
            <a:t>KVL </a:t>
          </a:r>
          <a:endParaRPr lang="en-US"/>
        </a:p>
      </dgm:t>
    </dgm:pt>
    <dgm:pt modelId="{8844809E-62CD-4982-8884-F4FC1380B63E}" type="parTrans" cxnId="{AEEBD1DD-D5F1-42FA-ADA2-3E20A7B730C5}">
      <dgm:prSet/>
      <dgm:spPr/>
      <dgm:t>
        <a:bodyPr/>
        <a:lstStyle/>
        <a:p>
          <a:endParaRPr lang="en-US"/>
        </a:p>
      </dgm:t>
    </dgm:pt>
    <dgm:pt modelId="{E93EF330-A2ED-4FE4-B4EE-E93F49B18B85}" type="sibTrans" cxnId="{AEEBD1DD-D5F1-42FA-ADA2-3E20A7B730C5}">
      <dgm:prSet/>
      <dgm:spPr/>
      <dgm:t>
        <a:bodyPr/>
        <a:lstStyle/>
        <a:p>
          <a:endParaRPr lang="en-US"/>
        </a:p>
      </dgm:t>
    </dgm:pt>
    <dgm:pt modelId="{FDF60785-45AE-4E7C-A1AB-2DC5508FBD10}">
      <dgm:prSet/>
      <dgm:spPr/>
      <dgm:t>
        <a:bodyPr/>
        <a:lstStyle/>
        <a:p>
          <a:r>
            <a:rPr lang="en-MY"/>
            <a:t>Loop</a:t>
          </a:r>
          <a:endParaRPr lang="en-US"/>
        </a:p>
      </dgm:t>
    </dgm:pt>
    <dgm:pt modelId="{9A0F207A-E65E-4CFD-98B6-627C5E04E07B}" type="parTrans" cxnId="{83E21723-13D8-48F3-9599-693C6646C0C3}">
      <dgm:prSet/>
      <dgm:spPr/>
      <dgm:t>
        <a:bodyPr/>
        <a:lstStyle/>
        <a:p>
          <a:endParaRPr lang="en-US"/>
        </a:p>
      </dgm:t>
    </dgm:pt>
    <dgm:pt modelId="{97944808-231F-42CA-8FED-114972605053}" type="sibTrans" cxnId="{83E21723-13D8-48F3-9599-693C6646C0C3}">
      <dgm:prSet/>
      <dgm:spPr/>
      <dgm:t>
        <a:bodyPr/>
        <a:lstStyle/>
        <a:p>
          <a:endParaRPr lang="en-US"/>
        </a:p>
      </dgm:t>
    </dgm:pt>
    <dgm:pt modelId="{91DE7EB6-A9DA-4D2D-9B9E-8A0F7B9CAA2C}">
      <dgm:prSet/>
      <dgm:spPr/>
      <dgm:t>
        <a:bodyPr/>
        <a:lstStyle/>
        <a:p>
          <a:r>
            <a:rPr lang="en-MY"/>
            <a:t>KVL Law</a:t>
          </a:r>
          <a:endParaRPr lang="en-US"/>
        </a:p>
      </dgm:t>
    </dgm:pt>
    <dgm:pt modelId="{7451109F-C701-42A5-8847-F4EEAC6EE1A9}" type="parTrans" cxnId="{411EE2F5-BBE9-475E-8F37-A7E28B9AC07E}">
      <dgm:prSet/>
      <dgm:spPr/>
      <dgm:t>
        <a:bodyPr/>
        <a:lstStyle/>
        <a:p>
          <a:endParaRPr lang="en-US"/>
        </a:p>
      </dgm:t>
    </dgm:pt>
    <dgm:pt modelId="{B91B31C3-2F4A-41D9-9D85-867BDD98C8FB}" type="sibTrans" cxnId="{411EE2F5-BBE9-475E-8F37-A7E28B9AC07E}">
      <dgm:prSet/>
      <dgm:spPr/>
      <dgm:t>
        <a:bodyPr/>
        <a:lstStyle/>
        <a:p>
          <a:endParaRPr lang="en-US"/>
        </a:p>
      </dgm:t>
    </dgm:pt>
    <dgm:pt modelId="{B7B74EA0-496D-4062-819C-6657DBD0BCE2}">
      <dgm:prSet/>
      <dgm:spPr/>
      <dgm:t>
        <a:bodyPr/>
        <a:lstStyle/>
        <a:p>
          <a:r>
            <a:rPr lang="en-MY"/>
            <a:t>Parallel Elements</a:t>
          </a:r>
          <a:endParaRPr lang="en-US"/>
        </a:p>
      </dgm:t>
    </dgm:pt>
    <dgm:pt modelId="{B17E6579-9865-4F90-90EC-F06DED276FA9}" type="parTrans" cxnId="{7575F456-EABA-4646-AD7F-CE4281C533BB}">
      <dgm:prSet/>
      <dgm:spPr/>
      <dgm:t>
        <a:bodyPr/>
        <a:lstStyle/>
        <a:p>
          <a:endParaRPr lang="en-US"/>
        </a:p>
      </dgm:t>
    </dgm:pt>
    <dgm:pt modelId="{D1D06D87-988D-44B9-80B4-762183F112E0}" type="sibTrans" cxnId="{7575F456-EABA-4646-AD7F-CE4281C533BB}">
      <dgm:prSet/>
      <dgm:spPr/>
      <dgm:t>
        <a:bodyPr/>
        <a:lstStyle/>
        <a:p>
          <a:endParaRPr lang="en-US"/>
        </a:p>
      </dgm:t>
    </dgm:pt>
    <dgm:pt modelId="{1E5CE966-5690-49D8-B2E3-66166F9A9F86}">
      <dgm:prSet/>
      <dgm:spPr/>
      <dgm:t>
        <a:bodyPr/>
        <a:lstStyle/>
        <a:p>
          <a:r>
            <a:rPr lang="en-MY"/>
            <a:t>Equivalent Resistances of Series and Parallel Resistances</a:t>
          </a:r>
          <a:endParaRPr lang="en-US"/>
        </a:p>
      </dgm:t>
    </dgm:pt>
    <dgm:pt modelId="{E73E7DCB-C75F-4126-AD2E-433CA12BF80F}" type="parTrans" cxnId="{454A268B-B142-423A-B63B-ED7CEC1E5C56}">
      <dgm:prSet/>
      <dgm:spPr/>
      <dgm:t>
        <a:bodyPr/>
        <a:lstStyle/>
        <a:p>
          <a:endParaRPr lang="en-US"/>
        </a:p>
      </dgm:t>
    </dgm:pt>
    <dgm:pt modelId="{29A82FA9-4B81-4363-9EF0-C31CC1C64A56}" type="sibTrans" cxnId="{454A268B-B142-423A-B63B-ED7CEC1E5C56}">
      <dgm:prSet/>
      <dgm:spPr/>
      <dgm:t>
        <a:bodyPr/>
        <a:lstStyle/>
        <a:p>
          <a:endParaRPr lang="en-US"/>
        </a:p>
      </dgm:t>
    </dgm:pt>
    <dgm:pt modelId="{43C5329D-958E-42D0-B630-7CC9168A2B8C}">
      <dgm:prSet/>
      <dgm:spPr/>
      <dgm:t>
        <a:bodyPr/>
        <a:lstStyle/>
        <a:p>
          <a:r>
            <a:rPr lang="en-MY"/>
            <a:t>Node-Voltage Analysis</a:t>
          </a:r>
          <a:endParaRPr lang="en-US"/>
        </a:p>
      </dgm:t>
    </dgm:pt>
    <dgm:pt modelId="{11551B0A-3EF6-46D2-8B70-21B4E8532C10}" type="parTrans" cxnId="{ED5F648F-D9CC-47BC-9D13-BF066EFC364C}">
      <dgm:prSet/>
      <dgm:spPr/>
      <dgm:t>
        <a:bodyPr/>
        <a:lstStyle/>
        <a:p>
          <a:endParaRPr lang="en-US"/>
        </a:p>
      </dgm:t>
    </dgm:pt>
    <dgm:pt modelId="{56081D73-82A3-4939-B2DA-87243F80B54C}" type="sibTrans" cxnId="{ED5F648F-D9CC-47BC-9D13-BF066EFC364C}">
      <dgm:prSet/>
      <dgm:spPr/>
      <dgm:t>
        <a:bodyPr/>
        <a:lstStyle/>
        <a:p>
          <a:endParaRPr lang="en-US"/>
        </a:p>
      </dgm:t>
    </dgm:pt>
    <dgm:pt modelId="{53DD4B87-475E-475E-987E-0616710125DD}">
      <dgm:prSet/>
      <dgm:spPr/>
      <dgm:t>
        <a:bodyPr/>
        <a:lstStyle/>
        <a:p>
          <a:r>
            <a:rPr lang="en-MY"/>
            <a:t>Mesh-Current Analysis</a:t>
          </a:r>
          <a:endParaRPr lang="en-US"/>
        </a:p>
      </dgm:t>
    </dgm:pt>
    <dgm:pt modelId="{F1B12F84-2229-4EDB-9E42-6F9B64226EE5}" type="parTrans" cxnId="{A0372B73-513D-45E4-9735-0A30CBB3D170}">
      <dgm:prSet/>
      <dgm:spPr/>
      <dgm:t>
        <a:bodyPr/>
        <a:lstStyle/>
        <a:p>
          <a:endParaRPr lang="en-US"/>
        </a:p>
      </dgm:t>
    </dgm:pt>
    <dgm:pt modelId="{879F382F-26AC-48BD-A4F8-F0D58AE199FD}" type="sibTrans" cxnId="{A0372B73-513D-45E4-9735-0A30CBB3D170}">
      <dgm:prSet/>
      <dgm:spPr/>
      <dgm:t>
        <a:bodyPr/>
        <a:lstStyle/>
        <a:p>
          <a:endParaRPr lang="en-US"/>
        </a:p>
      </dgm:t>
    </dgm:pt>
    <dgm:pt modelId="{9967A1B6-4B1D-49EE-B3DC-50EE7AE14756}">
      <dgm:prSet/>
      <dgm:spPr/>
      <dgm:t>
        <a:bodyPr/>
        <a:lstStyle/>
        <a:p>
          <a:r>
            <a:rPr lang="en-MY"/>
            <a:t>Thevenin’s Theorem</a:t>
          </a:r>
          <a:endParaRPr lang="en-US"/>
        </a:p>
      </dgm:t>
    </dgm:pt>
    <dgm:pt modelId="{54534513-972D-45E8-A5B8-A2BC2D927AFD}" type="parTrans" cxnId="{D0D4E697-1A12-4359-8B56-399A587952D3}">
      <dgm:prSet/>
      <dgm:spPr/>
      <dgm:t>
        <a:bodyPr/>
        <a:lstStyle/>
        <a:p>
          <a:endParaRPr lang="en-US"/>
        </a:p>
      </dgm:t>
    </dgm:pt>
    <dgm:pt modelId="{A51B541A-1B32-45CD-8320-1FC45DA41346}" type="sibTrans" cxnId="{D0D4E697-1A12-4359-8B56-399A587952D3}">
      <dgm:prSet/>
      <dgm:spPr/>
      <dgm:t>
        <a:bodyPr/>
        <a:lstStyle/>
        <a:p>
          <a:endParaRPr lang="en-US"/>
        </a:p>
      </dgm:t>
    </dgm:pt>
    <dgm:pt modelId="{F7F2861D-DE2B-4EE3-8C71-B4298F05ACAA}">
      <dgm:prSet/>
      <dgm:spPr/>
      <dgm:t>
        <a:bodyPr/>
        <a:lstStyle/>
        <a:p>
          <a:r>
            <a:rPr lang="en-MY"/>
            <a:t>Maximum Power Transfer</a:t>
          </a:r>
          <a:endParaRPr lang="en-US"/>
        </a:p>
      </dgm:t>
    </dgm:pt>
    <dgm:pt modelId="{35ECC450-8907-41E1-93F9-59D5ADDD91E7}" type="parTrans" cxnId="{AE6AB1B3-AFBA-45F8-9381-7B640419D12A}">
      <dgm:prSet/>
      <dgm:spPr/>
      <dgm:t>
        <a:bodyPr/>
        <a:lstStyle/>
        <a:p>
          <a:endParaRPr lang="en-US"/>
        </a:p>
      </dgm:t>
    </dgm:pt>
    <dgm:pt modelId="{8E8297C9-0BAB-4B90-B7A8-857E2AE31310}" type="sibTrans" cxnId="{AE6AB1B3-AFBA-45F8-9381-7B640419D12A}">
      <dgm:prSet/>
      <dgm:spPr/>
      <dgm:t>
        <a:bodyPr/>
        <a:lstStyle/>
        <a:p>
          <a:endParaRPr lang="en-US"/>
        </a:p>
      </dgm:t>
    </dgm:pt>
    <dgm:pt modelId="{3DDD7B6D-8FD9-4C48-90AF-A2F2ED6A6409}" type="pres">
      <dgm:prSet presAssocID="{13DF2FAB-F964-436C-BC80-5341C97ED59E}" presName="Name0" presStyleCnt="0">
        <dgm:presLayoutVars>
          <dgm:dir/>
          <dgm:resizeHandles val="exact"/>
        </dgm:presLayoutVars>
      </dgm:prSet>
      <dgm:spPr/>
    </dgm:pt>
    <dgm:pt modelId="{0A339509-5401-4235-818F-19B0EC4D62C9}" type="pres">
      <dgm:prSet presAssocID="{0E79D94A-3268-4A63-8242-7A4F5DB8BC9C}" presName="node" presStyleLbl="node1" presStyleIdx="0" presStyleCnt="10">
        <dgm:presLayoutVars>
          <dgm:bulletEnabled val="1"/>
        </dgm:presLayoutVars>
      </dgm:prSet>
      <dgm:spPr/>
    </dgm:pt>
    <dgm:pt modelId="{A7F4B735-F49A-4DF1-B0DF-CB1B7F570F43}" type="pres">
      <dgm:prSet presAssocID="{5AE66DE9-2C21-4EFA-B621-095538086B0C}" presName="sibTrans" presStyleLbl="sibTrans1D1" presStyleIdx="0" presStyleCnt="9"/>
      <dgm:spPr/>
    </dgm:pt>
    <dgm:pt modelId="{B60599D0-F32C-46E5-BB22-F18520BC46E9}" type="pres">
      <dgm:prSet presAssocID="{5AE66DE9-2C21-4EFA-B621-095538086B0C}" presName="connectorText" presStyleLbl="sibTrans1D1" presStyleIdx="0" presStyleCnt="9"/>
      <dgm:spPr/>
    </dgm:pt>
    <dgm:pt modelId="{4574DA9D-778A-42FE-A2FF-4090BE3A4F8A}" type="pres">
      <dgm:prSet presAssocID="{8AE78F08-0532-4FD6-9479-BECCF83C6FA4}" presName="node" presStyleLbl="node1" presStyleIdx="1" presStyleCnt="10">
        <dgm:presLayoutVars>
          <dgm:bulletEnabled val="1"/>
        </dgm:presLayoutVars>
      </dgm:prSet>
      <dgm:spPr/>
    </dgm:pt>
    <dgm:pt modelId="{12E11604-B8E3-480B-9DEF-48BABFF084B1}" type="pres">
      <dgm:prSet presAssocID="{CD773EDC-0853-41B2-8B1B-9E8639274F73}" presName="sibTrans" presStyleLbl="sibTrans1D1" presStyleIdx="1" presStyleCnt="9"/>
      <dgm:spPr/>
    </dgm:pt>
    <dgm:pt modelId="{AFEE62CC-1DD9-433F-91DE-B6F7BC7A3F0D}" type="pres">
      <dgm:prSet presAssocID="{CD773EDC-0853-41B2-8B1B-9E8639274F73}" presName="connectorText" presStyleLbl="sibTrans1D1" presStyleIdx="1" presStyleCnt="9"/>
      <dgm:spPr/>
    </dgm:pt>
    <dgm:pt modelId="{1BF38239-3DDB-4259-B445-052F7EAB7617}" type="pres">
      <dgm:prSet presAssocID="{5369DEBD-1009-45C6-9C4A-D832C732EB0B}" presName="node" presStyleLbl="node1" presStyleIdx="2" presStyleCnt="10">
        <dgm:presLayoutVars>
          <dgm:bulletEnabled val="1"/>
        </dgm:presLayoutVars>
      </dgm:prSet>
      <dgm:spPr/>
    </dgm:pt>
    <dgm:pt modelId="{1DD13DB7-1192-4760-BA15-C1F019E75FFA}" type="pres">
      <dgm:prSet presAssocID="{17C212E4-A2F8-40B2-969B-1C782F32E9F0}" presName="sibTrans" presStyleLbl="sibTrans1D1" presStyleIdx="2" presStyleCnt="9"/>
      <dgm:spPr/>
    </dgm:pt>
    <dgm:pt modelId="{2C172440-72A2-432D-920E-25D20B64F25A}" type="pres">
      <dgm:prSet presAssocID="{17C212E4-A2F8-40B2-969B-1C782F32E9F0}" presName="connectorText" presStyleLbl="sibTrans1D1" presStyleIdx="2" presStyleCnt="9"/>
      <dgm:spPr/>
    </dgm:pt>
    <dgm:pt modelId="{9D96D82E-E776-4694-807C-1B89D4A96551}" type="pres">
      <dgm:prSet presAssocID="{78DE2F97-3710-47CF-B4D4-DB6BE84D8C3C}" presName="node" presStyleLbl="node1" presStyleIdx="3" presStyleCnt="10">
        <dgm:presLayoutVars>
          <dgm:bulletEnabled val="1"/>
        </dgm:presLayoutVars>
      </dgm:prSet>
      <dgm:spPr/>
    </dgm:pt>
    <dgm:pt modelId="{E0964BF2-A024-471C-97ED-17DBBF0B6AD1}" type="pres">
      <dgm:prSet presAssocID="{6C1D845D-C3AE-4E1C-A406-220CE09FE421}" presName="sibTrans" presStyleLbl="sibTrans1D1" presStyleIdx="3" presStyleCnt="9"/>
      <dgm:spPr/>
    </dgm:pt>
    <dgm:pt modelId="{78BD1D91-7193-4BE7-8B9A-2E7464E3B3B6}" type="pres">
      <dgm:prSet presAssocID="{6C1D845D-C3AE-4E1C-A406-220CE09FE421}" presName="connectorText" presStyleLbl="sibTrans1D1" presStyleIdx="3" presStyleCnt="9"/>
      <dgm:spPr/>
    </dgm:pt>
    <dgm:pt modelId="{DC1561E6-960B-40DB-930D-098C21AEBAD6}" type="pres">
      <dgm:prSet presAssocID="{40C63BEC-E341-4BAB-8CF0-DB4D9665FE7E}" presName="node" presStyleLbl="node1" presStyleIdx="4" presStyleCnt="10">
        <dgm:presLayoutVars>
          <dgm:bulletEnabled val="1"/>
        </dgm:presLayoutVars>
      </dgm:prSet>
      <dgm:spPr/>
    </dgm:pt>
    <dgm:pt modelId="{EFAD8FC9-EAD2-4B80-9534-6C008936BDD0}" type="pres">
      <dgm:prSet presAssocID="{E93EF330-A2ED-4FE4-B4EE-E93F49B18B85}" presName="sibTrans" presStyleLbl="sibTrans1D1" presStyleIdx="4" presStyleCnt="9"/>
      <dgm:spPr/>
    </dgm:pt>
    <dgm:pt modelId="{F9028D58-E234-4D86-A8EE-C43AD2F642A9}" type="pres">
      <dgm:prSet presAssocID="{E93EF330-A2ED-4FE4-B4EE-E93F49B18B85}" presName="connectorText" presStyleLbl="sibTrans1D1" presStyleIdx="4" presStyleCnt="9"/>
      <dgm:spPr/>
    </dgm:pt>
    <dgm:pt modelId="{4FBE537E-028D-4D88-89F0-4B6E5FFC6F5D}" type="pres">
      <dgm:prSet presAssocID="{1E5CE966-5690-49D8-B2E3-66166F9A9F86}" presName="node" presStyleLbl="node1" presStyleIdx="5" presStyleCnt="10">
        <dgm:presLayoutVars>
          <dgm:bulletEnabled val="1"/>
        </dgm:presLayoutVars>
      </dgm:prSet>
      <dgm:spPr/>
    </dgm:pt>
    <dgm:pt modelId="{F59CC97E-0FFE-4FD1-8339-043078D6148F}" type="pres">
      <dgm:prSet presAssocID="{29A82FA9-4B81-4363-9EF0-C31CC1C64A56}" presName="sibTrans" presStyleLbl="sibTrans1D1" presStyleIdx="5" presStyleCnt="9"/>
      <dgm:spPr/>
    </dgm:pt>
    <dgm:pt modelId="{A2E1E7EA-BFE4-478A-A1C2-87BC1FCE999B}" type="pres">
      <dgm:prSet presAssocID="{29A82FA9-4B81-4363-9EF0-C31CC1C64A56}" presName="connectorText" presStyleLbl="sibTrans1D1" presStyleIdx="5" presStyleCnt="9"/>
      <dgm:spPr/>
    </dgm:pt>
    <dgm:pt modelId="{E0182888-9885-4F21-82E8-7FF75AECA258}" type="pres">
      <dgm:prSet presAssocID="{43C5329D-958E-42D0-B630-7CC9168A2B8C}" presName="node" presStyleLbl="node1" presStyleIdx="6" presStyleCnt="10">
        <dgm:presLayoutVars>
          <dgm:bulletEnabled val="1"/>
        </dgm:presLayoutVars>
      </dgm:prSet>
      <dgm:spPr/>
    </dgm:pt>
    <dgm:pt modelId="{3307B1C7-E4D2-41B4-B8BE-7FD938CD161C}" type="pres">
      <dgm:prSet presAssocID="{56081D73-82A3-4939-B2DA-87243F80B54C}" presName="sibTrans" presStyleLbl="sibTrans1D1" presStyleIdx="6" presStyleCnt="9"/>
      <dgm:spPr/>
    </dgm:pt>
    <dgm:pt modelId="{615858AD-AD1F-4E7A-BBBB-63FAA0C65218}" type="pres">
      <dgm:prSet presAssocID="{56081D73-82A3-4939-B2DA-87243F80B54C}" presName="connectorText" presStyleLbl="sibTrans1D1" presStyleIdx="6" presStyleCnt="9"/>
      <dgm:spPr/>
    </dgm:pt>
    <dgm:pt modelId="{1774F5B0-FD6A-4116-B233-6C27AF6C66BF}" type="pres">
      <dgm:prSet presAssocID="{53DD4B87-475E-475E-987E-0616710125DD}" presName="node" presStyleLbl="node1" presStyleIdx="7" presStyleCnt="10">
        <dgm:presLayoutVars>
          <dgm:bulletEnabled val="1"/>
        </dgm:presLayoutVars>
      </dgm:prSet>
      <dgm:spPr/>
    </dgm:pt>
    <dgm:pt modelId="{64BCE097-D580-4129-96A4-A5681D42C975}" type="pres">
      <dgm:prSet presAssocID="{879F382F-26AC-48BD-A4F8-F0D58AE199FD}" presName="sibTrans" presStyleLbl="sibTrans1D1" presStyleIdx="7" presStyleCnt="9"/>
      <dgm:spPr/>
    </dgm:pt>
    <dgm:pt modelId="{2F11BC20-C8F8-47E6-867D-69C9D3DE821E}" type="pres">
      <dgm:prSet presAssocID="{879F382F-26AC-48BD-A4F8-F0D58AE199FD}" presName="connectorText" presStyleLbl="sibTrans1D1" presStyleIdx="7" presStyleCnt="9"/>
      <dgm:spPr/>
    </dgm:pt>
    <dgm:pt modelId="{5A998F08-CABD-498D-A797-87A853239F47}" type="pres">
      <dgm:prSet presAssocID="{9967A1B6-4B1D-49EE-B3DC-50EE7AE14756}" presName="node" presStyleLbl="node1" presStyleIdx="8" presStyleCnt="10">
        <dgm:presLayoutVars>
          <dgm:bulletEnabled val="1"/>
        </dgm:presLayoutVars>
      </dgm:prSet>
      <dgm:spPr/>
    </dgm:pt>
    <dgm:pt modelId="{3F930963-412F-4B86-9495-40502E8CE3B1}" type="pres">
      <dgm:prSet presAssocID="{A51B541A-1B32-45CD-8320-1FC45DA41346}" presName="sibTrans" presStyleLbl="sibTrans1D1" presStyleIdx="8" presStyleCnt="9"/>
      <dgm:spPr/>
    </dgm:pt>
    <dgm:pt modelId="{389F04A7-D74A-43A3-B90C-527A41FAFA4D}" type="pres">
      <dgm:prSet presAssocID="{A51B541A-1B32-45CD-8320-1FC45DA41346}" presName="connectorText" presStyleLbl="sibTrans1D1" presStyleIdx="8" presStyleCnt="9"/>
      <dgm:spPr/>
    </dgm:pt>
    <dgm:pt modelId="{E35F9005-88CA-48AB-8D34-11679A6FCA17}" type="pres">
      <dgm:prSet presAssocID="{F7F2861D-DE2B-4EE3-8C71-B4298F05ACAA}" presName="node" presStyleLbl="node1" presStyleIdx="9" presStyleCnt="10">
        <dgm:presLayoutVars>
          <dgm:bulletEnabled val="1"/>
        </dgm:presLayoutVars>
      </dgm:prSet>
      <dgm:spPr/>
    </dgm:pt>
  </dgm:ptLst>
  <dgm:cxnLst>
    <dgm:cxn modelId="{0F598C07-FF32-45F5-8837-AE6B200F972B}" type="presOf" srcId="{91DE7EB6-A9DA-4D2D-9B9E-8A0F7B9CAA2C}" destId="{DC1561E6-960B-40DB-930D-098C21AEBAD6}" srcOrd="0" destOrd="2" presId="urn:microsoft.com/office/officeart/2016/7/layout/RepeatingBendingProcessNew"/>
    <dgm:cxn modelId="{78E26A0A-A450-4B6C-9193-6304330FE062}" type="presOf" srcId="{CD773EDC-0853-41B2-8B1B-9E8639274F73}" destId="{AFEE62CC-1DD9-433F-91DE-B6F7BC7A3F0D}" srcOrd="1" destOrd="0" presId="urn:microsoft.com/office/officeart/2016/7/layout/RepeatingBendingProcessNew"/>
    <dgm:cxn modelId="{74A1F40A-3978-46EE-A7BA-6E1AE6AB3523}" type="presOf" srcId="{1E5CE966-5690-49D8-B2E3-66166F9A9F86}" destId="{4FBE537E-028D-4D88-89F0-4B6E5FFC6F5D}" srcOrd="0" destOrd="0" presId="urn:microsoft.com/office/officeart/2016/7/layout/RepeatingBendingProcessNew"/>
    <dgm:cxn modelId="{0BAEB90F-252A-44E4-B371-2DDE5A7327F7}" type="presOf" srcId="{53DD4B87-475E-475E-987E-0616710125DD}" destId="{1774F5B0-FD6A-4116-B233-6C27AF6C66BF}" srcOrd="0" destOrd="0" presId="urn:microsoft.com/office/officeart/2016/7/layout/RepeatingBendingProcessNew"/>
    <dgm:cxn modelId="{0D78A717-BBE0-4B51-B930-3D2F96E905C8}" type="presOf" srcId="{A51B541A-1B32-45CD-8320-1FC45DA41346}" destId="{3F930963-412F-4B86-9495-40502E8CE3B1}" srcOrd="0" destOrd="0" presId="urn:microsoft.com/office/officeart/2016/7/layout/RepeatingBendingProcessNew"/>
    <dgm:cxn modelId="{83E21723-13D8-48F3-9599-693C6646C0C3}" srcId="{40C63BEC-E341-4BAB-8CF0-DB4D9665FE7E}" destId="{FDF60785-45AE-4E7C-A1AB-2DC5508FBD10}" srcOrd="0" destOrd="0" parTransId="{9A0F207A-E65E-4CFD-98B6-627C5E04E07B}" sibTransId="{97944808-231F-42CA-8FED-114972605053}"/>
    <dgm:cxn modelId="{388F9130-EBB6-4F39-ADF2-8CD4D99A2563}" type="presOf" srcId="{5AE66DE9-2C21-4EFA-B621-095538086B0C}" destId="{A7F4B735-F49A-4DF1-B0DF-CB1B7F570F43}" srcOrd="0" destOrd="0" presId="urn:microsoft.com/office/officeart/2016/7/layout/RepeatingBendingProcessNew"/>
    <dgm:cxn modelId="{F73FFD35-6906-479A-B481-FE2F5A6C66D9}" type="presOf" srcId="{879F382F-26AC-48BD-A4F8-F0D58AE199FD}" destId="{2F11BC20-C8F8-47E6-867D-69C9D3DE821E}" srcOrd="1" destOrd="0" presId="urn:microsoft.com/office/officeart/2016/7/layout/RepeatingBendingProcessNew"/>
    <dgm:cxn modelId="{E3D06837-C75A-4DD3-B7C2-2070BBCF4986}" srcId="{78DE2F97-3710-47CF-B4D4-DB6BE84D8C3C}" destId="{B6BB52A6-4745-4755-9CF5-79CB3736332C}" srcOrd="1" destOrd="0" parTransId="{42007CA1-911D-43BB-9E76-92A382C997E4}" sibTransId="{E3B32ABB-611D-4198-BE66-A8A9B185F913}"/>
    <dgm:cxn modelId="{0C20623C-EABB-4407-9F21-FE9E8E5231FE}" type="presOf" srcId="{879F382F-26AC-48BD-A4F8-F0D58AE199FD}" destId="{64BCE097-D580-4129-96A4-A5681D42C975}" srcOrd="0" destOrd="0" presId="urn:microsoft.com/office/officeart/2016/7/layout/RepeatingBendingProcessNew"/>
    <dgm:cxn modelId="{7D3C503F-D6A3-4821-9575-C93B51DF39FB}" type="presOf" srcId="{F7F2861D-DE2B-4EE3-8C71-B4298F05ACAA}" destId="{E35F9005-88CA-48AB-8D34-11679A6FCA17}" srcOrd="0" destOrd="0" presId="urn:microsoft.com/office/officeart/2016/7/layout/RepeatingBendingProcessNew"/>
    <dgm:cxn modelId="{410E0344-D9A2-483A-9F10-690C25B08484}" type="presOf" srcId="{CD773EDC-0853-41B2-8B1B-9E8639274F73}" destId="{12E11604-B8E3-480B-9DEF-48BABFF084B1}" srcOrd="0" destOrd="0" presId="urn:microsoft.com/office/officeart/2016/7/layout/RepeatingBendingProcessNew"/>
    <dgm:cxn modelId="{ECCE476B-D410-4E0E-9BCF-03CFFB9861C8}" type="presOf" srcId="{E93EF330-A2ED-4FE4-B4EE-E93F49B18B85}" destId="{EFAD8FC9-EAD2-4B80-9534-6C008936BDD0}" srcOrd="0" destOrd="0" presId="urn:microsoft.com/office/officeart/2016/7/layout/RepeatingBendingProcessNew"/>
    <dgm:cxn modelId="{E1F7A96D-07E1-4F30-9D99-8CB14A4EE29F}" type="presOf" srcId="{29A82FA9-4B81-4363-9EF0-C31CC1C64A56}" destId="{A2E1E7EA-BFE4-478A-A1C2-87BC1FCE999B}" srcOrd="1" destOrd="0" presId="urn:microsoft.com/office/officeart/2016/7/layout/RepeatingBendingProcessNew"/>
    <dgm:cxn modelId="{89D30E70-709C-4ECF-81A7-9DCFCDD5452E}" type="presOf" srcId="{13DF2FAB-F964-436C-BC80-5341C97ED59E}" destId="{3DDD7B6D-8FD9-4C48-90AF-A2F2ED6A6409}" srcOrd="0" destOrd="0" presId="urn:microsoft.com/office/officeart/2016/7/layout/RepeatingBendingProcessNew"/>
    <dgm:cxn modelId="{42276750-121C-4E3B-BB1C-4A396EE2D844}" type="presOf" srcId="{9967A1B6-4B1D-49EE-B3DC-50EE7AE14756}" destId="{5A998F08-CABD-498D-A797-87A853239F47}" srcOrd="0" destOrd="0" presId="urn:microsoft.com/office/officeart/2016/7/layout/RepeatingBendingProcessNew"/>
    <dgm:cxn modelId="{B2381B52-D1FD-40AA-BF4C-7BD6E66A6170}" type="presOf" srcId="{0E79D94A-3268-4A63-8242-7A4F5DB8BC9C}" destId="{0A339509-5401-4235-818F-19B0EC4D62C9}" srcOrd="0" destOrd="0" presId="urn:microsoft.com/office/officeart/2016/7/layout/RepeatingBendingProcessNew"/>
    <dgm:cxn modelId="{A0372B73-513D-45E4-9735-0A30CBB3D170}" srcId="{13DF2FAB-F964-436C-BC80-5341C97ED59E}" destId="{53DD4B87-475E-475E-987E-0616710125DD}" srcOrd="7" destOrd="0" parTransId="{F1B12F84-2229-4EDB-9E42-6F9B64226EE5}" sibTransId="{879F382F-26AC-48BD-A4F8-F0D58AE199FD}"/>
    <dgm:cxn modelId="{7575F456-EABA-4646-AD7F-CE4281C533BB}" srcId="{40C63BEC-E341-4BAB-8CF0-DB4D9665FE7E}" destId="{B7B74EA0-496D-4062-819C-6657DBD0BCE2}" srcOrd="2" destOrd="0" parTransId="{B17E6579-9865-4F90-90EC-F06DED276FA9}" sibTransId="{D1D06D87-988D-44B9-80B4-762183F112E0}"/>
    <dgm:cxn modelId="{32FCBA78-CB3A-4064-821C-A0B0494A012A}" srcId="{13DF2FAB-F964-436C-BC80-5341C97ED59E}" destId="{0E79D94A-3268-4A63-8242-7A4F5DB8BC9C}" srcOrd="0" destOrd="0" parTransId="{82BF81A2-CE4C-4466-8C43-2AACBFB08C03}" sibTransId="{5AE66DE9-2C21-4EFA-B621-095538086B0C}"/>
    <dgm:cxn modelId="{4094595A-4739-4E70-AEA9-7475531813BF}" type="presOf" srcId="{B7B74EA0-496D-4062-819C-6657DBD0BCE2}" destId="{DC1561E6-960B-40DB-930D-098C21AEBAD6}" srcOrd="0" destOrd="3" presId="urn:microsoft.com/office/officeart/2016/7/layout/RepeatingBendingProcessNew"/>
    <dgm:cxn modelId="{CF10967A-6596-4081-AEFD-2D5597D2F7EB}" type="presOf" srcId="{78DE2F97-3710-47CF-B4D4-DB6BE84D8C3C}" destId="{9D96D82E-E776-4694-807C-1B89D4A96551}" srcOrd="0" destOrd="0" presId="urn:microsoft.com/office/officeart/2016/7/layout/RepeatingBendingProcessNew"/>
    <dgm:cxn modelId="{A03B117E-AD8D-4551-AFAA-3F87FB682AB4}" type="presOf" srcId="{29A82FA9-4B81-4363-9EF0-C31CC1C64A56}" destId="{F59CC97E-0FFE-4FD1-8339-043078D6148F}" srcOrd="0" destOrd="0" presId="urn:microsoft.com/office/officeart/2016/7/layout/RepeatingBendingProcessNew"/>
    <dgm:cxn modelId="{6AB5A087-8BE1-488F-8AD8-EEBB71F5D8EB}" type="presOf" srcId="{FDF60785-45AE-4E7C-A1AB-2DC5508FBD10}" destId="{DC1561E6-960B-40DB-930D-098C21AEBAD6}" srcOrd="0" destOrd="1" presId="urn:microsoft.com/office/officeart/2016/7/layout/RepeatingBendingProcessNew"/>
    <dgm:cxn modelId="{A5D1428A-A2AA-46C4-8CD9-B878B982147A}" type="presOf" srcId="{17C212E4-A2F8-40B2-969B-1C782F32E9F0}" destId="{1DD13DB7-1192-4760-BA15-C1F019E75FFA}" srcOrd="0" destOrd="0" presId="urn:microsoft.com/office/officeart/2016/7/layout/RepeatingBendingProcessNew"/>
    <dgm:cxn modelId="{454A268B-B142-423A-B63B-ED7CEC1E5C56}" srcId="{13DF2FAB-F964-436C-BC80-5341C97ED59E}" destId="{1E5CE966-5690-49D8-B2E3-66166F9A9F86}" srcOrd="5" destOrd="0" parTransId="{E73E7DCB-C75F-4126-AD2E-433CA12BF80F}" sibTransId="{29A82FA9-4B81-4363-9EF0-C31CC1C64A56}"/>
    <dgm:cxn modelId="{ED5F648F-D9CC-47BC-9D13-BF066EFC364C}" srcId="{13DF2FAB-F964-436C-BC80-5341C97ED59E}" destId="{43C5329D-958E-42D0-B630-7CC9168A2B8C}" srcOrd="6" destOrd="0" parTransId="{11551B0A-3EF6-46D2-8B70-21B4E8532C10}" sibTransId="{56081D73-82A3-4939-B2DA-87243F80B54C}"/>
    <dgm:cxn modelId="{202B808F-CBFA-4732-8900-D18B1892CABA}" type="presOf" srcId="{43C5329D-958E-42D0-B630-7CC9168A2B8C}" destId="{E0182888-9885-4F21-82E8-7FF75AECA258}" srcOrd="0" destOrd="0" presId="urn:microsoft.com/office/officeart/2016/7/layout/RepeatingBendingProcessNew"/>
    <dgm:cxn modelId="{E52F908F-C8EF-4B5A-A5F1-66BCB26A723B}" type="presOf" srcId="{6C1D845D-C3AE-4E1C-A406-220CE09FE421}" destId="{78BD1D91-7193-4BE7-8B9A-2E7464E3B3B6}" srcOrd="1" destOrd="0" presId="urn:microsoft.com/office/officeart/2016/7/layout/RepeatingBendingProcessNew"/>
    <dgm:cxn modelId="{0D52DD8F-E424-4501-AEC8-1D333A6891A8}" srcId="{13DF2FAB-F964-436C-BC80-5341C97ED59E}" destId="{78DE2F97-3710-47CF-B4D4-DB6BE84D8C3C}" srcOrd="3" destOrd="0" parTransId="{B014310C-7210-454E-B179-0148B1AB9C78}" sibTransId="{6C1D845D-C3AE-4E1C-A406-220CE09FE421}"/>
    <dgm:cxn modelId="{D0D4E697-1A12-4359-8B56-399A587952D3}" srcId="{13DF2FAB-F964-436C-BC80-5341C97ED59E}" destId="{9967A1B6-4B1D-49EE-B3DC-50EE7AE14756}" srcOrd="8" destOrd="0" parTransId="{54534513-972D-45E8-A5B8-A2BC2D927AFD}" sibTransId="{A51B541A-1B32-45CD-8320-1FC45DA41346}"/>
    <dgm:cxn modelId="{68F3B69F-18D6-4F01-BAFA-5C9EE9108288}" type="presOf" srcId="{EA09B73E-965D-4895-A934-1D2F2DAFFDD1}" destId="{9D96D82E-E776-4694-807C-1B89D4A96551}" srcOrd="0" destOrd="1" presId="urn:microsoft.com/office/officeart/2016/7/layout/RepeatingBendingProcessNew"/>
    <dgm:cxn modelId="{D114F6A3-EFAE-4DC1-87FD-C4A1447A3E62}" type="presOf" srcId="{40C63BEC-E341-4BAB-8CF0-DB4D9665FE7E}" destId="{DC1561E6-960B-40DB-930D-098C21AEBAD6}" srcOrd="0" destOrd="0" presId="urn:microsoft.com/office/officeart/2016/7/layout/RepeatingBendingProcessNew"/>
    <dgm:cxn modelId="{6A740FA8-C9F0-4985-B41D-02545E87AE94}" srcId="{13DF2FAB-F964-436C-BC80-5341C97ED59E}" destId="{5369DEBD-1009-45C6-9C4A-D832C732EB0B}" srcOrd="2" destOrd="0" parTransId="{747A1D71-A13F-4BD4-B4FD-FB89D2A8F7FA}" sibTransId="{17C212E4-A2F8-40B2-969B-1C782F32E9F0}"/>
    <dgm:cxn modelId="{B2F8DAA9-EB93-4BD4-B676-B21312A765CF}" type="presOf" srcId="{56081D73-82A3-4939-B2DA-87243F80B54C}" destId="{3307B1C7-E4D2-41B4-B8BE-7FD938CD161C}" srcOrd="0" destOrd="0" presId="urn:microsoft.com/office/officeart/2016/7/layout/RepeatingBendingProcessNew"/>
    <dgm:cxn modelId="{6C9527AA-31EE-4F74-8B8E-63240D9BB084}" type="presOf" srcId="{A51B541A-1B32-45CD-8320-1FC45DA41346}" destId="{389F04A7-D74A-43A3-B90C-527A41FAFA4D}" srcOrd="1" destOrd="0" presId="urn:microsoft.com/office/officeart/2016/7/layout/RepeatingBendingProcessNew"/>
    <dgm:cxn modelId="{628DB0AF-1EEF-41BA-884E-0794E69464C3}" type="presOf" srcId="{8AE78F08-0532-4FD6-9479-BECCF83C6FA4}" destId="{4574DA9D-778A-42FE-A2FF-4090BE3A4F8A}" srcOrd="0" destOrd="0" presId="urn:microsoft.com/office/officeart/2016/7/layout/RepeatingBendingProcessNew"/>
    <dgm:cxn modelId="{AE6AB1B3-AFBA-45F8-9381-7B640419D12A}" srcId="{13DF2FAB-F964-436C-BC80-5341C97ED59E}" destId="{F7F2861D-DE2B-4EE3-8C71-B4298F05ACAA}" srcOrd="9" destOrd="0" parTransId="{35ECC450-8907-41E1-93F9-59D5ADDD91E7}" sibTransId="{8E8297C9-0BAB-4B90-B7A8-857E2AE31310}"/>
    <dgm:cxn modelId="{5E64E2C2-3AE7-4FC4-A13F-39B103BE7C21}" type="presOf" srcId="{56081D73-82A3-4939-B2DA-87243F80B54C}" destId="{615858AD-AD1F-4E7A-BBBB-63FAA0C65218}" srcOrd="1" destOrd="0" presId="urn:microsoft.com/office/officeart/2016/7/layout/RepeatingBendingProcessNew"/>
    <dgm:cxn modelId="{C60BA0C3-6035-4D39-BB12-9C5B1F015BF1}" srcId="{13DF2FAB-F964-436C-BC80-5341C97ED59E}" destId="{8AE78F08-0532-4FD6-9479-BECCF83C6FA4}" srcOrd="1" destOrd="0" parTransId="{53CF51A0-E500-43CD-BB2A-80D313B05D77}" sibTransId="{CD773EDC-0853-41B2-8B1B-9E8639274F73}"/>
    <dgm:cxn modelId="{7D6648C5-9F2B-48BD-96D9-FA5A1CFF1A42}" type="presOf" srcId="{6C1D845D-C3AE-4E1C-A406-220CE09FE421}" destId="{E0964BF2-A024-471C-97ED-17DBBF0B6AD1}" srcOrd="0" destOrd="0" presId="urn:microsoft.com/office/officeart/2016/7/layout/RepeatingBendingProcessNew"/>
    <dgm:cxn modelId="{46027AC8-7A2E-44EF-BCDB-D08DAB6F125C}" type="presOf" srcId="{E93EF330-A2ED-4FE4-B4EE-E93F49B18B85}" destId="{F9028D58-E234-4D86-A8EE-C43AD2F642A9}" srcOrd="1" destOrd="0" presId="urn:microsoft.com/office/officeart/2016/7/layout/RepeatingBendingProcessNew"/>
    <dgm:cxn modelId="{4A99A0CA-09BA-43EB-9D0B-38B2EC490CF9}" type="presOf" srcId="{0F835727-8301-43B0-8078-904D9DB81DD2}" destId="{9D96D82E-E776-4694-807C-1B89D4A96551}" srcOrd="0" destOrd="3" presId="urn:microsoft.com/office/officeart/2016/7/layout/RepeatingBendingProcessNew"/>
    <dgm:cxn modelId="{E050DBCC-7647-44AD-AFE6-0CB073EF00FF}" type="presOf" srcId="{17C212E4-A2F8-40B2-969B-1C782F32E9F0}" destId="{2C172440-72A2-432D-920E-25D20B64F25A}" srcOrd="1" destOrd="0" presId="urn:microsoft.com/office/officeart/2016/7/layout/RepeatingBendingProcessNew"/>
    <dgm:cxn modelId="{75C7CCD9-7923-4A76-8825-6EC713BE9B64}" srcId="{78DE2F97-3710-47CF-B4D4-DB6BE84D8C3C}" destId="{0F835727-8301-43B0-8078-904D9DB81DD2}" srcOrd="2" destOrd="0" parTransId="{B5EE709F-2CE6-4EA8-A2D8-F88F85845656}" sibTransId="{51615CC0-2018-45E5-9830-BCBE7CE5AD43}"/>
    <dgm:cxn modelId="{AEEBD1DD-D5F1-42FA-ADA2-3E20A7B730C5}" srcId="{13DF2FAB-F964-436C-BC80-5341C97ED59E}" destId="{40C63BEC-E341-4BAB-8CF0-DB4D9665FE7E}" srcOrd="4" destOrd="0" parTransId="{8844809E-62CD-4982-8884-F4FC1380B63E}" sibTransId="{E93EF330-A2ED-4FE4-B4EE-E93F49B18B85}"/>
    <dgm:cxn modelId="{4CA6E1DD-3B8F-4824-AF8B-01787AE6BAE8}" type="presOf" srcId="{5369DEBD-1009-45C6-9C4A-D832C732EB0B}" destId="{1BF38239-3DDB-4259-B445-052F7EAB7617}" srcOrd="0" destOrd="0" presId="urn:microsoft.com/office/officeart/2016/7/layout/RepeatingBendingProcessNew"/>
    <dgm:cxn modelId="{CE65B3E1-74F7-4276-8999-5BD4EC79C304}" type="presOf" srcId="{B6BB52A6-4745-4755-9CF5-79CB3736332C}" destId="{9D96D82E-E776-4694-807C-1B89D4A96551}" srcOrd="0" destOrd="2" presId="urn:microsoft.com/office/officeart/2016/7/layout/RepeatingBendingProcessNew"/>
    <dgm:cxn modelId="{7AB3F1EA-9984-489C-BCE2-038E3E513C88}" srcId="{78DE2F97-3710-47CF-B4D4-DB6BE84D8C3C}" destId="{EA09B73E-965D-4895-A934-1D2F2DAFFDD1}" srcOrd="0" destOrd="0" parTransId="{19DC9828-602D-4E9F-84CE-807FBE549465}" sibTransId="{CBECAE2A-7626-45DB-AD58-73C426F80E94}"/>
    <dgm:cxn modelId="{EA9970F0-094F-4E1D-8D97-7C1D608D563C}" type="presOf" srcId="{5AE66DE9-2C21-4EFA-B621-095538086B0C}" destId="{B60599D0-F32C-46E5-BB22-F18520BC46E9}" srcOrd="1" destOrd="0" presId="urn:microsoft.com/office/officeart/2016/7/layout/RepeatingBendingProcessNew"/>
    <dgm:cxn modelId="{411EE2F5-BBE9-475E-8F37-A7E28B9AC07E}" srcId="{40C63BEC-E341-4BAB-8CF0-DB4D9665FE7E}" destId="{91DE7EB6-A9DA-4D2D-9B9E-8A0F7B9CAA2C}" srcOrd="1" destOrd="0" parTransId="{7451109F-C701-42A5-8847-F4EEAC6EE1A9}" sibTransId="{B91B31C3-2F4A-41D9-9D85-867BDD98C8FB}"/>
    <dgm:cxn modelId="{087DDC1D-0757-4700-9721-CCF33674E737}" type="presParOf" srcId="{3DDD7B6D-8FD9-4C48-90AF-A2F2ED6A6409}" destId="{0A339509-5401-4235-818F-19B0EC4D62C9}" srcOrd="0" destOrd="0" presId="urn:microsoft.com/office/officeart/2016/7/layout/RepeatingBendingProcessNew"/>
    <dgm:cxn modelId="{39E7308D-2B80-4C79-AFB5-0ECF60F57F32}" type="presParOf" srcId="{3DDD7B6D-8FD9-4C48-90AF-A2F2ED6A6409}" destId="{A7F4B735-F49A-4DF1-B0DF-CB1B7F570F43}" srcOrd="1" destOrd="0" presId="urn:microsoft.com/office/officeart/2016/7/layout/RepeatingBendingProcessNew"/>
    <dgm:cxn modelId="{324A2907-BF15-4415-A74A-606426156E3B}" type="presParOf" srcId="{A7F4B735-F49A-4DF1-B0DF-CB1B7F570F43}" destId="{B60599D0-F32C-46E5-BB22-F18520BC46E9}" srcOrd="0" destOrd="0" presId="urn:microsoft.com/office/officeart/2016/7/layout/RepeatingBendingProcessNew"/>
    <dgm:cxn modelId="{36E6CC80-98FE-48AE-AA3E-AF2558BE34B2}" type="presParOf" srcId="{3DDD7B6D-8FD9-4C48-90AF-A2F2ED6A6409}" destId="{4574DA9D-778A-42FE-A2FF-4090BE3A4F8A}" srcOrd="2" destOrd="0" presId="urn:microsoft.com/office/officeart/2016/7/layout/RepeatingBendingProcessNew"/>
    <dgm:cxn modelId="{00E64CE8-425B-42AA-9223-99492AB46ACB}" type="presParOf" srcId="{3DDD7B6D-8FD9-4C48-90AF-A2F2ED6A6409}" destId="{12E11604-B8E3-480B-9DEF-48BABFF084B1}" srcOrd="3" destOrd="0" presId="urn:microsoft.com/office/officeart/2016/7/layout/RepeatingBendingProcessNew"/>
    <dgm:cxn modelId="{990787C5-15FA-4D48-BA8E-FA1EEE23E5EB}" type="presParOf" srcId="{12E11604-B8E3-480B-9DEF-48BABFF084B1}" destId="{AFEE62CC-1DD9-433F-91DE-B6F7BC7A3F0D}" srcOrd="0" destOrd="0" presId="urn:microsoft.com/office/officeart/2016/7/layout/RepeatingBendingProcessNew"/>
    <dgm:cxn modelId="{30DE34DA-C4C0-4D16-B69F-625E14919249}" type="presParOf" srcId="{3DDD7B6D-8FD9-4C48-90AF-A2F2ED6A6409}" destId="{1BF38239-3DDB-4259-B445-052F7EAB7617}" srcOrd="4" destOrd="0" presId="urn:microsoft.com/office/officeart/2016/7/layout/RepeatingBendingProcessNew"/>
    <dgm:cxn modelId="{15841787-4D2A-4072-8587-4B5C44B7B50E}" type="presParOf" srcId="{3DDD7B6D-8FD9-4C48-90AF-A2F2ED6A6409}" destId="{1DD13DB7-1192-4760-BA15-C1F019E75FFA}" srcOrd="5" destOrd="0" presId="urn:microsoft.com/office/officeart/2016/7/layout/RepeatingBendingProcessNew"/>
    <dgm:cxn modelId="{AA37D1AE-B882-472E-BD6E-9E9D2B6C72B4}" type="presParOf" srcId="{1DD13DB7-1192-4760-BA15-C1F019E75FFA}" destId="{2C172440-72A2-432D-920E-25D20B64F25A}" srcOrd="0" destOrd="0" presId="urn:microsoft.com/office/officeart/2016/7/layout/RepeatingBendingProcessNew"/>
    <dgm:cxn modelId="{7269E682-AD95-474A-989C-F71030906D13}" type="presParOf" srcId="{3DDD7B6D-8FD9-4C48-90AF-A2F2ED6A6409}" destId="{9D96D82E-E776-4694-807C-1B89D4A96551}" srcOrd="6" destOrd="0" presId="urn:microsoft.com/office/officeart/2016/7/layout/RepeatingBendingProcessNew"/>
    <dgm:cxn modelId="{A18EDDC8-BBB2-4A29-95D1-4085AE5D7D7E}" type="presParOf" srcId="{3DDD7B6D-8FD9-4C48-90AF-A2F2ED6A6409}" destId="{E0964BF2-A024-471C-97ED-17DBBF0B6AD1}" srcOrd="7" destOrd="0" presId="urn:microsoft.com/office/officeart/2016/7/layout/RepeatingBendingProcessNew"/>
    <dgm:cxn modelId="{5355B256-4C34-4C3C-9128-C67109F19B1D}" type="presParOf" srcId="{E0964BF2-A024-471C-97ED-17DBBF0B6AD1}" destId="{78BD1D91-7193-4BE7-8B9A-2E7464E3B3B6}" srcOrd="0" destOrd="0" presId="urn:microsoft.com/office/officeart/2016/7/layout/RepeatingBendingProcessNew"/>
    <dgm:cxn modelId="{9A6ECF42-EA92-4364-BA69-E1EFEF104CE7}" type="presParOf" srcId="{3DDD7B6D-8FD9-4C48-90AF-A2F2ED6A6409}" destId="{DC1561E6-960B-40DB-930D-098C21AEBAD6}" srcOrd="8" destOrd="0" presId="urn:microsoft.com/office/officeart/2016/7/layout/RepeatingBendingProcessNew"/>
    <dgm:cxn modelId="{F02DEA74-0878-4007-94D5-C422FD7368EB}" type="presParOf" srcId="{3DDD7B6D-8FD9-4C48-90AF-A2F2ED6A6409}" destId="{EFAD8FC9-EAD2-4B80-9534-6C008936BDD0}" srcOrd="9" destOrd="0" presId="urn:microsoft.com/office/officeart/2016/7/layout/RepeatingBendingProcessNew"/>
    <dgm:cxn modelId="{1CB24A21-AD84-4EF8-AC2F-49D20D122DD4}" type="presParOf" srcId="{EFAD8FC9-EAD2-4B80-9534-6C008936BDD0}" destId="{F9028D58-E234-4D86-A8EE-C43AD2F642A9}" srcOrd="0" destOrd="0" presId="urn:microsoft.com/office/officeart/2016/7/layout/RepeatingBendingProcessNew"/>
    <dgm:cxn modelId="{E108B8D6-9978-4A6C-9D5D-7A9CF6695957}" type="presParOf" srcId="{3DDD7B6D-8FD9-4C48-90AF-A2F2ED6A6409}" destId="{4FBE537E-028D-4D88-89F0-4B6E5FFC6F5D}" srcOrd="10" destOrd="0" presId="urn:microsoft.com/office/officeart/2016/7/layout/RepeatingBendingProcessNew"/>
    <dgm:cxn modelId="{584A6B2A-E34F-4E47-960E-36ABB5D8E5AD}" type="presParOf" srcId="{3DDD7B6D-8FD9-4C48-90AF-A2F2ED6A6409}" destId="{F59CC97E-0FFE-4FD1-8339-043078D6148F}" srcOrd="11" destOrd="0" presId="urn:microsoft.com/office/officeart/2016/7/layout/RepeatingBendingProcessNew"/>
    <dgm:cxn modelId="{9118E708-EC91-4DCF-B9E0-F79AEC8561F5}" type="presParOf" srcId="{F59CC97E-0FFE-4FD1-8339-043078D6148F}" destId="{A2E1E7EA-BFE4-478A-A1C2-87BC1FCE999B}" srcOrd="0" destOrd="0" presId="urn:microsoft.com/office/officeart/2016/7/layout/RepeatingBendingProcessNew"/>
    <dgm:cxn modelId="{81AD7BFC-909F-4DAE-9377-637D6A005A5F}" type="presParOf" srcId="{3DDD7B6D-8FD9-4C48-90AF-A2F2ED6A6409}" destId="{E0182888-9885-4F21-82E8-7FF75AECA258}" srcOrd="12" destOrd="0" presId="urn:microsoft.com/office/officeart/2016/7/layout/RepeatingBendingProcessNew"/>
    <dgm:cxn modelId="{0456A648-AC87-490D-A0C5-211FCDB5E483}" type="presParOf" srcId="{3DDD7B6D-8FD9-4C48-90AF-A2F2ED6A6409}" destId="{3307B1C7-E4D2-41B4-B8BE-7FD938CD161C}" srcOrd="13" destOrd="0" presId="urn:microsoft.com/office/officeart/2016/7/layout/RepeatingBendingProcessNew"/>
    <dgm:cxn modelId="{990E498F-CEE7-4D3B-A85C-31348E6328D5}" type="presParOf" srcId="{3307B1C7-E4D2-41B4-B8BE-7FD938CD161C}" destId="{615858AD-AD1F-4E7A-BBBB-63FAA0C65218}" srcOrd="0" destOrd="0" presId="urn:microsoft.com/office/officeart/2016/7/layout/RepeatingBendingProcessNew"/>
    <dgm:cxn modelId="{F7F6C9B7-7A57-453B-8ED4-377BB1751BB7}" type="presParOf" srcId="{3DDD7B6D-8FD9-4C48-90AF-A2F2ED6A6409}" destId="{1774F5B0-FD6A-4116-B233-6C27AF6C66BF}" srcOrd="14" destOrd="0" presId="urn:microsoft.com/office/officeart/2016/7/layout/RepeatingBendingProcessNew"/>
    <dgm:cxn modelId="{23717BE4-65C0-4FED-9A8D-15DD13C4B247}" type="presParOf" srcId="{3DDD7B6D-8FD9-4C48-90AF-A2F2ED6A6409}" destId="{64BCE097-D580-4129-96A4-A5681D42C975}" srcOrd="15" destOrd="0" presId="urn:microsoft.com/office/officeart/2016/7/layout/RepeatingBendingProcessNew"/>
    <dgm:cxn modelId="{29744E1E-8E59-48A1-9560-6CDBF5F484FE}" type="presParOf" srcId="{64BCE097-D580-4129-96A4-A5681D42C975}" destId="{2F11BC20-C8F8-47E6-867D-69C9D3DE821E}" srcOrd="0" destOrd="0" presId="urn:microsoft.com/office/officeart/2016/7/layout/RepeatingBendingProcessNew"/>
    <dgm:cxn modelId="{EA955DF2-5FB1-44FC-894A-F3F9C3D6C84E}" type="presParOf" srcId="{3DDD7B6D-8FD9-4C48-90AF-A2F2ED6A6409}" destId="{5A998F08-CABD-498D-A797-87A853239F47}" srcOrd="16" destOrd="0" presId="urn:microsoft.com/office/officeart/2016/7/layout/RepeatingBendingProcessNew"/>
    <dgm:cxn modelId="{76A18862-59ED-49E8-A55B-74B6FBB42887}" type="presParOf" srcId="{3DDD7B6D-8FD9-4C48-90AF-A2F2ED6A6409}" destId="{3F930963-412F-4B86-9495-40502E8CE3B1}" srcOrd="17" destOrd="0" presId="urn:microsoft.com/office/officeart/2016/7/layout/RepeatingBendingProcessNew"/>
    <dgm:cxn modelId="{BB353276-BB30-4C93-89FB-413DA67BACA9}" type="presParOf" srcId="{3F930963-412F-4B86-9495-40502E8CE3B1}" destId="{389F04A7-D74A-43A3-B90C-527A41FAFA4D}" srcOrd="0" destOrd="0" presId="urn:microsoft.com/office/officeart/2016/7/layout/RepeatingBendingProcessNew"/>
    <dgm:cxn modelId="{C32D8BC1-51C2-4346-AF21-B75A249CE2C9}" type="presParOf" srcId="{3DDD7B6D-8FD9-4C48-90AF-A2F2ED6A6409}" destId="{E35F9005-88CA-48AB-8D34-11679A6FCA17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2CB10-AE00-425B-8D16-3C0478EF187A}">
      <dsp:nvSpPr>
        <dsp:cNvPr id="0" name=""/>
        <dsp:cNvSpPr/>
      </dsp:nvSpPr>
      <dsp:spPr>
        <a:xfrm>
          <a:off x="0" y="477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6DC91-6919-4A39-BB30-3D799D97B238}">
      <dsp:nvSpPr>
        <dsp:cNvPr id="0" name=""/>
        <dsp:cNvSpPr/>
      </dsp:nvSpPr>
      <dsp:spPr>
        <a:xfrm>
          <a:off x="198833" y="148369"/>
          <a:ext cx="361514" cy="36151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23163-D8B2-4190-8D6E-E1BBB5FDA65D}">
      <dsp:nvSpPr>
        <dsp:cNvPr id="0" name=""/>
        <dsp:cNvSpPr/>
      </dsp:nvSpPr>
      <dsp:spPr>
        <a:xfrm>
          <a:off x="759180" y="477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Team Name: EEE1024 A1/A2 Slot Monday &amp; Wednesday Morning</a:t>
          </a:r>
        </a:p>
      </dsp:txBody>
      <dsp:txXfrm>
        <a:off x="759180" y="477"/>
        <a:ext cx="5813069" cy="657299"/>
      </dsp:txXfrm>
    </dsp:sp>
    <dsp:sp modelId="{5B0C1DAF-FD85-4BED-AE18-8F37CE2382C4}">
      <dsp:nvSpPr>
        <dsp:cNvPr id="0" name=""/>
        <dsp:cNvSpPr/>
      </dsp:nvSpPr>
      <dsp:spPr>
        <a:xfrm>
          <a:off x="0" y="822101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8B7CB-43FB-4174-BE21-7D3CA9AF14CA}">
      <dsp:nvSpPr>
        <dsp:cNvPr id="0" name=""/>
        <dsp:cNvSpPr/>
      </dsp:nvSpPr>
      <dsp:spPr>
        <a:xfrm>
          <a:off x="198833" y="969994"/>
          <a:ext cx="361514" cy="36151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0249D-CFE2-4B9E-9BC4-B1B68779BCE4}">
      <dsp:nvSpPr>
        <dsp:cNvPr id="0" name=""/>
        <dsp:cNvSpPr/>
      </dsp:nvSpPr>
      <dsp:spPr>
        <a:xfrm>
          <a:off x="759180" y="822101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Syllabus: Teams - General – Files</a:t>
          </a:r>
        </a:p>
      </dsp:txBody>
      <dsp:txXfrm>
        <a:off x="759180" y="822101"/>
        <a:ext cx="5813069" cy="657299"/>
      </dsp:txXfrm>
    </dsp:sp>
    <dsp:sp modelId="{315155C2-AFC1-4F12-B5DC-098B7A211367}">
      <dsp:nvSpPr>
        <dsp:cNvPr id="0" name=""/>
        <dsp:cNvSpPr/>
      </dsp:nvSpPr>
      <dsp:spPr>
        <a:xfrm>
          <a:off x="0" y="1643726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4CF51-0C41-4A2A-862D-52E4B952ADD7}">
      <dsp:nvSpPr>
        <dsp:cNvPr id="0" name=""/>
        <dsp:cNvSpPr/>
      </dsp:nvSpPr>
      <dsp:spPr>
        <a:xfrm>
          <a:off x="198833" y="1791618"/>
          <a:ext cx="361514" cy="36151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B4C8A-0115-4BD9-BF46-4B31A20D3FF7}">
      <dsp:nvSpPr>
        <dsp:cNvPr id="0" name=""/>
        <dsp:cNvSpPr/>
      </dsp:nvSpPr>
      <dsp:spPr>
        <a:xfrm>
          <a:off x="759180" y="1643726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Material: Teams – Module – Files</a:t>
          </a:r>
        </a:p>
      </dsp:txBody>
      <dsp:txXfrm>
        <a:off x="759180" y="1643726"/>
        <a:ext cx="5813069" cy="657299"/>
      </dsp:txXfrm>
    </dsp:sp>
    <dsp:sp modelId="{95E27875-74D2-4B74-A680-5211CD5CE69A}">
      <dsp:nvSpPr>
        <dsp:cNvPr id="0" name=""/>
        <dsp:cNvSpPr/>
      </dsp:nvSpPr>
      <dsp:spPr>
        <a:xfrm>
          <a:off x="0" y="2465350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491F8-1B40-4600-B657-B029ACBACF90}">
      <dsp:nvSpPr>
        <dsp:cNvPr id="0" name=""/>
        <dsp:cNvSpPr/>
      </dsp:nvSpPr>
      <dsp:spPr>
        <a:xfrm>
          <a:off x="198833" y="2613242"/>
          <a:ext cx="361514" cy="36151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27DCE-BED9-4E66-BF39-278297CAA8AB}">
      <dsp:nvSpPr>
        <dsp:cNvPr id="0" name=""/>
        <dsp:cNvSpPr/>
      </dsp:nvSpPr>
      <dsp:spPr>
        <a:xfrm>
          <a:off x="759180" y="2465350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Attendance: Teams – Time in &amp; Time Out – VTOP</a:t>
          </a:r>
        </a:p>
      </dsp:txBody>
      <dsp:txXfrm>
        <a:off x="759180" y="2465350"/>
        <a:ext cx="5813069" cy="657299"/>
      </dsp:txXfrm>
    </dsp:sp>
    <dsp:sp modelId="{46862549-2B7F-4708-86A2-C42E096F49C3}">
      <dsp:nvSpPr>
        <dsp:cNvPr id="0" name=""/>
        <dsp:cNvSpPr/>
      </dsp:nvSpPr>
      <dsp:spPr>
        <a:xfrm>
          <a:off x="0" y="3286974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E64F5-6158-45FD-80E3-F382DD979AB8}">
      <dsp:nvSpPr>
        <dsp:cNvPr id="0" name=""/>
        <dsp:cNvSpPr/>
      </dsp:nvSpPr>
      <dsp:spPr>
        <a:xfrm>
          <a:off x="198833" y="3434866"/>
          <a:ext cx="361514" cy="36151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89296-500E-4C29-8B62-4FC10B7BBAF4}">
      <dsp:nvSpPr>
        <dsp:cNvPr id="0" name=""/>
        <dsp:cNvSpPr/>
      </dsp:nvSpPr>
      <dsp:spPr>
        <a:xfrm>
          <a:off x="759180" y="3286974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Questions during Presentation: Raise Hand</a:t>
          </a:r>
        </a:p>
      </dsp:txBody>
      <dsp:txXfrm>
        <a:off x="759180" y="3286974"/>
        <a:ext cx="5813069" cy="657299"/>
      </dsp:txXfrm>
    </dsp:sp>
    <dsp:sp modelId="{0D02A305-52C3-4696-9702-E218DEF6DC7A}">
      <dsp:nvSpPr>
        <dsp:cNvPr id="0" name=""/>
        <dsp:cNvSpPr/>
      </dsp:nvSpPr>
      <dsp:spPr>
        <a:xfrm>
          <a:off x="0" y="4108598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E5E0C-57BB-452E-9D89-FD26C4EBF6BF}">
      <dsp:nvSpPr>
        <dsp:cNvPr id="0" name=""/>
        <dsp:cNvSpPr/>
      </dsp:nvSpPr>
      <dsp:spPr>
        <a:xfrm>
          <a:off x="198833" y="4256491"/>
          <a:ext cx="361514" cy="361514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3FCFD-AA1B-4C99-B7A2-582C2CE75EAC}">
      <dsp:nvSpPr>
        <dsp:cNvPr id="0" name=""/>
        <dsp:cNvSpPr/>
      </dsp:nvSpPr>
      <dsp:spPr>
        <a:xfrm>
          <a:off x="759180" y="4108598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Queries in General: Teams – Channel – Chat</a:t>
          </a:r>
        </a:p>
      </dsp:txBody>
      <dsp:txXfrm>
        <a:off x="759180" y="4108598"/>
        <a:ext cx="5813069" cy="657299"/>
      </dsp:txXfrm>
    </dsp:sp>
    <dsp:sp modelId="{3227960B-A608-49A9-92DC-E0FFC7642C58}">
      <dsp:nvSpPr>
        <dsp:cNvPr id="0" name=""/>
        <dsp:cNvSpPr/>
      </dsp:nvSpPr>
      <dsp:spPr>
        <a:xfrm>
          <a:off x="0" y="4930223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E4A3B-A97A-4A28-9396-CEA686734CF4}">
      <dsp:nvSpPr>
        <dsp:cNvPr id="0" name=""/>
        <dsp:cNvSpPr/>
      </dsp:nvSpPr>
      <dsp:spPr>
        <a:xfrm>
          <a:off x="198833" y="5078115"/>
          <a:ext cx="361514" cy="361514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3C1BC-9C68-48B9-9930-C057545168B6}">
      <dsp:nvSpPr>
        <dsp:cNvPr id="0" name=""/>
        <dsp:cNvSpPr/>
      </dsp:nvSpPr>
      <dsp:spPr>
        <a:xfrm>
          <a:off x="759180" y="4930223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Assignments – End of each module through Moodle</a:t>
          </a:r>
        </a:p>
      </dsp:txBody>
      <dsp:txXfrm>
        <a:off x="759180" y="4930223"/>
        <a:ext cx="5813069" cy="657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A36EA-CBA1-46CF-881C-6A105BC985F9}">
      <dsp:nvSpPr>
        <dsp:cNvPr id="0" name=""/>
        <dsp:cNvSpPr/>
      </dsp:nvSpPr>
      <dsp:spPr>
        <a:xfrm>
          <a:off x="1227" y="372359"/>
          <a:ext cx="4788544" cy="28731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6000" kern="1200" dirty="0"/>
            <a:t>Kirchhoff’s Current Law</a:t>
          </a:r>
          <a:endParaRPr lang="en-US" sz="6000" kern="1200" dirty="0"/>
        </a:p>
      </dsp:txBody>
      <dsp:txXfrm>
        <a:off x="1227" y="372359"/>
        <a:ext cx="4788544" cy="2873126"/>
      </dsp:txXfrm>
    </dsp:sp>
    <dsp:sp modelId="{1A0C7F00-4CD7-4D3D-9C7A-D4D4645C02EE}">
      <dsp:nvSpPr>
        <dsp:cNvPr id="0" name=""/>
        <dsp:cNvSpPr/>
      </dsp:nvSpPr>
      <dsp:spPr>
        <a:xfrm>
          <a:off x="5268627" y="372359"/>
          <a:ext cx="4788544" cy="2873126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6000" kern="1200"/>
            <a:t>Kirchhoff’s Voltage Law</a:t>
          </a:r>
          <a:endParaRPr lang="en-US" sz="6000" kern="1200"/>
        </a:p>
      </dsp:txBody>
      <dsp:txXfrm>
        <a:off x="5268627" y="372359"/>
        <a:ext cx="4788544" cy="2873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4B735-F49A-4DF1-B0DF-CB1B7F570F43}">
      <dsp:nvSpPr>
        <dsp:cNvPr id="0" name=""/>
        <dsp:cNvSpPr/>
      </dsp:nvSpPr>
      <dsp:spPr>
        <a:xfrm>
          <a:off x="1701546" y="1059003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1629" y="1102772"/>
        <a:ext cx="19513" cy="3902"/>
      </dsp:txXfrm>
    </dsp:sp>
    <dsp:sp modelId="{0A339509-5401-4235-818F-19B0EC4D62C9}">
      <dsp:nvSpPr>
        <dsp:cNvPr id="0" name=""/>
        <dsp:cNvSpPr/>
      </dsp:nvSpPr>
      <dsp:spPr>
        <a:xfrm>
          <a:off x="6482" y="595664"/>
          <a:ext cx="1696863" cy="10181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Current &amp; Charge </a:t>
          </a:r>
        </a:p>
      </dsp:txBody>
      <dsp:txXfrm>
        <a:off x="6482" y="595664"/>
        <a:ext cx="1696863" cy="1018118"/>
      </dsp:txXfrm>
    </dsp:sp>
    <dsp:sp modelId="{12E11604-B8E3-480B-9DEF-48BABFF084B1}">
      <dsp:nvSpPr>
        <dsp:cNvPr id="0" name=""/>
        <dsp:cNvSpPr/>
      </dsp:nvSpPr>
      <dsp:spPr>
        <a:xfrm>
          <a:off x="3788689" y="1059003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8771" y="1102772"/>
        <a:ext cx="19513" cy="3902"/>
      </dsp:txXfrm>
    </dsp:sp>
    <dsp:sp modelId="{4574DA9D-778A-42FE-A2FF-4090BE3A4F8A}">
      <dsp:nvSpPr>
        <dsp:cNvPr id="0" name=""/>
        <dsp:cNvSpPr/>
      </dsp:nvSpPr>
      <dsp:spPr>
        <a:xfrm>
          <a:off x="2093625" y="595664"/>
          <a:ext cx="1696863" cy="10181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Voltage, Power &amp; Energy – Power Triangle </a:t>
          </a:r>
          <a:endParaRPr lang="en-US" sz="1400" kern="1200"/>
        </a:p>
      </dsp:txBody>
      <dsp:txXfrm>
        <a:off x="2093625" y="595664"/>
        <a:ext cx="1696863" cy="1018118"/>
      </dsp:txXfrm>
    </dsp:sp>
    <dsp:sp modelId="{1DD13DB7-1192-4760-BA15-C1F019E75FFA}">
      <dsp:nvSpPr>
        <dsp:cNvPr id="0" name=""/>
        <dsp:cNvSpPr/>
      </dsp:nvSpPr>
      <dsp:spPr>
        <a:xfrm>
          <a:off x="5875831" y="1059003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45914" y="1102772"/>
        <a:ext cx="19513" cy="3902"/>
      </dsp:txXfrm>
    </dsp:sp>
    <dsp:sp modelId="{1BF38239-3DDB-4259-B445-052F7EAB7617}">
      <dsp:nvSpPr>
        <dsp:cNvPr id="0" name=""/>
        <dsp:cNvSpPr/>
      </dsp:nvSpPr>
      <dsp:spPr>
        <a:xfrm>
          <a:off x="4180768" y="595664"/>
          <a:ext cx="1696863" cy="10181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Ohm’s Law – Ohm’s Law Triangle &amp; Pie Chart</a:t>
          </a:r>
          <a:endParaRPr lang="en-US" sz="1400" kern="1200"/>
        </a:p>
      </dsp:txBody>
      <dsp:txXfrm>
        <a:off x="4180768" y="595664"/>
        <a:ext cx="1696863" cy="1018118"/>
      </dsp:txXfrm>
    </dsp:sp>
    <dsp:sp modelId="{E0964BF2-A024-471C-97ED-17DBBF0B6AD1}">
      <dsp:nvSpPr>
        <dsp:cNvPr id="0" name=""/>
        <dsp:cNvSpPr/>
      </dsp:nvSpPr>
      <dsp:spPr>
        <a:xfrm>
          <a:off x="7962974" y="1059003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33056" y="1102772"/>
        <a:ext cx="19513" cy="3902"/>
      </dsp:txXfrm>
    </dsp:sp>
    <dsp:sp modelId="{9D96D82E-E776-4694-807C-1B89D4A96551}">
      <dsp:nvSpPr>
        <dsp:cNvPr id="0" name=""/>
        <dsp:cNvSpPr/>
      </dsp:nvSpPr>
      <dsp:spPr>
        <a:xfrm>
          <a:off x="6267910" y="595664"/>
          <a:ext cx="1696863" cy="10181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KCL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Node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KCL Law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Series Elements</a:t>
          </a:r>
          <a:endParaRPr lang="en-US" sz="1100" kern="1200"/>
        </a:p>
      </dsp:txBody>
      <dsp:txXfrm>
        <a:off x="6267910" y="595664"/>
        <a:ext cx="1696863" cy="1018118"/>
      </dsp:txXfrm>
    </dsp:sp>
    <dsp:sp modelId="{EFAD8FC9-EAD2-4B80-9534-6C008936BDD0}">
      <dsp:nvSpPr>
        <dsp:cNvPr id="0" name=""/>
        <dsp:cNvSpPr/>
      </dsp:nvSpPr>
      <dsp:spPr>
        <a:xfrm>
          <a:off x="854914" y="1611983"/>
          <a:ext cx="8348570" cy="359678"/>
        </a:xfrm>
        <a:custGeom>
          <a:avLst/>
          <a:gdLst/>
          <a:ahLst/>
          <a:cxnLst/>
          <a:rect l="0" t="0" r="0" b="0"/>
          <a:pathLst>
            <a:path>
              <a:moveTo>
                <a:pt x="8348570" y="0"/>
              </a:moveTo>
              <a:lnTo>
                <a:pt x="8348570" y="196939"/>
              </a:lnTo>
              <a:lnTo>
                <a:pt x="0" y="196939"/>
              </a:lnTo>
              <a:lnTo>
                <a:pt x="0" y="35967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20257" y="1789871"/>
        <a:ext cx="417884" cy="3902"/>
      </dsp:txXfrm>
    </dsp:sp>
    <dsp:sp modelId="{DC1561E6-960B-40DB-930D-098C21AEBAD6}">
      <dsp:nvSpPr>
        <dsp:cNvPr id="0" name=""/>
        <dsp:cNvSpPr/>
      </dsp:nvSpPr>
      <dsp:spPr>
        <a:xfrm>
          <a:off x="8355053" y="595664"/>
          <a:ext cx="1696863" cy="10181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KVL 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Loop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KVL Law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Parallel Elements</a:t>
          </a:r>
          <a:endParaRPr lang="en-US" sz="1100" kern="1200"/>
        </a:p>
      </dsp:txBody>
      <dsp:txXfrm>
        <a:off x="8355053" y="595664"/>
        <a:ext cx="1696863" cy="1018118"/>
      </dsp:txXfrm>
    </dsp:sp>
    <dsp:sp modelId="{F59CC97E-0FFE-4FD1-8339-043078D6148F}">
      <dsp:nvSpPr>
        <dsp:cNvPr id="0" name=""/>
        <dsp:cNvSpPr/>
      </dsp:nvSpPr>
      <dsp:spPr>
        <a:xfrm>
          <a:off x="1701546" y="2467401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1629" y="2511169"/>
        <a:ext cx="19513" cy="3902"/>
      </dsp:txXfrm>
    </dsp:sp>
    <dsp:sp modelId="{4FBE537E-028D-4D88-89F0-4B6E5FFC6F5D}">
      <dsp:nvSpPr>
        <dsp:cNvPr id="0" name=""/>
        <dsp:cNvSpPr/>
      </dsp:nvSpPr>
      <dsp:spPr>
        <a:xfrm>
          <a:off x="6482" y="2004061"/>
          <a:ext cx="1696863" cy="10181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Equivalent Resistances of Series and Parallel Resistances</a:t>
          </a:r>
          <a:endParaRPr lang="en-US" sz="1400" kern="1200"/>
        </a:p>
      </dsp:txBody>
      <dsp:txXfrm>
        <a:off x="6482" y="2004061"/>
        <a:ext cx="1696863" cy="1018118"/>
      </dsp:txXfrm>
    </dsp:sp>
    <dsp:sp modelId="{3307B1C7-E4D2-41B4-B8BE-7FD938CD161C}">
      <dsp:nvSpPr>
        <dsp:cNvPr id="0" name=""/>
        <dsp:cNvSpPr/>
      </dsp:nvSpPr>
      <dsp:spPr>
        <a:xfrm>
          <a:off x="3788689" y="2467401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8771" y="2511169"/>
        <a:ext cx="19513" cy="3902"/>
      </dsp:txXfrm>
    </dsp:sp>
    <dsp:sp modelId="{E0182888-9885-4F21-82E8-7FF75AECA258}">
      <dsp:nvSpPr>
        <dsp:cNvPr id="0" name=""/>
        <dsp:cNvSpPr/>
      </dsp:nvSpPr>
      <dsp:spPr>
        <a:xfrm>
          <a:off x="2093625" y="2004061"/>
          <a:ext cx="1696863" cy="10181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Node-Voltage Analysis</a:t>
          </a:r>
          <a:endParaRPr lang="en-US" sz="1400" kern="1200"/>
        </a:p>
      </dsp:txBody>
      <dsp:txXfrm>
        <a:off x="2093625" y="2004061"/>
        <a:ext cx="1696863" cy="1018118"/>
      </dsp:txXfrm>
    </dsp:sp>
    <dsp:sp modelId="{64BCE097-D580-4129-96A4-A5681D42C975}">
      <dsp:nvSpPr>
        <dsp:cNvPr id="0" name=""/>
        <dsp:cNvSpPr/>
      </dsp:nvSpPr>
      <dsp:spPr>
        <a:xfrm>
          <a:off x="5875831" y="2467401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45914" y="2511169"/>
        <a:ext cx="19513" cy="3902"/>
      </dsp:txXfrm>
    </dsp:sp>
    <dsp:sp modelId="{1774F5B0-FD6A-4116-B233-6C27AF6C66BF}">
      <dsp:nvSpPr>
        <dsp:cNvPr id="0" name=""/>
        <dsp:cNvSpPr/>
      </dsp:nvSpPr>
      <dsp:spPr>
        <a:xfrm>
          <a:off x="4180768" y="2004061"/>
          <a:ext cx="1696863" cy="10181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Mesh-Current Analysis</a:t>
          </a:r>
          <a:endParaRPr lang="en-US" sz="1400" kern="1200"/>
        </a:p>
      </dsp:txBody>
      <dsp:txXfrm>
        <a:off x="4180768" y="2004061"/>
        <a:ext cx="1696863" cy="1018118"/>
      </dsp:txXfrm>
    </dsp:sp>
    <dsp:sp modelId="{3F930963-412F-4B86-9495-40502E8CE3B1}">
      <dsp:nvSpPr>
        <dsp:cNvPr id="0" name=""/>
        <dsp:cNvSpPr/>
      </dsp:nvSpPr>
      <dsp:spPr>
        <a:xfrm>
          <a:off x="7962974" y="2467401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33056" y="2511169"/>
        <a:ext cx="19513" cy="3902"/>
      </dsp:txXfrm>
    </dsp:sp>
    <dsp:sp modelId="{5A998F08-CABD-498D-A797-87A853239F47}">
      <dsp:nvSpPr>
        <dsp:cNvPr id="0" name=""/>
        <dsp:cNvSpPr/>
      </dsp:nvSpPr>
      <dsp:spPr>
        <a:xfrm>
          <a:off x="6267910" y="2004061"/>
          <a:ext cx="1696863" cy="10181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Thevenin’s Theorem</a:t>
          </a:r>
          <a:endParaRPr lang="en-US" sz="1400" kern="1200"/>
        </a:p>
      </dsp:txBody>
      <dsp:txXfrm>
        <a:off x="6267910" y="2004061"/>
        <a:ext cx="1696863" cy="1018118"/>
      </dsp:txXfrm>
    </dsp:sp>
    <dsp:sp modelId="{E35F9005-88CA-48AB-8D34-11679A6FCA17}">
      <dsp:nvSpPr>
        <dsp:cNvPr id="0" name=""/>
        <dsp:cNvSpPr/>
      </dsp:nvSpPr>
      <dsp:spPr>
        <a:xfrm>
          <a:off x="8355053" y="2004061"/>
          <a:ext cx="1696863" cy="10181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Maximum Power Transfer</a:t>
          </a:r>
          <a:endParaRPr lang="en-US" sz="1400" kern="1200"/>
        </a:p>
      </dsp:txBody>
      <dsp:txXfrm>
        <a:off x="8355053" y="2004061"/>
        <a:ext cx="1696863" cy="1018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BB48-C579-4475-A93F-B3823E9A117B}" type="datetimeFigureOut">
              <a:rPr lang="en-MY" smtClean="0"/>
              <a:t>28/7/2020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02651-7794-47C2-A808-CE6A4B3B98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322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2651-7794-47C2-A808-CE6A4B3B9897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743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2651-7794-47C2-A808-CE6A4B3B9897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669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2651-7794-47C2-A808-CE6A4B3B9897}" type="slidenum">
              <a:rPr lang="en-MY" smtClean="0"/>
              <a:t>27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854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2651-7794-47C2-A808-CE6A4B3B9897}" type="slidenum">
              <a:rPr lang="en-MY" smtClean="0"/>
              <a:t>76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743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51CC-3BFF-4B77-970D-97BAAC8E2D8F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810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E281-D67D-44FE-8992-01845788065A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926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547D-AED6-44D0-8DC9-5FF9411144D5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750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317A-1313-470C-ACB4-1BB5CD426B5C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41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BAB92C7-B749-4FE1-A647-EC8ECAFAD275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/>
              <a:t>EEE1024 - Kishore Bingi - SCOPE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5402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CD5-2468-4340-BF4A-1E40EE890A8C}" type="datetime1">
              <a:rPr lang="en-MY" smtClean="0"/>
              <a:t>28/7/2020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8382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08E-96B0-4EC3-8384-F05425A39F56}" type="datetime1">
              <a:rPr lang="en-MY" smtClean="0"/>
              <a:t>28/7/2020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135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125-B3C7-4935-B688-2F709BF1DAC9}" type="datetime1">
              <a:rPr lang="en-MY" smtClean="0"/>
              <a:t>28/7/2020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4923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FCC-9DDB-44A1-9E38-AFAF3EA3D710}" type="datetime1">
              <a:rPr lang="en-MY" smtClean="0"/>
              <a:t>28/7/2020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191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1B36-2B40-473D-8EF5-173C1A301D44}" type="datetime1">
              <a:rPr lang="en-MY" smtClean="0"/>
              <a:t>28/7/2020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8818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2FC-1E0A-4561-B288-68005DCC630D}" type="datetime1">
              <a:rPr lang="en-MY" smtClean="0"/>
              <a:t>28/7/2020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575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F80A-9F3B-458E-A9EE-C81FF002B843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7034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8536-BD58-4A58-83DE-8D8A60F64848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04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701-768F-41A3-A3C5-23B795C5CF7B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6666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420A-C952-443C-8E1D-A013B6115396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6121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415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612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0E83BC7-BE5F-46C6-8CE1-ED3B507CC205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/>
              <a:t>EEE1024 - Kishore Bingi - SCOPE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08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5A8B-E76D-4317-910B-22CEAD0702B0}" type="datetime1">
              <a:rPr lang="en-MY" smtClean="0"/>
              <a:t>28/7/2020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807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FF4-9D1E-4855-B321-EA53460CD202}" type="datetime1">
              <a:rPr lang="en-MY" smtClean="0"/>
              <a:t>28/7/2020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519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353A-F148-49DC-937B-5F04B8B78E9B}" type="datetime1">
              <a:rPr lang="en-MY" smtClean="0"/>
              <a:t>28/7/2020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19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39B1-F694-47B6-A831-E1E012C4F1C2}" type="datetime1">
              <a:rPr lang="en-MY" smtClean="0"/>
              <a:t>28/7/2020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487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D002-B40D-41EF-A083-CEA06B3FB55E}" type="datetime1">
              <a:rPr lang="en-MY" smtClean="0"/>
              <a:t>28/7/2020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239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BD36-CA00-4C49-AAA5-7BA82F6895E3}" type="datetime1">
              <a:rPr lang="en-MY" smtClean="0"/>
              <a:t>28/7/2020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225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82EDC44-3C54-41AD-92A3-09F9BECC29B9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EEE1024 - Kishore Bingi - SCOPE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78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4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9DE9A27-5A2A-4EA8-8D40-BDABECF456C6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EEE1024 - Kishore Bingi - SCOPE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94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DFE4CA-B320-42AB-BC16-2BF96D9B4F10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Fundamentals of Electrical and Electronics Engineering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94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7.svg"/><Relationship Id="rId5" Type="http://schemas.openxmlformats.org/officeDocument/2006/relationships/image" Target="../media/image116.png"/><Relationship Id="rId4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9.svg"/><Relationship Id="rId5" Type="http://schemas.openxmlformats.org/officeDocument/2006/relationships/image" Target="../media/image1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1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ishorebingi.co.in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8.png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4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8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8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0.png"/></Relationships>
</file>

<file path=ppt/slides/_rels/slide8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3.png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5.png"/><Relationship Id="rId5" Type="http://schemas.openxmlformats.org/officeDocument/2006/relationships/image" Target="../media/image2.png"/><Relationship Id="rId4" Type="http://schemas.openxmlformats.org/officeDocument/2006/relationships/image" Target="../media/image10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ED03D-B221-4F85-9904-24AE48CA1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2"/>
            <a:ext cx="6057144" cy="4045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Complete reference material for “module 1”</a:t>
            </a:r>
            <a:endParaRPr lang="en-MY" sz="8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Graphic 8" descr="Aspect Ratio">
            <a:extLst>
              <a:ext uri="{FF2B5EF4-FFF2-40B4-BE49-F238E27FC236}">
                <a16:creationId xmlns:a16="http://schemas.microsoft.com/office/drawing/2014/main" id="{AF86CACC-4210-48AB-9D63-1FD39F799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EBB95-C6CF-49AE-A8FC-BCD1E987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24BF4-2BF0-42BE-B7E2-15AB638A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</p:spTree>
    <p:extLst>
      <p:ext uri="{BB962C8B-B14F-4D97-AF65-F5344CB8AC3E}">
        <p14:creationId xmlns:p14="http://schemas.microsoft.com/office/powerpoint/2010/main" val="424487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Assignment 1: Determining Current Given Charge</a:t>
            </a:r>
            <a:endParaRPr lang="en-MY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en-MY" dirty="0"/>
                  <a:t>The charge that passes through a circuit element is given by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func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50000"/>
                  </a:lnSpc>
                </a:pPr>
                <a:r>
                  <a:rPr lang="en-MY" dirty="0"/>
                  <a:t>Find the current as a function of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152074"/>
      </p:ext>
    </p:extLst>
  </p:cSld>
  <p:clrMapOvr>
    <a:masterClrMapping/>
  </p:clrMapOvr>
  <p:transition spd="slow">
    <p:cover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5852" y="1679732"/>
            <a:ext cx="6057144" cy="3357976"/>
          </a:xfrm>
        </p:spPr>
        <p:txBody>
          <a:bodyPr>
            <a:normAutofit/>
          </a:bodyPr>
          <a:lstStyle/>
          <a:p>
            <a:r>
              <a:rPr lang="en-US" sz="7200" dirty="0"/>
              <a:t>End of module 1</a:t>
            </a:r>
            <a:endParaRPr lang="en-MY" sz="7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Graphic 9" descr="Books">
            <a:extLst>
              <a:ext uri="{FF2B5EF4-FFF2-40B4-BE49-F238E27FC236}">
                <a16:creationId xmlns:a16="http://schemas.microsoft.com/office/drawing/2014/main" id="{6C5AD7AB-24FC-4E92-AA95-048A01CE7A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100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MY" smtClean="0"/>
              <a:pPr>
                <a:spcAft>
                  <a:spcPts val="600"/>
                </a:spcAft>
              </a:pPr>
              <a:t>28/7/2020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863403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en-US" sz="6600" dirty="0"/>
              <a:t>Quiz for module 1</a:t>
            </a:r>
            <a:endParaRPr lang="en-MY" sz="6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85C74871-333E-463B-A192-92BE66F95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101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MY" smtClean="0"/>
              <a:pPr>
                <a:spcAft>
                  <a:spcPts val="600"/>
                </a:spcAft>
              </a:pPr>
              <a:t>28/7/2020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255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/>
              <a:t>Direct Current (DC) and Alternating Current (AC)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673852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When a </a:t>
            </a:r>
            <a:r>
              <a:rPr lang="en-MY" b="1" dirty="0"/>
              <a:t>current is constant with time</a:t>
            </a:r>
            <a:r>
              <a:rPr lang="en-MY" dirty="0"/>
              <a:t>, we say that we have </a:t>
            </a:r>
            <a:r>
              <a:rPr lang="en-MY" b="1" dirty="0"/>
              <a:t>direct current</a:t>
            </a:r>
            <a:r>
              <a:rPr lang="en-MY" dirty="0"/>
              <a:t>, abbreviated as </a:t>
            </a:r>
            <a:r>
              <a:rPr lang="en-MY" b="1" dirty="0"/>
              <a:t>dc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When current that varies with time, reversing direction periodically, is called alternating current, abbreviated as </a:t>
            </a:r>
            <a:r>
              <a:rPr lang="en-MY" b="1" dirty="0"/>
              <a:t>ac</a:t>
            </a:r>
            <a:r>
              <a:rPr lang="en-MY" dirty="0"/>
              <a:t>. </a:t>
            </a:r>
          </a:p>
          <a:p>
            <a:pPr algn="just">
              <a:lnSpc>
                <a:spcPct val="100000"/>
              </a:lnSpc>
            </a:pPr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11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752" y="2121408"/>
            <a:ext cx="3114675" cy="224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4341876"/>
            <a:ext cx="2861530" cy="2005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14" y="4341876"/>
            <a:ext cx="6143625" cy="1819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1357420">
            <a:off x="3724275" y="4391433"/>
            <a:ext cx="666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en-MY" sz="6600" dirty="0"/>
          </a:p>
        </p:txBody>
      </p:sp>
    </p:spTree>
    <p:extLst>
      <p:ext uri="{BB962C8B-B14F-4D97-AF65-F5344CB8AC3E}">
        <p14:creationId xmlns:p14="http://schemas.microsoft.com/office/powerpoint/2010/main" val="331457013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/>
              <a:t>Direct Voltage (DC) and Alternating Voltage (AC)</a:t>
            </a:r>
            <a:endParaRPr lang="en-MY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092952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 The </a:t>
            </a:r>
            <a:r>
              <a:rPr lang="en-MY" b="1" dirty="0"/>
              <a:t>voltage</a:t>
            </a:r>
            <a:r>
              <a:rPr lang="en-MY" dirty="0"/>
              <a:t> associated with a circuit element is the energy transferred per unit of charge that flows through the element.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 units of voltage are volts (V), which are equivalent to joules per coulomb (J/C).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Voltage constant with time is called </a:t>
            </a:r>
            <a:r>
              <a:rPr lang="en-MY" b="1" dirty="0"/>
              <a:t>dc voltage</a:t>
            </a:r>
            <a:r>
              <a:rPr lang="en-MY" dirty="0"/>
              <a:t>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Voltage that change in magnitude and alternate in polarity with time is called </a:t>
            </a:r>
            <a:r>
              <a:rPr lang="en-MY" b="1" dirty="0"/>
              <a:t>ac voltage</a:t>
            </a:r>
            <a:r>
              <a:rPr lang="en-MY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12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84" y="2799746"/>
            <a:ext cx="4004882" cy="269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672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Circuit Elements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21917"/>
          </a:xfrm>
        </p:spPr>
        <p:txBody>
          <a:bodyPr>
            <a:normAutofit/>
          </a:bodyPr>
          <a:lstStyle/>
          <a:p>
            <a:r>
              <a:rPr lang="en-US" dirty="0"/>
              <a:t>Resistance</a:t>
            </a:r>
          </a:p>
          <a:p>
            <a:r>
              <a:rPr lang="en-US" dirty="0"/>
              <a:t>Inductance</a:t>
            </a:r>
          </a:p>
          <a:p>
            <a:r>
              <a:rPr lang="en-US" dirty="0"/>
              <a:t>Capacitor</a:t>
            </a:r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13</a:t>
            </a:fld>
            <a:endParaRPr lang="en-MY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8136" y="3618357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Sources</a:t>
            </a:r>
            <a:endParaRPr lang="en-MY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8136" y="5255133"/>
            <a:ext cx="10058400" cy="620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Voltage (V or J/C) – dc &amp; ac</a:t>
            </a:r>
          </a:p>
          <a:p>
            <a:r>
              <a:rPr lang="en-US" dirty="0"/>
              <a:t>Current (A or C/s) – dc &amp; ac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15784" y="2616123"/>
                <a:ext cx="1467838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784" y="2616123"/>
                <a:ext cx="1467838" cy="6199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37741" y="3492704"/>
                <a:ext cx="2623923" cy="745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41" y="3492704"/>
                <a:ext cx="2623923" cy="7458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83802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&amp; energy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current </a:t>
                </a:r>
                <a:r>
                  <a:rPr lang="en-MY" i="1" dirty="0" err="1"/>
                  <a:t>i</a:t>
                </a:r>
                <a:r>
                  <a:rPr lang="en-MY" dirty="0"/>
                  <a:t> is the rate of flow of charge and the voltage v is a measure of the energy transferred per unit of charge, the product of the current and the voltage is the rate of energy transfer.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Thus, </a:t>
                </a:r>
                <a:r>
                  <a:rPr lang="en-MY" dirty="0"/>
                  <a:t>the product of current and voltage is power.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Volts * Amperes =  (joules/coulomb) * (coulombs/second) = joules/second = watts</a:t>
                </a:r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752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953059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&amp; energy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To calculate the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MY" dirty="0"/>
                  <a:t> delivered to a circuit element between time instants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dirty="0"/>
                  <a:t>, we integrate power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The units of energy is joules (J)</a:t>
                </a:r>
                <a:endParaRPr lang="en-MY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78862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&amp; 4: Energy &amp; Power 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Voltage is 12V and Current is 2 A. Calculate the power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641" t="-76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Voltage is 12V and Current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Calculate the power and energy for the intervals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to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=12∗2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b="0" dirty="0"/>
              </a:p>
              <a:p>
                <a:pPr algn="just">
                  <a:lnSpc>
                    <a:spcPct val="100000"/>
                  </a:lnSpc>
                </a:pPr>
                <a:r>
                  <a:rPr lang="en-US" b="0" dirty="0"/>
                  <a:t>Energy: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=24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513" t="-766" r="-12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022544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18F0AE-CDBE-4C27-BD37-A9ECD761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Resistors and Ohm’s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AA895F4-FA3A-4A18-9800-94B2EC27C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7" y="2221991"/>
                <a:ext cx="6912864" cy="3617699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relationship between Voltage, Current and Resistance in any DC electrical circuit was firstly discovered by the German physicist Georg Ohm.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voltage </a:t>
                </a:r>
                <a:r>
                  <a:rPr lang="en-MY" b="1" i="1" dirty="0"/>
                  <a:t>V</a:t>
                </a:r>
                <a:r>
                  <a:rPr lang="en-MY" dirty="0"/>
                  <a:t> across an ideal resistor is proportional to the current </a:t>
                </a:r>
                <a:r>
                  <a:rPr lang="en-MY" b="1" i="1" dirty="0"/>
                  <a:t>I</a:t>
                </a:r>
                <a:r>
                  <a:rPr lang="en-MY" dirty="0"/>
                  <a:t> through the resistor </a:t>
                </a:r>
                <a:r>
                  <a:rPr lang="en-MY" b="1" i="1" dirty="0"/>
                  <a:t>R</a:t>
                </a:r>
                <a:r>
                  <a:rPr lang="en-MY" dirty="0"/>
                  <a:t>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MY" b="1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units of resistance are V/A, which are called ohms. The uppercase Greek letter omega (</a:t>
                </a:r>
                <a:r>
                  <a:rPr lang="el-GR" dirty="0"/>
                  <a:t>Ω</a:t>
                </a:r>
                <a:r>
                  <a:rPr lang="en-MY" dirty="0"/>
                  <a:t>) represents ohms.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b="1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AA895F4-FA3A-4A18-9800-94B2EC27C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7" y="2221991"/>
                <a:ext cx="6912864" cy="3617699"/>
              </a:xfrm>
              <a:blipFill>
                <a:blip r:embed="rId2"/>
                <a:stretch>
                  <a:fillRect l="-441" t="-842" r="-8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C027-21C9-4A4D-9548-5BABF364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3D9C-6057-4875-BE57-D3279DDD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17</a:t>
            </a:fld>
            <a:endParaRPr lang="en-MY"/>
          </a:p>
        </p:txBody>
      </p:sp>
      <p:pic>
        <p:nvPicPr>
          <p:cNvPr id="1026" name="Picture 2" descr="Why is the value of equivalent resistance is less than the branch ...">
            <a:extLst>
              <a:ext uri="{FF2B5EF4-FFF2-40B4-BE49-F238E27FC236}">
                <a16:creationId xmlns:a16="http://schemas.microsoft.com/office/drawing/2014/main" id="{0C465786-2D09-4272-A8CA-B743B277E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2" t="24977" r="18590" b="14685"/>
          <a:stretch/>
        </p:blipFill>
        <p:spPr bwMode="auto">
          <a:xfrm rot="16200000">
            <a:off x="9248534" y="2130136"/>
            <a:ext cx="1527461" cy="259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50508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AA788-5864-4F25-BA37-B04B299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Ohms Law Triangle</a:t>
            </a:r>
          </a:p>
        </p:txBody>
      </p:sp>
      <p:pic>
        <p:nvPicPr>
          <p:cNvPr id="2050" name="Picture 2" descr="ohms law triangle">
            <a:extLst>
              <a:ext uri="{FF2B5EF4-FFF2-40B4-BE49-F238E27FC236}">
                <a16:creationId xmlns:a16="http://schemas.microsoft.com/office/drawing/2014/main" id="{AD3612FA-C36C-410F-A8A1-A35150C0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865" y="474800"/>
            <a:ext cx="4269510" cy="34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hms law triangle relationship">
            <a:extLst>
              <a:ext uri="{FF2B5EF4-FFF2-40B4-BE49-F238E27FC236}">
                <a16:creationId xmlns:a16="http://schemas.microsoft.com/office/drawing/2014/main" id="{875360FE-A710-459F-88CC-0D8BF3303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6228" y="1187244"/>
            <a:ext cx="5221140" cy="202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3F8ED-62C6-4B73-B901-B1C29695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US" sz="2800" smtClean="0"/>
              <a:pPr>
                <a:spcAft>
                  <a:spcPts val="600"/>
                </a:spcAft>
              </a:pPr>
              <a:t>18</a:t>
            </a:fld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5684-EB30-4DC7-B753-D95D1D3B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SCOPE</a:t>
            </a:r>
          </a:p>
        </p:txBody>
      </p:sp>
    </p:spTree>
    <p:extLst>
      <p:ext uri="{BB962C8B-B14F-4D97-AF65-F5344CB8AC3E}">
        <p14:creationId xmlns:p14="http://schemas.microsoft.com/office/powerpoint/2010/main" val="210137991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62412-EC2A-496C-9662-1BA64BD9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Power Triangle</a:t>
            </a:r>
          </a:p>
        </p:txBody>
      </p:sp>
      <p:pic>
        <p:nvPicPr>
          <p:cNvPr id="3074" name="Picture 2" descr="power triangle">
            <a:extLst>
              <a:ext uri="{FF2B5EF4-FFF2-40B4-BE49-F238E27FC236}">
                <a16:creationId xmlns:a16="http://schemas.microsoft.com/office/drawing/2014/main" id="{33E434BD-E714-40C2-B15E-9C7DE788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865" y="474800"/>
            <a:ext cx="4269510" cy="34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wer triangle relationship">
            <a:extLst>
              <a:ext uri="{FF2B5EF4-FFF2-40B4-BE49-F238E27FC236}">
                <a16:creationId xmlns:a16="http://schemas.microsoft.com/office/drawing/2014/main" id="{7D777295-A9AF-48B1-A8E8-1093970E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6228" y="1187244"/>
            <a:ext cx="5221140" cy="202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88B38-0296-4979-B92B-67D1E0C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US" sz="2800" smtClean="0"/>
              <a:pPr>
                <a:spcAft>
                  <a:spcPts val="600"/>
                </a:spcAft>
              </a:pPr>
              <a:t>19</a:t>
            </a:fld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62593-CC36-462D-A3E9-9F09E499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SCOPE</a:t>
            </a:r>
          </a:p>
        </p:txBody>
      </p:sp>
    </p:spTree>
    <p:extLst>
      <p:ext uri="{BB962C8B-B14F-4D97-AF65-F5344CB8AC3E}">
        <p14:creationId xmlns:p14="http://schemas.microsoft.com/office/powerpoint/2010/main" val="12910307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8800" dirty="0"/>
              <a:t>Basic circuit elements and sources, Ohms law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8617077" cy="10698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Date: 13-07-2020</a:t>
            </a:r>
          </a:p>
          <a:p>
            <a:r>
              <a:rPr lang="en-US" dirty="0"/>
              <a:t>Module 1: Fundamentals of DC Circuits</a:t>
            </a:r>
          </a:p>
          <a:p>
            <a:r>
              <a:rPr lang="en-MY" dirty="0"/>
              <a:t>EEE 1024 Fundamentals of Electrical and Electronics Engineering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35176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19301-7B8B-44F3-8C94-12986C0A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Ohms Law Pie Chart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098" name="Picture 2" descr="ohms law pie chart">
            <a:extLst>
              <a:ext uri="{FF2B5EF4-FFF2-40B4-BE49-F238E27FC236}">
                <a16:creationId xmlns:a16="http://schemas.microsoft.com/office/drawing/2014/main" id="{86E851B8-B909-4DB2-8DF4-8402567C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434" y="1388911"/>
            <a:ext cx="4756543" cy="40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C43A5-13CF-41CC-9011-8DD6D0EC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US" sz="2800" smtClean="0"/>
              <a:pPr>
                <a:spcAft>
                  <a:spcPts val="600"/>
                </a:spcAft>
              </a:pPr>
              <a:t>20</a:t>
            </a:fld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48B6E-36AA-4626-89DD-0B201C28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SCOPE</a:t>
            </a:r>
          </a:p>
        </p:txBody>
      </p:sp>
    </p:spTree>
    <p:extLst>
      <p:ext uri="{BB962C8B-B14F-4D97-AF65-F5344CB8AC3E}">
        <p14:creationId xmlns:p14="http://schemas.microsoft.com/office/powerpoint/2010/main" val="2802422795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FB1B-5BD6-419C-AD15-236A0825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Assignment 2: Match the following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4F392-6588-41AC-A5A4-CCD29139D3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Units of Voltage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Units of Current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Units of Power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Units of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Units of Charge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Units of Energy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Units of Conductance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Ohm’s law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Power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Resistivity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E7AB3E-152B-4CC7-B2F9-5B21B58FD2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dirty="0"/>
              <a:t>Watt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V=I*R</a:t>
            </a:r>
          </a:p>
          <a:p>
            <a:pPr marL="457200" indent="-457200">
              <a:buFont typeface="+mj-lt"/>
              <a:buAutoNum type="alphaLcPeriod"/>
            </a:pPr>
            <a:r>
              <a:rPr lang="en-MY" dirty="0"/>
              <a:t>Ohm (</a:t>
            </a:r>
            <a:r>
              <a:rPr lang="el-GR" dirty="0"/>
              <a:t>Ω</a:t>
            </a:r>
            <a:r>
              <a:rPr lang="en-MY" dirty="0"/>
              <a:t>)</a:t>
            </a:r>
          </a:p>
          <a:p>
            <a:pPr marL="457200" indent="-457200">
              <a:buFont typeface="+mj-lt"/>
              <a:buAutoNum type="alphaLcPeriod"/>
            </a:pPr>
            <a:r>
              <a:rPr lang="en-MY" dirty="0"/>
              <a:t>Ampere (A or C/s)</a:t>
            </a:r>
          </a:p>
          <a:p>
            <a:pPr marL="457200" indent="-457200">
              <a:buFont typeface="+mj-lt"/>
              <a:buAutoNum type="alphaLcPeriod"/>
            </a:pPr>
            <a:r>
              <a:rPr lang="en-MY" dirty="0"/>
              <a:t>Volt (V or J/C)</a:t>
            </a:r>
          </a:p>
          <a:p>
            <a:pPr marL="457200" indent="-457200">
              <a:buFont typeface="+mj-lt"/>
              <a:buAutoNum type="alphaLcPeriod"/>
            </a:pPr>
            <a:r>
              <a:rPr lang="en-MY" dirty="0"/>
              <a:t>P=V*I</a:t>
            </a:r>
          </a:p>
          <a:p>
            <a:pPr marL="457200" indent="-457200">
              <a:buFont typeface="+mj-lt"/>
              <a:buAutoNum type="alphaLcPeriod"/>
            </a:pPr>
            <a:r>
              <a:rPr lang="en-MY" dirty="0"/>
              <a:t>Siemens (S)</a:t>
            </a:r>
          </a:p>
          <a:p>
            <a:pPr marL="457200" indent="-457200">
              <a:buFont typeface="+mj-lt"/>
              <a:buAutoNum type="alphaLcPeriod"/>
            </a:pPr>
            <a:r>
              <a:rPr lang="en-MY" i="1" dirty="0"/>
              <a:t>(R*A)</a:t>
            </a:r>
            <a:r>
              <a:rPr lang="en-MY" dirty="0"/>
              <a:t>/</a:t>
            </a:r>
            <a:r>
              <a:rPr lang="en-MY" i="1" dirty="0"/>
              <a:t>L</a:t>
            </a:r>
          </a:p>
          <a:p>
            <a:pPr marL="457200" indent="-457200">
              <a:buFont typeface="+mj-lt"/>
              <a:buAutoNum type="alphaLcPeriod"/>
            </a:pPr>
            <a:r>
              <a:rPr lang="en-MY" dirty="0"/>
              <a:t>Joules (J)</a:t>
            </a:r>
          </a:p>
          <a:p>
            <a:pPr marL="457200" indent="-457200">
              <a:buFont typeface="+mj-lt"/>
              <a:buAutoNum type="alphaLcPeriod"/>
            </a:pPr>
            <a:r>
              <a:rPr lang="en-MY" dirty="0"/>
              <a:t>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7098-FC32-455F-97AC-F06C1982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6025F-3AD5-4556-81A8-3CFEEBBD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5043773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231458-6DFF-4864-9F15-90C0B98D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MY" sz="3000">
                <a:solidFill>
                  <a:srgbClr val="FFFFFF"/>
                </a:solidFill>
              </a:rPr>
              <a:t>Conductance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9BA9B-AD9C-455A-8876-03E9CADED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81089" y="725394"/>
                <a:ext cx="5142658" cy="5407212"/>
              </a:xfrm>
            </p:spPr>
            <p:txBody>
              <a:bodyPr anchor="ctr">
                <a:normAutofit/>
              </a:bodyPr>
              <a:lstStyle/>
              <a:p>
                <a:r>
                  <a:rPr lang="en-MY" dirty="0"/>
                  <a:t>Solving Ohm’s law for current, we have</a:t>
                </a:r>
                <a:endParaRPr lang="en-MY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MY"/>
              </a:p>
              <a:p>
                <a:r>
                  <a:rPr lang="en-MY" dirty="0"/>
                  <a:t>We call the quantity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MY" dirty="0"/>
                  <a:t> a conductance.</a:t>
                </a:r>
                <a:endParaRPr lang="en-MY"/>
              </a:p>
              <a:p>
                <a:r>
                  <a:rPr lang="en-MY" dirty="0"/>
                  <a:t>It is customary to denote conductance with the letter G.</a:t>
                </a:r>
                <a:endParaRPr lang="en-MY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b="0"/>
              </a:p>
              <a:p>
                <a:r>
                  <a:rPr lang="en-MY" dirty="0"/>
                  <a:t>Conductance's have the units of inverse ohms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MY" dirty="0"/>
                  <a:t>), which are called siemens (abbreviated S). Thus, we can write Ohm’s law as</a:t>
                </a:r>
                <a:endParaRPr lang="en-MY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MY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9BA9B-AD9C-455A-8876-03E9CADED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1089" y="725394"/>
                <a:ext cx="5142658" cy="5407212"/>
              </a:xfrm>
              <a:blipFill>
                <a:blip r:embed="rId6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A6238-F31C-4CB1-A0EB-83BEDA9A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D3C4C-B1D0-4962-9794-F5EB041F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1A75A3E-2134-4864-B349-AC46199C07E9}" type="slidenum">
              <a:rPr lang="en-MY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MY" sz="1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2342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28D9-50C4-45DB-9877-53FC1504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en-MY" dirty="0"/>
              <a:t>Resistance Related to Physical Parameters</a:t>
            </a:r>
          </a:p>
        </p:txBody>
      </p:sp>
      <p:pic>
        <p:nvPicPr>
          <p:cNvPr id="5122" name="Picture 2" descr="Resistance and Resistors | Boundless Physics">
            <a:extLst>
              <a:ext uri="{FF2B5EF4-FFF2-40B4-BE49-F238E27FC236}">
                <a16:creationId xmlns:a16="http://schemas.microsoft.com/office/drawing/2014/main" id="{1C733124-724B-4466-B6C3-BD723400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136" y="1054536"/>
            <a:ext cx="5192224" cy="25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1EEF0-72CA-411F-BB94-B155391DB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54091" y="653283"/>
                <a:ext cx="4557037" cy="3385638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MY" sz="1800" dirty="0"/>
                  <a:t>The cross-sectional area </a:t>
                </a:r>
                <a:r>
                  <a:rPr lang="en-MY" sz="1800" b="1" i="1" dirty="0"/>
                  <a:t>A</a:t>
                </a:r>
                <a:r>
                  <a:rPr lang="en-MY" sz="1800" dirty="0"/>
                  <a:t> is constant along the length of the cylinder or bar. If the length </a:t>
                </a:r>
                <a:r>
                  <a:rPr lang="en-MY" sz="1800" b="1" i="1" dirty="0"/>
                  <a:t>L</a:t>
                </a:r>
                <a:r>
                  <a:rPr lang="en-MY" sz="1800" dirty="0"/>
                  <a:t> of the resistor is much greater than the dimensions of its cross section, the resistance is approximately given by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MY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MY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800" dirty="0"/>
                  <a:t>is the resistivity of the material used to construct the resistor.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sz="1800" dirty="0"/>
                  <a:t>The units of resistivity are ohm meters (</a:t>
                </a:r>
                <a:r>
                  <a:rPr lang="el-GR" sz="1800" dirty="0"/>
                  <a:t>Ω</a:t>
                </a:r>
                <a:r>
                  <a:rPr lang="en-MY" sz="1800" dirty="0"/>
                  <a:t>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1EEF0-72CA-411F-BB94-B155391DB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4091" y="653283"/>
                <a:ext cx="4557037" cy="3385638"/>
              </a:xfrm>
              <a:blipFill>
                <a:blip r:embed="rId3"/>
                <a:stretch>
                  <a:fillRect l="-535" t="-1619" r="-936" b="-251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1D124-328E-4BF3-BB73-0F9AB7C8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70986-197D-42D1-B23C-D816EC9D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1817486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0CD1-DC94-46C1-9754-9C5D3733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400" dirty="0"/>
              <a:t>Resistance Related to Physical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2BB1-3182-48EA-A140-D5C0E50A1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705525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Materials can be classified as </a:t>
            </a:r>
            <a:r>
              <a:rPr lang="en-MY" b="1" dirty="0"/>
              <a:t>conductors</a:t>
            </a:r>
            <a:r>
              <a:rPr lang="en-MY" dirty="0"/>
              <a:t>, </a:t>
            </a:r>
            <a:r>
              <a:rPr lang="en-MY" b="1" dirty="0"/>
              <a:t>semiconductors</a:t>
            </a:r>
            <a:r>
              <a:rPr lang="en-MY" dirty="0"/>
              <a:t>, or </a:t>
            </a:r>
            <a:r>
              <a:rPr lang="en-MY" b="1" dirty="0"/>
              <a:t>insulators</a:t>
            </a:r>
            <a:r>
              <a:rPr lang="en-MY" dirty="0"/>
              <a:t>, depending on their resistivity. </a:t>
            </a:r>
          </a:p>
          <a:p>
            <a:pPr algn="just">
              <a:lnSpc>
                <a:spcPct val="100000"/>
              </a:lnSpc>
            </a:pPr>
            <a:r>
              <a:rPr lang="en-MY" b="1" dirty="0"/>
              <a:t>Conductors</a:t>
            </a:r>
            <a:r>
              <a:rPr lang="en-MY" dirty="0"/>
              <a:t> have the </a:t>
            </a:r>
            <a:r>
              <a:rPr lang="en-MY" b="1" dirty="0"/>
              <a:t>lowest resistivity </a:t>
            </a:r>
            <a:r>
              <a:rPr lang="en-MY" dirty="0"/>
              <a:t>and </a:t>
            </a:r>
            <a:r>
              <a:rPr lang="en-MY" b="1" dirty="0"/>
              <a:t>easily conduct electrical current</a:t>
            </a:r>
            <a:r>
              <a:rPr lang="en-MY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MY" b="1" dirty="0"/>
              <a:t>Insulators</a:t>
            </a:r>
            <a:r>
              <a:rPr lang="en-MY" dirty="0"/>
              <a:t> have </a:t>
            </a:r>
            <a:r>
              <a:rPr lang="en-MY" b="1" dirty="0"/>
              <a:t>very high resistivity </a:t>
            </a:r>
            <a:r>
              <a:rPr lang="en-MY" dirty="0"/>
              <a:t>and </a:t>
            </a:r>
            <a:r>
              <a:rPr lang="en-MY" b="1" dirty="0"/>
              <a:t>conduct very little current </a:t>
            </a:r>
            <a:r>
              <a:rPr lang="en-MY" dirty="0"/>
              <a:t>(at least for moderate voltages). </a:t>
            </a:r>
          </a:p>
          <a:p>
            <a:pPr algn="just">
              <a:lnSpc>
                <a:spcPct val="100000"/>
              </a:lnSpc>
            </a:pPr>
            <a:r>
              <a:rPr lang="en-MY" b="1" dirty="0"/>
              <a:t>Semiconductors</a:t>
            </a:r>
            <a:r>
              <a:rPr lang="en-MY" dirty="0"/>
              <a:t> fall between conductors and insulators.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AC521-3FFA-456D-A0E9-BB588DE0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6E0B5-8DDB-4F1B-8A58-D7707B1B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2733379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0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6" name="Picture 2" descr="Icon Insulators at Vectorified.com | Collection of Icon Insulators ...">
            <a:extLst>
              <a:ext uri="{FF2B5EF4-FFF2-40B4-BE49-F238E27FC236}">
                <a16:creationId xmlns:a16="http://schemas.microsoft.com/office/drawing/2014/main" id="{1C2E8114-698E-416B-914D-C715D268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8560" y="450255"/>
            <a:ext cx="6674879" cy="375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11CD-C579-4B30-958E-9BC0C059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217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r>
              <a:rPr lang="en-US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A5C74-8775-4323-8DD6-467BCE5A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1A75A3E-2134-4864-B349-AC46199C07E9}" type="slidenum">
              <a:rPr lang="en-US" smtClean="0"/>
              <a:pPr defTabSz="457200"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F16CE-223E-4D97-8975-1803D3A83B95}"/>
              </a:ext>
            </a:extLst>
          </p:cNvPr>
          <p:cNvSpPr txBox="1"/>
          <p:nvPr/>
        </p:nvSpPr>
        <p:spPr>
          <a:xfrm>
            <a:off x="4124211" y="4777163"/>
            <a:ext cx="3943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conductors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semiconductors</a:t>
            </a:r>
          </a:p>
        </p:txBody>
      </p:sp>
      <p:sp>
        <p:nvSpPr>
          <p:cNvPr id="8" name="Action Button: Help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D1675D5-A59F-4B69-B21F-FE2ED7F8559E}"/>
              </a:ext>
            </a:extLst>
          </p:cNvPr>
          <p:cNvSpPr/>
          <p:nvPr/>
        </p:nvSpPr>
        <p:spPr>
          <a:xfrm rot="19816594">
            <a:off x="6459868" y="4584746"/>
            <a:ext cx="1133754" cy="1015076"/>
          </a:xfrm>
          <a:prstGeom prst="actionButtonHelp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039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F4984-AF01-4F57-9F7F-3924C20F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621" y="1465790"/>
            <a:ext cx="4095557" cy="3941345"/>
          </a:xfrm>
        </p:spPr>
        <p:txBody>
          <a:bodyPr>
            <a:normAutofit/>
          </a:bodyPr>
          <a:lstStyle/>
          <a:p>
            <a:r>
              <a:rPr lang="en-US" sz="6000" dirty="0"/>
              <a:t>Assignment 1: Resistance Calculation</a:t>
            </a:r>
            <a:endParaRPr lang="en-MY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255E5-ECB7-4A5A-85B3-3C6A23D84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7733" y="1359090"/>
                <a:ext cx="5132665" cy="4048046"/>
              </a:xfrm>
            </p:spPr>
            <p:txBody>
              <a:bodyPr anchor="ctr"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MY" dirty="0"/>
                  <a:t>Compute the resistance of a copper wire having a diameter of 2.05 mm and a length of 10 m. Note the resistivity of a copper is given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1.72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MY" dirty="0"/>
                  <a:t>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255E5-ECB7-4A5A-85B3-3C6A23D84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7733" y="1359090"/>
                <a:ext cx="5132665" cy="4048046"/>
              </a:xfrm>
              <a:blipFill>
                <a:blip r:embed="rId4"/>
                <a:stretch>
                  <a:fillRect l="-1306" r="-118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EA0A5-8397-4E78-AD68-C84D1238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CBF20-0E16-43D9-B554-EA69493A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MY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60911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8800" dirty="0"/>
              <a:t>Kirchhoff’s laws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8617077" cy="10698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Date: 15-07-2020</a:t>
            </a:r>
          </a:p>
          <a:p>
            <a:r>
              <a:rPr lang="en-US" dirty="0"/>
              <a:t>Module 1: Fundamentals of DC Circuits</a:t>
            </a:r>
          </a:p>
          <a:p>
            <a:r>
              <a:rPr lang="en-MY" dirty="0"/>
              <a:t>EEE 1024 Fundamentals of Electrical and Electronics Engineering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27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6651488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00277-F889-4552-9396-00FB958E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Node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95EA94-6012-4E88-9EC6-A2E036F5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93" y="1064262"/>
            <a:ext cx="8270214" cy="262579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433216-1AB1-4D9F-9D24-45F1ADF3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4142" y="4839402"/>
            <a:ext cx="7851058" cy="95433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MY" sz="2400" dirty="0"/>
              <a:t>A node in an electrical circuit is a point at which two or more circuit elements are joined together.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B9AD-80B9-41F5-A716-690573A4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F57A-D53C-4069-9C52-49303D3F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28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9211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2C003E5-1B71-4684-936D-90EBF574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Kirchhoff’s laws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86BD8-4B7B-400C-A782-25D09C32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42FF5-0FED-4929-98D8-EB4DA18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1A75A3E-2134-4864-B349-AC46199C07E9}" type="slidenum">
              <a:rPr lang="en-US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29</a:t>
            </a:fld>
            <a:endParaRPr lang="en-US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3" name="TextBox 9">
            <a:extLst>
              <a:ext uri="{FF2B5EF4-FFF2-40B4-BE49-F238E27FC236}">
                <a16:creationId xmlns:a16="http://schemas.microsoft.com/office/drawing/2014/main" id="{1A3EA002-1859-4A41-8869-BCBA228BB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12892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3744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1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Biography </a:t>
            </a:r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3" r="17385" b="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587545" y="3007389"/>
            <a:ext cx="4869179" cy="30658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Dr. Kishore Bingi</a:t>
            </a:r>
          </a:p>
          <a:p>
            <a:r>
              <a:rPr lang="en-US" sz="1800" dirty="0">
                <a:solidFill>
                  <a:srgbClr val="000000"/>
                </a:solidFill>
              </a:rPr>
              <a:t>Assistant Professor Senior Grade 1</a:t>
            </a:r>
          </a:p>
          <a:p>
            <a:r>
              <a:rPr lang="en-US" sz="1800" dirty="0">
                <a:solidFill>
                  <a:srgbClr val="000000"/>
                </a:solidFill>
              </a:rPr>
              <a:t>School of Electrical Engineering</a:t>
            </a:r>
          </a:p>
          <a:p>
            <a:r>
              <a:rPr lang="en-US" sz="1800" dirty="0">
                <a:solidFill>
                  <a:srgbClr val="000000"/>
                </a:solidFill>
              </a:rPr>
              <a:t>PhD from </a:t>
            </a:r>
            <a:r>
              <a:rPr lang="en-US" sz="1800" dirty="0" err="1">
                <a:solidFill>
                  <a:srgbClr val="000000"/>
                </a:solidFill>
              </a:rPr>
              <a:t>Universiti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Teknologi</a:t>
            </a:r>
            <a:r>
              <a:rPr lang="en-US" sz="1800" dirty="0">
                <a:solidFill>
                  <a:srgbClr val="000000"/>
                </a:solidFill>
              </a:rPr>
              <a:t> PETRONAS, Malaysia</a:t>
            </a:r>
          </a:p>
          <a:p>
            <a:r>
              <a:rPr lang="en-US" sz="1800" dirty="0">
                <a:solidFill>
                  <a:srgbClr val="000000"/>
                </a:solidFill>
                <a:hlinkClick r:id="rId8"/>
              </a:rPr>
              <a:t>https://www.kishorebingi.co.in/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kishore.bingi@vit.ac.in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87544" y="6252323"/>
            <a:ext cx="45899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EEE1024 - Kishore Bingi - SCOPE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1A75A3E-2134-4864-B349-AC46199C07E9}" type="slidenum">
              <a:rPr lang="en-US" smtClean="0"/>
              <a:pPr defTabSz="4572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46521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B622E-1D70-4E02-8FB1-F20AACFB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MY" sz="4000" dirty="0"/>
              <a:t>Kirchhoff’s Current Law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8B9BA-36D3-45A9-A391-C194CE79B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03" y="1431350"/>
            <a:ext cx="5633482" cy="178863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3CE9A0-209F-4DBC-9129-8834198C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325665"/>
            <a:ext cx="5299585" cy="23129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MY" sz="2200" b="1" dirty="0"/>
              <a:t>Kirchhoff’s current law: </a:t>
            </a:r>
            <a:r>
              <a:rPr lang="en-MY" sz="2200" dirty="0"/>
              <a:t>The net current entering a node is zero.</a:t>
            </a:r>
          </a:p>
          <a:p>
            <a:pPr algn="just">
              <a:lnSpc>
                <a:spcPct val="100000"/>
              </a:lnSpc>
            </a:pPr>
            <a:r>
              <a:rPr lang="en-MY" sz="2200" dirty="0"/>
              <a:t>To compute the net current entering a node, we </a:t>
            </a:r>
            <a:r>
              <a:rPr lang="en-MY" sz="2200" b="1" dirty="0"/>
              <a:t>add the currents entering </a:t>
            </a:r>
            <a:r>
              <a:rPr lang="en-MY" sz="2200" dirty="0"/>
              <a:t>and </a:t>
            </a:r>
            <a:r>
              <a:rPr lang="en-MY" sz="2200" b="1" dirty="0"/>
              <a:t>subtract the currents leaving.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E0353-FC87-43B8-85BD-D3B2C56E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F16E-372F-4841-9217-5A85852B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30</a:t>
            </a:fld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48BBB8-B35B-42C4-946C-A566762C47CE}"/>
                  </a:ext>
                </a:extLst>
              </p:cNvPr>
              <p:cNvSpPr txBox="1"/>
              <p:nvPr/>
            </p:nvSpPr>
            <p:spPr>
              <a:xfrm>
                <a:off x="1463372" y="3482135"/>
                <a:ext cx="3168944" cy="1261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MY" sz="2400" dirty="0"/>
                  <a:t>Node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>
                  <a:spcAft>
                    <a:spcPts val="600"/>
                  </a:spcAft>
                </a:pPr>
                <a:r>
                  <a:rPr lang="en-MY" sz="2400" dirty="0"/>
                  <a:t>Node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MY" sz="2400" dirty="0"/>
              </a:p>
              <a:p>
                <a:pPr>
                  <a:spcAft>
                    <a:spcPts val="600"/>
                  </a:spcAft>
                </a:pPr>
                <a:r>
                  <a:rPr lang="en-MY" sz="2400" dirty="0"/>
                  <a:t>Node 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48BBB8-B35B-42C4-946C-A566762C4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72" y="3482135"/>
                <a:ext cx="3168944" cy="1261884"/>
              </a:xfrm>
              <a:prstGeom prst="rect">
                <a:avLst/>
              </a:prstGeom>
              <a:blipFill>
                <a:blip r:embed="rId6"/>
                <a:stretch>
                  <a:fillRect l="-5769" t="-7729" r="-2500" b="-1352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240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7FAD-B00A-421D-945D-4307CAE9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Kirchhoff’s Current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0238-07D4-4414-B9EC-131AB2AE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60663"/>
            <a:ext cx="5026152" cy="292767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We abbreviate Kirchhoff’s current law as </a:t>
            </a:r>
            <a:r>
              <a:rPr lang="en-MY" b="1" dirty="0"/>
              <a:t>KCL</a:t>
            </a:r>
            <a:r>
              <a:rPr lang="en-MY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Another way to state KCL is: </a:t>
            </a:r>
            <a:r>
              <a:rPr lang="en-MY" i="1" dirty="0"/>
              <a:t>The sum of the currents entering a node equals the sum of the currents leaving a node.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CD908-7949-401F-A837-7BE9CCAD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FC82E-45E0-4DCC-A54C-999259B3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31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6F30A-4BA5-44A8-8366-EEF89A0B4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38" y="2035868"/>
            <a:ext cx="5633482" cy="1788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8939DA-61D3-47EF-85AC-91876BD91C34}"/>
                  </a:ext>
                </a:extLst>
              </p:cNvPr>
              <p:cNvSpPr txBox="1"/>
              <p:nvPr/>
            </p:nvSpPr>
            <p:spPr>
              <a:xfrm>
                <a:off x="7234907" y="4086653"/>
                <a:ext cx="2632965" cy="1261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MY" sz="2400" dirty="0"/>
                  <a:t>Node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>
                  <a:spcAft>
                    <a:spcPts val="600"/>
                  </a:spcAft>
                </a:pPr>
                <a:r>
                  <a:rPr lang="en-MY" sz="2400" dirty="0"/>
                  <a:t>Node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MY" sz="2400" dirty="0"/>
              </a:p>
              <a:p>
                <a:pPr>
                  <a:spcAft>
                    <a:spcPts val="600"/>
                  </a:spcAft>
                </a:pPr>
                <a:r>
                  <a:rPr lang="en-MY" sz="2400" dirty="0"/>
                  <a:t>Node 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8939DA-61D3-47EF-85AC-91876BD91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907" y="4086653"/>
                <a:ext cx="2632965" cy="1261884"/>
              </a:xfrm>
              <a:prstGeom prst="rect">
                <a:avLst/>
              </a:prstGeom>
              <a:blipFill>
                <a:blip r:embed="rId3"/>
                <a:stretch>
                  <a:fillRect l="-7176" t="-7729" r="-1389" b="-1352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637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4FAC-A6B6-45A8-864B-980180C7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Kirchhoff’s Current Law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112B8-4F82-4844-93A9-6378AF35E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5663714" cy="4050792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All points in a circuit that are connected directly by conductors can be considered as a single node.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For example, in Figure, elements A, B, C, and D are connected to a common node.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Applying KCL, we can write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112B8-4F82-4844-93A9-6378AF35E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5663714" cy="4050792"/>
              </a:xfrm>
              <a:blipFill>
                <a:blip r:embed="rId2"/>
                <a:stretch>
                  <a:fillRect l="-538" t="-752" r="-107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9A8D3-39E0-4783-90F7-23B76F37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4129C-6D2D-4FB8-9F89-F37CD8E4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32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4EB19-D27E-4C68-BA2E-69B8EBFF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218" y="1920438"/>
            <a:ext cx="4658950" cy="30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75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41DB-E8EF-4807-9691-D06AEA03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Series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0BBA1-275E-4CCA-8C56-60F60B941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7336733" cy="4050792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When elements are connected end to end, we say that they are connected in series.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For elements A and B to be in series, no other path for current can be connected to the node joining A and B.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KCL at Node 1: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KCL at Node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Thus, all elements in a series circuit have identical currents.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0BBA1-275E-4CCA-8C56-60F60B941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7336733" cy="4050792"/>
              </a:xfrm>
              <a:blipFill>
                <a:blip r:embed="rId2"/>
                <a:stretch>
                  <a:fillRect l="-416" t="-752" r="-83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8CDCE-E285-4F3E-8482-A2F9C00F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42781-2310-4C66-9CF7-D4E389B8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33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32633-EE8C-412C-A837-900A2628D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259" y="1976931"/>
            <a:ext cx="3165987" cy="29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4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B8138-5A5D-4B4D-A09D-73F90E0E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Example: KCL</a:t>
            </a:r>
            <a:endParaRPr lang="en-MY" sz="3200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B7367E39-CADC-4A64-974C-4FD480C20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859812"/>
            <a:ext cx="6882269" cy="31486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1DD7-74A4-45AB-83E0-4B235BF53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947" y="2471583"/>
            <a:ext cx="4014414" cy="1914832"/>
          </a:xfrm>
        </p:spPr>
        <p:txBody>
          <a:bodyPr>
            <a:normAutofit/>
          </a:bodyPr>
          <a:lstStyle/>
          <a:p>
            <a:r>
              <a:rPr lang="en-MY" sz="1800" dirty="0"/>
              <a:t>Which elements are in series?</a:t>
            </a:r>
          </a:p>
          <a:p>
            <a:r>
              <a:rPr lang="en-MY" sz="1800" dirty="0"/>
              <a:t>What is the relationship between id and </a:t>
            </a:r>
            <a:r>
              <a:rPr lang="en-MY" sz="1800" dirty="0" err="1"/>
              <a:t>ic</a:t>
            </a:r>
            <a:r>
              <a:rPr lang="en-MY" sz="1800" dirty="0"/>
              <a:t>?</a:t>
            </a:r>
          </a:p>
          <a:p>
            <a:r>
              <a:rPr lang="en-MY" sz="1800" dirty="0"/>
              <a:t>Given that </a:t>
            </a:r>
            <a:r>
              <a:rPr lang="en-MY" sz="1800" dirty="0" err="1"/>
              <a:t>ia</a:t>
            </a:r>
            <a:r>
              <a:rPr lang="en-MY" sz="1800" dirty="0"/>
              <a:t> = 6 A and </a:t>
            </a:r>
            <a:r>
              <a:rPr lang="en-MY" sz="1800" dirty="0" err="1"/>
              <a:t>ic</a:t>
            </a:r>
            <a:r>
              <a:rPr lang="en-MY" sz="1800" dirty="0"/>
              <a:t> = -2 A, determine the values of </a:t>
            </a:r>
            <a:r>
              <a:rPr lang="en-MY" sz="1800" dirty="0" err="1"/>
              <a:t>ib</a:t>
            </a:r>
            <a:r>
              <a:rPr lang="en-MY" sz="1800" dirty="0"/>
              <a:t> and id.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82AA2-BD98-4F32-8FF1-D7BF2D8B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E992B-2C6D-40F9-B886-9B7DE098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34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1406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5844-61D2-41D4-BE83-36DEDBC6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KCL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7966-327F-4809-96CB-07B19A98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00474"/>
            <a:ext cx="3983933" cy="108289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MY" dirty="0"/>
              <a:t>Identify the groups of circuit elements that are connected in series.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D47A2-AC62-425C-A6FD-302A2684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252F2-ECA7-43DB-A1BE-E45A571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35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EDB18-86A8-40DB-86EB-C2343921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03" y="1427508"/>
            <a:ext cx="5267325" cy="20288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D3C9E-FC21-4D23-AC51-CB5501FE6765}"/>
              </a:ext>
            </a:extLst>
          </p:cNvPr>
          <p:cNvCxnSpPr/>
          <p:nvPr/>
        </p:nvCxnSpPr>
        <p:spPr>
          <a:xfrm>
            <a:off x="727587" y="3736258"/>
            <a:ext cx="10746658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B2532A1-7105-446D-86E9-3949B959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4" y="4149364"/>
            <a:ext cx="6688197" cy="18434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AC4337-6518-4325-B396-D0A684F0EF2C}"/>
              </a:ext>
            </a:extLst>
          </p:cNvPr>
          <p:cNvSpPr txBox="1">
            <a:spLocks/>
          </p:cNvSpPr>
          <p:nvPr/>
        </p:nvSpPr>
        <p:spPr>
          <a:xfrm>
            <a:off x="7405951" y="4785305"/>
            <a:ext cx="4068294" cy="779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MY" dirty="0"/>
              <a:t>Use KCL to determine the values of the unknown currents</a:t>
            </a:r>
          </a:p>
        </p:txBody>
      </p:sp>
    </p:spTree>
    <p:extLst>
      <p:ext uri="{BB962C8B-B14F-4D97-AF65-F5344CB8AC3E}">
        <p14:creationId xmlns:p14="http://schemas.microsoft.com/office/powerpoint/2010/main" val="1015994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057F-3C50-43F6-8F65-343DAB8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KCL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5503-4AB7-432C-89ED-27183B2F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2121408"/>
            <a:ext cx="5026152" cy="40507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MY" dirty="0"/>
              <a:t>Find the values of the branch currents using KCL</a:t>
            </a:r>
          </a:p>
          <a:p>
            <a:pPr>
              <a:lnSpc>
                <a:spcPct val="100000"/>
              </a:lnSpc>
            </a:pPr>
            <a:r>
              <a:rPr lang="en-MY" dirty="0"/>
              <a:t>For the constant node current 3A, what will happen if ‘C’ is removed?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7CFC3-521C-42D3-96E8-E6A5809D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F03D-F8E0-4927-B773-A9C875FF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36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9B123-3293-42F8-8832-6F652502A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668" y="2582800"/>
            <a:ext cx="5143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08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F201-0E10-4767-97F0-4E0804CF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Kirchhoff’s Voltage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92C2-F6EB-4894-BB83-9D22294C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/>
              <a:t>Loop</a:t>
            </a:r>
            <a:r>
              <a:rPr lang="en-US" dirty="0"/>
              <a:t>: </a:t>
            </a:r>
            <a:r>
              <a:rPr lang="en-MY" dirty="0"/>
              <a:t>A loop in an electrical circuit is a closed path starting at a node and proceeding through circuit elements, eventually returning to the starting node.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AB1EE-E950-4211-8AF5-70E3260C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5E59C-BC9C-4ABB-8C4C-3374B5AD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37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9E772-8B3E-46E1-BF8C-2D007ABF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77" y="3429000"/>
            <a:ext cx="55149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38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F277-8712-43E7-8D5E-05964BF1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Kirchhoff’s voltage law (KVL)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37C8-88B0-4D3A-8CA1-98A468BD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916" y="2074017"/>
            <a:ext cx="5203132" cy="405079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MY" sz="1800" dirty="0"/>
              <a:t>The algebraic sum of the voltages equals zero for any closed path (loop) in an electrical circuit.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MY" sz="1800" dirty="0"/>
          </a:p>
          <a:p>
            <a:pPr algn="just">
              <a:lnSpc>
                <a:spcPct val="100000"/>
              </a:lnSpc>
            </a:pPr>
            <a:r>
              <a:rPr lang="en-MY" sz="1800" dirty="0"/>
              <a:t>In traveling around a loop, we encounter various voltages, some of which carry a positive sign while others carry a negative sign in the algebraic sum. </a:t>
            </a:r>
          </a:p>
          <a:p>
            <a:pPr algn="just">
              <a:lnSpc>
                <a:spcPct val="100000"/>
              </a:lnSpc>
            </a:pPr>
            <a:r>
              <a:rPr lang="en-MY" sz="1800" dirty="0"/>
              <a:t>A convenient convention is to use the first polarity mark encountered for each voltage to decide if it should be added or subtracted in the algebraic sum.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DB4F8-ECA2-4517-9F83-15BC41EA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CF645-0C5E-4BB1-B448-6C69F84E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38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D273D5-1953-4073-AA94-D7389AA3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117" y="2074017"/>
            <a:ext cx="5037011" cy="2670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3616B6-1355-4A93-9725-EC9B6C40CE75}"/>
                  </a:ext>
                </a:extLst>
              </p:cNvPr>
              <p:cNvSpPr txBox="1"/>
              <p:nvPr/>
            </p:nvSpPr>
            <p:spPr>
              <a:xfrm>
                <a:off x="6978971" y="4744066"/>
                <a:ext cx="4094775" cy="1261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MY" sz="2400" dirty="0"/>
                  <a:t>Loop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>
                  <a:spcAft>
                    <a:spcPts val="600"/>
                  </a:spcAft>
                </a:pPr>
                <a:r>
                  <a:rPr lang="en-MY" sz="2400" dirty="0"/>
                  <a:t>Loop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MY" sz="2400" dirty="0"/>
              </a:p>
              <a:p>
                <a:pPr>
                  <a:spcAft>
                    <a:spcPts val="600"/>
                  </a:spcAft>
                </a:pPr>
                <a:r>
                  <a:rPr lang="en-MY" sz="2400" dirty="0"/>
                  <a:t>Loop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3616B6-1355-4A93-9725-EC9B6C40C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971" y="4744066"/>
                <a:ext cx="4094775" cy="1261884"/>
              </a:xfrm>
              <a:prstGeom prst="rect">
                <a:avLst/>
              </a:prstGeom>
              <a:blipFill>
                <a:blip r:embed="rId3"/>
                <a:stretch>
                  <a:fillRect l="-4613" t="-7729" r="-1637" b="-1352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362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C055-BBA5-4D20-AC8A-91000084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Parallel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86AA-3409-48F2-9E8B-46EB485E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We say that two circuit elements are connected in parallel if both ends of one element are connected directly (i.e., by conductors) to corresponding ends of the other.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C41EE-EC08-4668-8265-294E09E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E34F4-519D-435F-9B28-201DDC11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39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808F5-B89B-491F-9A77-37DF7CA5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3409852"/>
            <a:ext cx="346710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34CB8-5E5D-44A9-82FC-ED71DED05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139" y="3090764"/>
            <a:ext cx="6181725" cy="2505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A28463-EEAD-4B86-8197-8F6896C86E5A}"/>
              </a:ext>
            </a:extLst>
          </p:cNvPr>
          <p:cNvSpPr txBox="1"/>
          <p:nvPr/>
        </p:nvSpPr>
        <p:spPr>
          <a:xfrm>
            <a:off x="1203960" y="5595839"/>
            <a:ext cx="991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latin typeface="TimesTenLTStd-Roman"/>
              </a:rPr>
              <a:t>Element </a:t>
            </a:r>
            <a:r>
              <a:rPr lang="en-MY" sz="1800" b="0" i="1" u="none" strike="noStrike" baseline="0" dirty="0">
                <a:latin typeface="TimesTenLTStd-Italic"/>
              </a:rPr>
              <a:t>B </a:t>
            </a:r>
            <a:r>
              <a:rPr lang="en-MY" sz="1800" b="0" i="0" u="none" strike="noStrike" baseline="0" dirty="0">
                <a:latin typeface="TimesTenLTStd-Roman"/>
              </a:rPr>
              <a:t>is </a:t>
            </a:r>
            <a:r>
              <a:rPr lang="en-MY" sz="1800" b="0" i="1" u="none" strike="noStrike" baseline="0" dirty="0">
                <a:latin typeface="TimesTenLTStd-Italic"/>
              </a:rPr>
              <a:t>not </a:t>
            </a:r>
            <a:r>
              <a:rPr lang="en-MY" sz="1800" b="0" i="0" u="none" strike="noStrike" baseline="0" dirty="0">
                <a:latin typeface="TimesTenLTStd-Roman"/>
              </a:rPr>
              <a:t>in parallel with </a:t>
            </a:r>
            <a:r>
              <a:rPr lang="en-MY" sz="1800" b="0" i="1" u="none" strike="noStrike" baseline="0" dirty="0">
                <a:latin typeface="TimesTenLTStd-Italic"/>
              </a:rPr>
              <a:t>D </a:t>
            </a:r>
            <a:r>
              <a:rPr lang="en-MY" sz="1800" b="0" i="0" u="none" strike="noStrike" baseline="0" dirty="0">
                <a:latin typeface="TimesTenLTStd-Roman"/>
              </a:rPr>
              <a:t>because the top end of </a:t>
            </a:r>
            <a:r>
              <a:rPr lang="en-MY" sz="1800" b="0" i="1" u="none" strike="noStrike" baseline="0" dirty="0">
                <a:latin typeface="TimesTenLTStd-Italic"/>
              </a:rPr>
              <a:t>B </a:t>
            </a:r>
            <a:r>
              <a:rPr lang="en-MY" sz="1800" b="0" i="0" u="none" strike="noStrike" baseline="0" dirty="0">
                <a:latin typeface="TimesTenLTStd-Roman"/>
              </a:rPr>
              <a:t>is not </a:t>
            </a:r>
            <a:r>
              <a:rPr lang="en-MY" sz="1800" b="0" i="1" u="none" strike="noStrike" baseline="0" dirty="0">
                <a:latin typeface="TimesTenLTStd-Italic"/>
              </a:rPr>
              <a:t>directly </a:t>
            </a:r>
            <a:r>
              <a:rPr lang="en-MY" sz="1800" b="0" i="0" u="none" strike="noStrike" baseline="0" dirty="0">
                <a:latin typeface="TimesTenLTStd-Roman"/>
              </a:rPr>
              <a:t>connected to the top end of </a:t>
            </a:r>
            <a:r>
              <a:rPr lang="en-MY" sz="1800" b="0" i="1" u="none" strike="noStrike" baseline="0" dirty="0">
                <a:latin typeface="TimesTenLTStd-Italic"/>
              </a:rPr>
              <a:t>D</a:t>
            </a:r>
            <a:r>
              <a:rPr lang="en-MY" sz="1800" b="0" i="0" u="none" strike="noStrike" baseline="0" dirty="0">
                <a:latin typeface="TimesTenLTStd-Roman"/>
              </a:rPr>
              <a:t>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6147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Microsoft Teams &amp; Others</a:t>
            </a:r>
            <a:endParaRPr lang="en-MY" sz="4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4</a:t>
            </a:fld>
            <a:endParaRPr lang="en-MY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FA9CBDFC-79F2-4120-8AD8-0AA025793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27975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27707632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8578-E00D-42C6-A622-7587402E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Kirchhoff’s Voltage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A8B67-A7D2-4E0A-B2BB-78FFA72B4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6766462" cy="405079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Loop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algn="just"/>
                <a:r>
                  <a:rPr lang="en-MY" dirty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MY" dirty="0"/>
              </a:p>
              <a:p>
                <a:pPr algn="just"/>
                <a:r>
                  <a:rPr lang="en-MY" dirty="0"/>
                  <a:t>Loop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algn="just"/>
                <a:r>
                  <a:rPr lang="en-MY" dirty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MY" dirty="0"/>
              </a:p>
              <a:p>
                <a:pPr algn="just"/>
                <a:r>
                  <a:rPr lang="en-MY" dirty="0"/>
                  <a:t>Loop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algn="just"/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/>
              </a:p>
              <a:p>
                <a:pPr algn="just"/>
                <a:r>
                  <a:rPr lang="en-US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algn="just"/>
                <a:r>
                  <a:rPr lang="en-US" b="0" dirty="0"/>
                  <a:t>Thus, in parallel circuits, </a:t>
                </a:r>
                <a:r>
                  <a:rPr lang="en-MY" b="0" dirty="0"/>
                  <a:t>the magnitudes and actual polarities of all three voltages are the same.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A8B67-A7D2-4E0A-B2BB-78FFA72B4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6766462" cy="4050792"/>
              </a:xfrm>
              <a:blipFill>
                <a:blip r:embed="rId2"/>
                <a:stretch>
                  <a:fillRect l="-451" t="-1504" r="-99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0ABA1-BC18-4543-9783-A14B23CA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7D553-7188-40F7-83E6-D3A33B5C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40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5E879-299E-4882-A123-254A45866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26" y="2495550"/>
            <a:ext cx="3467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51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4A22-D8A9-48E0-8670-EE0B6425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5FDD-5972-44DD-AA58-8BB3A482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2121408"/>
            <a:ext cx="4096082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Which elements are in parallel?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Which elements are in series?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What is the relationship between </a:t>
            </a:r>
            <a:r>
              <a:rPr lang="en-MY" dirty="0" err="1"/>
              <a:t>vd</a:t>
            </a:r>
            <a:r>
              <a:rPr lang="en-MY" dirty="0"/>
              <a:t> and </a:t>
            </a:r>
            <a:r>
              <a:rPr lang="en-MY" dirty="0" err="1"/>
              <a:t>vf</a:t>
            </a:r>
            <a:r>
              <a:rPr lang="en-MY" dirty="0"/>
              <a:t>?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Given that </a:t>
            </a:r>
            <a:r>
              <a:rPr lang="en-MY" dirty="0" err="1"/>
              <a:t>va</a:t>
            </a:r>
            <a:r>
              <a:rPr lang="en-MY" dirty="0"/>
              <a:t> = 10 V, </a:t>
            </a:r>
            <a:r>
              <a:rPr lang="en-MY" dirty="0" err="1"/>
              <a:t>vc</a:t>
            </a:r>
            <a:r>
              <a:rPr lang="en-MY" dirty="0"/>
              <a:t> = 15 V, and </a:t>
            </a:r>
            <a:r>
              <a:rPr lang="en-MY" dirty="0" err="1"/>
              <a:t>ve</a:t>
            </a:r>
            <a:r>
              <a:rPr lang="en-MY" dirty="0"/>
              <a:t> = 20 V, determine the values of </a:t>
            </a:r>
            <a:r>
              <a:rPr lang="en-MY" dirty="0" err="1"/>
              <a:t>vb</a:t>
            </a:r>
            <a:r>
              <a:rPr lang="en-MY" dirty="0"/>
              <a:t> and </a:t>
            </a:r>
            <a:r>
              <a:rPr lang="en-MY" dirty="0" err="1"/>
              <a:t>vf</a:t>
            </a:r>
            <a:r>
              <a:rPr lang="en-MY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5C8DC-7F3C-424B-8909-504401CB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F6EF5-7D4B-4846-84A6-E3F1034E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41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0360E-8960-4FFD-ACEE-006CF2D4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518" y="2278778"/>
            <a:ext cx="63436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75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7F6-6620-49DC-9C67-0E7B5BF2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2: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BCC3-A609-4F08-8C37-E65E82FE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56917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Identify the elements that are in parallel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Identify the elements that are in series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Find the values of </a:t>
            </a:r>
            <a:r>
              <a:rPr lang="en-MY" dirty="0" err="1"/>
              <a:t>vc</a:t>
            </a:r>
            <a:r>
              <a:rPr lang="en-MY" dirty="0"/>
              <a:t> and </a:t>
            </a:r>
            <a:r>
              <a:rPr lang="en-MY" dirty="0" err="1"/>
              <a:t>ve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2BAC6-695A-409B-BE83-E00F7F59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6538E-69DA-4992-B2EE-85004EA5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42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F0F64-46A0-48BA-A71A-62F503A3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843" y="2697100"/>
            <a:ext cx="60293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25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63E4-5B40-4B62-A076-86BC0923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3: KCL &amp;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0368-805F-4913-82BF-DE55DFE1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026152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Find the values of the other currents in Figure, if </a:t>
            </a:r>
            <a:r>
              <a:rPr lang="en-MY" dirty="0" err="1"/>
              <a:t>ia</a:t>
            </a:r>
            <a:r>
              <a:rPr lang="en-MY" dirty="0"/>
              <a:t> = 1 A, </a:t>
            </a:r>
            <a:r>
              <a:rPr lang="en-MY" dirty="0" err="1"/>
              <a:t>ib</a:t>
            </a:r>
            <a:r>
              <a:rPr lang="en-MY" dirty="0"/>
              <a:t> = 2 A, id = -3 A, and </a:t>
            </a:r>
            <a:r>
              <a:rPr lang="en-MY" dirty="0" err="1"/>
              <a:t>ih</a:t>
            </a:r>
            <a:r>
              <a:rPr lang="en-MY" dirty="0"/>
              <a:t> = 5 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CAE6-7B3C-410A-8224-0EBD043B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3E3DC-3C4A-4F21-9118-3A8C1976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43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2A669-95EA-4ABE-A457-3CCA82A6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628" y="2121408"/>
            <a:ext cx="47625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6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B96E-ED9B-444B-99E2-D0459D49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4: KCL &amp;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83C7-ECB4-4088-8E4E-ABB2AC032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935475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Solve for the other voltage shown in Figure, given that </a:t>
            </a:r>
            <a:r>
              <a:rPr lang="en-MY" dirty="0" err="1"/>
              <a:t>va</a:t>
            </a:r>
            <a:r>
              <a:rPr lang="en-MY" dirty="0"/>
              <a:t> = 10 V, </a:t>
            </a:r>
            <a:r>
              <a:rPr lang="en-MY" dirty="0" err="1"/>
              <a:t>vb</a:t>
            </a:r>
            <a:r>
              <a:rPr lang="en-MY" dirty="0"/>
              <a:t> = 8 V, </a:t>
            </a:r>
            <a:r>
              <a:rPr lang="en-MY" dirty="0" err="1"/>
              <a:t>vf</a:t>
            </a:r>
            <a:r>
              <a:rPr lang="en-MY" dirty="0"/>
              <a:t> = -5 V, and </a:t>
            </a:r>
            <a:r>
              <a:rPr lang="en-MY" dirty="0" err="1"/>
              <a:t>vh</a:t>
            </a:r>
            <a:r>
              <a:rPr lang="en-MY" dirty="0"/>
              <a:t> = 2 V.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E896F-F159-4820-9F68-401F43B8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80B29-413B-4D9D-B1E0-FFE81ACD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44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89B4D-D810-454B-8DAD-CECE9289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678" y="2121408"/>
            <a:ext cx="51244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2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776E-ED18-4024-9657-BC879C7B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452A04-9CD2-47A9-A0F4-CBDD9A44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026152" cy="4050792"/>
          </a:xfrm>
        </p:spPr>
        <p:txBody>
          <a:bodyPr/>
          <a:lstStyle/>
          <a:p>
            <a:r>
              <a:rPr lang="en-US" dirty="0"/>
              <a:t>Nodes?</a:t>
            </a:r>
          </a:p>
          <a:p>
            <a:r>
              <a:rPr lang="en-US" dirty="0"/>
              <a:t>Elements in Parallel?</a:t>
            </a:r>
          </a:p>
          <a:p>
            <a:r>
              <a:rPr lang="en-US" dirty="0"/>
              <a:t>Elements in Series?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9F876-BF20-437C-BDF6-A95E9C86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60C86-519D-4501-93C4-2CC197A3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45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A597E-1BE8-4B54-89FA-B0A5DA74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473" y="2564130"/>
            <a:ext cx="39147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71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54DD-A16E-44A3-8DEE-614BB35C6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Problems on Ohm’s law, KCL &amp; KVL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3AE6D-E1BB-4556-B4F6-D821E3F6B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Module 1: Fundamentals of DC Circuits</a:t>
            </a:r>
          </a:p>
          <a:p>
            <a:pPr algn="just">
              <a:lnSpc>
                <a:spcPct val="110000"/>
              </a:lnSpc>
            </a:pPr>
            <a:r>
              <a:rPr lang="en-MY" dirty="0"/>
              <a:t>EEE1024 Fundamentals of Electrical and Electronics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0594A-4B90-45A6-8F2B-7B39EA6B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46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29BD2-D6B2-46D1-9076-72FBC694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</p:spTree>
    <p:extLst>
      <p:ext uri="{BB962C8B-B14F-4D97-AF65-F5344CB8AC3E}">
        <p14:creationId xmlns:p14="http://schemas.microsoft.com/office/powerpoint/2010/main" val="2982503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8505E9-BAF7-4A06-97A4-EBE73355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&amp; charge</a:t>
            </a:r>
            <a:endParaRPr lang="en-MY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0E287C-2678-4ED4-81FC-2318252F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10052304" cy="64008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MY" dirty="0"/>
              <a:t>Current is the time rate of flow of electrical charge. Its units are amperes (A), which are equivalent to coulombs per second (C/s)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6060A04-EB4A-4ED7-995B-8F7E888F2B1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MY" b="1" dirty="0">
                    <a:solidFill>
                      <a:srgbClr val="FF0000"/>
                    </a:solidFill>
                  </a:rPr>
                  <a:t>1. </a:t>
                </a:r>
                <a:r>
                  <a:rPr lang="en-MY" dirty="0"/>
                  <a:t>The current through a given circuit element is given by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MY" dirty="0"/>
              </a:p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MY" dirty="0"/>
                  <a:t>Find the net charge that passes through the element in the interval for t = 0 to t = ∞.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6060A04-EB4A-4ED7-995B-8F7E888F2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79" t="-738" r="-115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B4F7F80-D583-4475-96FA-6C43FB1A051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MY" b="1" dirty="0">
                    <a:solidFill>
                      <a:srgbClr val="FF0000"/>
                    </a:solidFill>
                  </a:rPr>
                  <a:t>2. </a:t>
                </a:r>
                <a:r>
                  <a:rPr lang="en-MY" dirty="0"/>
                  <a:t>The net charge through a cross section of a certain circuit element is given by 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MY" dirty="0"/>
                  <a:t>Determine the current through the element.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B4F7F80-D583-4475-96FA-6C43FB1A0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151" t="-738" r="-115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E324-8102-4169-846C-638E585B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6A7E-847A-47CA-8889-99F11AA8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47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4963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C165E0-C017-4544-A71A-3D18ECC1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&amp; energy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2654124-5EF2-4919-B974-905666BFE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6422333" cy="4050792"/>
              </a:xfrm>
            </p:spPr>
            <p:txBody>
              <a:bodyPr/>
              <a:lstStyle/>
              <a:p>
                <a:pPr marL="0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MY" b="1" dirty="0">
                    <a:solidFill>
                      <a:srgbClr val="FF0000"/>
                    </a:solidFill>
                  </a:rPr>
                  <a:t>3. </a:t>
                </a:r>
                <a:r>
                  <a:rPr lang="en-MY" dirty="0"/>
                  <a:t>Consider the element shown in Figure, which has v(t) = −15 V and </a:t>
                </a:r>
                <a:r>
                  <a:rPr lang="en-MY" dirty="0" err="1"/>
                  <a:t>i</a:t>
                </a:r>
                <a:r>
                  <a:rPr lang="en-MY" dirty="0"/>
                  <a:t>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MY" dirty="0"/>
                  <a:t> A. 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MY" dirty="0"/>
                  <a:t>Compute the power for the circuit element. 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MY" dirty="0"/>
                  <a:t>Find the energy transferred between t =0 and t=∞. 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MY" dirty="0"/>
                  <a:t>Is this energy absorbed by the element or supplied by it?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2654124-5EF2-4919-B974-905666BFE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6422333" cy="4050792"/>
              </a:xfrm>
              <a:blipFill>
                <a:blip r:embed="rId2"/>
                <a:stretch>
                  <a:fillRect l="-1045" t="-752" r="-95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6E6F7-727C-4957-B6DC-B1906A08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8DB0A-ED39-4898-97BF-202F4AA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48</a:t>
            </a:fld>
            <a:endParaRPr lang="en-MY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556722-697C-4CB5-84F2-FFE55DB5A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075" y="2338387"/>
            <a:ext cx="20002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3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258C-0A74-47D3-8EEC-9E71E68A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2660-B2C3-4F0D-B14D-CE7DBDD22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311287" cy="405079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MY" b="1" dirty="0">
                <a:solidFill>
                  <a:srgbClr val="FF0000"/>
                </a:solidFill>
              </a:rPr>
              <a:t>4. </a:t>
            </a:r>
            <a:r>
              <a:rPr lang="en-MY" dirty="0"/>
              <a:t>Given that </a:t>
            </a:r>
            <a:r>
              <a:rPr lang="en-MY" dirty="0" err="1"/>
              <a:t>ib</a:t>
            </a:r>
            <a:r>
              <a:rPr lang="en-MY" dirty="0"/>
              <a:t> = 3 A; </a:t>
            </a:r>
            <a:r>
              <a:rPr lang="en-MY" dirty="0" err="1"/>
              <a:t>ic</a:t>
            </a:r>
            <a:r>
              <a:rPr lang="en-MY" dirty="0"/>
              <a:t> = 5 A; </a:t>
            </a:r>
            <a:r>
              <a:rPr lang="en-MY" dirty="0" err="1"/>
              <a:t>ig</a:t>
            </a:r>
            <a:r>
              <a:rPr lang="en-MY" dirty="0"/>
              <a:t> = 6 A, and </a:t>
            </a:r>
            <a:r>
              <a:rPr lang="en-MY" dirty="0" err="1"/>
              <a:t>ie</a:t>
            </a:r>
            <a:r>
              <a:rPr lang="en-MY" dirty="0"/>
              <a:t> = 5 A, determine the values of other currents</a:t>
            </a:r>
          </a:p>
          <a:p>
            <a:pPr algn="just">
              <a:lnSpc>
                <a:spcPct val="100000"/>
              </a:lnSpc>
            </a:pPr>
            <a:endParaRPr lang="en-MY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MY" b="1" dirty="0">
                <a:solidFill>
                  <a:srgbClr val="FF0000"/>
                </a:solidFill>
              </a:rPr>
              <a:t>5. </a:t>
            </a:r>
            <a:r>
              <a:rPr lang="en-MY" dirty="0"/>
              <a:t>Determine the values of the other currents in Figure, given that </a:t>
            </a:r>
            <a:r>
              <a:rPr lang="en-MY" dirty="0" err="1"/>
              <a:t>ia</a:t>
            </a:r>
            <a:r>
              <a:rPr lang="en-MY" dirty="0"/>
              <a:t> = 2A, </a:t>
            </a:r>
            <a:r>
              <a:rPr lang="en-MY" dirty="0" err="1"/>
              <a:t>ic</a:t>
            </a:r>
            <a:r>
              <a:rPr lang="en-MY" dirty="0"/>
              <a:t> = −3A, </a:t>
            </a:r>
            <a:r>
              <a:rPr lang="en-MY" dirty="0" err="1"/>
              <a:t>ig</a:t>
            </a:r>
            <a:r>
              <a:rPr lang="en-MY" dirty="0"/>
              <a:t> = 6A, and </a:t>
            </a:r>
            <a:r>
              <a:rPr lang="en-MY" dirty="0" err="1"/>
              <a:t>ih</a:t>
            </a:r>
            <a:r>
              <a:rPr lang="en-MY" dirty="0"/>
              <a:t> = 1A.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5476-4E91-4619-9272-ECE3F554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F425-CEC4-4B30-A10A-440907EF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49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5A301-F3D9-4D2E-9649-D2C56892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508" y="2093976"/>
            <a:ext cx="52197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Electrical Circuit</a:t>
            </a:r>
          </a:p>
          <a:p>
            <a:r>
              <a:rPr lang="en-US" dirty="0"/>
              <a:t>Circuit Elements</a:t>
            </a:r>
          </a:p>
          <a:p>
            <a:r>
              <a:rPr lang="en-US" dirty="0"/>
              <a:t>Charge</a:t>
            </a:r>
          </a:p>
          <a:p>
            <a:r>
              <a:rPr lang="en-MY" dirty="0"/>
              <a:t>Electrical Current</a:t>
            </a:r>
          </a:p>
          <a:p>
            <a:r>
              <a:rPr lang="en-MY" dirty="0"/>
              <a:t>Electrical Voltage</a:t>
            </a:r>
          </a:p>
          <a:p>
            <a:r>
              <a:rPr lang="en-MY" dirty="0"/>
              <a:t>Power &amp; Energy</a:t>
            </a:r>
          </a:p>
          <a:p>
            <a:r>
              <a:rPr lang="en-MY" dirty="0"/>
              <a:t>Resistors and Ohm’s Law</a:t>
            </a:r>
          </a:p>
          <a:p>
            <a:r>
              <a:rPr lang="en-MY" dirty="0"/>
              <a:t>Ohm’s Law Triangle</a:t>
            </a:r>
          </a:p>
          <a:p>
            <a:r>
              <a:rPr lang="en-MY" dirty="0"/>
              <a:t>Power Triangle </a:t>
            </a:r>
          </a:p>
          <a:p>
            <a:r>
              <a:rPr lang="en-MY" dirty="0"/>
              <a:t>Ohm’s Law Pie Chart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2740949"/>
      </p:ext>
    </p:extLst>
  </p:cSld>
  <p:clrMapOvr>
    <a:masterClrMapping/>
  </p:clrMapOvr>
  <p:transition spd="slow">
    <p:cov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CB56-6393-41E8-A8C0-A1F88B34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2212-D644-4181-BEE3-7104F749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183468" cy="405079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MY" b="1" dirty="0">
                <a:solidFill>
                  <a:srgbClr val="FF0000"/>
                </a:solidFill>
              </a:rPr>
              <a:t>6. </a:t>
            </a:r>
            <a:r>
              <a:rPr lang="en-MY" dirty="0"/>
              <a:t>We know that </a:t>
            </a:r>
            <a:r>
              <a:rPr lang="en-MY" dirty="0" err="1"/>
              <a:t>va</a:t>
            </a:r>
            <a:r>
              <a:rPr lang="en-MY" dirty="0"/>
              <a:t> = 10 V, </a:t>
            </a:r>
            <a:r>
              <a:rPr lang="en-MY" dirty="0" err="1"/>
              <a:t>vb</a:t>
            </a:r>
            <a:r>
              <a:rPr lang="en-MY" dirty="0"/>
              <a:t> = −3 V, </a:t>
            </a:r>
            <a:r>
              <a:rPr lang="en-MY" dirty="0" err="1"/>
              <a:t>vf</a:t>
            </a:r>
            <a:r>
              <a:rPr lang="en-MY" dirty="0"/>
              <a:t> = 12 V, and </a:t>
            </a:r>
            <a:r>
              <a:rPr lang="en-MY" dirty="0" err="1"/>
              <a:t>vh</a:t>
            </a:r>
            <a:r>
              <a:rPr lang="en-MY" dirty="0"/>
              <a:t> = 5 V, solve for the other voltages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DF48F-767B-45CF-9925-DC075063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D859-33F3-4BD8-BEF4-2F4801EF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50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8EB60-4CAA-4A02-924A-C67B093F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843" y="2093976"/>
            <a:ext cx="52673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69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6A35-7697-45B3-B521-5CBE2490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law, </a:t>
            </a:r>
            <a:r>
              <a:rPr lang="en-US" dirty="0" err="1"/>
              <a:t>kcl</a:t>
            </a:r>
            <a:r>
              <a:rPr lang="en-US" dirty="0"/>
              <a:t> &amp;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3EA9-A2DE-43E4-B22C-CC33CFA55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575597" cy="405079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MY" b="1" dirty="0">
                <a:solidFill>
                  <a:srgbClr val="FF0000"/>
                </a:solidFill>
              </a:rPr>
              <a:t>7. </a:t>
            </a:r>
            <a:r>
              <a:rPr lang="en-MY" dirty="0"/>
              <a:t>Consider the circuit shown in Figure, Use repeated applications of Ohm’s law, KVL, and KCL to eventually find Vx.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6C65-2743-41B8-A0BC-F27E39FF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DDF1-EFDA-42FF-AA1C-A478B7EA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51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CF4FC-037F-40E9-A422-F0A74D30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63" y="3429000"/>
            <a:ext cx="54768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6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001A-BC80-4BE3-ACF4-F8688E4C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law, </a:t>
            </a:r>
            <a:r>
              <a:rPr lang="en-US" dirty="0" err="1"/>
              <a:t>kcl</a:t>
            </a:r>
            <a:r>
              <a:rPr lang="en-US" dirty="0"/>
              <a:t> &amp;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F95B-C702-4CBA-8406-01F1ECB9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8388785" cy="405079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MY" b="1" dirty="0">
                <a:solidFill>
                  <a:srgbClr val="FF0000"/>
                </a:solidFill>
              </a:rPr>
              <a:t>8. </a:t>
            </a:r>
            <a:r>
              <a:rPr lang="en-MY" dirty="0"/>
              <a:t>Use repeated applications of Ohm’s law, KVL, and KCL to eventually find the value of Ix in the circuit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B7D4F-4961-4BC6-B66E-1F7513A2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4D45-6173-4BDA-8B13-3D18A832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52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0E237-6E88-4030-8AC0-91C62A22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078" y="3429000"/>
            <a:ext cx="55530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1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54DD-A16E-44A3-8DEE-614BB35C6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Node voltage analysis</a:t>
            </a:r>
            <a:endParaRPr lang="en-MY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3AE6D-E1BB-4556-B4F6-D821E3F6B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Module 1: Fundamentals of DC Circuits</a:t>
            </a:r>
          </a:p>
          <a:p>
            <a:pPr algn="just">
              <a:lnSpc>
                <a:spcPct val="110000"/>
              </a:lnSpc>
            </a:pPr>
            <a:r>
              <a:rPr lang="en-MY" dirty="0"/>
              <a:t>EEE1024 Fundamentals of Electrical and Electronics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0594A-4B90-45A6-8F2B-7B39EA6B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53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29BD2-D6B2-46D1-9076-72FBC694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</p:spTree>
    <p:extLst>
      <p:ext uri="{BB962C8B-B14F-4D97-AF65-F5344CB8AC3E}">
        <p14:creationId xmlns:p14="http://schemas.microsoft.com/office/powerpoint/2010/main" val="191611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6A35-7697-45B3-B521-5CBE2490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law, </a:t>
            </a:r>
            <a:r>
              <a:rPr lang="en-US" dirty="0" err="1"/>
              <a:t>kcl</a:t>
            </a:r>
            <a:r>
              <a:rPr lang="en-US" dirty="0"/>
              <a:t> &amp;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3EA9-A2DE-43E4-B22C-CC33CFA55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575597" cy="405079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MY" b="1" dirty="0">
                <a:solidFill>
                  <a:srgbClr val="FF0000"/>
                </a:solidFill>
              </a:rPr>
              <a:t>1. </a:t>
            </a:r>
            <a:r>
              <a:rPr lang="en-MY" dirty="0"/>
              <a:t>Consider the circuit shown in Figure, Use repeated applications of Ohm’s law, KVL, and KCL to eventually find Vx.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6C65-2743-41B8-A0BC-F27E39FF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DDF1-EFDA-42FF-AA1C-A478B7EA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54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CF4FC-037F-40E9-A422-F0A74D30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63" y="3429000"/>
            <a:ext cx="54768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519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001A-BC80-4BE3-ACF4-F8688E4C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law, </a:t>
            </a:r>
            <a:r>
              <a:rPr lang="en-US" dirty="0" err="1"/>
              <a:t>kcl</a:t>
            </a:r>
            <a:r>
              <a:rPr lang="en-US" dirty="0"/>
              <a:t> &amp;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F95B-C702-4CBA-8406-01F1ECB9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8388785" cy="405079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MY" b="1" dirty="0">
                <a:solidFill>
                  <a:srgbClr val="FF0000"/>
                </a:solidFill>
              </a:rPr>
              <a:t>2. </a:t>
            </a:r>
            <a:r>
              <a:rPr lang="en-MY" dirty="0"/>
              <a:t>Use repeated applications of Ohm’s law, KVL, and KCL to eventually find the value of Ix in the circuit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B7D4F-4961-4BC6-B66E-1F7513A2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4D45-6173-4BDA-8B13-3D18A832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55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0E237-6E88-4030-8AC0-91C62A22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078" y="3429000"/>
            <a:ext cx="5553075" cy="1924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59D0A9-CDCE-407E-84BE-C258DB9C41DA}"/>
              </a:ext>
            </a:extLst>
          </p:cNvPr>
          <p:cNvSpPr/>
          <p:nvPr/>
        </p:nvSpPr>
        <p:spPr>
          <a:xfrm rot="19836144">
            <a:off x="1436067" y="3829437"/>
            <a:ext cx="47949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Assignment 1</a:t>
            </a:r>
          </a:p>
        </p:txBody>
      </p:sp>
    </p:spTree>
    <p:extLst>
      <p:ext uri="{BB962C8B-B14F-4D97-AF65-F5344CB8AC3E}">
        <p14:creationId xmlns:p14="http://schemas.microsoft.com/office/powerpoint/2010/main" val="42723216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1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7735D-02E5-4501-A28D-F75E958A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Resistance's in series and Parallel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C6F9B-E3C9-4994-BEA5-D8AAC5B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MY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SCOPE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7BCC8-764C-4B58-AB4B-7892F03C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003" y="6215530"/>
            <a:ext cx="713983" cy="479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EC304C25-3FCF-4241-8CF7-9900BF238B2B}" type="slidenum">
              <a:rPr lang="en-US" sz="28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56</a:t>
            </a:fld>
            <a:endParaRPr lang="en-US" sz="28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029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8607-9472-481E-B171-9BDB9517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Series Resistances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C8C69-EC12-4290-8F00-3D38A98183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3752" y="1826440"/>
                <a:ext cx="8129409" cy="4181069"/>
              </a:xfrm>
            </p:spPr>
            <p:txBody>
              <a:bodyPr>
                <a:normAutofit fontScale="92500"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Consider the series combination of three resistances shown in Figure.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Recall that in a series circuit the elements are connected end to end and that the same current flows through all the elements.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Using KVL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Using Ohm’s Law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C8C69-EC12-4290-8F00-3D38A9818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3752" y="1826440"/>
                <a:ext cx="8129409" cy="4181069"/>
              </a:xfrm>
              <a:blipFill>
                <a:blip r:embed="rId2"/>
                <a:stretch>
                  <a:fillRect l="-375" t="-876" r="-67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0605E-263C-4ABF-BCD2-A540393C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92EB-1D7A-4EF7-986E-6F1EC727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57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D3073A-66D3-434C-BCC2-9E9809DF5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370"/>
          <a:stretch/>
        </p:blipFill>
        <p:spPr>
          <a:xfrm>
            <a:off x="6603486" y="4112144"/>
            <a:ext cx="2181225" cy="1909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BDF4EF-B345-4040-B5AC-1D6396D7C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4176939"/>
            <a:ext cx="1857375" cy="15525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DB52B9-0D19-4275-AEFD-EB77455EE2B2}"/>
              </a:ext>
            </a:extLst>
          </p:cNvPr>
          <p:cNvCxnSpPr>
            <a:stCxn id="7" idx="3"/>
          </p:cNvCxnSpPr>
          <p:nvPr/>
        </p:nvCxnSpPr>
        <p:spPr>
          <a:xfrm flipV="1">
            <a:off x="8784711" y="5067052"/>
            <a:ext cx="683754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FAC4FC-4846-4554-A54E-1CC31CFB8018}"/>
              </a:ext>
            </a:extLst>
          </p:cNvPr>
          <p:cNvSpPr/>
          <p:nvPr/>
        </p:nvSpPr>
        <p:spPr>
          <a:xfrm>
            <a:off x="6440129" y="3991897"/>
            <a:ext cx="5018446" cy="2030064"/>
          </a:xfrm>
          <a:custGeom>
            <a:avLst/>
            <a:gdLst>
              <a:gd name="connsiteX0" fmla="*/ 0 w 5018446"/>
              <a:gd name="connsiteY0" fmla="*/ 471097 h 2030064"/>
              <a:gd name="connsiteX1" fmla="*/ 471097 w 5018446"/>
              <a:gd name="connsiteY1" fmla="*/ 0 h 2030064"/>
              <a:gd name="connsiteX2" fmla="*/ 971894 w 5018446"/>
              <a:gd name="connsiteY2" fmla="*/ 0 h 2030064"/>
              <a:gd name="connsiteX3" fmla="*/ 1554215 w 5018446"/>
              <a:gd name="connsiteY3" fmla="*/ 0 h 2030064"/>
              <a:gd name="connsiteX4" fmla="*/ 2136537 w 5018446"/>
              <a:gd name="connsiteY4" fmla="*/ 0 h 2030064"/>
              <a:gd name="connsiteX5" fmla="*/ 2596571 w 5018446"/>
              <a:gd name="connsiteY5" fmla="*/ 0 h 2030064"/>
              <a:gd name="connsiteX6" fmla="*/ 3138130 w 5018446"/>
              <a:gd name="connsiteY6" fmla="*/ 0 h 2030064"/>
              <a:gd name="connsiteX7" fmla="*/ 3679690 w 5018446"/>
              <a:gd name="connsiteY7" fmla="*/ 0 h 2030064"/>
              <a:gd name="connsiteX8" fmla="*/ 4547349 w 5018446"/>
              <a:gd name="connsiteY8" fmla="*/ 0 h 2030064"/>
              <a:gd name="connsiteX9" fmla="*/ 5018446 w 5018446"/>
              <a:gd name="connsiteY9" fmla="*/ 471097 h 2030064"/>
              <a:gd name="connsiteX10" fmla="*/ 5018446 w 5018446"/>
              <a:gd name="connsiteY10" fmla="*/ 1025911 h 2030064"/>
              <a:gd name="connsiteX11" fmla="*/ 5018446 w 5018446"/>
              <a:gd name="connsiteY11" fmla="*/ 1558967 h 2030064"/>
              <a:gd name="connsiteX12" fmla="*/ 4547349 w 5018446"/>
              <a:gd name="connsiteY12" fmla="*/ 2030064 h 2030064"/>
              <a:gd name="connsiteX13" fmla="*/ 3924265 w 5018446"/>
              <a:gd name="connsiteY13" fmla="*/ 2030064 h 2030064"/>
              <a:gd name="connsiteX14" fmla="*/ 3301181 w 5018446"/>
              <a:gd name="connsiteY14" fmla="*/ 2030064 h 2030064"/>
              <a:gd name="connsiteX15" fmla="*/ 2678096 w 5018446"/>
              <a:gd name="connsiteY15" fmla="*/ 2030064 h 2030064"/>
              <a:gd name="connsiteX16" fmla="*/ 2218062 w 5018446"/>
              <a:gd name="connsiteY16" fmla="*/ 2030064 h 2030064"/>
              <a:gd name="connsiteX17" fmla="*/ 1676503 w 5018446"/>
              <a:gd name="connsiteY17" fmla="*/ 2030064 h 2030064"/>
              <a:gd name="connsiteX18" fmla="*/ 1216469 w 5018446"/>
              <a:gd name="connsiteY18" fmla="*/ 2030064 h 2030064"/>
              <a:gd name="connsiteX19" fmla="*/ 471097 w 5018446"/>
              <a:gd name="connsiteY19" fmla="*/ 2030064 h 2030064"/>
              <a:gd name="connsiteX20" fmla="*/ 0 w 5018446"/>
              <a:gd name="connsiteY20" fmla="*/ 1558967 h 2030064"/>
              <a:gd name="connsiteX21" fmla="*/ 0 w 5018446"/>
              <a:gd name="connsiteY21" fmla="*/ 1047668 h 2030064"/>
              <a:gd name="connsiteX22" fmla="*/ 0 w 5018446"/>
              <a:gd name="connsiteY22" fmla="*/ 471097 h 203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18446" h="2030064" extrusionOk="0">
                <a:moveTo>
                  <a:pt x="0" y="471097"/>
                </a:moveTo>
                <a:cubicBezTo>
                  <a:pt x="-9015" y="177363"/>
                  <a:pt x="211017" y="9074"/>
                  <a:pt x="471097" y="0"/>
                </a:cubicBezTo>
                <a:cubicBezTo>
                  <a:pt x="651360" y="-23652"/>
                  <a:pt x="757519" y="27783"/>
                  <a:pt x="971894" y="0"/>
                </a:cubicBezTo>
                <a:cubicBezTo>
                  <a:pt x="1186269" y="-27783"/>
                  <a:pt x="1431543" y="36352"/>
                  <a:pt x="1554215" y="0"/>
                </a:cubicBezTo>
                <a:cubicBezTo>
                  <a:pt x="1676887" y="-36352"/>
                  <a:pt x="1944158" y="14482"/>
                  <a:pt x="2136537" y="0"/>
                </a:cubicBezTo>
                <a:cubicBezTo>
                  <a:pt x="2328916" y="-14482"/>
                  <a:pt x="2492718" y="41501"/>
                  <a:pt x="2596571" y="0"/>
                </a:cubicBezTo>
                <a:cubicBezTo>
                  <a:pt x="2700424" y="-41501"/>
                  <a:pt x="3014955" y="15468"/>
                  <a:pt x="3138130" y="0"/>
                </a:cubicBezTo>
                <a:cubicBezTo>
                  <a:pt x="3261305" y="-15468"/>
                  <a:pt x="3419451" y="53885"/>
                  <a:pt x="3679690" y="0"/>
                </a:cubicBezTo>
                <a:cubicBezTo>
                  <a:pt x="3939929" y="-53885"/>
                  <a:pt x="4334028" y="74627"/>
                  <a:pt x="4547349" y="0"/>
                </a:cubicBezTo>
                <a:cubicBezTo>
                  <a:pt x="4774114" y="-12462"/>
                  <a:pt x="5025854" y="231304"/>
                  <a:pt x="5018446" y="471097"/>
                </a:cubicBezTo>
                <a:cubicBezTo>
                  <a:pt x="5042150" y="697235"/>
                  <a:pt x="4991601" y="863184"/>
                  <a:pt x="5018446" y="1025911"/>
                </a:cubicBezTo>
                <a:cubicBezTo>
                  <a:pt x="5045291" y="1188638"/>
                  <a:pt x="5003179" y="1410481"/>
                  <a:pt x="5018446" y="1558967"/>
                </a:cubicBezTo>
                <a:cubicBezTo>
                  <a:pt x="4992833" y="1795966"/>
                  <a:pt x="4860321" y="2086620"/>
                  <a:pt x="4547349" y="2030064"/>
                </a:cubicBezTo>
                <a:cubicBezTo>
                  <a:pt x="4379429" y="2047858"/>
                  <a:pt x="4101735" y="2027714"/>
                  <a:pt x="3924265" y="2030064"/>
                </a:cubicBezTo>
                <a:cubicBezTo>
                  <a:pt x="3746795" y="2032414"/>
                  <a:pt x="3496365" y="1990265"/>
                  <a:pt x="3301181" y="2030064"/>
                </a:cubicBezTo>
                <a:cubicBezTo>
                  <a:pt x="3105997" y="2069863"/>
                  <a:pt x="2870930" y="1957188"/>
                  <a:pt x="2678096" y="2030064"/>
                </a:cubicBezTo>
                <a:cubicBezTo>
                  <a:pt x="2485263" y="2102940"/>
                  <a:pt x="2435636" y="2029679"/>
                  <a:pt x="2218062" y="2030064"/>
                </a:cubicBezTo>
                <a:cubicBezTo>
                  <a:pt x="2000488" y="2030449"/>
                  <a:pt x="1808803" y="1989814"/>
                  <a:pt x="1676503" y="2030064"/>
                </a:cubicBezTo>
                <a:cubicBezTo>
                  <a:pt x="1544203" y="2070314"/>
                  <a:pt x="1420812" y="2019988"/>
                  <a:pt x="1216469" y="2030064"/>
                </a:cubicBezTo>
                <a:cubicBezTo>
                  <a:pt x="1012126" y="2040140"/>
                  <a:pt x="734377" y="1999499"/>
                  <a:pt x="471097" y="2030064"/>
                </a:cubicBezTo>
                <a:cubicBezTo>
                  <a:pt x="206799" y="2000855"/>
                  <a:pt x="55623" y="1837351"/>
                  <a:pt x="0" y="1558967"/>
                </a:cubicBezTo>
                <a:cubicBezTo>
                  <a:pt x="-53741" y="1320379"/>
                  <a:pt x="24165" y="1189049"/>
                  <a:pt x="0" y="1047668"/>
                </a:cubicBezTo>
                <a:cubicBezTo>
                  <a:pt x="-24165" y="906287"/>
                  <a:pt x="24947" y="637407"/>
                  <a:pt x="0" y="471097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43791194">
                  <a:prstGeom prst="roundRect">
                    <a:avLst>
                      <a:gd name="adj" fmla="val 2320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D685D5-671E-4401-B710-268E3E3063E6}"/>
              </a:ext>
            </a:extLst>
          </p:cNvPr>
          <p:cNvSpPr/>
          <p:nvPr/>
        </p:nvSpPr>
        <p:spPr>
          <a:xfrm>
            <a:off x="3929622" y="5220929"/>
            <a:ext cx="2398560" cy="698090"/>
          </a:xfrm>
          <a:custGeom>
            <a:avLst/>
            <a:gdLst>
              <a:gd name="connsiteX0" fmla="*/ 0 w 2398560"/>
              <a:gd name="connsiteY0" fmla="*/ 116351 h 698090"/>
              <a:gd name="connsiteX1" fmla="*/ 116351 w 2398560"/>
              <a:gd name="connsiteY1" fmla="*/ 0 h 698090"/>
              <a:gd name="connsiteX2" fmla="*/ 2282209 w 2398560"/>
              <a:gd name="connsiteY2" fmla="*/ 0 h 698090"/>
              <a:gd name="connsiteX3" fmla="*/ 2398560 w 2398560"/>
              <a:gd name="connsiteY3" fmla="*/ 116351 h 698090"/>
              <a:gd name="connsiteX4" fmla="*/ 2398560 w 2398560"/>
              <a:gd name="connsiteY4" fmla="*/ 581739 h 698090"/>
              <a:gd name="connsiteX5" fmla="*/ 2282209 w 2398560"/>
              <a:gd name="connsiteY5" fmla="*/ 698090 h 698090"/>
              <a:gd name="connsiteX6" fmla="*/ 116351 w 2398560"/>
              <a:gd name="connsiteY6" fmla="*/ 698090 h 698090"/>
              <a:gd name="connsiteX7" fmla="*/ 0 w 2398560"/>
              <a:gd name="connsiteY7" fmla="*/ 581739 h 698090"/>
              <a:gd name="connsiteX8" fmla="*/ 0 w 2398560"/>
              <a:gd name="connsiteY8" fmla="*/ 116351 h 6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8560" h="698090" extrusionOk="0">
                <a:moveTo>
                  <a:pt x="0" y="116351"/>
                </a:moveTo>
                <a:cubicBezTo>
                  <a:pt x="-10037" y="50876"/>
                  <a:pt x="55896" y="1063"/>
                  <a:pt x="116351" y="0"/>
                </a:cubicBezTo>
                <a:cubicBezTo>
                  <a:pt x="789157" y="-152462"/>
                  <a:pt x="1531139" y="-24914"/>
                  <a:pt x="2282209" y="0"/>
                </a:cubicBezTo>
                <a:cubicBezTo>
                  <a:pt x="2342938" y="-3062"/>
                  <a:pt x="2389855" y="51563"/>
                  <a:pt x="2398560" y="116351"/>
                </a:cubicBezTo>
                <a:cubicBezTo>
                  <a:pt x="2405442" y="185042"/>
                  <a:pt x="2369008" y="473595"/>
                  <a:pt x="2398560" y="581739"/>
                </a:cubicBezTo>
                <a:cubicBezTo>
                  <a:pt x="2394902" y="651374"/>
                  <a:pt x="2349926" y="702192"/>
                  <a:pt x="2282209" y="698090"/>
                </a:cubicBezTo>
                <a:cubicBezTo>
                  <a:pt x="1505966" y="627103"/>
                  <a:pt x="935012" y="862927"/>
                  <a:pt x="116351" y="698090"/>
                </a:cubicBezTo>
                <a:cubicBezTo>
                  <a:pt x="48662" y="710134"/>
                  <a:pt x="-5111" y="650705"/>
                  <a:pt x="0" y="581739"/>
                </a:cubicBezTo>
                <a:cubicBezTo>
                  <a:pt x="1688" y="513042"/>
                  <a:pt x="-38692" y="332522"/>
                  <a:pt x="0" y="116351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06863994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64060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FC9B-3F11-4E12-8A55-82EB24F2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elements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1005CA-4036-49F4-990C-C403AE5210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8"/>
                <a:ext cx="7454721" cy="4050792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Figure shows three resistances in parallel.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In a parallel circuit, the voltage across each element is the same.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Using KCL at top node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Using Ohm’s Law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1005CA-4036-49F4-990C-C403AE521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8"/>
                <a:ext cx="7454721" cy="4050792"/>
              </a:xfrm>
              <a:blipFill>
                <a:blip r:embed="rId2"/>
                <a:stretch>
                  <a:fillRect l="-82" t="-105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A587-865E-41EF-AC59-4AF5E629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0758-0FE0-4587-B9F1-272AE0D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58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048C9-22AF-449B-AAE1-DA9C8957A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067" y="1711082"/>
            <a:ext cx="3228975" cy="1533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6B938-1A05-434F-B3BB-07800A3B0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455" y="4592317"/>
            <a:ext cx="2743200" cy="15621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DB6E35-6C06-484C-9511-29239918DD5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139055" y="3429000"/>
            <a:ext cx="0" cy="11633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EFF3AF-0ABC-4453-AEC8-FE08B6F52238}"/>
              </a:ext>
            </a:extLst>
          </p:cNvPr>
          <p:cNvSpPr/>
          <p:nvPr/>
        </p:nvSpPr>
        <p:spPr>
          <a:xfrm>
            <a:off x="3470787" y="5456903"/>
            <a:ext cx="2625213" cy="687682"/>
          </a:xfrm>
          <a:custGeom>
            <a:avLst/>
            <a:gdLst>
              <a:gd name="connsiteX0" fmla="*/ 0 w 2625213"/>
              <a:gd name="connsiteY0" fmla="*/ 114616 h 687682"/>
              <a:gd name="connsiteX1" fmla="*/ 114616 w 2625213"/>
              <a:gd name="connsiteY1" fmla="*/ 0 h 687682"/>
              <a:gd name="connsiteX2" fmla="*/ 737571 w 2625213"/>
              <a:gd name="connsiteY2" fmla="*/ 0 h 687682"/>
              <a:gd name="connsiteX3" fmla="*/ 1264687 w 2625213"/>
              <a:gd name="connsiteY3" fmla="*/ 0 h 687682"/>
              <a:gd name="connsiteX4" fmla="*/ 1863682 w 2625213"/>
              <a:gd name="connsiteY4" fmla="*/ 0 h 687682"/>
              <a:gd name="connsiteX5" fmla="*/ 2510597 w 2625213"/>
              <a:gd name="connsiteY5" fmla="*/ 0 h 687682"/>
              <a:gd name="connsiteX6" fmla="*/ 2625213 w 2625213"/>
              <a:gd name="connsiteY6" fmla="*/ 114616 h 687682"/>
              <a:gd name="connsiteX7" fmla="*/ 2625213 w 2625213"/>
              <a:gd name="connsiteY7" fmla="*/ 573066 h 687682"/>
              <a:gd name="connsiteX8" fmla="*/ 2510597 w 2625213"/>
              <a:gd name="connsiteY8" fmla="*/ 687682 h 687682"/>
              <a:gd name="connsiteX9" fmla="*/ 1887642 w 2625213"/>
              <a:gd name="connsiteY9" fmla="*/ 687682 h 687682"/>
              <a:gd name="connsiteX10" fmla="*/ 1360526 w 2625213"/>
              <a:gd name="connsiteY10" fmla="*/ 687682 h 687682"/>
              <a:gd name="connsiteX11" fmla="*/ 809450 w 2625213"/>
              <a:gd name="connsiteY11" fmla="*/ 687682 h 687682"/>
              <a:gd name="connsiteX12" fmla="*/ 114616 w 2625213"/>
              <a:gd name="connsiteY12" fmla="*/ 687682 h 687682"/>
              <a:gd name="connsiteX13" fmla="*/ 0 w 2625213"/>
              <a:gd name="connsiteY13" fmla="*/ 573066 h 687682"/>
              <a:gd name="connsiteX14" fmla="*/ 0 w 2625213"/>
              <a:gd name="connsiteY14" fmla="*/ 114616 h 68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5213" h="687682" extrusionOk="0">
                <a:moveTo>
                  <a:pt x="0" y="114616"/>
                </a:moveTo>
                <a:cubicBezTo>
                  <a:pt x="2893" y="41426"/>
                  <a:pt x="47026" y="5879"/>
                  <a:pt x="114616" y="0"/>
                </a:cubicBezTo>
                <a:cubicBezTo>
                  <a:pt x="303257" y="-71591"/>
                  <a:pt x="528801" y="13589"/>
                  <a:pt x="737571" y="0"/>
                </a:cubicBezTo>
                <a:cubicBezTo>
                  <a:pt x="946342" y="-13589"/>
                  <a:pt x="1080014" y="38109"/>
                  <a:pt x="1264687" y="0"/>
                </a:cubicBezTo>
                <a:cubicBezTo>
                  <a:pt x="1449360" y="-38109"/>
                  <a:pt x="1634875" y="41520"/>
                  <a:pt x="1863682" y="0"/>
                </a:cubicBezTo>
                <a:cubicBezTo>
                  <a:pt x="2092489" y="-41520"/>
                  <a:pt x="2333461" y="23849"/>
                  <a:pt x="2510597" y="0"/>
                </a:cubicBezTo>
                <a:cubicBezTo>
                  <a:pt x="2566372" y="5337"/>
                  <a:pt x="2616921" y="34821"/>
                  <a:pt x="2625213" y="114616"/>
                </a:cubicBezTo>
                <a:cubicBezTo>
                  <a:pt x="2638989" y="318032"/>
                  <a:pt x="2612746" y="480846"/>
                  <a:pt x="2625213" y="573066"/>
                </a:cubicBezTo>
                <a:cubicBezTo>
                  <a:pt x="2632311" y="644537"/>
                  <a:pt x="2564489" y="688656"/>
                  <a:pt x="2510597" y="687682"/>
                </a:cubicBezTo>
                <a:cubicBezTo>
                  <a:pt x="2354808" y="707645"/>
                  <a:pt x="2174382" y="616662"/>
                  <a:pt x="1887642" y="687682"/>
                </a:cubicBezTo>
                <a:cubicBezTo>
                  <a:pt x="1600903" y="758702"/>
                  <a:pt x="1583807" y="650709"/>
                  <a:pt x="1360526" y="687682"/>
                </a:cubicBezTo>
                <a:cubicBezTo>
                  <a:pt x="1137245" y="724655"/>
                  <a:pt x="940605" y="675125"/>
                  <a:pt x="809450" y="687682"/>
                </a:cubicBezTo>
                <a:cubicBezTo>
                  <a:pt x="678295" y="700239"/>
                  <a:pt x="431218" y="678252"/>
                  <a:pt x="114616" y="687682"/>
                </a:cubicBezTo>
                <a:cubicBezTo>
                  <a:pt x="34749" y="686234"/>
                  <a:pt x="1916" y="650999"/>
                  <a:pt x="0" y="573066"/>
                </a:cubicBezTo>
                <a:cubicBezTo>
                  <a:pt x="-30321" y="421448"/>
                  <a:pt x="34967" y="255543"/>
                  <a:pt x="0" y="114616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518221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55617D-073E-4ADF-92B7-CDC34F265DFC}"/>
              </a:ext>
            </a:extLst>
          </p:cNvPr>
          <p:cNvSpPr/>
          <p:nvPr/>
        </p:nvSpPr>
        <p:spPr>
          <a:xfrm>
            <a:off x="8497067" y="1563329"/>
            <a:ext cx="3273552" cy="4608871"/>
          </a:xfrm>
          <a:custGeom>
            <a:avLst/>
            <a:gdLst>
              <a:gd name="connsiteX0" fmla="*/ 0 w 3273552"/>
              <a:gd name="connsiteY0" fmla="*/ 0 h 4608871"/>
              <a:gd name="connsiteX1" fmla="*/ 654710 w 3273552"/>
              <a:gd name="connsiteY1" fmla="*/ 0 h 4608871"/>
              <a:gd name="connsiteX2" fmla="*/ 1243950 w 3273552"/>
              <a:gd name="connsiteY2" fmla="*/ 0 h 4608871"/>
              <a:gd name="connsiteX3" fmla="*/ 1800454 w 3273552"/>
              <a:gd name="connsiteY3" fmla="*/ 0 h 4608871"/>
              <a:gd name="connsiteX4" fmla="*/ 2487900 w 3273552"/>
              <a:gd name="connsiteY4" fmla="*/ 0 h 4608871"/>
              <a:gd name="connsiteX5" fmla="*/ 3273552 w 3273552"/>
              <a:gd name="connsiteY5" fmla="*/ 0 h 4608871"/>
              <a:gd name="connsiteX6" fmla="*/ 3273552 w 3273552"/>
              <a:gd name="connsiteY6" fmla="*/ 520144 h 4608871"/>
              <a:gd name="connsiteX7" fmla="*/ 3273552 w 3273552"/>
              <a:gd name="connsiteY7" fmla="*/ 1270732 h 4608871"/>
              <a:gd name="connsiteX8" fmla="*/ 3273552 w 3273552"/>
              <a:gd name="connsiteY8" fmla="*/ 1975230 h 4608871"/>
              <a:gd name="connsiteX9" fmla="*/ 3273552 w 3273552"/>
              <a:gd name="connsiteY9" fmla="*/ 2633641 h 4608871"/>
              <a:gd name="connsiteX10" fmla="*/ 3273552 w 3273552"/>
              <a:gd name="connsiteY10" fmla="*/ 3338139 h 4608871"/>
              <a:gd name="connsiteX11" fmla="*/ 3273552 w 3273552"/>
              <a:gd name="connsiteY11" fmla="*/ 4608871 h 4608871"/>
              <a:gd name="connsiteX12" fmla="*/ 2684313 w 3273552"/>
              <a:gd name="connsiteY12" fmla="*/ 4608871 h 4608871"/>
              <a:gd name="connsiteX13" fmla="*/ 2127809 w 3273552"/>
              <a:gd name="connsiteY13" fmla="*/ 4608871 h 4608871"/>
              <a:gd name="connsiteX14" fmla="*/ 1538569 w 3273552"/>
              <a:gd name="connsiteY14" fmla="*/ 4608871 h 4608871"/>
              <a:gd name="connsiteX15" fmla="*/ 883859 w 3273552"/>
              <a:gd name="connsiteY15" fmla="*/ 4608871 h 4608871"/>
              <a:gd name="connsiteX16" fmla="*/ 0 w 3273552"/>
              <a:gd name="connsiteY16" fmla="*/ 4608871 h 4608871"/>
              <a:gd name="connsiteX17" fmla="*/ 0 w 3273552"/>
              <a:gd name="connsiteY17" fmla="*/ 3904372 h 4608871"/>
              <a:gd name="connsiteX18" fmla="*/ 0 w 3273552"/>
              <a:gd name="connsiteY18" fmla="*/ 3292051 h 4608871"/>
              <a:gd name="connsiteX19" fmla="*/ 0 w 3273552"/>
              <a:gd name="connsiteY19" fmla="*/ 2633641 h 4608871"/>
              <a:gd name="connsiteX20" fmla="*/ 0 w 3273552"/>
              <a:gd name="connsiteY20" fmla="*/ 2067408 h 4608871"/>
              <a:gd name="connsiteX21" fmla="*/ 0 w 3273552"/>
              <a:gd name="connsiteY21" fmla="*/ 1455086 h 4608871"/>
              <a:gd name="connsiteX22" fmla="*/ 0 w 3273552"/>
              <a:gd name="connsiteY22" fmla="*/ 796676 h 4608871"/>
              <a:gd name="connsiteX23" fmla="*/ 0 w 3273552"/>
              <a:gd name="connsiteY23" fmla="*/ 0 h 460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73552" h="4608871" extrusionOk="0">
                <a:moveTo>
                  <a:pt x="0" y="0"/>
                </a:moveTo>
                <a:cubicBezTo>
                  <a:pt x="174354" y="13288"/>
                  <a:pt x="369075" y="30975"/>
                  <a:pt x="654710" y="0"/>
                </a:cubicBezTo>
                <a:cubicBezTo>
                  <a:pt x="940345" y="-30975"/>
                  <a:pt x="1101797" y="-16811"/>
                  <a:pt x="1243950" y="0"/>
                </a:cubicBezTo>
                <a:cubicBezTo>
                  <a:pt x="1386103" y="16811"/>
                  <a:pt x="1591936" y="-21468"/>
                  <a:pt x="1800454" y="0"/>
                </a:cubicBezTo>
                <a:cubicBezTo>
                  <a:pt x="2008972" y="21468"/>
                  <a:pt x="2189228" y="-6326"/>
                  <a:pt x="2487900" y="0"/>
                </a:cubicBezTo>
                <a:cubicBezTo>
                  <a:pt x="2786572" y="6326"/>
                  <a:pt x="2902569" y="708"/>
                  <a:pt x="3273552" y="0"/>
                </a:cubicBezTo>
                <a:cubicBezTo>
                  <a:pt x="3299263" y="254787"/>
                  <a:pt x="3265885" y="397746"/>
                  <a:pt x="3273552" y="520144"/>
                </a:cubicBezTo>
                <a:cubicBezTo>
                  <a:pt x="3281219" y="642542"/>
                  <a:pt x="3244547" y="972002"/>
                  <a:pt x="3273552" y="1270732"/>
                </a:cubicBezTo>
                <a:cubicBezTo>
                  <a:pt x="3302557" y="1569462"/>
                  <a:pt x="3250889" y="1694126"/>
                  <a:pt x="3273552" y="1975230"/>
                </a:cubicBezTo>
                <a:cubicBezTo>
                  <a:pt x="3296215" y="2256334"/>
                  <a:pt x="3262120" y="2349327"/>
                  <a:pt x="3273552" y="2633641"/>
                </a:cubicBezTo>
                <a:cubicBezTo>
                  <a:pt x="3284984" y="2917955"/>
                  <a:pt x="3290903" y="3095520"/>
                  <a:pt x="3273552" y="3338139"/>
                </a:cubicBezTo>
                <a:cubicBezTo>
                  <a:pt x="3256201" y="3580758"/>
                  <a:pt x="3301125" y="4056596"/>
                  <a:pt x="3273552" y="4608871"/>
                </a:cubicBezTo>
                <a:cubicBezTo>
                  <a:pt x="3036183" y="4597468"/>
                  <a:pt x="2958351" y="4588159"/>
                  <a:pt x="2684313" y="4608871"/>
                </a:cubicBezTo>
                <a:cubicBezTo>
                  <a:pt x="2410275" y="4629583"/>
                  <a:pt x="2367020" y="4614053"/>
                  <a:pt x="2127809" y="4608871"/>
                </a:cubicBezTo>
                <a:cubicBezTo>
                  <a:pt x="1888598" y="4603689"/>
                  <a:pt x="1702584" y="4628285"/>
                  <a:pt x="1538569" y="4608871"/>
                </a:cubicBezTo>
                <a:cubicBezTo>
                  <a:pt x="1374554" y="4589457"/>
                  <a:pt x="1085727" y="4598683"/>
                  <a:pt x="883859" y="4608871"/>
                </a:cubicBezTo>
                <a:cubicBezTo>
                  <a:pt x="681991" y="4619060"/>
                  <a:pt x="243182" y="4610335"/>
                  <a:pt x="0" y="4608871"/>
                </a:cubicBezTo>
                <a:cubicBezTo>
                  <a:pt x="23673" y="4382907"/>
                  <a:pt x="4953" y="4159518"/>
                  <a:pt x="0" y="3904372"/>
                </a:cubicBezTo>
                <a:cubicBezTo>
                  <a:pt x="-4953" y="3649226"/>
                  <a:pt x="3903" y="3471669"/>
                  <a:pt x="0" y="3292051"/>
                </a:cubicBezTo>
                <a:cubicBezTo>
                  <a:pt x="-3903" y="3112433"/>
                  <a:pt x="10044" y="2797410"/>
                  <a:pt x="0" y="2633641"/>
                </a:cubicBezTo>
                <a:cubicBezTo>
                  <a:pt x="-10044" y="2469872"/>
                  <a:pt x="-22921" y="2271120"/>
                  <a:pt x="0" y="2067408"/>
                </a:cubicBezTo>
                <a:cubicBezTo>
                  <a:pt x="22921" y="1863696"/>
                  <a:pt x="-5688" y="1644945"/>
                  <a:pt x="0" y="1455086"/>
                </a:cubicBezTo>
                <a:cubicBezTo>
                  <a:pt x="5688" y="1265227"/>
                  <a:pt x="-2700" y="1027288"/>
                  <a:pt x="0" y="796676"/>
                </a:cubicBezTo>
                <a:cubicBezTo>
                  <a:pt x="2700" y="566064"/>
                  <a:pt x="-38609" y="200919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87388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9338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9702E-9A0D-4EEE-861C-0F9E5473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Combining Resistances in Series and Parallel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CE6A-62F4-4D9A-A026-573389075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102" y="4790198"/>
            <a:ext cx="2818418" cy="687058"/>
          </a:xfr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Find a single equivalent resistance for the network shown in Figure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505C2D-1B62-410C-A51D-22A4DB41D4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604112"/>
            <a:ext cx="6631744" cy="35811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A43F6-6D3F-48A5-B861-CDEE4B09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C304C25-3FCF-4241-8CF7-9900BF238B2B}" type="slidenum">
              <a:rPr lang="en-US" sz="2800" smtClean="0"/>
              <a:pPr defTabSz="914400">
                <a:spcAft>
                  <a:spcPts val="600"/>
                </a:spcAft>
              </a:pPr>
              <a:t>59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47AF7-3CB4-48B9-AA72-A773F2AF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MY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SCOPE</a:t>
            </a: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50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1A6EB1D-27F2-45E3-AEA2-E79FEF77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93" y="484632"/>
            <a:ext cx="5168168" cy="1609344"/>
          </a:xfrm>
        </p:spPr>
        <p:txBody>
          <a:bodyPr>
            <a:normAutofit/>
          </a:bodyPr>
          <a:lstStyle/>
          <a:p>
            <a:r>
              <a:rPr lang="en-MY" sz="4400"/>
              <a:t>Electrical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93" y="2121408"/>
            <a:ext cx="5168168" cy="3759628"/>
          </a:xfrm>
        </p:spPr>
        <p:txBody>
          <a:bodyPr>
            <a:normAutofit/>
          </a:bodyPr>
          <a:lstStyle/>
          <a:p>
            <a:pPr algn="just"/>
            <a:r>
              <a:rPr lang="en-MY" sz="1800" dirty="0"/>
              <a:t>An </a:t>
            </a:r>
            <a:r>
              <a:rPr lang="en-MY" sz="1800" b="1" dirty="0"/>
              <a:t>electrical circuit </a:t>
            </a:r>
            <a:r>
              <a:rPr lang="en-MY" sz="1800" dirty="0"/>
              <a:t>consists of various types of circuit elements connected in closed paths by conductors. </a:t>
            </a:r>
          </a:p>
          <a:p>
            <a:pPr algn="just"/>
            <a:r>
              <a:rPr lang="en-MY" sz="1800" dirty="0"/>
              <a:t>The circuit elements can be </a:t>
            </a:r>
            <a:r>
              <a:rPr lang="en-MY" sz="1800" b="1" dirty="0"/>
              <a:t>resistances, inductances, capacitances, and voltage sources</a:t>
            </a:r>
            <a:r>
              <a:rPr lang="en-MY" sz="1800" dirty="0"/>
              <a:t>, among others</a:t>
            </a:r>
          </a:p>
          <a:p>
            <a:pPr algn="just"/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85389E-1986-49CE-AB37-9D549DA5C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1217" y="321733"/>
            <a:ext cx="2370280" cy="2832579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Metal film resistor 1/4 Watt multiple value of resistanc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2084" y="968659"/>
            <a:ext cx="2041678" cy="153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A2D4ECA-260C-4585-ACC0-B4A1BE38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5496" y="321734"/>
            <a:ext cx="3117048" cy="283257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E758D3-30AE-45A1-AB24-FB703FB6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1217" y="3334174"/>
            <a:ext cx="2370280" cy="2768243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422BEF-318A-4D19-96C4-98DA41FB6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5496" y="3334174"/>
            <a:ext cx="3117048" cy="2768243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97" y="3889322"/>
            <a:ext cx="4184759" cy="20191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2279" y="6272784"/>
            <a:ext cx="44358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64A75F-97D5-4325-8987-91F1CA51A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926E77-4067-4657-ACD5-F98C1FF9F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5299AF8-3207-4FA5-B420-5A58A64FA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6</a:t>
            </a:fld>
            <a:endParaRPr lang="en-MY"/>
          </a:p>
        </p:txBody>
      </p:sp>
      <p:pic>
        <p:nvPicPr>
          <p:cNvPr id="8" name="Picture 6" descr="There Are No Ideal Inductor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0" t="8000" r="19436" b="9561"/>
          <a:stretch/>
        </p:blipFill>
        <p:spPr bwMode="auto">
          <a:xfrm>
            <a:off x="9278105" y="755583"/>
            <a:ext cx="2033023" cy="197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fference Between a Battery and a Capacito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6"/>
          <a:stretch/>
        </p:blipFill>
        <p:spPr bwMode="auto">
          <a:xfrm>
            <a:off x="6732830" y="3889322"/>
            <a:ext cx="4805997" cy="169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049451"/>
      </p:ext>
    </p:extLst>
  </p:cSld>
  <p:clrMapOvr>
    <a:masterClrMapping/>
  </p:clrMapOvr>
  <p:transition spd="slow">
    <p:cov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FF867051-800A-4EB9-8226-01E38FBF4D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DC4E9-E556-4D49-A2F1-CD490BE3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node-voltage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6E18-935C-4483-91BD-81AF8A16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58657"/>
            <a:ext cx="58521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MY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EEE1024 - Kishore Bingi - SCOPE</a:t>
            </a:r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4510-9C85-4D70-ADA7-3145380A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496" y="6121179"/>
            <a:ext cx="96740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C304C25-3FCF-4241-8CF7-9900BF238B2B}" type="slidenum">
              <a:rPr lang="en-US" sz="2800" smtClean="0"/>
              <a:pPr algn="r">
                <a:spcAft>
                  <a:spcPts val="600"/>
                </a:spcAft>
              </a:pPr>
              <a:t>60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83695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3C30-06A3-49A4-BF4B-AD105EE6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apply KCL, </a:t>
            </a:r>
            <a:r>
              <a:rPr lang="en-US" dirty="0" err="1"/>
              <a:t>KVl</a:t>
            </a:r>
            <a:r>
              <a:rPr lang="en-US" dirty="0"/>
              <a:t> and Other ???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EAE6-52FA-402B-B792-81273073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CDE15-7B32-4E37-8855-D4EC34F9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61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D5E67-635C-4F39-90CF-52BABC292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61" y="2478405"/>
            <a:ext cx="61817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9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FF867051-800A-4EB9-8226-01E38FBF4D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DC4E9-E556-4D49-A2F1-CD490BE3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node-voltage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6E18-935C-4483-91BD-81AF8A16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58657"/>
            <a:ext cx="58521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MY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EEE1024 - Kishore Bingi - SCOPE</a:t>
            </a:r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4510-9C85-4D70-ADA7-3145380A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496" y="6121179"/>
            <a:ext cx="96740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C304C25-3FCF-4241-8CF7-9900BF238B2B}" type="slidenum">
              <a:rPr lang="en-US" sz="2800" smtClean="0"/>
              <a:pPr algn="r">
                <a:spcAft>
                  <a:spcPts val="600"/>
                </a:spcAft>
              </a:pPr>
              <a:t>62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87747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BCCC-FC67-478E-8387-D8AEF8B1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878D-2F43-47AA-9868-EEA0E4BF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Write equations and solve for the node voltages shown in Figure. Then, find the value of i1.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A51E-5AC2-4EA7-A374-967366FA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66FB8-ADF5-400D-98F5-BB3ED078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63</a:t>
            </a:fld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AED8E-51B9-489D-8AE4-C3BDB9724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576" y="2934354"/>
            <a:ext cx="6652552" cy="28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258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82ED-F344-4F36-A46A-B3375CE7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373E-F16E-45F0-963E-8FB24D6B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267325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Solve for the node voltages shown in Figure.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What are the new values of the node voltages after the direction of the current source is reversed?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How are the values related?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C4BE-FB65-40D6-8558-057A1929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B793-B143-4B00-BA05-735678F7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64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00A49-54FB-4F20-AD09-CD498FAD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843" y="2228850"/>
            <a:ext cx="5267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555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8F-6758-472A-9409-4A705CFE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6BEF-34B0-4ACC-AC10-F10487AA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 Voltages and then find ix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4B95-4F9A-4BD6-85AA-9ACA5657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2D74-449C-4649-88BF-05B368DD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65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A29A8-481B-4863-8578-EE4ECD75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783" y="1767459"/>
            <a:ext cx="64484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007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FECC-5EBC-4DAD-8742-99210880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F94F-1375-4327-9B9F-F5144008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959983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Given R1 = 20, R2 = 8, R3 = 20, R4 = 12, R5 = 10, R6 = 5, and Is = 4 A.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Solve for the node voltages shown in Figure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217F-4522-4AB5-BF91-92CABE55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3A832-B17E-44D6-A83E-0E7AC0DF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66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21F1E-F32B-45E5-8A44-F6D8634A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903" y="1709737"/>
            <a:ext cx="4086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05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46DC-541F-4DE4-A9A9-B98D7A46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5BAC-73D4-4AC5-BFCA-55CC61305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521833" cy="4050792"/>
          </a:xfrm>
        </p:spPr>
        <p:txBody>
          <a:bodyPr/>
          <a:lstStyle/>
          <a:p>
            <a:r>
              <a:rPr lang="en-MY" dirty="0"/>
              <a:t>Given R1 = 4, R2 = 5, R3 = 8, R4 = 6, R5 = 8 and Is = 4 A, </a:t>
            </a:r>
          </a:p>
          <a:p>
            <a:r>
              <a:rPr lang="en-MY" dirty="0"/>
              <a:t>Solve for the node voltages shown in Figure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57BF-DB9D-4D5A-A4CE-248F4515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60C7-9A95-4AFF-910C-D5B0508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67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ABE7E-AC84-4E83-A7DF-BE3EC7D23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681" y="1890712"/>
            <a:ext cx="45243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103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3DC9-9BCA-433F-A86E-B16D0955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272784"/>
            <a:ext cx="57207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MY" kern="1200">
                <a:solidFill>
                  <a:srgbClr val="696464"/>
                </a:solidFill>
                <a:latin typeface="+mn-lt"/>
                <a:ea typeface="+mn-ea"/>
                <a:cs typeface="+mn-cs"/>
              </a:rPr>
              <a:t>EEE1024 - Kishore Bingi - SCOPE</a:t>
            </a:r>
            <a:endParaRPr lang="en-US" kern="1200">
              <a:solidFill>
                <a:srgbClr val="696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4802-2654-4B3E-8731-0BD50903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2452" y="6135306"/>
            <a:ext cx="760522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EC304C25-3FCF-4241-8CF7-9900BF238B2B}" type="slidenum">
              <a:rPr lang="en-US" sz="28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l">
                <a:spcAft>
                  <a:spcPts val="600"/>
                </a:spcAft>
              </a:pPr>
              <a:t>68</a:t>
            </a:fld>
            <a:endParaRPr lang="en-US" sz="28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1E79F-5BD2-47B5-AA98-1BFA03F2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643467"/>
            <a:ext cx="627175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Mesh-Current Analysis</a:t>
            </a:r>
          </a:p>
        </p:txBody>
      </p:sp>
    </p:spTree>
    <p:extLst>
      <p:ext uri="{BB962C8B-B14F-4D97-AF65-F5344CB8AC3E}">
        <p14:creationId xmlns:p14="http://schemas.microsoft.com/office/powerpoint/2010/main" val="15582946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78034-37A8-4F54-825C-CCAF2CFA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Branch &amp; mesh currents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A9657-1AB7-4282-8DD5-4603321F2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77" y="669839"/>
            <a:ext cx="5210087" cy="3060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80711-1CA3-4AAC-BE52-E1996F56C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228" y="914596"/>
            <a:ext cx="5221140" cy="257141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34C9D-8DFE-4A92-B6D7-73A96A1F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C304C25-3FCF-4241-8CF7-9900BF238B2B}" type="slidenum">
              <a:rPr lang="en-US" sz="2800" smtClean="0"/>
              <a:pPr defTabSz="914400">
                <a:spcAft>
                  <a:spcPts val="600"/>
                </a:spcAft>
              </a:pPr>
              <a:t>69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6C7AF-3ABD-4806-BA02-6049FFEF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MY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SCOPE</a:t>
            </a: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8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Charge</a:t>
            </a:r>
            <a:endParaRPr lang="en-MY" dirty="0"/>
          </a:p>
        </p:txBody>
      </p:sp>
      <p:pic>
        <p:nvPicPr>
          <p:cNvPr id="1034" name="Picture 10" descr="Plug In Power Outlet Adapter Cord Charger Of Mobile Phone On ..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r="3" b="10046"/>
          <a:stretch/>
        </p:blipFill>
        <p:spPr bwMode="auto">
          <a:xfrm>
            <a:off x="984504" y="2345720"/>
            <a:ext cx="5265793" cy="363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pPr algn="just"/>
            <a:r>
              <a:rPr lang="en-MY" dirty="0"/>
              <a:t>Charge flows easily through conductors, which are represented by lines connecting circuit elements.</a:t>
            </a:r>
          </a:p>
          <a:p>
            <a:pPr algn="just"/>
            <a:r>
              <a:rPr lang="en-MY" dirty="0"/>
              <a:t>Voltage sources create forces that cause charge to flow through the conductors and other circuit elements. </a:t>
            </a:r>
          </a:p>
          <a:p>
            <a:pPr algn="just"/>
            <a:r>
              <a:rPr lang="en-MY" dirty="0"/>
              <a:t>As a result, energy is transferred between the circuit elements, resulting in a useful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8188250"/>
      </p:ext>
    </p:extLst>
  </p:cSld>
  <p:clrMapOvr>
    <a:masterClrMapping/>
  </p:clrMapOvr>
  <p:transition spd="slow">
    <p:cover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10D6-60D8-48B4-BB9B-2E400789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Choosing the Mesh Currents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7B04-9AF1-4AB8-AE73-E00B4759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5D3A2-B2A1-4628-AE53-29DFA99B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70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F5617-5DA4-49D3-ACB1-98127E4D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2021"/>
            <a:ext cx="4829175" cy="3686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0C5263-F243-421B-B3D1-292B91EB4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7" t="3988" r="4460" b="3667"/>
          <a:stretch/>
        </p:blipFill>
        <p:spPr>
          <a:xfrm>
            <a:off x="924233" y="2212258"/>
            <a:ext cx="4473677" cy="34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7FF91-2157-495B-AC8D-CB0983AB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Branch Currents 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7D04D-244C-44DE-9DF9-E00AC731D1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" r="-3" b="-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BF70B9-66D2-4B5D-9A21-43E09543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Current in R1: i3</a:t>
            </a:r>
          </a:p>
          <a:p>
            <a:pPr algn="just"/>
            <a:r>
              <a:rPr lang="en-US" dirty="0"/>
              <a:t>Current in R2: (i1-i3) or (i3-i1)</a:t>
            </a:r>
          </a:p>
          <a:p>
            <a:pPr algn="just"/>
            <a:r>
              <a:rPr lang="en-US" dirty="0"/>
              <a:t>Current in R3: (i1-i2) or (i2-i1)</a:t>
            </a:r>
          </a:p>
          <a:p>
            <a:pPr algn="just"/>
            <a:r>
              <a:rPr lang="en-US" dirty="0"/>
              <a:t>Current in R4: i2 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59E7-8DB8-4750-BC3E-F9E1AAD2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FA57-8417-447C-97EC-9B59ED1A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71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75831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FFAA-4929-4844-AA77-E28C1D37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Choosing the Mesh Currents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4FF6-DFBB-4D16-8593-A36BE2F3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7FEF-0F6D-4669-938F-5AADFA77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72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1EC27-ED3A-4408-82BB-30AC4EED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412" y="1825802"/>
            <a:ext cx="4307785" cy="4547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B909EC-3A99-4026-80CC-B6F9DAEDB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" y="1983105"/>
            <a:ext cx="41529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6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FF91-2157-495B-AC8D-CB0983AB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Branch Currents </a:t>
            </a:r>
            <a:endParaRPr lang="en-MY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BF70B9-66D2-4B5D-9A21-43E09543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93976"/>
            <a:ext cx="4632031" cy="3851787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Current in R1: i1</a:t>
            </a:r>
          </a:p>
          <a:p>
            <a:pPr algn="just"/>
            <a:r>
              <a:rPr lang="en-US" dirty="0"/>
              <a:t>Current in R2: (i1-i4) or (i4-i1)</a:t>
            </a:r>
          </a:p>
          <a:p>
            <a:pPr algn="just"/>
            <a:r>
              <a:rPr lang="en-US" dirty="0"/>
              <a:t>Current in R3: i4</a:t>
            </a:r>
          </a:p>
          <a:p>
            <a:pPr algn="just"/>
            <a:r>
              <a:rPr lang="en-US" dirty="0"/>
              <a:t>Current in R4: (i1-i2) or (i2-i1)</a:t>
            </a:r>
          </a:p>
          <a:p>
            <a:pPr algn="just"/>
            <a:r>
              <a:rPr lang="en-MY" dirty="0"/>
              <a:t>Current in R5: i2</a:t>
            </a:r>
          </a:p>
          <a:p>
            <a:pPr algn="just"/>
            <a:r>
              <a:rPr lang="en-MY" dirty="0"/>
              <a:t>Current in R6: </a:t>
            </a:r>
            <a:r>
              <a:rPr lang="en-US" dirty="0"/>
              <a:t>(i2-i3) or (i3-i2)</a:t>
            </a:r>
          </a:p>
          <a:p>
            <a:pPr algn="just"/>
            <a:r>
              <a:rPr lang="en-US" dirty="0"/>
              <a:t>Current in R7: i3</a:t>
            </a:r>
          </a:p>
          <a:p>
            <a:pPr algn="just"/>
            <a:r>
              <a:rPr lang="en-US" dirty="0"/>
              <a:t>Current in R8</a:t>
            </a:r>
            <a:r>
              <a:rPr lang="en-MY" dirty="0"/>
              <a:t>: (i3-i4) or (i4-i3)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59E7-8DB8-4750-BC3E-F9E1AAD2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FA57-8417-447C-97EC-9B59ED1A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73</a:t>
            </a:fld>
            <a:endParaRPr lang="en-MY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EC4A4F-D585-4B7C-B23D-F1B72C44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62" y="1725218"/>
            <a:ext cx="4307785" cy="45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963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19F9-1045-4F1F-9A16-AB4B40D0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AE47-4EDC-47A7-8CE9-7ED32932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MY" dirty="0"/>
              <a:t>Step 1: To select the mesh currents to flow clockwise.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Step 2: Then, we write a KVL equation for each mesh, going around the meshes clockwise.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Note: As usual, we add a voltage if its positive reference is encountered first in traveling around the mesh, and we subtract the voltage if the negative reference is encountered first.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DCF6-0C8F-42D6-AA6B-66F21406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FEBE-C79D-40B9-B474-D81C7B16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74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66234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2E523-FCE2-4595-8176-4BB0D281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Mesh-Current Equations using </a:t>
            </a:r>
            <a:r>
              <a:rPr lang="en-US" dirty="0" err="1"/>
              <a:t>KVl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046D69-44F7-418E-BB31-07A5608CD9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" r="-3" b="-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14CB9F-8397-44D9-B786-01734F53B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Loop 1: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va</a:t>
            </a:r>
            <a:r>
              <a:rPr lang="en-US" dirty="0"/>
              <a:t> + (i1-i3)R2 + (i1-i2)R3 = 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Loop 2:</a:t>
            </a:r>
          </a:p>
          <a:p>
            <a:pPr marL="0" indent="0">
              <a:buNone/>
            </a:pPr>
            <a:r>
              <a:rPr lang="en-US" dirty="0"/>
              <a:t>R3(i2-i1) + </a:t>
            </a:r>
            <a:r>
              <a:rPr lang="en-US" dirty="0" err="1"/>
              <a:t>vb</a:t>
            </a:r>
            <a:r>
              <a:rPr lang="en-US" dirty="0"/>
              <a:t> + R4(i2) = 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Loop 3:</a:t>
            </a:r>
          </a:p>
          <a:p>
            <a:pPr marL="0" indent="0">
              <a:buNone/>
            </a:pPr>
            <a:r>
              <a:rPr lang="en-US" dirty="0"/>
              <a:t>R2(i3-i1) + R4(i3) – </a:t>
            </a:r>
            <a:r>
              <a:rPr lang="en-US" dirty="0" err="1"/>
              <a:t>vb</a:t>
            </a:r>
            <a:r>
              <a:rPr lang="en-US" dirty="0"/>
              <a:t> = 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B6B14-CFFA-457A-8F4A-9C928D13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866CC-CE76-4EFD-B9EA-CE00797F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75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95267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8800" dirty="0"/>
              <a:t>MESH-CURRENT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8617077" cy="10698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Date: 27-07-2020</a:t>
            </a:r>
          </a:p>
          <a:p>
            <a:r>
              <a:rPr lang="en-US" dirty="0"/>
              <a:t>Module 1: Fundamentals of DC Circuits</a:t>
            </a:r>
          </a:p>
          <a:p>
            <a:r>
              <a:rPr lang="en-MY" dirty="0"/>
              <a:t>EEE 1024 Fundamentals of Electrical and Electronics Engineering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76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0915733"/>
      </p:ext>
    </p:extLst>
  </p:cSld>
  <p:clrMapOvr>
    <a:masterClrMapping/>
  </p:clrMapOvr>
  <p:transition spd="slow">
    <p:cover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238662D-EF49-4FA4-B6E0-7373B044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517" y="505223"/>
            <a:ext cx="5666963" cy="3060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0001A-BC80-4BE3-ACF4-F8688E4C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/>
              <a:t>Example 1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F95B-C702-4CBA-8406-01F1ECB9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1800"/>
              <a:t>Solve for the current in each element of the circuit shown in Figure</a:t>
            </a:r>
            <a:endParaRPr lang="en-MY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B7D4F-4961-4BC6-B66E-1F7513A2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>
                <a:solidFill>
                  <a:schemeClr val="tx1">
                    <a:lumMod val="85000"/>
                    <a:lumOff val="15000"/>
                  </a:schemeClr>
                </a:solidFill>
              </a:rPr>
              <a:t>EEE1024 - Kishore Bingi - SCOPE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4D45-6173-4BDA-8B13-3D18A832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77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23726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CE6BA0-A140-44B5-BBEA-11A9CB0F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24" y="505223"/>
            <a:ext cx="4135350" cy="30601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7D2474-2106-4F74-8C21-2BDA6645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Example 2</a:t>
            </a:r>
            <a:endParaRPr lang="en-MY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58EDF0-74BA-4E18-9C48-6AC99A044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800"/>
              <a:t>Write Mesh-Current Equations in Matrix form</a:t>
            </a:r>
            <a:endParaRPr lang="en-MY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6099D-C786-4733-BEFB-225CD53D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>
                <a:solidFill>
                  <a:schemeClr val="tx1">
                    <a:lumMod val="85000"/>
                    <a:lumOff val="15000"/>
                  </a:schemeClr>
                </a:solidFill>
              </a:rPr>
              <a:t>EEE1024 - Kishore Bingi - SCOPE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6083E-0745-49AC-B448-F6071282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78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10008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0E9F59-FEA2-4605-8B95-8ECC9C12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6156790" cy="1609344"/>
          </a:xfrm>
        </p:spPr>
        <p:txBody>
          <a:bodyPr anchor="ctr">
            <a:normAutofit/>
          </a:bodyPr>
          <a:lstStyle/>
          <a:p>
            <a:pPr algn="r"/>
            <a:r>
              <a:rPr lang="en-US" sz="3400"/>
              <a:t>Example 3 - Mesh Currents in Circuits Containing Current Sources</a:t>
            </a:r>
            <a:endParaRPr lang="en-MY" sz="3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202F6-10A1-4F9F-9771-11547D35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44" y="643468"/>
            <a:ext cx="9281048" cy="345719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EB79B-2AB0-44CB-B52B-6DC0ABA8F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511896"/>
            <a:ext cx="3703321" cy="160934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Solve for mesh-currents </a:t>
            </a:r>
            <a:endParaRPr lang="en-MY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F9AE1-9901-4531-A222-0C526B0B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D6AD0-0BF6-491B-931C-D18928E6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79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71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MY" sz="4800">
                <a:solidFill>
                  <a:srgbClr val="FFFFFF"/>
                </a:solidFill>
              </a:rPr>
              <a:t>Electrical 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3780" y="599768"/>
                <a:ext cx="6074467" cy="5572432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en-MY" dirty="0"/>
                  <a:t>Electrical current is the time rate of flow of electrical charge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) through a conductor or circuit element. 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MY" dirty="0"/>
              </a:p>
              <a:p>
                <a:pPr algn="just"/>
                <a:r>
                  <a:rPr lang="en-MY" dirty="0"/>
                  <a:t> The units are amperes (A), which are equivalent to coulombs per second (C/s). </a:t>
                </a:r>
              </a:p>
              <a:p>
                <a:pPr algn="just"/>
                <a:r>
                  <a:rPr lang="en-MY" dirty="0"/>
                  <a:t>The charge on an electron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−1.602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en-MY" dirty="0"/>
                  <a:t>C.</a:t>
                </a:r>
              </a:p>
              <a:p>
                <a:pPr algn="just"/>
                <a:r>
                  <a:rPr lang="en-MY" dirty="0"/>
                  <a:t>To find charge given current, we must integrate.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MY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dirty="0"/>
                  <a:t> is some initial time at which the charge is known.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780" y="599768"/>
                <a:ext cx="6074467" cy="5572432"/>
              </a:xfrm>
              <a:blipFill>
                <a:blip r:embed="rId4"/>
                <a:stretch>
                  <a:fillRect l="-402" r="-11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53780" y="6272784"/>
            <a:ext cx="60744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5317180"/>
      </p:ext>
    </p:extLst>
  </p:cSld>
  <p:clrMapOvr>
    <a:masterClrMapping/>
  </p:clrMapOvr>
  <p:transition spd="slow">
    <p:cover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FD0BD5-31A7-418E-AC81-C08B19E9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483" y="4212708"/>
            <a:ext cx="3973916" cy="1721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Solve for Mesh Currents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565E9A-0CF1-4A3D-B668-F2E8AEDF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519" y="720071"/>
            <a:ext cx="3970877" cy="349263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solidFill>
                  <a:schemeClr val="tx1"/>
                </a:solidFill>
              </a:rPr>
              <a:t>Example 4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F4852F6-7518-4984-BD06-9DCC65609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720071"/>
            <a:ext cx="5503939" cy="5503939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865EB-882E-4467-9CCF-77FB938C7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427" y="1550747"/>
            <a:ext cx="2807987" cy="37565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02414" y="343169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B125C-BF18-4C8D-813F-1B2D0AC9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4E272-86ED-4580-9520-255E8356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003" y="6215530"/>
            <a:ext cx="713983" cy="479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C1A75A3E-2134-4864-B349-AC46199C07E9}" type="slidenum">
              <a:rPr lang="en-US" sz="2800">
                <a:solidFill>
                  <a:schemeClr val="accent1"/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80</a:t>
            </a:fld>
            <a:endParaRPr lang="en-US" sz="2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414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23C958-35F5-4B14-B1DB-794A69FA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5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852635-CF48-4159-BB4F-2C8023C8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894038" cy="4050792"/>
          </a:xfrm>
        </p:spPr>
        <p:txBody>
          <a:bodyPr/>
          <a:lstStyle/>
          <a:p>
            <a:pPr algn="just"/>
            <a:r>
              <a:rPr lang="en-MY"/>
              <a:t>Solve for the power delivered to the 24 Ohms resistor and for the mesh currents shown in Figure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F6CF3-B6C6-4BB7-819D-AE9935FA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A979A-17F2-43E5-9F14-151F0D9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81</a:t>
            </a:fld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2CC179-D3B1-4E50-886A-7FA424B6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734" y="3429000"/>
            <a:ext cx="68961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518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614C01-4D2E-4035-BADA-919FAC12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16A391-0638-4ECE-8FEC-178ED63D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 mesh-current analysis to find the value of i1 in the circuit of Figure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6AFCE-E32B-41A4-A2D3-778220A3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1837E-8083-484E-A026-95BD5A52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82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70B92-38EF-459F-9176-02BB6503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77" y="3151994"/>
            <a:ext cx="70389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130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B3ED8D-1DEA-4C2C-AB72-E70BEFB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9C0CD2-700E-484A-A25E-93310693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016883" cy="4050792"/>
          </a:xfrm>
        </p:spPr>
        <p:txBody>
          <a:bodyPr/>
          <a:lstStyle/>
          <a:p>
            <a:pPr algn="just"/>
            <a:r>
              <a:rPr lang="en-MY" dirty="0"/>
              <a:t>Solve for the power delivered by the voltage source in Figure, using the mesh current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A8DF2-91CA-4177-BB5A-8E960A4D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AFAD8-C315-40D7-A784-8AF7134E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83</a:t>
            </a:fld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2E4DC5-6608-4E79-B728-01481A0E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27" y="1838325"/>
            <a:ext cx="60293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317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D2E3B7-943D-4654-88EC-329DE46F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1C1D6D-AAFC-4983-9E05-CBA0ECF16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4304585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Use mesh-current analysis to determine the voltage magnitude for each resistor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0DBD5-7E75-4572-A5CC-36F6BAB4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C22C5-2671-4B71-9CB4-F103BA74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84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17EF8-211D-4282-BA47-A95238CF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32" y="1853015"/>
            <a:ext cx="5977054" cy="43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232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54DD-A16E-44A3-8DEE-614BB35C6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8000" dirty="0"/>
              <a:t>Thevenin's and Maximum Power Transfer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3AE6D-E1BB-4556-B4F6-D821E3F6B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Module 1: Fundamentals of DC Circuits</a:t>
            </a:r>
          </a:p>
          <a:p>
            <a:pPr algn="just">
              <a:lnSpc>
                <a:spcPct val="110000"/>
              </a:lnSpc>
            </a:pPr>
            <a:r>
              <a:rPr lang="en-MY" dirty="0"/>
              <a:t>EEE1024 Fundamentals of Electrical and Electronics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0594A-4B90-45A6-8F2B-7B39EA6B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85</a:t>
            </a:fld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71DC4-F8B7-4370-A151-AFA5867F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F48E-1666-468D-989E-3328D4D512C9}" type="datetime1">
              <a:rPr lang="en-MY" smtClean="0"/>
              <a:t>28/7/2020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29BD2-D6B2-46D1-9076-72FBC694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37195222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C165E0-C017-4544-A71A-3D18ECC1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module 1</a:t>
            </a:r>
            <a:endParaRPr lang="en-MY"/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6E6F7-727C-4957-B6DC-B1906A08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A4DF1-600D-4AD9-B34A-1985239B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8ACB36D-CB85-49B5-888B-21C5695A03BA}" type="datetime1">
              <a:rPr lang="en-MY" smtClean="0"/>
              <a:pPr>
                <a:spcAft>
                  <a:spcPts val="600"/>
                </a:spcAft>
              </a:pPr>
              <a:t>28/7/2020</a:t>
            </a:fld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8DB0A-ED39-4898-97BF-202F4AA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86</a:t>
            </a:fld>
            <a:endParaRPr lang="en-MY"/>
          </a:p>
        </p:txBody>
      </p:sp>
      <p:graphicFrame>
        <p:nvGraphicFramePr>
          <p:cNvPr id="28" name="Content Placeholder 10">
            <a:extLst>
              <a:ext uri="{FF2B5EF4-FFF2-40B4-BE49-F238E27FC236}">
                <a16:creationId xmlns:a16="http://schemas.microsoft.com/office/drawing/2014/main" id="{C00109B2-1FC9-4453-B321-84896F2CBC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36720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35F0269-BA2E-49DC-B667-05B1E00A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MY" dirty="0"/>
              <a:t>Thevenin’s theorem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0886B5-0FCE-4F09-B49F-3D551F85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algn="just"/>
            <a:r>
              <a:rPr lang="en-MY" dirty="0"/>
              <a:t>Here, we learn how to replace two-terminal circuits containing resistances and sources by simple equivalent circuits. </a:t>
            </a:r>
          </a:p>
          <a:p>
            <a:pPr algn="just"/>
            <a:r>
              <a:rPr lang="en-MY" dirty="0"/>
              <a:t>By a two-terminal circuit, we mean that the original circuit has only two points that can be connected to other circuits.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297F-67FA-4AC8-A576-5F7B55A5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B267F-D87D-4A81-927E-2C9DD360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MY"/>
              <a:pPr>
                <a:spcAft>
                  <a:spcPts val="600"/>
                </a:spcAft>
              </a:pPr>
              <a:t>28/7/2020</a:t>
            </a:fld>
            <a:endParaRPr lang="en-MY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DDF0-6323-4838-A4E4-E727B76A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87</a:t>
            </a:fld>
            <a:endParaRPr lang="en-MY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057CF7-14B4-4070-9183-3B70E4143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527" y="4134497"/>
            <a:ext cx="3400717" cy="16128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9E7C5A-AB54-4221-852B-F15B9293D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0758" y="4113531"/>
            <a:ext cx="2415797" cy="163385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814F4C0D-61F9-448D-BA40-B632CA862C06}"/>
              </a:ext>
            </a:extLst>
          </p:cNvPr>
          <p:cNvSpPr/>
          <p:nvPr/>
        </p:nvSpPr>
        <p:spPr>
          <a:xfrm>
            <a:off x="5691923" y="4588900"/>
            <a:ext cx="1129004" cy="7040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15760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F555A1-8725-446D-99C2-303825A6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MY" dirty="0"/>
              <a:t>Thevenin Equivalent Circuit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DD4C4E-55BD-418C-A5A8-E25F9744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MY" dirty="0"/>
              <a:t>One type of equivalent circuit is the </a:t>
            </a:r>
            <a:r>
              <a:rPr lang="en-MY" b="1" dirty="0"/>
              <a:t>Thevenin equivalent</a:t>
            </a:r>
            <a:r>
              <a:rPr lang="en-MY" dirty="0"/>
              <a:t>, which consists of an independent voltage source in series with a resistance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EBF6-F1C9-45C1-AB27-4D91DDFB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4353-3316-4A60-B0B9-7EAAE486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MY" smtClean="0"/>
              <a:pPr>
                <a:spcAft>
                  <a:spcPts val="600"/>
                </a:spcAft>
              </a:pPr>
              <a:t>28/7/2020</a:t>
            </a:fld>
            <a:endParaRPr lang="en-MY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D768-33E4-49E7-8539-8AA31D9B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88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11757-742E-4A55-B3DC-416BBD6D4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136" y="3433318"/>
            <a:ext cx="6067425" cy="2619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8F35A3-375C-4804-90C7-4BD6C1D1B40F}"/>
              </a:ext>
            </a:extLst>
          </p:cNvPr>
          <p:cNvSpPr txBox="1"/>
          <p:nvPr/>
        </p:nvSpPr>
        <p:spPr>
          <a:xfrm>
            <a:off x="7454836" y="4134726"/>
            <a:ext cx="337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Vt is Thevenin’s Voltage</a:t>
            </a:r>
          </a:p>
          <a:p>
            <a:r>
              <a:rPr lang="en-US" sz="2000" dirty="0"/>
              <a:t>Rt is Thevenin’s Resistance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7542272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C7F39A-E31F-4CDD-9AE0-6D464925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MY" dirty="0"/>
              <a:t>Thevenin Equivalent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A342E1-B2B4-42E9-8641-9EE530950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320412"/>
                <a:ext cx="6823850" cy="3851787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According to the Theorem, the Thevenin source voltage Vt is equal to the open-circuit voltage of the original network.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Furthermore, the current flowing in this circuit is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A342E1-B2B4-42E9-8641-9EE530950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320412"/>
                <a:ext cx="6823850" cy="3851787"/>
              </a:xfrm>
              <a:blipFill>
                <a:blip r:embed="rId4"/>
                <a:stretch>
                  <a:fillRect l="-447" t="-951" r="-89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3921-C00F-4FA3-990D-FFFCC2A4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221BB-BBD4-4D15-9498-479E7D69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MY" smtClean="0"/>
              <a:pPr>
                <a:spcAft>
                  <a:spcPts val="600"/>
                </a:spcAft>
              </a:pPr>
              <a:t>28/7/2020</a:t>
            </a:fld>
            <a:endParaRPr lang="en-MY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7A88-323F-4529-B1A3-3E0E6398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89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BB837A-690B-44B6-B4B1-FB2AE6664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292" y="2471897"/>
            <a:ext cx="2672381" cy="1914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301527-7AE3-452D-8B44-BED71EC71D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0511" y="4386102"/>
            <a:ext cx="2400821" cy="146758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614D74-C320-4C12-8C9B-FFA10121FEC8}"/>
              </a:ext>
            </a:extLst>
          </p:cNvPr>
          <p:cNvSpPr/>
          <p:nvPr/>
        </p:nvSpPr>
        <p:spPr>
          <a:xfrm>
            <a:off x="3881535" y="3144416"/>
            <a:ext cx="1184987" cy="606490"/>
          </a:xfrm>
          <a:custGeom>
            <a:avLst/>
            <a:gdLst>
              <a:gd name="connsiteX0" fmla="*/ 0 w 1184987"/>
              <a:gd name="connsiteY0" fmla="*/ 175730 h 606490"/>
              <a:gd name="connsiteX1" fmla="*/ 175730 w 1184987"/>
              <a:gd name="connsiteY1" fmla="*/ 0 h 606490"/>
              <a:gd name="connsiteX2" fmla="*/ 600829 w 1184987"/>
              <a:gd name="connsiteY2" fmla="*/ 0 h 606490"/>
              <a:gd name="connsiteX3" fmla="*/ 1009257 w 1184987"/>
              <a:gd name="connsiteY3" fmla="*/ 0 h 606490"/>
              <a:gd name="connsiteX4" fmla="*/ 1184987 w 1184987"/>
              <a:gd name="connsiteY4" fmla="*/ 175730 h 606490"/>
              <a:gd name="connsiteX5" fmla="*/ 1184987 w 1184987"/>
              <a:gd name="connsiteY5" fmla="*/ 430760 h 606490"/>
              <a:gd name="connsiteX6" fmla="*/ 1009257 w 1184987"/>
              <a:gd name="connsiteY6" fmla="*/ 606490 h 606490"/>
              <a:gd name="connsiteX7" fmla="*/ 584158 w 1184987"/>
              <a:gd name="connsiteY7" fmla="*/ 606490 h 606490"/>
              <a:gd name="connsiteX8" fmla="*/ 175730 w 1184987"/>
              <a:gd name="connsiteY8" fmla="*/ 606490 h 606490"/>
              <a:gd name="connsiteX9" fmla="*/ 0 w 1184987"/>
              <a:gd name="connsiteY9" fmla="*/ 430760 h 606490"/>
              <a:gd name="connsiteX10" fmla="*/ 0 w 1184987"/>
              <a:gd name="connsiteY10" fmla="*/ 175730 h 60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4987" h="606490" extrusionOk="0">
                <a:moveTo>
                  <a:pt x="0" y="175730"/>
                </a:moveTo>
                <a:cubicBezTo>
                  <a:pt x="9317" y="85235"/>
                  <a:pt x="81617" y="1304"/>
                  <a:pt x="175730" y="0"/>
                </a:cubicBezTo>
                <a:cubicBezTo>
                  <a:pt x="364359" y="11672"/>
                  <a:pt x="411713" y="19368"/>
                  <a:pt x="600829" y="0"/>
                </a:cubicBezTo>
                <a:cubicBezTo>
                  <a:pt x="789945" y="-19368"/>
                  <a:pt x="902777" y="-9180"/>
                  <a:pt x="1009257" y="0"/>
                </a:cubicBezTo>
                <a:cubicBezTo>
                  <a:pt x="1103357" y="-2745"/>
                  <a:pt x="1177870" y="92365"/>
                  <a:pt x="1184987" y="175730"/>
                </a:cubicBezTo>
                <a:cubicBezTo>
                  <a:pt x="1180686" y="259598"/>
                  <a:pt x="1187875" y="355340"/>
                  <a:pt x="1184987" y="430760"/>
                </a:cubicBezTo>
                <a:cubicBezTo>
                  <a:pt x="1183228" y="523662"/>
                  <a:pt x="1111306" y="607981"/>
                  <a:pt x="1009257" y="606490"/>
                </a:cubicBezTo>
                <a:cubicBezTo>
                  <a:pt x="896087" y="625455"/>
                  <a:pt x="742536" y="591900"/>
                  <a:pt x="584158" y="606490"/>
                </a:cubicBezTo>
                <a:cubicBezTo>
                  <a:pt x="425780" y="621080"/>
                  <a:pt x="282958" y="619947"/>
                  <a:pt x="175730" y="606490"/>
                </a:cubicBezTo>
                <a:cubicBezTo>
                  <a:pt x="63627" y="596313"/>
                  <a:pt x="-20534" y="534222"/>
                  <a:pt x="0" y="430760"/>
                </a:cubicBezTo>
                <a:cubicBezTo>
                  <a:pt x="12653" y="357097"/>
                  <a:pt x="-697" y="292368"/>
                  <a:pt x="0" y="175730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3520093239">
                  <a:prstGeom prst="roundRect">
                    <a:avLst>
                      <a:gd name="adj" fmla="val 2897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B655A0-653B-4680-8FD5-4AA3E1582630}"/>
              </a:ext>
            </a:extLst>
          </p:cNvPr>
          <p:cNvSpPr/>
          <p:nvPr/>
        </p:nvSpPr>
        <p:spPr>
          <a:xfrm>
            <a:off x="3946849" y="4655976"/>
            <a:ext cx="1184987" cy="699795"/>
          </a:xfr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77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 1: Determining Current Given Charge</a:t>
            </a:r>
            <a:endParaRPr lang="en-MY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Suppose that charge versus time for a circuit element is given by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and Plot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MY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Solution: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0484569"/>
      </p:ext>
    </p:extLst>
  </p:cSld>
  <p:clrMapOvr>
    <a:masterClrMapping/>
  </p:clrMapOvr>
  <p:transition spd="slow">
    <p:cover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447DE84-2EAB-4E4F-A38E-B79421E6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 1: Determining the Thevenin Equivalent Circuit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7C557B2-BAF0-4C46-8583-BDB725833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414478"/>
            <a:ext cx="6631744" cy="396040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C225-E42C-48A4-9D05-7DEF2AAD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US" sz="2800" smtClean="0"/>
              <a:pPr>
                <a:spcAft>
                  <a:spcPts val="600"/>
                </a:spcAft>
              </a:pPr>
              <a:t>90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893F-F788-45D1-97B4-A6EA48AA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5F40-24DE-472F-BCDB-DB5681EC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US" smtClean="0"/>
              <a:pPr>
                <a:spcAft>
                  <a:spcPts val="600"/>
                </a:spcAft>
              </a:pPr>
              <a:t>7/28/2020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36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D4DC0A-2040-4892-8125-EBB73654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MY" sz="4800" dirty="0"/>
              <a:t>Finding the </a:t>
            </a:r>
            <a:r>
              <a:rPr lang="en-MY" sz="4800" dirty="0" err="1"/>
              <a:t>ThEvenin</a:t>
            </a:r>
            <a:r>
              <a:rPr lang="en-MY" sz="4800" dirty="0"/>
              <a:t> Resistance Directly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253675-C6C8-41B5-8B67-934218C3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MY" dirty="0"/>
              <a:t>There is an alternative way to find the </a:t>
            </a:r>
            <a:r>
              <a:rPr lang="en-MY" dirty="0" err="1"/>
              <a:t>Thévenin</a:t>
            </a:r>
            <a:r>
              <a:rPr lang="en-MY" dirty="0"/>
              <a:t> resistance.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First, we zero the sources in the network.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In zeroing a voltage source, we reduce its voltage to zero. A voltage source with zero voltage is equivalent to a short circuit.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In zeroing a current source, we reduce its current to zero. By definition, an element that always carries zero current is an open circuit. </a:t>
            </a:r>
          </a:p>
          <a:p>
            <a:pPr algn="just">
              <a:lnSpc>
                <a:spcPct val="100000"/>
              </a:lnSpc>
            </a:pPr>
            <a:endParaRPr lang="en-MY" dirty="0"/>
          </a:p>
          <a:p>
            <a:pPr algn="just">
              <a:lnSpc>
                <a:spcPct val="100000"/>
              </a:lnSpc>
            </a:pPr>
            <a:r>
              <a:rPr lang="en-MY" b="1" i="1" dirty="0">
                <a:latin typeface="Calibri" panose="020F0502020204030204" pitchFamily="34" charset="0"/>
                <a:cs typeface="Calibri" panose="020F0502020204030204" pitchFamily="34" charset="0"/>
              </a:rPr>
              <a:t>Thus, to zero the sources, we replace voltage sources with short circuits and replace current sources with open circuits.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A5A8-449B-4A15-97ED-1605C437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D7319-A533-4A92-87DC-639E09A1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36E2-1002-43C0-A397-31AD474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91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96217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DB2B2A-166F-4414-A887-E83EF090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 2: Finding the ThEvenin Resistance Directly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E2B2742-792A-4A56-B765-A773B018F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619869"/>
            <a:ext cx="6631744" cy="35496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AB2D-336B-4F60-8A1F-FABCF9F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US" sz="2800" smtClean="0"/>
              <a:pPr>
                <a:spcAft>
                  <a:spcPts val="600"/>
                </a:spcAft>
              </a:pPr>
              <a:t>92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5C32-7DBE-4EF0-AF64-0F108F72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CD03-12E4-45BC-A1C7-D96007DB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US" smtClean="0"/>
              <a:pPr>
                <a:spcAft>
                  <a:spcPts val="600"/>
                </a:spcAft>
              </a:pPr>
              <a:t>7/28/2020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41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DB2B2A-166F-4414-A887-E83EF090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 3: Finding the ThEvenin Resistance Directly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CF1619-B453-4793-AECC-9B2C0A4A1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960568"/>
            <a:ext cx="6631744" cy="286822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AB2D-336B-4F60-8A1F-FABCF9F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US" sz="2800" smtClean="0"/>
              <a:pPr>
                <a:spcAft>
                  <a:spcPts val="600"/>
                </a:spcAft>
              </a:pPr>
              <a:t>93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5C32-7DBE-4EF0-AF64-0F108F72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CD03-12E4-45BC-A1C7-D96007DB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US" smtClean="0"/>
              <a:pPr>
                <a:spcAft>
                  <a:spcPts val="600"/>
                </a:spcAft>
              </a:pPr>
              <a:t>7/28/2020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138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DB2B2A-166F-4414-A887-E83EF090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 4: Finding the ThEvenin Equivalent Circuit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CF1619-B453-4793-AECC-9B2C0A4A1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960568"/>
            <a:ext cx="6631744" cy="286822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AB2D-336B-4F60-8A1F-FABCF9F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US" sz="2800" smtClean="0"/>
              <a:pPr>
                <a:spcAft>
                  <a:spcPts val="600"/>
                </a:spcAft>
              </a:pPr>
              <a:t>94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5C32-7DBE-4EF0-AF64-0F108F72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CD03-12E4-45BC-A1C7-D96007DB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US" smtClean="0"/>
              <a:pPr>
                <a:spcAft>
                  <a:spcPts val="600"/>
                </a:spcAft>
              </a:pPr>
              <a:t>7/28/2020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48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706076-55CF-44EF-AC43-2F2F75D4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 5: Finding the ThEvenin Resistance Directly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A2DD09-9FC7-4948-9373-EBA35320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102" y="4790198"/>
            <a:ext cx="2818418" cy="6870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Find the Thévenin resistance for each of the circuits shown in Figure by zeroing the sources.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B4323-69CD-4C06-8BC2-819FD21B0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546084"/>
            <a:ext cx="6631744" cy="369719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9499E-9C98-4E81-886D-8EE7685E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US" sz="2800" smtClean="0"/>
              <a:pPr>
                <a:spcAft>
                  <a:spcPts val="600"/>
                </a:spcAft>
              </a:pPr>
              <a:t>95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0A4A-DDC8-4FEC-9B92-0CE5D04D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6365-6C3E-4744-BB3A-9AAD6E70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US" smtClean="0"/>
              <a:pPr>
                <a:spcAft>
                  <a:spcPts val="600"/>
                </a:spcAft>
              </a:pPr>
              <a:t>7/28/2020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0A9E18-C44D-48F4-99CC-9EE675CA116F}"/>
              </a:ext>
            </a:extLst>
          </p:cNvPr>
          <p:cNvSpPr/>
          <p:nvPr/>
        </p:nvSpPr>
        <p:spPr>
          <a:xfrm>
            <a:off x="8126963" y="4702629"/>
            <a:ext cx="2891556" cy="774627"/>
          </a:xfrm>
          <a:custGeom>
            <a:avLst/>
            <a:gdLst>
              <a:gd name="connsiteX0" fmla="*/ 0 w 2891556"/>
              <a:gd name="connsiteY0" fmla="*/ 213084 h 774627"/>
              <a:gd name="connsiteX1" fmla="*/ 213084 w 2891556"/>
              <a:gd name="connsiteY1" fmla="*/ 0 h 774627"/>
              <a:gd name="connsiteX2" fmla="*/ 755469 w 2891556"/>
              <a:gd name="connsiteY2" fmla="*/ 0 h 774627"/>
              <a:gd name="connsiteX3" fmla="*/ 1248547 w 2891556"/>
              <a:gd name="connsiteY3" fmla="*/ 0 h 774627"/>
              <a:gd name="connsiteX4" fmla="*/ 1766278 w 2891556"/>
              <a:gd name="connsiteY4" fmla="*/ 0 h 774627"/>
              <a:gd name="connsiteX5" fmla="*/ 2678472 w 2891556"/>
              <a:gd name="connsiteY5" fmla="*/ 0 h 774627"/>
              <a:gd name="connsiteX6" fmla="*/ 2891556 w 2891556"/>
              <a:gd name="connsiteY6" fmla="*/ 213084 h 774627"/>
              <a:gd name="connsiteX7" fmla="*/ 2891556 w 2891556"/>
              <a:gd name="connsiteY7" fmla="*/ 561543 h 774627"/>
              <a:gd name="connsiteX8" fmla="*/ 2678472 w 2891556"/>
              <a:gd name="connsiteY8" fmla="*/ 774627 h 774627"/>
              <a:gd name="connsiteX9" fmla="*/ 2234702 w 2891556"/>
              <a:gd name="connsiteY9" fmla="*/ 774627 h 774627"/>
              <a:gd name="connsiteX10" fmla="*/ 1692317 w 2891556"/>
              <a:gd name="connsiteY10" fmla="*/ 774627 h 774627"/>
              <a:gd name="connsiteX11" fmla="*/ 1248547 w 2891556"/>
              <a:gd name="connsiteY11" fmla="*/ 774627 h 774627"/>
              <a:gd name="connsiteX12" fmla="*/ 780123 w 2891556"/>
              <a:gd name="connsiteY12" fmla="*/ 774627 h 774627"/>
              <a:gd name="connsiteX13" fmla="*/ 213084 w 2891556"/>
              <a:gd name="connsiteY13" fmla="*/ 774627 h 774627"/>
              <a:gd name="connsiteX14" fmla="*/ 0 w 2891556"/>
              <a:gd name="connsiteY14" fmla="*/ 561543 h 774627"/>
              <a:gd name="connsiteX15" fmla="*/ 0 w 2891556"/>
              <a:gd name="connsiteY15" fmla="*/ 213084 h 77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91556" h="774627" extrusionOk="0">
                <a:moveTo>
                  <a:pt x="0" y="213084"/>
                </a:moveTo>
                <a:cubicBezTo>
                  <a:pt x="19399" y="67557"/>
                  <a:pt x="101322" y="12417"/>
                  <a:pt x="213084" y="0"/>
                </a:cubicBezTo>
                <a:cubicBezTo>
                  <a:pt x="477070" y="-20695"/>
                  <a:pt x="581569" y="19617"/>
                  <a:pt x="755469" y="0"/>
                </a:cubicBezTo>
                <a:cubicBezTo>
                  <a:pt x="929369" y="-19617"/>
                  <a:pt x="1013930" y="27074"/>
                  <a:pt x="1248547" y="0"/>
                </a:cubicBezTo>
                <a:cubicBezTo>
                  <a:pt x="1483164" y="-27074"/>
                  <a:pt x="1544590" y="31295"/>
                  <a:pt x="1766278" y="0"/>
                </a:cubicBezTo>
                <a:cubicBezTo>
                  <a:pt x="1987966" y="-31295"/>
                  <a:pt x="2361365" y="84208"/>
                  <a:pt x="2678472" y="0"/>
                </a:cubicBezTo>
                <a:cubicBezTo>
                  <a:pt x="2779784" y="8433"/>
                  <a:pt x="2875242" y="78286"/>
                  <a:pt x="2891556" y="213084"/>
                </a:cubicBezTo>
                <a:cubicBezTo>
                  <a:pt x="2909808" y="379201"/>
                  <a:pt x="2878503" y="415873"/>
                  <a:pt x="2891556" y="561543"/>
                </a:cubicBezTo>
                <a:cubicBezTo>
                  <a:pt x="2914942" y="660921"/>
                  <a:pt x="2777172" y="792301"/>
                  <a:pt x="2678472" y="774627"/>
                </a:cubicBezTo>
                <a:cubicBezTo>
                  <a:pt x="2582482" y="796755"/>
                  <a:pt x="2369863" y="726478"/>
                  <a:pt x="2234702" y="774627"/>
                </a:cubicBezTo>
                <a:cubicBezTo>
                  <a:pt x="2099541" y="822776"/>
                  <a:pt x="1808355" y="739309"/>
                  <a:pt x="1692317" y="774627"/>
                </a:cubicBezTo>
                <a:cubicBezTo>
                  <a:pt x="1576280" y="809945"/>
                  <a:pt x="1436199" y="752212"/>
                  <a:pt x="1248547" y="774627"/>
                </a:cubicBezTo>
                <a:cubicBezTo>
                  <a:pt x="1060895" y="797042"/>
                  <a:pt x="1011960" y="770048"/>
                  <a:pt x="780123" y="774627"/>
                </a:cubicBezTo>
                <a:cubicBezTo>
                  <a:pt x="548286" y="779206"/>
                  <a:pt x="431280" y="765360"/>
                  <a:pt x="213084" y="774627"/>
                </a:cubicBezTo>
                <a:cubicBezTo>
                  <a:pt x="108346" y="780662"/>
                  <a:pt x="1316" y="685029"/>
                  <a:pt x="0" y="561543"/>
                </a:cubicBezTo>
                <a:cubicBezTo>
                  <a:pt x="-38037" y="458413"/>
                  <a:pt x="5214" y="286159"/>
                  <a:pt x="0" y="213084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318662396">
                  <a:prstGeom prst="roundRect">
                    <a:avLst>
                      <a:gd name="adj" fmla="val 2750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62400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F566-EEB7-4D13-ADBD-76A8B54C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Maximum Power Transfer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E9A1-8695-4E17-9F3D-B0659C9F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DE7F-E384-4518-878F-77893EE6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1B08-86E4-421F-B23B-2C1446DC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96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47782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1827244-726B-46CD-92DD-02CDCF76D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858416"/>
                <a:ext cx="10058400" cy="5313784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Suppose that we have a two-terminal circuit and we want to connect a load resistance </a:t>
                </a:r>
                <a:r>
                  <a:rPr lang="en-MY" i="1" dirty="0"/>
                  <a:t>RL</a:t>
                </a:r>
                <a:r>
                  <a:rPr lang="en-MY" dirty="0"/>
                  <a:t> such that the maximum possible power is delivered to the load. This is illustrated in Figure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To analyse this problem, we replace the original circuit by its Thevenin equivalent as shown in Figure. The current flowing through the load resistance is given by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power delivered to the load is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MY" dirty="0"/>
                  <a:t>Substituting Current,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MY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1827244-726B-46CD-92DD-02CDCF76D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858416"/>
                <a:ext cx="10058400" cy="5313784"/>
              </a:xfrm>
              <a:blipFill>
                <a:blip r:embed="rId2"/>
                <a:stretch>
                  <a:fillRect l="-667" t="-688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BBB7-6752-4C8D-AABE-CA8DFB8A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0F7D-DC13-4806-9A43-45561CCE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90C81-6DE4-416C-B873-06BD6465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97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BDDE28-E1F4-4BBC-A264-F47A80BA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416" y="3789784"/>
            <a:ext cx="66579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51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D9A2DE-B897-4ECA-9340-A20D50B4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Maximum Power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B39D79E-9295-432C-9B4C-7C8AA4FBD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To find the value of the load resistance that maximizes the power delivered to the load, we set the derivative of </a:t>
                </a:r>
                <a:r>
                  <a:rPr lang="en-MY" dirty="0" err="1"/>
                  <a:t>pL</a:t>
                </a:r>
                <a:r>
                  <a:rPr lang="en-MY" dirty="0"/>
                  <a:t> with respect to RL equal to zero:</a:t>
                </a:r>
              </a:p>
              <a:p>
                <a:pPr algn="just">
                  <a:lnSpc>
                    <a:spcPct val="100000"/>
                  </a:lnSpc>
                </a:pPr>
                <a:endParaRPr lang="en-MY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Solving for the load resistance, we have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algn="just">
                  <a:lnSpc>
                    <a:spcPct val="100000"/>
                  </a:lnSpc>
                </a:pPr>
                <a:r>
                  <a:rPr lang="en-MY" i="1" dirty="0"/>
                  <a:t>Thus, the load resistance that absorbs the maximum power from a two-terminal circuit is equal to the Thevenin resistance.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MY" i="1" dirty="0"/>
                  <a:t>  </a:t>
                </a:r>
                <a:r>
                  <a:rPr lang="en-MY" i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MY" i="1" dirty="0"/>
                  <a:t>  </a:t>
                </a:r>
                <a:r>
                  <a:rPr lang="en-MY" i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MY" i="1" dirty="0"/>
              </a:p>
              <a:p>
                <a:pPr algn="just">
                  <a:lnSpc>
                    <a:spcPct val="100000"/>
                  </a:lnSpc>
                </a:pPr>
                <a:endParaRPr lang="en-MY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B39D79E-9295-432C-9B4C-7C8AA4FBD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EB69-C72D-45C4-BE98-4740D4E7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12B2-8A21-4EE6-A7F2-7BD7692E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F823-0256-4D18-9B4B-D7560B0F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98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627A20-3A05-48FE-A187-1A2ECC737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2938462"/>
            <a:ext cx="4895850" cy="98107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587E06-56CC-4977-BCA6-AA5C223AD207}"/>
              </a:ext>
            </a:extLst>
          </p:cNvPr>
          <p:cNvSpPr/>
          <p:nvPr/>
        </p:nvSpPr>
        <p:spPr>
          <a:xfrm>
            <a:off x="5141167" y="4982547"/>
            <a:ext cx="1586204" cy="709126"/>
          </a:xfrm>
          <a:custGeom>
            <a:avLst/>
            <a:gdLst>
              <a:gd name="connsiteX0" fmla="*/ 0 w 1586204"/>
              <a:gd name="connsiteY0" fmla="*/ 118190 h 709126"/>
              <a:gd name="connsiteX1" fmla="*/ 118190 w 1586204"/>
              <a:gd name="connsiteY1" fmla="*/ 0 h 709126"/>
              <a:gd name="connsiteX2" fmla="*/ 527637 w 1586204"/>
              <a:gd name="connsiteY2" fmla="*/ 0 h 709126"/>
              <a:gd name="connsiteX3" fmla="*/ 977578 w 1586204"/>
              <a:gd name="connsiteY3" fmla="*/ 0 h 709126"/>
              <a:gd name="connsiteX4" fmla="*/ 1468014 w 1586204"/>
              <a:gd name="connsiteY4" fmla="*/ 0 h 709126"/>
              <a:gd name="connsiteX5" fmla="*/ 1586204 w 1586204"/>
              <a:gd name="connsiteY5" fmla="*/ 118190 h 709126"/>
              <a:gd name="connsiteX6" fmla="*/ 1586204 w 1586204"/>
              <a:gd name="connsiteY6" fmla="*/ 590936 h 709126"/>
              <a:gd name="connsiteX7" fmla="*/ 1468014 w 1586204"/>
              <a:gd name="connsiteY7" fmla="*/ 709126 h 709126"/>
              <a:gd name="connsiteX8" fmla="*/ 1045069 w 1586204"/>
              <a:gd name="connsiteY8" fmla="*/ 709126 h 709126"/>
              <a:gd name="connsiteX9" fmla="*/ 635623 w 1586204"/>
              <a:gd name="connsiteY9" fmla="*/ 709126 h 709126"/>
              <a:gd name="connsiteX10" fmla="*/ 118190 w 1586204"/>
              <a:gd name="connsiteY10" fmla="*/ 709126 h 709126"/>
              <a:gd name="connsiteX11" fmla="*/ 0 w 1586204"/>
              <a:gd name="connsiteY11" fmla="*/ 590936 h 709126"/>
              <a:gd name="connsiteX12" fmla="*/ 0 w 1586204"/>
              <a:gd name="connsiteY12" fmla="*/ 118190 h 7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6204" h="709126" extrusionOk="0">
                <a:moveTo>
                  <a:pt x="0" y="118190"/>
                </a:moveTo>
                <a:cubicBezTo>
                  <a:pt x="-3429" y="44616"/>
                  <a:pt x="69629" y="-1153"/>
                  <a:pt x="118190" y="0"/>
                </a:cubicBezTo>
                <a:cubicBezTo>
                  <a:pt x="261889" y="-19204"/>
                  <a:pt x="341838" y="39760"/>
                  <a:pt x="527637" y="0"/>
                </a:cubicBezTo>
                <a:cubicBezTo>
                  <a:pt x="713436" y="-39760"/>
                  <a:pt x="812807" y="28139"/>
                  <a:pt x="977578" y="0"/>
                </a:cubicBezTo>
                <a:cubicBezTo>
                  <a:pt x="1142349" y="-28139"/>
                  <a:pt x="1226459" y="46767"/>
                  <a:pt x="1468014" y="0"/>
                </a:cubicBezTo>
                <a:cubicBezTo>
                  <a:pt x="1544781" y="-11879"/>
                  <a:pt x="1582438" y="54866"/>
                  <a:pt x="1586204" y="118190"/>
                </a:cubicBezTo>
                <a:cubicBezTo>
                  <a:pt x="1615221" y="343418"/>
                  <a:pt x="1560603" y="365546"/>
                  <a:pt x="1586204" y="590936"/>
                </a:cubicBezTo>
                <a:cubicBezTo>
                  <a:pt x="1587898" y="645558"/>
                  <a:pt x="1529987" y="720306"/>
                  <a:pt x="1468014" y="709126"/>
                </a:cubicBezTo>
                <a:cubicBezTo>
                  <a:pt x="1291773" y="730879"/>
                  <a:pt x="1156856" y="697725"/>
                  <a:pt x="1045069" y="709126"/>
                </a:cubicBezTo>
                <a:cubicBezTo>
                  <a:pt x="933282" y="720527"/>
                  <a:pt x="786851" y="680737"/>
                  <a:pt x="635623" y="709126"/>
                </a:cubicBezTo>
                <a:cubicBezTo>
                  <a:pt x="484395" y="737515"/>
                  <a:pt x="294023" y="708163"/>
                  <a:pt x="118190" y="709126"/>
                </a:cubicBezTo>
                <a:cubicBezTo>
                  <a:pt x="67464" y="705251"/>
                  <a:pt x="-1235" y="653839"/>
                  <a:pt x="0" y="590936"/>
                </a:cubicBezTo>
                <a:cubicBezTo>
                  <a:pt x="-38962" y="466190"/>
                  <a:pt x="41203" y="288180"/>
                  <a:pt x="0" y="118190"/>
                </a:cubicBezTo>
                <a:close/>
              </a:path>
            </a:pathLst>
          </a:custGeom>
          <a:noFill/>
          <a:ln w="19050">
            <a:extLst>
              <a:ext uri="{C807C97D-BFC1-408E-A445-0C87EB9F89A2}">
                <ask:lineSketchStyleProps xmlns:ask="http://schemas.microsoft.com/office/drawing/2018/sketchyshapes" sd="398275712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6FB809-16EA-48AD-8D93-1FB3BC0D4FB3}"/>
              </a:ext>
            </a:extLst>
          </p:cNvPr>
          <p:cNvSpPr/>
          <p:nvPr/>
        </p:nvSpPr>
        <p:spPr>
          <a:xfrm>
            <a:off x="5988201" y="3861496"/>
            <a:ext cx="1075074" cy="354563"/>
          </a:xfrm>
          <a:custGeom>
            <a:avLst/>
            <a:gdLst>
              <a:gd name="connsiteX0" fmla="*/ 0 w 1075074"/>
              <a:gd name="connsiteY0" fmla="*/ 59095 h 354563"/>
              <a:gd name="connsiteX1" fmla="*/ 59095 w 1075074"/>
              <a:gd name="connsiteY1" fmla="*/ 0 h 354563"/>
              <a:gd name="connsiteX2" fmla="*/ 508830 w 1075074"/>
              <a:gd name="connsiteY2" fmla="*/ 0 h 354563"/>
              <a:gd name="connsiteX3" fmla="*/ 1015979 w 1075074"/>
              <a:gd name="connsiteY3" fmla="*/ 0 h 354563"/>
              <a:gd name="connsiteX4" fmla="*/ 1075074 w 1075074"/>
              <a:gd name="connsiteY4" fmla="*/ 59095 h 354563"/>
              <a:gd name="connsiteX5" fmla="*/ 1075074 w 1075074"/>
              <a:gd name="connsiteY5" fmla="*/ 295468 h 354563"/>
              <a:gd name="connsiteX6" fmla="*/ 1015979 w 1075074"/>
              <a:gd name="connsiteY6" fmla="*/ 354563 h 354563"/>
              <a:gd name="connsiteX7" fmla="*/ 537537 w 1075074"/>
              <a:gd name="connsiteY7" fmla="*/ 354563 h 354563"/>
              <a:gd name="connsiteX8" fmla="*/ 59095 w 1075074"/>
              <a:gd name="connsiteY8" fmla="*/ 354563 h 354563"/>
              <a:gd name="connsiteX9" fmla="*/ 0 w 1075074"/>
              <a:gd name="connsiteY9" fmla="*/ 295468 h 354563"/>
              <a:gd name="connsiteX10" fmla="*/ 0 w 1075074"/>
              <a:gd name="connsiteY10" fmla="*/ 59095 h 35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5074" h="354563" extrusionOk="0">
                <a:moveTo>
                  <a:pt x="0" y="59095"/>
                </a:moveTo>
                <a:cubicBezTo>
                  <a:pt x="-1435" y="22986"/>
                  <a:pt x="35123" y="-598"/>
                  <a:pt x="59095" y="0"/>
                </a:cubicBezTo>
                <a:cubicBezTo>
                  <a:pt x="149431" y="-39722"/>
                  <a:pt x="368329" y="19173"/>
                  <a:pt x="508830" y="0"/>
                </a:cubicBezTo>
                <a:cubicBezTo>
                  <a:pt x="649331" y="-19173"/>
                  <a:pt x="822405" y="34937"/>
                  <a:pt x="1015979" y="0"/>
                </a:cubicBezTo>
                <a:cubicBezTo>
                  <a:pt x="1043916" y="1521"/>
                  <a:pt x="1075844" y="30584"/>
                  <a:pt x="1075074" y="59095"/>
                </a:cubicBezTo>
                <a:cubicBezTo>
                  <a:pt x="1081931" y="120001"/>
                  <a:pt x="1056258" y="181683"/>
                  <a:pt x="1075074" y="295468"/>
                </a:cubicBezTo>
                <a:cubicBezTo>
                  <a:pt x="1075716" y="328729"/>
                  <a:pt x="1040458" y="354945"/>
                  <a:pt x="1015979" y="354563"/>
                </a:cubicBezTo>
                <a:cubicBezTo>
                  <a:pt x="835419" y="407173"/>
                  <a:pt x="635678" y="349385"/>
                  <a:pt x="537537" y="354563"/>
                </a:cubicBezTo>
                <a:cubicBezTo>
                  <a:pt x="439396" y="359741"/>
                  <a:pt x="231052" y="351694"/>
                  <a:pt x="59095" y="354563"/>
                </a:cubicBezTo>
                <a:cubicBezTo>
                  <a:pt x="27006" y="353231"/>
                  <a:pt x="8346" y="332495"/>
                  <a:pt x="0" y="295468"/>
                </a:cubicBezTo>
                <a:cubicBezTo>
                  <a:pt x="-12619" y="181537"/>
                  <a:pt x="26005" y="141157"/>
                  <a:pt x="0" y="59095"/>
                </a:cubicBezTo>
                <a:close/>
              </a:path>
            </a:pathLst>
          </a:custGeom>
          <a:noFill/>
          <a:ln w="19050">
            <a:extLst>
              <a:ext uri="{C807C97D-BFC1-408E-A445-0C87EB9F89A2}">
                <ask:lineSketchStyleProps xmlns:ask="http://schemas.microsoft.com/office/drawing/2018/sketchyshapes" sd="398275712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07111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DAC5D0-9668-4972-897C-2ABE302A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 6: Determining Maximum Power Transfer</a:t>
            </a:r>
            <a:endParaRPr lang="en-MY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4A24BD-4726-4040-BC92-20D76752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Find the load resistance for maximum power transfer from the circuit shown in Figure. Also, find the maximum power.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FE82-1DA0-4872-8FD8-C013DB4A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28/7/2020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0546A-B07B-4CBF-B578-ED2622EB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4C3D-FE63-4F0B-8E77-AFDA6941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99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0B94E3-D324-400A-9AAE-451B0A27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216" y="3256844"/>
            <a:ext cx="3285639" cy="21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1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4439</Words>
  <Application>Microsoft Office PowerPoint</Application>
  <PresentationFormat>Widescreen</PresentationFormat>
  <Paragraphs>643</Paragraphs>
  <Slides>101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101</vt:i4>
      </vt:variant>
    </vt:vector>
  </HeadingPairs>
  <TitlesOfParts>
    <vt:vector size="114" baseType="lpstr">
      <vt:lpstr>Arial</vt:lpstr>
      <vt:lpstr>Calibri</vt:lpstr>
      <vt:lpstr>Cambria</vt:lpstr>
      <vt:lpstr>Cambria Math</vt:lpstr>
      <vt:lpstr>Rockwell</vt:lpstr>
      <vt:lpstr>Rockwell Condensed</vt:lpstr>
      <vt:lpstr>Rockwell Extra Bold</vt:lpstr>
      <vt:lpstr>TimesTenLTStd-Italic</vt:lpstr>
      <vt:lpstr>TimesTenLTStd-Roman</vt:lpstr>
      <vt:lpstr>Wingdings</vt:lpstr>
      <vt:lpstr>Wood Type</vt:lpstr>
      <vt:lpstr>Wood Type</vt:lpstr>
      <vt:lpstr>Wood Type</vt:lpstr>
      <vt:lpstr>Complete reference material for “module 1”</vt:lpstr>
      <vt:lpstr>Basic circuit elements and sources, Ohms law</vt:lpstr>
      <vt:lpstr>Biography </vt:lpstr>
      <vt:lpstr>Microsoft Teams &amp; Others</vt:lpstr>
      <vt:lpstr>Topics</vt:lpstr>
      <vt:lpstr>Electrical Circuit</vt:lpstr>
      <vt:lpstr>Charge</vt:lpstr>
      <vt:lpstr>Electrical Current</vt:lpstr>
      <vt:lpstr>example 1: Determining Current Given Charge</vt:lpstr>
      <vt:lpstr>Assignment 1: Determining Current Given Charge</vt:lpstr>
      <vt:lpstr>Direct Current (DC) and Alternating Current (AC)</vt:lpstr>
      <vt:lpstr>Direct Voltage (DC) and Alternating Voltage (AC)</vt:lpstr>
      <vt:lpstr>Basic Circuit Elements</vt:lpstr>
      <vt:lpstr>Power &amp; energy</vt:lpstr>
      <vt:lpstr>Power &amp; energy</vt:lpstr>
      <vt:lpstr>Example 3 &amp; 4: Energy &amp; Power </vt:lpstr>
      <vt:lpstr>Resistors and Ohm’s Law</vt:lpstr>
      <vt:lpstr>Ohms Law Triangle</vt:lpstr>
      <vt:lpstr>Power Triangle</vt:lpstr>
      <vt:lpstr>Ohms Law Pie Chart</vt:lpstr>
      <vt:lpstr>Assignment 2: Match the following</vt:lpstr>
      <vt:lpstr>Conductance</vt:lpstr>
      <vt:lpstr>Resistance Related to Physical Parameters</vt:lpstr>
      <vt:lpstr>Resistance Related to Physical Parameters</vt:lpstr>
      <vt:lpstr>PowerPoint Presentation</vt:lpstr>
      <vt:lpstr>Assignment 1: Resistance Calculation</vt:lpstr>
      <vt:lpstr>Kirchhoff’s laws</vt:lpstr>
      <vt:lpstr>Node</vt:lpstr>
      <vt:lpstr>Kirchhoff’s laws</vt:lpstr>
      <vt:lpstr>Kirchhoff’s Current Law</vt:lpstr>
      <vt:lpstr>Kirchhoff’s Current Law</vt:lpstr>
      <vt:lpstr>Kirchhoff’s Current Law</vt:lpstr>
      <vt:lpstr>Series Circuits</vt:lpstr>
      <vt:lpstr>Example: KCL</vt:lpstr>
      <vt:lpstr>Example: KCL</vt:lpstr>
      <vt:lpstr>Example: KCL</vt:lpstr>
      <vt:lpstr>Kirchhoff’s Voltage Law</vt:lpstr>
      <vt:lpstr>Kirchhoff’s voltage law (KVL)</vt:lpstr>
      <vt:lpstr>Parallel Circuits</vt:lpstr>
      <vt:lpstr>Kirchhoff’s Voltage Law</vt:lpstr>
      <vt:lpstr>Example: kvl</vt:lpstr>
      <vt:lpstr>Assignment 2: kvl</vt:lpstr>
      <vt:lpstr>Assignment 3: KCL &amp; kvl</vt:lpstr>
      <vt:lpstr>Assignment 4: KCL &amp; kvl</vt:lpstr>
      <vt:lpstr>Thank you </vt:lpstr>
      <vt:lpstr>Problems on Ohm’s law, KCL &amp; KVL</vt:lpstr>
      <vt:lpstr>Current &amp; charge</vt:lpstr>
      <vt:lpstr>Power &amp; energy</vt:lpstr>
      <vt:lpstr>KCL</vt:lpstr>
      <vt:lpstr>KVL</vt:lpstr>
      <vt:lpstr>Ohm’s law, kcl &amp; kvl</vt:lpstr>
      <vt:lpstr>Ohm’s law, kcl &amp; kvl</vt:lpstr>
      <vt:lpstr>Node voltage analysis</vt:lpstr>
      <vt:lpstr>Ohm’s law, kcl &amp; kvl</vt:lpstr>
      <vt:lpstr>Ohm’s law, kcl &amp; kvl</vt:lpstr>
      <vt:lpstr> Resistance's in series and Parallel</vt:lpstr>
      <vt:lpstr>Series Resistances</vt:lpstr>
      <vt:lpstr>Parallel elements</vt:lpstr>
      <vt:lpstr>Combining Resistances in Series and Parallel</vt:lpstr>
      <vt:lpstr>node-voltage analysis</vt:lpstr>
      <vt:lpstr>Can we apply KCL, KVl and Other ???</vt:lpstr>
      <vt:lpstr>node-voltage analysis</vt:lpstr>
      <vt:lpstr>Example 1</vt:lpstr>
      <vt:lpstr>Example 2</vt:lpstr>
      <vt:lpstr>Example 3</vt:lpstr>
      <vt:lpstr>Assignment 1</vt:lpstr>
      <vt:lpstr>Assignment 2</vt:lpstr>
      <vt:lpstr>Mesh-Current Analysis</vt:lpstr>
      <vt:lpstr>Branch &amp; mesh currents</vt:lpstr>
      <vt:lpstr>Choosing the Mesh Currents</vt:lpstr>
      <vt:lpstr>Branch Currents </vt:lpstr>
      <vt:lpstr>Choosing the Mesh Currents</vt:lpstr>
      <vt:lpstr>Branch Currents </vt:lpstr>
      <vt:lpstr>Procedure</vt:lpstr>
      <vt:lpstr>Mesh-Current Equations using KVl</vt:lpstr>
      <vt:lpstr>MESH-CURRENT ANALYSIS</vt:lpstr>
      <vt:lpstr>Example 1</vt:lpstr>
      <vt:lpstr>Example 2</vt:lpstr>
      <vt:lpstr>Example 3 - Mesh Currents in Circuits Containing Current Sources</vt:lpstr>
      <vt:lpstr>Example 4</vt:lpstr>
      <vt:lpstr>Example 5</vt:lpstr>
      <vt:lpstr>Example 6</vt:lpstr>
      <vt:lpstr>Example 7</vt:lpstr>
      <vt:lpstr>Example 8</vt:lpstr>
      <vt:lpstr>Thevenin's and Maximum Power Transfer Theorem</vt:lpstr>
      <vt:lpstr>module 1</vt:lpstr>
      <vt:lpstr>Thevenin’s theorem</vt:lpstr>
      <vt:lpstr>Thevenin Equivalent Circuit</vt:lpstr>
      <vt:lpstr>Thevenin Equivalent Circuit</vt:lpstr>
      <vt:lpstr>Ex 1: Determining the Thevenin Equivalent Circuit</vt:lpstr>
      <vt:lpstr>Finding the ThEvenin Resistance Directly</vt:lpstr>
      <vt:lpstr>Ex 2: Finding the ThEvenin Resistance Directly</vt:lpstr>
      <vt:lpstr>Ex 3: Finding the ThEvenin Resistance Directly</vt:lpstr>
      <vt:lpstr>Ex 4: Finding the ThEvenin Equivalent Circuit</vt:lpstr>
      <vt:lpstr>Ex 5: Finding the ThEvenin Resistance Directly</vt:lpstr>
      <vt:lpstr>Maximum Power Transfer</vt:lpstr>
      <vt:lpstr>PowerPoint Presentation</vt:lpstr>
      <vt:lpstr>Maximum Power Transfer</vt:lpstr>
      <vt:lpstr>Ex 6: Determining Maximum Power Transfer</vt:lpstr>
      <vt:lpstr>End of module 1</vt:lpstr>
      <vt:lpstr>Quiz for module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circuit elements and sources, Ohms law</dc:title>
  <dc:creator>WirelessHART</dc:creator>
  <cp:lastModifiedBy>Panneer Selvam Arun Mozhi Devan</cp:lastModifiedBy>
  <cp:revision>50</cp:revision>
  <dcterms:created xsi:type="dcterms:W3CDTF">2020-07-14T06:07:02Z</dcterms:created>
  <dcterms:modified xsi:type="dcterms:W3CDTF">2020-07-28T07:05:25Z</dcterms:modified>
</cp:coreProperties>
</file>