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17444" y="255523"/>
            <a:ext cx="430911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21052" y="461594"/>
            <a:ext cx="450189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2.png"/><Relationship Id="rId7" Type="http://schemas.openxmlformats.org/officeDocument/2006/relationships/image" Target="../media/image34.jpg"/><Relationship Id="rId8" Type="http://schemas.openxmlformats.org/officeDocument/2006/relationships/image" Target="../media/image35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llaboutcircuits.com/" TargetMode="External"/><Relationship Id="rId3" Type="http://schemas.openxmlformats.org/officeDocument/2006/relationships/hyperlink" Target="https://learnabout-electronics.org/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Relationship Id="rId4" Type="http://schemas.openxmlformats.org/officeDocument/2006/relationships/image" Target="../media/image17.jpg"/><Relationship Id="rId5" Type="http://schemas.openxmlformats.org/officeDocument/2006/relationships/image" Target="../media/image18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5.jp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086" y="5199379"/>
            <a:ext cx="155638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943735"/>
                </a:solidFill>
                <a:latin typeface="Calibri"/>
                <a:cs typeface="Calibri"/>
              </a:rPr>
              <a:t>EEE1024: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47517" y="5199379"/>
            <a:ext cx="5222240" cy="1596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" marR="5080" indent="-5715">
              <a:lnSpc>
                <a:spcPct val="100000"/>
              </a:lnSpc>
              <a:spcBef>
                <a:spcPts val="100"/>
              </a:spcBef>
            </a:pPr>
            <a:r>
              <a:rPr dirty="0" sz="3200" spc="-10" b="1">
                <a:solidFill>
                  <a:srgbClr val="943735"/>
                </a:solidFill>
                <a:latin typeface="Calibri"/>
                <a:cs typeface="Calibri"/>
              </a:rPr>
              <a:t>Fundamentals </a:t>
            </a:r>
            <a:r>
              <a:rPr dirty="0" sz="3200" spc="-5" b="1">
                <a:solidFill>
                  <a:srgbClr val="943735"/>
                </a:solidFill>
                <a:latin typeface="Calibri"/>
                <a:cs typeface="Calibri"/>
              </a:rPr>
              <a:t>of Electrical and  Electronics</a:t>
            </a:r>
            <a:r>
              <a:rPr dirty="0" sz="3200" spc="-40" b="1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dirty="0" sz="3200" spc="-5" b="1">
                <a:solidFill>
                  <a:srgbClr val="943735"/>
                </a:solidFill>
                <a:latin typeface="Calibri"/>
                <a:cs typeface="Calibri"/>
              </a:rPr>
              <a:t>Engineering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3200" spc="-95" b="1">
                <a:solidFill>
                  <a:srgbClr val="00AF50"/>
                </a:solidFill>
                <a:latin typeface="Calibri"/>
                <a:cs typeface="Calibri"/>
              </a:rPr>
              <a:t>Dr. </a:t>
            </a:r>
            <a:r>
              <a:rPr dirty="0" sz="3200" b="1">
                <a:solidFill>
                  <a:srgbClr val="00AF50"/>
                </a:solidFill>
                <a:latin typeface="Calibri"/>
                <a:cs typeface="Calibri"/>
              </a:rPr>
              <a:t>Sanchit</a:t>
            </a:r>
            <a:r>
              <a:rPr dirty="0" sz="3200" spc="3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3200" spc="-20" b="1">
                <a:solidFill>
                  <a:srgbClr val="00AF50"/>
                </a:solidFill>
                <a:latin typeface="Calibri"/>
                <a:cs typeface="Calibri"/>
              </a:rPr>
              <a:t>Khatavkar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189" y="255523"/>
            <a:ext cx="51028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3600" i="1">
                <a:latin typeface="Calibri"/>
                <a:cs typeface="Calibri"/>
              </a:rPr>
              <a:t>RMS </a:t>
            </a:r>
            <a:r>
              <a:rPr dirty="0" sz="3600" spc="-10" i="1">
                <a:latin typeface="Calibri"/>
                <a:cs typeface="Calibri"/>
              </a:rPr>
              <a:t>Current </a:t>
            </a:r>
            <a:r>
              <a:rPr dirty="0" sz="3600" spc="-20"/>
              <a:t>related </a:t>
            </a:r>
            <a:r>
              <a:rPr dirty="0" sz="3600" spc="-25"/>
              <a:t>to</a:t>
            </a:r>
            <a:r>
              <a:rPr dirty="0" sz="3600" spc="-80"/>
              <a:t> </a:t>
            </a:r>
            <a:r>
              <a:rPr dirty="0" sz="3600" spc="-20" i="1">
                <a:latin typeface="Calibri"/>
                <a:cs typeface="Calibri"/>
              </a:rPr>
              <a:t>P</a:t>
            </a:r>
            <a:r>
              <a:rPr dirty="0" baseline="-20833" sz="3600" spc="-30" i="1">
                <a:latin typeface="Calibri"/>
                <a:cs typeface="Calibri"/>
              </a:rPr>
              <a:t>avg</a:t>
            </a:r>
            <a:endParaRPr baseline="-20833"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333" y="6471561"/>
            <a:ext cx="1066165" cy="354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150" spc="-20" i="1">
                <a:latin typeface="Symbol"/>
                <a:cs typeface="Symbol"/>
              </a:rPr>
              <a:t></a:t>
            </a:r>
            <a:r>
              <a:rPr dirty="0" sz="2150" spc="-235" i="1">
                <a:latin typeface="Times New Roman"/>
                <a:cs typeface="Times New Roman"/>
              </a:rPr>
              <a:t> </a:t>
            </a:r>
            <a:r>
              <a:rPr dirty="0" baseline="43478" sz="1725" spc="52" i="1">
                <a:latin typeface="Times New Roman"/>
                <a:cs typeface="Times New Roman"/>
              </a:rPr>
              <a:t>c</a:t>
            </a:r>
            <a:r>
              <a:rPr dirty="0" baseline="43478" sz="1725" spc="532" i="1">
                <a:latin typeface="Times New Roman"/>
                <a:cs typeface="Times New Roman"/>
              </a:rPr>
              <a:t> </a:t>
            </a:r>
            <a:r>
              <a:rPr dirty="0" sz="2000" spc="60">
                <a:latin typeface="Symbol"/>
                <a:cs typeface="Symbol"/>
              </a:rPr>
              <a:t></a:t>
            </a:r>
            <a:r>
              <a:rPr dirty="0" sz="2000" spc="-315">
                <a:latin typeface="Times New Roman"/>
                <a:cs typeface="Times New Roman"/>
              </a:rPr>
              <a:t> </a:t>
            </a:r>
            <a:r>
              <a:rPr dirty="0" sz="2000" spc="30">
                <a:latin typeface="Times New Roman"/>
                <a:cs typeface="Times New Roman"/>
              </a:rPr>
              <a:t>180</a:t>
            </a:r>
            <a:r>
              <a:rPr dirty="0" baseline="43478" sz="1725" spc="44" i="1">
                <a:latin typeface="Times New Roman"/>
                <a:cs typeface="Times New Roman"/>
              </a:rPr>
              <a:t>o</a:t>
            </a:r>
            <a:endParaRPr baseline="43478" sz="172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4797" y="6471032"/>
            <a:ext cx="208280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850" spc="-20">
                <a:latin typeface="Times New Roman"/>
                <a:cs typeface="Times New Roman"/>
              </a:rPr>
              <a:t>sin(</a:t>
            </a:r>
            <a:r>
              <a:rPr dirty="0" sz="2000" spc="-20" i="1">
                <a:latin typeface="Symbol"/>
                <a:cs typeface="Symbol"/>
              </a:rPr>
              <a:t></a:t>
            </a:r>
            <a:r>
              <a:rPr dirty="0" sz="2000" spc="-270" i="1">
                <a:latin typeface="Times New Roman"/>
                <a:cs typeface="Times New Roman"/>
              </a:rPr>
              <a:t> </a:t>
            </a:r>
            <a:r>
              <a:rPr dirty="0" sz="1850" spc="30">
                <a:latin typeface="Times New Roman"/>
                <a:cs typeface="Times New Roman"/>
              </a:rPr>
              <a:t>)</a:t>
            </a:r>
            <a:r>
              <a:rPr dirty="0" sz="1850" spc="-50">
                <a:latin typeface="Times New Roman"/>
                <a:cs typeface="Times New Roman"/>
              </a:rPr>
              <a:t> </a:t>
            </a:r>
            <a:r>
              <a:rPr dirty="0" sz="1850" spc="50">
                <a:latin typeface="Symbol"/>
                <a:cs typeface="Symbol"/>
              </a:rPr>
              <a:t></a:t>
            </a:r>
            <a:r>
              <a:rPr dirty="0" sz="1850" spc="-85">
                <a:latin typeface="Times New Roman"/>
                <a:cs typeface="Times New Roman"/>
              </a:rPr>
              <a:t> </a:t>
            </a:r>
            <a:r>
              <a:rPr dirty="0" sz="1850" spc="-20">
                <a:latin typeface="Times New Roman"/>
                <a:cs typeface="Times New Roman"/>
              </a:rPr>
              <a:t>cos(</a:t>
            </a:r>
            <a:r>
              <a:rPr dirty="0" sz="2000" spc="-20" i="1">
                <a:latin typeface="Symbol"/>
                <a:cs typeface="Symbol"/>
              </a:rPr>
              <a:t></a:t>
            </a:r>
            <a:r>
              <a:rPr dirty="0" sz="2000" spc="25" i="1">
                <a:latin typeface="Times New Roman"/>
                <a:cs typeface="Times New Roman"/>
              </a:rPr>
              <a:t> </a:t>
            </a:r>
            <a:r>
              <a:rPr dirty="0" sz="1850" spc="50">
                <a:latin typeface="Symbol"/>
                <a:cs typeface="Symbol"/>
              </a:rPr>
              <a:t></a:t>
            </a:r>
            <a:r>
              <a:rPr dirty="0" sz="1850" spc="-229">
                <a:latin typeface="Times New Roman"/>
                <a:cs typeface="Times New Roman"/>
              </a:rPr>
              <a:t> </a:t>
            </a:r>
            <a:r>
              <a:rPr dirty="0" sz="1850" spc="35">
                <a:latin typeface="Times New Roman"/>
                <a:cs typeface="Times New Roman"/>
              </a:rPr>
              <a:t>90</a:t>
            </a:r>
            <a:r>
              <a:rPr dirty="0" baseline="42929" sz="1650" spc="52" i="1">
                <a:latin typeface="Times New Roman"/>
                <a:cs typeface="Times New Roman"/>
              </a:rPr>
              <a:t>o</a:t>
            </a:r>
            <a:r>
              <a:rPr dirty="0" baseline="42929" sz="1650" spc="-89" i="1">
                <a:latin typeface="Times New Roman"/>
                <a:cs typeface="Times New Roman"/>
              </a:rPr>
              <a:t> </a:t>
            </a:r>
            <a:r>
              <a:rPr dirty="0" sz="1850" spc="30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4800" y="1700911"/>
            <a:ext cx="1447800" cy="1432560"/>
            <a:chOff x="304800" y="1700911"/>
            <a:chExt cx="1447800" cy="1432560"/>
          </a:xfrm>
        </p:grpSpPr>
        <p:sp>
          <p:nvSpPr>
            <p:cNvPr id="6" name="object 6"/>
            <p:cNvSpPr/>
            <p:nvPr/>
          </p:nvSpPr>
          <p:spPr>
            <a:xfrm>
              <a:off x="304800" y="1700911"/>
              <a:ext cx="609600" cy="14323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14400" y="1703043"/>
              <a:ext cx="838200" cy="13763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35100" y="2336787"/>
              <a:ext cx="152400" cy="277495"/>
            </a:xfrm>
            <a:custGeom>
              <a:avLst/>
              <a:gdLst/>
              <a:ahLst/>
              <a:cxnLst/>
              <a:rect l="l" t="t" r="r" b="b"/>
              <a:pathLst>
                <a:path w="152400" h="277494">
                  <a:moveTo>
                    <a:pt x="152400" y="0"/>
                  </a:moveTo>
                  <a:lnTo>
                    <a:pt x="0" y="0"/>
                  </a:lnTo>
                  <a:lnTo>
                    <a:pt x="0" y="276999"/>
                  </a:lnTo>
                  <a:lnTo>
                    <a:pt x="152400" y="27699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2182887" y="1490541"/>
            <a:ext cx="2523693" cy="7389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867400" y="2133600"/>
            <a:ext cx="2893822" cy="10259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175628" y="1542034"/>
            <a:ext cx="19304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Calibri"/>
                <a:cs typeface="Calibri"/>
              </a:rPr>
              <a:t>RMS </a:t>
            </a:r>
            <a:r>
              <a:rPr dirty="0" sz="1800" spc="-10" i="1">
                <a:latin typeface="Calibri"/>
                <a:cs typeface="Calibri"/>
              </a:rPr>
              <a:t>voltage </a:t>
            </a:r>
            <a:r>
              <a:rPr dirty="0" sz="1800" spc="-5" i="1">
                <a:latin typeface="Calibri"/>
                <a:cs typeface="Calibri"/>
              </a:rPr>
              <a:t>value</a:t>
            </a:r>
            <a:r>
              <a:rPr dirty="0" sz="1800" spc="-50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is  </a:t>
            </a:r>
            <a:r>
              <a:rPr dirty="0" sz="1800" spc="-5" i="1">
                <a:latin typeface="Calibri"/>
                <a:cs typeface="Calibri"/>
              </a:rPr>
              <a:t>defined</a:t>
            </a:r>
            <a:r>
              <a:rPr dirty="0" sz="1800" spc="-15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19323" y="2461418"/>
            <a:ext cx="3036065" cy="9985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5397500" y="4711700"/>
            <a:ext cx="2540000" cy="1244600"/>
            <a:chOff x="5397500" y="4711700"/>
            <a:chExt cx="2540000" cy="1244600"/>
          </a:xfrm>
        </p:grpSpPr>
        <p:sp>
          <p:nvSpPr>
            <p:cNvPr id="14" name="object 14"/>
            <p:cNvSpPr/>
            <p:nvPr/>
          </p:nvSpPr>
          <p:spPr>
            <a:xfrm>
              <a:off x="5410200" y="4724400"/>
              <a:ext cx="2514600" cy="1219200"/>
            </a:xfrm>
            <a:custGeom>
              <a:avLst/>
              <a:gdLst/>
              <a:ahLst/>
              <a:cxnLst/>
              <a:rect l="l" t="t" r="r" b="b"/>
              <a:pathLst>
                <a:path w="2514600" h="1219200">
                  <a:moveTo>
                    <a:pt x="0" y="609600"/>
                  </a:moveTo>
                  <a:lnTo>
                    <a:pt x="6106" y="549135"/>
                  </a:lnTo>
                  <a:lnTo>
                    <a:pt x="24041" y="490354"/>
                  </a:lnTo>
                  <a:lnTo>
                    <a:pt x="53228" y="433537"/>
                  </a:lnTo>
                  <a:lnTo>
                    <a:pt x="93093" y="378964"/>
                  </a:lnTo>
                  <a:lnTo>
                    <a:pt x="143057" y="326913"/>
                  </a:lnTo>
                  <a:lnTo>
                    <a:pt x="202546" y="277664"/>
                  </a:lnTo>
                  <a:lnTo>
                    <a:pt x="235682" y="254178"/>
                  </a:lnTo>
                  <a:lnTo>
                    <a:pt x="270983" y="231496"/>
                  </a:lnTo>
                  <a:lnTo>
                    <a:pt x="308378" y="209655"/>
                  </a:lnTo>
                  <a:lnTo>
                    <a:pt x="347793" y="188690"/>
                  </a:lnTo>
                  <a:lnTo>
                    <a:pt x="389157" y="168634"/>
                  </a:lnTo>
                  <a:lnTo>
                    <a:pt x="432399" y="149523"/>
                  </a:lnTo>
                  <a:lnTo>
                    <a:pt x="477445" y="131392"/>
                  </a:lnTo>
                  <a:lnTo>
                    <a:pt x="524225" y="114275"/>
                  </a:lnTo>
                  <a:lnTo>
                    <a:pt x="572665" y="98209"/>
                  </a:lnTo>
                  <a:lnTo>
                    <a:pt x="622695" y="83227"/>
                  </a:lnTo>
                  <a:lnTo>
                    <a:pt x="674241" y="69364"/>
                  </a:lnTo>
                  <a:lnTo>
                    <a:pt x="727233" y="56657"/>
                  </a:lnTo>
                  <a:lnTo>
                    <a:pt x="781597" y="45138"/>
                  </a:lnTo>
                  <a:lnTo>
                    <a:pt x="837263" y="34844"/>
                  </a:lnTo>
                  <a:lnTo>
                    <a:pt x="894157" y="25809"/>
                  </a:lnTo>
                  <a:lnTo>
                    <a:pt x="952208" y="18068"/>
                  </a:lnTo>
                  <a:lnTo>
                    <a:pt x="1011345" y="11657"/>
                  </a:lnTo>
                  <a:lnTo>
                    <a:pt x="1071494" y="6609"/>
                  </a:lnTo>
                  <a:lnTo>
                    <a:pt x="1132584" y="2960"/>
                  </a:lnTo>
                  <a:lnTo>
                    <a:pt x="1194543" y="746"/>
                  </a:lnTo>
                  <a:lnTo>
                    <a:pt x="1257300" y="0"/>
                  </a:lnTo>
                  <a:lnTo>
                    <a:pt x="1320056" y="746"/>
                  </a:lnTo>
                  <a:lnTo>
                    <a:pt x="1382015" y="2960"/>
                  </a:lnTo>
                  <a:lnTo>
                    <a:pt x="1443105" y="6609"/>
                  </a:lnTo>
                  <a:lnTo>
                    <a:pt x="1503254" y="11657"/>
                  </a:lnTo>
                  <a:lnTo>
                    <a:pt x="1562391" y="18068"/>
                  </a:lnTo>
                  <a:lnTo>
                    <a:pt x="1620442" y="25809"/>
                  </a:lnTo>
                  <a:lnTo>
                    <a:pt x="1677336" y="34844"/>
                  </a:lnTo>
                  <a:lnTo>
                    <a:pt x="1733002" y="45138"/>
                  </a:lnTo>
                  <a:lnTo>
                    <a:pt x="1787366" y="56657"/>
                  </a:lnTo>
                  <a:lnTo>
                    <a:pt x="1840358" y="69364"/>
                  </a:lnTo>
                  <a:lnTo>
                    <a:pt x="1891904" y="83227"/>
                  </a:lnTo>
                  <a:lnTo>
                    <a:pt x="1941934" y="98209"/>
                  </a:lnTo>
                  <a:lnTo>
                    <a:pt x="1990374" y="114275"/>
                  </a:lnTo>
                  <a:lnTo>
                    <a:pt x="2037154" y="131392"/>
                  </a:lnTo>
                  <a:lnTo>
                    <a:pt x="2082200" y="149523"/>
                  </a:lnTo>
                  <a:lnTo>
                    <a:pt x="2125442" y="168634"/>
                  </a:lnTo>
                  <a:lnTo>
                    <a:pt x="2166806" y="188690"/>
                  </a:lnTo>
                  <a:lnTo>
                    <a:pt x="2206221" y="209655"/>
                  </a:lnTo>
                  <a:lnTo>
                    <a:pt x="2243616" y="231496"/>
                  </a:lnTo>
                  <a:lnTo>
                    <a:pt x="2278917" y="254178"/>
                  </a:lnTo>
                  <a:lnTo>
                    <a:pt x="2312053" y="277664"/>
                  </a:lnTo>
                  <a:lnTo>
                    <a:pt x="2342952" y="301921"/>
                  </a:lnTo>
                  <a:lnTo>
                    <a:pt x="2397751" y="352606"/>
                  </a:lnTo>
                  <a:lnTo>
                    <a:pt x="2442737" y="405953"/>
                  </a:lnTo>
                  <a:lnTo>
                    <a:pt x="2477335" y="461683"/>
                  </a:lnTo>
                  <a:lnTo>
                    <a:pt x="2500968" y="519516"/>
                  </a:lnTo>
                  <a:lnTo>
                    <a:pt x="2513061" y="579174"/>
                  </a:lnTo>
                  <a:lnTo>
                    <a:pt x="2514600" y="609600"/>
                  </a:lnTo>
                  <a:lnTo>
                    <a:pt x="2513061" y="640025"/>
                  </a:lnTo>
                  <a:lnTo>
                    <a:pt x="2508493" y="670064"/>
                  </a:lnTo>
                  <a:lnTo>
                    <a:pt x="2490558" y="728845"/>
                  </a:lnTo>
                  <a:lnTo>
                    <a:pt x="2461371" y="785662"/>
                  </a:lnTo>
                  <a:lnTo>
                    <a:pt x="2421506" y="840235"/>
                  </a:lnTo>
                  <a:lnTo>
                    <a:pt x="2371542" y="892286"/>
                  </a:lnTo>
                  <a:lnTo>
                    <a:pt x="2312053" y="941535"/>
                  </a:lnTo>
                  <a:lnTo>
                    <a:pt x="2278917" y="965021"/>
                  </a:lnTo>
                  <a:lnTo>
                    <a:pt x="2243616" y="987703"/>
                  </a:lnTo>
                  <a:lnTo>
                    <a:pt x="2206221" y="1009544"/>
                  </a:lnTo>
                  <a:lnTo>
                    <a:pt x="2166806" y="1030509"/>
                  </a:lnTo>
                  <a:lnTo>
                    <a:pt x="2125442" y="1050565"/>
                  </a:lnTo>
                  <a:lnTo>
                    <a:pt x="2082200" y="1069676"/>
                  </a:lnTo>
                  <a:lnTo>
                    <a:pt x="2037154" y="1087807"/>
                  </a:lnTo>
                  <a:lnTo>
                    <a:pt x="1990374" y="1104924"/>
                  </a:lnTo>
                  <a:lnTo>
                    <a:pt x="1941934" y="1120990"/>
                  </a:lnTo>
                  <a:lnTo>
                    <a:pt x="1891904" y="1135972"/>
                  </a:lnTo>
                  <a:lnTo>
                    <a:pt x="1840358" y="1149835"/>
                  </a:lnTo>
                  <a:lnTo>
                    <a:pt x="1787366" y="1162542"/>
                  </a:lnTo>
                  <a:lnTo>
                    <a:pt x="1733002" y="1174061"/>
                  </a:lnTo>
                  <a:lnTo>
                    <a:pt x="1677336" y="1184355"/>
                  </a:lnTo>
                  <a:lnTo>
                    <a:pt x="1620442" y="1193390"/>
                  </a:lnTo>
                  <a:lnTo>
                    <a:pt x="1562391" y="1201131"/>
                  </a:lnTo>
                  <a:lnTo>
                    <a:pt x="1503254" y="1207542"/>
                  </a:lnTo>
                  <a:lnTo>
                    <a:pt x="1443105" y="1212590"/>
                  </a:lnTo>
                  <a:lnTo>
                    <a:pt x="1382015" y="1216239"/>
                  </a:lnTo>
                  <a:lnTo>
                    <a:pt x="1320056" y="1218453"/>
                  </a:lnTo>
                  <a:lnTo>
                    <a:pt x="1257300" y="1219200"/>
                  </a:lnTo>
                  <a:lnTo>
                    <a:pt x="1194543" y="1218453"/>
                  </a:lnTo>
                  <a:lnTo>
                    <a:pt x="1132584" y="1216239"/>
                  </a:lnTo>
                  <a:lnTo>
                    <a:pt x="1071494" y="1212590"/>
                  </a:lnTo>
                  <a:lnTo>
                    <a:pt x="1011345" y="1207542"/>
                  </a:lnTo>
                  <a:lnTo>
                    <a:pt x="952208" y="1201131"/>
                  </a:lnTo>
                  <a:lnTo>
                    <a:pt x="894157" y="1193390"/>
                  </a:lnTo>
                  <a:lnTo>
                    <a:pt x="837263" y="1184355"/>
                  </a:lnTo>
                  <a:lnTo>
                    <a:pt x="781597" y="1174061"/>
                  </a:lnTo>
                  <a:lnTo>
                    <a:pt x="727233" y="1162542"/>
                  </a:lnTo>
                  <a:lnTo>
                    <a:pt x="674241" y="1149835"/>
                  </a:lnTo>
                  <a:lnTo>
                    <a:pt x="622695" y="1135972"/>
                  </a:lnTo>
                  <a:lnTo>
                    <a:pt x="572665" y="1120990"/>
                  </a:lnTo>
                  <a:lnTo>
                    <a:pt x="524225" y="1104924"/>
                  </a:lnTo>
                  <a:lnTo>
                    <a:pt x="477445" y="1087807"/>
                  </a:lnTo>
                  <a:lnTo>
                    <a:pt x="432399" y="1069676"/>
                  </a:lnTo>
                  <a:lnTo>
                    <a:pt x="389157" y="1050565"/>
                  </a:lnTo>
                  <a:lnTo>
                    <a:pt x="347793" y="1030509"/>
                  </a:lnTo>
                  <a:lnTo>
                    <a:pt x="308378" y="1009544"/>
                  </a:lnTo>
                  <a:lnTo>
                    <a:pt x="270983" y="987703"/>
                  </a:lnTo>
                  <a:lnTo>
                    <a:pt x="235682" y="965021"/>
                  </a:lnTo>
                  <a:lnTo>
                    <a:pt x="202546" y="941535"/>
                  </a:lnTo>
                  <a:lnTo>
                    <a:pt x="171647" y="917278"/>
                  </a:lnTo>
                  <a:lnTo>
                    <a:pt x="116848" y="866593"/>
                  </a:lnTo>
                  <a:lnTo>
                    <a:pt x="71862" y="813246"/>
                  </a:lnTo>
                  <a:lnTo>
                    <a:pt x="37264" y="757516"/>
                  </a:lnTo>
                  <a:lnTo>
                    <a:pt x="13631" y="699683"/>
                  </a:lnTo>
                  <a:lnTo>
                    <a:pt x="1538" y="640025"/>
                  </a:lnTo>
                  <a:lnTo>
                    <a:pt x="0" y="609600"/>
                  </a:lnTo>
                  <a:close/>
                </a:path>
              </a:pathLst>
            </a:custGeom>
            <a:ln w="25400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791200" y="4978463"/>
              <a:ext cx="1743802" cy="5857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898775" y="5161279"/>
            <a:ext cx="2350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 i="1">
                <a:latin typeface="Calibri"/>
                <a:cs typeface="Calibri"/>
              </a:rPr>
              <a:t>RMS value of CURRENT</a:t>
            </a:r>
            <a:r>
              <a:rPr dirty="0" sz="1800" spc="-25" b="1" i="1">
                <a:latin typeface="Calibri"/>
                <a:cs typeface="Calibri"/>
              </a:rPr>
              <a:t> </a:t>
            </a:r>
            <a:r>
              <a:rPr dirty="0" sz="1800" b="1" i="1"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877433" y="3390900"/>
            <a:ext cx="2869565" cy="1028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441194" y="3752164"/>
            <a:ext cx="29171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Calibri"/>
                <a:cs typeface="Calibri"/>
              </a:rPr>
              <a:t>RMS </a:t>
            </a:r>
            <a:r>
              <a:rPr dirty="0" sz="1800" spc="-10" i="1">
                <a:latin typeface="Calibri"/>
                <a:cs typeface="Calibri"/>
              </a:rPr>
              <a:t>current </a:t>
            </a:r>
            <a:r>
              <a:rPr dirty="0" sz="1800" spc="-5" i="1">
                <a:latin typeface="Calibri"/>
                <a:cs typeface="Calibri"/>
              </a:rPr>
              <a:t>value is defined</a:t>
            </a:r>
            <a:r>
              <a:rPr dirty="0" sz="1800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as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8492" y="255523"/>
            <a:ext cx="58261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i="1">
                <a:latin typeface="Calibri"/>
                <a:cs typeface="Calibri"/>
              </a:rPr>
              <a:t>RMS </a:t>
            </a:r>
            <a:r>
              <a:rPr dirty="0" sz="3600" spc="-10"/>
              <a:t>values </a:t>
            </a:r>
            <a:r>
              <a:rPr dirty="0" sz="3600" spc="-20"/>
              <a:t>related </a:t>
            </a:r>
            <a:r>
              <a:rPr dirty="0" sz="3600" spc="-20" i="1">
                <a:latin typeface="Calibri"/>
                <a:cs typeface="Calibri"/>
              </a:rPr>
              <a:t>Peak</a:t>
            </a:r>
            <a:r>
              <a:rPr dirty="0" sz="3600" spc="-95" i="1">
                <a:latin typeface="Calibri"/>
                <a:cs typeface="Calibri"/>
              </a:rPr>
              <a:t> </a:t>
            </a:r>
            <a:r>
              <a:rPr dirty="0" sz="3600" spc="-10"/>
              <a:t>values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4800" y="1700911"/>
            <a:ext cx="1447800" cy="1432560"/>
            <a:chOff x="304800" y="1700911"/>
            <a:chExt cx="1447800" cy="1432560"/>
          </a:xfrm>
        </p:grpSpPr>
        <p:sp>
          <p:nvSpPr>
            <p:cNvPr id="4" name="object 4"/>
            <p:cNvSpPr/>
            <p:nvPr/>
          </p:nvSpPr>
          <p:spPr>
            <a:xfrm>
              <a:off x="304800" y="1700911"/>
              <a:ext cx="609600" cy="14323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4400" y="1703043"/>
              <a:ext cx="838200" cy="13763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35100" y="2336787"/>
              <a:ext cx="152400" cy="277495"/>
            </a:xfrm>
            <a:custGeom>
              <a:avLst/>
              <a:gdLst/>
              <a:ahLst/>
              <a:cxnLst/>
              <a:rect l="l" t="t" r="r" b="b"/>
              <a:pathLst>
                <a:path w="152400" h="277494">
                  <a:moveTo>
                    <a:pt x="152400" y="0"/>
                  </a:moveTo>
                  <a:lnTo>
                    <a:pt x="0" y="0"/>
                  </a:lnTo>
                  <a:lnTo>
                    <a:pt x="0" y="276999"/>
                  </a:lnTo>
                  <a:lnTo>
                    <a:pt x="152400" y="27699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3522913" y="2193652"/>
            <a:ext cx="377190" cy="328295"/>
            <a:chOff x="3522913" y="2193652"/>
            <a:chExt cx="377190" cy="328295"/>
          </a:xfrm>
        </p:grpSpPr>
        <p:sp>
          <p:nvSpPr>
            <p:cNvPr id="8" name="object 8"/>
            <p:cNvSpPr/>
            <p:nvPr/>
          </p:nvSpPr>
          <p:spPr>
            <a:xfrm>
              <a:off x="3551734" y="2414129"/>
              <a:ext cx="34925" cy="19685"/>
            </a:xfrm>
            <a:custGeom>
              <a:avLst/>
              <a:gdLst/>
              <a:ahLst/>
              <a:cxnLst/>
              <a:rect l="l" t="t" r="r" b="b"/>
              <a:pathLst>
                <a:path w="34925" h="19685">
                  <a:moveTo>
                    <a:pt x="0" y="19561"/>
                  </a:moveTo>
                  <a:lnTo>
                    <a:pt x="34886" y="0"/>
                  </a:lnTo>
                </a:path>
              </a:pathLst>
            </a:custGeom>
            <a:ln w="11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586620" y="2419718"/>
              <a:ext cx="52069" cy="90805"/>
            </a:xfrm>
            <a:custGeom>
              <a:avLst/>
              <a:gdLst/>
              <a:ahLst/>
              <a:cxnLst/>
              <a:rect l="l" t="t" r="r" b="b"/>
              <a:pathLst>
                <a:path w="52070" h="90805">
                  <a:moveTo>
                    <a:pt x="0" y="0"/>
                  </a:moveTo>
                  <a:lnTo>
                    <a:pt x="51531" y="90546"/>
                  </a:lnTo>
                </a:path>
              </a:pathLst>
            </a:custGeom>
            <a:ln w="233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22913" y="2199512"/>
              <a:ext cx="377190" cy="311150"/>
            </a:xfrm>
            <a:custGeom>
              <a:avLst/>
              <a:gdLst/>
              <a:ahLst/>
              <a:cxnLst/>
              <a:rect l="l" t="t" r="r" b="b"/>
              <a:pathLst>
                <a:path w="377189" h="311150">
                  <a:moveTo>
                    <a:pt x="120787" y="310753"/>
                  </a:moveTo>
                  <a:lnTo>
                    <a:pt x="188357" y="39666"/>
                  </a:lnTo>
                </a:path>
                <a:path w="377189" h="311150">
                  <a:moveTo>
                    <a:pt x="188357" y="39666"/>
                  </a:moveTo>
                  <a:lnTo>
                    <a:pt x="354004" y="39666"/>
                  </a:lnTo>
                </a:path>
                <a:path w="377189" h="311150">
                  <a:moveTo>
                    <a:pt x="0" y="0"/>
                  </a:moveTo>
                  <a:lnTo>
                    <a:pt x="376737" y="0"/>
                  </a:lnTo>
                </a:path>
              </a:pathLst>
            </a:custGeom>
            <a:ln w="116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715756" y="2214062"/>
            <a:ext cx="160655" cy="35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-15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64872" y="1809972"/>
            <a:ext cx="596900" cy="35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34883" sz="3225" spc="-22">
                <a:latin typeface="Symbol"/>
                <a:cs typeface="Symbol"/>
              </a:rPr>
              <a:t></a:t>
            </a:r>
            <a:r>
              <a:rPr dirty="0" baseline="-34883" sz="3225" spc="195">
                <a:latin typeface="Times New Roman"/>
                <a:cs typeface="Times New Roman"/>
              </a:rPr>
              <a:t> </a:t>
            </a:r>
            <a:r>
              <a:rPr dirty="0" sz="2150" spc="-15" i="1">
                <a:latin typeface="Times New Roman"/>
                <a:cs typeface="Times New Roman"/>
              </a:rPr>
              <a:t>V</a:t>
            </a:r>
            <a:r>
              <a:rPr dirty="0" baseline="-24444" sz="1875" spc="-22" i="1">
                <a:latin typeface="Times New Roman"/>
                <a:cs typeface="Times New Roman"/>
              </a:rPr>
              <a:t>m</a:t>
            </a:r>
            <a:endParaRPr baseline="-24444" sz="187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52333" y="2164143"/>
            <a:ext cx="277495" cy="21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30" i="1">
                <a:latin typeface="Times New Roman"/>
                <a:cs typeface="Times New Roman"/>
              </a:rPr>
              <a:t>r</a:t>
            </a:r>
            <a:r>
              <a:rPr dirty="0" sz="1250" spc="125" i="1">
                <a:latin typeface="Times New Roman"/>
                <a:cs typeface="Times New Roman"/>
              </a:rPr>
              <a:t>m</a:t>
            </a:r>
            <a:r>
              <a:rPr dirty="0" sz="1250" spc="-5" i="1">
                <a:latin typeface="Times New Roman"/>
                <a:cs typeface="Times New Roman"/>
              </a:rPr>
              <a:t>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88349" y="1982666"/>
            <a:ext cx="191135" cy="35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-15" i="1">
                <a:latin typeface="Times New Roman"/>
                <a:cs typeface="Times New Roman"/>
              </a:rPr>
              <a:t>V</a:t>
            </a:r>
            <a:endParaRPr sz="215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126184" y="2193652"/>
            <a:ext cx="375920" cy="328930"/>
            <a:chOff x="6126184" y="2193652"/>
            <a:chExt cx="375920" cy="328930"/>
          </a:xfrm>
        </p:grpSpPr>
        <p:sp>
          <p:nvSpPr>
            <p:cNvPr id="16" name="object 16"/>
            <p:cNvSpPr/>
            <p:nvPr/>
          </p:nvSpPr>
          <p:spPr>
            <a:xfrm>
              <a:off x="6155172" y="2414129"/>
              <a:ext cx="35560" cy="20320"/>
            </a:xfrm>
            <a:custGeom>
              <a:avLst/>
              <a:gdLst/>
              <a:ahLst/>
              <a:cxnLst/>
              <a:rect l="l" t="t" r="r" b="b"/>
              <a:pathLst>
                <a:path w="35560" h="20319">
                  <a:moveTo>
                    <a:pt x="0" y="20120"/>
                  </a:moveTo>
                  <a:lnTo>
                    <a:pt x="35110" y="0"/>
                  </a:lnTo>
                </a:path>
              </a:pathLst>
            </a:custGeom>
            <a:ln w="11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190283" y="2420277"/>
              <a:ext cx="50800" cy="90805"/>
            </a:xfrm>
            <a:custGeom>
              <a:avLst/>
              <a:gdLst/>
              <a:ahLst/>
              <a:cxnLst/>
              <a:rect l="l" t="t" r="r" b="b"/>
              <a:pathLst>
                <a:path w="50800" h="90805">
                  <a:moveTo>
                    <a:pt x="0" y="0"/>
                  </a:moveTo>
                  <a:lnTo>
                    <a:pt x="50700" y="90546"/>
                  </a:lnTo>
                </a:path>
              </a:pathLst>
            </a:custGeom>
            <a:ln w="228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126184" y="2199512"/>
              <a:ext cx="375920" cy="311785"/>
            </a:xfrm>
            <a:custGeom>
              <a:avLst/>
              <a:gdLst/>
              <a:ahLst/>
              <a:cxnLst/>
              <a:rect l="l" t="t" r="r" b="b"/>
              <a:pathLst>
                <a:path w="375920" h="311785">
                  <a:moveTo>
                    <a:pt x="120357" y="311312"/>
                  </a:moveTo>
                  <a:lnTo>
                    <a:pt x="187799" y="40231"/>
                  </a:lnTo>
                </a:path>
                <a:path w="375920" h="311785">
                  <a:moveTo>
                    <a:pt x="187799" y="40231"/>
                  </a:moveTo>
                  <a:lnTo>
                    <a:pt x="352169" y="40231"/>
                  </a:lnTo>
                </a:path>
                <a:path w="375920" h="311785">
                  <a:moveTo>
                    <a:pt x="0" y="0"/>
                  </a:moveTo>
                  <a:lnTo>
                    <a:pt x="375577" y="0"/>
                  </a:lnTo>
                </a:path>
              </a:pathLst>
            </a:custGeom>
            <a:ln w="117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318546" y="2214621"/>
            <a:ext cx="161925" cy="35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-5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69105" y="1809972"/>
            <a:ext cx="588010" cy="35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23215" algn="l"/>
              </a:tabLst>
            </a:pPr>
            <a:r>
              <a:rPr dirty="0" baseline="-34883" sz="3225" spc="-7">
                <a:latin typeface="Symbol"/>
                <a:cs typeface="Symbol"/>
              </a:rPr>
              <a:t></a:t>
            </a:r>
            <a:r>
              <a:rPr dirty="0" baseline="-34883" sz="3225" spc="-7">
                <a:latin typeface="Times New Roman"/>
                <a:cs typeface="Times New Roman"/>
              </a:rPr>
              <a:t>	</a:t>
            </a:r>
            <a:r>
              <a:rPr dirty="0" sz="2150" spc="75" i="1">
                <a:latin typeface="Times New Roman"/>
                <a:cs typeface="Times New Roman"/>
              </a:rPr>
              <a:t>I</a:t>
            </a:r>
            <a:r>
              <a:rPr dirty="0" baseline="-24444" sz="1875" spc="112" i="1">
                <a:latin typeface="Times New Roman"/>
                <a:cs typeface="Times New Roman"/>
              </a:rPr>
              <a:t>m</a:t>
            </a:r>
            <a:endParaRPr baseline="-24444" sz="187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57950" y="2164143"/>
            <a:ext cx="278130" cy="21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30" i="1">
                <a:latin typeface="Times New Roman"/>
                <a:cs typeface="Times New Roman"/>
              </a:rPr>
              <a:t>r</a:t>
            </a:r>
            <a:r>
              <a:rPr dirty="0" sz="1250" spc="140" i="1">
                <a:latin typeface="Times New Roman"/>
                <a:cs typeface="Times New Roman"/>
              </a:rPr>
              <a:t>m</a:t>
            </a:r>
            <a:r>
              <a:rPr dirty="0" sz="1250" i="1">
                <a:latin typeface="Times New Roman"/>
                <a:cs typeface="Times New Roman"/>
              </a:rPr>
              <a:t>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46506" y="1982666"/>
            <a:ext cx="116205" cy="35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-5" i="1">
                <a:latin typeface="Times New Roman"/>
                <a:cs typeface="Times New Roman"/>
              </a:rPr>
              <a:t>I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98775" y="3230321"/>
            <a:ext cx="35115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B93905"/>
                </a:solidFill>
                <a:latin typeface="Calibri"/>
                <a:cs typeface="Calibri"/>
              </a:rPr>
              <a:t>SINUSOIDAL </a:t>
            </a:r>
            <a:r>
              <a:rPr dirty="0" sz="1800" spc="-20" b="1">
                <a:solidFill>
                  <a:srgbClr val="B93905"/>
                </a:solidFill>
                <a:latin typeface="Calibri"/>
                <a:cs typeface="Calibri"/>
              </a:rPr>
              <a:t>STEADY </a:t>
            </a:r>
            <a:r>
              <a:rPr dirty="0" sz="1800" spc="-65" b="1">
                <a:solidFill>
                  <a:srgbClr val="B93905"/>
                </a:solidFill>
                <a:latin typeface="Calibri"/>
                <a:cs typeface="Calibri"/>
              </a:rPr>
              <a:t>STATE</a:t>
            </a:r>
            <a:r>
              <a:rPr dirty="0" sz="1800" spc="-55" b="1">
                <a:solidFill>
                  <a:srgbClr val="B93905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B93905"/>
                </a:solidFill>
                <a:latin typeface="Calibri"/>
                <a:cs typeface="Calibri"/>
              </a:rPr>
              <a:t>ANALYSIS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667000" y="2895600"/>
            <a:ext cx="3962400" cy="1066800"/>
          </a:xfrm>
          <a:custGeom>
            <a:avLst/>
            <a:gdLst/>
            <a:ahLst/>
            <a:cxnLst/>
            <a:rect l="l" t="t" r="r" b="b"/>
            <a:pathLst>
              <a:path w="3962400" h="1066800">
                <a:moveTo>
                  <a:pt x="0" y="533400"/>
                </a:moveTo>
                <a:lnTo>
                  <a:pt x="5196" y="494461"/>
                </a:lnTo>
                <a:lnTo>
                  <a:pt x="20547" y="456282"/>
                </a:lnTo>
                <a:lnTo>
                  <a:pt x="45693" y="418957"/>
                </a:lnTo>
                <a:lnTo>
                  <a:pt x="80278" y="382584"/>
                </a:lnTo>
                <a:lnTo>
                  <a:pt x="123943" y="347258"/>
                </a:lnTo>
                <a:lnTo>
                  <a:pt x="176330" y="313077"/>
                </a:lnTo>
                <a:lnTo>
                  <a:pt x="237081" y="280135"/>
                </a:lnTo>
                <a:lnTo>
                  <a:pt x="305838" y="248530"/>
                </a:lnTo>
                <a:lnTo>
                  <a:pt x="343107" y="233259"/>
                </a:lnTo>
                <a:lnTo>
                  <a:pt x="382243" y="218358"/>
                </a:lnTo>
                <a:lnTo>
                  <a:pt x="423202" y="203840"/>
                </a:lnTo>
                <a:lnTo>
                  <a:pt x="465938" y="189716"/>
                </a:lnTo>
                <a:lnTo>
                  <a:pt x="510407" y="175998"/>
                </a:lnTo>
                <a:lnTo>
                  <a:pt x="556565" y="162698"/>
                </a:lnTo>
                <a:lnTo>
                  <a:pt x="604366" y="149830"/>
                </a:lnTo>
                <a:lnTo>
                  <a:pt x="653765" y="137403"/>
                </a:lnTo>
                <a:lnTo>
                  <a:pt x="704719" y="125432"/>
                </a:lnTo>
                <a:lnTo>
                  <a:pt x="757182" y="113926"/>
                </a:lnTo>
                <a:lnTo>
                  <a:pt x="811109" y="102900"/>
                </a:lnTo>
                <a:lnTo>
                  <a:pt x="866456" y="92364"/>
                </a:lnTo>
                <a:lnTo>
                  <a:pt x="923178" y="82331"/>
                </a:lnTo>
                <a:lnTo>
                  <a:pt x="981230" y="72813"/>
                </a:lnTo>
                <a:lnTo>
                  <a:pt x="1040567" y="63821"/>
                </a:lnTo>
                <a:lnTo>
                  <a:pt x="1101145" y="55369"/>
                </a:lnTo>
                <a:lnTo>
                  <a:pt x="1162919" y="47467"/>
                </a:lnTo>
                <a:lnTo>
                  <a:pt x="1225845" y="40128"/>
                </a:lnTo>
                <a:lnTo>
                  <a:pt x="1289876" y="33364"/>
                </a:lnTo>
                <a:lnTo>
                  <a:pt x="1354970" y="27188"/>
                </a:lnTo>
                <a:lnTo>
                  <a:pt x="1421080" y="21610"/>
                </a:lnTo>
                <a:lnTo>
                  <a:pt x="1488162" y="16643"/>
                </a:lnTo>
                <a:lnTo>
                  <a:pt x="1556172" y="12300"/>
                </a:lnTo>
                <a:lnTo>
                  <a:pt x="1625064" y="8592"/>
                </a:lnTo>
                <a:lnTo>
                  <a:pt x="1694795" y="5531"/>
                </a:lnTo>
                <a:lnTo>
                  <a:pt x="1765318" y="3129"/>
                </a:lnTo>
                <a:lnTo>
                  <a:pt x="1836590" y="1398"/>
                </a:lnTo>
                <a:lnTo>
                  <a:pt x="1908565" y="351"/>
                </a:lnTo>
                <a:lnTo>
                  <a:pt x="1981200" y="0"/>
                </a:lnTo>
                <a:lnTo>
                  <a:pt x="2053834" y="351"/>
                </a:lnTo>
                <a:lnTo>
                  <a:pt x="2125809" y="1398"/>
                </a:lnTo>
                <a:lnTo>
                  <a:pt x="2197081" y="3129"/>
                </a:lnTo>
                <a:lnTo>
                  <a:pt x="2267604" y="5531"/>
                </a:lnTo>
                <a:lnTo>
                  <a:pt x="2337335" y="8592"/>
                </a:lnTo>
                <a:lnTo>
                  <a:pt x="2406227" y="12300"/>
                </a:lnTo>
                <a:lnTo>
                  <a:pt x="2474237" y="16643"/>
                </a:lnTo>
                <a:lnTo>
                  <a:pt x="2541319" y="21610"/>
                </a:lnTo>
                <a:lnTo>
                  <a:pt x="2607429" y="27188"/>
                </a:lnTo>
                <a:lnTo>
                  <a:pt x="2672523" y="33364"/>
                </a:lnTo>
                <a:lnTo>
                  <a:pt x="2736554" y="40128"/>
                </a:lnTo>
                <a:lnTo>
                  <a:pt x="2799480" y="47467"/>
                </a:lnTo>
                <a:lnTo>
                  <a:pt x="2861254" y="55369"/>
                </a:lnTo>
                <a:lnTo>
                  <a:pt x="2921832" y="63821"/>
                </a:lnTo>
                <a:lnTo>
                  <a:pt x="2981169" y="72813"/>
                </a:lnTo>
                <a:lnTo>
                  <a:pt x="3039221" y="82331"/>
                </a:lnTo>
                <a:lnTo>
                  <a:pt x="3095943" y="92364"/>
                </a:lnTo>
                <a:lnTo>
                  <a:pt x="3151290" y="102900"/>
                </a:lnTo>
                <a:lnTo>
                  <a:pt x="3205217" y="113926"/>
                </a:lnTo>
                <a:lnTo>
                  <a:pt x="3257680" y="125432"/>
                </a:lnTo>
                <a:lnTo>
                  <a:pt x="3308634" y="137403"/>
                </a:lnTo>
                <a:lnTo>
                  <a:pt x="3358033" y="149830"/>
                </a:lnTo>
                <a:lnTo>
                  <a:pt x="3405834" y="162698"/>
                </a:lnTo>
                <a:lnTo>
                  <a:pt x="3451992" y="175998"/>
                </a:lnTo>
                <a:lnTo>
                  <a:pt x="3496461" y="189716"/>
                </a:lnTo>
                <a:lnTo>
                  <a:pt x="3539197" y="203840"/>
                </a:lnTo>
                <a:lnTo>
                  <a:pt x="3580156" y="218358"/>
                </a:lnTo>
                <a:lnTo>
                  <a:pt x="3619292" y="233259"/>
                </a:lnTo>
                <a:lnTo>
                  <a:pt x="3656561" y="248530"/>
                </a:lnTo>
                <a:lnTo>
                  <a:pt x="3691918" y="264160"/>
                </a:lnTo>
                <a:lnTo>
                  <a:pt x="3756716" y="296445"/>
                </a:lnTo>
                <a:lnTo>
                  <a:pt x="3813330" y="330018"/>
                </a:lnTo>
                <a:lnTo>
                  <a:pt x="3861401" y="364784"/>
                </a:lnTo>
                <a:lnTo>
                  <a:pt x="3900571" y="400646"/>
                </a:lnTo>
                <a:lnTo>
                  <a:pt x="3930481" y="437507"/>
                </a:lnTo>
                <a:lnTo>
                  <a:pt x="3950775" y="475271"/>
                </a:lnTo>
                <a:lnTo>
                  <a:pt x="3961093" y="513842"/>
                </a:lnTo>
                <a:lnTo>
                  <a:pt x="3962400" y="533400"/>
                </a:lnTo>
                <a:lnTo>
                  <a:pt x="3961093" y="552957"/>
                </a:lnTo>
                <a:lnTo>
                  <a:pt x="3957203" y="572338"/>
                </a:lnTo>
                <a:lnTo>
                  <a:pt x="3941852" y="610517"/>
                </a:lnTo>
                <a:lnTo>
                  <a:pt x="3916706" y="647842"/>
                </a:lnTo>
                <a:lnTo>
                  <a:pt x="3882121" y="684215"/>
                </a:lnTo>
                <a:lnTo>
                  <a:pt x="3838456" y="719541"/>
                </a:lnTo>
                <a:lnTo>
                  <a:pt x="3786069" y="753722"/>
                </a:lnTo>
                <a:lnTo>
                  <a:pt x="3725318" y="786664"/>
                </a:lnTo>
                <a:lnTo>
                  <a:pt x="3656561" y="818269"/>
                </a:lnTo>
                <a:lnTo>
                  <a:pt x="3619292" y="833540"/>
                </a:lnTo>
                <a:lnTo>
                  <a:pt x="3580156" y="848441"/>
                </a:lnTo>
                <a:lnTo>
                  <a:pt x="3539197" y="862959"/>
                </a:lnTo>
                <a:lnTo>
                  <a:pt x="3496461" y="877083"/>
                </a:lnTo>
                <a:lnTo>
                  <a:pt x="3451992" y="890801"/>
                </a:lnTo>
                <a:lnTo>
                  <a:pt x="3405834" y="904101"/>
                </a:lnTo>
                <a:lnTo>
                  <a:pt x="3358033" y="916969"/>
                </a:lnTo>
                <a:lnTo>
                  <a:pt x="3308634" y="929396"/>
                </a:lnTo>
                <a:lnTo>
                  <a:pt x="3257680" y="941367"/>
                </a:lnTo>
                <a:lnTo>
                  <a:pt x="3205217" y="952873"/>
                </a:lnTo>
                <a:lnTo>
                  <a:pt x="3151290" y="963899"/>
                </a:lnTo>
                <a:lnTo>
                  <a:pt x="3095943" y="974435"/>
                </a:lnTo>
                <a:lnTo>
                  <a:pt x="3039221" y="984468"/>
                </a:lnTo>
                <a:lnTo>
                  <a:pt x="2981169" y="993986"/>
                </a:lnTo>
                <a:lnTo>
                  <a:pt x="2921832" y="1002978"/>
                </a:lnTo>
                <a:lnTo>
                  <a:pt x="2861254" y="1011430"/>
                </a:lnTo>
                <a:lnTo>
                  <a:pt x="2799480" y="1019332"/>
                </a:lnTo>
                <a:lnTo>
                  <a:pt x="2736554" y="1026671"/>
                </a:lnTo>
                <a:lnTo>
                  <a:pt x="2672523" y="1033435"/>
                </a:lnTo>
                <a:lnTo>
                  <a:pt x="2607429" y="1039611"/>
                </a:lnTo>
                <a:lnTo>
                  <a:pt x="2541319" y="1045189"/>
                </a:lnTo>
                <a:lnTo>
                  <a:pt x="2474237" y="1050156"/>
                </a:lnTo>
                <a:lnTo>
                  <a:pt x="2406227" y="1054499"/>
                </a:lnTo>
                <a:lnTo>
                  <a:pt x="2337335" y="1058207"/>
                </a:lnTo>
                <a:lnTo>
                  <a:pt x="2267604" y="1061268"/>
                </a:lnTo>
                <a:lnTo>
                  <a:pt x="2197081" y="1063670"/>
                </a:lnTo>
                <a:lnTo>
                  <a:pt x="2125809" y="1065401"/>
                </a:lnTo>
                <a:lnTo>
                  <a:pt x="2053834" y="1066448"/>
                </a:lnTo>
                <a:lnTo>
                  <a:pt x="1981200" y="1066800"/>
                </a:lnTo>
                <a:lnTo>
                  <a:pt x="1908565" y="1066448"/>
                </a:lnTo>
                <a:lnTo>
                  <a:pt x="1836590" y="1065401"/>
                </a:lnTo>
                <a:lnTo>
                  <a:pt x="1765318" y="1063670"/>
                </a:lnTo>
                <a:lnTo>
                  <a:pt x="1694795" y="1061268"/>
                </a:lnTo>
                <a:lnTo>
                  <a:pt x="1625064" y="1058207"/>
                </a:lnTo>
                <a:lnTo>
                  <a:pt x="1556172" y="1054499"/>
                </a:lnTo>
                <a:lnTo>
                  <a:pt x="1488162" y="1050156"/>
                </a:lnTo>
                <a:lnTo>
                  <a:pt x="1421080" y="1045189"/>
                </a:lnTo>
                <a:lnTo>
                  <a:pt x="1354970" y="1039611"/>
                </a:lnTo>
                <a:lnTo>
                  <a:pt x="1289876" y="1033435"/>
                </a:lnTo>
                <a:lnTo>
                  <a:pt x="1225845" y="1026671"/>
                </a:lnTo>
                <a:lnTo>
                  <a:pt x="1162919" y="1019332"/>
                </a:lnTo>
                <a:lnTo>
                  <a:pt x="1101145" y="1011430"/>
                </a:lnTo>
                <a:lnTo>
                  <a:pt x="1040567" y="1002978"/>
                </a:lnTo>
                <a:lnTo>
                  <a:pt x="981230" y="993986"/>
                </a:lnTo>
                <a:lnTo>
                  <a:pt x="923178" y="984468"/>
                </a:lnTo>
                <a:lnTo>
                  <a:pt x="866456" y="974435"/>
                </a:lnTo>
                <a:lnTo>
                  <a:pt x="811109" y="963899"/>
                </a:lnTo>
                <a:lnTo>
                  <a:pt x="757182" y="952873"/>
                </a:lnTo>
                <a:lnTo>
                  <a:pt x="704719" y="941367"/>
                </a:lnTo>
                <a:lnTo>
                  <a:pt x="653765" y="929396"/>
                </a:lnTo>
                <a:lnTo>
                  <a:pt x="604366" y="916969"/>
                </a:lnTo>
                <a:lnTo>
                  <a:pt x="556565" y="904101"/>
                </a:lnTo>
                <a:lnTo>
                  <a:pt x="510407" y="890801"/>
                </a:lnTo>
                <a:lnTo>
                  <a:pt x="465938" y="877083"/>
                </a:lnTo>
                <a:lnTo>
                  <a:pt x="423202" y="862959"/>
                </a:lnTo>
                <a:lnTo>
                  <a:pt x="382243" y="848441"/>
                </a:lnTo>
                <a:lnTo>
                  <a:pt x="343107" y="833540"/>
                </a:lnTo>
                <a:lnTo>
                  <a:pt x="305838" y="818269"/>
                </a:lnTo>
                <a:lnTo>
                  <a:pt x="270481" y="802639"/>
                </a:lnTo>
                <a:lnTo>
                  <a:pt x="205683" y="770354"/>
                </a:lnTo>
                <a:lnTo>
                  <a:pt x="149069" y="736781"/>
                </a:lnTo>
                <a:lnTo>
                  <a:pt x="100998" y="702015"/>
                </a:lnTo>
                <a:lnTo>
                  <a:pt x="61828" y="666153"/>
                </a:lnTo>
                <a:lnTo>
                  <a:pt x="31918" y="629292"/>
                </a:lnTo>
                <a:lnTo>
                  <a:pt x="11624" y="591528"/>
                </a:lnTo>
                <a:lnTo>
                  <a:pt x="1306" y="552957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1A954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823438" y="4892230"/>
            <a:ext cx="2507639" cy="14774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508375" y="5191505"/>
            <a:ext cx="82296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Voltages  </a:t>
            </a:r>
            <a:r>
              <a:rPr dirty="0" sz="1800">
                <a:latin typeface="Calibri"/>
                <a:cs typeface="Calibri"/>
              </a:rPr>
              <a:t>and  </a:t>
            </a:r>
            <a:r>
              <a:rPr dirty="0" sz="1800" spc="-5">
                <a:latin typeface="Calibri"/>
                <a:cs typeface="Calibri"/>
              </a:rPr>
              <a:t>Cur</a:t>
            </a:r>
            <a:r>
              <a:rPr dirty="0" sz="1800" spc="-35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10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7340" y="5430723"/>
            <a:ext cx="1257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Black"/>
                <a:cs typeface="Arial Black"/>
              </a:rPr>
              <a:t>PHASORS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739900" y="5473700"/>
            <a:ext cx="1168400" cy="254000"/>
            <a:chOff x="1739900" y="5473700"/>
            <a:chExt cx="1168400" cy="254000"/>
          </a:xfrm>
        </p:grpSpPr>
        <p:sp>
          <p:nvSpPr>
            <p:cNvPr id="29" name="object 29"/>
            <p:cNvSpPr/>
            <p:nvPr/>
          </p:nvSpPr>
          <p:spPr>
            <a:xfrm>
              <a:off x="1752600" y="5486400"/>
              <a:ext cx="1143000" cy="228600"/>
            </a:xfrm>
            <a:custGeom>
              <a:avLst/>
              <a:gdLst/>
              <a:ahLst/>
              <a:cxnLst/>
              <a:rect l="l" t="t" r="r" b="b"/>
              <a:pathLst>
                <a:path w="1143000" h="228600">
                  <a:moveTo>
                    <a:pt x="1028700" y="0"/>
                  </a:moveTo>
                  <a:lnTo>
                    <a:pt x="102870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1028700" y="171450"/>
                  </a:lnTo>
                  <a:lnTo>
                    <a:pt x="1028700" y="228600"/>
                  </a:lnTo>
                  <a:lnTo>
                    <a:pt x="1143000" y="11430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752600" y="5486400"/>
              <a:ext cx="1143000" cy="228600"/>
            </a:xfrm>
            <a:custGeom>
              <a:avLst/>
              <a:gdLst/>
              <a:ahLst/>
              <a:cxnLst/>
              <a:rect l="l" t="t" r="r" b="b"/>
              <a:pathLst>
                <a:path w="1143000" h="228600">
                  <a:moveTo>
                    <a:pt x="0" y="57150"/>
                  </a:moveTo>
                  <a:lnTo>
                    <a:pt x="1028700" y="57150"/>
                  </a:lnTo>
                  <a:lnTo>
                    <a:pt x="1028700" y="0"/>
                  </a:lnTo>
                  <a:lnTo>
                    <a:pt x="1143000" y="114300"/>
                  </a:lnTo>
                  <a:lnTo>
                    <a:pt x="1028700" y="228600"/>
                  </a:lnTo>
                  <a:lnTo>
                    <a:pt x="102870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4559300" y="5549900"/>
            <a:ext cx="1168400" cy="254000"/>
            <a:chOff x="4559300" y="5549900"/>
            <a:chExt cx="1168400" cy="254000"/>
          </a:xfrm>
        </p:grpSpPr>
        <p:sp>
          <p:nvSpPr>
            <p:cNvPr id="32" name="object 32"/>
            <p:cNvSpPr/>
            <p:nvPr/>
          </p:nvSpPr>
          <p:spPr>
            <a:xfrm>
              <a:off x="4572000" y="5562600"/>
              <a:ext cx="1143000" cy="228600"/>
            </a:xfrm>
            <a:custGeom>
              <a:avLst/>
              <a:gdLst/>
              <a:ahLst/>
              <a:cxnLst/>
              <a:rect l="l" t="t" r="r" b="b"/>
              <a:pathLst>
                <a:path w="1143000" h="228600">
                  <a:moveTo>
                    <a:pt x="1028700" y="0"/>
                  </a:moveTo>
                  <a:lnTo>
                    <a:pt x="102870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1028700" y="171450"/>
                  </a:lnTo>
                  <a:lnTo>
                    <a:pt x="1028700" y="228600"/>
                  </a:lnTo>
                  <a:lnTo>
                    <a:pt x="1143000" y="11430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572000" y="5562600"/>
              <a:ext cx="1143000" cy="228600"/>
            </a:xfrm>
            <a:custGeom>
              <a:avLst/>
              <a:gdLst/>
              <a:ahLst/>
              <a:cxnLst/>
              <a:rect l="l" t="t" r="r" b="b"/>
              <a:pathLst>
                <a:path w="1143000" h="228600">
                  <a:moveTo>
                    <a:pt x="0" y="57150"/>
                  </a:moveTo>
                  <a:lnTo>
                    <a:pt x="1028700" y="57150"/>
                  </a:lnTo>
                  <a:lnTo>
                    <a:pt x="1028700" y="0"/>
                  </a:lnTo>
                  <a:lnTo>
                    <a:pt x="1143000" y="114300"/>
                  </a:lnTo>
                  <a:lnTo>
                    <a:pt x="1028700" y="228600"/>
                  </a:lnTo>
                  <a:lnTo>
                    <a:pt x="102870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4651628" y="5200345"/>
            <a:ext cx="96901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vectors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307261" y="4490067"/>
            <a:ext cx="5633313" cy="2503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07340" y="4362069"/>
            <a:ext cx="26066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3 </a:t>
            </a:r>
            <a:r>
              <a:rPr dirty="0" sz="1800" spc="-5">
                <a:latin typeface="Calibri"/>
                <a:cs typeface="Calibri"/>
              </a:rPr>
              <a:t>sinusoidal </a:t>
            </a:r>
            <a:r>
              <a:rPr dirty="0" sz="1800" spc="-10">
                <a:latin typeface="Calibri"/>
                <a:cs typeface="Calibri"/>
              </a:rPr>
              <a:t>voltage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sources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83094" y="1192058"/>
            <a:ext cx="2121535" cy="35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00" spc="55" i="1">
                <a:latin typeface="Times New Roman"/>
                <a:cs typeface="Times New Roman"/>
              </a:rPr>
              <a:t>v</a:t>
            </a:r>
            <a:r>
              <a:rPr dirty="0" sz="2000" spc="55">
                <a:latin typeface="Times New Roman"/>
                <a:cs typeface="Times New Roman"/>
              </a:rPr>
              <a:t>(</a:t>
            </a:r>
            <a:r>
              <a:rPr dirty="0" sz="2000" spc="55" i="1">
                <a:latin typeface="Times New Roman"/>
                <a:cs typeface="Times New Roman"/>
              </a:rPr>
              <a:t>t</a:t>
            </a:r>
            <a:r>
              <a:rPr dirty="0" sz="2000" spc="55">
                <a:latin typeface="Times New Roman"/>
                <a:cs typeface="Times New Roman"/>
              </a:rPr>
              <a:t>)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50">
                <a:latin typeface="Symbol"/>
                <a:cs typeface="Symbol"/>
              </a:rPr>
              <a:t></a:t>
            </a:r>
            <a:r>
              <a:rPr dirty="0" sz="2000" spc="-260">
                <a:latin typeface="Times New Roman"/>
                <a:cs typeface="Times New Roman"/>
              </a:rPr>
              <a:t> </a:t>
            </a:r>
            <a:r>
              <a:rPr dirty="0" sz="2000" spc="15" i="1">
                <a:latin typeface="Times New Roman"/>
                <a:cs typeface="Times New Roman"/>
              </a:rPr>
              <a:t>V</a:t>
            </a:r>
            <a:r>
              <a:rPr dirty="0" baseline="-24154" sz="1725" spc="22" i="1">
                <a:latin typeface="Times New Roman"/>
                <a:cs typeface="Times New Roman"/>
              </a:rPr>
              <a:t>m</a:t>
            </a:r>
            <a:r>
              <a:rPr dirty="0" baseline="-24154" sz="1725" spc="165" i="1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sin(</a:t>
            </a:r>
            <a:r>
              <a:rPr dirty="0" sz="2150" spc="-15" i="1">
                <a:latin typeface="Symbol"/>
                <a:cs typeface="Symbol"/>
              </a:rPr>
              <a:t></a:t>
            </a:r>
            <a:r>
              <a:rPr dirty="0" sz="2000" spc="-15" i="1">
                <a:latin typeface="Times New Roman"/>
                <a:cs typeface="Times New Roman"/>
              </a:rPr>
              <a:t>t</a:t>
            </a:r>
            <a:r>
              <a:rPr dirty="0" sz="2000" spc="-80" i="1">
                <a:latin typeface="Times New Roman"/>
                <a:cs typeface="Times New Roman"/>
              </a:rPr>
              <a:t> </a:t>
            </a:r>
            <a:r>
              <a:rPr dirty="0" sz="2000" spc="85">
                <a:latin typeface="Symbol"/>
                <a:cs typeface="Symbol"/>
              </a:rPr>
              <a:t></a:t>
            </a:r>
            <a:r>
              <a:rPr dirty="0" sz="2150" spc="85" i="1">
                <a:latin typeface="Symbol"/>
                <a:cs typeface="Symbol"/>
              </a:rPr>
              <a:t></a:t>
            </a:r>
            <a:r>
              <a:rPr dirty="0" sz="2150" spc="-305" i="1">
                <a:latin typeface="Times New Roman"/>
                <a:cs typeface="Times New Roman"/>
              </a:rPr>
              <a:t> </a:t>
            </a:r>
            <a:r>
              <a:rPr dirty="0" sz="2000" spc="3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Acknowledgements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435353"/>
            <a:ext cx="6798945" cy="86677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000000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dirty="0" u="sng" sz="1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https://www.allaboutcircuits.com</a:t>
            </a:r>
            <a:endParaRPr sz="1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000000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</a:t>
            </a: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learnabout</a:t>
            </a: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-</a:t>
            </a: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electronics.org</a:t>
            </a:r>
            <a:endParaRPr sz="1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200">
                <a:latin typeface="Calibri"/>
                <a:cs typeface="Calibri"/>
              </a:rPr>
              <a:t>Allan R. </a:t>
            </a:r>
            <a:r>
              <a:rPr dirty="0" sz="1200" spc="-15">
                <a:latin typeface="Calibri"/>
                <a:cs typeface="Calibri"/>
              </a:rPr>
              <a:t>Hambley, </a:t>
            </a:r>
            <a:r>
              <a:rPr dirty="0" sz="1200" spc="-5">
                <a:latin typeface="Calibri"/>
                <a:cs typeface="Calibri"/>
              </a:rPr>
              <a:t>‘Electrical </a:t>
            </a:r>
            <a:r>
              <a:rPr dirty="0" sz="1200">
                <a:latin typeface="Calibri"/>
                <a:cs typeface="Calibri"/>
              </a:rPr>
              <a:t>Engineering - Principles &amp; </a:t>
            </a:r>
            <a:r>
              <a:rPr dirty="0" sz="1200" spc="-5">
                <a:latin typeface="Calibri"/>
                <a:cs typeface="Calibri"/>
              </a:rPr>
              <a:t>Applications, </a:t>
            </a:r>
            <a:r>
              <a:rPr dirty="0" sz="1200" spc="-10">
                <a:latin typeface="Calibri"/>
                <a:cs typeface="Calibri"/>
              </a:rPr>
              <a:t>Pearson </a:t>
            </a:r>
            <a:r>
              <a:rPr dirty="0" sz="1200" spc="-5">
                <a:latin typeface="Calibri"/>
                <a:cs typeface="Calibri"/>
              </a:rPr>
              <a:t>Education, </a:t>
            </a:r>
            <a:r>
              <a:rPr dirty="0" sz="1200" spc="-10">
                <a:latin typeface="Calibri"/>
                <a:cs typeface="Calibri"/>
              </a:rPr>
              <a:t>First </a:t>
            </a:r>
            <a:r>
              <a:rPr dirty="0" sz="1200" spc="-5">
                <a:latin typeface="Calibri"/>
                <a:cs typeface="Calibri"/>
              </a:rPr>
              <a:t>Impression,  6/e,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2013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0358" y="255523"/>
            <a:ext cx="68630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Direct </a:t>
            </a:r>
            <a:r>
              <a:rPr dirty="0" sz="3600" spc="-15"/>
              <a:t>Current </a:t>
            </a:r>
            <a:r>
              <a:rPr dirty="0" sz="3600" spc="-80"/>
              <a:t>Vs </a:t>
            </a:r>
            <a:r>
              <a:rPr dirty="0" sz="3600" spc="-10"/>
              <a:t>Alternating</a:t>
            </a:r>
            <a:r>
              <a:rPr dirty="0" sz="3600" spc="-30"/>
              <a:t> </a:t>
            </a:r>
            <a:r>
              <a:rPr dirty="0" sz="3600" spc="-15"/>
              <a:t>Current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5095875" y="1819275"/>
            <a:ext cx="2505075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870828" y="1389634"/>
            <a:ext cx="10064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AC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voltage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0194" y="1389634"/>
            <a:ext cx="1016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DC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voltage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12772" y="2650363"/>
            <a:ext cx="1905635" cy="5080"/>
          </a:xfrm>
          <a:custGeom>
            <a:avLst/>
            <a:gdLst/>
            <a:ahLst/>
            <a:cxnLst/>
            <a:rect l="l" t="t" r="r" b="b"/>
            <a:pathLst>
              <a:path w="1905635" h="5080">
                <a:moveTo>
                  <a:pt x="0" y="0"/>
                </a:moveTo>
                <a:lnTo>
                  <a:pt x="1905253" y="4699"/>
                </a:lnTo>
              </a:path>
            </a:pathLst>
          </a:custGeom>
          <a:ln w="12699">
            <a:solidFill>
              <a:srgbClr val="0D0D0D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76400" y="2057400"/>
            <a:ext cx="1828800" cy="1905"/>
          </a:xfrm>
          <a:custGeom>
            <a:avLst/>
            <a:gdLst/>
            <a:ahLst/>
            <a:cxnLst/>
            <a:rect l="l" t="t" r="r" b="b"/>
            <a:pathLst>
              <a:path w="1828800" h="1905">
                <a:moveTo>
                  <a:pt x="0" y="0"/>
                </a:moveTo>
                <a:lnTo>
                  <a:pt x="1828800" y="1650"/>
                </a:lnTo>
              </a:path>
            </a:pathLst>
          </a:custGeom>
          <a:ln w="19050">
            <a:solidFill>
              <a:srgbClr val="E36C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74394" y="1923034"/>
            <a:ext cx="139700" cy="921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2400" y="4257675"/>
            <a:ext cx="4876800" cy="1685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642228" y="3675964"/>
            <a:ext cx="15093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Periodic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Motion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32269" y="5262057"/>
            <a:ext cx="1192530" cy="0"/>
          </a:xfrm>
          <a:custGeom>
            <a:avLst/>
            <a:gdLst/>
            <a:ahLst/>
            <a:cxnLst/>
            <a:rect l="l" t="t" r="r" b="b"/>
            <a:pathLst>
              <a:path w="1192529" h="0">
                <a:moveTo>
                  <a:pt x="0" y="0"/>
                </a:moveTo>
                <a:lnTo>
                  <a:pt x="1192187" y="0"/>
                </a:lnTo>
              </a:path>
            </a:pathLst>
          </a:custGeom>
          <a:ln w="118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648185" y="5258682"/>
            <a:ext cx="1176020" cy="3714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250" i="1">
                <a:latin typeface="Times New Roman"/>
                <a:cs typeface="Times New Roman"/>
              </a:rPr>
              <a:t>Period</a:t>
            </a:r>
            <a:r>
              <a:rPr dirty="0" sz="2250" spc="-315" i="1">
                <a:latin typeface="Times New Roman"/>
                <a:cs typeface="Times New Roman"/>
              </a:rPr>
              <a:t> </a:t>
            </a:r>
            <a:r>
              <a:rPr dirty="0" sz="2250" spc="70">
                <a:latin typeface="Times New Roman"/>
                <a:cs typeface="Times New Roman"/>
              </a:rPr>
              <a:t>(</a:t>
            </a:r>
            <a:r>
              <a:rPr dirty="0" sz="2250" spc="70" i="1">
                <a:latin typeface="Times New Roman"/>
                <a:cs typeface="Times New Roman"/>
              </a:rPr>
              <a:t>s</a:t>
            </a:r>
            <a:r>
              <a:rPr dirty="0" sz="2250" spc="7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42985" y="4850927"/>
            <a:ext cx="171450" cy="3714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250" spc="20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26749" y="5033203"/>
            <a:ext cx="2046605" cy="3714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250" spc="35" i="1">
                <a:latin typeface="Times New Roman"/>
                <a:cs typeface="Times New Roman"/>
              </a:rPr>
              <a:t>Frequency</a:t>
            </a:r>
            <a:r>
              <a:rPr dirty="0" sz="2250" spc="35">
                <a:latin typeface="Times New Roman"/>
                <a:cs typeface="Times New Roman"/>
              </a:rPr>
              <a:t>(</a:t>
            </a:r>
            <a:r>
              <a:rPr dirty="0" sz="2250" spc="35" i="1">
                <a:latin typeface="Times New Roman"/>
                <a:cs typeface="Times New Roman"/>
              </a:rPr>
              <a:t>Hz</a:t>
            </a:r>
            <a:r>
              <a:rPr dirty="0" sz="2250" spc="35">
                <a:latin typeface="Times New Roman"/>
                <a:cs typeface="Times New Roman"/>
              </a:rPr>
              <a:t>)</a:t>
            </a:r>
            <a:r>
              <a:rPr dirty="0" sz="2250" spc="-105">
                <a:latin typeface="Times New Roman"/>
                <a:cs typeface="Times New Roman"/>
              </a:rPr>
              <a:t> </a:t>
            </a:r>
            <a:r>
              <a:rPr dirty="0" sz="2250" spc="2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Types </a:t>
            </a:r>
            <a:r>
              <a:rPr dirty="0" spc="-5"/>
              <a:t>of </a:t>
            </a:r>
            <a:r>
              <a:rPr dirty="0" spc="-10"/>
              <a:t>AC</a:t>
            </a:r>
            <a:r>
              <a:rPr dirty="0" spc="-70"/>
              <a:t> </a:t>
            </a:r>
            <a:r>
              <a:rPr dirty="0" spc="-30"/>
              <a:t>waveforms</a:t>
            </a:r>
          </a:p>
        </p:txBody>
      </p:sp>
      <p:sp>
        <p:nvSpPr>
          <p:cNvPr id="3" name="object 3"/>
          <p:cNvSpPr/>
          <p:nvPr/>
        </p:nvSpPr>
        <p:spPr>
          <a:xfrm>
            <a:off x="179243" y="2011506"/>
            <a:ext cx="5018809" cy="3395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34920" y="1313434"/>
            <a:ext cx="14154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i="1">
                <a:latin typeface="Calibri"/>
                <a:cs typeface="Calibri"/>
              </a:rPr>
              <a:t>Types </a:t>
            </a:r>
            <a:r>
              <a:rPr dirty="0" sz="1800" spc="-5" i="1">
                <a:latin typeface="Calibri"/>
                <a:cs typeface="Calibri"/>
              </a:rPr>
              <a:t>of</a:t>
            </a:r>
            <a:r>
              <a:rPr dirty="0" sz="1800" spc="-5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waves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10250" y="2200275"/>
            <a:ext cx="2933700" cy="1762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10225" y="4667250"/>
            <a:ext cx="3200400" cy="13906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2750" y="255523"/>
            <a:ext cx="32385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/>
              <a:t>Current </a:t>
            </a:r>
            <a:r>
              <a:rPr dirty="0" sz="3600"/>
              <a:t>= f</a:t>
            </a:r>
            <a:r>
              <a:rPr dirty="0" sz="3600" spc="-120"/>
              <a:t> </a:t>
            </a:r>
            <a:r>
              <a:rPr dirty="0" sz="3600" spc="-5"/>
              <a:t>(time)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633209" y="1465834"/>
            <a:ext cx="17125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>
                <a:latin typeface="Calibri"/>
                <a:cs typeface="Calibri"/>
              </a:rPr>
              <a:t>To </a:t>
            </a:r>
            <a:r>
              <a:rPr dirty="0" sz="1800" spc="-5">
                <a:latin typeface="Calibri"/>
                <a:cs typeface="Calibri"/>
              </a:rPr>
              <a:t>find </a:t>
            </a:r>
            <a:r>
              <a:rPr dirty="0" sz="1800" spc="-10">
                <a:latin typeface="Calibri"/>
                <a:cs typeface="Calibri"/>
              </a:rPr>
              <a:t>charge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 i="1">
                <a:solidFill>
                  <a:srgbClr val="E36C09"/>
                </a:solidFill>
                <a:latin typeface="Calibri"/>
                <a:cs typeface="Calibri"/>
              </a:rPr>
              <a:t>q(t)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98670" y="2075703"/>
            <a:ext cx="643890" cy="0"/>
          </a:xfrm>
          <a:custGeom>
            <a:avLst/>
            <a:gdLst/>
            <a:ahLst/>
            <a:cxnLst/>
            <a:rect l="l" t="t" r="r" b="b"/>
            <a:pathLst>
              <a:path w="643889" h="0">
                <a:moveTo>
                  <a:pt x="0" y="0"/>
                </a:moveTo>
                <a:lnTo>
                  <a:pt x="64345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16750" y="1650121"/>
            <a:ext cx="1450340" cy="3848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35460" sz="3525" spc="15" i="1">
                <a:latin typeface="Times New Roman"/>
                <a:cs typeface="Times New Roman"/>
              </a:rPr>
              <a:t>I </a:t>
            </a:r>
            <a:r>
              <a:rPr dirty="0" baseline="-35460" sz="3525" spc="75">
                <a:latin typeface="Times New Roman"/>
                <a:cs typeface="Times New Roman"/>
              </a:rPr>
              <a:t>(</a:t>
            </a:r>
            <a:r>
              <a:rPr dirty="0" baseline="-35460" sz="3525" spc="75" i="1">
                <a:latin typeface="Times New Roman"/>
                <a:cs typeface="Times New Roman"/>
              </a:rPr>
              <a:t>t</a:t>
            </a:r>
            <a:r>
              <a:rPr dirty="0" baseline="-35460" sz="3525" spc="75">
                <a:latin typeface="Times New Roman"/>
                <a:cs typeface="Times New Roman"/>
              </a:rPr>
              <a:t>) </a:t>
            </a:r>
            <a:r>
              <a:rPr dirty="0" baseline="-35460" sz="3525" spc="22">
                <a:latin typeface="Symbol"/>
                <a:cs typeface="Symbol"/>
              </a:rPr>
              <a:t></a:t>
            </a:r>
            <a:r>
              <a:rPr dirty="0" baseline="-35460" sz="3525" spc="-555">
                <a:latin typeface="Times New Roman"/>
                <a:cs typeface="Times New Roman"/>
              </a:rPr>
              <a:t> </a:t>
            </a:r>
            <a:r>
              <a:rPr dirty="0" sz="2350" spc="45" i="1">
                <a:latin typeface="Times New Roman"/>
                <a:cs typeface="Times New Roman"/>
              </a:rPr>
              <a:t>dq</a:t>
            </a:r>
            <a:r>
              <a:rPr dirty="0" sz="2350" spc="45">
                <a:latin typeface="Times New Roman"/>
                <a:cs typeface="Times New Roman"/>
              </a:rPr>
              <a:t>(</a:t>
            </a:r>
            <a:r>
              <a:rPr dirty="0" sz="2350" spc="45" i="1">
                <a:latin typeface="Times New Roman"/>
                <a:cs typeface="Times New Roman"/>
              </a:rPr>
              <a:t>t</a:t>
            </a:r>
            <a:r>
              <a:rPr dirty="0" sz="2350" spc="45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687826"/>
            <a:ext cx="25412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For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given </a:t>
            </a:r>
            <a:r>
              <a:rPr dirty="0" sz="1800" spc="-10">
                <a:latin typeface="Calibri"/>
                <a:cs typeface="Calibri"/>
              </a:rPr>
              <a:t>circuit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element,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51964" y="1993374"/>
            <a:ext cx="1900090" cy="1148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96000" y="1981161"/>
            <a:ext cx="3047999" cy="1109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89295" y="2918791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4" h="0">
                <a:moveTo>
                  <a:pt x="0" y="0"/>
                </a:moveTo>
                <a:lnTo>
                  <a:pt x="343160" y="0"/>
                </a:lnTo>
              </a:path>
            </a:pathLst>
          </a:custGeom>
          <a:ln w="123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03946" y="2915852"/>
            <a:ext cx="281940" cy="3892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350" spc="-95">
                <a:latin typeface="Times New Roman"/>
                <a:cs typeface="Times New Roman"/>
              </a:rPr>
              <a:t>1</a:t>
            </a:r>
            <a:r>
              <a:rPr dirty="0" sz="2350" spc="20" i="1">
                <a:latin typeface="Times New Roman"/>
                <a:cs typeface="Times New Roman"/>
              </a:rPr>
              <a:t>s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7733" y="2072646"/>
            <a:ext cx="1183640" cy="9956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105"/>
              </a:spcBef>
            </a:pPr>
            <a:r>
              <a:rPr dirty="0" sz="2350" spc="85" i="1">
                <a:latin typeface="Times New Roman"/>
                <a:cs typeface="Times New Roman"/>
              </a:rPr>
              <a:t>dt</a:t>
            </a:r>
            <a:endParaRPr sz="2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85"/>
              </a:spcBef>
            </a:pPr>
            <a:r>
              <a:rPr dirty="0" sz="2350" spc="40">
                <a:latin typeface="Times New Roman"/>
                <a:cs typeface="Times New Roman"/>
              </a:rPr>
              <a:t>1</a:t>
            </a:r>
            <a:r>
              <a:rPr dirty="0" sz="2350" spc="40" i="1">
                <a:latin typeface="Times New Roman"/>
                <a:cs typeface="Times New Roman"/>
              </a:rPr>
              <a:t>A </a:t>
            </a:r>
            <a:r>
              <a:rPr dirty="0" sz="2350" spc="25">
                <a:latin typeface="Symbol"/>
                <a:cs typeface="Symbol"/>
              </a:rPr>
              <a:t></a:t>
            </a:r>
            <a:r>
              <a:rPr dirty="0" sz="2350" spc="-310">
                <a:latin typeface="Times New Roman"/>
                <a:cs typeface="Times New Roman"/>
              </a:rPr>
              <a:t> </a:t>
            </a:r>
            <a:r>
              <a:rPr dirty="0" baseline="35460" sz="3525" spc="-135">
                <a:latin typeface="Times New Roman"/>
                <a:cs typeface="Times New Roman"/>
              </a:rPr>
              <a:t>1</a:t>
            </a:r>
            <a:r>
              <a:rPr dirty="0" baseline="35460" sz="3525" spc="-135" i="1">
                <a:latin typeface="Times New Roman"/>
                <a:cs typeface="Times New Roman"/>
              </a:rPr>
              <a:t>C</a:t>
            </a:r>
            <a:endParaRPr baseline="35460" sz="352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5860" y="4247821"/>
            <a:ext cx="2157893" cy="2364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1149" y="4806950"/>
            <a:ext cx="3109345" cy="2614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889375" y="3764026"/>
            <a:ext cx="1792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Sketch, </a:t>
            </a:r>
            <a:r>
              <a:rPr dirty="0" sz="1800" spc="-5" i="1">
                <a:latin typeface="Calibri"/>
                <a:cs typeface="Calibri"/>
              </a:rPr>
              <a:t>q(t)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i(t)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7074" y="5287928"/>
            <a:ext cx="1735121" cy="6954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06937" y="6064932"/>
            <a:ext cx="2148840" cy="3028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800" spc="280">
                <a:latin typeface="Symbol"/>
                <a:cs typeface="Symbol"/>
              </a:rPr>
              <a:t>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254">
                <a:latin typeface="Times New Roman"/>
                <a:cs typeface="Times New Roman"/>
              </a:rPr>
              <a:t>0</a:t>
            </a:r>
            <a:r>
              <a:rPr dirty="0" sz="1800" spc="-145">
                <a:latin typeface="Times New Roman"/>
                <a:cs typeface="Times New Roman"/>
              </a:rPr>
              <a:t> </a:t>
            </a:r>
            <a:r>
              <a:rPr dirty="0" sz="1800" spc="280">
                <a:latin typeface="Symbol"/>
                <a:cs typeface="Symbol"/>
              </a:rPr>
              <a:t></a:t>
            </a:r>
            <a:r>
              <a:rPr dirty="0" sz="1800" spc="-120">
                <a:latin typeface="Times New Roman"/>
                <a:cs typeface="Times New Roman"/>
              </a:rPr>
              <a:t> </a:t>
            </a:r>
            <a:r>
              <a:rPr dirty="0" sz="1800" spc="185">
                <a:latin typeface="Times New Roman"/>
                <a:cs typeface="Times New Roman"/>
              </a:rPr>
              <a:t>2(</a:t>
            </a:r>
            <a:r>
              <a:rPr dirty="0" sz="1800" spc="185">
                <a:latin typeface="Symbol"/>
                <a:cs typeface="Symbol"/>
              </a:rPr>
              <a:t></a:t>
            </a:r>
            <a:r>
              <a:rPr dirty="0" sz="1800" spc="185">
                <a:latin typeface="Times New Roman"/>
                <a:cs typeface="Times New Roman"/>
              </a:rPr>
              <a:t>100)</a:t>
            </a:r>
            <a:r>
              <a:rPr dirty="0" sz="1800" spc="185" i="1">
                <a:latin typeface="Times New Roman"/>
                <a:cs typeface="Times New Roman"/>
              </a:rPr>
              <a:t>e</a:t>
            </a:r>
            <a:r>
              <a:rPr dirty="0" baseline="42328" sz="1575" spc="277">
                <a:latin typeface="Symbol"/>
                <a:cs typeface="Symbol"/>
              </a:rPr>
              <a:t></a:t>
            </a:r>
            <a:r>
              <a:rPr dirty="0" baseline="42328" sz="1575" spc="277">
                <a:latin typeface="Times New Roman"/>
                <a:cs typeface="Times New Roman"/>
              </a:rPr>
              <a:t>100</a:t>
            </a:r>
            <a:r>
              <a:rPr dirty="0" baseline="42328" sz="1575" spc="277" i="1">
                <a:latin typeface="Times New Roman"/>
                <a:cs typeface="Times New Roman"/>
              </a:rPr>
              <a:t>t</a:t>
            </a:r>
            <a:endParaRPr baseline="42328" sz="157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2032" y="6494086"/>
            <a:ext cx="2227354" cy="1756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33825" y="4305300"/>
            <a:ext cx="2314575" cy="1638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619875" y="5153024"/>
            <a:ext cx="2333624" cy="16382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9036" y="255523"/>
            <a:ext cx="62668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Sinusoidal </a:t>
            </a:r>
            <a:r>
              <a:rPr dirty="0" sz="3600" spc="-35"/>
              <a:t>wave </a:t>
            </a:r>
            <a:r>
              <a:rPr dirty="0" sz="3600"/>
              <a:t>– </a:t>
            </a:r>
            <a:r>
              <a:rPr dirty="0" sz="3600" spc="-30"/>
              <a:t>Average </a:t>
            </a:r>
            <a:r>
              <a:rPr dirty="0" sz="3600"/>
              <a:t>&amp;</a:t>
            </a:r>
            <a:r>
              <a:rPr dirty="0" sz="3600" spc="-90"/>
              <a:t> </a:t>
            </a:r>
            <a:r>
              <a:rPr dirty="0" sz="3600"/>
              <a:t>RMS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71450" y="2047875"/>
            <a:ext cx="2933700" cy="1762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05200" y="2076450"/>
            <a:ext cx="3200400" cy="1390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1000" y="4191000"/>
            <a:ext cx="2762250" cy="1409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45844" y="5813247"/>
            <a:ext cx="11023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 i="1">
                <a:latin typeface="Calibri"/>
                <a:cs typeface="Calibri"/>
              </a:rPr>
              <a:t>True</a:t>
            </a:r>
            <a:r>
              <a:rPr dirty="0" sz="1600" spc="-75" i="1">
                <a:latin typeface="Calibri"/>
                <a:cs typeface="Calibri"/>
              </a:rPr>
              <a:t> </a:t>
            </a:r>
            <a:r>
              <a:rPr dirty="0" sz="1600" spc="-15" i="1">
                <a:latin typeface="Calibri"/>
                <a:cs typeface="Calibri"/>
              </a:rPr>
              <a:t>Average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05200" y="4257675"/>
            <a:ext cx="2981325" cy="1381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441952" y="5889447"/>
            <a:ext cx="163068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5240">
              <a:lnSpc>
                <a:spcPct val="100000"/>
              </a:lnSpc>
              <a:spcBef>
                <a:spcPts val="95"/>
              </a:spcBef>
            </a:pPr>
            <a:r>
              <a:rPr dirty="0" sz="1600" spc="-10" i="1">
                <a:latin typeface="Calibri"/>
                <a:cs typeface="Calibri"/>
              </a:rPr>
              <a:t>Practical </a:t>
            </a:r>
            <a:r>
              <a:rPr dirty="0" sz="1600" spc="-15" i="1">
                <a:latin typeface="Calibri"/>
                <a:cs typeface="Calibri"/>
              </a:rPr>
              <a:t>Average </a:t>
            </a:r>
            <a:r>
              <a:rPr dirty="0" sz="1600" spc="-5" i="1">
                <a:latin typeface="Calibri"/>
                <a:cs typeface="Calibri"/>
              </a:rPr>
              <a:t>–  </a:t>
            </a:r>
            <a:r>
              <a:rPr dirty="0" sz="1600" spc="-5" i="1">
                <a:latin typeface="Calibri"/>
                <a:cs typeface="Calibri"/>
              </a:rPr>
              <a:t>Measured </a:t>
            </a:r>
            <a:r>
              <a:rPr dirty="0" sz="1600" spc="-15" i="1">
                <a:latin typeface="Calibri"/>
                <a:cs typeface="Calibri"/>
              </a:rPr>
              <a:t>by</a:t>
            </a:r>
            <a:r>
              <a:rPr dirty="0" sz="1600" spc="-45" i="1">
                <a:latin typeface="Calibri"/>
                <a:cs typeface="Calibri"/>
              </a:rPr>
              <a:t> </a:t>
            </a:r>
            <a:r>
              <a:rPr dirty="0" sz="1600" spc="-10" i="1">
                <a:latin typeface="Calibri"/>
                <a:cs typeface="Calibri"/>
              </a:rPr>
              <a:t>meter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1669" y="3447415"/>
            <a:ext cx="175006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RMS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Root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Mean</a:t>
            </a: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Square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3809" y="2227910"/>
            <a:ext cx="2794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latin typeface="Calibri"/>
                <a:cs typeface="Calibri"/>
              </a:rPr>
              <a:t>AC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3809" y="4983607"/>
            <a:ext cx="292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 b="1">
                <a:latin typeface="Calibri"/>
                <a:cs typeface="Calibri"/>
              </a:rPr>
              <a:t>DC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683500" y="2654300"/>
            <a:ext cx="177800" cy="711200"/>
            <a:chOff x="7683500" y="2654300"/>
            <a:chExt cx="177800" cy="711200"/>
          </a:xfrm>
        </p:grpSpPr>
        <p:sp>
          <p:nvSpPr>
            <p:cNvPr id="13" name="object 13"/>
            <p:cNvSpPr/>
            <p:nvPr/>
          </p:nvSpPr>
          <p:spPr>
            <a:xfrm>
              <a:off x="7696200" y="2667000"/>
              <a:ext cx="152400" cy="685800"/>
            </a:xfrm>
            <a:custGeom>
              <a:avLst/>
              <a:gdLst/>
              <a:ahLst/>
              <a:cxnLst/>
              <a:rect l="l" t="t" r="r" b="b"/>
              <a:pathLst>
                <a:path w="152400" h="685800">
                  <a:moveTo>
                    <a:pt x="76200" y="0"/>
                  </a:moveTo>
                  <a:lnTo>
                    <a:pt x="0" y="76200"/>
                  </a:lnTo>
                  <a:lnTo>
                    <a:pt x="38100" y="76200"/>
                  </a:lnTo>
                  <a:lnTo>
                    <a:pt x="38100" y="609600"/>
                  </a:lnTo>
                  <a:lnTo>
                    <a:pt x="0" y="609600"/>
                  </a:lnTo>
                  <a:lnTo>
                    <a:pt x="76200" y="685800"/>
                  </a:lnTo>
                  <a:lnTo>
                    <a:pt x="152400" y="609600"/>
                  </a:lnTo>
                  <a:lnTo>
                    <a:pt x="114300" y="609600"/>
                  </a:lnTo>
                  <a:lnTo>
                    <a:pt x="114300" y="762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696200" y="2667000"/>
              <a:ext cx="152400" cy="685800"/>
            </a:xfrm>
            <a:custGeom>
              <a:avLst/>
              <a:gdLst/>
              <a:ahLst/>
              <a:cxnLst/>
              <a:rect l="l" t="t" r="r" b="b"/>
              <a:pathLst>
                <a:path w="152400" h="685800">
                  <a:moveTo>
                    <a:pt x="0" y="76200"/>
                  </a:moveTo>
                  <a:lnTo>
                    <a:pt x="76200" y="0"/>
                  </a:lnTo>
                  <a:lnTo>
                    <a:pt x="152400" y="76200"/>
                  </a:lnTo>
                  <a:lnTo>
                    <a:pt x="114300" y="76200"/>
                  </a:lnTo>
                  <a:lnTo>
                    <a:pt x="114300" y="609600"/>
                  </a:lnTo>
                  <a:lnTo>
                    <a:pt x="152400" y="609600"/>
                  </a:lnTo>
                  <a:lnTo>
                    <a:pt x="76200" y="685800"/>
                  </a:lnTo>
                  <a:lnTo>
                    <a:pt x="0" y="609600"/>
                  </a:lnTo>
                  <a:lnTo>
                    <a:pt x="38100" y="609600"/>
                  </a:lnTo>
                  <a:lnTo>
                    <a:pt x="38100" y="7620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7645400" y="4152900"/>
            <a:ext cx="177800" cy="711200"/>
            <a:chOff x="7645400" y="4152900"/>
            <a:chExt cx="177800" cy="711200"/>
          </a:xfrm>
        </p:grpSpPr>
        <p:sp>
          <p:nvSpPr>
            <p:cNvPr id="16" name="object 16"/>
            <p:cNvSpPr/>
            <p:nvPr/>
          </p:nvSpPr>
          <p:spPr>
            <a:xfrm>
              <a:off x="7658100" y="4165600"/>
              <a:ext cx="152400" cy="685800"/>
            </a:xfrm>
            <a:custGeom>
              <a:avLst/>
              <a:gdLst/>
              <a:ahLst/>
              <a:cxnLst/>
              <a:rect l="l" t="t" r="r" b="b"/>
              <a:pathLst>
                <a:path w="152400" h="685800">
                  <a:moveTo>
                    <a:pt x="76200" y="0"/>
                  </a:moveTo>
                  <a:lnTo>
                    <a:pt x="0" y="76200"/>
                  </a:lnTo>
                  <a:lnTo>
                    <a:pt x="38100" y="76200"/>
                  </a:lnTo>
                  <a:lnTo>
                    <a:pt x="38100" y="609600"/>
                  </a:lnTo>
                  <a:lnTo>
                    <a:pt x="0" y="609600"/>
                  </a:lnTo>
                  <a:lnTo>
                    <a:pt x="76200" y="685800"/>
                  </a:lnTo>
                  <a:lnTo>
                    <a:pt x="152400" y="609600"/>
                  </a:lnTo>
                  <a:lnTo>
                    <a:pt x="114300" y="609600"/>
                  </a:lnTo>
                  <a:lnTo>
                    <a:pt x="114300" y="762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658100" y="4165600"/>
              <a:ext cx="152400" cy="685800"/>
            </a:xfrm>
            <a:custGeom>
              <a:avLst/>
              <a:gdLst/>
              <a:ahLst/>
              <a:cxnLst/>
              <a:rect l="l" t="t" r="r" b="b"/>
              <a:pathLst>
                <a:path w="152400" h="685800">
                  <a:moveTo>
                    <a:pt x="0" y="76200"/>
                  </a:moveTo>
                  <a:lnTo>
                    <a:pt x="76200" y="0"/>
                  </a:lnTo>
                  <a:lnTo>
                    <a:pt x="152400" y="76200"/>
                  </a:lnTo>
                  <a:lnTo>
                    <a:pt x="114300" y="76200"/>
                  </a:lnTo>
                  <a:lnTo>
                    <a:pt x="114300" y="609600"/>
                  </a:lnTo>
                  <a:lnTo>
                    <a:pt x="152400" y="609600"/>
                  </a:lnTo>
                  <a:lnTo>
                    <a:pt x="76200" y="685800"/>
                  </a:lnTo>
                  <a:lnTo>
                    <a:pt x="0" y="609600"/>
                  </a:lnTo>
                  <a:lnTo>
                    <a:pt x="38100" y="609600"/>
                  </a:lnTo>
                  <a:lnTo>
                    <a:pt x="38100" y="7620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4129" y="255523"/>
            <a:ext cx="55530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5"/>
              <a:t>Values </a:t>
            </a:r>
            <a:r>
              <a:rPr dirty="0" sz="3600" spc="-5"/>
              <a:t>of </a:t>
            </a:r>
            <a:r>
              <a:rPr dirty="0" sz="3600" spc="-25"/>
              <a:t>different</a:t>
            </a:r>
            <a:r>
              <a:rPr dirty="0" sz="3600" spc="-105"/>
              <a:t> </a:t>
            </a:r>
            <a:r>
              <a:rPr dirty="0" sz="3600" spc="-30"/>
              <a:t>waveforms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714875" y="2200275"/>
            <a:ext cx="3895725" cy="3609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3350" y="1628775"/>
            <a:ext cx="4200525" cy="2714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23594" y="4830902"/>
            <a:ext cx="1804035" cy="1431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100"/>
              </a:spcBef>
            </a:pPr>
            <a:r>
              <a:rPr dirty="0" sz="1800" spc="-55" b="1">
                <a:latin typeface="Calibri"/>
                <a:cs typeface="Calibri"/>
              </a:rPr>
              <a:t>V</a:t>
            </a:r>
            <a:r>
              <a:rPr dirty="0" baseline="-20833" sz="1800" spc="-82" b="1">
                <a:latin typeface="Calibri"/>
                <a:cs typeface="Calibri"/>
              </a:rPr>
              <a:t>AV </a:t>
            </a:r>
            <a:r>
              <a:rPr dirty="0" sz="1800" b="1">
                <a:latin typeface="Calibri"/>
                <a:cs typeface="Calibri"/>
              </a:rPr>
              <a:t>= V</a:t>
            </a:r>
            <a:r>
              <a:rPr dirty="0" baseline="-20833" sz="1800" b="1">
                <a:latin typeface="Calibri"/>
                <a:cs typeface="Calibri"/>
              </a:rPr>
              <a:t>PK </a:t>
            </a:r>
            <a:r>
              <a:rPr dirty="0" sz="1800" b="1">
                <a:latin typeface="Calibri"/>
                <a:cs typeface="Calibri"/>
              </a:rPr>
              <a:t>x</a:t>
            </a:r>
            <a:r>
              <a:rPr dirty="0" sz="1800" spc="-2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0.637</a:t>
            </a:r>
            <a:endParaRPr sz="1800">
              <a:latin typeface="Calibri"/>
              <a:cs typeface="Calibri"/>
            </a:endParaRPr>
          </a:p>
          <a:p>
            <a:pPr marL="173990" marR="55880" indent="-111125">
              <a:lnSpc>
                <a:spcPct val="190200"/>
              </a:lnSpc>
              <a:spcBef>
                <a:spcPts val="690"/>
              </a:spcBef>
            </a:pPr>
            <a:r>
              <a:rPr dirty="0" sz="1800" spc="-5" b="1">
                <a:latin typeface="Calibri"/>
                <a:cs typeface="Calibri"/>
              </a:rPr>
              <a:t>V</a:t>
            </a:r>
            <a:r>
              <a:rPr dirty="0" baseline="-20833" sz="1800" spc="-7" b="1">
                <a:latin typeface="Calibri"/>
                <a:cs typeface="Calibri"/>
              </a:rPr>
              <a:t>RMS </a:t>
            </a:r>
            <a:r>
              <a:rPr dirty="0" sz="1800" b="1">
                <a:latin typeface="Calibri"/>
                <a:cs typeface="Calibri"/>
              </a:rPr>
              <a:t>= V</a:t>
            </a:r>
            <a:r>
              <a:rPr dirty="0" baseline="-20833" sz="1800" b="1">
                <a:latin typeface="Calibri"/>
                <a:cs typeface="Calibri"/>
              </a:rPr>
              <a:t>PK </a:t>
            </a:r>
            <a:r>
              <a:rPr dirty="0" sz="1800" b="1">
                <a:latin typeface="Calibri"/>
                <a:cs typeface="Calibri"/>
              </a:rPr>
              <a:t>x 0.707  </a:t>
            </a:r>
            <a:r>
              <a:rPr dirty="0" sz="1800" spc="-5" b="1">
                <a:latin typeface="Calibri"/>
                <a:cs typeface="Calibri"/>
              </a:rPr>
              <a:t>V</a:t>
            </a:r>
            <a:r>
              <a:rPr dirty="0" baseline="-20833" sz="1800" spc="-7" b="1">
                <a:latin typeface="Calibri"/>
                <a:cs typeface="Calibri"/>
              </a:rPr>
              <a:t>PP </a:t>
            </a:r>
            <a:r>
              <a:rPr dirty="0" sz="1800" b="1">
                <a:latin typeface="Calibri"/>
                <a:cs typeface="Calibri"/>
              </a:rPr>
              <a:t>= V</a:t>
            </a:r>
            <a:r>
              <a:rPr dirty="0" baseline="-20833" sz="1800" b="1">
                <a:latin typeface="Calibri"/>
                <a:cs typeface="Calibri"/>
              </a:rPr>
              <a:t>PK </a:t>
            </a:r>
            <a:r>
              <a:rPr dirty="0" sz="1800" b="1">
                <a:latin typeface="Calibri"/>
                <a:cs typeface="Calibri"/>
              </a:rPr>
              <a:t>x</a:t>
            </a:r>
            <a:r>
              <a:rPr dirty="0" sz="1800" spc="2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145" y="255523"/>
            <a:ext cx="30003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Basic</a:t>
            </a:r>
            <a:r>
              <a:rPr dirty="0" sz="3600" spc="-85"/>
              <a:t> </a:t>
            </a:r>
            <a:r>
              <a:rPr dirty="0" sz="3600" spc="-5"/>
              <a:t>Quantities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33350" y="1628775"/>
            <a:ext cx="4200525" cy="2714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25194" y="4830902"/>
            <a:ext cx="16256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5" b="1">
                <a:latin typeface="Calibri"/>
                <a:cs typeface="Calibri"/>
              </a:rPr>
              <a:t>V</a:t>
            </a:r>
            <a:r>
              <a:rPr dirty="0" baseline="-20833" sz="1800" spc="-82" b="1">
                <a:latin typeface="Calibri"/>
                <a:cs typeface="Calibri"/>
              </a:rPr>
              <a:t>AV </a:t>
            </a:r>
            <a:r>
              <a:rPr dirty="0" sz="1800" b="1">
                <a:latin typeface="Calibri"/>
                <a:cs typeface="Calibri"/>
              </a:rPr>
              <a:t>= V</a:t>
            </a:r>
            <a:r>
              <a:rPr dirty="0" baseline="-20833" sz="1800" b="1">
                <a:latin typeface="Calibri"/>
                <a:cs typeface="Calibri"/>
              </a:rPr>
              <a:t>PK </a:t>
            </a:r>
            <a:r>
              <a:rPr dirty="0" sz="1800" b="1">
                <a:latin typeface="Calibri"/>
                <a:cs typeface="Calibri"/>
              </a:rPr>
              <a:t>x</a:t>
            </a:r>
            <a:r>
              <a:rPr dirty="0" sz="1800" spc="-2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0.637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8994" y="5440781"/>
            <a:ext cx="1753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V</a:t>
            </a:r>
            <a:r>
              <a:rPr dirty="0" baseline="-20833" sz="1800" spc="-7" b="1">
                <a:latin typeface="Calibri"/>
                <a:cs typeface="Calibri"/>
              </a:rPr>
              <a:t>RMS </a:t>
            </a:r>
            <a:r>
              <a:rPr dirty="0" sz="1800" b="1">
                <a:latin typeface="Calibri"/>
                <a:cs typeface="Calibri"/>
              </a:rPr>
              <a:t>= V</a:t>
            </a:r>
            <a:r>
              <a:rPr dirty="0" baseline="-20833" sz="1800" b="1">
                <a:latin typeface="Calibri"/>
                <a:cs typeface="Calibri"/>
              </a:rPr>
              <a:t>PK </a:t>
            </a:r>
            <a:r>
              <a:rPr dirty="0" sz="1800" b="1">
                <a:latin typeface="Calibri"/>
                <a:cs typeface="Calibri"/>
              </a:rPr>
              <a:t>x</a:t>
            </a:r>
            <a:r>
              <a:rPr dirty="0" sz="1800" spc="18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0.707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9738" y="5830427"/>
            <a:ext cx="2191385" cy="919480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0"/>
              </a:spcBef>
            </a:pPr>
            <a:r>
              <a:rPr dirty="0" sz="1800" spc="-5" b="1">
                <a:latin typeface="Calibri"/>
                <a:cs typeface="Calibri"/>
              </a:rPr>
              <a:t>V</a:t>
            </a:r>
            <a:r>
              <a:rPr dirty="0" baseline="-20833" sz="1800" spc="-7" b="1">
                <a:latin typeface="Calibri"/>
                <a:cs typeface="Calibri"/>
              </a:rPr>
              <a:t>PP </a:t>
            </a:r>
            <a:r>
              <a:rPr dirty="0" sz="1800" b="1">
                <a:latin typeface="Calibri"/>
                <a:cs typeface="Calibri"/>
              </a:rPr>
              <a:t>= V</a:t>
            </a:r>
            <a:r>
              <a:rPr dirty="0" baseline="-20833" sz="1800" b="1">
                <a:latin typeface="Calibri"/>
                <a:cs typeface="Calibri"/>
              </a:rPr>
              <a:t>PK </a:t>
            </a:r>
            <a:r>
              <a:rPr dirty="0" sz="1800" b="1">
                <a:latin typeface="Calibri"/>
                <a:cs typeface="Calibri"/>
              </a:rPr>
              <a:t>x</a:t>
            </a:r>
            <a:r>
              <a:rPr dirty="0" sz="1800" spc="-28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162685">
              <a:lnSpc>
                <a:spcPct val="100000"/>
              </a:lnSpc>
              <a:spcBef>
                <a:spcPts val="1255"/>
              </a:spcBef>
            </a:pPr>
            <a:r>
              <a:rPr dirty="0" sz="2150" spc="-20" i="1">
                <a:latin typeface="Symbol"/>
                <a:cs typeface="Symbol"/>
              </a:rPr>
              <a:t></a:t>
            </a:r>
            <a:r>
              <a:rPr dirty="0" sz="2150" spc="-235" i="1">
                <a:latin typeface="Times New Roman"/>
                <a:cs typeface="Times New Roman"/>
              </a:rPr>
              <a:t> </a:t>
            </a:r>
            <a:r>
              <a:rPr dirty="0" baseline="43478" sz="1725" spc="52" i="1">
                <a:latin typeface="Times New Roman"/>
                <a:cs typeface="Times New Roman"/>
              </a:rPr>
              <a:t>c</a:t>
            </a:r>
            <a:r>
              <a:rPr dirty="0" baseline="43478" sz="1725" spc="532" i="1">
                <a:latin typeface="Times New Roman"/>
                <a:cs typeface="Times New Roman"/>
              </a:rPr>
              <a:t> </a:t>
            </a:r>
            <a:r>
              <a:rPr dirty="0" sz="2000" spc="60">
                <a:latin typeface="Symbol"/>
                <a:cs typeface="Symbol"/>
              </a:rPr>
              <a:t></a:t>
            </a:r>
            <a:r>
              <a:rPr dirty="0" sz="2000" spc="-310">
                <a:latin typeface="Times New Roman"/>
                <a:cs typeface="Times New Roman"/>
              </a:rPr>
              <a:t> </a:t>
            </a:r>
            <a:r>
              <a:rPr dirty="0" sz="2000" spc="30">
                <a:latin typeface="Times New Roman"/>
                <a:cs typeface="Times New Roman"/>
              </a:rPr>
              <a:t>180</a:t>
            </a:r>
            <a:r>
              <a:rPr dirty="0" baseline="43478" sz="1725" spc="44" i="1">
                <a:latin typeface="Times New Roman"/>
                <a:cs typeface="Times New Roman"/>
              </a:rPr>
              <a:t>o</a:t>
            </a:r>
            <a:endParaRPr baseline="43478" sz="172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4628" y="1389634"/>
            <a:ext cx="23945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i="1">
                <a:latin typeface="Calibri"/>
                <a:cs typeface="Calibri"/>
              </a:rPr>
              <a:t>At </a:t>
            </a:r>
            <a:r>
              <a:rPr dirty="0" sz="1800" spc="-15" i="1">
                <a:latin typeface="Calibri"/>
                <a:cs typeface="Calibri"/>
              </a:rPr>
              <a:t>any </a:t>
            </a:r>
            <a:r>
              <a:rPr dirty="0" sz="1800" spc="-5" i="1">
                <a:latin typeface="Calibri"/>
                <a:cs typeface="Calibri"/>
              </a:rPr>
              <a:t>time </a:t>
            </a:r>
            <a:r>
              <a:rPr dirty="0" sz="1800" spc="-15" i="1">
                <a:latin typeface="Calibri"/>
                <a:cs typeface="Calibri"/>
              </a:rPr>
              <a:t>instant </a:t>
            </a:r>
            <a:r>
              <a:rPr dirty="0" sz="1800" spc="20" i="1">
                <a:latin typeface="Calibri"/>
                <a:cs typeface="Calibri"/>
              </a:rPr>
              <a:t>‘t’</a:t>
            </a:r>
            <a:r>
              <a:rPr dirty="0" sz="1800" spc="-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???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04229" y="2181363"/>
            <a:ext cx="4231341" cy="1462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705602" y="2469260"/>
            <a:ext cx="20827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E36C09"/>
                </a:solidFill>
                <a:latin typeface="Calibri"/>
                <a:cs typeface="Calibri"/>
              </a:rPr>
              <a:t>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33209" y="2468371"/>
            <a:ext cx="3244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E36C09"/>
                </a:solidFill>
                <a:latin typeface="Calibri"/>
                <a:cs typeface="Calibri"/>
              </a:rPr>
              <a:t>2∏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72423" y="4647118"/>
            <a:ext cx="994067" cy="178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86323" y="4932184"/>
            <a:ext cx="1047750" cy="7066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866254" y="5905674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 h="0">
                <a:moveTo>
                  <a:pt x="0" y="0"/>
                </a:moveTo>
                <a:lnTo>
                  <a:pt x="189109" y="0"/>
                </a:lnTo>
              </a:path>
            </a:pathLst>
          </a:custGeom>
          <a:ln w="10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855122" y="5483814"/>
            <a:ext cx="182245" cy="75184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550"/>
              </a:spcBef>
            </a:pPr>
            <a:r>
              <a:rPr dirty="0" sz="2000" spc="5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000" spc="10" i="1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57062" y="5700343"/>
            <a:ext cx="356870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5" i="1">
                <a:latin typeface="Times New Roman"/>
                <a:cs typeface="Times New Roman"/>
              </a:rPr>
              <a:t>f</a:t>
            </a:r>
            <a:r>
              <a:rPr dirty="0" sz="2000" spc="345" i="1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57009" y="5689803"/>
            <a:ext cx="1657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………………............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98409" y="3967353"/>
            <a:ext cx="1498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……….. </a:t>
            </a:r>
            <a:r>
              <a:rPr dirty="0" baseline="-3086" sz="2700" spc="-22">
                <a:latin typeface="Calibri"/>
                <a:cs typeface="Calibri"/>
              </a:rPr>
              <a:t>V</a:t>
            </a:r>
            <a:r>
              <a:rPr dirty="0" baseline="-25462" sz="1800" spc="-22">
                <a:latin typeface="Calibri"/>
                <a:cs typeface="Calibri"/>
              </a:rPr>
              <a:t>pk </a:t>
            </a:r>
            <a:r>
              <a:rPr dirty="0" baseline="-3086" sz="2700">
                <a:latin typeface="Calibri"/>
                <a:cs typeface="Calibri"/>
              </a:rPr>
              <a:t>=</a:t>
            </a:r>
            <a:r>
              <a:rPr dirty="0" baseline="-3086" sz="2700" spc="-345">
                <a:latin typeface="Calibri"/>
                <a:cs typeface="Calibri"/>
              </a:rPr>
              <a:t> </a:t>
            </a:r>
            <a:r>
              <a:rPr dirty="0" baseline="-3086" sz="2700" spc="-37">
                <a:latin typeface="Calibri"/>
                <a:cs typeface="Calibri"/>
              </a:rPr>
              <a:t>V</a:t>
            </a:r>
            <a:r>
              <a:rPr dirty="0" baseline="-25462" sz="1800" spc="-37">
                <a:latin typeface="Calibri"/>
                <a:cs typeface="Calibri"/>
              </a:rPr>
              <a:t>m</a:t>
            </a:r>
            <a:endParaRPr baseline="-25462"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53050" y="5715000"/>
            <a:ext cx="1136815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704732" y="6411247"/>
            <a:ext cx="2230755" cy="3524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000" spc="-25">
                <a:latin typeface="Times New Roman"/>
                <a:cs typeface="Times New Roman"/>
              </a:rPr>
              <a:t>sin(</a:t>
            </a:r>
            <a:r>
              <a:rPr dirty="0" sz="2150" spc="-25" i="1">
                <a:latin typeface="Symbol"/>
                <a:cs typeface="Symbol"/>
              </a:rPr>
              <a:t></a:t>
            </a:r>
            <a:r>
              <a:rPr dirty="0" sz="2150" spc="-295" i="1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Times New Roman"/>
                <a:cs typeface="Times New Roman"/>
              </a:rPr>
              <a:t>)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45">
                <a:latin typeface="Symbol"/>
                <a:cs typeface="Symbol"/>
              </a:rPr>
              <a:t>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cos(</a:t>
            </a:r>
            <a:r>
              <a:rPr dirty="0" sz="2150" spc="-25" i="1">
                <a:latin typeface="Symbol"/>
                <a:cs typeface="Symbol"/>
              </a:rPr>
              <a:t></a:t>
            </a:r>
            <a:r>
              <a:rPr dirty="0" sz="2150" spc="20" i="1">
                <a:latin typeface="Times New Roman"/>
                <a:cs typeface="Times New Roman"/>
              </a:rPr>
              <a:t> </a:t>
            </a:r>
            <a:r>
              <a:rPr dirty="0" sz="2000" spc="45">
                <a:latin typeface="Symbol"/>
                <a:cs typeface="Symbol"/>
              </a:rPr>
              <a:t></a:t>
            </a:r>
            <a:r>
              <a:rPr dirty="0" sz="2000" spc="-250">
                <a:latin typeface="Times New Roman"/>
                <a:cs typeface="Times New Roman"/>
              </a:rPr>
              <a:t> </a:t>
            </a:r>
            <a:r>
              <a:rPr dirty="0" sz="2000" spc="40">
                <a:latin typeface="Times New Roman"/>
                <a:cs typeface="Times New Roman"/>
              </a:rPr>
              <a:t>90</a:t>
            </a:r>
            <a:r>
              <a:rPr dirty="0" baseline="43478" sz="1725" spc="60" i="1">
                <a:latin typeface="Times New Roman"/>
                <a:cs typeface="Times New Roman"/>
              </a:rPr>
              <a:t>o</a:t>
            </a:r>
            <a:r>
              <a:rPr dirty="0" baseline="43478" sz="1725" spc="-82" i="1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57800" y="3962387"/>
            <a:ext cx="2209800" cy="369570"/>
          </a:xfrm>
          <a:prstGeom prst="rect">
            <a:avLst/>
          </a:prstGeom>
          <a:solidFill>
            <a:srgbClr val="DBEDF4"/>
          </a:solidFill>
        </p:spPr>
        <p:txBody>
          <a:bodyPr wrap="square" lIns="0" tIns="444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35"/>
              </a:spcBef>
            </a:pPr>
            <a:r>
              <a:rPr dirty="0" sz="2000" spc="55" i="1">
                <a:latin typeface="Times New Roman"/>
                <a:cs typeface="Times New Roman"/>
              </a:rPr>
              <a:t>v</a:t>
            </a:r>
            <a:r>
              <a:rPr dirty="0" sz="2000" spc="55">
                <a:latin typeface="Times New Roman"/>
                <a:cs typeface="Times New Roman"/>
              </a:rPr>
              <a:t>(</a:t>
            </a:r>
            <a:r>
              <a:rPr dirty="0" sz="2000" spc="55" i="1">
                <a:latin typeface="Times New Roman"/>
                <a:cs typeface="Times New Roman"/>
              </a:rPr>
              <a:t>t</a:t>
            </a:r>
            <a:r>
              <a:rPr dirty="0" sz="2000" spc="55">
                <a:latin typeface="Times New Roman"/>
                <a:cs typeface="Times New Roman"/>
              </a:rPr>
              <a:t>)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50">
                <a:latin typeface="Symbol"/>
                <a:cs typeface="Symbol"/>
              </a:rPr>
              <a:t></a:t>
            </a:r>
            <a:r>
              <a:rPr dirty="0" sz="2000" spc="-260">
                <a:latin typeface="Times New Roman"/>
                <a:cs typeface="Times New Roman"/>
              </a:rPr>
              <a:t> </a:t>
            </a:r>
            <a:r>
              <a:rPr dirty="0" sz="2000" spc="15" i="1">
                <a:latin typeface="Times New Roman"/>
                <a:cs typeface="Times New Roman"/>
              </a:rPr>
              <a:t>V</a:t>
            </a:r>
            <a:r>
              <a:rPr dirty="0" baseline="-24154" sz="1725" spc="22" i="1">
                <a:latin typeface="Times New Roman"/>
                <a:cs typeface="Times New Roman"/>
              </a:rPr>
              <a:t>m</a:t>
            </a:r>
            <a:r>
              <a:rPr dirty="0" baseline="-24154" sz="1725" spc="172" i="1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sin(</a:t>
            </a:r>
            <a:r>
              <a:rPr dirty="0" sz="2150" spc="-15" i="1">
                <a:latin typeface="Symbol"/>
                <a:cs typeface="Symbol"/>
              </a:rPr>
              <a:t></a:t>
            </a:r>
            <a:r>
              <a:rPr dirty="0" sz="2000" spc="-15" i="1">
                <a:latin typeface="Times New Roman"/>
                <a:cs typeface="Times New Roman"/>
              </a:rPr>
              <a:t>t</a:t>
            </a:r>
            <a:r>
              <a:rPr dirty="0" sz="2000" spc="-75" i="1">
                <a:latin typeface="Times New Roman"/>
                <a:cs typeface="Times New Roman"/>
              </a:rPr>
              <a:t> </a:t>
            </a:r>
            <a:r>
              <a:rPr dirty="0" sz="2000" spc="85">
                <a:latin typeface="Symbol"/>
                <a:cs typeface="Symbol"/>
              </a:rPr>
              <a:t></a:t>
            </a:r>
            <a:r>
              <a:rPr dirty="0" sz="2150" spc="85" i="1">
                <a:latin typeface="Symbol"/>
                <a:cs typeface="Symbol"/>
              </a:rPr>
              <a:t></a:t>
            </a:r>
            <a:r>
              <a:rPr dirty="0" sz="2150" spc="-305" i="1">
                <a:latin typeface="Times New Roman"/>
                <a:cs typeface="Times New Roman"/>
              </a:rPr>
              <a:t> </a:t>
            </a:r>
            <a:r>
              <a:rPr dirty="0" sz="2000" spc="3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773" y="255523"/>
            <a:ext cx="51574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5"/>
              <a:t>Root </a:t>
            </a:r>
            <a:r>
              <a:rPr dirty="0" sz="3600"/>
              <a:t>Mean </a:t>
            </a:r>
            <a:r>
              <a:rPr dirty="0" sz="3600" spc="-10"/>
              <a:t>Square </a:t>
            </a:r>
            <a:r>
              <a:rPr dirty="0" sz="3600" spc="-5"/>
              <a:t>(RMS) </a:t>
            </a:r>
            <a:r>
              <a:rPr dirty="0" sz="3600"/>
              <a:t>-</a:t>
            </a:r>
            <a:r>
              <a:rPr dirty="0" sz="3600" spc="-110"/>
              <a:t> </a:t>
            </a:r>
            <a:r>
              <a:rPr dirty="0" sz="3600"/>
              <a:t>I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304800" y="1700911"/>
            <a:ext cx="1447800" cy="1432560"/>
            <a:chOff x="304800" y="1700911"/>
            <a:chExt cx="1447800" cy="1432560"/>
          </a:xfrm>
        </p:grpSpPr>
        <p:sp>
          <p:nvSpPr>
            <p:cNvPr id="4" name="object 4"/>
            <p:cNvSpPr/>
            <p:nvPr/>
          </p:nvSpPr>
          <p:spPr>
            <a:xfrm>
              <a:off x="304800" y="1700911"/>
              <a:ext cx="609600" cy="14323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4400" y="1703043"/>
              <a:ext cx="838200" cy="13763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35100" y="2336787"/>
              <a:ext cx="152400" cy="277495"/>
            </a:xfrm>
            <a:custGeom>
              <a:avLst/>
              <a:gdLst/>
              <a:ahLst/>
              <a:cxnLst/>
              <a:rect l="l" t="t" r="r" b="b"/>
              <a:pathLst>
                <a:path w="152400" h="277494">
                  <a:moveTo>
                    <a:pt x="152400" y="0"/>
                  </a:moveTo>
                  <a:lnTo>
                    <a:pt x="0" y="0"/>
                  </a:lnTo>
                  <a:lnTo>
                    <a:pt x="0" y="276999"/>
                  </a:lnTo>
                  <a:lnTo>
                    <a:pt x="152400" y="27699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5291491" y="1749613"/>
            <a:ext cx="1257644" cy="5616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907794" y="1237234"/>
            <a:ext cx="4370070" cy="997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Calibri"/>
                <a:cs typeface="Calibri"/>
              </a:rPr>
              <a:t>A </a:t>
            </a:r>
            <a:r>
              <a:rPr dirty="0" sz="1800" spc="-10" i="1">
                <a:latin typeface="Calibri"/>
                <a:cs typeface="Calibri"/>
              </a:rPr>
              <a:t>periodic voltage </a:t>
            </a:r>
            <a:r>
              <a:rPr dirty="0" sz="1800" i="1">
                <a:latin typeface="Calibri"/>
                <a:cs typeface="Calibri"/>
              </a:rPr>
              <a:t>v(t) </a:t>
            </a:r>
            <a:r>
              <a:rPr dirty="0" sz="1800" spc="-5" i="1">
                <a:latin typeface="Calibri"/>
                <a:cs typeface="Calibri"/>
              </a:rPr>
              <a:t>is applied </a:t>
            </a:r>
            <a:r>
              <a:rPr dirty="0" sz="1800" spc="-15" i="1">
                <a:latin typeface="Calibri"/>
                <a:cs typeface="Calibri"/>
              </a:rPr>
              <a:t>to </a:t>
            </a:r>
            <a:r>
              <a:rPr dirty="0" sz="1800" i="1">
                <a:latin typeface="Calibri"/>
                <a:cs typeface="Calibri"/>
              </a:rPr>
              <a:t>a </a:t>
            </a:r>
            <a:r>
              <a:rPr dirty="0" sz="1800" spc="-10" i="1">
                <a:latin typeface="Calibri"/>
                <a:cs typeface="Calibri"/>
              </a:rPr>
              <a:t>resistor</a:t>
            </a:r>
            <a:r>
              <a:rPr dirty="0" sz="1800" spc="5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R,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1135"/>
              </a:spcBef>
            </a:pPr>
            <a:r>
              <a:rPr dirty="0" sz="1800" spc="-5" i="1">
                <a:latin typeface="Calibri"/>
                <a:cs typeface="Calibri"/>
              </a:rPr>
              <a:t>The power delivered </a:t>
            </a:r>
            <a:r>
              <a:rPr dirty="0" sz="1800" spc="-15" i="1">
                <a:latin typeface="Calibri"/>
                <a:cs typeface="Calibri"/>
              </a:rPr>
              <a:t>to </a:t>
            </a:r>
            <a:r>
              <a:rPr dirty="0" sz="1800" i="1">
                <a:latin typeface="Calibri"/>
                <a:cs typeface="Calibri"/>
              </a:rPr>
              <a:t>R</a:t>
            </a:r>
            <a:r>
              <a:rPr dirty="0" sz="1800" spc="25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74800" y="2570977"/>
            <a:ext cx="1859006" cy="6890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060194" y="2773171"/>
            <a:ext cx="27851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i="1">
                <a:latin typeface="Calibri"/>
                <a:cs typeface="Calibri"/>
              </a:rPr>
              <a:t>Energy </a:t>
            </a:r>
            <a:r>
              <a:rPr dirty="0" sz="1800" spc="-5" i="1">
                <a:latin typeface="Calibri"/>
                <a:cs typeface="Calibri"/>
              </a:rPr>
              <a:t>delivered </a:t>
            </a:r>
            <a:r>
              <a:rPr dirty="0" sz="1800" i="1">
                <a:latin typeface="Calibri"/>
                <a:cs typeface="Calibri"/>
              </a:rPr>
              <a:t>in 1 </a:t>
            </a:r>
            <a:r>
              <a:rPr dirty="0" sz="1800" spc="-5" i="1">
                <a:latin typeface="Calibri"/>
                <a:cs typeface="Calibri"/>
              </a:rPr>
              <a:t>period</a:t>
            </a:r>
            <a:r>
              <a:rPr dirty="0" sz="1800" spc="-30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28444" y="3497878"/>
            <a:ext cx="3146447" cy="7346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31544" y="3701542"/>
            <a:ext cx="38887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i="1">
                <a:latin typeface="Calibri"/>
                <a:cs typeface="Calibri"/>
              </a:rPr>
              <a:t>Avg. </a:t>
            </a:r>
            <a:r>
              <a:rPr dirty="0" sz="1800" spc="-5" i="1">
                <a:latin typeface="Calibri"/>
                <a:cs typeface="Calibri"/>
              </a:rPr>
              <a:t>power delivered </a:t>
            </a:r>
            <a:r>
              <a:rPr dirty="0" sz="1800" spc="-15" i="1">
                <a:latin typeface="Calibri"/>
                <a:cs typeface="Calibri"/>
              </a:rPr>
              <a:t>to </a:t>
            </a:r>
            <a:r>
              <a:rPr dirty="0" sz="1800" i="1">
                <a:latin typeface="Calibri"/>
                <a:cs typeface="Calibri"/>
              </a:rPr>
              <a:t>load </a:t>
            </a:r>
            <a:r>
              <a:rPr dirty="0" sz="1800" spc="-5" i="1">
                <a:latin typeface="Calibri"/>
                <a:cs typeface="Calibri"/>
              </a:rPr>
              <a:t>in </a:t>
            </a:r>
            <a:r>
              <a:rPr dirty="0" sz="1800" i="1">
                <a:latin typeface="Calibri"/>
                <a:cs typeface="Calibri"/>
              </a:rPr>
              <a:t>1 </a:t>
            </a:r>
            <a:r>
              <a:rPr dirty="0" sz="1800" spc="-5" i="1">
                <a:latin typeface="Calibri"/>
                <a:cs typeface="Calibri"/>
              </a:rPr>
              <a:t>period 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75155" y="2933937"/>
            <a:ext cx="275590" cy="0"/>
          </a:xfrm>
          <a:custGeom>
            <a:avLst/>
            <a:gdLst/>
            <a:ahLst/>
            <a:cxnLst/>
            <a:rect l="l" t="t" r="r" b="b"/>
            <a:pathLst>
              <a:path w="275590" h="0">
                <a:moveTo>
                  <a:pt x="0" y="0"/>
                </a:moveTo>
                <a:lnTo>
                  <a:pt x="275418" y="0"/>
                </a:lnTo>
              </a:path>
            </a:pathLst>
          </a:custGeom>
          <a:ln w="10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776033" y="2929522"/>
            <a:ext cx="243204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80">
                <a:latin typeface="Times New Roman"/>
                <a:cs typeface="Times New Roman"/>
              </a:rPr>
              <a:t>1</a:t>
            </a:r>
            <a:r>
              <a:rPr dirty="0" sz="2000" spc="5" i="1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17409" y="2688845"/>
            <a:ext cx="1824989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800" spc="-80">
                <a:latin typeface="Calibri"/>
                <a:cs typeface="Calibri"/>
              </a:rPr>
              <a:t>………………</a:t>
            </a:r>
            <a:r>
              <a:rPr dirty="0" baseline="-8333" sz="3000" spc="-120">
                <a:latin typeface="Times New Roman"/>
                <a:cs typeface="Times New Roman"/>
              </a:rPr>
              <a:t>1</a:t>
            </a:r>
            <a:r>
              <a:rPr dirty="0" baseline="-8333" sz="3000" spc="-120" i="1">
                <a:latin typeface="Times New Roman"/>
                <a:cs typeface="Times New Roman"/>
              </a:rPr>
              <a:t>W </a:t>
            </a:r>
            <a:r>
              <a:rPr dirty="0" baseline="-8333" sz="3000" spc="7">
                <a:latin typeface="Symbol"/>
                <a:cs typeface="Symbol"/>
              </a:rPr>
              <a:t></a:t>
            </a:r>
            <a:r>
              <a:rPr dirty="0" baseline="-8333" sz="3000" spc="-247">
                <a:latin typeface="Times New Roman"/>
                <a:cs typeface="Times New Roman"/>
              </a:rPr>
              <a:t> </a:t>
            </a:r>
            <a:r>
              <a:rPr dirty="0" baseline="26388" sz="3000">
                <a:latin typeface="Times New Roman"/>
                <a:cs typeface="Times New Roman"/>
              </a:rPr>
              <a:t>1</a:t>
            </a:r>
            <a:r>
              <a:rPr dirty="0" baseline="26388" sz="3000" i="1">
                <a:latin typeface="Times New Roman"/>
                <a:cs typeface="Times New Roman"/>
              </a:rPr>
              <a:t>J</a:t>
            </a:r>
            <a:endParaRPr baseline="26388" sz="3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686800" y="2514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30887" y="4448117"/>
            <a:ext cx="2523693" cy="7389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97377" y="5295900"/>
            <a:ext cx="2893822" cy="10259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31140" y="5593181"/>
            <a:ext cx="21932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Calibri"/>
                <a:cs typeface="Calibri"/>
              </a:rPr>
              <a:t>RMS value is defined</a:t>
            </a:r>
            <a:r>
              <a:rPr dirty="0" sz="1800" spc="-45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333" y="6471561"/>
            <a:ext cx="1066165" cy="354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150" spc="-20" i="1">
                <a:latin typeface="Symbol"/>
                <a:cs typeface="Symbol"/>
              </a:rPr>
              <a:t></a:t>
            </a:r>
            <a:r>
              <a:rPr dirty="0" sz="2150" spc="-235" i="1">
                <a:latin typeface="Times New Roman"/>
                <a:cs typeface="Times New Roman"/>
              </a:rPr>
              <a:t> </a:t>
            </a:r>
            <a:r>
              <a:rPr dirty="0" baseline="43478" sz="1725" spc="52" i="1">
                <a:latin typeface="Times New Roman"/>
                <a:cs typeface="Times New Roman"/>
              </a:rPr>
              <a:t>c</a:t>
            </a:r>
            <a:r>
              <a:rPr dirty="0" baseline="43478" sz="1725" spc="532" i="1">
                <a:latin typeface="Times New Roman"/>
                <a:cs typeface="Times New Roman"/>
              </a:rPr>
              <a:t> </a:t>
            </a:r>
            <a:r>
              <a:rPr dirty="0" sz="2000" spc="60">
                <a:latin typeface="Symbol"/>
                <a:cs typeface="Symbol"/>
              </a:rPr>
              <a:t></a:t>
            </a:r>
            <a:r>
              <a:rPr dirty="0" sz="2000" spc="-315">
                <a:latin typeface="Times New Roman"/>
                <a:cs typeface="Times New Roman"/>
              </a:rPr>
              <a:t> </a:t>
            </a:r>
            <a:r>
              <a:rPr dirty="0" sz="2000" spc="30">
                <a:latin typeface="Times New Roman"/>
                <a:cs typeface="Times New Roman"/>
              </a:rPr>
              <a:t>180</a:t>
            </a:r>
            <a:r>
              <a:rPr dirty="0" baseline="43478" sz="1725" spc="44" i="1">
                <a:latin typeface="Times New Roman"/>
                <a:cs typeface="Times New Roman"/>
              </a:rPr>
              <a:t>o</a:t>
            </a:r>
            <a:endParaRPr baseline="43478" sz="172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64797" y="6471032"/>
            <a:ext cx="208280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850" spc="-20">
                <a:latin typeface="Times New Roman"/>
                <a:cs typeface="Times New Roman"/>
              </a:rPr>
              <a:t>sin(</a:t>
            </a:r>
            <a:r>
              <a:rPr dirty="0" sz="2000" spc="-20" i="1">
                <a:latin typeface="Symbol"/>
                <a:cs typeface="Symbol"/>
              </a:rPr>
              <a:t></a:t>
            </a:r>
            <a:r>
              <a:rPr dirty="0" sz="2000" spc="-270" i="1">
                <a:latin typeface="Times New Roman"/>
                <a:cs typeface="Times New Roman"/>
              </a:rPr>
              <a:t> </a:t>
            </a:r>
            <a:r>
              <a:rPr dirty="0" sz="1850" spc="30">
                <a:latin typeface="Times New Roman"/>
                <a:cs typeface="Times New Roman"/>
              </a:rPr>
              <a:t>)</a:t>
            </a:r>
            <a:r>
              <a:rPr dirty="0" sz="1850" spc="-50">
                <a:latin typeface="Times New Roman"/>
                <a:cs typeface="Times New Roman"/>
              </a:rPr>
              <a:t> </a:t>
            </a:r>
            <a:r>
              <a:rPr dirty="0" sz="1850" spc="50">
                <a:latin typeface="Symbol"/>
                <a:cs typeface="Symbol"/>
              </a:rPr>
              <a:t></a:t>
            </a:r>
            <a:r>
              <a:rPr dirty="0" sz="1850" spc="-85">
                <a:latin typeface="Times New Roman"/>
                <a:cs typeface="Times New Roman"/>
              </a:rPr>
              <a:t> </a:t>
            </a:r>
            <a:r>
              <a:rPr dirty="0" sz="1850" spc="-20">
                <a:latin typeface="Times New Roman"/>
                <a:cs typeface="Times New Roman"/>
              </a:rPr>
              <a:t>cos(</a:t>
            </a:r>
            <a:r>
              <a:rPr dirty="0" sz="2000" spc="-20" i="1">
                <a:latin typeface="Symbol"/>
                <a:cs typeface="Symbol"/>
              </a:rPr>
              <a:t></a:t>
            </a:r>
            <a:r>
              <a:rPr dirty="0" sz="2000" spc="25" i="1">
                <a:latin typeface="Times New Roman"/>
                <a:cs typeface="Times New Roman"/>
              </a:rPr>
              <a:t> </a:t>
            </a:r>
            <a:r>
              <a:rPr dirty="0" sz="1850" spc="50">
                <a:latin typeface="Symbol"/>
                <a:cs typeface="Symbol"/>
              </a:rPr>
              <a:t></a:t>
            </a:r>
            <a:r>
              <a:rPr dirty="0" sz="1850" spc="-229">
                <a:latin typeface="Times New Roman"/>
                <a:cs typeface="Times New Roman"/>
              </a:rPr>
              <a:t> </a:t>
            </a:r>
            <a:r>
              <a:rPr dirty="0" sz="1850" spc="35">
                <a:latin typeface="Times New Roman"/>
                <a:cs typeface="Times New Roman"/>
              </a:rPr>
              <a:t>90</a:t>
            </a:r>
            <a:r>
              <a:rPr dirty="0" baseline="42929" sz="1650" spc="52" i="1">
                <a:latin typeface="Times New Roman"/>
                <a:cs typeface="Times New Roman"/>
              </a:rPr>
              <a:t>o</a:t>
            </a:r>
            <a:r>
              <a:rPr dirty="0" baseline="42929" sz="1650" spc="-89" i="1">
                <a:latin typeface="Times New Roman"/>
                <a:cs typeface="Times New Roman"/>
              </a:rPr>
              <a:t> </a:t>
            </a:r>
            <a:r>
              <a:rPr dirty="0" sz="1850" spc="30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422553" y="1044717"/>
            <a:ext cx="228777" cy="22877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550418" y="972642"/>
            <a:ext cx="2593975" cy="14465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r>
              <a:rPr dirty="0" sz="800" b="1" i="1">
                <a:latin typeface="Arial"/>
                <a:cs typeface="Arial"/>
              </a:rPr>
              <a:t>Prashanth</a:t>
            </a:r>
            <a:endParaRPr sz="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dirty="0" sz="800" i="1">
                <a:latin typeface="Arial"/>
                <a:cs typeface="Arial"/>
              </a:rPr>
              <a:t>2020-08-23</a:t>
            </a:r>
            <a:r>
              <a:rPr dirty="0" sz="800" spc="-5" i="1">
                <a:latin typeface="Arial"/>
                <a:cs typeface="Arial"/>
              </a:rPr>
              <a:t> </a:t>
            </a:r>
            <a:r>
              <a:rPr dirty="0" sz="800" i="1">
                <a:latin typeface="Arial"/>
                <a:cs typeface="Arial"/>
              </a:rPr>
              <a:t>05:23:19</a:t>
            </a:r>
            <a:endParaRPr sz="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dirty="0" sz="1000">
                <a:latin typeface="Arial"/>
                <a:cs typeface="Arial"/>
              </a:rPr>
              <a:t>--------------------------------------------</a:t>
            </a:r>
            <a:endParaRPr sz="1000">
              <a:latin typeface="Arial"/>
              <a:cs typeface="Arial"/>
            </a:endParaRPr>
          </a:p>
          <a:p>
            <a:pPr marL="25400" marR="1575435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E(t) = Pavg(t) *</a:t>
            </a:r>
            <a:r>
              <a:rPr dirty="0" sz="1000" spc="-10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dt  P --&gt; kilo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watt</a:t>
            </a:r>
            <a:endParaRPr sz="1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E --&gt; kilo watt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hour 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765" y="255523"/>
            <a:ext cx="89319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3600" spc="-25"/>
              <a:t>Root </a:t>
            </a:r>
            <a:r>
              <a:rPr dirty="0" sz="3600"/>
              <a:t>Mean </a:t>
            </a:r>
            <a:r>
              <a:rPr dirty="0" sz="3600" spc="-10"/>
              <a:t>Square </a:t>
            </a:r>
            <a:r>
              <a:rPr dirty="0" sz="3600" spc="-5"/>
              <a:t>(RMS) </a:t>
            </a:r>
            <a:r>
              <a:rPr dirty="0" sz="3600" spc="-40"/>
              <a:t>Voltage </a:t>
            </a:r>
            <a:r>
              <a:rPr dirty="0" sz="3600" spc="-20"/>
              <a:t>related </a:t>
            </a:r>
            <a:r>
              <a:rPr dirty="0" sz="3600" spc="-25"/>
              <a:t>to</a:t>
            </a:r>
            <a:r>
              <a:rPr dirty="0" sz="3600" spc="-20"/>
              <a:t> </a:t>
            </a:r>
            <a:r>
              <a:rPr dirty="0" sz="3600" spc="-20" i="1">
                <a:latin typeface="Calibri"/>
                <a:cs typeface="Calibri"/>
              </a:rPr>
              <a:t>P</a:t>
            </a:r>
            <a:r>
              <a:rPr dirty="0" baseline="-20833" sz="3600" spc="-30" i="1">
                <a:latin typeface="Calibri"/>
                <a:cs typeface="Calibri"/>
              </a:rPr>
              <a:t>avg</a:t>
            </a:r>
            <a:endParaRPr baseline="-20833" sz="3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4800" y="1700911"/>
            <a:ext cx="1447800" cy="1432560"/>
            <a:chOff x="304800" y="1700911"/>
            <a:chExt cx="1447800" cy="1432560"/>
          </a:xfrm>
        </p:grpSpPr>
        <p:sp>
          <p:nvSpPr>
            <p:cNvPr id="4" name="object 4"/>
            <p:cNvSpPr/>
            <p:nvPr/>
          </p:nvSpPr>
          <p:spPr>
            <a:xfrm>
              <a:off x="304800" y="1700911"/>
              <a:ext cx="609600" cy="14323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4400" y="1703043"/>
              <a:ext cx="838200" cy="13763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35100" y="2336787"/>
              <a:ext cx="152400" cy="277495"/>
            </a:xfrm>
            <a:custGeom>
              <a:avLst/>
              <a:gdLst/>
              <a:ahLst/>
              <a:cxnLst/>
              <a:rect l="l" t="t" r="r" b="b"/>
              <a:pathLst>
                <a:path w="152400" h="277494">
                  <a:moveTo>
                    <a:pt x="152400" y="0"/>
                  </a:moveTo>
                  <a:lnTo>
                    <a:pt x="0" y="0"/>
                  </a:lnTo>
                  <a:lnTo>
                    <a:pt x="0" y="276999"/>
                  </a:lnTo>
                  <a:lnTo>
                    <a:pt x="152400" y="27699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736975" y="1694434"/>
            <a:ext cx="14179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i="1">
                <a:latin typeface="Calibri"/>
                <a:cs typeface="Calibri"/>
              </a:rPr>
              <a:t>Average</a:t>
            </a:r>
            <a:r>
              <a:rPr dirty="0" sz="1800" spc="-90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power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64287" y="1490541"/>
            <a:ext cx="2523693" cy="7389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87777" y="3276600"/>
            <a:ext cx="2893822" cy="10259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364994" y="2837815"/>
            <a:ext cx="2933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Calibri"/>
                <a:cs typeface="Calibri"/>
              </a:rPr>
              <a:t>RMS </a:t>
            </a:r>
            <a:r>
              <a:rPr dirty="0" sz="1800" spc="-10" i="1">
                <a:latin typeface="Calibri"/>
                <a:cs typeface="Calibri"/>
              </a:rPr>
              <a:t>voltage </a:t>
            </a:r>
            <a:r>
              <a:rPr dirty="0" sz="1800" spc="-5" i="1">
                <a:latin typeface="Calibri"/>
                <a:cs typeface="Calibri"/>
              </a:rPr>
              <a:t>value is defined</a:t>
            </a:r>
            <a:r>
              <a:rPr dirty="0" sz="1800" spc="-25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00723" y="2461418"/>
            <a:ext cx="3036065" cy="9985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5397500" y="4254500"/>
            <a:ext cx="2540000" cy="1244600"/>
            <a:chOff x="5397500" y="4254500"/>
            <a:chExt cx="2540000" cy="1244600"/>
          </a:xfrm>
        </p:grpSpPr>
        <p:sp>
          <p:nvSpPr>
            <p:cNvPr id="13" name="object 13"/>
            <p:cNvSpPr/>
            <p:nvPr/>
          </p:nvSpPr>
          <p:spPr>
            <a:xfrm>
              <a:off x="5791200" y="4419600"/>
              <a:ext cx="1752600" cy="95341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410200" y="4267200"/>
              <a:ext cx="2514600" cy="1219200"/>
            </a:xfrm>
            <a:custGeom>
              <a:avLst/>
              <a:gdLst/>
              <a:ahLst/>
              <a:cxnLst/>
              <a:rect l="l" t="t" r="r" b="b"/>
              <a:pathLst>
                <a:path w="2514600" h="1219200">
                  <a:moveTo>
                    <a:pt x="0" y="609600"/>
                  </a:moveTo>
                  <a:lnTo>
                    <a:pt x="6106" y="549135"/>
                  </a:lnTo>
                  <a:lnTo>
                    <a:pt x="24041" y="490354"/>
                  </a:lnTo>
                  <a:lnTo>
                    <a:pt x="53228" y="433537"/>
                  </a:lnTo>
                  <a:lnTo>
                    <a:pt x="93093" y="378964"/>
                  </a:lnTo>
                  <a:lnTo>
                    <a:pt x="143057" y="326913"/>
                  </a:lnTo>
                  <a:lnTo>
                    <a:pt x="202546" y="277664"/>
                  </a:lnTo>
                  <a:lnTo>
                    <a:pt x="235682" y="254178"/>
                  </a:lnTo>
                  <a:lnTo>
                    <a:pt x="270983" y="231496"/>
                  </a:lnTo>
                  <a:lnTo>
                    <a:pt x="308378" y="209655"/>
                  </a:lnTo>
                  <a:lnTo>
                    <a:pt x="347793" y="188690"/>
                  </a:lnTo>
                  <a:lnTo>
                    <a:pt x="389157" y="168634"/>
                  </a:lnTo>
                  <a:lnTo>
                    <a:pt x="432399" y="149523"/>
                  </a:lnTo>
                  <a:lnTo>
                    <a:pt x="477445" y="131392"/>
                  </a:lnTo>
                  <a:lnTo>
                    <a:pt x="524225" y="114275"/>
                  </a:lnTo>
                  <a:lnTo>
                    <a:pt x="572665" y="98209"/>
                  </a:lnTo>
                  <a:lnTo>
                    <a:pt x="622695" y="83227"/>
                  </a:lnTo>
                  <a:lnTo>
                    <a:pt x="674241" y="69364"/>
                  </a:lnTo>
                  <a:lnTo>
                    <a:pt x="727233" y="56657"/>
                  </a:lnTo>
                  <a:lnTo>
                    <a:pt x="781597" y="45138"/>
                  </a:lnTo>
                  <a:lnTo>
                    <a:pt x="837263" y="34844"/>
                  </a:lnTo>
                  <a:lnTo>
                    <a:pt x="894157" y="25809"/>
                  </a:lnTo>
                  <a:lnTo>
                    <a:pt x="952208" y="18068"/>
                  </a:lnTo>
                  <a:lnTo>
                    <a:pt x="1011345" y="11657"/>
                  </a:lnTo>
                  <a:lnTo>
                    <a:pt x="1071494" y="6609"/>
                  </a:lnTo>
                  <a:lnTo>
                    <a:pt x="1132584" y="2960"/>
                  </a:lnTo>
                  <a:lnTo>
                    <a:pt x="1194543" y="746"/>
                  </a:lnTo>
                  <a:lnTo>
                    <a:pt x="1257300" y="0"/>
                  </a:lnTo>
                  <a:lnTo>
                    <a:pt x="1320056" y="746"/>
                  </a:lnTo>
                  <a:lnTo>
                    <a:pt x="1382015" y="2960"/>
                  </a:lnTo>
                  <a:lnTo>
                    <a:pt x="1443105" y="6609"/>
                  </a:lnTo>
                  <a:lnTo>
                    <a:pt x="1503254" y="11657"/>
                  </a:lnTo>
                  <a:lnTo>
                    <a:pt x="1562391" y="18068"/>
                  </a:lnTo>
                  <a:lnTo>
                    <a:pt x="1620442" y="25809"/>
                  </a:lnTo>
                  <a:lnTo>
                    <a:pt x="1677336" y="34844"/>
                  </a:lnTo>
                  <a:lnTo>
                    <a:pt x="1733002" y="45138"/>
                  </a:lnTo>
                  <a:lnTo>
                    <a:pt x="1787366" y="56657"/>
                  </a:lnTo>
                  <a:lnTo>
                    <a:pt x="1840358" y="69364"/>
                  </a:lnTo>
                  <a:lnTo>
                    <a:pt x="1891904" y="83227"/>
                  </a:lnTo>
                  <a:lnTo>
                    <a:pt x="1941934" y="98209"/>
                  </a:lnTo>
                  <a:lnTo>
                    <a:pt x="1990374" y="114275"/>
                  </a:lnTo>
                  <a:lnTo>
                    <a:pt x="2037154" y="131392"/>
                  </a:lnTo>
                  <a:lnTo>
                    <a:pt x="2082200" y="149523"/>
                  </a:lnTo>
                  <a:lnTo>
                    <a:pt x="2125442" y="168634"/>
                  </a:lnTo>
                  <a:lnTo>
                    <a:pt x="2166806" y="188690"/>
                  </a:lnTo>
                  <a:lnTo>
                    <a:pt x="2206221" y="209655"/>
                  </a:lnTo>
                  <a:lnTo>
                    <a:pt x="2243616" y="231496"/>
                  </a:lnTo>
                  <a:lnTo>
                    <a:pt x="2278917" y="254178"/>
                  </a:lnTo>
                  <a:lnTo>
                    <a:pt x="2312053" y="277664"/>
                  </a:lnTo>
                  <a:lnTo>
                    <a:pt x="2342952" y="301921"/>
                  </a:lnTo>
                  <a:lnTo>
                    <a:pt x="2397751" y="352606"/>
                  </a:lnTo>
                  <a:lnTo>
                    <a:pt x="2442737" y="405953"/>
                  </a:lnTo>
                  <a:lnTo>
                    <a:pt x="2477335" y="461683"/>
                  </a:lnTo>
                  <a:lnTo>
                    <a:pt x="2500968" y="519516"/>
                  </a:lnTo>
                  <a:lnTo>
                    <a:pt x="2513061" y="579174"/>
                  </a:lnTo>
                  <a:lnTo>
                    <a:pt x="2514600" y="609600"/>
                  </a:lnTo>
                  <a:lnTo>
                    <a:pt x="2513061" y="640025"/>
                  </a:lnTo>
                  <a:lnTo>
                    <a:pt x="2508493" y="670064"/>
                  </a:lnTo>
                  <a:lnTo>
                    <a:pt x="2490558" y="728845"/>
                  </a:lnTo>
                  <a:lnTo>
                    <a:pt x="2461371" y="785662"/>
                  </a:lnTo>
                  <a:lnTo>
                    <a:pt x="2421506" y="840235"/>
                  </a:lnTo>
                  <a:lnTo>
                    <a:pt x="2371542" y="892286"/>
                  </a:lnTo>
                  <a:lnTo>
                    <a:pt x="2312053" y="941535"/>
                  </a:lnTo>
                  <a:lnTo>
                    <a:pt x="2278917" y="965021"/>
                  </a:lnTo>
                  <a:lnTo>
                    <a:pt x="2243616" y="987703"/>
                  </a:lnTo>
                  <a:lnTo>
                    <a:pt x="2206221" y="1009544"/>
                  </a:lnTo>
                  <a:lnTo>
                    <a:pt x="2166806" y="1030509"/>
                  </a:lnTo>
                  <a:lnTo>
                    <a:pt x="2125442" y="1050565"/>
                  </a:lnTo>
                  <a:lnTo>
                    <a:pt x="2082200" y="1069676"/>
                  </a:lnTo>
                  <a:lnTo>
                    <a:pt x="2037154" y="1087807"/>
                  </a:lnTo>
                  <a:lnTo>
                    <a:pt x="1990374" y="1104924"/>
                  </a:lnTo>
                  <a:lnTo>
                    <a:pt x="1941934" y="1120990"/>
                  </a:lnTo>
                  <a:lnTo>
                    <a:pt x="1891904" y="1135972"/>
                  </a:lnTo>
                  <a:lnTo>
                    <a:pt x="1840358" y="1149835"/>
                  </a:lnTo>
                  <a:lnTo>
                    <a:pt x="1787366" y="1162542"/>
                  </a:lnTo>
                  <a:lnTo>
                    <a:pt x="1733002" y="1174061"/>
                  </a:lnTo>
                  <a:lnTo>
                    <a:pt x="1677336" y="1184355"/>
                  </a:lnTo>
                  <a:lnTo>
                    <a:pt x="1620442" y="1193390"/>
                  </a:lnTo>
                  <a:lnTo>
                    <a:pt x="1562391" y="1201131"/>
                  </a:lnTo>
                  <a:lnTo>
                    <a:pt x="1503254" y="1207542"/>
                  </a:lnTo>
                  <a:lnTo>
                    <a:pt x="1443105" y="1212590"/>
                  </a:lnTo>
                  <a:lnTo>
                    <a:pt x="1382015" y="1216239"/>
                  </a:lnTo>
                  <a:lnTo>
                    <a:pt x="1320056" y="1218453"/>
                  </a:lnTo>
                  <a:lnTo>
                    <a:pt x="1257300" y="1219200"/>
                  </a:lnTo>
                  <a:lnTo>
                    <a:pt x="1194543" y="1218453"/>
                  </a:lnTo>
                  <a:lnTo>
                    <a:pt x="1132584" y="1216239"/>
                  </a:lnTo>
                  <a:lnTo>
                    <a:pt x="1071494" y="1212590"/>
                  </a:lnTo>
                  <a:lnTo>
                    <a:pt x="1011345" y="1207542"/>
                  </a:lnTo>
                  <a:lnTo>
                    <a:pt x="952208" y="1201131"/>
                  </a:lnTo>
                  <a:lnTo>
                    <a:pt x="894157" y="1193390"/>
                  </a:lnTo>
                  <a:lnTo>
                    <a:pt x="837263" y="1184355"/>
                  </a:lnTo>
                  <a:lnTo>
                    <a:pt x="781597" y="1174061"/>
                  </a:lnTo>
                  <a:lnTo>
                    <a:pt x="727233" y="1162542"/>
                  </a:lnTo>
                  <a:lnTo>
                    <a:pt x="674241" y="1149835"/>
                  </a:lnTo>
                  <a:lnTo>
                    <a:pt x="622695" y="1135972"/>
                  </a:lnTo>
                  <a:lnTo>
                    <a:pt x="572665" y="1120990"/>
                  </a:lnTo>
                  <a:lnTo>
                    <a:pt x="524225" y="1104924"/>
                  </a:lnTo>
                  <a:lnTo>
                    <a:pt x="477445" y="1087807"/>
                  </a:lnTo>
                  <a:lnTo>
                    <a:pt x="432399" y="1069676"/>
                  </a:lnTo>
                  <a:lnTo>
                    <a:pt x="389157" y="1050565"/>
                  </a:lnTo>
                  <a:lnTo>
                    <a:pt x="347793" y="1030509"/>
                  </a:lnTo>
                  <a:lnTo>
                    <a:pt x="308378" y="1009544"/>
                  </a:lnTo>
                  <a:lnTo>
                    <a:pt x="270983" y="987703"/>
                  </a:lnTo>
                  <a:lnTo>
                    <a:pt x="235682" y="965021"/>
                  </a:lnTo>
                  <a:lnTo>
                    <a:pt x="202546" y="941535"/>
                  </a:lnTo>
                  <a:lnTo>
                    <a:pt x="171647" y="917278"/>
                  </a:lnTo>
                  <a:lnTo>
                    <a:pt x="116848" y="866593"/>
                  </a:lnTo>
                  <a:lnTo>
                    <a:pt x="71862" y="813246"/>
                  </a:lnTo>
                  <a:lnTo>
                    <a:pt x="37264" y="757516"/>
                  </a:lnTo>
                  <a:lnTo>
                    <a:pt x="13631" y="699683"/>
                  </a:lnTo>
                  <a:lnTo>
                    <a:pt x="1538" y="640025"/>
                  </a:lnTo>
                  <a:lnTo>
                    <a:pt x="0" y="609600"/>
                  </a:lnTo>
                  <a:close/>
                </a:path>
              </a:pathLst>
            </a:custGeom>
            <a:ln w="25400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898775" y="4754702"/>
            <a:ext cx="22999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 i="1">
                <a:latin typeface="Calibri"/>
                <a:cs typeface="Calibri"/>
              </a:rPr>
              <a:t>RMS value of </a:t>
            </a:r>
            <a:r>
              <a:rPr dirty="0" sz="1800" spc="-55" b="1" i="1">
                <a:latin typeface="Calibri"/>
                <a:cs typeface="Calibri"/>
              </a:rPr>
              <a:t>VOLTAGE</a:t>
            </a:r>
            <a:r>
              <a:rPr dirty="0" sz="1800" spc="-10" b="1" i="1">
                <a:latin typeface="Calibri"/>
                <a:cs typeface="Calibri"/>
              </a:rPr>
              <a:t> </a:t>
            </a:r>
            <a:r>
              <a:rPr dirty="0" sz="1800" b="1" i="1"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333" y="6471561"/>
            <a:ext cx="1066165" cy="354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150" spc="-20" i="1">
                <a:latin typeface="Symbol"/>
                <a:cs typeface="Symbol"/>
              </a:rPr>
              <a:t></a:t>
            </a:r>
            <a:r>
              <a:rPr dirty="0" sz="2150" spc="-235" i="1">
                <a:latin typeface="Times New Roman"/>
                <a:cs typeface="Times New Roman"/>
              </a:rPr>
              <a:t> </a:t>
            </a:r>
            <a:r>
              <a:rPr dirty="0" baseline="43478" sz="1725" spc="52" i="1">
                <a:latin typeface="Times New Roman"/>
                <a:cs typeface="Times New Roman"/>
              </a:rPr>
              <a:t>c</a:t>
            </a:r>
            <a:r>
              <a:rPr dirty="0" baseline="43478" sz="1725" spc="532" i="1">
                <a:latin typeface="Times New Roman"/>
                <a:cs typeface="Times New Roman"/>
              </a:rPr>
              <a:t> </a:t>
            </a:r>
            <a:r>
              <a:rPr dirty="0" sz="2000" spc="60">
                <a:latin typeface="Symbol"/>
                <a:cs typeface="Symbol"/>
              </a:rPr>
              <a:t></a:t>
            </a:r>
            <a:r>
              <a:rPr dirty="0" sz="2000" spc="-315">
                <a:latin typeface="Times New Roman"/>
                <a:cs typeface="Times New Roman"/>
              </a:rPr>
              <a:t> </a:t>
            </a:r>
            <a:r>
              <a:rPr dirty="0" sz="2000" spc="30">
                <a:latin typeface="Times New Roman"/>
                <a:cs typeface="Times New Roman"/>
              </a:rPr>
              <a:t>180</a:t>
            </a:r>
            <a:r>
              <a:rPr dirty="0" baseline="43478" sz="1725" spc="44" i="1">
                <a:latin typeface="Times New Roman"/>
                <a:cs typeface="Times New Roman"/>
              </a:rPr>
              <a:t>o</a:t>
            </a:r>
            <a:endParaRPr baseline="43478" sz="172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64797" y="6471032"/>
            <a:ext cx="208280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850" spc="-20">
                <a:latin typeface="Times New Roman"/>
                <a:cs typeface="Times New Roman"/>
              </a:rPr>
              <a:t>sin(</a:t>
            </a:r>
            <a:r>
              <a:rPr dirty="0" sz="2000" spc="-20" i="1">
                <a:latin typeface="Symbol"/>
                <a:cs typeface="Symbol"/>
              </a:rPr>
              <a:t></a:t>
            </a:r>
            <a:r>
              <a:rPr dirty="0" sz="2000" spc="-270" i="1">
                <a:latin typeface="Times New Roman"/>
                <a:cs typeface="Times New Roman"/>
              </a:rPr>
              <a:t> </a:t>
            </a:r>
            <a:r>
              <a:rPr dirty="0" sz="1850" spc="30">
                <a:latin typeface="Times New Roman"/>
                <a:cs typeface="Times New Roman"/>
              </a:rPr>
              <a:t>)</a:t>
            </a:r>
            <a:r>
              <a:rPr dirty="0" sz="1850" spc="-50">
                <a:latin typeface="Times New Roman"/>
                <a:cs typeface="Times New Roman"/>
              </a:rPr>
              <a:t> </a:t>
            </a:r>
            <a:r>
              <a:rPr dirty="0" sz="1850" spc="50">
                <a:latin typeface="Symbol"/>
                <a:cs typeface="Symbol"/>
              </a:rPr>
              <a:t></a:t>
            </a:r>
            <a:r>
              <a:rPr dirty="0" sz="1850" spc="-85">
                <a:latin typeface="Times New Roman"/>
                <a:cs typeface="Times New Roman"/>
              </a:rPr>
              <a:t> </a:t>
            </a:r>
            <a:r>
              <a:rPr dirty="0" sz="1850" spc="-20">
                <a:latin typeface="Times New Roman"/>
                <a:cs typeface="Times New Roman"/>
              </a:rPr>
              <a:t>cos(</a:t>
            </a:r>
            <a:r>
              <a:rPr dirty="0" sz="2000" spc="-20" i="1">
                <a:latin typeface="Symbol"/>
                <a:cs typeface="Symbol"/>
              </a:rPr>
              <a:t></a:t>
            </a:r>
            <a:r>
              <a:rPr dirty="0" sz="2000" spc="25" i="1">
                <a:latin typeface="Times New Roman"/>
                <a:cs typeface="Times New Roman"/>
              </a:rPr>
              <a:t> </a:t>
            </a:r>
            <a:r>
              <a:rPr dirty="0" sz="1850" spc="50">
                <a:latin typeface="Symbol"/>
                <a:cs typeface="Symbol"/>
              </a:rPr>
              <a:t></a:t>
            </a:r>
            <a:r>
              <a:rPr dirty="0" sz="1850" spc="-229">
                <a:latin typeface="Times New Roman"/>
                <a:cs typeface="Times New Roman"/>
              </a:rPr>
              <a:t> </a:t>
            </a:r>
            <a:r>
              <a:rPr dirty="0" sz="1850" spc="35">
                <a:latin typeface="Times New Roman"/>
                <a:cs typeface="Times New Roman"/>
              </a:rPr>
              <a:t>90</a:t>
            </a:r>
            <a:r>
              <a:rPr dirty="0" baseline="42929" sz="1650" spc="52" i="1">
                <a:latin typeface="Times New Roman"/>
                <a:cs typeface="Times New Roman"/>
              </a:rPr>
              <a:t>o</a:t>
            </a:r>
            <a:r>
              <a:rPr dirty="0" baseline="42929" sz="1650" spc="-89" i="1">
                <a:latin typeface="Times New Roman"/>
                <a:cs typeface="Times New Roman"/>
              </a:rPr>
              <a:t> </a:t>
            </a:r>
            <a:r>
              <a:rPr dirty="0" sz="1850" spc="30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2020-08-23T06:24:41Z</dcterms:created>
  <dcterms:modified xsi:type="dcterms:W3CDTF">2020-08-23T06:24:41Z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2020-08-23T00:00:00Z</vt:filetime>
  </property>
</Properties>
</file>