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7" r:id="rId33"/>
    <p:sldId id="292" r:id="rId34"/>
    <p:sldId id="293" r:id="rId35"/>
    <p:sldId id="294" r:id="rId36"/>
    <p:sldId id="295" r:id="rId37"/>
    <p:sldId id="296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14743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04138" y="1219961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03375" y="1303019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2200" y="3393135"/>
            <a:ext cx="10007600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1720" y="1596897"/>
            <a:ext cx="10068560" cy="3811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14743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70305"/>
            <a:ext cx="12192000" cy="4697095"/>
          </a:xfrm>
          <a:custGeom>
            <a:avLst/>
            <a:gdLst/>
            <a:ahLst/>
            <a:cxnLst/>
            <a:rect l="l" t="t" r="r" b="b"/>
            <a:pathLst>
              <a:path w="12192000" h="4697095">
                <a:moveTo>
                  <a:pt x="0" y="4696968"/>
                </a:moveTo>
                <a:lnTo>
                  <a:pt x="12192000" y="4696968"/>
                </a:lnTo>
                <a:lnTo>
                  <a:pt x="12192000" y="0"/>
                </a:lnTo>
                <a:lnTo>
                  <a:pt x="0" y="0"/>
                </a:lnTo>
                <a:lnTo>
                  <a:pt x="0" y="4696968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564565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121920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089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121920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12062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430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791132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0" y="1080515"/>
                </a:moveTo>
                <a:lnTo>
                  <a:pt x="12192000" y="1080515"/>
                </a:lnTo>
                <a:lnTo>
                  <a:pt x="12192000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solidFill>
            <a:srgbClr val="514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0" y="1080515"/>
                </a:moveTo>
                <a:lnTo>
                  <a:pt x="12192000" y="1080515"/>
                </a:lnTo>
                <a:lnTo>
                  <a:pt x="12192000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solidFill>
            <a:srgbClr val="514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5880" y="0"/>
            <a:ext cx="1748027" cy="2292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1443" y="1310639"/>
            <a:ext cx="5210556" cy="420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83944" y="2244344"/>
            <a:ext cx="5445456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pc="90" dirty="0">
              <a:solidFill>
                <a:srgbClr val="514743"/>
              </a:solidFill>
            </a:endParaRPr>
          </a:p>
          <a:p>
            <a:pPr marL="12700" marR="5080">
              <a:lnSpc>
                <a:spcPct val="100000"/>
              </a:lnSpc>
            </a:pPr>
            <a:r>
              <a:rPr b="1" spc="-45" dirty="0">
                <a:solidFill>
                  <a:srgbClr val="514743"/>
                </a:solidFill>
              </a:rPr>
              <a:t>Entity </a:t>
            </a:r>
            <a:r>
              <a:rPr b="1" spc="-30" dirty="0">
                <a:solidFill>
                  <a:srgbClr val="514743"/>
                </a:solidFill>
              </a:rPr>
              <a:t>Relationship  Modelling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672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>
                <a:solidFill>
                  <a:srgbClr val="514743"/>
                </a:solidFill>
              </a:rPr>
              <a:t>Types </a:t>
            </a:r>
            <a:r>
              <a:rPr dirty="0">
                <a:solidFill>
                  <a:srgbClr val="514743"/>
                </a:solidFill>
              </a:rPr>
              <a:t>of</a:t>
            </a:r>
            <a:r>
              <a:rPr spc="155" dirty="0">
                <a:solidFill>
                  <a:srgbClr val="514743"/>
                </a:solidFill>
              </a:rPr>
              <a:t> </a:t>
            </a:r>
            <a:r>
              <a:rPr spc="-55" dirty="0">
                <a:solidFill>
                  <a:srgbClr val="514743"/>
                </a:solidFill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1026477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1.	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Single-valued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r>
              <a:rPr sz="2400" spc="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527685">
              <a:lnSpc>
                <a:spcPts val="2595"/>
              </a:lnSpc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holds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single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value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occurrence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r>
              <a:rPr sz="2400" spc="-52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type.</a:t>
            </a:r>
            <a:endParaRPr sz="2400">
              <a:latin typeface="Arial Black"/>
              <a:cs typeface="Arial Black"/>
            </a:endParaRPr>
          </a:p>
          <a:p>
            <a:pPr marL="527685">
              <a:lnSpc>
                <a:spcPts val="2735"/>
              </a:lnSpc>
              <a:tabLst>
                <a:tab pos="1142365" algn="l"/>
              </a:tabLst>
            </a:pPr>
            <a:r>
              <a:rPr sz="2400" spc="-330" dirty="0">
                <a:solidFill>
                  <a:srgbClr val="514743"/>
                </a:solidFill>
                <a:latin typeface="Arial Black"/>
                <a:cs typeface="Arial Black"/>
              </a:rPr>
              <a:t>E.g.	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age,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first_name,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last_name,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full_name,</a:t>
            </a:r>
            <a:r>
              <a:rPr sz="2400" spc="-13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etc.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527685" indent="-514984">
              <a:lnSpc>
                <a:spcPts val="2735"/>
              </a:lnSpc>
              <a:spcBef>
                <a:spcPts val="234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Multi-valued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r>
              <a:rPr sz="2400" spc="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527685" marR="5080">
              <a:lnSpc>
                <a:spcPts val="2590"/>
              </a:lnSpc>
              <a:spcBef>
                <a:spcPts val="185"/>
              </a:spcBef>
              <a:tabLst>
                <a:tab pos="52400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where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there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might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more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than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value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given 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occurrence 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r>
              <a:rPr sz="2400" spc="-1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type,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e.g.	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'Telephone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Number',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where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person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company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might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many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these.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527685" marR="6407150" indent="-514984">
              <a:lnSpc>
                <a:spcPts val="2590"/>
              </a:lnSpc>
              <a:spcBef>
                <a:spcPts val="263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Null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 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has</a:t>
            </a: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35" dirty="0">
                <a:solidFill>
                  <a:srgbClr val="514743"/>
                </a:solidFill>
                <a:latin typeface="Arial Black"/>
                <a:cs typeface="Arial Black"/>
              </a:rPr>
              <a:t>NULL.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674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>
                <a:solidFill>
                  <a:srgbClr val="514743"/>
                </a:solidFill>
              </a:rPr>
              <a:t>Types </a:t>
            </a:r>
            <a:r>
              <a:rPr dirty="0">
                <a:solidFill>
                  <a:srgbClr val="514743"/>
                </a:solidFill>
              </a:rPr>
              <a:t>of</a:t>
            </a:r>
            <a:r>
              <a:rPr spc="170" dirty="0">
                <a:solidFill>
                  <a:srgbClr val="514743"/>
                </a:solidFill>
              </a:rPr>
              <a:t> </a:t>
            </a:r>
            <a:r>
              <a:rPr spc="-55" dirty="0">
                <a:solidFill>
                  <a:srgbClr val="514743"/>
                </a:solidFill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783445" cy="315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ts val="2735"/>
              </a:lnSpc>
              <a:spcBef>
                <a:spcPts val="10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Simple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marR="5080">
              <a:lnSpc>
                <a:spcPct val="90100"/>
              </a:lnSpc>
              <a:spcBef>
                <a:spcPts val="140"/>
              </a:spcBef>
              <a:tabLst>
                <a:tab pos="2769235" algn="l"/>
                <a:tab pos="5984240" algn="l"/>
                <a:tab pos="6601459" algn="l"/>
                <a:tab pos="8012430" algn="l"/>
              </a:tabLst>
            </a:pP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It 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composed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1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single</a:t>
            </a:r>
            <a:r>
              <a:rPr sz="2400" spc="-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component.	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e.g.	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age,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first_name, 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last_name,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etc.	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But 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full_name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not</a:t>
            </a:r>
            <a:r>
              <a:rPr sz="2400" spc="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simple</a:t>
            </a:r>
            <a:r>
              <a:rPr sz="2400" spc="-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attribute.	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Because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it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composed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first_name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3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last_name.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527685" indent="-514984">
              <a:lnSpc>
                <a:spcPts val="2735"/>
              </a:lnSpc>
              <a:spcBef>
                <a:spcPts val="2340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Composite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marR="1045210">
              <a:lnSpc>
                <a:spcPts val="2590"/>
              </a:lnSpc>
              <a:spcBef>
                <a:spcPts val="185"/>
              </a:spcBef>
              <a:tabLst>
                <a:tab pos="6951980" algn="l"/>
              </a:tabLst>
            </a:pP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It 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composed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more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than 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-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component.	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example, 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'address'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might have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city,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state,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country,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zip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code,</a:t>
            </a:r>
            <a:r>
              <a:rPr sz="2400" spc="-1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etc.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674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>
                <a:solidFill>
                  <a:srgbClr val="514743"/>
                </a:solidFill>
              </a:rPr>
              <a:t>Types </a:t>
            </a:r>
            <a:r>
              <a:rPr dirty="0">
                <a:solidFill>
                  <a:srgbClr val="514743"/>
                </a:solidFill>
              </a:rPr>
              <a:t>of</a:t>
            </a:r>
            <a:r>
              <a:rPr spc="170" dirty="0">
                <a:solidFill>
                  <a:srgbClr val="514743"/>
                </a:solidFill>
              </a:rPr>
              <a:t> </a:t>
            </a:r>
            <a:r>
              <a:rPr spc="-55" dirty="0">
                <a:solidFill>
                  <a:srgbClr val="514743"/>
                </a:solidFill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56892"/>
            <a:ext cx="9853930" cy="42335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41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Key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Primary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Key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key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attribute.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Not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Null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-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Unique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At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most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each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endParaRPr sz="24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buClr>
                <a:srgbClr val="514743"/>
              </a:buClr>
              <a:buFont typeface="Wingdings"/>
              <a:buChar char=""/>
            </a:pPr>
            <a:endParaRPr sz="31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2340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Derived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698500" marR="112395" lvl="1" indent="-228600">
              <a:lnSpc>
                <a:spcPts val="2590"/>
              </a:lnSpc>
              <a:spcBef>
                <a:spcPts val="64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value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from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values 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other</a:t>
            </a:r>
            <a:r>
              <a:rPr sz="2400" spc="-3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attributes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ts val="2735"/>
              </a:lnSpc>
              <a:spcBef>
                <a:spcPts val="27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Age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person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</a:t>
            </a:r>
            <a:r>
              <a:rPr sz="2400" spc="-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from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</a:t>
            </a:r>
            <a:r>
              <a:rPr sz="2400" spc="-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birth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current</a:t>
            </a:r>
            <a:endParaRPr sz="2400">
              <a:latin typeface="Arial Black"/>
              <a:cs typeface="Arial Black"/>
            </a:endParaRPr>
          </a:p>
          <a:p>
            <a:pPr marL="698500">
              <a:lnSpc>
                <a:spcPts val="2735"/>
              </a:lnSpc>
              <a:tabLst>
                <a:tab pos="1931035" algn="l"/>
                <a:tab pos="4893310" algn="l"/>
              </a:tabLst>
            </a:pP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</a:t>
            </a:r>
            <a:r>
              <a:rPr sz="2400" spc="-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i.e.	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age  </a:t>
            </a:r>
            <a:r>
              <a:rPr sz="2400" spc="-114" dirty="0">
                <a:solidFill>
                  <a:srgbClr val="514743"/>
                </a:solidFill>
                <a:latin typeface="Arial Black"/>
                <a:cs typeface="Arial Black"/>
              </a:rPr>
              <a:t>=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current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</a:t>
            </a:r>
            <a:r>
              <a:rPr sz="2400" spc="-5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514743"/>
                </a:solidFill>
                <a:latin typeface="Arial Black"/>
                <a:cs typeface="Arial Black"/>
              </a:rPr>
              <a:t>–	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4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birth.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674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>
                <a:solidFill>
                  <a:srgbClr val="514743"/>
                </a:solidFill>
              </a:rPr>
              <a:t>Types </a:t>
            </a:r>
            <a:r>
              <a:rPr dirty="0">
                <a:solidFill>
                  <a:srgbClr val="514743"/>
                </a:solidFill>
              </a:rPr>
              <a:t>of</a:t>
            </a:r>
            <a:r>
              <a:rPr spc="170" dirty="0">
                <a:solidFill>
                  <a:srgbClr val="514743"/>
                </a:solidFill>
              </a:rPr>
              <a:t> </a:t>
            </a:r>
            <a:r>
              <a:rPr spc="-55" dirty="0">
                <a:solidFill>
                  <a:srgbClr val="514743"/>
                </a:solidFill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56892"/>
            <a:ext cx="9864725" cy="30410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415"/>
              </a:spcBef>
              <a:buAutoNum type="arabicPeriod" startAt="8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r>
              <a:rPr sz="2400" spc="-114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Domain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64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domain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set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allowable values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number 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1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attributes.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28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domain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therefore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limits the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values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</a:t>
            </a:r>
            <a:r>
              <a:rPr sz="2400" spc="1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have.</a:t>
            </a:r>
            <a:endParaRPr sz="2400">
              <a:latin typeface="Arial Black"/>
              <a:cs typeface="Arial Black"/>
            </a:endParaRPr>
          </a:p>
          <a:p>
            <a:pPr marL="698500" marR="610235" lvl="1" indent="-228600">
              <a:lnSpc>
                <a:spcPts val="2590"/>
              </a:lnSpc>
              <a:spcBef>
                <a:spcPts val="64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example,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domain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'gender'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would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include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values 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'Male'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'Female'.</a:t>
            </a:r>
            <a:endParaRPr sz="2400">
              <a:latin typeface="Arial Black"/>
              <a:cs typeface="Arial Black"/>
            </a:endParaRPr>
          </a:p>
          <a:p>
            <a:pPr marL="698500" marR="594360" lvl="1" indent="-228600">
              <a:lnSpc>
                <a:spcPts val="2590"/>
              </a:lnSpc>
              <a:spcBef>
                <a:spcPts val="60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Similarly,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domain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fruit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would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include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values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'Apple', 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'Orange'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etc.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3108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514743"/>
                </a:solidFill>
              </a:rPr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676765" cy="422256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42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b="1" spc="-60" dirty="0">
                <a:solidFill>
                  <a:srgbClr val="514743"/>
                </a:solidFill>
                <a:latin typeface="Arial"/>
                <a:cs typeface="Arial"/>
              </a:rPr>
              <a:t>association </a:t>
            </a:r>
            <a:r>
              <a:rPr sz="2400" b="1" spc="-30" dirty="0">
                <a:solidFill>
                  <a:srgbClr val="514743"/>
                </a:solidFill>
                <a:latin typeface="Arial"/>
                <a:cs typeface="Arial"/>
              </a:rPr>
              <a:t>of </a:t>
            </a:r>
            <a:r>
              <a:rPr sz="2400" b="1" spc="-55" dirty="0">
                <a:solidFill>
                  <a:srgbClr val="514743"/>
                </a:solidFill>
                <a:latin typeface="Arial"/>
                <a:cs typeface="Arial"/>
              </a:rPr>
              <a:t>entities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showing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how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entities 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are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related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with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each</a:t>
            </a:r>
            <a:r>
              <a:rPr sz="2400" spc="-4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other</a:t>
            </a:r>
            <a:r>
              <a:rPr sz="2400" b="1" spc="-215" dirty="0">
                <a:solidFill>
                  <a:srgbClr val="514743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examples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relationship</a:t>
            </a:r>
            <a:r>
              <a:rPr sz="2400" spc="-11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are:</a:t>
            </a:r>
            <a:endParaRPr sz="2400" dirty="0">
              <a:latin typeface="Arial Black"/>
              <a:cs typeface="Arial Black"/>
            </a:endParaRPr>
          </a:p>
          <a:p>
            <a:pPr marL="355600" indent="-342900">
              <a:lnSpc>
                <a:spcPct val="150000"/>
              </a:lnSpc>
              <a:spcBef>
                <a:spcPts val="31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300" dirty="0">
                <a:solidFill>
                  <a:srgbClr val="0070C0"/>
                </a:solidFill>
                <a:latin typeface="Arial Black"/>
                <a:cs typeface="Arial Black"/>
              </a:rPr>
              <a:t>Teaching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 </a:t>
            </a: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between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Lecturer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13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Student.</a:t>
            </a:r>
            <a:endParaRPr sz="2400" dirty="0">
              <a:latin typeface="Arial Black"/>
              <a:cs typeface="Arial Black"/>
            </a:endParaRPr>
          </a:p>
          <a:p>
            <a:pPr marL="355600" indent="-342900">
              <a:lnSpc>
                <a:spcPct val="150000"/>
              </a:lnSpc>
              <a:spcBef>
                <a:spcPts val="31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275" dirty="0">
                <a:solidFill>
                  <a:srgbClr val="C00000"/>
                </a:solidFill>
                <a:latin typeface="Arial Black"/>
                <a:cs typeface="Arial Black"/>
              </a:rPr>
              <a:t>Buying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 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 </a:t>
            </a: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between 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Vendor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-51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Customer.</a:t>
            </a:r>
            <a:endParaRPr sz="2400" dirty="0">
              <a:latin typeface="Arial Black"/>
              <a:cs typeface="Arial Black"/>
            </a:endParaRPr>
          </a:p>
          <a:p>
            <a:pPr marL="355600" indent="-342900">
              <a:lnSpc>
                <a:spcPct val="150000"/>
              </a:lnSpc>
              <a:spcBef>
                <a:spcPts val="31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310" dirty="0">
                <a:solidFill>
                  <a:srgbClr val="00B050"/>
                </a:solidFill>
                <a:latin typeface="Arial Black"/>
                <a:cs typeface="Arial Black"/>
              </a:rPr>
              <a:t>Treatment</a:t>
            </a: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 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 </a:t>
            </a: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between 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Doctor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Patient.</a:t>
            </a:r>
            <a:endParaRPr sz="24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998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40" dirty="0">
                <a:solidFill>
                  <a:srgbClr val="514743"/>
                </a:solidFill>
              </a:rPr>
              <a:t>Structural Constraints</a:t>
            </a:r>
            <a:endParaRPr spc="-40" dirty="0">
              <a:solidFill>
                <a:srgbClr val="51474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852025" cy="35102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Number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range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possible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occurrences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type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relation 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another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r>
              <a:rPr sz="2400" spc="1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type</a:t>
            </a:r>
            <a:endParaRPr sz="2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23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45" dirty="0">
                <a:solidFill>
                  <a:srgbClr val="514743"/>
                </a:solidFill>
                <a:latin typeface="Arial Black"/>
                <a:cs typeface="Arial Black"/>
              </a:rPr>
              <a:t>One-to-One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(1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1)</a:t>
            </a:r>
            <a:endParaRPr sz="2400" dirty="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80" dirty="0">
                <a:solidFill>
                  <a:srgbClr val="514743"/>
                </a:solidFill>
                <a:latin typeface="Arial Black"/>
                <a:cs typeface="Arial Black"/>
              </a:rPr>
              <a:t>One-to-Many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(1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N)</a:t>
            </a:r>
            <a:endParaRPr sz="2400" dirty="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80" dirty="0">
                <a:solidFill>
                  <a:srgbClr val="514743"/>
                </a:solidFill>
                <a:latin typeface="Arial Black"/>
                <a:cs typeface="Arial Black"/>
              </a:rPr>
              <a:t>Many-to-One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(N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11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1)</a:t>
            </a:r>
            <a:endParaRPr sz="2400" dirty="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Many-to-Many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(M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N)</a:t>
            </a:r>
            <a:endParaRPr sz="24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9004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35" dirty="0">
                <a:solidFill>
                  <a:srgbClr val="514743"/>
                </a:solidFill>
              </a:rPr>
              <a:t>Structural Constraints</a:t>
            </a:r>
            <a:endParaRPr spc="-35" dirty="0">
              <a:solidFill>
                <a:srgbClr val="51474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200" y="1556892"/>
            <a:ext cx="8306434" cy="30162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55" dirty="0">
                <a:solidFill>
                  <a:srgbClr val="514743"/>
                </a:solidFill>
                <a:latin typeface="Arial Black"/>
                <a:cs typeface="Arial Black"/>
              </a:rPr>
              <a:t>One-to </a:t>
            </a:r>
            <a:r>
              <a:rPr sz="2400" spc="-130" dirty="0">
                <a:solidFill>
                  <a:srgbClr val="514743"/>
                </a:solidFill>
                <a:latin typeface="Arial Black"/>
                <a:cs typeface="Arial Black"/>
              </a:rPr>
              <a:t>-One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(1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1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1)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Each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department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only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department</a:t>
            </a:r>
            <a:r>
              <a:rPr sz="2400" spc="-3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head.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Each </a:t>
            </a: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worker </a:t>
            </a:r>
            <a:r>
              <a:rPr sz="2400" spc="-345" dirty="0">
                <a:solidFill>
                  <a:srgbClr val="514743"/>
                </a:solidFill>
                <a:latin typeface="Arial Black"/>
                <a:cs typeface="Arial Black"/>
              </a:rPr>
              <a:t>works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3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department.</a:t>
            </a:r>
            <a:endParaRPr sz="24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14743"/>
              </a:buClr>
              <a:buFont typeface="Wingdings"/>
              <a:buChar char=""/>
            </a:pPr>
            <a:endParaRPr sz="3700">
              <a:latin typeface="Times New Roman"/>
              <a:cs typeface="Times New Roman"/>
            </a:endParaRPr>
          </a:p>
          <a:p>
            <a:pPr marL="681990" indent="-669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81355" algn="l"/>
                <a:tab pos="681990" algn="l"/>
              </a:tabLst>
            </a:pPr>
            <a:r>
              <a:rPr sz="2400" spc="-180" dirty="0">
                <a:solidFill>
                  <a:srgbClr val="514743"/>
                </a:solidFill>
                <a:latin typeface="Arial Black"/>
                <a:cs typeface="Arial Black"/>
              </a:rPr>
              <a:t>One-to-Many 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(1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1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N)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course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many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students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registered.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26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lecturer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may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teaching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many</a:t>
            </a:r>
            <a:r>
              <a:rPr sz="2400" spc="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students</a:t>
            </a:r>
            <a:r>
              <a:rPr sz="2800" spc="-265" dirty="0">
                <a:solidFill>
                  <a:srgbClr val="514743"/>
                </a:solidFill>
                <a:latin typeface="Arial Black"/>
                <a:cs typeface="Arial Black"/>
              </a:rPr>
              <a:t>.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9004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35" dirty="0">
                <a:solidFill>
                  <a:srgbClr val="514743"/>
                </a:solidFill>
              </a:rPr>
              <a:t>Structural Constraints</a:t>
            </a:r>
            <a:endParaRPr spc="-35" dirty="0">
              <a:solidFill>
                <a:srgbClr val="51474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200" y="1556892"/>
            <a:ext cx="9722485" cy="42335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41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spc="-180" dirty="0">
                <a:solidFill>
                  <a:srgbClr val="514743"/>
                </a:solidFill>
                <a:latin typeface="Arial Black"/>
                <a:cs typeface="Arial Black"/>
              </a:rPr>
              <a:t>Many-to-One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(N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1)</a:t>
            </a:r>
            <a:endParaRPr sz="2400" dirty="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Many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cities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come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under one</a:t>
            </a:r>
            <a:r>
              <a:rPr sz="2400" spc="-3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country.</a:t>
            </a:r>
            <a:endParaRPr sz="2400" dirty="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Many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books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written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by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-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writer.</a:t>
            </a:r>
            <a:endParaRPr sz="2400" dirty="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Many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authors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write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book.</a:t>
            </a:r>
            <a:endParaRPr sz="2400" dirty="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buClr>
                <a:srgbClr val="514743"/>
              </a:buClr>
              <a:buFont typeface="Wingdings"/>
              <a:buChar char=""/>
            </a:pPr>
            <a:endParaRPr sz="31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234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Many-to-Many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(M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N)</a:t>
            </a:r>
            <a:endParaRPr sz="2400" dirty="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64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Author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write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several Books,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Book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written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by 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several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Authors</a:t>
            </a:r>
            <a:endParaRPr sz="2400" dirty="0">
              <a:latin typeface="Arial Black"/>
              <a:cs typeface="Arial Black"/>
            </a:endParaRPr>
          </a:p>
          <a:p>
            <a:pPr marL="709930" lvl="1" indent="-240029">
              <a:lnSpc>
                <a:spcPts val="2735"/>
              </a:lnSpc>
              <a:spcBef>
                <a:spcPts val="27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70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teacher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teaches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many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class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class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studies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from</a:t>
            </a:r>
            <a:r>
              <a:rPr sz="2400" spc="114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many</a:t>
            </a:r>
            <a:endParaRPr sz="2400" dirty="0">
              <a:latin typeface="Arial Black"/>
              <a:cs typeface="Arial Black"/>
            </a:endParaRPr>
          </a:p>
          <a:p>
            <a:pPr marL="698500">
              <a:lnSpc>
                <a:spcPts val="2735"/>
              </a:lnSpc>
            </a:pP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teachers.</a:t>
            </a:r>
            <a:endParaRPr sz="24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7504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ER </a:t>
            </a:r>
            <a:r>
              <a:rPr spc="-5" dirty="0">
                <a:solidFill>
                  <a:srgbClr val="514743"/>
                </a:solidFill>
              </a:rPr>
              <a:t>Diagram </a:t>
            </a:r>
            <a:r>
              <a:rPr spc="-60" dirty="0">
                <a:solidFill>
                  <a:srgbClr val="514743"/>
                </a:solidFill>
              </a:rPr>
              <a:t>Notation</a:t>
            </a:r>
            <a:r>
              <a:rPr spc="114" dirty="0">
                <a:solidFill>
                  <a:srgbClr val="514743"/>
                </a:solidFill>
              </a:rPr>
              <a:t> </a:t>
            </a:r>
            <a:r>
              <a:rPr spc="-50" dirty="0">
                <a:solidFill>
                  <a:srgbClr val="514743"/>
                </a:solidFill>
              </a:rPr>
              <a:t>(CHEN)</a:t>
            </a:r>
          </a:p>
        </p:txBody>
      </p:sp>
      <p:sp>
        <p:nvSpPr>
          <p:cNvPr id="3" name="object 3"/>
          <p:cNvSpPr/>
          <p:nvPr/>
        </p:nvSpPr>
        <p:spPr>
          <a:xfrm>
            <a:off x="1222463" y="2788411"/>
            <a:ext cx="2585720" cy="1036319"/>
          </a:xfrm>
          <a:custGeom>
            <a:avLst/>
            <a:gdLst/>
            <a:ahLst/>
            <a:cxnLst/>
            <a:rect l="l" t="t" r="r" b="b"/>
            <a:pathLst>
              <a:path w="2585720" h="1036320">
                <a:moveTo>
                  <a:pt x="0" y="1035812"/>
                </a:moveTo>
                <a:lnTo>
                  <a:pt x="2585212" y="1035812"/>
                </a:lnTo>
                <a:lnTo>
                  <a:pt x="2585212" y="0"/>
                </a:lnTo>
                <a:lnTo>
                  <a:pt x="0" y="0"/>
                </a:lnTo>
                <a:lnTo>
                  <a:pt x="0" y="1035812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2463" y="4860023"/>
            <a:ext cx="2585720" cy="1036319"/>
          </a:xfrm>
          <a:custGeom>
            <a:avLst/>
            <a:gdLst/>
            <a:ahLst/>
            <a:cxnLst/>
            <a:rect l="l" t="t" r="r" b="b"/>
            <a:pathLst>
              <a:path w="2585720" h="1036320">
                <a:moveTo>
                  <a:pt x="0" y="1035812"/>
                </a:moveTo>
                <a:lnTo>
                  <a:pt x="2585212" y="1035812"/>
                </a:lnTo>
                <a:lnTo>
                  <a:pt x="2585212" y="0"/>
                </a:lnTo>
                <a:lnTo>
                  <a:pt x="0" y="0"/>
                </a:lnTo>
                <a:lnTo>
                  <a:pt x="0" y="1035812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7714" y="1746250"/>
            <a:ext cx="0" cy="4156075"/>
          </a:xfrm>
          <a:custGeom>
            <a:avLst/>
            <a:gdLst/>
            <a:ahLst/>
            <a:cxnLst/>
            <a:rect l="l" t="t" r="r" b="b"/>
            <a:pathLst>
              <a:path h="4156075">
                <a:moveTo>
                  <a:pt x="0" y="0"/>
                </a:moveTo>
                <a:lnTo>
                  <a:pt x="0" y="4155935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6113" y="2788411"/>
            <a:ext cx="9876155" cy="0"/>
          </a:xfrm>
          <a:custGeom>
            <a:avLst/>
            <a:gdLst/>
            <a:ahLst/>
            <a:cxnLst/>
            <a:rect l="l" t="t" r="r" b="b"/>
            <a:pathLst>
              <a:path w="9876155">
                <a:moveTo>
                  <a:pt x="0" y="0"/>
                </a:moveTo>
                <a:lnTo>
                  <a:pt x="9875812" y="0"/>
                </a:lnTo>
              </a:path>
            </a:pathLst>
          </a:custGeom>
          <a:ln w="254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6113" y="3824223"/>
            <a:ext cx="9876155" cy="0"/>
          </a:xfrm>
          <a:custGeom>
            <a:avLst/>
            <a:gdLst/>
            <a:ahLst/>
            <a:cxnLst/>
            <a:rect l="l" t="t" r="r" b="b"/>
            <a:pathLst>
              <a:path w="9876155">
                <a:moveTo>
                  <a:pt x="0" y="0"/>
                </a:moveTo>
                <a:lnTo>
                  <a:pt x="9875812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6113" y="4860035"/>
            <a:ext cx="9876155" cy="0"/>
          </a:xfrm>
          <a:custGeom>
            <a:avLst/>
            <a:gdLst/>
            <a:ahLst/>
            <a:cxnLst/>
            <a:rect l="l" t="t" r="r" b="b"/>
            <a:pathLst>
              <a:path w="9876155">
                <a:moveTo>
                  <a:pt x="0" y="0"/>
                </a:moveTo>
                <a:lnTo>
                  <a:pt x="9875812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2463" y="1746250"/>
            <a:ext cx="0" cy="4156075"/>
          </a:xfrm>
          <a:custGeom>
            <a:avLst/>
            <a:gdLst/>
            <a:ahLst/>
            <a:cxnLst/>
            <a:rect l="l" t="t" r="r" b="b"/>
            <a:pathLst>
              <a:path h="4156075">
                <a:moveTo>
                  <a:pt x="0" y="0"/>
                </a:moveTo>
                <a:lnTo>
                  <a:pt x="0" y="4155935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85576" y="1746250"/>
            <a:ext cx="0" cy="4156075"/>
          </a:xfrm>
          <a:custGeom>
            <a:avLst/>
            <a:gdLst/>
            <a:ahLst/>
            <a:cxnLst/>
            <a:rect l="l" t="t" r="r" b="b"/>
            <a:pathLst>
              <a:path h="4156075">
                <a:moveTo>
                  <a:pt x="0" y="0"/>
                </a:moveTo>
                <a:lnTo>
                  <a:pt x="0" y="4155935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6113" y="1752600"/>
            <a:ext cx="9876155" cy="0"/>
          </a:xfrm>
          <a:custGeom>
            <a:avLst/>
            <a:gdLst/>
            <a:ahLst/>
            <a:cxnLst/>
            <a:rect l="l" t="t" r="r" b="b"/>
            <a:pathLst>
              <a:path w="9876155">
                <a:moveTo>
                  <a:pt x="0" y="0"/>
                </a:moveTo>
                <a:lnTo>
                  <a:pt x="9875812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6113" y="5895835"/>
            <a:ext cx="9876155" cy="0"/>
          </a:xfrm>
          <a:custGeom>
            <a:avLst/>
            <a:gdLst/>
            <a:ahLst/>
            <a:cxnLst/>
            <a:rect l="l" t="t" r="r" b="b"/>
            <a:pathLst>
              <a:path w="9876155">
                <a:moveTo>
                  <a:pt x="0" y="0"/>
                </a:moveTo>
                <a:lnTo>
                  <a:pt x="9875812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4064" y="1758950"/>
            <a:ext cx="7265670" cy="1017269"/>
          </a:xfrm>
          <a:prstGeom prst="rect">
            <a:avLst/>
          </a:prstGeom>
          <a:solidFill>
            <a:srgbClr val="FFFFF3"/>
          </a:solidFill>
        </p:spPr>
        <p:txBody>
          <a:bodyPr vert="horz" wrap="square" lIns="0" tIns="3937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Represents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set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4064" y="2801111"/>
            <a:ext cx="7265670" cy="1017269"/>
          </a:xfrm>
          <a:prstGeom prst="rect">
            <a:avLst/>
          </a:prstGeom>
          <a:solidFill>
            <a:srgbClr val="525A6A">
              <a:alpha val="19999"/>
            </a:srgbClr>
          </a:solidFill>
        </p:spPr>
        <p:txBody>
          <a:bodyPr vert="horz" wrap="square" lIns="0" tIns="3365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65"/>
              </a:spcBef>
            </a:pP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Represents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</a:t>
            </a:r>
            <a:r>
              <a:rPr sz="2400" spc="-4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7714" y="3824223"/>
            <a:ext cx="7278370" cy="1036319"/>
          </a:xfrm>
          <a:prstGeom prst="rect">
            <a:avLst/>
          </a:prstGeom>
          <a:solidFill>
            <a:srgbClr val="FFFFF3"/>
          </a:solidFill>
          <a:ln w="12700">
            <a:solidFill>
              <a:srgbClr val="525A6A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1440" marR="128270">
              <a:lnSpc>
                <a:spcPct val="100000"/>
              </a:lnSpc>
              <a:spcBef>
                <a:spcPts val="365"/>
              </a:spcBef>
            </a:pP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Represent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linking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attributes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sets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175" dirty="0">
                <a:solidFill>
                  <a:srgbClr val="514743"/>
                </a:solidFill>
                <a:latin typeface="Arial Black"/>
                <a:cs typeface="Arial Black"/>
              </a:rPr>
              <a:t>of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sets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</a:t>
            </a:r>
            <a:r>
              <a:rPr sz="2400" spc="-1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sets.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7714" y="4860035"/>
            <a:ext cx="7278370" cy="1036319"/>
          </a:xfrm>
          <a:prstGeom prst="rect">
            <a:avLst/>
          </a:prstGeom>
          <a:solidFill>
            <a:srgbClr val="525A6A">
              <a:alpha val="19999"/>
            </a:srgbClr>
          </a:solidFill>
          <a:ln w="12700">
            <a:solidFill>
              <a:srgbClr val="525A6A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Represents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-3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84020" y="1967483"/>
            <a:ext cx="1358265" cy="641985"/>
          </a:xfrm>
          <a:custGeom>
            <a:avLst/>
            <a:gdLst/>
            <a:ahLst/>
            <a:cxnLst/>
            <a:rect l="l" t="t" r="r" b="b"/>
            <a:pathLst>
              <a:path w="1358264" h="641985">
                <a:moveTo>
                  <a:pt x="0" y="641603"/>
                </a:moveTo>
                <a:lnTo>
                  <a:pt x="1357883" y="641603"/>
                </a:lnTo>
                <a:lnTo>
                  <a:pt x="1357883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4020" y="1967483"/>
            <a:ext cx="1358265" cy="641985"/>
          </a:xfrm>
          <a:custGeom>
            <a:avLst/>
            <a:gdLst/>
            <a:ahLst/>
            <a:cxnLst/>
            <a:rect l="l" t="t" r="r" b="b"/>
            <a:pathLst>
              <a:path w="1358264" h="641985">
                <a:moveTo>
                  <a:pt x="0" y="641603"/>
                </a:moveTo>
                <a:lnTo>
                  <a:pt x="1357883" y="641603"/>
                </a:lnTo>
                <a:lnTo>
                  <a:pt x="1357883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4020" y="2967227"/>
            <a:ext cx="1358265" cy="715010"/>
          </a:xfrm>
          <a:custGeom>
            <a:avLst/>
            <a:gdLst/>
            <a:ahLst/>
            <a:cxnLst/>
            <a:rect l="l" t="t" r="r" b="b"/>
            <a:pathLst>
              <a:path w="1358264" h="715010">
                <a:moveTo>
                  <a:pt x="678942" y="0"/>
                </a:moveTo>
                <a:lnTo>
                  <a:pt x="617135" y="1460"/>
                </a:lnTo>
                <a:lnTo>
                  <a:pt x="556885" y="5758"/>
                </a:lnTo>
                <a:lnTo>
                  <a:pt x="498430" y="12767"/>
                </a:lnTo>
                <a:lnTo>
                  <a:pt x="442012" y="22360"/>
                </a:lnTo>
                <a:lnTo>
                  <a:pt x="387868" y="34412"/>
                </a:lnTo>
                <a:lnTo>
                  <a:pt x="336239" y="48796"/>
                </a:lnTo>
                <a:lnTo>
                  <a:pt x="287364" y="65386"/>
                </a:lnTo>
                <a:lnTo>
                  <a:pt x="241482" y="84056"/>
                </a:lnTo>
                <a:lnTo>
                  <a:pt x="198834" y="104679"/>
                </a:lnTo>
                <a:lnTo>
                  <a:pt x="159658" y="127130"/>
                </a:lnTo>
                <a:lnTo>
                  <a:pt x="124194" y="151282"/>
                </a:lnTo>
                <a:lnTo>
                  <a:pt x="92681" y="177009"/>
                </a:lnTo>
                <a:lnTo>
                  <a:pt x="65360" y="204185"/>
                </a:lnTo>
                <a:lnTo>
                  <a:pt x="24248" y="262378"/>
                </a:lnTo>
                <a:lnTo>
                  <a:pt x="2774" y="324851"/>
                </a:lnTo>
                <a:lnTo>
                  <a:pt x="0" y="357377"/>
                </a:lnTo>
                <a:lnTo>
                  <a:pt x="2774" y="389904"/>
                </a:lnTo>
                <a:lnTo>
                  <a:pt x="24248" y="452377"/>
                </a:lnTo>
                <a:lnTo>
                  <a:pt x="65360" y="510570"/>
                </a:lnTo>
                <a:lnTo>
                  <a:pt x="92681" y="537746"/>
                </a:lnTo>
                <a:lnTo>
                  <a:pt x="124194" y="563473"/>
                </a:lnTo>
                <a:lnTo>
                  <a:pt x="159658" y="587625"/>
                </a:lnTo>
                <a:lnTo>
                  <a:pt x="198834" y="610076"/>
                </a:lnTo>
                <a:lnTo>
                  <a:pt x="241482" y="630699"/>
                </a:lnTo>
                <a:lnTo>
                  <a:pt x="287364" y="649369"/>
                </a:lnTo>
                <a:lnTo>
                  <a:pt x="336239" y="665959"/>
                </a:lnTo>
                <a:lnTo>
                  <a:pt x="387868" y="680343"/>
                </a:lnTo>
                <a:lnTo>
                  <a:pt x="442012" y="692395"/>
                </a:lnTo>
                <a:lnTo>
                  <a:pt x="498430" y="701988"/>
                </a:lnTo>
                <a:lnTo>
                  <a:pt x="556885" y="708997"/>
                </a:lnTo>
                <a:lnTo>
                  <a:pt x="617135" y="713295"/>
                </a:lnTo>
                <a:lnTo>
                  <a:pt x="678942" y="714756"/>
                </a:lnTo>
                <a:lnTo>
                  <a:pt x="740748" y="713295"/>
                </a:lnTo>
                <a:lnTo>
                  <a:pt x="800998" y="708997"/>
                </a:lnTo>
                <a:lnTo>
                  <a:pt x="859453" y="701988"/>
                </a:lnTo>
                <a:lnTo>
                  <a:pt x="915871" y="692395"/>
                </a:lnTo>
                <a:lnTo>
                  <a:pt x="970015" y="680343"/>
                </a:lnTo>
                <a:lnTo>
                  <a:pt x="1021644" y="665959"/>
                </a:lnTo>
                <a:lnTo>
                  <a:pt x="1070519" y="649369"/>
                </a:lnTo>
                <a:lnTo>
                  <a:pt x="1116401" y="630699"/>
                </a:lnTo>
                <a:lnTo>
                  <a:pt x="1159049" y="610076"/>
                </a:lnTo>
                <a:lnTo>
                  <a:pt x="1198225" y="587625"/>
                </a:lnTo>
                <a:lnTo>
                  <a:pt x="1233689" y="563473"/>
                </a:lnTo>
                <a:lnTo>
                  <a:pt x="1265202" y="537746"/>
                </a:lnTo>
                <a:lnTo>
                  <a:pt x="1292523" y="510570"/>
                </a:lnTo>
                <a:lnTo>
                  <a:pt x="1333635" y="452377"/>
                </a:lnTo>
                <a:lnTo>
                  <a:pt x="1355109" y="389904"/>
                </a:lnTo>
                <a:lnTo>
                  <a:pt x="1357884" y="357377"/>
                </a:lnTo>
                <a:lnTo>
                  <a:pt x="1355109" y="324851"/>
                </a:lnTo>
                <a:lnTo>
                  <a:pt x="1333635" y="262378"/>
                </a:lnTo>
                <a:lnTo>
                  <a:pt x="1292523" y="204185"/>
                </a:lnTo>
                <a:lnTo>
                  <a:pt x="1265202" y="177009"/>
                </a:lnTo>
                <a:lnTo>
                  <a:pt x="1233689" y="151282"/>
                </a:lnTo>
                <a:lnTo>
                  <a:pt x="1198225" y="127130"/>
                </a:lnTo>
                <a:lnTo>
                  <a:pt x="1159049" y="104679"/>
                </a:lnTo>
                <a:lnTo>
                  <a:pt x="1116401" y="84056"/>
                </a:lnTo>
                <a:lnTo>
                  <a:pt x="1070519" y="65386"/>
                </a:lnTo>
                <a:lnTo>
                  <a:pt x="1021644" y="48796"/>
                </a:lnTo>
                <a:lnTo>
                  <a:pt x="970015" y="34412"/>
                </a:lnTo>
                <a:lnTo>
                  <a:pt x="915871" y="22360"/>
                </a:lnTo>
                <a:lnTo>
                  <a:pt x="859453" y="12767"/>
                </a:lnTo>
                <a:lnTo>
                  <a:pt x="800998" y="5758"/>
                </a:lnTo>
                <a:lnTo>
                  <a:pt x="740748" y="1460"/>
                </a:lnTo>
                <a:lnTo>
                  <a:pt x="6789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84020" y="2967227"/>
            <a:ext cx="1358265" cy="715010"/>
          </a:xfrm>
          <a:custGeom>
            <a:avLst/>
            <a:gdLst/>
            <a:ahLst/>
            <a:cxnLst/>
            <a:rect l="l" t="t" r="r" b="b"/>
            <a:pathLst>
              <a:path w="1358264" h="715010">
                <a:moveTo>
                  <a:pt x="0" y="357377"/>
                </a:moveTo>
                <a:lnTo>
                  <a:pt x="10936" y="293143"/>
                </a:lnTo>
                <a:lnTo>
                  <a:pt x="42469" y="232683"/>
                </a:lnTo>
                <a:lnTo>
                  <a:pt x="92681" y="177009"/>
                </a:lnTo>
                <a:lnTo>
                  <a:pt x="124194" y="151282"/>
                </a:lnTo>
                <a:lnTo>
                  <a:pt x="159658" y="127130"/>
                </a:lnTo>
                <a:lnTo>
                  <a:pt x="198834" y="104679"/>
                </a:lnTo>
                <a:lnTo>
                  <a:pt x="241482" y="84056"/>
                </a:lnTo>
                <a:lnTo>
                  <a:pt x="287364" y="65386"/>
                </a:lnTo>
                <a:lnTo>
                  <a:pt x="336239" y="48796"/>
                </a:lnTo>
                <a:lnTo>
                  <a:pt x="387868" y="34412"/>
                </a:lnTo>
                <a:lnTo>
                  <a:pt x="442012" y="22360"/>
                </a:lnTo>
                <a:lnTo>
                  <a:pt x="498430" y="12767"/>
                </a:lnTo>
                <a:lnTo>
                  <a:pt x="556885" y="5758"/>
                </a:lnTo>
                <a:lnTo>
                  <a:pt x="617135" y="1460"/>
                </a:lnTo>
                <a:lnTo>
                  <a:pt x="678942" y="0"/>
                </a:lnTo>
                <a:lnTo>
                  <a:pt x="740748" y="1460"/>
                </a:lnTo>
                <a:lnTo>
                  <a:pt x="800998" y="5758"/>
                </a:lnTo>
                <a:lnTo>
                  <a:pt x="859453" y="12767"/>
                </a:lnTo>
                <a:lnTo>
                  <a:pt x="915871" y="22360"/>
                </a:lnTo>
                <a:lnTo>
                  <a:pt x="970015" y="34412"/>
                </a:lnTo>
                <a:lnTo>
                  <a:pt x="1021644" y="48796"/>
                </a:lnTo>
                <a:lnTo>
                  <a:pt x="1070519" y="65386"/>
                </a:lnTo>
                <a:lnTo>
                  <a:pt x="1116401" y="84056"/>
                </a:lnTo>
                <a:lnTo>
                  <a:pt x="1159049" y="104679"/>
                </a:lnTo>
                <a:lnTo>
                  <a:pt x="1198225" y="127130"/>
                </a:lnTo>
                <a:lnTo>
                  <a:pt x="1233689" y="151282"/>
                </a:lnTo>
                <a:lnTo>
                  <a:pt x="1265202" y="177009"/>
                </a:lnTo>
                <a:lnTo>
                  <a:pt x="1292523" y="204185"/>
                </a:lnTo>
                <a:lnTo>
                  <a:pt x="1333635" y="262378"/>
                </a:lnTo>
                <a:lnTo>
                  <a:pt x="1355109" y="324851"/>
                </a:lnTo>
                <a:lnTo>
                  <a:pt x="1357884" y="357377"/>
                </a:lnTo>
                <a:lnTo>
                  <a:pt x="1355109" y="389904"/>
                </a:lnTo>
                <a:lnTo>
                  <a:pt x="1333635" y="452377"/>
                </a:lnTo>
                <a:lnTo>
                  <a:pt x="1292523" y="510570"/>
                </a:lnTo>
                <a:lnTo>
                  <a:pt x="1265202" y="537746"/>
                </a:lnTo>
                <a:lnTo>
                  <a:pt x="1233689" y="563473"/>
                </a:lnTo>
                <a:lnTo>
                  <a:pt x="1198225" y="587625"/>
                </a:lnTo>
                <a:lnTo>
                  <a:pt x="1159049" y="610076"/>
                </a:lnTo>
                <a:lnTo>
                  <a:pt x="1116401" y="630699"/>
                </a:lnTo>
                <a:lnTo>
                  <a:pt x="1070519" y="649369"/>
                </a:lnTo>
                <a:lnTo>
                  <a:pt x="1021644" y="665959"/>
                </a:lnTo>
                <a:lnTo>
                  <a:pt x="970015" y="680343"/>
                </a:lnTo>
                <a:lnTo>
                  <a:pt x="915871" y="692395"/>
                </a:lnTo>
                <a:lnTo>
                  <a:pt x="859453" y="701988"/>
                </a:lnTo>
                <a:lnTo>
                  <a:pt x="800998" y="708997"/>
                </a:lnTo>
                <a:lnTo>
                  <a:pt x="740748" y="713295"/>
                </a:lnTo>
                <a:lnTo>
                  <a:pt x="678942" y="714756"/>
                </a:lnTo>
                <a:lnTo>
                  <a:pt x="617135" y="713295"/>
                </a:lnTo>
                <a:lnTo>
                  <a:pt x="556885" y="708997"/>
                </a:lnTo>
                <a:lnTo>
                  <a:pt x="498430" y="701988"/>
                </a:lnTo>
                <a:lnTo>
                  <a:pt x="442012" y="692395"/>
                </a:lnTo>
                <a:lnTo>
                  <a:pt x="387868" y="680343"/>
                </a:lnTo>
                <a:lnTo>
                  <a:pt x="336239" y="665959"/>
                </a:lnTo>
                <a:lnTo>
                  <a:pt x="287364" y="649369"/>
                </a:lnTo>
                <a:lnTo>
                  <a:pt x="241482" y="630699"/>
                </a:lnTo>
                <a:lnTo>
                  <a:pt x="198834" y="610076"/>
                </a:lnTo>
                <a:lnTo>
                  <a:pt x="159658" y="587625"/>
                </a:lnTo>
                <a:lnTo>
                  <a:pt x="124194" y="563473"/>
                </a:lnTo>
                <a:lnTo>
                  <a:pt x="92681" y="537746"/>
                </a:lnTo>
                <a:lnTo>
                  <a:pt x="65360" y="510570"/>
                </a:lnTo>
                <a:lnTo>
                  <a:pt x="24248" y="452377"/>
                </a:lnTo>
                <a:lnTo>
                  <a:pt x="2774" y="389904"/>
                </a:lnTo>
                <a:lnTo>
                  <a:pt x="0" y="357377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56410" y="4322826"/>
            <a:ext cx="1571625" cy="1905"/>
          </a:xfrm>
          <a:custGeom>
            <a:avLst/>
            <a:gdLst/>
            <a:ahLst/>
            <a:cxnLst/>
            <a:rect l="l" t="t" r="r" b="b"/>
            <a:pathLst>
              <a:path w="1571625" h="1904">
                <a:moveTo>
                  <a:pt x="0" y="0"/>
                </a:moveTo>
                <a:lnTo>
                  <a:pt x="1571625" y="1524"/>
                </a:lnTo>
              </a:path>
            </a:pathLst>
          </a:custGeom>
          <a:ln w="25908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84020" y="4991100"/>
            <a:ext cx="1786255" cy="715010"/>
          </a:xfrm>
          <a:custGeom>
            <a:avLst/>
            <a:gdLst/>
            <a:ahLst/>
            <a:cxnLst/>
            <a:rect l="l" t="t" r="r" b="b"/>
            <a:pathLst>
              <a:path w="1786254" h="715010">
                <a:moveTo>
                  <a:pt x="893063" y="0"/>
                </a:moveTo>
                <a:lnTo>
                  <a:pt x="0" y="357378"/>
                </a:lnTo>
                <a:lnTo>
                  <a:pt x="893063" y="714756"/>
                </a:lnTo>
                <a:lnTo>
                  <a:pt x="1786128" y="357378"/>
                </a:lnTo>
                <a:lnTo>
                  <a:pt x="8930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4020" y="4991100"/>
            <a:ext cx="1786255" cy="715010"/>
          </a:xfrm>
          <a:custGeom>
            <a:avLst/>
            <a:gdLst/>
            <a:ahLst/>
            <a:cxnLst/>
            <a:rect l="l" t="t" r="r" b="b"/>
            <a:pathLst>
              <a:path w="1786254" h="715010">
                <a:moveTo>
                  <a:pt x="0" y="357378"/>
                </a:moveTo>
                <a:lnTo>
                  <a:pt x="893063" y="0"/>
                </a:lnTo>
                <a:lnTo>
                  <a:pt x="1786128" y="357378"/>
                </a:lnTo>
                <a:lnTo>
                  <a:pt x="893063" y="714756"/>
                </a:lnTo>
                <a:lnTo>
                  <a:pt x="0" y="357378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3059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ER</a:t>
            </a:r>
            <a:r>
              <a:rPr spc="-40" dirty="0">
                <a:solidFill>
                  <a:srgbClr val="514743"/>
                </a:solidFill>
              </a:rPr>
              <a:t> </a:t>
            </a:r>
            <a:r>
              <a:rPr spc="-5" dirty="0">
                <a:solidFill>
                  <a:srgbClr val="514743"/>
                </a:solidFill>
              </a:rPr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4722876" y="1783079"/>
            <a:ext cx="2223516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1445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Entity </a:t>
            </a:r>
            <a:r>
              <a:rPr spc="-20" dirty="0">
                <a:solidFill>
                  <a:srgbClr val="514743"/>
                </a:solidFill>
              </a:rPr>
              <a:t>Relationship(ER)</a:t>
            </a:r>
            <a:r>
              <a:rPr spc="114" dirty="0">
                <a:solidFill>
                  <a:srgbClr val="514743"/>
                </a:solidFill>
              </a:rPr>
              <a:t> </a:t>
            </a:r>
            <a:r>
              <a:rPr spc="-5" dirty="0">
                <a:solidFill>
                  <a:srgbClr val="514743"/>
                </a:solidFill>
              </a:rPr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7021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We </a:t>
            </a:r>
            <a:r>
              <a:rPr sz="2400" spc="-330" dirty="0">
                <a:solidFill>
                  <a:srgbClr val="514743"/>
                </a:solidFill>
                <a:latin typeface="Arial Black"/>
                <a:cs typeface="Arial Black"/>
              </a:rPr>
              <a:t>will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learn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develop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this</a:t>
            </a:r>
            <a:r>
              <a:rPr sz="2400" spc="-3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topic.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1907" y="2915411"/>
            <a:ext cx="6858000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3059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ER</a:t>
            </a:r>
            <a:r>
              <a:rPr spc="-40" dirty="0">
                <a:solidFill>
                  <a:srgbClr val="514743"/>
                </a:solidFill>
              </a:rPr>
              <a:t> </a:t>
            </a:r>
            <a:r>
              <a:rPr spc="-5" dirty="0">
                <a:solidFill>
                  <a:srgbClr val="514743"/>
                </a:solidFill>
              </a:rPr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87953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60" dirty="0">
                <a:solidFill>
                  <a:srgbClr val="514743"/>
                </a:solidFill>
                <a:latin typeface="Arial Black"/>
                <a:cs typeface="Arial Black"/>
              </a:rPr>
              <a:t>Draw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ClassRoom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which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has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two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attributes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 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room_no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2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building_name.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8308" y="2692907"/>
            <a:ext cx="2107692" cy="3611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3059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ER</a:t>
            </a:r>
            <a:r>
              <a:rPr spc="-40" dirty="0">
                <a:solidFill>
                  <a:srgbClr val="514743"/>
                </a:solidFill>
              </a:rPr>
              <a:t> </a:t>
            </a:r>
            <a:r>
              <a:rPr spc="-5" dirty="0">
                <a:solidFill>
                  <a:srgbClr val="514743"/>
                </a:solidFill>
              </a:rPr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1496567" y="1839467"/>
            <a:ext cx="9192768" cy="408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994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solidFill>
                  <a:srgbClr val="514743"/>
                </a:solidFill>
              </a:rPr>
              <a:t>Task </a:t>
            </a:r>
            <a:r>
              <a:rPr spc="-65" dirty="0">
                <a:solidFill>
                  <a:srgbClr val="514743"/>
                </a:solidFill>
              </a:rPr>
              <a:t>: </a:t>
            </a:r>
            <a:r>
              <a:rPr spc="-215" dirty="0">
                <a:solidFill>
                  <a:srgbClr val="514743"/>
                </a:solidFill>
              </a:rPr>
              <a:t>Draw </a:t>
            </a:r>
            <a:r>
              <a:rPr spc="-20" dirty="0">
                <a:solidFill>
                  <a:srgbClr val="514743"/>
                </a:solidFill>
              </a:rPr>
              <a:t>ER </a:t>
            </a:r>
            <a:r>
              <a:rPr spc="-10" dirty="0" smtClean="0">
                <a:solidFill>
                  <a:srgbClr val="514743"/>
                </a:solidFill>
              </a:rPr>
              <a:t>Diagram</a:t>
            </a:r>
            <a:endParaRPr spc="-120" dirty="0">
              <a:solidFill>
                <a:srgbClr val="514743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4108" y="1600200"/>
            <a:ext cx="6411468" cy="4357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2914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>
                <a:solidFill>
                  <a:srgbClr val="514743"/>
                </a:solidFill>
              </a:rPr>
              <a:t>M</a:t>
            </a:r>
            <a:r>
              <a:rPr spc="-15" dirty="0">
                <a:solidFill>
                  <a:srgbClr val="514743"/>
                </a:solidFill>
              </a:rPr>
              <a:t>ultiplicity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522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teacher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teaches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only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subject.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200" y="3828669"/>
            <a:ext cx="4928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teacher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teaches many</a:t>
            </a:r>
            <a:r>
              <a:rPr sz="2400" spc="-434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subjects.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4900" y="2168651"/>
            <a:ext cx="7918704" cy="154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4900" y="4712208"/>
            <a:ext cx="7691628" cy="1645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0" y="3397250"/>
            <a:ext cx="2509520" cy="1612265"/>
          </a:xfrm>
          <a:custGeom>
            <a:avLst/>
            <a:gdLst/>
            <a:ahLst/>
            <a:cxnLst/>
            <a:rect l="l" t="t" r="r" b="b"/>
            <a:pathLst>
              <a:path w="2509520" h="1612264">
                <a:moveTo>
                  <a:pt x="0" y="1611757"/>
                </a:moveTo>
                <a:lnTo>
                  <a:pt x="2509139" y="1611757"/>
                </a:lnTo>
                <a:lnTo>
                  <a:pt x="2509139" y="0"/>
                </a:lnTo>
                <a:lnTo>
                  <a:pt x="0" y="0"/>
                </a:lnTo>
                <a:lnTo>
                  <a:pt x="0" y="1611757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4039" y="3397250"/>
            <a:ext cx="2670810" cy="1612265"/>
          </a:xfrm>
          <a:custGeom>
            <a:avLst/>
            <a:gdLst/>
            <a:ahLst/>
            <a:cxnLst/>
            <a:rect l="l" t="t" r="r" b="b"/>
            <a:pathLst>
              <a:path w="2670810" h="1612264">
                <a:moveTo>
                  <a:pt x="0" y="1611757"/>
                </a:moveTo>
                <a:lnTo>
                  <a:pt x="2670683" y="1611757"/>
                </a:lnTo>
                <a:lnTo>
                  <a:pt x="2670683" y="0"/>
                </a:lnTo>
                <a:lnTo>
                  <a:pt x="0" y="0"/>
                </a:lnTo>
                <a:lnTo>
                  <a:pt x="0" y="1611757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4721" y="3397250"/>
            <a:ext cx="4801235" cy="1612265"/>
          </a:xfrm>
          <a:custGeom>
            <a:avLst/>
            <a:gdLst/>
            <a:ahLst/>
            <a:cxnLst/>
            <a:rect l="l" t="t" r="r" b="b"/>
            <a:pathLst>
              <a:path w="4801234" h="1612264">
                <a:moveTo>
                  <a:pt x="0" y="1611757"/>
                </a:moveTo>
                <a:lnTo>
                  <a:pt x="4800854" y="1611757"/>
                </a:lnTo>
                <a:lnTo>
                  <a:pt x="4800854" y="0"/>
                </a:lnTo>
                <a:lnTo>
                  <a:pt x="0" y="0"/>
                </a:lnTo>
                <a:lnTo>
                  <a:pt x="0" y="1611757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4039" y="2156332"/>
            <a:ext cx="0" cy="4413885"/>
          </a:xfrm>
          <a:custGeom>
            <a:avLst/>
            <a:gdLst/>
            <a:ahLst/>
            <a:cxnLst/>
            <a:rect l="l" t="t" r="r" b="b"/>
            <a:pathLst>
              <a:path h="4413884">
                <a:moveTo>
                  <a:pt x="0" y="0"/>
                </a:moveTo>
                <a:lnTo>
                  <a:pt x="0" y="4413453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4721" y="2156332"/>
            <a:ext cx="0" cy="4413885"/>
          </a:xfrm>
          <a:custGeom>
            <a:avLst/>
            <a:gdLst/>
            <a:ahLst/>
            <a:cxnLst/>
            <a:rect l="l" t="t" r="r" b="b"/>
            <a:pathLst>
              <a:path h="4413884">
                <a:moveTo>
                  <a:pt x="0" y="0"/>
                </a:moveTo>
                <a:lnTo>
                  <a:pt x="0" y="4413453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8550" y="3397122"/>
            <a:ext cx="9993630" cy="0"/>
          </a:xfrm>
          <a:custGeom>
            <a:avLst/>
            <a:gdLst/>
            <a:ahLst/>
            <a:cxnLst/>
            <a:rect l="l" t="t" r="r" b="b"/>
            <a:pathLst>
              <a:path w="9993630">
                <a:moveTo>
                  <a:pt x="0" y="0"/>
                </a:moveTo>
                <a:lnTo>
                  <a:pt x="9993376" y="0"/>
                </a:lnTo>
              </a:path>
            </a:pathLst>
          </a:custGeom>
          <a:ln w="254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8550" y="5009007"/>
            <a:ext cx="9993630" cy="0"/>
          </a:xfrm>
          <a:custGeom>
            <a:avLst/>
            <a:gdLst/>
            <a:ahLst/>
            <a:cxnLst/>
            <a:rect l="l" t="t" r="r" b="b"/>
            <a:pathLst>
              <a:path w="9993630">
                <a:moveTo>
                  <a:pt x="0" y="0"/>
                </a:moveTo>
                <a:lnTo>
                  <a:pt x="9993376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4900" y="2156332"/>
            <a:ext cx="0" cy="4413885"/>
          </a:xfrm>
          <a:custGeom>
            <a:avLst/>
            <a:gdLst/>
            <a:ahLst/>
            <a:cxnLst/>
            <a:rect l="l" t="t" r="r" b="b"/>
            <a:pathLst>
              <a:path h="4413884">
                <a:moveTo>
                  <a:pt x="0" y="0"/>
                </a:moveTo>
                <a:lnTo>
                  <a:pt x="0" y="4413453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85576" y="2156332"/>
            <a:ext cx="0" cy="4413885"/>
          </a:xfrm>
          <a:custGeom>
            <a:avLst/>
            <a:gdLst/>
            <a:ahLst/>
            <a:cxnLst/>
            <a:rect l="l" t="t" r="r" b="b"/>
            <a:pathLst>
              <a:path h="4413884">
                <a:moveTo>
                  <a:pt x="0" y="0"/>
                </a:moveTo>
                <a:lnTo>
                  <a:pt x="0" y="4413453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8550" y="2162682"/>
            <a:ext cx="9993630" cy="0"/>
          </a:xfrm>
          <a:custGeom>
            <a:avLst/>
            <a:gdLst/>
            <a:ahLst/>
            <a:cxnLst/>
            <a:rect l="l" t="t" r="r" b="b"/>
            <a:pathLst>
              <a:path w="9993630">
                <a:moveTo>
                  <a:pt x="0" y="0"/>
                </a:moveTo>
                <a:lnTo>
                  <a:pt x="9993376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8550" y="6563436"/>
            <a:ext cx="9993630" cy="0"/>
          </a:xfrm>
          <a:custGeom>
            <a:avLst/>
            <a:gdLst/>
            <a:ahLst/>
            <a:cxnLst/>
            <a:rect l="l" t="t" r="r" b="b"/>
            <a:pathLst>
              <a:path w="9993630">
                <a:moveTo>
                  <a:pt x="0" y="0"/>
                </a:moveTo>
                <a:lnTo>
                  <a:pt x="9993376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83944" y="2584830"/>
            <a:ext cx="1802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Strong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4351" y="2196210"/>
            <a:ext cx="42468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Strong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 </a:t>
            </a:r>
            <a:r>
              <a:rPr sz="2400" spc="-335" dirty="0">
                <a:solidFill>
                  <a:srgbClr val="514743"/>
                </a:solidFill>
                <a:latin typeface="Arial Black"/>
                <a:cs typeface="Arial Black"/>
              </a:rPr>
              <a:t>whose 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existence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does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not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depend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on 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other</a:t>
            </a:r>
            <a:r>
              <a:rPr sz="2400" spc="-114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entity.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3944" y="4007942"/>
            <a:ext cx="16554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Weak</a:t>
            </a:r>
            <a:r>
              <a:rPr sz="2400" spc="-15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4351" y="3430904"/>
            <a:ext cx="46977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923665" algn="l"/>
              </a:tabLst>
            </a:pP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Weak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depends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o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n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another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5" dirty="0" smtClean="0">
                <a:solidFill>
                  <a:srgbClr val="514743"/>
                </a:solidFill>
                <a:latin typeface="Arial Black"/>
                <a:cs typeface="Arial Black"/>
              </a:rPr>
              <a:t>en</a:t>
            </a:r>
            <a:r>
              <a:rPr sz="2400" spc="-185" dirty="0" smtClean="0">
                <a:solidFill>
                  <a:srgbClr val="514743"/>
                </a:solidFill>
                <a:latin typeface="Arial Black"/>
                <a:cs typeface="Arial Black"/>
              </a:rPr>
              <a:t>t</a:t>
            </a:r>
            <a:r>
              <a:rPr sz="2400" spc="-285" dirty="0" smtClean="0">
                <a:solidFill>
                  <a:srgbClr val="514743"/>
                </a:solidFill>
                <a:latin typeface="Arial Black"/>
                <a:cs typeface="Arial Black"/>
              </a:rPr>
              <a:t>ity</a:t>
            </a:r>
            <a:r>
              <a:rPr sz="2400" spc="-200" dirty="0" smtClean="0">
                <a:solidFill>
                  <a:srgbClr val="514743"/>
                </a:solidFill>
                <a:latin typeface="Arial Black"/>
                <a:cs typeface="Arial Black"/>
              </a:rPr>
              <a:t>.</a:t>
            </a:r>
            <a:r>
              <a:rPr lang="en-IN" sz="24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60" dirty="0" smtClean="0">
                <a:solidFill>
                  <a:srgbClr val="514743"/>
                </a:solidFill>
                <a:latin typeface="Arial Black"/>
                <a:cs typeface="Arial Black"/>
              </a:rPr>
              <a:t>W</a:t>
            </a:r>
            <a:r>
              <a:rPr sz="2400" spc="-240" dirty="0" smtClean="0">
                <a:solidFill>
                  <a:srgbClr val="514743"/>
                </a:solidFill>
                <a:latin typeface="Arial Black"/>
                <a:cs typeface="Arial Black"/>
              </a:rPr>
              <a:t>eak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doesn't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 </a:t>
            </a: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key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their</a:t>
            </a:r>
            <a:r>
              <a:rPr sz="2400" spc="-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40" dirty="0">
                <a:solidFill>
                  <a:srgbClr val="514743"/>
                </a:solidFill>
                <a:latin typeface="Arial Black"/>
                <a:cs typeface="Arial Black"/>
              </a:rPr>
              <a:t>own.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3944" y="5408777"/>
            <a:ext cx="2346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Associative </a:t>
            </a:r>
            <a:r>
              <a:rPr sz="2400" spc="-175" dirty="0">
                <a:solidFill>
                  <a:srgbClr val="514743"/>
                </a:solidFill>
                <a:latin typeface="Arial Black"/>
                <a:cs typeface="Arial Black"/>
              </a:rPr>
              <a:t>or 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composite</a:t>
            </a:r>
            <a:r>
              <a:rPr sz="2400" spc="-13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4351" y="5043042"/>
            <a:ext cx="413575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Associative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used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to 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create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many-to-many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 </a:t>
            </a: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between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different 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entities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851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Classification </a:t>
            </a:r>
            <a:r>
              <a:rPr spc="10" dirty="0">
                <a:solidFill>
                  <a:srgbClr val="514743"/>
                </a:solidFill>
              </a:rPr>
              <a:t>of </a:t>
            </a:r>
            <a:r>
              <a:rPr spc="-45" dirty="0">
                <a:solidFill>
                  <a:srgbClr val="514743"/>
                </a:solidFill>
              </a:rPr>
              <a:t>Entity </a:t>
            </a:r>
            <a:r>
              <a:rPr spc="-20" dirty="0">
                <a:solidFill>
                  <a:srgbClr val="514743"/>
                </a:solidFill>
              </a:rPr>
              <a:t>Sets</a:t>
            </a:r>
            <a:r>
              <a:rPr spc="210" dirty="0">
                <a:solidFill>
                  <a:srgbClr val="514743"/>
                </a:solidFill>
              </a:rPr>
              <a:t> </a:t>
            </a:r>
            <a:r>
              <a:rPr spc="-50" dirty="0">
                <a:solidFill>
                  <a:srgbClr val="514743"/>
                </a:solidFill>
              </a:rPr>
              <a:t>(CHEN)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92200" y="1596897"/>
            <a:ext cx="594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sets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broadly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classified</a:t>
            </a:r>
            <a:r>
              <a:rPr sz="2400" spc="2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into: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67911" y="2520695"/>
            <a:ext cx="2138680" cy="643255"/>
          </a:xfrm>
          <a:custGeom>
            <a:avLst/>
            <a:gdLst/>
            <a:ahLst/>
            <a:cxnLst/>
            <a:rect l="l" t="t" r="r" b="b"/>
            <a:pathLst>
              <a:path w="2138679" h="643255">
                <a:moveTo>
                  <a:pt x="0" y="643127"/>
                </a:moveTo>
                <a:lnTo>
                  <a:pt x="2138172" y="643127"/>
                </a:lnTo>
                <a:lnTo>
                  <a:pt x="2138172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67911" y="2520695"/>
            <a:ext cx="2138680" cy="643255"/>
          </a:xfrm>
          <a:custGeom>
            <a:avLst/>
            <a:gdLst/>
            <a:ahLst/>
            <a:cxnLst/>
            <a:rect l="l" t="t" r="r" b="b"/>
            <a:pathLst>
              <a:path w="2138679" h="643255">
                <a:moveTo>
                  <a:pt x="0" y="643127"/>
                </a:moveTo>
                <a:lnTo>
                  <a:pt x="2138172" y="643127"/>
                </a:lnTo>
                <a:lnTo>
                  <a:pt x="2138172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7911" y="3854196"/>
            <a:ext cx="2138680" cy="641985"/>
          </a:xfrm>
          <a:custGeom>
            <a:avLst/>
            <a:gdLst/>
            <a:ahLst/>
            <a:cxnLst/>
            <a:rect l="l" t="t" r="r" b="b"/>
            <a:pathLst>
              <a:path w="2138679" h="641985">
                <a:moveTo>
                  <a:pt x="0" y="641603"/>
                </a:moveTo>
                <a:lnTo>
                  <a:pt x="2138172" y="641603"/>
                </a:lnTo>
                <a:lnTo>
                  <a:pt x="2138172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67911" y="3854196"/>
            <a:ext cx="2138680" cy="641985"/>
          </a:xfrm>
          <a:custGeom>
            <a:avLst/>
            <a:gdLst/>
            <a:ahLst/>
            <a:cxnLst/>
            <a:rect l="l" t="t" r="r" b="b"/>
            <a:pathLst>
              <a:path w="2138679" h="641985">
                <a:moveTo>
                  <a:pt x="0" y="641603"/>
                </a:moveTo>
                <a:lnTo>
                  <a:pt x="2138172" y="641603"/>
                </a:lnTo>
                <a:lnTo>
                  <a:pt x="2138172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6303" y="3924300"/>
            <a:ext cx="1961514" cy="501650"/>
          </a:xfrm>
          <a:custGeom>
            <a:avLst/>
            <a:gdLst/>
            <a:ahLst/>
            <a:cxnLst/>
            <a:rect l="l" t="t" r="r" b="b"/>
            <a:pathLst>
              <a:path w="1961514" h="501650">
                <a:moveTo>
                  <a:pt x="0" y="501395"/>
                </a:moveTo>
                <a:lnTo>
                  <a:pt x="1961388" y="501395"/>
                </a:lnTo>
                <a:lnTo>
                  <a:pt x="1961388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56303" y="3924300"/>
            <a:ext cx="1961514" cy="501650"/>
          </a:xfrm>
          <a:custGeom>
            <a:avLst/>
            <a:gdLst/>
            <a:ahLst/>
            <a:cxnLst/>
            <a:rect l="l" t="t" r="r" b="b"/>
            <a:pathLst>
              <a:path w="1961514" h="501650">
                <a:moveTo>
                  <a:pt x="0" y="501395"/>
                </a:moveTo>
                <a:lnTo>
                  <a:pt x="1961388" y="501395"/>
                </a:lnTo>
                <a:lnTo>
                  <a:pt x="1961388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67911" y="5231891"/>
            <a:ext cx="2138680" cy="871855"/>
          </a:xfrm>
          <a:custGeom>
            <a:avLst/>
            <a:gdLst/>
            <a:ahLst/>
            <a:cxnLst/>
            <a:rect l="l" t="t" r="r" b="b"/>
            <a:pathLst>
              <a:path w="2138679" h="871854">
                <a:moveTo>
                  <a:pt x="0" y="871727"/>
                </a:moveTo>
                <a:lnTo>
                  <a:pt x="2138172" y="871727"/>
                </a:lnTo>
                <a:lnTo>
                  <a:pt x="2138172" y="0"/>
                </a:lnTo>
                <a:lnTo>
                  <a:pt x="0" y="0"/>
                </a:lnTo>
                <a:lnTo>
                  <a:pt x="0" y="871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7911" y="5231891"/>
            <a:ext cx="2138680" cy="871855"/>
          </a:xfrm>
          <a:custGeom>
            <a:avLst/>
            <a:gdLst/>
            <a:ahLst/>
            <a:cxnLst/>
            <a:rect l="l" t="t" r="r" b="b"/>
            <a:pathLst>
              <a:path w="2138679" h="871854">
                <a:moveTo>
                  <a:pt x="0" y="871727"/>
                </a:moveTo>
                <a:lnTo>
                  <a:pt x="2138172" y="871727"/>
                </a:lnTo>
                <a:lnTo>
                  <a:pt x="2138172" y="0"/>
                </a:lnTo>
                <a:lnTo>
                  <a:pt x="0" y="0"/>
                </a:lnTo>
                <a:lnTo>
                  <a:pt x="0" y="871727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67911" y="5233415"/>
            <a:ext cx="2138680" cy="870585"/>
          </a:xfrm>
          <a:custGeom>
            <a:avLst/>
            <a:gdLst/>
            <a:ahLst/>
            <a:cxnLst/>
            <a:rect l="l" t="t" r="r" b="b"/>
            <a:pathLst>
              <a:path w="2138679" h="870585">
                <a:moveTo>
                  <a:pt x="1069086" y="0"/>
                </a:moveTo>
                <a:lnTo>
                  <a:pt x="0" y="435102"/>
                </a:lnTo>
                <a:lnTo>
                  <a:pt x="1069086" y="870204"/>
                </a:lnTo>
                <a:lnTo>
                  <a:pt x="2138172" y="435102"/>
                </a:lnTo>
                <a:lnTo>
                  <a:pt x="10690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67911" y="5233415"/>
            <a:ext cx="2138680" cy="870585"/>
          </a:xfrm>
          <a:custGeom>
            <a:avLst/>
            <a:gdLst/>
            <a:ahLst/>
            <a:cxnLst/>
            <a:rect l="l" t="t" r="r" b="b"/>
            <a:pathLst>
              <a:path w="2138679" h="870585">
                <a:moveTo>
                  <a:pt x="0" y="435102"/>
                </a:moveTo>
                <a:lnTo>
                  <a:pt x="1069086" y="0"/>
                </a:lnTo>
                <a:lnTo>
                  <a:pt x="2138172" y="435102"/>
                </a:lnTo>
                <a:lnTo>
                  <a:pt x="1069086" y="870204"/>
                </a:lnTo>
                <a:lnTo>
                  <a:pt x="0" y="435102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855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Classification </a:t>
            </a:r>
            <a:r>
              <a:rPr spc="10" dirty="0">
                <a:solidFill>
                  <a:srgbClr val="514743"/>
                </a:solidFill>
              </a:rPr>
              <a:t>of </a:t>
            </a:r>
            <a:r>
              <a:rPr spc="-45" dirty="0">
                <a:solidFill>
                  <a:srgbClr val="514743"/>
                </a:solidFill>
              </a:rPr>
              <a:t>Entity </a:t>
            </a:r>
            <a:r>
              <a:rPr spc="-20" dirty="0">
                <a:solidFill>
                  <a:srgbClr val="514743"/>
                </a:solidFill>
              </a:rPr>
              <a:t>Sets</a:t>
            </a:r>
            <a:r>
              <a:rPr spc="245" dirty="0">
                <a:solidFill>
                  <a:srgbClr val="514743"/>
                </a:solidFill>
              </a:rPr>
              <a:t> </a:t>
            </a:r>
            <a:r>
              <a:rPr spc="-50" dirty="0">
                <a:solidFill>
                  <a:srgbClr val="514743"/>
                </a:solidFill>
              </a:rPr>
              <a:t>(CHEN)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930130" cy="24949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Consider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example, </a:t>
            </a:r>
            <a:r>
              <a:rPr sz="2400" b="1" spc="-50" dirty="0">
                <a:solidFill>
                  <a:srgbClr val="514743"/>
                </a:solidFill>
                <a:latin typeface="Arial"/>
                <a:cs typeface="Arial"/>
              </a:rPr>
              <a:t>student takes </a:t>
            </a:r>
            <a:r>
              <a:rPr sz="2400" b="1" spc="-100" dirty="0">
                <a:solidFill>
                  <a:srgbClr val="514743"/>
                </a:solidFill>
                <a:latin typeface="Arial"/>
                <a:cs typeface="Arial"/>
              </a:rPr>
              <a:t>course</a:t>
            </a:r>
            <a:r>
              <a:rPr sz="2400" spc="-100" dirty="0">
                <a:solidFill>
                  <a:srgbClr val="514743"/>
                </a:solidFill>
                <a:latin typeface="Arial Black"/>
                <a:cs typeface="Arial Black"/>
              </a:rPr>
              <a:t>.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Here </a:t>
            </a:r>
            <a:r>
              <a:rPr sz="2400" b="1" spc="-50" dirty="0">
                <a:solidFill>
                  <a:srgbClr val="514743"/>
                </a:solidFill>
                <a:latin typeface="Arial"/>
                <a:cs typeface="Arial"/>
              </a:rPr>
              <a:t>student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strong  entity.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marR="13335" indent="-228600">
              <a:lnSpc>
                <a:spcPct val="90000"/>
              </a:lnSpc>
              <a:spcBef>
                <a:spcPts val="2595"/>
              </a:spcBef>
              <a:buFont typeface="Wingdings"/>
              <a:buChar char=""/>
              <a:tabLst>
                <a:tab pos="241935" algn="l"/>
                <a:tab pos="9197340" algn="l"/>
              </a:tabLst>
            </a:pP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Course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considered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as </a:t>
            </a:r>
            <a:r>
              <a:rPr sz="2400" spc="-390" dirty="0">
                <a:solidFill>
                  <a:srgbClr val="514743"/>
                </a:solidFill>
                <a:latin typeface="Arial Black"/>
                <a:cs typeface="Arial Black"/>
              </a:rPr>
              <a:t>weak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because,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if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there are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no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students 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to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take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particular</a:t>
            </a:r>
            <a:r>
              <a:rPr sz="2400" spc="-5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course,</a:t>
            </a:r>
            <a:r>
              <a:rPr sz="2400" spc="-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then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course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cannot</a:t>
            </a:r>
            <a:r>
              <a:rPr sz="2400" spc="-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offered.	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The 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Course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depends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on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student</a:t>
            </a:r>
            <a:r>
              <a:rPr sz="2400" spc="114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entity.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6860" y="4861559"/>
            <a:ext cx="9096756" cy="160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7770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solidFill>
                  <a:srgbClr val="514743"/>
                </a:solidFill>
              </a:rPr>
              <a:t>Associative </a:t>
            </a:r>
            <a:r>
              <a:rPr spc="-15" dirty="0">
                <a:solidFill>
                  <a:srgbClr val="514743"/>
                </a:solidFill>
              </a:rPr>
              <a:t>or </a:t>
            </a:r>
            <a:r>
              <a:rPr spc="-45" dirty="0">
                <a:solidFill>
                  <a:srgbClr val="514743"/>
                </a:solidFill>
              </a:rPr>
              <a:t>Composite</a:t>
            </a:r>
            <a:r>
              <a:rPr spc="155" dirty="0">
                <a:solidFill>
                  <a:srgbClr val="514743"/>
                </a:solidFill>
              </a:rPr>
              <a:t> </a:t>
            </a:r>
            <a:r>
              <a:rPr spc="-30" dirty="0">
                <a:solidFill>
                  <a:srgbClr val="514743"/>
                </a:solidFill>
              </a:rPr>
              <a:t>entity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976485" cy="309379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29209" indent="-228600" algn="just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database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relational model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does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not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offer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direct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support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many- 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to-many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relationships.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So, </a:t>
            </a:r>
            <a:r>
              <a:rPr sz="2400" spc="-470" dirty="0">
                <a:solidFill>
                  <a:srgbClr val="514743"/>
                </a:solidFill>
                <a:latin typeface="Arial Black"/>
                <a:cs typeface="Arial Black"/>
              </a:rPr>
              <a:t>we </a:t>
            </a:r>
            <a:r>
              <a:rPr lang="en-IN" sz="2400" spc="-470" dirty="0" smtClean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 smtClean="0">
                <a:solidFill>
                  <a:srgbClr val="514743"/>
                </a:solidFill>
                <a:latin typeface="Arial Black"/>
                <a:cs typeface="Arial Black"/>
              </a:rPr>
              <a:t>require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associative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composite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entity.</a:t>
            </a:r>
            <a:endParaRPr sz="2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31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Consider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example,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customer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purchases</a:t>
            </a:r>
            <a:r>
              <a:rPr sz="2400" spc="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book.</a:t>
            </a:r>
            <a:endParaRPr sz="2400" dirty="0">
              <a:latin typeface="Arial Black"/>
              <a:cs typeface="Arial Black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839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customer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purchase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many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books. And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book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purchased 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by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many customers.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So,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here purchases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associative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entity.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purchases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mediator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customer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-1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book.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900" y="5024628"/>
            <a:ext cx="9171432" cy="131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6703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Attribute </a:t>
            </a:r>
            <a:r>
              <a:rPr spc="-55" dirty="0">
                <a:solidFill>
                  <a:srgbClr val="514743"/>
                </a:solidFill>
              </a:rPr>
              <a:t>Notation</a:t>
            </a:r>
            <a:r>
              <a:rPr spc="40" dirty="0">
                <a:solidFill>
                  <a:srgbClr val="514743"/>
                </a:solidFill>
              </a:rPr>
              <a:t> </a:t>
            </a:r>
            <a:r>
              <a:rPr spc="-50" dirty="0">
                <a:solidFill>
                  <a:srgbClr val="514743"/>
                </a:solidFill>
              </a:rPr>
              <a:t>(CHEN)</a:t>
            </a:r>
          </a:p>
        </p:txBody>
      </p:sp>
      <p:sp>
        <p:nvSpPr>
          <p:cNvPr id="3" name="object 3"/>
          <p:cNvSpPr/>
          <p:nvPr/>
        </p:nvSpPr>
        <p:spPr>
          <a:xfrm>
            <a:off x="5457316" y="2743250"/>
            <a:ext cx="5628640" cy="887730"/>
          </a:xfrm>
          <a:custGeom>
            <a:avLst/>
            <a:gdLst/>
            <a:ahLst/>
            <a:cxnLst/>
            <a:rect l="l" t="t" r="r" b="b"/>
            <a:pathLst>
              <a:path w="5628640" h="887729">
                <a:moveTo>
                  <a:pt x="0" y="887552"/>
                </a:moveTo>
                <a:lnTo>
                  <a:pt x="5628259" y="887552"/>
                </a:lnTo>
                <a:lnTo>
                  <a:pt x="5628259" y="0"/>
                </a:lnTo>
                <a:lnTo>
                  <a:pt x="0" y="0"/>
                </a:lnTo>
                <a:lnTo>
                  <a:pt x="0" y="887552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7316" y="4518329"/>
            <a:ext cx="5628640" cy="887730"/>
          </a:xfrm>
          <a:custGeom>
            <a:avLst/>
            <a:gdLst/>
            <a:ahLst/>
            <a:cxnLst/>
            <a:rect l="l" t="t" r="r" b="b"/>
            <a:pathLst>
              <a:path w="5628640" h="887729">
                <a:moveTo>
                  <a:pt x="0" y="887552"/>
                </a:moveTo>
                <a:lnTo>
                  <a:pt x="5628259" y="887552"/>
                </a:lnTo>
                <a:lnTo>
                  <a:pt x="5628259" y="0"/>
                </a:lnTo>
                <a:lnTo>
                  <a:pt x="0" y="0"/>
                </a:lnTo>
                <a:lnTo>
                  <a:pt x="0" y="887552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" y="1593850"/>
          <a:ext cx="9980294" cy="4693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/>
                <a:gridCol w="5628004"/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26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Single </a:t>
                      </a:r>
                      <a:r>
                        <a:rPr sz="2400" spc="-27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Valued</a:t>
                      </a:r>
                      <a:r>
                        <a:rPr sz="2400" spc="-44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54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Attribute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190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28575">
                      <a:solidFill>
                        <a:srgbClr val="525A6A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28575">
                      <a:solidFill>
                        <a:srgbClr val="525A6A"/>
                      </a:solidFill>
                      <a:prstDash val="solid"/>
                    </a:lnB>
                  </a:tcPr>
                </a:tc>
              </a:tr>
              <a:tr h="8876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sz="2400" spc="-229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Multi-valued</a:t>
                      </a:r>
                      <a:r>
                        <a:rPr sz="2400" spc="-7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54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Attribute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26098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28575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525A6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28575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</a:tr>
              <a:tr h="8874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60"/>
                        </a:spcBef>
                      </a:pPr>
                      <a:r>
                        <a:rPr sz="2400" spc="-35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Key</a:t>
                      </a:r>
                      <a:r>
                        <a:rPr sz="2400" spc="-10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54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Attribute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26162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</a:tr>
              <a:tr h="8876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60"/>
                        </a:spcBef>
                      </a:pPr>
                      <a:r>
                        <a:rPr sz="2400" spc="-25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Derived</a:t>
                      </a:r>
                      <a:r>
                        <a:rPr sz="2400" spc="-10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54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Attribute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26162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525A6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</a:tr>
              <a:tr h="8875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sz="2400" spc="-254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Composite</a:t>
                      </a:r>
                      <a:r>
                        <a:rPr sz="2400" spc="-11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54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Attribute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2622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245095" y="1674876"/>
            <a:ext cx="1594103" cy="957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4347" y="4594859"/>
            <a:ext cx="1403603" cy="755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4135" y="2767583"/>
            <a:ext cx="1702307" cy="842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6995" y="3660647"/>
            <a:ext cx="1670303" cy="833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3483" y="4972811"/>
            <a:ext cx="2996183" cy="1303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200" y="1596897"/>
            <a:ext cx="97682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employee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has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first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name,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last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name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more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than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qualifications.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5503" y="2426207"/>
            <a:ext cx="7211568" cy="221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5522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>
                <a:solidFill>
                  <a:srgbClr val="514743"/>
                </a:solidFill>
              </a:rPr>
              <a:t>Multi-valued</a:t>
            </a:r>
            <a:r>
              <a:rPr dirty="0">
                <a:solidFill>
                  <a:srgbClr val="514743"/>
                </a:solidFill>
              </a:rPr>
              <a:t> </a:t>
            </a:r>
            <a:r>
              <a:rPr spc="-45" dirty="0">
                <a:solidFill>
                  <a:srgbClr val="514743"/>
                </a:solidFill>
              </a:rPr>
              <a:t>Attribute</a:t>
            </a:r>
          </a:p>
        </p:txBody>
      </p:sp>
      <p:sp>
        <p:nvSpPr>
          <p:cNvPr id="5" name="object 5"/>
          <p:cNvSpPr/>
          <p:nvPr/>
        </p:nvSpPr>
        <p:spPr>
          <a:xfrm>
            <a:off x="9115043" y="176784"/>
            <a:ext cx="1970531" cy="996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3352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>
                <a:solidFill>
                  <a:srgbClr val="514743"/>
                </a:solidFill>
              </a:rPr>
              <a:t>Key</a:t>
            </a:r>
            <a:r>
              <a:rPr spc="-50" dirty="0">
                <a:solidFill>
                  <a:srgbClr val="514743"/>
                </a:solidFill>
              </a:rPr>
              <a:t> </a:t>
            </a:r>
            <a:r>
              <a:rPr spc="-45" dirty="0">
                <a:solidFill>
                  <a:srgbClr val="514743"/>
                </a:solidFill>
              </a:rPr>
              <a:t>Attribute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9043035" cy="147129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Primary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Key</a:t>
            </a:r>
            <a:endParaRPr sz="240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spcBef>
                <a:spcPts val="1839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department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has Primary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Key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dept_no,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department_name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location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5271" y="338327"/>
            <a:ext cx="1670303" cy="8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7420" y="3215639"/>
            <a:ext cx="7197852" cy="2822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1502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Entity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979660" cy="32816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defined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as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anything,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which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uniquely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identified 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about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which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data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stored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 a</a:t>
            </a:r>
            <a:r>
              <a:rPr sz="2400" spc="-4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database.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marR="381000" indent="-228600">
              <a:lnSpc>
                <a:spcPts val="2590"/>
              </a:lnSpc>
              <a:spcBef>
                <a:spcPts val="263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place,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person,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picture, concept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(e.g.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course,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position,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job)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are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example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an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entity.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30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Some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other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examples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student,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workers,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car,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departments,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etc.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324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>
                <a:solidFill>
                  <a:srgbClr val="514743"/>
                </a:solidFill>
              </a:rPr>
              <a:t>Derived</a:t>
            </a:r>
            <a:r>
              <a:rPr spc="-75" dirty="0">
                <a:solidFill>
                  <a:srgbClr val="514743"/>
                </a:solidFill>
              </a:rPr>
              <a:t> </a:t>
            </a:r>
            <a:r>
              <a:rPr spc="-45" dirty="0">
                <a:solidFill>
                  <a:srgbClr val="514743"/>
                </a:solidFill>
              </a:rPr>
              <a:t>Attribute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977120" cy="19373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2893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value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from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values </a:t>
            </a:r>
            <a:r>
              <a:rPr sz="2400" spc="-175" dirty="0">
                <a:solidFill>
                  <a:srgbClr val="514743"/>
                </a:solidFill>
                <a:latin typeface="Arial Black"/>
                <a:cs typeface="Arial Black"/>
              </a:rPr>
              <a:t>of 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other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related</a:t>
            </a:r>
            <a:r>
              <a:rPr sz="2400" spc="3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attributes.</a:t>
            </a:r>
            <a:endParaRPr sz="240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spcBef>
                <a:spcPts val="1810"/>
              </a:spcBef>
              <a:buFont typeface="Wingdings"/>
              <a:buChar char=""/>
              <a:tabLst>
                <a:tab pos="241935" algn="l"/>
                <a:tab pos="1473835" algn="l"/>
                <a:tab pos="4435475" algn="l"/>
                <a:tab pos="6368415" algn="l"/>
              </a:tabLst>
            </a:pP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Age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person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from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birth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current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</a:t>
            </a:r>
            <a:r>
              <a:rPr sz="2400" spc="-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i.e.	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age  </a:t>
            </a:r>
            <a:r>
              <a:rPr sz="2400" spc="-114" dirty="0">
                <a:solidFill>
                  <a:srgbClr val="514743"/>
                </a:solidFill>
                <a:latin typeface="Arial Black"/>
                <a:cs typeface="Arial Black"/>
              </a:rPr>
              <a:t>=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current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</a:t>
            </a:r>
            <a:r>
              <a:rPr sz="2400" spc="-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514743"/>
                </a:solidFill>
                <a:latin typeface="Arial Black"/>
                <a:cs typeface="Arial Black"/>
              </a:rPr>
              <a:t>–	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birth.	</a:t>
            </a: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this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example,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age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0888" y="252984"/>
            <a:ext cx="1694688" cy="92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4895" y="3886200"/>
            <a:ext cx="6769608" cy="2508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5042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solidFill>
                  <a:srgbClr val="514743"/>
                </a:solidFill>
              </a:rPr>
              <a:t>Composite</a:t>
            </a:r>
            <a:r>
              <a:rPr spc="-50" dirty="0">
                <a:solidFill>
                  <a:srgbClr val="514743"/>
                </a:solidFill>
              </a:rPr>
              <a:t> </a:t>
            </a:r>
            <a:r>
              <a:rPr spc="-45" dirty="0">
                <a:solidFill>
                  <a:srgbClr val="514743"/>
                </a:solidFill>
              </a:rPr>
              <a:t>Attribute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09066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Composite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which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further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subdivided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into 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simple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attributes.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5688" y="2446019"/>
            <a:ext cx="7677911" cy="3726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 Relationship Model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8125" y="192735"/>
            <a:ext cx="95957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64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619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solidFill>
                  <a:srgbClr val="514743"/>
                </a:solidFill>
              </a:rPr>
              <a:t>Task </a:t>
            </a:r>
            <a:r>
              <a:rPr spc="-65" dirty="0">
                <a:solidFill>
                  <a:srgbClr val="514743"/>
                </a:solidFill>
              </a:rPr>
              <a:t>: </a:t>
            </a:r>
            <a:r>
              <a:rPr spc="-20" dirty="0">
                <a:solidFill>
                  <a:srgbClr val="514743"/>
                </a:solidFill>
              </a:rPr>
              <a:t>ER</a:t>
            </a:r>
            <a:r>
              <a:rPr spc="204" dirty="0">
                <a:solidFill>
                  <a:srgbClr val="514743"/>
                </a:solidFill>
              </a:rPr>
              <a:t> </a:t>
            </a:r>
            <a:r>
              <a:rPr spc="-5" dirty="0">
                <a:solidFill>
                  <a:srgbClr val="514743"/>
                </a:solidFill>
              </a:rPr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9783445" cy="314452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61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360" dirty="0">
                <a:solidFill>
                  <a:srgbClr val="514743"/>
                </a:solidFill>
                <a:latin typeface="Arial Black"/>
                <a:cs typeface="Arial Black"/>
              </a:rPr>
              <a:t>Draw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</a:t>
            </a:r>
            <a:r>
              <a:rPr sz="2400" spc="-4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student.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360" dirty="0">
                <a:solidFill>
                  <a:srgbClr val="514743"/>
                </a:solidFill>
                <a:latin typeface="Arial Black"/>
                <a:cs typeface="Arial Black"/>
              </a:rPr>
              <a:t>Draw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customers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loan</a:t>
            </a:r>
            <a:r>
              <a:rPr sz="2400" spc="-5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relation.</a:t>
            </a:r>
            <a:endParaRPr sz="2400">
              <a:latin typeface="Arial Black"/>
              <a:cs typeface="Arial Black"/>
            </a:endParaRPr>
          </a:p>
          <a:p>
            <a:pPr marL="527685" marR="5080" indent="-514984">
              <a:lnSpc>
                <a:spcPts val="2590"/>
              </a:lnSpc>
              <a:spcBef>
                <a:spcPts val="183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360" dirty="0">
                <a:solidFill>
                  <a:srgbClr val="514743"/>
                </a:solidFill>
                <a:latin typeface="Arial Black"/>
                <a:cs typeface="Arial Black"/>
              </a:rPr>
              <a:t>Draw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hospital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with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set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patients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medical 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doctors.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4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360" dirty="0">
                <a:solidFill>
                  <a:srgbClr val="514743"/>
                </a:solidFill>
                <a:latin typeface="Arial Black"/>
                <a:cs typeface="Arial Black"/>
              </a:rPr>
              <a:t>Draw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banking</a:t>
            </a: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system.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360" dirty="0">
                <a:solidFill>
                  <a:srgbClr val="514743"/>
                </a:solidFill>
                <a:latin typeface="Arial Black"/>
                <a:cs typeface="Arial Black"/>
              </a:rPr>
              <a:t>Draw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car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insurance</a:t>
            </a:r>
            <a:r>
              <a:rPr sz="2400" spc="-1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company.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5032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514743"/>
                </a:solidFill>
              </a:rPr>
              <a:t>Relationship</a:t>
            </a:r>
            <a:r>
              <a:rPr spc="20" dirty="0">
                <a:solidFill>
                  <a:srgbClr val="514743"/>
                </a:solidFill>
              </a:rPr>
              <a:t> </a:t>
            </a:r>
            <a:r>
              <a:rPr spc="10" dirty="0">
                <a:solidFill>
                  <a:srgbClr val="514743"/>
                </a:solidFill>
              </a:rPr>
              <a:t>Degree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614535" cy="35102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Relationship degree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refers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number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associated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entities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 a 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relationship.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31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degree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broadly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classified</a:t>
            </a:r>
            <a:r>
              <a:rPr sz="2400" spc="-12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into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Unary(Recursive)</a:t>
            </a:r>
            <a:r>
              <a:rPr sz="2400" spc="-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Binary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Ternary</a:t>
            </a:r>
            <a:r>
              <a:rPr sz="2400" spc="-1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7432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514743"/>
                </a:solidFill>
              </a:rPr>
              <a:t>Unary(Recursive)</a:t>
            </a:r>
            <a:r>
              <a:rPr spc="-20" dirty="0">
                <a:solidFill>
                  <a:srgbClr val="514743"/>
                </a:solidFill>
              </a:rPr>
              <a:t> </a:t>
            </a:r>
            <a:r>
              <a:rPr spc="-25" dirty="0">
                <a:solidFill>
                  <a:srgbClr val="514743"/>
                </a:solidFill>
              </a:rPr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8482965" cy="114173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number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associated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r>
              <a:rPr sz="2400" spc="-1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one.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related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itself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340" dirty="0">
                <a:solidFill>
                  <a:srgbClr val="514743"/>
                </a:solidFill>
                <a:latin typeface="Arial Black"/>
                <a:cs typeface="Arial Black"/>
              </a:rPr>
              <a:t>known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as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recursive</a:t>
            </a:r>
            <a:r>
              <a:rPr sz="2400" spc="-5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relationship.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3406140"/>
            <a:ext cx="7313676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7377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Binary</a:t>
            </a:r>
            <a:r>
              <a:rPr spc="-5" dirty="0">
                <a:solidFill>
                  <a:srgbClr val="514743"/>
                </a:solidFill>
              </a:rPr>
              <a:t> </a:t>
            </a:r>
            <a:r>
              <a:rPr spc="-25" dirty="0">
                <a:solidFill>
                  <a:srgbClr val="514743"/>
                </a:solidFill>
              </a:rPr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9184640" cy="114173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binary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relationship,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two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entities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are</a:t>
            </a:r>
            <a:r>
              <a:rPr sz="2400" spc="-459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involved.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Consider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example: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each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department </a:t>
            </a: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will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many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workers.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3060" y="3755135"/>
            <a:ext cx="8944356" cy="141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5062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514743"/>
                </a:solidFill>
              </a:rPr>
              <a:t>Ternary</a:t>
            </a:r>
            <a:r>
              <a:rPr spc="-20" dirty="0">
                <a:solidFill>
                  <a:srgbClr val="514743"/>
                </a:solidFill>
              </a:rPr>
              <a:t> </a:t>
            </a:r>
            <a:r>
              <a:rPr spc="-25" dirty="0">
                <a:solidFill>
                  <a:srgbClr val="514743"/>
                </a:solidFill>
              </a:rPr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9831705" cy="147129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ternary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relationship,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three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entities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are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simultaneously</a:t>
            </a:r>
            <a:r>
              <a:rPr sz="2400" spc="15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involved.</a:t>
            </a:r>
            <a:endParaRPr sz="240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spcBef>
                <a:spcPts val="1839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Example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Consider a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project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assigned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many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employee.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project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assigned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-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location.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0007" y="3477767"/>
            <a:ext cx="6925056" cy="283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2835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Entity</a:t>
            </a:r>
            <a:r>
              <a:rPr spc="-25" dirty="0">
                <a:solidFill>
                  <a:srgbClr val="514743"/>
                </a:solidFill>
              </a:rPr>
              <a:t> </a:t>
            </a:r>
            <a:r>
              <a:rPr spc="-140" dirty="0">
                <a:solidFill>
                  <a:srgbClr val="514743"/>
                </a:solidFill>
              </a:rPr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7180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type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collection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similar</a:t>
            </a:r>
            <a:r>
              <a:rPr sz="2400" spc="-52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entities.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34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entity-type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-5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category.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267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type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group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objects,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people,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concepts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other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items 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same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set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properties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</a:t>
            </a:r>
            <a:r>
              <a:rPr sz="2400" spc="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attributes.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502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Entity </a:t>
            </a:r>
            <a:r>
              <a:rPr spc="-20" dirty="0">
                <a:solidFill>
                  <a:srgbClr val="514743"/>
                </a:solidFill>
              </a:rPr>
              <a:t>Relationship(ER)</a:t>
            </a:r>
            <a:r>
              <a:rPr spc="90" dirty="0">
                <a:solidFill>
                  <a:srgbClr val="514743"/>
                </a:solidFill>
              </a:rPr>
              <a:t> </a:t>
            </a:r>
            <a:r>
              <a:rPr spc="-30" dirty="0">
                <a:solidFill>
                  <a:srgbClr val="514743"/>
                </a:solidFill>
              </a:rPr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904095" cy="3940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16305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1976, </a:t>
            </a:r>
            <a:r>
              <a:rPr sz="2400" b="1" spc="-80" dirty="0">
                <a:solidFill>
                  <a:srgbClr val="514743"/>
                </a:solidFill>
                <a:latin typeface="Arial"/>
                <a:cs typeface="Arial"/>
              </a:rPr>
              <a:t>Peter </a:t>
            </a:r>
            <a:r>
              <a:rPr sz="2400" b="1" spc="-90" dirty="0">
                <a:solidFill>
                  <a:srgbClr val="514743"/>
                </a:solidFill>
                <a:latin typeface="Arial"/>
                <a:cs typeface="Arial"/>
              </a:rPr>
              <a:t>Chen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first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proposed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modeling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databases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using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graphical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technique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humans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relate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easily.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263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Entity–Relationship </a:t>
            </a: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(ER)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model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abstract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conceptual </a:t>
            </a:r>
            <a:r>
              <a:rPr sz="2400" spc="-385" dirty="0">
                <a:solidFill>
                  <a:srgbClr val="514743"/>
                </a:solidFill>
                <a:latin typeface="Arial Black"/>
                <a:cs typeface="Arial Black"/>
              </a:rPr>
              <a:t>way </a:t>
            </a:r>
            <a:r>
              <a:rPr sz="2400" spc="-175" dirty="0">
                <a:solidFill>
                  <a:srgbClr val="514743"/>
                </a:solidFill>
                <a:latin typeface="Arial Black"/>
                <a:cs typeface="Arial Black"/>
              </a:rPr>
              <a:t>of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describing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database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marR="50165" indent="-228600">
              <a:lnSpc>
                <a:spcPct val="90100"/>
              </a:lnSpc>
              <a:spcBef>
                <a:spcPts val="2590"/>
              </a:spcBef>
              <a:buFont typeface="Wingdings"/>
              <a:buChar char=""/>
              <a:tabLst>
                <a:tab pos="241935" algn="l"/>
                <a:tab pos="6076950" algn="l"/>
                <a:tab pos="861631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Model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based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on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perception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real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world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consists </a:t>
            </a:r>
            <a:r>
              <a:rPr sz="2400" spc="-175" dirty="0">
                <a:solidFill>
                  <a:srgbClr val="514743"/>
                </a:solidFill>
                <a:latin typeface="Arial Black"/>
                <a:cs typeface="Arial Black"/>
              </a:rPr>
              <a:t>of 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collection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basic 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objects</a:t>
            </a:r>
            <a:r>
              <a:rPr sz="2400" spc="-1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called</a:t>
            </a:r>
            <a:r>
              <a:rPr sz="2400" spc="-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b="1" spc="-55" dirty="0">
                <a:solidFill>
                  <a:srgbClr val="514743"/>
                </a:solidFill>
                <a:latin typeface="Arial"/>
                <a:cs typeface="Arial"/>
              </a:rPr>
              <a:t>entities	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-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b="1" spc="-85" dirty="0">
                <a:solidFill>
                  <a:srgbClr val="514743"/>
                </a:solidFill>
                <a:latin typeface="Arial"/>
                <a:cs typeface="Arial"/>
              </a:rPr>
              <a:t>relationships	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among 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these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objects.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502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Entity </a:t>
            </a:r>
            <a:r>
              <a:rPr spc="-20" dirty="0">
                <a:solidFill>
                  <a:srgbClr val="514743"/>
                </a:solidFill>
              </a:rPr>
              <a:t>Relationship(ER)</a:t>
            </a:r>
            <a:r>
              <a:rPr spc="90" dirty="0">
                <a:solidFill>
                  <a:srgbClr val="514743"/>
                </a:solidFill>
              </a:rPr>
              <a:t> </a:t>
            </a:r>
            <a:r>
              <a:rPr spc="-30" dirty="0">
                <a:solidFill>
                  <a:srgbClr val="514743"/>
                </a:solidFill>
              </a:rPr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628505" cy="24949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156845" indent="-228600" algn="just">
              <a:lnSpc>
                <a:spcPct val="90100"/>
              </a:lnSpc>
              <a:spcBef>
                <a:spcPts val="38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model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achieves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high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degree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b="1" dirty="0">
                <a:solidFill>
                  <a:srgbClr val="514743"/>
                </a:solidFill>
                <a:latin typeface="Arial"/>
                <a:cs typeface="Arial"/>
              </a:rPr>
              <a:t>data </a:t>
            </a:r>
            <a:r>
              <a:rPr sz="2400" b="1" spc="-55" dirty="0">
                <a:solidFill>
                  <a:srgbClr val="514743"/>
                </a:solidFill>
                <a:latin typeface="Arial"/>
                <a:cs typeface="Arial"/>
              </a:rPr>
              <a:t>independence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which 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means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database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designer </a:t>
            </a:r>
            <a:r>
              <a:rPr sz="2400" b="1" spc="-25" dirty="0">
                <a:solidFill>
                  <a:srgbClr val="514743"/>
                </a:solidFill>
                <a:latin typeface="Arial"/>
                <a:cs typeface="Arial"/>
              </a:rPr>
              <a:t>do </a:t>
            </a:r>
            <a:r>
              <a:rPr sz="2400" b="1" spc="-30" dirty="0">
                <a:solidFill>
                  <a:srgbClr val="514743"/>
                </a:solidFill>
                <a:latin typeface="Arial"/>
                <a:cs typeface="Arial"/>
              </a:rPr>
              <a:t>not </a:t>
            </a:r>
            <a:r>
              <a:rPr sz="2400" b="1" spc="-70" dirty="0">
                <a:solidFill>
                  <a:srgbClr val="514743"/>
                </a:solidFill>
                <a:latin typeface="Arial"/>
                <a:cs typeface="Arial"/>
              </a:rPr>
              <a:t>have </a:t>
            </a:r>
            <a:r>
              <a:rPr sz="2400" b="1" spc="5" dirty="0">
                <a:solidFill>
                  <a:srgbClr val="514743"/>
                </a:solidFill>
                <a:latin typeface="Arial"/>
                <a:cs typeface="Arial"/>
              </a:rPr>
              <a:t>to </a:t>
            </a:r>
            <a:r>
              <a:rPr sz="2400" b="1" spc="-95" dirty="0">
                <a:solidFill>
                  <a:srgbClr val="514743"/>
                </a:solidFill>
                <a:latin typeface="Arial"/>
                <a:cs typeface="Arial"/>
              </a:rPr>
              <a:t>worry </a:t>
            </a:r>
            <a:r>
              <a:rPr sz="2400" b="1" spc="-30" dirty="0">
                <a:solidFill>
                  <a:srgbClr val="514743"/>
                </a:solidFill>
                <a:latin typeface="Arial"/>
                <a:cs typeface="Arial"/>
              </a:rPr>
              <a:t>about </a:t>
            </a:r>
            <a:r>
              <a:rPr sz="2400" b="1" spc="-35" dirty="0">
                <a:solidFill>
                  <a:srgbClr val="514743"/>
                </a:solidFill>
                <a:latin typeface="Arial"/>
                <a:cs typeface="Arial"/>
              </a:rPr>
              <a:t>the  </a:t>
            </a:r>
            <a:r>
              <a:rPr sz="2400" b="1" spc="-90" dirty="0">
                <a:solidFill>
                  <a:srgbClr val="514743"/>
                </a:solidFill>
                <a:latin typeface="Arial"/>
                <a:cs typeface="Arial"/>
              </a:rPr>
              <a:t>physical </a:t>
            </a:r>
            <a:r>
              <a:rPr sz="2400" b="1" spc="-70" dirty="0">
                <a:solidFill>
                  <a:srgbClr val="514743"/>
                </a:solidFill>
                <a:latin typeface="Arial"/>
                <a:cs typeface="Arial"/>
              </a:rPr>
              <a:t>structure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</a:t>
            </a:r>
            <a:r>
              <a:rPr sz="2400" spc="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database.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234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The</a:t>
            </a:r>
            <a:r>
              <a:rPr sz="2400" spc="-1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goal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440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Modelling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is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to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produce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model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data</a:t>
            </a:r>
            <a:r>
              <a:rPr sz="2400" spc="-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is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514743"/>
                </a:solidFill>
                <a:latin typeface="Arial Black"/>
                <a:cs typeface="Arial Black"/>
              </a:rPr>
              <a:t>non-</a:t>
            </a:r>
            <a:endParaRPr sz="2400">
              <a:latin typeface="Arial Black"/>
              <a:cs typeface="Arial Black"/>
            </a:endParaRPr>
          </a:p>
          <a:p>
            <a:pPr marL="241300">
              <a:lnSpc>
                <a:spcPts val="2735"/>
              </a:lnSpc>
            </a:pP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technical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free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4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ambiguities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137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Entity </a:t>
            </a:r>
            <a:r>
              <a:rPr spc="-20" dirty="0">
                <a:solidFill>
                  <a:srgbClr val="514743"/>
                </a:solidFill>
              </a:rPr>
              <a:t>Relationship(ER)</a:t>
            </a:r>
            <a:r>
              <a:rPr spc="60" dirty="0">
                <a:solidFill>
                  <a:srgbClr val="514743"/>
                </a:solidFill>
              </a:rPr>
              <a:t> </a:t>
            </a:r>
            <a:r>
              <a:rPr spc="-5" dirty="0">
                <a:solidFill>
                  <a:srgbClr val="514743"/>
                </a:solidFill>
              </a:rPr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267190" cy="183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graphical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modelling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standardize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modelling.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marR="1020444" indent="-228600">
              <a:lnSpc>
                <a:spcPts val="2590"/>
              </a:lnSpc>
              <a:spcBef>
                <a:spcPts val="267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modeling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carried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out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with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help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pictorial 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representation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b="1" spc="-75" dirty="0">
                <a:solidFill>
                  <a:srgbClr val="514743"/>
                </a:solidFill>
                <a:latin typeface="Arial"/>
                <a:cs typeface="Arial"/>
              </a:rPr>
              <a:t>entities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, </a:t>
            </a:r>
            <a:r>
              <a:rPr sz="2400" b="1" spc="-65" dirty="0">
                <a:solidFill>
                  <a:srgbClr val="514743"/>
                </a:solidFill>
                <a:latin typeface="Arial"/>
                <a:cs typeface="Arial"/>
              </a:rPr>
              <a:t>attributes</a:t>
            </a:r>
            <a:r>
              <a:rPr sz="2400" spc="-65" dirty="0">
                <a:solidFill>
                  <a:srgbClr val="514743"/>
                </a:solidFill>
                <a:latin typeface="Arial Black"/>
                <a:cs typeface="Arial Black"/>
              </a:rPr>
              <a:t>,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-4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b="1" spc="-100" dirty="0">
                <a:solidFill>
                  <a:srgbClr val="514743"/>
                </a:solidFill>
                <a:latin typeface="Arial"/>
                <a:cs typeface="Arial"/>
              </a:rPr>
              <a:t>relationships</a:t>
            </a:r>
            <a:r>
              <a:rPr sz="2400" spc="-100" dirty="0">
                <a:solidFill>
                  <a:srgbClr val="514743"/>
                </a:solidFill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6455" y="4668011"/>
            <a:ext cx="5433060" cy="1132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2480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solidFill>
                  <a:srgbClr val="514743"/>
                </a:solidFill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10205720" cy="370268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property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r>
              <a:rPr sz="2400" spc="-5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type.</a:t>
            </a:r>
            <a:endParaRPr sz="240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spcBef>
                <a:spcPts val="1839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data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</a:t>
            </a:r>
            <a:r>
              <a:rPr sz="2400" spc="-470" dirty="0">
                <a:solidFill>
                  <a:srgbClr val="514743"/>
                </a:solidFill>
                <a:latin typeface="Arial Black"/>
                <a:cs typeface="Arial Black"/>
              </a:rPr>
              <a:t>we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want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keep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about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each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within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type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contained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</a:t>
            </a:r>
            <a:r>
              <a:rPr sz="2400" spc="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attributes.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Examples 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Attributes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Roll number,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name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grade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are</a:t>
            </a:r>
            <a:r>
              <a:rPr sz="2400" spc="-4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attributes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Student.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Brand,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cost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weight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are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attributes</a:t>
            </a:r>
            <a:r>
              <a:rPr sz="2400" spc="3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Cellphone.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  <a:tab pos="6283325" algn="l"/>
              </a:tabLst>
            </a:pP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Book 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name, 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price,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author,</a:t>
            </a:r>
            <a:r>
              <a:rPr sz="2400" spc="-5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publisher,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etc.	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are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attributes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Book.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674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>
                <a:solidFill>
                  <a:srgbClr val="514743"/>
                </a:solidFill>
              </a:rPr>
              <a:t>Types </a:t>
            </a:r>
            <a:r>
              <a:rPr dirty="0">
                <a:solidFill>
                  <a:srgbClr val="514743"/>
                </a:solidFill>
              </a:rPr>
              <a:t>of</a:t>
            </a:r>
            <a:r>
              <a:rPr spc="170" dirty="0">
                <a:solidFill>
                  <a:srgbClr val="514743"/>
                </a:solidFill>
              </a:rPr>
              <a:t> </a:t>
            </a:r>
            <a:r>
              <a:rPr spc="-55" dirty="0">
                <a:solidFill>
                  <a:srgbClr val="514743"/>
                </a:solidFill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3678554" cy="448945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61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Single-valued</a:t>
            </a:r>
            <a:r>
              <a:rPr sz="2400" spc="-15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Multi-valued</a:t>
            </a:r>
            <a:r>
              <a:rPr sz="2400" spc="-11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Null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Simple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Composite</a:t>
            </a:r>
            <a:r>
              <a:rPr sz="2400" spc="-11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Key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Derived</a:t>
            </a:r>
            <a:r>
              <a:rPr sz="2400" spc="-15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r>
              <a:rPr sz="2400" spc="-1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Domain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1233</Words>
  <Application>Microsoft Office PowerPoint</Application>
  <PresentationFormat>Widescreen</PresentationFormat>
  <Paragraphs>180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Book Antiqua</vt:lpstr>
      <vt:lpstr>Calibri</vt:lpstr>
      <vt:lpstr>Times New Roman</vt:lpstr>
      <vt:lpstr>Wingdings</vt:lpstr>
      <vt:lpstr>Office Theme</vt:lpstr>
      <vt:lpstr> Entity Relationship  Modelling</vt:lpstr>
      <vt:lpstr>Entity Relationship(ER) Diagram</vt:lpstr>
      <vt:lpstr>Entity</vt:lpstr>
      <vt:lpstr>Entity Type</vt:lpstr>
      <vt:lpstr>Entity Relationship(ER) Modelling</vt:lpstr>
      <vt:lpstr>Entity Relationship(ER) Modelling</vt:lpstr>
      <vt:lpstr>Entity Relationship(ER) Diagram</vt:lpstr>
      <vt:lpstr>Attributes</vt:lpstr>
      <vt:lpstr>Types of Attributes</vt:lpstr>
      <vt:lpstr>Types of Attributes</vt:lpstr>
      <vt:lpstr>Types of Attributes</vt:lpstr>
      <vt:lpstr>Types of Attributes</vt:lpstr>
      <vt:lpstr>Types of Attributes</vt:lpstr>
      <vt:lpstr>Relationship</vt:lpstr>
      <vt:lpstr>Structural Constraints</vt:lpstr>
      <vt:lpstr>Structural Constraints</vt:lpstr>
      <vt:lpstr>Structural Constraints</vt:lpstr>
      <vt:lpstr>ER Diagram Notation (CHEN)</vt:lpstr>
      <vt:lpstr>ER Diagram</vt:lpstr>
      <vt:lpstr>ER Diagram</vt:lpstr>
      <vt:lpstr>ER Diagram</vt:lpstr>
      <vt:lpstr>Task : Draw ER Diagram</vt:lpstr>
      <vt:lpstr>Multiplicity</vt:lpstr>
      <vt:lpstr>Classification of Entity Sets (CHEN)</vt:lpstr>
      <vt:lpstr>Classification of Entity Sets (CHEN)</vt:lpstr>
      <vt:lpstr>Associative or Composite entity</vt:lpstr>
      <vt:lpstr>Attribute Notation (CHEN)</vt:lpstr>
      <vt:lpstr>Multi-valued Attribute</vt:lpstr>
      <vt:lpstr>Key Attribute</vt:lpstr>
      <vt:lpstr>Derived Attribute</vt:lpstr>
      <vt:lpstr>Composite Attribute</vt:lpstr>
      <vt:lpstr>Entity- Relationship Model</vt:lpstr>
      <vt:lpstr>Task : ER Diagram</vt:lpstr>
      <vt:lpstr>Relationship Degree</vt:lpstr>
      <vt:lpstr>Unary(Recursive) relationship</vt:lpstr>
      <vt:lpstr>Binary relationship</vt:lpstr>
      <vt:lpstr>Ternary relationship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Entity Relationship  Modelling</dc:title>
  <dc:creator>Pradip Kharbuja</dc:creator>
  <cp:lastModifiedBy>Admin</cp:lastModifiedBy>
  <cp:revision>4</cp:revision>
  <dcterms:created xsi:type="dcterms:W3CDTF">2018-07-29T04:19:41Z</dcterms:created>
  <dcterms:modified xsi:type="dcterms:W3CDTF">2018-07-30T04:19:23Z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2018-07-29T00:00:00Z</vt:filetime>
  </property>
</Properties>
</file>