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83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92" autoAdjust="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93F36-54DC-49FB-AC2A-B85260FD2236}" type="datetimeFigureOut">
              <a:rPr lang="en-IN" smtClean="0"/>
              <a:t>16-08-2020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374E-2E14-47A3-A373-115C70EC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374E-2E14-47A3-A373-115C70EC0D0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43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34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23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1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2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4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63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8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3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Database </a:t>
            </a:r>
            <a:r>
              <a:rPr lang="en-IN"/>
              <a:t>and </a:t>
            </a:r>
            <a:r>
              <a:rPr lang="en-IN" spc="-5"/>
              <a:t>Database</a:t>
            </a:r>
            <a:r>
              <a:rPr lang="en-IN" spc="-170"/>
              <a:t> </a:t>
            </a:r>
            <a:r>
              <a:rPr lang="en-IN" spc="-10"/>
              <a:t>Users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66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7717" y="1948941"/>
            <a:ext cx="8068564" cy="184665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000" b="1" dirty="0"/>
              <a:t>3 Schema architecture </a:t>
            </a:r>
          </a:p>
          <a:p>
            <a:pPr marL="0" indent="0" algn="ctr">
              <a:buNone/>
            </a:pPr>
            <a:r>
              <a:rPr lang="en-IN" sz="4000" b="1" dirty="0"/>
              <a:t>and </a:t>
            </a:r>
          </a:p>
          <a:p>
            <a:pPr marL="0" indent="0" algn="ctr">
              <a:buNone/>
            </a:pPr>
            <a:r>
              <a:rPr lang="en-IN" sz="4000" b="1" dirty="0"/>
              <a:t>database users</a:t>
            </a:r>
          </a:p>
        </p:txBody>
      </p:sp>
    </p:spTree>
    <p:extLst>
      <p:ext uri="{BB962C8B-B14F-4D97-AF65-F5344CB8AC3E}">
        <p14:creationId xmlns:p14="http://schemas.microsoft.com/office/powerpoint/2010/main" val="280910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91413"/>
            <a:ext cx="7997190" cy="5747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95"/>
              </a:spcBef>
              <a:buAutoNum type="alphaUcParenR" startAt="2"/>
              <a:tabLst>
                <a:tab pos="39497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Conceptual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/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Logical</a:t>
            </a:r>
            <a:r>
              <a:rPr sz="2800" spc="20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33CC"/>
              </a:buClr>
              <a:buFont typeface="Calibri"/>
              <a:buAutoNum type="alphaUcParenR" startAt="2"/>
            </a:pPr>
            <a:endParaRPr sz="2250" dirty="0">
              <a:latin typeface="Times New Roman"/>
              <a:cs typeface="Times New Roman"/>
            </a:endParaRPr>
          </a:p>
          <a:p>
            <a:pPr marL="546100" marR="86995" lvl="1">
              <a:lnSpc>
                <a:spcPct val="100000"/>
              </a:lnSpc>
              <a:buFont typeface="Wingdings"/>
              <a:buChar char=""/>
              <a:tabLst>
                <a:tab pos="989330" algn="l"/>
                <a:tab pos="989965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5" dirty="0">
                <a:latin typeface="Calibri"/>
                <a:cs typeface="Calibri"/>
              </a:rPr>
              <a:t>about </a:t>
            </a:r>
            <a:r>
              <a:rPr lang="en-IN" sz="2800" b="1" i="1" u="sng" spc="-5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20" dirty="0">
                <a:latin typeface="Calibri"/>
                <a:cs typeface="Calibri"/>
              </a:rPr>
              <a:t>data </a:t>
            </a:r>
            <a:r>
              <a:rPr sz="2800" b="1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database 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b="1" spc="-10" dirty="0">
                <a:latin typeface="Calibri"/>
                <a:cs typeface="Calibri"/>
              </a:rPr>
              <a:t>relationship </a:t>
            </a:r>
            <a:r>
              <a:rPr sz="2800" spc="-5" dirty="0">
                <a:latin typeface="Calibri"/>
                <a:cs typeface="Calibri"/>
              </a:rPr>
              <a:t>among the </a:t>
            </a:r>
            <a:r>
              <a:rPr sz="2800" spc="-20" dirty="0">
                <a:latin typeface="Calibri"/>
                <a:cs typeface="Calibri"/>
              </a:rPr>
              <a:t>stored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89330" lvl="1" indent="-44323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89330" algn="l"/>
                <a:tab pos="989965" algn="l"/>
              </a:tabLst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DBA</a:t>
            </a:r>
            <a:endParaRPr sz="2800" dirty="0">
              <a:latin typeface="Calibri"/>
              <a:cs typeface="Calibri"/>
            </a:endParaRPr>
          </a:p>
          <a:p>
            <a:pPr marL="908685" lvl="1" indent="-362585">
              <a:lnSpc>
                <a:spcPct val="100000"/>
              </a:lnSpc>
              <a:buFont typeface="Wingdings"/>
              <a:buChar char=""/>
              <a:tabLst>
                <a:tab pos="909319" algn="l"/>
              </a:tabLst>
            </a:pPr>
            <a:r>
              <a:rPr sz="2800" spc="-15" dirty="0">
                <a:latin typeface="Calibri"/>
                <a:cs typeface="Calibri"/>
              </a:rPr>
              <a:t>DBA </a:t>
            </a:r>
            <a:r>
              <a:rPr sz="2800" spc="-10" dirty="0">
                <a:latin typeface="Calibri"/>
                <a:cs typeface="Calibri"/>
              </a:rPr>
              <a:t>decide what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30" dirty="0">
                <a:latin typeface="Calibri"/>
                <a:cs typeface="Calibri"/>
              </a:rPr>
              <a:t>kept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 dirty="0">
              <a:latin typeface="Calibri"/>
              <a:cs typeface="Calibri"/>
            </a:endParaRPr>
          </a:p>
          <a:p>
            <a:pPr marL="465455" indent="-376555">
              <a:lnSpc>
                <a:spcPct val="100000"/>
              </a:lnSpc>
              <a:spcBef>
                <a:spcPts val="1560"/>
              </a:spcBef>
              <a:buAutoNum type="alphaUcParenR" startAt="2"/>
              <a:tabLst>
                <a:tab pos="46609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Internal </a:t>
            </a: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/ </a:t>
            </a:r>
            <a:r>
              <a:rPr sz="2800" spc="-20" dirty="0">
                <a:solidFill>
                  <a:srgbClr val="FF33CC"/>
                </a:solidFill>
                <a:latin typeface="Calibri"/>
                <a:cs typeface="Calibri"/>
              </a:rPr>
              <a:t>Physical</a:t>
            </a:r>
            <a:r>
              <a:rPr sz="2800" spc="2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33CC"/>
              </a:buClr>
              <a:buFont typeface="Calibri"/>
              <a:buAutoNum type="alphaUcParenR" startAt="2"/>
            </a:pPr>
            <a:endParaRPr sz="2800" dirty="0">
              <a:latin typeface="Times New Roman"/>
              <a:cs typeface="Times New Roman"/>
            </a:endParaRPr>
          </a:p>
          <a:p>
            <a:pPr marL="62230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20" dirty="0">
                <a:latin typeface="Calibri"/>
                <a:cs typeface="Calibri"/>
              </a:rPr>
              <a:t>Lowest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 dirty="0">
              <a:latin typeface="Calibri"/>
              <a:cs typeface="Calibri"/>
            </a:endParaRPr>
          </a:p>
          <a:p>
            <a:pPr marL="62230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endParaRPr sz="2800" dirty="0">
              <a:latin typeface="Calibri"/>
              <a:cs typeface="Calibri"/>
            </a:endParaRPr>
          </a:p>
          <a:p>
            <a:pPr marL="622300" marR="5080" lvl="1">
              <a:lnSpc>
                <a:spcPct val="100000"/>
              </a:lnSpc>
              <a:buFont typeface="Wingdings"/>
              <a:buChar char=""/>
              <a:tabLst>
                <a:tab pos="1065530" algn="l"/>
                <a:tab pos="1066165" algn="l"/>
              </a:tabLst>
            </a:pPr>
            <a:r>
              <a:rPr sz="2800" spc="-15" dirty="0">
                <a:latin typeface="Calibri"/>
                <a:cs typeface="Calibri"/>
              </a:rPr>
              <a:t>DBA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aware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physical  organization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984885" lvl="1" indent="-3625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Describes </a:t>
            </a:r>
            <a:r>
              <a:rPr sz="2800" b="1" i="1" u="sng" spc="-15" dirty="0">
                <a:latin typeface="Calibri"/>
                <a:cs typeface="Calibri"/>
              </a:rPr>
              <a:t>how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actually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93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18" y="769268"/>
            <a:ext cx="7914934" cy="5982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7446645" cy="1014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Detailed Three </a:t>
            </a:r>
            <a:r>
              <a:rPr spc="-5" dirty="0"/>
              <a:t>Schema</a:t>
            </a:r>
            <a:r>
              <a:rPr spc="-60" dirty="0"/>
              <a:t> </a:t>
            </a:r>
            <a:r>
              <a:rPr spc="-15" dirty="0"/>
              <a:t>Architecture</a:t>
            </a: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400" spc="-5" dirty="0"/>
              <a:t>(Cont…)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459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20" y="901921"/>
            <a:ext cx="7391724" cy="5554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670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Three </a:t>
            </a:r>
            <a:r>
              <a:rPr spc="-5" dirty="0"/>
              <a:t>Schema </a:t>
            </a:r>
            <a:r>
              <a:rPr spc="-15" dirty="0"/>
              <a:t>Architecture</a:t>
            </a:r>
            <a:r>
              <a:rPr spc="-50" dirty="0"/>
              <a:t> </a:t>
            </a:r>
            <a:r>
              <a:rPr sz="2400" spc="-10" dirty="0"/>
              <a:t>(Cont…)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026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500" r="13333"/>
          <a:stretch/>
        </p:blipFill>
        <p:spPr>
          <a:xfrm>
            <a:off x="0" y="-76200"/>
            <a:ext cx="9130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5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0" y="772366"/>
            <a:ext cx="609663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40" dirty="0"/>
              <a:t>ACTORS </a:t>
            </a:r>
            <a:r>
              <a:rPr sz="5000" b="1" dirty="0"/>
              <a:t>ON </a:t>
            </a:r>
            <a:r>
              <a:rPr sz="5000" b="1" spc="-5" dirty="0"/>
              <a:t>THE</a:t>
            </a:r>
            <a:r>
              <a:rPr sz="5000" b="1" spc="-70" dirty="0"/>
              <a:t> </a:t>
            </a:r>
            <a:r>
              <a:rPr sz="5000" b="1" dirty="0"/>
              <a:t>SCENE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868398"/>
            <a:ext cx="8084820" cy="33553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b="1" spc="-5" dirty="0">
                <a:latin typeface="Constantia"/>
                <a:cs typeface="Constantia"/>
              </a:rPr>
              <a:t>Database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Administrator</a:t>
            </a:r>
            <a:endParaRPr sz="2600" dirty="0">
              <a:latin typeface="Constantia"/>
              <a:cs typeface="Constantia"/>
            </a:endParaRPr>
          </a:p>
          <a:p>
            <a:pPr marL="286385" marR="5080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In a </a:t>
            </a:r>
            <a:r>
              <a:rPr sz="2600" spc="-5" dirty="0">
                <a:latin typeface="Constantia"/>
                <a:cs typeface="Constantia"/>
              </a:rPr>
              <a:t>database </a:t>
            </a:r>
            <a:r>
              <a:rPr sz="2600" spc="-15" dirty="0">
                <a:latin typeface="Constantia"/>
                <a:cs typeface="Constantia"/>
              </a:rPr>
              <a:t>environment,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primary </a:t>
            </a:r>
            <a:r>
              <a:rPr sz="2600" spc="-20" dirty="0">
                <a:latin typeface="Constantia"/>
                <a:cs typeface="Constantia"/>
              </a:rPr>
              <a:t>resource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database </a:t>
            </a:r>
            <a:r>
              <a:rPr sz="2600" spc="-15" dirty="0">
                <a:latin typeface="Constantia"/>
                <a:cs typeface="Constantia"/>
              </a:rPr>
              <a:t>itself,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administering </a:t>
            </a:r>
            <a:r>
              <a:rPr sz="2600" spc="-5" dirty="0">
                <a:latin typeface="Constantia"/>
                <a:cs typeface="Constantia"/>
              </a:rPr>
              <a:t>these </a:t>
            </a:r>
            <a:r>
              <a:rPr sz="2600" spc="-20" dirty="0">
                <a:latin typeface="Constantia"/>
                <a:cs typeface="Constantia"/>
              </a:rPr>
              <a:t>resources </a:t>
            </a:r>
            <a:r>
              <a:rPr sz="2600" spc="-10" dirty="0">
                <a:latin typeface="Constantia"/>
                <a:cs typeface="Constantia"/>
              </a:rPr>
              <a:t>is 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responsibility </a:t>
            </a:r>
            <a:r>
              <a:rPr sz="2600" spc="-5" dirty="0">
                <a:latin typeface="Constantia"/>
                <a:cs typeface="Constantia"/>
              </a:rPr>
              <a:t>of the </a:t>
            </a:r>
            <a:r>
              <a:rPr sz="2600" dirty="0">
                <a:latin typeface="Constantia"/>
                <a:cs typeface="Constantia"/>
              </a:rPr>
              <a:t>database </a:t>
            </a:r>
            <a:r>
              <a:rPr sz="2600" spc="-10" dirty="0">
                <a:latin typeface="Constantia"/>
                <a:cs typeface="Constantia"/>
              </a:rPr>
              <a:t>administrator  (DBA).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DBA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responsible for </a:t>
            </a:r>
            <a:r>
              <a:rPr sz="2600" b="1" spc="-5" dirty="0">
                <a:latin typeface="Constantia"/>
                <a:cs typeface="Constantia"/>
              </a:rPr>
              <a:t>authorizing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 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database, for </a:t>
            </a:r>
            <a:r>
              <a:rPr sz="2600" b="1" spc="-15" dirty="0">
                <a:latin typeface="Constantia"/>
                <a:cs typeface="Constantia"/>
              </a:rPr>
              <a:t>coordinating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b="1" spc="-10" dirty="0">
                <a:latin typeface="Constantia"/>
                <a:cs typeface="Constantia"/>
              </a:rPr>
              <a:t>monitoring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its  use,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for acquiring software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hardware  </a:t>
            </a:r>
            <a:r>
              <a:rPr sz="2600" spc="-15" dirty="0">
                <a:latin typeface="Constantia"/>
                <a:cs typeface="Constantia"/>
              </a:rPr>
              <a:t>resources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needed.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49466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5" dirty="0"/>
              <a:t>Database</a:t>
            </a:r>
            <a:r>
              <a:rPr sz="5000" b="1" spc="-95" dirty="0"/>
              <a:t> </a:t>
            </a:r>
            <a:r>
              <a:rPr sz="5000" b="1" spc="-5" dirty="0"/>
              <a:t>Designer</a:t>
            </a:r>
            <a:endParaRPr sz="50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808037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Database designers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responsible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dirty="0">
                <a:latin typeface="Constantia"/>
                <a:cs typeface="Constantia"/>
              </a:rPr>
              <a:t>identifying </a:t>
            </a:r>
            <a:r>
              <a:rPr sz="2600" spc="-5" dirty="0">
                <a:latin typeface="Constantia"/>
                <a:cs typeface="Constantia"/>
              </a:rPr>
              <a:t>the  data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15" dirty="0">
                <a:latin typeface="Constantia"/>
                <a:cs typeface="Constantia"/>
              </a:rPr>
              <a:t>stored </a:t>
            </a:r>
            <a:r>
              <a:rPr sz="2600" spc="-5" dirty="0">
                <a:latin typeface="Constantia"/>
                <a:cs typeface="Constantia"/>
              </a:rPr>
              <a:t>in the database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choosing  </a:t>
            </a:r>
            <a:r>
              <a:rPr sz="2600" spc="-10" dirty="0">
                <a:latin typeface="Constantia"/>
                <a:cs typeface="Constantia"/>
              </a:rPr>
              <a:t>appropriate structures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represent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0" dirty="0">
                <a:latin typeface="Constantia"/>
                <a:cs typeface="Constantia"/>
              </a:rPr>
              <a:t>store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10" dirty="0">
                <a:latin typeface="Constantia"/>
                <a:cs typeface="Constantia"/>
              </a:rPr>
              <a:t>data.  </a:t>
            </a:r>
            <a:r>
              <a:rPr sz="2600" spc="-35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the </a:t>
            </a:r>
            <a:r>
              <a:rPr sz="2600" spc="-10" dirty="0">
                <a:latin typeface="Constantia"/>
                <a:cs typeface="Constantia"/>
              </a:rPr>
              <a:t>responsibility </a:t>
            </a:r>
            <a:r>
              <a:rPr sz="2600" spc="-5" dirty="0">
                <a:latin typeface="Constantia"/>
                <a:cs typeface="Constantia"/>
              </a:rPr>
              <a:t>of database designers </a:t>
            </a:r>
            <a:r>
              <a:rPr sz="2600" spc="-45" dirty="0">
                <a:latin typeface="Constantia"/>
                <a:cs typeface="Constantia"/>
              </a:rPr>
              <a:t>to  </a:t>
            </a:r>
            <a:r>
              <a:rPr sz="2600" spc="-15" dirty="0">
                <a:latin typeface="Constantia"/>
                <a:cs typeface="Constantia"/>
              </a:rPr>
              <a:t>communicate </a:t>
            </a:r>
            <a:r>
              <a:rPr sz="2600" spc="-5" dirty="0">
                <a:latin typeface="Constantia"/>
                <a:cs typeface="Constantia"/>
              </a:rPr>
              <a:t>with all </a:t>
            </a:r>
            <a:r>
              <a:rPr sz="2600" spc="-15" dirty="0">
                <a:latin typeface="Constantia"/>
                <a:cs typeface="Constantia"/>
              </a:rPr>
              <a:t>prospective </a:t>
            </a:r>
            <a:r>
              <a:rPr sz="2600" spc="-5" dirty="0">
                <a:latin typeface="Constantia"/>
                <a:cs typeface="Constantia"/>
              </a:rPr>
              <a:t>database users </a:t>
            </a:r>
            <a:r>
              <a:rPr sz="2600" spc="-10" dirty="0">
                <a:latin typeface="Constantia"/>
                <a:cs typeface="Constantia"/>
              </a:rPr>
              <a:t>in  order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understand their </a:t>
            </a:r>
            <a:r>
              <a:rPr sz="2600" spc="-15" dirty="0">
                <a:latin typeface="Constantia"/>
                <a:cs typeface="Constantia"/>
              </a:rPr>
              <a:t>requirements,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to come 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design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meets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requirements.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9" y="228600"/>
            <a:ext cx="26193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dirty="0"/>
              <a:t>End</a:t>
            </a:r>
            <a:r>
              <a:rPr sz="5000" b="1" spc="-90" dirty="0"/>
              <a:t> </a:t>
            </a:r>
            <a:r>
              <a:rPr sz="5000" b="1" spc="-15" dirty="0"/>
              <a:t>Users</a:t>
            </a:r>
            <a:endParaRPr sz="5000" b="1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7418"/>
            <a:ext cx="8081645" cy="395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1016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End </a:t>
            </a:r>
            <a:r>
              <a:rPr sz="2600" spc="-5" dirty="0">
                <a:latin typeface="Constantia"/>
                <a:cs typeface="Constantia"/>
              </a:rPr>
              <a:t>users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people </a:t>
            </a:r>
            <a:r>
              <a:rPr sz="2600" spc="-10" dirty="0">
                <a:latin typeface="Constantia"/>
                <a:cs typeface="Constantia"/>
              </a:rPr>
              <a:t>whose </a:t>
            </a:r>
            <a:r>
              <a:rPr sz="2600" spc="-5" dirty="0">
                <a:latin typeface="Constantia"/>
                <a:cs typeface="Constantia"/>
              </a:rPr>
              <a:t>jobs </a:t>
            </a:r>
            <a:r>
              <a:rPr sz="2600" spc="-10" dirty="0">
                <a:latin typeface="Constantia"/>
                <a:cs typeface="Constantia"/>
              </a:rPr>
              <a:t>require </a:t>
            </a:r>
            <a:r>
              <a:rPr sz="2600" spc="-20" dirty="0">
                <a:latin typeface="Constantia"/>
                <a:cs typeface="Constantia"/>
              </a:rPr>
              <a:t>access </a:t>
            </a:r>
            <a:r>
              <a:rPr sz="2600" spc="-45" dirty="0">
                <a:latin typeface="Constantia"/>
                <a:cs typeface="Constantia"/>
              </a:rPr>
              <a:t>to  </a:t>
            </a:r>
            <a:r>
              <a:rPr sz="2600" spc="-5" dirty="0">
                <a:latin typeface="Constantia"/>
                <a:cs typeface="Constantia"/>
              </a:rPr>
              <a:t>the database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querying, </a:t>
            </a:r>
            <a:r>
              <a:rPr sz="2600" spc="-10" dirty="0">
                <a:latin typeface="Constantia"/>
                <a:cs typeface="Constantia"/>
              </a:rPr>
              <a:t>updating,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generating  </a:t>
            </a:r>
            <a:r>
              <a:rPr sz="2600" spc="-10" dirty="0">
                <a:latin typeface="Constantia"/>
                <a:cs typeface="Constantia"/>
              </a:rPr>
              <a:t>reports; </a:t>
            </a:r>
            <a:r>
              <a:rPr sz="2600" spc="-5" dirty="0">
                <a:latin typeface="Constantia"/>
                <a:cs typeface="Constantia"/>
              </a:rPr>
              <a:t>the database primarily exists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their use.  </a:t>
            </a: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several categories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4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users:</a:t>
            </a: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Casual </a:t>
            </a:r>
            <a:r>
              <a:rPr sz="2400" b="1" dirty="0">
                <a:latin typeface="Constantia"/>
                <a:cs typeface="Constantia"/>
              </a:rPr>
              <a:t>end </a:t>
            </a:r>
            <a:r>
              <a:rPr sz="2400" b="1" spc="-5" dirty="0">
                <a:latin typeface="Constantia"/>
                <a:cs typeface="Constantia"/>
              </a:rPr>
              <a:t>users </a:t>
            </a:r>
            <a:r>
              <a:rPr sz="2400" spc="-10" dirty="0">
                <a:latin typeface="Constantia"/>
                <a:cs typeface="Constantia"/>
              </a:rPr>
              <a:t>occasionally </a:t>
            </a:r>
            <a:r>
              <a:rPr sz="2400" spc="-15" dirty="0">
                <a:latin typeface="Constantia"/>
                <a:cs typeface="Constantia"/>
              </a:rPr>
              <a:t>access </a:t>
            </a:r>
            <a:r>
              <a:rPr sz="2400" spc="-5" dirty="0">
                <a:latin typeface="Constantia"/>
                <a:cs typeface="Constantia"/>
              </a:rPr>
              <a:t>the database,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but</a:t>
            </a:r>
            <a:endParaRPr sz="2400" dirty="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spc="-20" dirty="0">
                <a:latin typeface="Constantia"/>
                <a:cs typeface="Constantia"/>
              </a:rPr>
              <a:t>may </a:t>
            </a:r>
            <a:r>
              <a:rPr sz="2400" spc="-5" dirty="0">
                <a:latin typeface="Constantia"/>
                <a:cs typeface="Constantia"/>
              </a:rPr>
              <a:t>need </a:t>
            </a:r>
            <a:r>
              <a:rPr sz="2400" spc="-10" dirty="0">
                <a:latin typeface="Constantia"/>
                <a:cs typeface="Constantia"/>
              </a:rPr>
              <a:t>different </a:t>
            </a:r>
            <a:r>
              <a:rPr sz="2400" spc="-5" dirty="0">
                <a:latin typeface="Constantia"/>
                <a:cs typeface="Constantia"/>
              </a:rPr>
              <a:t>information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time.</a:t>
            </a:r>
          </a:p>
          <a:p>
            <a:pPr marL="652780" marR="5715" lvl="1" indent="-247015" algn="just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30" dirty="0">
                <a:latin typeface="Constantia"/>
                <a:cs typeface="Constantia"/>
              </a:rPr>
              <a:t>Naive </a:t>
            </a:r>
            <a:r>
              <a:rPr sz="2400" b="1" dirty="0">
                <a:latin typeface="Constantia"/>
                <a:cs typeface="Constantia"/>
              </a:rPr>
              <a:t>or </a:t>
            </a:r>
            <a:r>
              <a:rPr sz="2400" b="1" spc="-5" dirty="0">
                <a:latin typeface="Constantia"/>
                <a:cs typeface="Constantia"/>
              </a:rPr>
              <a:t>parametric </a:t>
            </a:r>
            <a:r>
              <a:rPr sz="2400" b="1" dirty="0">
                <a:latin typeface="Constantia"/>
                <a:cs typeface="Constantia"/>
              </a:rPr>
              <a:t>end </a:t>
            </a:r>
            <a:r>
              <a:rPr sz="2400" b="1" spc="-5" dirty="0">
                <a:latin typeface="Constantia"/>
                <a:cs typeface="Constantia"/>
              </a:rPr>
              <a:t>users -</a:t>
            </a:r>
            <a:r>
              <a:rPr sz="2400" spc="-5" dirty="0">
                <a:latin typeface="Constantia"/>
                <a:cs typeface="Constantia"/>
              </a:rPr>
              <a:t>Their main job  </a:t>
            </a:r>
            <a:r>
              <a:rPr sz="2400" dirty="0">
                <a:latin typeface="Constantia"/>
                <a:cs typeface="Constantia"/>
              </a:rPr>
              <a:t>function </a:t>
            </a:r>
            <a:r>
              <a:rPr sz="2400" spc="-25" dirty="0">
                <a:latin typeface="Constantia"/>
                <a:cs typeface="Constantia"/>
              </a:rPr>
              <a:t>revolves </a:t>
            </a:r>
            <a:r>
              <a:rPr sz="2400" spc="-10" dirty="0">
                <a:latin typeface="Constantia"/>
                <a:cs typeface="Constantia"/>
              </a:rPr>
              <a:t>around constantly </a:t>
            </a:r>
            <a:r>
              <a:rPr sz="2400" dirty="0">
                <a:latin typeface="Constantia"/>
                <a:cs typeface="Constantia"/>
              </a:rPr>
              <a:t>querying and  </a:t>
            </a:r>
            <a:r>
              <a:rPr sz="2400" spc="-5" dirty="0">
                <a:latin typeface="Constantia"/>
                <a:cs typeface="Constantia"/>
              </a:rPr>
              <a:t>updating the database, using standard types of queries 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updates-called </a:t>
            </a:r>
            <a:r>
              <a:rPr sz="2400" spc="-5" dirty="0">
                <a:latin typeface="Constantia"/>
                <a:cs typeface="Constantia"/>
              </a:rPr>
              <a:t>canned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transactions.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00" y="362086"/>
            <a:ext cx="261937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/>
              <a:t>End</a:t>
            </a:r>
            <a:r>
              <a:rPr sz="5000" spc="-90" dirty="0"/>
              <a:t> </a:t>
            </a:r>
            <a:r>
              <a:rPr sz="5000" spc="-15" dirty="0"/>
              <a:t>Users</a:t>
            </a:r>
            <a:endParaRPr sz="50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247015" algn="just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1510" algn="l"/>
              </a:tabLst>
            </a:pPr>
            <a:r>
              <a:rPr sz="2800" b="1" spc="-10" dirty="0">
                <a:latin typeface="Constantia"/>
                <a:cs typeface="Constantia"/>
              </a:rPr>
              <a:t>Sophisticated </a:t>
            </a:r>
            <a:r>
              <a:rPr sz="2800" b="1" dirty="0">
                <a:latin typeface="Constantia"/>
                <a:cs typeface="Constantia"/>
              </a:rPr>
              <a:t>end </a:t>
            </a:r>
            <a:r>
              <a:rPr sz="2800" b="1" spc="-5" dirty="0">
                <a:latin typeface="Constantia"/>
                <a:cs typeface="Constantia"/>
              </a:rPr>
              <a:t>users </a:t>
            </a:r>
            <a:r>
              <a:rPr sz="2800" spc="-5" dirty="0"/>
              <a:t>include engineers, scientists,  business</a:t>
            </a:r>
            <a:r>
              <a:rPr sz="2800" spc="-125" dirty="0"/>
              <a:t> </a:t>
            </a:r>
            <a:r>
              <a:rPr sz="2800" spc="-10" dirty="0"/>
              <a:t>analysts,</a:t>
            </a:r>
            <a:r>
              <a:rPr sz="2800" spc="-60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dirty="0"/>
              <a:t>others</a:t>
            </a:r>
            <a:r>
              <a:rPr sz="2800" spc="-114" dirty="0"/>
              <a:t> </a:t>
            </a:r>
            <a:r>
              <a:rPr sz="2800" spc="-10" dirty="0"/>
              <a:t>who</a:t>
            </a:r>
            <a:r>
              <a:rPr sz="2800" spc="-85" dirty="0"/>
              <a:t> </a:t>
            </a:r>
            <a:r>
              <a:rPr sz="2800" spc="-10" dirty="0"/>
              <a:t>thoroughly</a:t>
            </a:r>
            <a:r>
              <a:rPr sz="2800" spc="-85" dirty="0"/>
              <a:t> </a:t>
            </a:r>
            <a:r>
              <a:rPr sz="2800" spc="-5" dirty="0"/>
              <a:t>familiarize  </a:t>
            </a:r>
            <a:r>
              <a:rPr sz="2800" spc="-15" dirty="0"/>
              <a:t>themselves </a:t>
            </a:r>
            <a:r>
              <a:rPr sz="2800" dirty="0"/>
              <a:t>with </a:t>
            </a:r>
            <a:r>
              <a:rPr sz="2800" spc="-5" dirty="0"/>
              <a:t>the </a:t>
            </a:r>
            <a:r>
              <a:rPr sz="2800" dirty="0"/>
              <a:t>facilities of </a:t>
            </a:r>
            <a:r>
              <a:rPr sz="2800" spc="-5" dirty="0"/>
              <a:t>the </a:t>
            </a:r>
            <a:r>
              <a:rPr sz="2800" spc="-10" dirty="0"/>
              <a:t>DBMS </a:t>
            </a:r>
            <a:r>
              <a:rPr sz="2800" dirty="0"/>
              <a:t>so as </a:t>
            </a:r>
            <a:r>
              <a:rPr sz="2800" spc="-20" dirty="0"/>
              <a:t>to  </a:t>
            </a:r>
            <a:r>
              <a:rPr sz="2800" spc="-5" dirty="0"/>
              <a:t>implement their applications </a:t>
            </a:r>
            <a:r>
              <a:rPr sz="2800" spc="-20" dirty="0"/>
              <a:t>to </a:t>
            </a:r>
            <a:r>
              <a:rPr sz="2800" spc="-5" dirty="0"/>
              <a:t>meet their </a:t>
            </a:r>
            <a:r>
              <a:rPr sz="2800" spc="-10" dirty="0"/>
              <a:t>complex  requirements.</a:t>
            </a:r>
            <a:endParaRPr sz="2800" dirty="0">
              <a:latin typeface="Constantia"/>
              <a:cs typeface="Constantia"/>
            </a:endParaRPr>
          </a:p>
          <a:p>
            <a:pPr marL="650875" marR="220979" indent="-247015" algn="just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1510" algn="l"/>
              </a:tabLst>
            </a:pPr>
            <a:r>
              <a:rPr sz="2800" b="1" spc="-5" dirty="0">
                <a:latin typeface="Constantia"/>
                <a:cs typeface="Constantia"/>
              </a:rPr>
              <a:t>Stand-alone users </a:t>
            </a:r>
            <a:r>
              <a:rPr sz="2800" spc="-5" dirty="0"/>
              <a:t>maintain personal databases </a:t>
            </a:r>
            <a:r>
              <a:rPr sz="2800" spc="-20" dirty="0"/>
              <a:t>by  </a:t>
            </a:r>
            <a:r>
              <a:rPr sz="2800" spc="-5" dirty="0"/>
              <a:t>using</a:t>
            </a:r>
            <a:r>
              <a:rPr sz="2800" spc="-60" dirty="0"/>
              <a:t> </a:t>
            </a:r>
            <a:r>
              <a:rPr sz="2800" spc="-10" dirty="0"/>
              <a:t>ready-made</a:t>
            </a:r>
            <a:r>
              <a:rPr sz="2800" spc="-105" dirty="0"/>
              <a:t> </a:t>
            </a:r>
            <a:r>
              <a:rPr sz="2800" spc="-10" dirty="0"/>
              <a:t>program</a:t>
            </a:r>
            <a:r>
              <a:rPr sz="2800" spc="-80" dirty="0"/>
              <a:t> </a:t>
            </a:r>
            <a:r>
              <a:rPr sz="2800" spc="-10" dirty="0"/>
              <a:t>packages</a:t>
            </a:r>
            <a:r>
              <a:rPr sz="2800" spc="-65" dirty="0"/>
              <a:t> </a:t>
            </a:r>
            <a:r>
              <a:rPr sz="2800" spc="-5" dirty="0"/>
              <a:t>that</a:t>
            </a:r>
            <a:r>
              <a:rPr sz="2800" spc="-105" dirty="0"/>
              <a:t> </a:t>
            </a:r>
            <a:r>
              <a:rPr sz="2800" spc="-15" dirty="0"/>
              <a:t>provide</a:t>
            </a:r>
            <a:r>
              <a:rPr sz="2800" spc="-130" dirty="0"/>
              <a:t> </a:t>
            </a:r>
            <a:r>
              <a:rPr sz="2800" dirty="0"/>
              <a:t>easy-  </a:t>
            </a:r>
            <a:r>
              <a:rPr sz="2800" spc="-10" dirty="0"/>
              <a:t>to-use </a:t>
            </a:r>
            <a:r>
              <a:rPr sz="2800" spc="-5" dirty="0"/>
              <a:t>menu-based </a:t>
            </a:r>
            <a:r>
              <a:rPr sz="2800" dirty="0"/>
              <a:t>or </a:t>
            </a:r>
            <a:r>
              <a:rPr sz="2800" spc="-5" dirty="0"/>
              <a:t>graphics-based</a:t>
            </a:r>
            <a:r>
              <a:rPr sz="2800" spc="-285" dirty="0"/>
              <a:t> </a:t>
            </a:r>
            <a:r>
              <a:rPr sz="2800" spc="-15" dirty="0"/>
              <a:t>interfaces.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45893"/>
            <a:ext cx="8044180" cy="278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02615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spc="-25" dirty="0">
                <a:latin typeface="Constantia"/>
                <a:cs typeface="Constantia"/>
              </a:rPr>
              <a:t>System </a:t>
            </a:r>
            <a:r>
              <a:rPr sz="2800" spc="-15" dirty="0">
                <a:latin typeface="Constantia"/>
                <a:cs typeface="Constantia"/>
              </a:rPr>
              <a:t>Analysts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spc="-10" dirty="0">
                <a:latin typeface="Constantia"/>
                <a:cs typeface="Constantia"/>
              </a:rPr>
              <a:t>Application</a:t>
            </a:r>
            <a:r>
              <a:rPr sz="2800" spc="-19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Programmers  </a:t>
            </a:r>
            <a:r>
              <a:rPr sz="2800" spc="-10" dirty="0">
                <a:latin typeface="Constantia"/>
                <a:cs typeface="Constantia"/>
              </a:rPr>
              <a:t>(Software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Engineers)</a:t>
            </a:r>
            <a:endParaRPr sz="28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System </a:t>
            </a:r>
            <a:r>
              <a:rPr sz="2400" spc="-10" dirty="0">
                <a:latin typeface="Constantia"/>
                <a:cs typeface="Constantia"/>
              </a:rPr>
              <a:t>analysts determine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requirements </a:t>
            </a:r>
            <a:r>
              <a:rPr sz="2400" dirty="0">
                <a:latin typeface="Constantia"/>
                <a:cs typeface="Constantia"/>
              </a:rPr>
              <a:t>of end  </a:t>
            </a:r>
            <a:r>
              <a:rPr sz="2400" spc="-10" dirty="0">
                <a:latin typeface="Constantia"/>
                <a:cs typeface="Constantia"/>
              </a:rPr>
              <a:t>users, </a:t>
            </a:r>
            <a:r>
              <a:rPr sz="2400" spc="-5" dirty="0">
                <a:latin typeface="Constantia"/>
                <a:cs typeface="Constantia"/>
              </a:rPr>
              <a:t>especially </a:t>
            </a:r>
            <a:r>
              <a:rPr sz="2400" spc="-20" dirty="0">
                <a:latin typeface="Constantia"/>
                <a:cs typeface="Constantia"/>
              </a:rPr>
              <a:t>naive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parametric </a:t>
            </a:r>
            <a:r>
              <a:rPr sz="2400" dirty="0">
                <a:latin typeface="Constantia"/>
                <a:cs typeface="Constantia"/>
              </a:rPr>
              <a:t>end </a:t>
            </a:r>
            <a:r>
              <a:rPr sz="2400" spc="-10" dirty="0">
                <a:latin typeface="Constantia"/>
                <a:cs typeface="Constantia"/>
              </a:rPr>
              <a:t>users,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develop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specifications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canned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transactions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meet  these </a:t>
            </a:r>
            <a:r>
              <a:rPr sz="2400" spc="-10" dirty="0">
                <a:latin typeface="Constantia"/>
                <a:cs typeface="Constantia"/>
              </a:rPr>
              <a:t>requirements. </a:t>
            </a:r>
            <a:r>
              <a:rPr sz="2400" spc="-5" dirty="0">
                <a:latin typeface="Constantia"/>
                <a:cs typeface="Constantia"/>
              </a:rPr>
              <a:t>Application </a:t>
            </a:r>
            <a:r>
              <a:rPr sz="2400" spc="-10" dirty="0">
                <a:latin typeface="Constantia"/>
                <a:cs typeface="Constantia"/>
              </a:rPr>
              <a:t>programmers  </a:t>
            </a:r>
            <a:r>
              <a:rPr sz="2400" spc="-5" dirty="0">
                <a:latin typeface="Constantia"/>
                <a:cs typeface="Constantia"/>
              </a:rPr>
              <a:t>implement these </a:t>
            </a:r>
            <a:r>
              <a:rPr sz="2400" dirty="0">
                <a:latin typeface="Constantia"/>
                <a:cs typeface="Constantia"/>
              </a:rPr>
              <a:t>specifications as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programs.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46"/>
            <a:ext cx="9144000" cy="1027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0007" y="0"/>
            <a:ext cx="4743992" cy="60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760" cy="10214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030" y="50927"/>
            <a:ext cx="9146173" cy="904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494"/>
            <a:ext cx="7872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WORKERS </a:t>
            </a:r>
            <a:r>
              <a:rPr sz="5000" dirty="0"/>
              <a:t>BEHIND </a:t>
            </a:r>
            <a:r>
              <a:rPr sz="5000" spc="-5" dirty="0"/>
              <a:t>THE</a:t>
            </a:r>
            <a:r>
              <a:rPr sz="5000" spc="-110" dirty="0"/>
              <a:t> </a:t>
            </a:r>
            <a:r>
              <a:rPr sz="5000" dirty="0"/>
              <a:t>SCENE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Database </a:t>
            </a:r>
            <a:r>
              <a:rPr dirty="0"/>
              <a:t>and </a:t>
            </a:r>
            <a:r>
              <a:rPr spc="-5" dirty="0"/>
              <a:t>Database</a:t>
            </a:r>
            <a:r>
              <a:rPr spc="-170" dirty="0"/>
              <a:t> </a:t>
            </a:r>
            <a:r>
              <a:rPr spc="-10" dirty="0"/>
              <a:t>Users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97369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dirty="0">
                <a:latin typeface="Constantia"/>
                <a:cs typeface="Constantia"/>
              </a:rPr>
              <a:t>DBMS </a:t>
            </a:r>
            <a:r>
              <a:rPr sz="2400" b="1" spc="-15" dirty="0">
                <a:latin typeface="Constantia"/>
                <a:cs typeface="Constantia"/>
              </a:rPr>
              <a:t>system </a:t>
            </a:r>
            <a:r>
              <a:rPr sz="2400" b="1" spc="-5" dirty="0">
                <a:latin typeface="Constantia"/>
                <a:cs typeface="Constantia"/>
              </a:rPr>
              <a:t>designers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implementers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3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persons 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5" dirty="0">
                <a:latin typeface="Constantia"/>
                <a:cs typeface="Constantia"/>
              </a:rPr>
              <a:t>design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implement the DBMS </a:t>
            </a:r>
            <a:r>
              <a:rPr sz="2400" spc="-10" dirty="0">
                <a:latin typeface="Constantia"/>
                <a:cs typeface="Constantia"/>
              </a:rPr>
              <a:t>modules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interfaces </a:t>
            </a:r>
            <a:r>
              <a:rPr sz="2400" dirty="0">
                <a:latin typeface="Constantia"/>
                <a:cs typeface="Constantia"/>
              </a:rPr>
              <a:t>as a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package.</a:t>
            </a:r>
            <a:endParaRPr sz="2400">
              <a:latin typeface="Constantia"/>
              <a:cs typeface="Constantia"/>
            </a:endParaRPr>
          </a:p>
          <a:p>
            <a:pPr marL="287020" marR="588645" indent="-27432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spc="-55" dirty="0">
                <a:latin typeface="Constantia"/>
                <a:cs typeface="Constantia"/>
              </a:rPr>
              <a:t>Tool </a:t>
            </a:r>
            <a:r>
              <a:rPr sz="2400" b="1" spc="-10" dirty="0">
                <a:latin typeface="Constantia"/>
                <a:cs typeface="Constantia"/>
              </a:rPr>
              <a:t>developers </a:t>
            </a:r>
            <a:r>
              <a:rPr sz="2400" spc="-5" dirty="0">
                <a:latin typeface="Constantia"/>
                <a:cs typeface="Constantia"/>
              </a:rPr>
              <a:t>include </a:t>
            </a:r>
            <a:r>
              <a:rPr sz="2400" dirty="0">
                <a:latin typeface="Constantia"/>
                <a:cs typeface="Constantia"/>
              </a:rPr>
              <a:t>persons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5" dirty="0">
                <a:latin typeface="Constantia"/>
                <a:cs typeface="Constantia"/>
              </a:rPr>
              <a:t>design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5" dirty="0">
                <a:latin typeface="Constantia"/>
                <a:cs typeface="Constantia"/>
              </a:rPr>
              <a:t>implement </a:t>
            </a:r>
            <a:r>
              <a:rPr sz="2400" spc="-10" dirty="0">
                <a:latin typeface="Constantia"/>
                <a:cs typeface="Constantia"/>
              </a:rPr>
              <a:t>tools-the software packages </a:t>
            </a:r>
            <a:r>
              <a:rPr sz="2400" spc="-5" dirty="0">
                <a:latin typeface="Constantia"/>
                <a:cs typeface="Constantia"/>
              </a:rPr>
              <a:t>that facilitate  database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system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improve  </a:t>
            </a:r>
            <a:r>
              <a:rPr sz="2400" spc="-10" dirty="0">
                <a:latin typeface="Constantia"/>
                <a:cs typeface="Constantia"/>
              </a:rPr>
              <a:t>performance.</a:t>
            </a:r>
            <a:endParaRPr sz="2400">
              <a:latin typeface="Constantia"/>
              <a:cs typeface="Constantia"/>
            </a:endParaRPr>
          </a:p>
          <a:p>
            <a:pPr marL="287020" marR="200025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b="1" spc="-10" dirty="0">
                <a:latin typeface="Constantia"/>
                <a:cs typeface="Constantia"/>
              </a:rPr>
              <a:t>Operators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maintenance </a:t>
            </a:r>
            <a:r>
              <a:rPr sz="2400" b="1" spc="-5" dirty="0">
                <a:latin typeface="Constantia"/>
                <a:cs typeface="Constantia"/>
              </a:rPr>
              <a:t>personnel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system  </a:t>
            </a:r>
            <a:r>
              <a:rPr sz="2400" spc="-5" dirty="0">
                <a:latin typeface="Constantia"/>
                <a:cs typeface="Constantia"/>
              </a:rPr>
              <a:t>administration </a:t>
            </a:r>
            <a:r>
              <a:rPr sz="2400" dirty="0">
                <a:latin typeface="Constantia"/>
                <a:cs typeface="Constantia"/>
              </a:rPr>
              <a:t>personnel </a:t>
            </a:r>
            <a:r>
              <a:rPr sz="2400" spc="-10" dirty="0">
                <a:latin typeface="Constantia"/>
                <a:cs typeface="Constantia"/>
              </a:rPr>
              <a:t>who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responsible for the  </a:t>
            </a:r>
            <a:r>
              <a:rPr sz="2400" dirty="0">
                <a:latin typeface="Constantia"/>
                <a:cs typeface="Constantia"/>
              </a:rPr>
              <a:t>actual </a:t>
            </a:r>
            <a:r>
              <a:rPr sz="2400" spc="-5" dirty="0">
                <a:latin typeface="Constantia"/>
                <a:cs typeface="Constantia"/>
              </a:rPr>
              <a:t>running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maintenance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hardware </a:t>
            </a:r>
            <a:r>
              <a:rPr sz="2400" dirty="0">
                <a:latin typeface="Constantia"/>
                <a:cs typeface="Constantia"/>
              </a:rPr>
              <a:t>and 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environment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database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system.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0"/>
            <a:ext cx="8150861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2865" algn="l"/>
              </a:tabLst>
            </a:pPr>
            <a:r>
              <a:rPr sz="4800" b="1" spc="-15" dirty="0"/>
              <a:t>Instances	</a:t>
            </a:r>
            <a:r>
              <a:rPr sz="4800" b="1" dirty="0"/>
              <a:t>&amp;</a:t>
            </a:r>
            <a:r>
              <a:rPr sz="4800" b="1" spc="-90" dirty="0"/>
              <a:t> </a:t>
            </a:r>
            <a:r>
              <a:rPr sz="4800" b="1" spc="-5" dirty="0"/>
              <a:t>Schemas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909698"/>
            <a:ext cx="7618730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" dirty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Calibri"/>
                <a:cs typeface="Calibri"/>
              </a:rPr>
              <a:t>Instances</a:t>
            </a:r>
            <a:endParaRPr sz="3600">
              <a:latin typeface="Calibri"/>
              <a:cs typeface="Calibri"/>
            </a:endParaRPr>
          </a:p>
          <a:p>
            <a:pPr marL="774700" marR="5080">
              <a:lnSpc>
                <a:spcPct val="100000"/>
              </a:lnSpc>
              <a:spcBef>
                <a:spcPts val="2325"/>
              </a:spcBef>
              <a:buFont typeface="Arial"/>
              <a:buChar char="•"/>
              <a:tabLst>
                <a:tab pos="979805" algn="l"/>
              </a:tabLst>
            </a:pPr>
            <a:r>
              <a:rPr sz="2800" spc="-5" dirty="0">
                <a:latin typeface="Calibri"/>
                <a:cs typeface="Calibri"/>
              </a:rPr>
              <a:t>Collection of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DB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moment</a:t>
            </a:r>
            <a:endParaRPr sz="2800">
              <a:latin typeface="Calibri"/>
              <a:cs typeface="Calibri"/>
            </a:endParaRPr>
          </a:p>
          <a:p>
            <a:pPr marL="774700" marR="139700">
              <a:lnSpc>
                <a:spcPct val="100000"/>
              </a:lnSpc>
              <a:buFont typeface="Arial"/>
              <a:buChar char="•"/>
              <a:tabLst>
                <a:tab pos="899794" algn="l"/>
              </a:tabLst>
            </a:pPr>
            <a:r>
              <a:rPr sz="2800" spc="-15" dirty="0">
                <a:latin typeface="Calibri"/>
                <a:cs typeface="Calibri"/>
              </a:rPr>
              <a:t>Instances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changed </a:t>
            </a:r>
            <a:r>
              <a:rPr sz="2800" spc="-15" dirty="0">
                <a:latin typeface="Calibri"/>
                <a:cs typeface="Calibri"/>
              </a:rPr>
              <a:t>frequently </a:t>
            </a:r>
            <a:r>
              <a:rPr sz="2800" spc="-10" dirty="0">
                <a:latin typeface="Calibri"/>
                <a:cs typeface="Calibri"/>
              </a:rPr>
              <a:t>(insertion </a:t>
            </a:r>
            <a:r>
              <a:rPr sz="2800" spc="-5" dirty="0">
                <a:latin typeface="Calibri"/>
                <a:cs typeface="Calibri"/>
              </a:rPr>
              <a:t>&amp;  </a:t>
            </a:r>
            <a:r>
              <a:rPr sz="2800" spc="-10" dirty="0">
                <a:latin typeface="Calibri"/>
                <a:cs typeface="Calibri"/>
              </a:rPr>
              <a:t>deletion)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0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4565"/>
            <a:ext cx="1319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5" dirty="0">
                <a:solidFill>
                  <a:srgbClr val="002060"/>
                </a:solidFill>
                <a:uFill>
                  <a:solidFill>
                    <a:srgbClr val="92D050"/>
                  </a:solidFill>
                </a:uFill>
              </a:rPr>
              <a:t>Schema</a:t>
            </a:r>
            <a:endParaRPr sz="3200" b="1" dirty="0">
              <a:solidFill>
                <a:srgbClr val="00206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" y="1077213"/>
            <a:ext cx="849376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20" dirty="0">
                <a:latin typeface="Calibri"/>
                <a:cs typeface="Calibri"/>
              </a:rPr>
              <a:t>Overall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Font typeface="Arial"/>
              <a:buChar char="•"/>
              <a:tabLst>
                <a:tab pos="217170" algn="l"/>
                <a:tab pos="2171065" algn="l"/>
              </a:tabLst>
            </a:pPr>
            <a:r>
              <a:rPr sz="2800" spc="-10" dirty="0">
                <a:latin typeface="Calibri"/>
                <a:cs typeface="Calibri"/>
              </a:rPr>
              <a:t>schemas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	</a:t>
            </a:r>
            <a:r>
              <a:rPr sz="2800" spc="-10" dirty="0">
                <a:latin typeface="Calibri"/>
                <a:cs typeface="Calibri"/>
              </a:rPr>
              <a:t>changed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infrequently</a:t>
            </a:r>
            <a:endParaRPr sz="2800" dirty="0">
              <a:latin typeface="Calibri"/>
              <a:cs typeface="Calibri"/>
            </a:endParaRPr>
          </a:p>
          <a:p>
            <a:pPr marL="12700" marR="1303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10" dirty="0">
                <a:latin typeface="Calibri"/>
                <a:cs typeface="Calibri"/>
              </a:rPr>
              <a:t>Schemas partitioned </a:t>
            </a:r>
            <a:r>
              <a:rPr sz="2800" spc="-15" dirty="0">
                <a:latin typeface="Calibri"/>
                <a:cs typeface="Calibri"/>
              </a:rPr>
              <a:t>according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levels of 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 dirty="0">
              <a:latin typeface="Calibri"/>
              <a:cs typeface="Calibri"/>
            </a:endParaRPr>
          </a:p>
          <a:p>
            <a:pPr marL="927100" marR="5080" lvl="1">
              <a:lnSpc>
                <a:spcPct val="100000"/>
              </a:lnSpc>
              <a:buFont typeface="Arial"/>
              <a:buChar char="•"/>
              <a:tabLst>
                <a:tab pos="1131570" algn="l"/>
              </a:tabLst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Physical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schema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 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  <a:p>
            <a:pPr marL="927100" marR="400050" lv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131570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Logical schema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: </a:t>
            </a:r>
            <a:r>
              <a:rPr sz="2800" spc="-15" dirty="0">
                <a:latin typeface="Calibri"/>
                <a:cs typeface="Calibri"/>
              </a:rPr>
              <a:t>database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logical  </a:t>
            </a:r>
            <a:r>
              <a:rPr sz="2800" spc="-15" dirty="0">
                <a:latin typeface="Calibri"/>
                <a:cs typeface="Calibri"/>
              </a:rPr>
              <a:t>level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27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3562"/>
            <a:ext cx="40493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002060"/>
                </a:solidFill>
              </a:rPr>
              <a:t>Data</a:t>
            </a:r>
            <a:r>
              <a:rPr b="1" spc="-90" dirty="0">
                <a:solidFill>
                  <a:srgbClr val="002060"/>
                </a:solidFill>
              </a:rPr>
              <a:t> </a:t>
            </a:r>
            <a:r>
              <a:rPr b="1" spc="-5" dirty="0">
                <a:solidFill>
                  <a:srgbClr val="002060"/>
                </a:solidFill>
              </a:rPr>
              <a:t>Independence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1863851"/>
            <a:ext cx="7819644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1821179"/>
            <a:ext cx="8077200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7561" y="1905761"/>
            <a:ext cx="7696200" cy="1385570"/>
          </a:xfrm>
          <a:custGeom>
            <a:avLst/>
            <a:gdLst/>
            <a:ahLst/>
            <a:cxnLst/>
            <a:rect l="l" t="t" r="r" b="b"/>
            <a:pathLst>
              <a:path w="7696200" h="1385570">
                <a:moveTo>
                  <a:pt x="0" y="1385315"/>
                </a:moveTo>
                <a:lnTo>
                  <a:pt x="7696200" y="1385315"/>
                </a:lnTo>
                <a:lnTo>
                  <a:pt x="7696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7561" y="1905761"/>
            <a:ext cx="7696200" cy="1385570"/>
          </a:xfrm>
          <a:custGeom>
            <a:avLst/>
            <a:gdLst/>
            <a:ahLst/>
            <a:cxnLst/>
            <a:rect l="l" t="t" r="r" b="b"/>
            <a:pathLst>
              <a:path w="7696200" h="1385570">
                <a:moveTo>
                  <a:pt x="0" y="1385315"/>
                </a:moveTo>
                <a:lnTo>
                  <a:pt x="7696200" y="1385315"/>
                </a:lnTo>
                <a:lnTo>
                  <a:pt x="7696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1229613"/>
            <a:ext cx="8152130" cy="1991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55270" algn="l"/>
              </a:tabLst>
            </a:pPr>
            <a:r>
              <a:rPr sz="2800" spc="-10" dirty="0">
                <a:latin typeface="Calibri"/>
                <a:cs typeface="Calibri"/>
              </a:rPr>
              <a:t>Achieved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of 3 </a:t>
            </a:r>
            <a:r>
              <a:rPr sz="2800" spc="-10" dirty="0">
                <a:latin typeface="Calibri"/>
                <a:cs typeface="Calibri"/>
              </a:rPr>
              <a:t>levels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546100" marR="113030">
              <a:lnSpc>
                <a:spcPct val="100000"/>
              </a:lnSpc>
              <a:spcBef>
                <a:spcPts val="2039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ability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modify a schema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definition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one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affecting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definition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higher 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897248"/>
            <a:ext cx="6609715" cy="1989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55270" algn="l"/>
              </a:tabLst>
            </a:pPr>
            <a:r>
              <a:rPr sz="2800" spc="-5" dirty="0">
                <a:latin typeface="Calibri"/>
                <a:cs typeface="Calibri"/>
              </a:rPr>
              <a:t>mainly </a:t>
            </a:r>
            <a:r>
              <a:rPr sz="2800" spc="-10" dirty="0">
                <a:latin typeface="Calibri"/>
                <a:cs typeface="Calibri"/>
              </a:rPr>
              <a:t>two kinds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database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800">
              <a:latin typeface="Times New Roman"/>
              <a:cs typeface="Times New Roman"/>
            </a:endParaRPr>
          </a:p>
          <a:p>
            <a:pPr marL="1818639" lvl="1" indent="-434340">
              <a:lnSpc>
                <a:spcPct val="100000"/>
              </a:lnSpc>
              <a:buAutoNum type="alphaLcParenR"/>
              <a:tabLst>
                <a:tab pos="1819275" algn="l"/>
              </a:tabLst>
            </a:pP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Logical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32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independence</a:t>
            </a:r>
            <a:endParaRPr sz="3200">
              <a:latin typeface="Calibri"/>
              <a:cs typeface="Calibri"/>
            </a:endParaRPr>
          </a:p>
          <a:p>
            <a:pPr marL="1818639" lvl="1" indent="-434340">
              <a:lnSpc>
                <a:spcPct val="100000"/>
              </a:lnSpc>
              <a:buAutoNum type="alphaLcParenR"/>
              <a:tabLst>
                <a:tab pos="1819275" algn="l"/>
              </a:tabLst>
            </a:pPr>
            <a:r>
              <a:rPr sz="3200" spc="-15" dirty="0">
                <a:solidFill>
                  <a:srgbClr val="00AF50"/>
                </a:solidFill>
                <a:latin typeface="Calibri"/>
                <a:cs typeface="Calibri"/>
              </a:rPr>
              <a:t>Physical </a:t>
            </a:r>
            <a:r>
              <a:rPr sz="3200" spc="-20" dirty="0">
                <a:solidFill>
                  <a:srgbClr val="00AF50"/>
                </a:solidFill>
                <a:latin typeface="Calibri"/>
                <a:cs typeface="Calibri"/>
              </a:rPr>
              <a:t>data</a:t>
            </a:r>
            <a:r>
              <a:rPr sz="32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independence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98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16560"/>
            <a:ext cx="507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spc="-10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Logical </a:t>
            </a:r>
            <a:r>
              <a:rPr sz="3600" b="1" u="heavy" spc="-2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data</a:t>
            </a:r>
            <a:r>
              <a:rPr sz="3600" b="1" u="heavy" spc="-7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independence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659" marR="91757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815340" algn="l"/>
              </a:tabLst>
            </a:pPr>
            <a:r>
              <a:rPr spc="-10" dirty="0"/>
              <a:t>The ability </a:t>
            </a:r>
            <a:r>
              <a:rPr spc="-20" dirty="0"/>
              <a:t>to </a:t>
            </a:r>
            <a:r>
              <a:rPr spc="-10" dirty="0"/>
              <a:t>change logical schema </a:t>
            </a:r>
            <a:r>
              <a:rPr spc="-5" dirty="0"/>
              <a:t>without  changing </a:t>
            </a:r>
            <a:r>
              <a:rPr spc="-15" dirty="0"/>
              <a:t>external </a:t>
            </a:r>
            <a:r>
              <a:rPr spc="-10" dirty="0"/>
              <a:t>schema </a:t>
            </a:r>
            <a:r>
              <a:rPr spc="-5" dirty="0"/>
              <a:t>or </a:t>
            </a:r>
            <a:r>
              <a:rPr spc="-10" dirty="0"/>
              <a:t>application </a:t>
            </a:r>
            <a:r>
              <a:rPr spc="-25" dirty="0"/>
              <a:t>program </a:t>
            </a:r>
            <a:r>
              <a:rPr spc="-5" dirty="0"/>
              <a:t>is  </a:t>
            </a:r>
            <a:r>
              <a:rPr spc="-10" dirty="0"/>
              <a:t>called logical </a:t>
            </a:r>
            <a:r>
              <a:rPr spc="-20" dirty="0"/>
              <a:t>data</a:t>
            </a:r>
            <a:r>
              <a:rPr spc="10" dirty="0"/>
              <a:t> </a:t>
            </a:r>
            <a:r>
              <a:rPr spc="-10" dirty="0"/>
              <a:t>independence</a:t>
            </a:r>
          </a:p>
          <a:p>
            <a:pPr marL="364490"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Ex:</a:t>
            </a:r>
          </a:p>
          <a:p>
            <a:pPr marL="378460">
              <a:lnSpc>
                <a:spcPct val="100000"/>
              </a:lnSpc>
            </a:pPr>
            <a:r>
              <a:rPr spc="-10" dirty="0">
                <a:solidFill>
                  <a:srgbClr val="FF0000"/>
                </a:solidFill>
              </a:rPr>
              <a:t>faculty(fid: </a:t>
            </a:r>
            <a:r>
              <a:rPr spc="-15" dirty="0">
                <a:solidFill>
                  <a:srgbClr val="FF0000"/>
                </a:solidFill>
              </a:rPr>
              <a:t>string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fname: </a:t>
            </a:r>
            <a:r>
              <a:rPr spc="-15" dirty="0">
                <a:solidFill>
                  <a:srgbClr val="FF0000"/>
                </a:solidFill>
              </a:rPr>
              <a:t>string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office </a:t>
            </a:r>
            <a:r>
              <a:rPr spc="-5" dirty="0">
                <a:solidFill>
                  <a:srgbClr val="FF0000"/>
                </a:solidFill>
              </a:rPr>
              <a:t>: </a:t>
            </a:r>
            <a:r>
              <a:rPr spc="-15" dirty="0">
                <a:solidFill>
                  <a:srgbClr val="FF0000"/>
                </a:solidFill>
              </a:rPr>
              <a:t>integer </a:t>
            </a:r>
            <a:r>
              <a:rPr spc="-5" dirty="0">
                <a:solidFill>
                  <a:srgbClr val="FF0000"/>
                </a:solidFill>
              </a:rPr>
              <a:t>, </a:t>
            </a:r>
            <a:r>
              <a:rPr spc="-10" dirty="0">
                <a:solidFill>
                  <a:srgbClr val="FF0000"/>
                </a:solidFill>
              </a:rPr>
              <a:t>sal:</a:t>
            </a:r>
            <a:r>
              <a:rPr spc="16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real)</a:t>
            </a:r>
          </a:p>
          <a:p>
            <a:pPr marL="37846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Divided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into</a:t>
            </a:r>
          </a:p>
          <a:p>
            <a:pPr marL="378460" marR="701040" indent="80645">
              <a:lnSpc>
                <a:spcPct val="100000"/>
              </a:lnSpc>
            </a:pPr>
            <a:r>
              <a:rPr spc="-15" dirty="0">
                <a:solidFill>
                  <a:srgbClr val="00AF50"/>
                </a:solidFill>
              </a:rPr>
              <a:t>fac_public </a:t>
            </a:r>
            <a:r>
              <a:rPr spc="-10" dirty="0">
                <a:solidFill>
                  <a:srgbClr val="00AF50"/>
                </a:solidFill>
              </a:rPr>
              <a:t>(fid: </a:t>
            </a:r>
            <a:r>
              <a:rPr spc="-15" dirty="0">
                <a:solidFill>
                  <a:srgbClr val="00AF50"/>
                </a:solidFill>
              </a:rPr>
              <a:t>string </a:t>
            </a:r>
            <a:r>
              <a:rPr spc="-5" dirty="0">
                <a:solidFill>
                  <a:srgbClr val="00AF50"/>
                </a:solidFill>
              </a:rPr>
              <a:t>, </a:t>
            </a:r>
            <a:r>
              <a:rPr spc="-10" dirty="0">
                <a:solidFill>
                  <a:srgbClr val="00AF50"/>
                </a:solidFill>
              </a:rPr>
              <a:t>fname: </a:t>
            </a:r>
            <a:r>
              <a:rPr spc="-15" dirty="0">
                <a:solidFill>
                  <a:srgbClr val="00AF50"/>
                </a:solidFill>
              </a:rPr>
              <a:t>string </a:t>
            </a:r>
            <a:r>
              <a:rPr spc="-5" dirty="0">
                <a:solidFill>
                  <a:srgbClr val="00AF50"/>
                </a:solidFill>
              </a:rPr>
              <a:t>, </a:t>
            </a:r>
            <a:r>
              <a:rPr spc="-10" dirty="0">
                <a:solidFill>
                  <a:srgbClr val="00AF50"/>
                </a:solidFill>
              </a:rPr>
              <a:t>office </a:t>
            </a:r>
            <a:r>
              <a:rPr spc="-5" dirty="0">
                <a:solidFill>
                  <a:srgbClr val="00AF50"/>
                </a:solidFill>
              </a:rPr>
              <a:t>: </a:t>
            </a:r>
            <a:r>
              <a:rPr spc="-15" dirty="0">
                <a:solidFill>
                  <a:srgbClr val="00AF50"/>
                </a:solidFill>
              </a:rPr>
              <a:t>integer)  fac_private(fid: </a:t>
            </a:r>
            <a:r>
              <a:rPr spc="-10" dirty="0">
                <a:solidFill>
                  <a:srgbClr val="00AF50"/>
                </a:solidFill>
              </a:rPr>
              <a:t>string, </a:t>
            </a:r>
            <a:r>
              <a:rPr spc="-5" dirty="0">
                <a:solidFill>
                  <a:srgbClr val="00AF50"/>
                </a:solidFill>
              </a:rPr>
              <a:t>sal:</a:t>
            </a:r>
            <a:r>
              <a:rPr spc="4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real)</a:t>
            </a: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but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user </a:t>
            </a:r>
            <a:r>
              <a:rPr spc="-5" dirty="0">
                <a:solidFill>
                  <a:srgbClr val="000000"/>
                </a:solidFill>
              </a:rPr>
              <a:t>who </a:t>
            </a:r>
            <a:r>
              <a:rPr spc="-10" dirty="0">
                <a:solidFill>
                  <a:srgbClr val="000000"/>
                </a:solidFill>
              </a:rPr>
              <a:t>query </a:t>
            </a:r>
            <a:r>
              <a:rPr spc="-5" dirty="0">
                <a:solidFill>
                  <a:srgbClr val="000000"/>
                </a:solidFill>
              </a:rPr>
              <a:t>will </a:t>
            </a:r>
            <a:r>
              <a:rPr spc="-15" dirty="0">
                <a:solidFill>
                  <a:srgbClr val="000000"/>
                </a:solidFill>
              </a:rPr>
              <a:t>get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spc="-10" dirty="0">
                <a:solidFill>
                  <a:srgbClr val="000000"/>
                </a:solidFill>
              </a:rPr>
              <a:t>same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result.</a:t>
            </a:r>
          </a:p>
        </p:txBody>
      </p:sp>
      <p:sp>
        <p:nvSpPr>
          <p:cNvPr id="6" name="object 6"/>
          <p:cNvSpPr/>
          <p:nvPr/>
        </p:nvSpPr>
        <p:spPr>
          <a:xfrm>
            <a:off x="534162" y="1296161"/>
            <a:ext cx="7848600" cy="1385570"/>
          </a:xfrm>
          <a:custGeom>
            <a:avLst/>
            <a:gdLst/>
            <a:ahLst/>
            <a:cxnLst/>
            <a:rect l="l" t="t" r="r" b="b"/>
            <a:pathLst>
              <a:path w="7848600" h="1385570">
                <a:moveTo>
                  <a:pt x="0" y="1385315"/>
                </a:moveTo>
                <a:lnTo>
                  <a:pt x="7848600" y="1385315"/>
                </a:lnTo>
                <a:lnTo>
                  <a:pt x="78486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85317"/>
            <a:ext cx="527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spc="-20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Physical </a:t>
            </a:r>
            <a:r>
              <a:rPr sz="3600" b="1" u="heavy" spc="-2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data</a:t>
            </a:r>
            <a:r>
              <a:rPr sz="3600" b="1" u="heavy" spc="-65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 </a:t>
            </a:r>
            <a:r>
              <a:rPr sz="3600" b="1" u="heavy" dirty="0">
                <a:solidFill>
                  <a:srgbClr val="002060"/>
                </a:solidFill>
                <a:uFill>
                  <a:solidFill>
                    <a:srgbClr val="00AF50"/>
                  </a:solidFill>
                </a:uFill>
              </a:rPr>
              <a:t>independence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254252"/>
            <a:ext cx="8200644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808" y="1211579"/>
            <a:ext cx="7580376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" y="1296161"/>
            <a:ext cx="8077200" cy="1385570"/>
          </a:xfrm>
          <a:custGeom>
            <a:avLst/>
            <a:gdLst/>
            <a:ahLst/>
            <a:cxnLst/>
            <a:rect l="l" t="t" r="r" b="b"/>
            <a:pathLst>
              <a:path w="8077200" h="1385570">
                <a:moveTo>
                  <a:pt x="0" y="1385315"/>
                </a:moveTo>
                <a:lnTo>
                  <a:pt x="8077200" y="1385315"/>
                </a:lnTo>
                <a:lnTo>
                  <a:pt x="8077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162" y="1296161"/>
            <a:ext cx="8077200" cy="1385570"/>
          </a:xfrm>
          <a:custGeom>
            <a:avLst/>
            <a:gdLst/>
            <a:ahLst/>
            <a:cxnLst/>
            <a:rect l="l" t="t" r="r" b="b"/>
            <a:pathLst>
              <a:path w="8077200" h="1385570">
                <a:moveTo>
                  <a:pt x="0" y="1385315"/>
                </a:moveTo>
                <a:lnTo>
                  <a:pt x="8077200" y="1385315"/>
                </a:lnTo>
                <a:lnTo>
                  <a:pt x="8077200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4162" y="1305813"/>
            <a:ext cx="80772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" marR="99568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45085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ability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physical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 changing logical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schema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Physical data 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134690"/>
            <a:ext cx="75577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Changes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schema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910590" indent="-440690">
              <a:lnSpc>
                <a:spcPct val="100000"/>
              </a:lnSpc>
              <a:buClr>
                <a:srgbClr val="FF0000"/>
              </a:buClr>
              <a:buFont typeface="Wingdings"/>
              <a:buChar char=""/>
              <a:tabLst>
                <a:tab pos="909955" algn="l"/>
                <a:tab pos="910590" algn="l"/>
              </a:tabLst>
            </a:pPr>
            <a:r>
              <a:rPr sz="2800" spc="-15" dirty="0">
                <a:latin typeface="Calibri"/>
                <a:cs typeface="Calibri"/>
              </a:rPr>
              <a:t>Switching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method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25" dirty="0">
                <a:latin typeface="Calibri"/>
                <a:cs typeface="Calibri"/>
              </a:rPr>
              <a:t>different storage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structures</a:t>
            </a:r>
            <a:endParaRPr sz="2800">
              <a:latin typeface="Calibri"/>
              <a:cs typeface="Calibri"/>
            </a:endParaRPr>
          </a:p>
          <a:p>
            <a:pPr marL="829310" indent="-359410">
              <a:lnSpc>
                <a:spcPct val="100000"/>
              </a:lnSpc>
              <a:buClr>
                <a:srgbClr val="FF0000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modifying </a:t>
            </a:r>
            <a:r>
              <a:rPr sz="2800" spc="-25" dirty="0">
                <a:latin typeface="Calibri"/>
                <a:cs typeface="Calibri"/>
              </a:rPr>
              <a:t>indexes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53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8204"/>
            <a:ext cx="561276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Three </a:t>
            </a:r>
            <a:r>
              <a:rPr b="1" spc="-5" dirty="0"/>
              <a:t>Schema</a:t>
            </a:r>
            <a:r>
              <a:rPr b="1" spc="-85" dirty="0"/>
              <a:t> </a:t>
            </a:r>
            <a:r>
              <a:rPr b="1" spc="-1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598926" y="6373469"/>
            <a:ext cx="1945004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Prepared </a:t>
            </a:r>
            <a:r>
              <a:rPr dirty="0"/>
              <a:t>by </a:t>
            </a:r>
            <a:r>
              <a:rPr spc="-5" dirty="0"/>
              <a:t>Visakh </a:t>
            </a:r>
            <a:r>
              <a:rPr spc="-50" dirty="0"/>
              <a:t>V,</a:t>
            </a:r>
            <a:r>
              <a:rPr spc="-90" dirty="0"/>
              <a:t> </a:t>
            </a:r>
            <a:r>
              <a:rPr spc="-5" dirty="0"/>
              <a:t>Assistant</a:t>
            </a:r>
          </a:p>
          <a:p>
            <a:pPr marL="20320">
              <a:lnSpc>
                <a:spcPct val="100000"/>
              </a:lnSpc>
            </a:pPr>
            <a:r>
              <a:rPr spc="-10" dirty="0"/>
              <a:t>Professor,Dept. </a:t>
            </a:r>
            <a:r>
              <a:rPr spc="-5" dirty="0"/>
              <a:t>of CSE,</a:t>
            </a:r>
            <a:r>
              <a:rPr spc="-110" dirty="0"/>
              <a:t> </a:t>
            </a:r>
            <a:r>
              <a:rPr spc="-5" dirty="0"/>
              <a:t>LBSITW</a:t>
            </a:r>
          </a:p>
        </p:txBody>
      </p:sp>
      <p:sp>
        <p:nvSpPr>
          <p:cNvPr id="3" name="object 3"/>
          <p:cNvSpPr/>
          <p:nvPr/>
        </p:nvSpPr>
        <p:spPr>
          <a:xfrm>
            <a:off x="166841" y="973139"/>
            <a:ext cx="8155619" cy="571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730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8204"/>
            <a:ext cx="6706234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Three </a:t>
            </a:r>
            <a:r>
              <a:rPr b="1" spc="-5" dirty="0"/>
              <a:t>Schema </a:t>
            </a:r>
            <a:r>
              <a:rPr b="1" spc="-15" dirty="0"/>
              <a:t>Architecture</a:t>
            </a:r>
            <a:r>
              <a:rPr b="1" spc="-50" dirty="0"/>
              <a:t> </a:t>
            </a:r>
            <a:r>
              <a:rPr sz="2400" b="1" spc="-10" dirty="0"/>
              <a:t>(Cont…)</a:t>
            </a:r>
            <a:endParaRPr sz="2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924813"/>
            <a:ext cx="841946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17170" algn="l"/>
              </a:tabLst>
            </a:pP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3 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Level Architecture</a:t>
            </a:r>
            <a:endParaRPr sz="2800" dirty="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buFont typeface="Arial"/>
              <a:buChar char="•"/>
              <a:tabLst>
                <a:tab pos="217170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modern </a:t>
            </a:r>
            <a:r>
              <a:rPr sz="2800" spc="-10" dirty="0">
                <a:latin typeface="Calibri"/>
                <a:cs typeface="Calibri"/>
              </a:rPr>
              <a:t>DBMS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based on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buFont typeface="Arial"/>
              <a:buChar char="•"/>
              <a:tabLst>
                <a:tab pos="217170" algn="l"/>
              </a:tabLst>
            </a:pP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Objectives</a:t>
            </a:r>
            <a:endParaRPr sz="2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15" dirty="0">
                <a:latin typeface="Calibri"/>
                <a:cs typeface="Calibri"/>
              </a:rPr>
              <a:t>independent </a:t>
            </a:r>
            <a:r>
              <a:rPr sz="2800" spc="-20" dirty="0">
                <a:latin typeface="Calibri"/>
                <a:cs typeface="Calibri"/>
              </a:rPr>
              <a:t>customized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views</a:t>
            </a:r>
            <a:endParaRPr sz="28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Hides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25" dirty="0">
                <a:latin typeface="Calibri"/>
                <a:cs typeface="Calibri"/>
              </a:rPr>
              <a:t>storage </a:t>
            </a:r>
            <a:r>
              <a:rPr sz="2800" spc="-15" dirty="0">
                <a:latin typeface="Calibri"/>
                <a:cs typeface="Calibri"/>
              </a:rPr>
              <a:t>details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  <a:p>
            <a:pPr marL="469900" marR="117221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20" dirty="0">
                <a:latin typeface="Calibri"/>
                <a:cs typeface="Calibri"/>
              </a:rPr>
              <a:t>Administrator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able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5" dirty="0">
                <a:latin typeface="Calibri"/>
                <a:cs typeface="Calibri"/>
              </a:rPr>
              <a:t>DB </a:t>
            </a:r>
            <a:r>
              <a:rPr sz="2800" spc="-25" dirty="0">
                <a:latin typeface="Calibri"/>
                <a:cs typeface="Calibri"/>
              </a:rPr>
              <a:t>storage  </a:t>
            </a:r>
            <a:r>
              <a:rPr sz="2800" spc="-10" dirty="0">
                <a:latin typeface="Calibri"/>
                <a:cs typeface="Calibri"/>
              </a:rPr>
              <a:t>structure </a:t>
            </a:r>
            <a:r>
              <a:rPr sz="2800" spc="-5" dirty="0">
                <a:latin typeface="Calibri"/>
                <a:cs typeface="Calibri"/>
              </a:rPr>
              <a:t>without </a:t>
            </a:r>
            <a:r>
              <a:rPr sz="2800" spc="-15" dirty="0">
                <a:latin typeface="Calibri"/>
                <a:cs typeface="Calibri"/>
              </a:rPr>
              <a:t>affecting </a:t>
            </a:r>
            <a:r>
              <a:rPr sz="2800" spc="-10" dirty="0">
                <a:latin typeface="Calibri"/>
                <a:cs typeface="Calibri"/>
              </a:rPr>
              <a:t>User’s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view</a:t>
            </a:r>
            <a:endParaRPr sz="2800" dirty="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spcBef>
                <a:spcPts val="5"/>
              </a:spcBef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10" dirty="0">
                <a:latin typeface="Calibri"/>
                <a:cs typeface="Calibri"/>
              </a:rPr>
              <a:t>Internal </a:t>
            </a:r>
            <a:r>
              <a:rPr sz="2800" spc="-15" dirty="0">
                <a:latin typeface="Calibri"/>
                <a:cs typeface="Calibri"/>
              </a:rPr>
              <a:t>structure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DB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unaffected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changes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5" dirty="0">
                <a:latin typeface="Calibri"/>
                <a:cs typeface="Calibri"/>
              </a:rPr>
              <a:t>aspects 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endParaRPr sz="2800" dirty="0">
              <a:latin typeface="Calibri"/>
              <a:cs typeface="Calibri"/>
            </a:endParaRPr>
          </a:p>
          <a:p>
            <a:pPr marL="469900" marR="223520" lvl="1">
              <a:lnSpc>
                <a:spcPct val="100000"/>
              </a:lnSpc>
              <a:buClr>
                <a:srgbClr val="FF33CC"/>
              </a:buClr>
              <a:buFont typeface="Wingdings"/>
              <a:buChar char=""/>
              <a:tabLst>
                <a:tab pos="829944" algn="l"/>
              </a:tabLst>
            </a:pPr>
            <a:r>
              <a:rPr sz="2800" spc="-5" dirty="0">
                <a:latin typeface="Calibri"/>
                <a:cs typeface="Calibri"/>
              </a:rPr>
              <a:t>Admin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able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change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conceptual </a:t>
            </a:r>
            <a:r>
              <a:rPr sz="2800" spc="-15" dirty="0">
                <a:latin typeface="Calibri"/>
                <a:cs typeface="Calibri"/>
              </a:rPr>
              <a:t>structure  </a:t>
            </a:r>
            <a:r>
              <a:rPr sz="2800" spc="-5" dirty="0">
                <a:latin typeface="Calibri"/>
                <a:cs typeface="Calibri"/>
              </a:rPr>
              <a:t>of DB without </a:t>
            </a:r>
            <a:r>
              <a:rPr sz="2800" spc="-15" dirty="0">
                <a:latin typeface="Calibri"/>
                <a:cs typeface="Calibri"/>
              </a:rPr>
              <a:t>affecting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2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11"/>
            <a:ext cx="670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Three </a:t>
            </a:r>
            <a:r>
              <a:rPr spc="-5" dirty="0"/>
              <a:t>Schema </a:t>
            </a:r>
            <a:r>
              <a:rPr spc="-15" dirty="0"/>
              <a:t>Architecture</a:t>
            </a:r>
            <a:r>
              <a:rPr spc="-50" dirty="0"/>
              <a:t> </a:t>
            </a:r>
            <a:r>
              <a:rPr sz="2400" spc="-10" dirty="0"/>
              <a:t>(Cont…)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1001013"/>
            <a:ext cx="7328534" cy="3424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CC"/>
                </a:solidFill>
                <a:latin typeface="Calibri"/>
                <a:cs typeface="Calibri"/>
              </a:rPr>
              <a:t>A) External / </a:t>
            </a:r>
            <a:r>
              <a:rPr sz="2800" spc="-10" dirty="0">
                <a:solidFill>
                  <a:srgbClr val="FF33CC"/>
                </a:solidFill>
                <a:latin typeface="Calibri"/>
                <a:cs typeface="Calibri"/>
              </a:rPr>
              <a:t>View</a:t>
            </a:r>
            <a:r>
              <a:rPr sz="2800" spc="5" dirty="0">
                <a:solidFill>
                  <a:srgbClr val="FF33C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33CC"/>
                </a:solidFill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375920" algn="l"/>
              </a:tabLst>
            </a:pPr>
            <a:r>
              <a:rPr sz="2800" spc="-15" dirty="0">
                <a:latin typeface="Calibri"/>
                <a:cs typeface="Calibri"/>
              </a:rPr>
              <a:t>Many users are </a:t>
            </a:r>
            <a:r>
              <a:rPr sz="2800" spc="-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concerned </a:t>
            </a:r>
            <a:r>
              <a:rPr sz="2800" spc="-5" dirty="0">
                <a:latin typeface="Calibri"/>
                <a:cs typeface="Calibri"/>
              </a:rPr>
              <a:t>with all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database(access only portion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DB)</a:t>
            </a:r>
            <a:endParaRPr sz="2800">
              <a:latin typeface="Calibri"/>
              <a:cs typeface="Calibri"/>
            </a:endParaRPr>
          </a:p>
          <a:p>
            <a:pPr marL="12700" marR="50228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5920" algn="l"/>
              </a:tabLst>
            </a:pPr>
            <a:r>
              <a:rPr sz="2800" spc="-10" dirty="0">
                <a:latin typeface="Calibri"/>
                <a:cs typeface="Calibri"/>
              </a:rPr>
              <a:t>Simplifies </a:t>
            </a:r>
            <a:r>
              <a:rPr sz="2800" spc="-5" dirty="0">
                <a:latin typeface="Calibri"/>
                <a:cs typeface="Calibri"/>
              </a:rPr>
              <a:t>the end </a:t>
            </a:r>
            <a:r>
              <a:rPr sz="2800" spc="-15" dirty="0">
                <a:latin typeface="Calibri"/>
                <a:cs typeface="Calibri"/>
              </a:rPr>
              <a:t>user’s interaction </a:t>
            </a:r>
            <a:r>
              <a:rPr sz="2800" spc="-5" dirty="0">
                <a:latin typeface="Calibri"/>
                <a:cs typeface="Calibri"/>
              </a:rPr>
              <a:t>with the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buFont typeface="Wingdings"/>
              <a:buChar char=""/>
              <a:tabLst>
                <a:tab pos="375920" algn="l"/>
              </a:tabLst>
            </a:pP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produce many views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same 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9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868</Words>
  <Application>Microsoft Office PowerPoint</Application>
  <PresentationFormat>On-screen Show (4:3)</PresentationFormat>
  <Paragraphs>99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Constantia</vt:lpstr>
      <vt:lpstr>Times New Roman</vt:lpstr>
      <vt:lpstr>Wingdings</vt:lpstr>
      <vt:lpstr>Wingdings 2</vt:lpstr>
      <vt:lpstr>Office Theme</vt:lpstr>
      <vt:lpstr>PowerPoint Presentation</vt:lpstr>
      <vt:lpstr>Instances &amp; Schemas</vt:lpstr>
      <vt:lpstr>Schema</vt:lpstr>
      <vt:lpstr>Data Independence</vt:lpstr>
      <vt:lpstr> Logical data independence</vt:lpstr>
      <vt:lpstr> Physical data independence</vt:lpstr>
      <vt:lpstr>Three Schema Architecture</vt:lpstr>
      <vt:lpstr>Three Schema Architecture (Cont…)</vt:lpstr>
      <vt:lpstr>Three Schema Architecture (Cont…)</vt:lpstr>
      <vt:lpstr>PowerPoint Presentation</vt:lpstr>
      <vt:lpstr>Detailed Three Schema Architecture (Cont…)</vt:lpstr>
      <vt:lpstr>Three Schema Architecture (Cont…)</vt:lpstr>
      <vt:lpstr>PowerPoint Presentation</vt:lpstr>
      <vt:lpstr>ACTORS ON THE SCENE</vt:lpstr>
      <vt:lpstr>Database Designer</vt:lpstr>
      <vt:lpstr>End Users</vt:lpstr>
      <vt:lpstr>End Users</vt:lpstr>
      <vt:lpstr>PowerPoint Presentation</vt:lpstr>
      <vt:lpstr>WORKERS BEHIND THE 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9</cp:revision>
  <dcterms:created xsi:type="dcterms:W3CDTF">2018-07-22T12:49:43Z</dcterms:created>
  <dcterms:modified xsi:type="dcterms:W3CDTF">2020-08-16T05:56:15Z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2018-07-22T00:00:00Z</vt:filetime>
  </property>
</Properties>
</file>