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95" r:id="rId4"/>
    <p:sldId id="301" r:id="rId5"/>
    <p:sldId id="290" r:id="rId6"/>
    <p:sldId id="261" r:id="rId7"/>
    <p:sldId id="260" r:id="rId8"/>
    <p:sldId id="296" r:id="rId9"/>
    <p:sldId id="297" r:id="rId10"/>
    <p:sldId id="292" r:id="rId11"/>
    <p:sldId id="263" r:id="rId12"/>
    <p:sldId id="264" r:id="rId13"/>
    <p:sldId id="268" r:id="rId14"/>
    <p:sldId id="266" r:id="rId15"/>
    <p:sldId id="267" r:id="rId16"/>
    <p:sldId id="293" r:id="rId17"/>
    <p:sldId id="309" r:id="rId18"/>
    <p:sldId id="300" r:id="rId19"/>
    <p:sldId id="298" r:id="rId20"/>
    <p:sldId id="302" r:id="rId21"/>
    <p:sldId id="303" r:id="rId22"/>
    <p:sldId id="305" r:id="rId23"/>
    <p:sldId id="304" r:id="rId24"/>
    <p:sldId id="306" r:id="rId25"/>
    <p:sldId id="30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AF363-9862-4795-B65C-28B5BADB74B0}" type="datetimeFigureOut">
              <a:rPr lang="en-IN" smtClean="0"/>
              <a:t>27-08-2018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E72E1-D67B-4447-A6FF-DD08608E4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994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E0ABDC-48DA-40F4-B58D-BA9C1245C115}" type="slidenum">
              <a:rPr lang="en-CA" altLang="en-US"/>
              <a:pPr/>
              <a:t>3</a:t>
            </a:fld>
            <a:endParaRPr lang="en-CA" altLang="en-US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688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842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842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842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842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842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842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842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842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842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2D88D8-6B57-4D14-9A7B-3EF273216A8F}" type="datetime1">
              <a:rPr lang="en-GB" altLang="en-US" sz="1400" smtClean="0">
                <a:solidFill>
                  <a:schemeClr val="folHlink"/>
                </a:solidFill>
              </a:rPr>
              <a:pPr>
                <a:spcBef>
                  <a:spcPct val="0"/>
                </a:spcBef>
              </a:pPr>
              <a:t>27/08/2018</a:t>
            </a:fld>
            <a:endParaRPr lang="en-GB" altLang="en-US" sz="1400" smtClean="0">
              <a:solidFill>
                <a:schemeClr val="folHlink"/>
              </a:solidFill>
            </a:endParaRPr>
          </a:p>
        </p:txBody>
      </p:sp>
      <p:sp>
        <p:nvSpPr>
          <p:cNvPr id="348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42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842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842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842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842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842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842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842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842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D65861-0ABF-48D2-B443-492E0A515D3C}" type="slidenum">
              <a:rPr lang="en-GB" altLang="en-US" sz="1400">
                <a:solidFill>
                  <a:schemeClr val="folHlink"/>
                </a:solidFill>
              </a:rPr>
              <a:pPr>
                <a:spcBef>
                  <a:spcPct val="0"/>
                </a:spcBef>
              </a:pPr>
              <a:t>4</a:t>
            </a:fld>
            <a:endParaRPr lang="en-GB" altLang="en-US" sz="1400">
              <a:solidFill>
                <a:schemeClr val="folHlink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>
              <a:lnSpc>
                <a:spcPct val="80000"/>
              </a:lnSpc>
            </a:pPr>
            <a:r>
              <a:rPr lang="sv-SE" altLang="en-US" sz="900" smtClean="0">
                <a:cs typeface="Arial" panose="020B0604020202020204" pitchFamily="34" charset="0"/>
              </a:rPr>
              <a:t>The four informal measures are:</a:t>
            </a:r>
          </a:p>
          <a:p>
            <a:pPr marL="228600" indent="-228600" eaLnBrk="1" hangingPunct="1">
              <a:lnSpc>
                <a:spcPct val="80000"/>
              </a:lnSpc>
              <a:buFontTx/>
              <a:buChar char="•"/>
            </a:pPr>
            <a:r>
              <a:rPr lang="sv-SE" altLang="en-US" sz="900" b="1" i="1" smtClean="0">
                <a:cs typeface="Arial" panose="020B0604020202020204" pitchFamily="34" charset="0"/>
              </a:rPr>
              <a:t>Semantics of the attributes</a:t>
            </a:r>
            <a:r>
              <a:rPr lang="sv-SE" altLang="en-US" sz="900" smtClean="0">
                <a:cs typeface="Arial" panose="020B0604020202020204" pitchFamily="34" charset="0"/>
              </a:rPr>
              <a:t> (it is straightforward to understand why the attribute is in the relation, putting department data in the EMP-table is for example not straightforward)</a:t>
            </a:r>
          </a:p>
          <a:p>
            <a:pPr marL="228600" indent="-228600" eaLnBrk="1" hangingPunct="1">
              <a:lnSpc>
                <a:spcPct val="80000"/>
              </a:lnSpc>
              <a:buFontTx/>
              <a:buChar char="•"/>
            </a:pPr>
            <a:r>
              <a:rPr lang="sv-SE" altLang="en-US" sz="900" b="1" i="1" smtClean="0">
                <a:cs typeface="Arial" panose="020B0604020202020204" pitchFamily="34" charset="0"/>
              </a:rPr>
              <a:t>Reducing redundant information in tuples</a:t>
            </a:r>
            <a:r>
              <a:rPr lang="sv-SE" altLang="en-US" sz="900" smtClean="0">
                <a:cs typeface="Arial" panose="020B0604020202020204" pitchFamily="34" charset="0"/>
              </a:rPr>
              <a:t> (it is always good design to have a database that is </a:t>
            </a:r>
            <a:r>
              <a:rPr lang="sv-SE" altLang="en-US" sz="900" i="1" smtClean="0">
                <a:cs typeface="Arial" panose="020B0604020202020204" pitchFamily="34" charset="0"/>
              </a:rPr>
              <a:t>small</a:t>
            </a:r>
            <a:r>
              <a:rPr lang="sv-SE" altLang="en-US" sz="900" smtClean="0">
                <a:cs typeface="Arial" panose="020B0604020202020204" pitchFamily="34" charset="0"/>
              </a:rPr>
              <a:t> on disk and in memory, thus any reduction of redundancy is – in this sense! – good. But there is also a problem WITHIN the database if there is redundant information. Redundancy means that the same information is stored twice. If that is so in a database, so-called </a:t>
            </a:r>
            <a:r>
              <a:rPr lang="sv-SE" altLang="en-US" sz="900" b="1" i="1" smtClean="0">
                <a:cs typeface="Arial" panose="020B0604020202020204" pitchFamily="34" charset="0"/>
              </a:rPr>
              <a:t>update anomalies</a:t>
            </a:r>
            <a:r>
              <a:rPr lang="sv-SE" altLang="en-US" sz="900" smtClean="0">
                <a:cs typeface="Arial" panose="020B0604020202020204" pitchFamily="34" charset="0"/>
              </a:rPr>
              <a:t> can occur:</a:t>
            </a:r>
          </a:p>
          <a:p>
            <a:pPr marL="685800" lvl="1" indent="-228600" eaLnBrk="1" hangingPunct="1">
              <a:lnSpc>
                <a:spcPct val="80000"/>
              </a:lnSpc>
              <a:buFontTx/>
              <a:buChar char="•"/>
            </a:pPr>
            <a:r>
              <a:rPr lang="sv-SE" altLang="en-US" sz="900" smtClean="0">
                <a:cs typeface="Arial" panose="020B0604020202020204" pitchFamily="34" charset="0"/>
              </a:rPr>
              <a:t>EMP(</a:t>
            </a:r>
            <a:r>
              <a:rPr lang="sv-SE" altLang="en-US" sz="900" u="sng" smtClean="0">
                <a:cs typeface="Arial" panose="020B0604020202020204" pitchFamily="34" charset="0"/>
              </a:rPr>
              <a:t>EMPID</a:t>
            </a:r>
            <a:r>
              <a:rPr lang="sv-SE" altLang="en-US" sz="900" smtClean="0">
                <a:cs typeface="Arial" panose="020B0604020202020204" pitchFamily="34" charset="0"/>
              </a:rPr>
              <a:t>, EMPNAME, DEPTNAME, DEPTMGR)</a:t>
            </a:r>
          </a:p>
          <a:p>
            <a:pPr marL="685800" lvl="1" indent="-228600" eaLnBrk="1" hangingPunct="1">
              <a:lnSpc>
                <a:spcPct val="80000"/>
              </a:lnSpc>
              <a:buFontTx/>
              <a:buChar char="•"/>
            </a:pPr>
            <a:r>
              <a:rPr lang="sv-SE" altLang="en-US" sz="900" smtClean="0">
                <a:cs typeface="Arial" panose="020B0604020202020204" pitchFamily="34" charset="0"/>
              </a:rPr>
              <a:t>Insertion anomaly: if the EMP table also contains DEPT-info, the insertion of a new employee must contain correct, consistant DEPT-information.</a:t>
            </a:r>
          </a:p>
          <a:p>
            <a:pPr marL="685800" lvl="1" indent="-228600" eaLnBrk="1" hangingPunct="1">
              <a:lnSpc>
                <a:spcPct val="80000"/>
              </a:lnSpc>
              <a:buFontTx/>
              <a:buChar char="•"/>
            </a:pPr>
            <a:r>
              <a:rPr lang="sv-SE" altLang="en-US" sz="900" smtClean="0">
                <a:cs typeface="Arial" panose="020B0604020202020204" pitchFamily="34" charset="0"/>
              </a:rPr>
              <a:t>Deletion anomaly: If the last employee of the department is deleted, all department information is lost.</a:t>
            </a:r>
          </a:p>
          <a:p>
            <a:pPr marL="685800" lvl="1" indent="-228600" eaLnBrk="1" hangingPunct="1">
              <a:lnSpc>
                <a:spcPct val="80000"/>
              </a:lnSpc>
              <a:buFontTx/>
              <a:buChar char="•"/>
            </a:pPr>
            <a:r>
              <a:rPr lang="sv-SE" altLang="en-US" sz="900" smtClean="0">
                <a:cs typeface="Arial" panose="020B0604020202020204" pitchFamily="34" charset="0"/>
              </a:rPr>
              <a:t>Modification anomaly: If a department receives a new manager, all employee tuples need to be updated with that information.</a:t>
            </a:r>
          </a:p>
          <a:p>
            <a:pPr marL="228600" indent="-228600" eaLnBrk="1" hangingPunct="1">
              <a:lnSpc>
                <a:spcPct val="80000"/>
              </a:lnSpc>
              <a:buFontTx/>
              <a:buChar char="•"/>
            </a:pPr>
            <a:r>
              <a:rPr lang="sv-SE" altLang="en-US" sz="900" b="1" i="1" smtClean="0">
                <a:cs typeface="Arial" panose="020B0604020202020204" pitchFamily="34" charset="0"/>
              </a:rPr>
              <a:t>Reducing NULL values in tuples</a:t>
            </a:r>
            <a:r>
              <a:rPr lang="sv-SE" altLang="en-US" sz="900" smtClean="0">
                <a:cs typeface="Arial" panose="020B0604020202020204" pitchFamily="34" charset="0"/>
              </a:rPr>
              <a:t> (not so big issue really)</a:t>
            </a:r>
          </a:p>
          <a:p>
            <a:pPr marL="685800" lvl="1" indent="-228600" eaLnBrk="1" hangingPunct="1">
              <a:lnSpc>
                <a:spcPct val="80000"/>
              </a:lnSpc>
              <a:buFontTx/>
              <a:buChar char="•"/>
            </a:pPr>
            <a:r>
              <a:rPr lang="sv-SE" altLang="en-US" sz="900" smtClean="0">
                <a:cs typeface="Arial" panose="020B0604020202020204" pitchFamily="34" charset="0"/>
              </a:rPr>
              <a:t>Why is the attribute there in the first place if almost every tuple has a NULL-value for it? Unclear semantics.</a:t>
            </a:r>
          </a:p>
          <a:p>
            <a:pPr marL="685800" lvl="1" indent="-228600" eaLnBrk="1" hangingPunct="1">
              <a:lnSpc>
                <a:spcPct val="80000"/>
              </a:lnSpc>
              <a:buFontTx/>
              <a:buChar char="•"/>
            </a:pPr>
            <a:r>
              <a:rPr lang="sv-SE" altLang="en-US" sz="900" smtClean="0">
                <a:cs typeface="Arial" panose="020B0604020202020204" pitchFamily="34" charset="0"/>
              </a:rPr>
              <a:t>Storage is not really a problem in today’s databases</a:t>
            </a:r>
          </a:p>
          <a:p>
            <a:pPr marL="685800" lvl="1" indent="-228600" eaLnBrk="1" hangingPunct="1">
              <a:lnSpc>
                <a:spcPct val="80000"/>
              </a:lnSpc>
              <a:buFontTx/>
              <a:buChar char="•"/>
            </a:pPr>
            <a:r>
              <a:rPr lang="sv-SE" altLang="en-US" sz="900" smtClean="0">
                <a:cs typeface="Arial" panose="020B0604020202020204" pitchFamily="34" charset="0"/>
              </a:rPr>
              <a:t>But it is very costly to have joins on such columns because the NULL-value must be taken into account with an OUTER join which is a very expensive operation.</a:t>
            </a:r>
          </a:p>
          <a:p>
            <a:pPr marL="228600" indent="-228600" eaLnBrk="1" hangingPunct="1">
              <a:lnSpc>
                <a:spcPct val="80000"/>
              </a:lnSpc>
              <a:buFontTx/>
              <a:buChar char="•"/>
            </a:pPr>
            <a:r>
              <a:rPr lang="sv-SE" altLang="en-US" sz="900" smtClean="0">
                <a:cs typeface="Arial" panose="020B0604020202020204" pitchFamily="34" charset="0"/>
              </a:rPr>
              <a:t>Disallowing the possibility of generating spurious tuples</a:t>
            </a:r>
          </a:p>
          <a:p>
            <a:pPr marL="685800" lvl="1" indent="-228600" eaLnBrk="1" hangingPunct="1">
              <a:lnSpc>
                <a:spcPct val="80000"/>
              </a:lnSpc>
              <a:buFontTx/>
              <a:buChar char="•"/>
            </a:pPr>
            <a:r>
              <a:rPr lang="sv-SE" altLang="en-US" sz="900" smtClean="0">
                <a:cs typeface="Arial" panose="020B0604020202020204" pitchFamily="34" charset="0"/>
              </a:rPr>
              <a:t>Figure 10.5 in the book has a horrible schema where EMP_LOCS(</a:t>
            </a:r>
            <a:r>
              <a:rPr lang="sv-SE" altLang="en-US" sz="900" u="sng" smtClean="0">
                <a:cs typeface="Arial" panose="020B0604020202020204" pitchFamily="34" charset="0"/>
              </a:rPr>
              <a:t>ENAME, PLOCATION</a:t>
            </a:r>
            <a:r>
              <a:rPr lang="sv-SE" altLang="en-US" sz="900" smtClean="0">
                <a:cs typeface="Arial" panose="020B0604020202020204" pitchFamily="34" charset="0"/>
              </a:rPr>
              <a:t>) is joined with EMP_PROJ1(</a:t>
            </a:r>
            <a:r>
              <a:rPr lang="sv-SE" altLang="en-US" sz="900" u="sng" smtClean="0">
                <a:cs typeface="Arial" panose="020B0604020202020204" pitchFamily="34" charset="0"/>
              </a:rPr>
              <a:t>SSN, PNUMBER</a:t>
            </a:r>
            <a:r>
              <a:rPr lang="sv-SE" altLang="en-US" sz="900" smtClean="0">
                <a:cs typeface="Arial" panose="020B0604020202020204" pitchFamily="34" charset="0"/>
              </a:rPr>
              <a:t>, HOURS, PNAME, PLOCATION) on PLOCATION resulting in a cross-product with spurious (incorrect) tuples.</a:t>
            </a:r>
          </a:p>
          <a:p>
            <a:pPr marL="685800" lvl="1" indent="-228600" eaLnBrk="1" hangingPunct="1">
              <a:lnSpc>
                <a:spcPct val="80000"/>
              </a:lnSpc>
              <a:buFontTx/>
              <a:buChar char="•"/>
            </a:pPr>
            <a:r>
              <a:rPr lang="sv-SE" altLang="en-US" sz="900" smtClean="0">
                <a:cs typeface="Arial" panose="020B0604020202020204" pitchFamily="34" charset="0"/>
              </a:rPr>
              <a:t>Only join on foreign key/primary key-attributes.</a:t>
            </a:r>
          </a:p>
          <a:p>
            <a:pPr marL="228600" indent="-228600" eaLnBrk="1" hangingPunct="1">
              <a:lnSpc>
                <a:spcPct val="80000"/>
              </a:lnSpc>
              <a:buFontTx/>
              <a:buChar char="•"/>
            </a:pPr>
            <a:endParaRPr lang="sv-SE" altLang="en-US" sz="900" smtClean="0">
              <a:cs typeface="Arial" panose="020B0604020202020204" pitchFamily="34" charset="0"/>
            </a:endParaRPr>
          </a:p>
          <a:p>
            <a:pPr marL="228600" indent="-228600" eaLnBrk="1" hangingPunct="1">
              <a:lnSpc>
                <a:spcPct val="80000"/>
              </a:lnSpc>
            </a:pPr>
            <a:r>
              <a:rPr lang="sv-SE" altLang="en-US" sz="900" smtClean="0">
                <a:cs typeface="Arial" panose="020B0604020202020204" pitchFamily="34" charset="0"/>
              </a:rPr>
              <a:t>The answer to the first question is actually: Well, yeah, at least we can be quite confident!</a:t>
            </a:r>
          </a:p>
          <a:p>
            <a:pPr marL="228600" indent="-228600" eaLnBrk="1" hangingPunct="1">
              <a:lnSpc>
                <a:spcPct val="80000"/>
              </a:lnSpc>
            </a:pPr>
            <a:endParaRPr lang="sv-SE" altLang="en-US" sz="900" smtClean="0">
              <a:cs typeface="Arial" panose="020B0604020202020204" pitchFamily="34" charset="0"/>
            </a:endParaRPr>
          </a:p>
          <a:p>
            <a:pPr marL="228600" indent="-228600" eaLnBrk="1" hangingPunct="1">
              <a:lnSpc>
                <a:spcPct val="80000"/>
              </a:lnSpc>
            </a:pPr>
            <a:r>
              <a:rPr lang="sv-SE" altLang="en-US" sz="900" smtClean="0">
                <a:cs typeface="Arial" panose="020B0604020202020204" pitchFamily="34" charset="0"/>
              </a:rPr>
              <a:t>Normalisation brings relations from bad design to good design </a:t>
            </a:r>
            <a:r>
              <a:rPr lang="sv-SE" altLang="en-US" sz="900" b="1" i="1" u="sng" smtClean="0">
                <a:cs typeface="Arial" panose="020B0604020202020204" pitchFamily="34" charset="0"/>
              </a:rPr>
              <a:t>with regards to redundancy</a:t>
            </a:r>
            <a:r>
              <a:rPr lang="sv-SE" altLang="en-US" sz="900" smtClean="0">
                <a:cs typeface="Arial" panose="020B0604020202020204" pitchFamily="34" charset="0"/>
              </a:rPr>
              <a:t>.</a:t>
            </a:r>
          </a:p>
          <a:p>
            <a:pPr marL="228600" indent="-228600" eaLnBrk="1" hangingPunct="1">
              <a:lnSpc>
                <a:spcPct val="80000"/>
              </a:lnSpc>
            </a:pPr>
            <a:r>
              <a:rPr lang="sv-SE" altLang="en-US" sz="900" smtClean="0">
                <a:cs typeface="Arial" panose="020B0604020202020204" pitchFamily="34" charset="0"/>
              </a:rPr>
              <a:t>On the one side, there is the flat relation R(A1, A2, ..., AN), on the other side there could be N relations, each containing exactly one attribute. Normalisation finds a suitable balance between these extremes.</a:t>
            </a:r>
            <a:endParaRPr lang="en-US" altLang="en-US" sz="90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789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01FE27-6758-4230-8F0E-CE039412DF35}" type="slidenum">
              <a:rPr lang="en-CA" altLang="en-US"/>
              <a:pPr/>
              <a:t>8</a:t>
            </a:fld>
            <a:endParaRPr lang="en-CA" altLang="en-US"/>
          </a:p>
        </p:txBody>
      </p:sp>
      <p:sp>
        <p:nvSpPr>
          <p:cNvPr id="67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4884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E4A5F-E086-4F63-8424-8D8CB79BC915}" type="slidenum">
              <a:rPr lang="en-CA" altLang="en-US"/>
              <a:pPr/>
              <a:t>9</a:t>
            </a:fld>
            <a:endParaRPr lang="en-CA" altLang="en-US"/>
          </a:p>
        </p:txBody>
      </p:sp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786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E0B74A-4C24-420C-BA42-C2E752D0A77A}" type="slidenum">
              <a:rPr lang="en-CA" altLang="en-US"/>
              <a:pPr/>
              <a:t>19</a:t>
            </a:fld>
            <a:endParaRPr lang="en-CA" alt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4263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159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Module-3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Schema Refinement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2. Reducing the Redundant Value in </a:t>
            </a:r>
            <a:r>
              <a:rPr lang="en-US" dirty="0" err="1" smtClean="0"/>
              <a:t>Tuples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/>
              <a:t>Storing the </a:t>
            </a:r>
            <a:r>
              <a:rPr lang="en-US" b="1" dirty="0"/>
              <a:t>Same information</a:t>
            </a:r>
            <a:r>
              <a:rPr lang="en-US" dirty="0"/>
              <a:t> redundantly, that is, in more than one place within a database, can lead to several problems:  </a:t>
            </a:r>
            <a:endParaRPr lang="en-US" dirty="0" smtClean="0"/>
          </a:p>
          <a:p>
            <a:pPr lvl="1"/>
            <a:r>
              <a:rPr lang="en-US" dirty="0" smtClean="0"/>
              <a:t>Redundant </a:t>
            </a:r>
            <a:r>
              <a:rPr lang="en-US" dirty="0"/>
              <a:t>Storage: Some information is stored repeatedly. </a:t>
            </a:r>
            <a:endParaRPr lang="en-US" dirty="0" smtClean="0"/>
          </a:p>
          <a:p>
            <a:pPr lvl="1"/>
            <a:r>
              <a:rPr lang="en-US" dirty="0" smtClean="0"/>
              <a:t>Problems with update anomalies </a:t>
            </a:r>
          </a:p>
          <a:p>
            <a:pPr lvl="2"/>
            <a:r>
              <a:rPr lang="en-US" dirty="0" smtClean="0"/>
              <a:t>Insertion anomalies </a:t>
            </a:r>
          </a:p>
          <a:p>
            <a:pPr lvl="2"/>
            <a:r>
              <a:rPr lang="en-US" dirty="0" smtClean="0"/>
              <a:t>Deletion anomalies </a:t>
            </a:r>
          </a:p>
          <a:p>
            <a:pPr lvl="2"/>
            <a:r>
              <a:rPr lang="en-US" dirty="0" smtClean="0"/>
              <a:t>Modification anomalies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259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2. Reducing the Redundant Value in </a:t>
            </a:r>
            <a:r>
              <a:rPr lang="en-US" dirty="0" err="1" smtClean="0"/>
              <a:t>Tuples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/>
              <a:t>If we integrate these two and is used as a single table </a:t>
            </a:r>
            <a:r>
              <a:rPr lang="en-US" dirty="0" err="1"/>
              <a:t>i.e</a:t>
            </a:r>
            <a:r>
              <a:rPr lang="en-US" dirty="0"/>
              <a:t> Student Table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581400"/>
            <a:ext cx="43338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3886200"/>
            <a:ext cx="320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4953000"/>
            <a:ext cx="876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943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Insert Anomalies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2. Reducing the Redundant Value in </a:t>
            </a:r>
            <a:r>
              <a:rPr lang="en-US" dirty="0" err="1" smtClean="0"/>
              <a:t>Tuples</a:t>
            </a:r>
            <a:endParaRPr lang="en-US" dirty="0" smtClean="0"/>
          </a:p>
          <a:p>
            <a:pPr lvl="1" algn="just"/>
            <a:r>
              <a:rPr lang="en-US" dirty="0" smtClean="0"/>
              <a:t>Here whenever if we insert the tuples there may be ‘N’ students in one department, so </a:t>
            </a:r>
            <a:r>
              <a:rPr lang="en-US" b="1" dirty="0" smtClean="0"/>
              <a:t>Dept No, Dept Name values are repeated</a:t>
            </a:r>
            <a:r>
              <a:rPr lang="en-US" dirty="0" smtClean="0"/>
              <a:t> ‘N’ times which leads to data redundancy. </a:t>
            </a:r>
          </a:p>
          <a:p>
            <a:pPr lvl="1" algn="just"/>
            <a:endParaRPr lang="en-US" dirty="0" smtClean="0"/>
          </a:p>
          <a:p>
            <a:pPr lvl="1"/>
            <a:r>
              <a:rPr lang="en-US" dirty="0" smtClean="0"/>
              <a:t>It may not be possible to store certain information unless some other, unrelated, information is </a:t>
            </a:r>
            <a:r>
              <a:rPr lang="en-US" b="1" dirty="0" smtClean="0"/>
              <a:t>stored</a:t>
            </a:r>
            <a:r>
              <a:rPr lang="en-US" dirty="0" smtClean="0"/>
              <a:t> as well.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9149751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Delete Anomalies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2. Reducing the Redundant Value in </a:t>
            </a:r>
            <a:r>
              <a:rPr lang="en-US" dirty="0" err="1" smtClean="0"/>
              <a:t>Tuples</a:t>
            </a:r>
            <a:endParaRPr lang="en-US" dirty="0" smtClean="0"/>
          </a:p>
          <a:p>
            <a:pPr lvl="1" algn="just"/>
            <a:r>
              <a:rPr lang="en-US" dirty="0" smtClean="0"/>
              <a:t>If we delete the last student of a dept, then whole information about that department will be deleted.</a:t>
            </a:r>
          </a:p>
          <a:p>
            <a:pPr lvl="1" algn="just"/>
            <a:r>
              <a:rPr lang="en-US" dirty="0"/>
              <a:t> It may not be possible to delete certain information without</a:t>
            </a:r>
            <a:r>
              <a:rPr lang="en-US" b="1" dirty="0"/>
              <a:t> losing </a:t>
            </a:r>
            <a:r>
              <a:rPr lang="en-US" dirty="0"/>
              <a:t>some other, unrelated, information as well</a:t>
            </a:r>
            <a:r>
              <a:rPr lang="en-US" dirty="0" smtClean="0"/>
              <a:t>.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943600"/>
          </a:xfrm>
        </p:spPr>
        <p:txBody>
          <a:bodyPr>
            <a:normAutofit/>
          </a:bodyPr>
          <a:lstStyle/>
          <a:p>
            <a:r>
              <a:rPr lang="en-US" dirty="0"/>
              <a:t>Modification anomalies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2. Reducing the Redundant Value in </a:t>
            </a:r>
            <a:r>
              <a:rPr lang="en-US" dirty="0" err="1" smtClean="0"/>
              <a:t>Tuples</a:t>
            </a:r>
            <a:endParaRPr lang="en-US" dirty="0" smtClean="0"/>
          </a:p>
          <a:p>
            <a:pPr lvl="1" algn="just"/>
            <a:r>
              <a:rPr lang="en-US" dirty="0" smtClean="0"/>
              <a:t>If we change the value of one of the attributes of a particular table the we must update  the </a:t>
            </a:r>
            <a:r>
              <a:rPr lang="en-US" dirty="0" err="1" smtClean="0"/>
              <a:t>tuples</a:t>
            </a:r>
            <a:r>
              <a:rPr lang="en-US" dirty="0" smtClean="0"/>
              <a:t> of all the students belonging to that dept else Database will become  inconsistent. 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3. Reducing the Null Values</a:t>
            </a:r>
          </a:p>
          <a:p>
            <a:pPr lvl="1" algn="just"/>
            <a:r>
              <a:rPr lang="en-US" dirty="0" smtClean="0"/>
              <a:t>Relations should be designed such that their </a:t>
            </a:r>
            <a:r>
              <a:rPr lang="en-US" dirty="0" err="1" smtClean="0"/>
              <a:t>tuples</a:t>
            </a:r>
            <a:r>
              <a:rPr lang="en-US" dirty="0" smtClean="0"/>
              <a:t> will have as few NULL  values as possible </a:t>
            </a:r>
          </a:p>
          <a:p>
            <a:pPr lvl="1" algn="just"/>
            <a:r>
              <a:rPr lang="en-US" dirty="0" smtClean="0"/>
              <a:t>Attributes that are NULL frequently could be placed in separate relations (with the primary key )</a:t>
            </a:r>
          </a:p>
          <a:p>
            <a:pPr lvl="1" algn="just"/>
            <a:endParaRPr lang="en-US" dirty="0" smtClean="0"/>
          </a:p>
          <a:p>
            <a:r>
              <a:rPr lang="en-US" altLang="en-US" dirty="0"/>
              <a:t> Reasons for nulls:</a:t>
            </a:r>
          </a:p>
          <a:p>
            <a:pPr lvl="1"/>
            <a:r>
              <a:rPr lang="en-US" altLang="en-US" dirty="0"/>
              <a:t>Attribute not applicable or invalid</a:t>
            </a:r>
          </a:p>
          <a:p>
            <a:pPr lvl="1"/>
            <a:r>
              <a:rPr lang="en-US" altLang="en-US" dirty="0"/>
              <a:t>Attribute value unknown  (may exist)</a:t>
            </a:r>
          </a:p>
          <a:p>
            <a:pPr lvl="1"/>
            <a:r>
              <a:rPr lang="en-US" altLang="en-US" dirty="0"/>
              <a:t>Value known to exist, but unavailable </a:t>
            </a: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with null </a:t>
            </a:r>
            <a:r>
              <a:rPr lang="en-IN" dirty="0" smtClean="0"/>
              <a:t>values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Waste of disk space </a:t>
            </a:r>
            <a:endParaRPr lang="en-US" dirty="0" smtClean="0"/>
          </a:p>
          <a:p>
            <a:r>
              <a:rPr lang="en-US" dirty="0" smtClean="0"/>
              <a:t>Problem </a:t>
            </a:r>
            <a:r>
              <a:rPr lang="en-US" dirty="0"/>
              <a:t>of understanding the meaning of attributes </a:t>
            </a:r>
            <a:endParaRPr lang="en-US" dirty="0" smtClean="0"/>
          </a:p>
          <a:p>
            <a:r>
              <a:rPr lang="en-US" dirty="0" smtClean="0"/>
              <a:t>Problems </a:t>
            </a:r>
            <a:r>
              <a:rPr lang="en-US" dirty="0"/>
              <a:t>in specifying JOIN </a:t>
            </a:r>
            <a:r>
              <a:rPr lang="en-US" dirty="0" smtClean="0"/>
              <a:t>operations</a:t>
            </a:r>
          </a:p>
          <a:p>
            <a:r>
              <a:rPr lang="en-US" dirty="0" smtClean="0"/>
              <a:t>Problems </a:t>
            </a:r>
            <a:r>
              <a:rPr lang="en-US" dirty="0"/>
              <a:t>in applying some aggregate functions </a:t>
            </a:r>
            <a:endParaRPr lang="en-US" dirty="0" smtClean="0"/>
          </a:p>
          <a:p>
            <a:r>
              <a:rPr lang="en-US" dirty="0" smtClean="0"/>
              <a:t>May </a:t>
            </a:r>
            <a:r>
              <a:rPr lang="en-US" dirty="0"/>
              <a:t>have multiple interpretations (not applicable, unknown, unavailable)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69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r>
              <a:rPr lang="en-US" altLang="en-US" dirty="0"/>
              <a:t> Reasons for nulls:</a:t>
            </a:r>
          </a:p>
          <a:p>
            <a:pPr lvl="1"/>
            <a:r>
              <a:rPr lang="en-US" altLang="en-US" dirty="0"/>
              <a:t>The attribute </a:t>
            </a:r>
            <a:r>
              <a:rPr lang="en-US" altLang="en-US" b="1" dirty="0"/>
              <a:t>does not apply </a:t>
            </a:r>
            <a:r>
              <a:rPr lang="en-US" altLang="en-US" dirty="0"/>
              <a:t>to this tuple. For example, </a:t>
            </a:r>
            <a:r>
              <a:rPr lang="en-US" altLang="en-US" dirty="0" err="1"/>
              <a:t>Visa_status</a:t>
            </a:r>
            <a:r>
              <a:rPr lang="en-US" altLang="en-US" dirty="0"/>
              <a:t> may not apply to U.S. students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 lvl="1"/>
            <a:r>
              <a:rPr lang="en-US" altLang="en-US" dirty="0"/>
              <a:t>        The attribute value for this tuple is </a:t>
            </a:r>
            <a:r>
              <a:rPr lang="en-US" altLang="en-US" b="1" dirty="0"/>
              <a:t>unknown</a:t>
            </a:r>
            <a:r>
              <a:rPr lang="en-US" altLang="en-US" dirty="0"/>
              <a:t>. For example, the </a:t>
            </a:r>
            <a:r>
              <a:rPr lang="en-US" altLang="en-US" dirty="0" err="1"/>
              <a:t>Date_of_birth</a:t>
            </a:r>
            <a:r>
              <a:rPr lang="en-US" altLang="en-US" dirty="0"/>
              <a:t> may be unknown for an employee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 lvl="1"/>
            <a:r>
              <a:rPr lang="en-US" altLang="en-US" dirty="0"/>
              <a:t>        The value is known but </a:t>
            </a:r>
            <a:r>
              <a:rPr lang="en-US" altLang="en-US" b="1" dirty="0"/>
              <a:t>absent</a:t>
            </a:r>
            <a:r>
              <a:rPr lang="en-US" altLang="en-US" dirty="0"/>
              <a:t>; that is, it has not been recorded yet. For example, the </a:t>
            </a:r>
            <a:r>
              <a:rPr lang="en-US" altLang="en-US" dirty="0" err="1"/>
              <a:t>Home_Phone_Number</a:t>
            </a:r>
            <a:r>
              <a:rPr lang="en-US" altLang="en-US" dirty="0"/>
              <a:t> for an employee may exist, but may not be available and recorded yet</a:t>
            </a:r>
            <a:r>
              <a:rPr lang="en-US" alt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3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CB923427-2B5F-4FEA-ACD9-4B42C075412E}" type="slidenum">
              <a:rPr lang="en-US" altLang="en-US"/>
              <a:pPr/>
              <a:t>19</a:t>
            </a:fld>
            <a:endParaRPr lang="en-CA" altLang="en-US"/>
          </a:p>
        </p:txBody>
      </p:sp>
      <p:sp>
        <p:nvSpPr>
          <p:cNvPr id="6963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1.4 Spurious Tuples </a:t>
            </a:r>
          </a:p>
        </p:txBody>
      </p:sp>
      <p:sp>
        <p:nvSpPr>
          <p:cNvPr id="6963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Bad designs for a relational database may result in erroneous results for certain JOIN operations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"lossless join" property is used to guarantee meaningful results for join operations 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GUIDELINE 4: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relations should be designed to satisfy the lossless join condition.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No spurious tuples should be generated by doing a natural-join of any relations.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46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Guidelines for the Relational </a:t>
            </a:r>
            <a:r>
              <a:rPr lang="en-US" dirty="0" smtClean="0"/>
              <a:t>Schema</a:t>
            </a:r>
            <a:endParaRPr lang="en-US" dirty="0" smtClean="0"/>
          </a:p>
          <a:p>
            <a:r>
              <a:rPr lang="en-US" dirty="0" smtClean="0"/>
              <a:t>Normalization</a:t>
            </a:r>
          </a:p>
          <a:p>
            <a:pPr lvl="1"/>
            <a:r>
              <a:rPr lang="en-US" dirty="0" smtClean="0"/>
              <a:t>Boyce Code Normal form</a:t>
            </a:r>
          </a:p>
          <a:p>
            <a:pPr lvl="1"/>
            <a:r>
              <a:rPr lang="en-US" dirty="0" smtClean="0"/>
              <a:t>Multi valued dependency and Fourth Normal form</a:t>
            </a:r>
          </a:p>
          <a:p>
            <a:pPr lvl="1"/>
            <a:r>
              <a:rPr lang="en-US" dirty="0" smtClean="0"/>
              <a:t>Join dependency and Fifth Normal form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b="1" smtClean="0">
                <a:latin typeface="Arial" panose="020B0604020202020204" pitchFamily="34" charset="0"/>
              </a:rPr>
              <a:t>Functional Dependencies</a:t>
            </a:r>
            <a:endParaRPr lang="en-US" altLang="en-US" b="1" smtClean="0">
              <a:latin typeface="Arial" panose="020B060402020202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rtlCol="0"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  <a:latin typeface="Times New Roman" charset="0"/>
              </a:rPr>
              <a:t>91.2914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00B0437-8A24-4E1F-A509-4580B6C07E44}" type="slidenum">
              <a:rPr lang="en-US" altLang="en-US" sz="1200">
                <a:solidFill>
                  <a:srgbClr val="898989"/>
                </a:solidFill>
              </a:rPr>
              <a:pPr/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766763" y="1219200"/>
            <a:ext cx="80772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69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dirty="0" smtClean="0">
                <a:latin typeface="Arial" panose="020B0604020202020204" pitchFamily="34" charset="0"/>
              </a:rPr>
              <a:t>A </a:t>
            </a:r>
            <a:r>
              <a:rPr lang="en-US" altLang="en-US" dirty="0">
                <a:latin typeface="Arial" panose="020B0604020202020204" pitchFamily="34" charset="0"/>
              </a:rPr>
              <a:t>functional dependency is a property of the </a:t>
            </a:r>
            <a:r>
              <a:rPr lang="en-US" altLang="en-US" b="1" dirty="0">
                <a:latin typeface="Arial" panose="020B0604020202020204" pitchFamily="34" charset="0"/>
              </a:rPr>
              <a:t>semantics of the attributes in a relation</a:t>
            </a:r>
            <a:r>
              <a:rPr lang="en-US" altLang="en-US" dirty="0" smtClean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The semantics indicate how attributes relate to one another, and specify the functional dependencies between </a:t>
            </a:r>
            <a:r>
              <a:rPr lang="en-US" altLang="en-US" dirty="0" smtClean="0">
                <a:latin typeface="Arial" panose="020B0604020202020204" pitchFamily="34" charset="0"/>
              </a:rPr>
              <a:t>attributes</a:t>
            </a:r>
            <a:r>
              <a:rPr lang="en-CA" altLang="en-US" dirty="0" smtClean="0">
                <a:latin typeface="Arial" panose="020B0604020202020204" pitchFamily="34" charset="0"/>
              </a:rPr>
              <a:t>. </a:t>
            </a:r>
            <a:r>
              <a:rPr lang="en-CA" altLang="en-US" dirty="0">
                <a:latin typeface="Arial" panose="020B0604020202020204" pitchFamily="34" charset="0"/>
              </a:rPr>
              <a:t>We illustrate this as:</a:t>
            </a:r>
          </a:p>
          <a:p>
            <a:pPr lvl="1"/>
            <a:r>
              <a:rPr lang="en-CA" altLang="en-US" dirty="0">
                <a:latin typeface="Arial" panose="020B0604020202020204" pitchFamily="34" charset="0"/>
              </a:rPr>
              <a:t>A </a:t>
            </a:r>
            <a:r>
              <a:rPr lang="en-CA" altLang="en-US" noProof="1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CA" altLang="en-US" dirty="0">
                <a:latin typeface="Arial" panose="020B0604020202020204" pitchFamily="34" charset="0"/>
              </a:rPr>
              <a:t> B</a:t>
            </a: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767900" y="4161010"/>
            <a:ext cx="76962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CA" altLang="en-US" b="1" dirty="0"/>
              <a:t>Example</a:t>
            </a:r>
            <a:r>
              <a:rPr lang="en-CA" altLang="en-US" dirty="0"/>
              <a:t>: Suppose we keep track of employee </a:t>
            </a:r>
            <a:r>
              <a:rPr lang="en-CA" altLang="en-US" dirty="0" smtClean="0"/>
              <a:t>name, </a:t>
            </a:r>
            <a:r>
              <a:rPr lang="en-CA" altLang="en-US" dirty="0"/>
              <a:t>and we only track one </a:t>
            </a:r>
            <a:r>
              <a:rPr lang="en-CA" altLang="en-US" dirty="0" smtClean="0"/>
              <a:t>name </a:t>
            </a:r>
            <a:r>
              <a:rPr lang="en-CA" altLang="en-US" dirty="0"/>
              <a:t>for each employee. Suppose each employee is identified by their unique employee number. We say there is a functional dependency of </a:t>
            </a:r>
            <a:r>
              <a:rPr lang="en-CA" altLang="en-US" dirty="0" smtClean="0"/>
              <a:t>employee name </a:t>
            </a:r>
            <a:r>
              <a:rPr lang="en-CA" altLang="en-US" dirty="0"/>
              <a:t>on employee number:</a:t>
            </a:r>
          </a:p>
          <a:p>
            <a:endParaRPr lang="en-CA" altLang="en-US" dirty="0"/>
          </a:p>
          <a:p>
            <a:pPr lvl="2"/>
            <a:r>
              <a:rPr lang="en-CA" altLang="en-US" dirty="0"/>
              <a:t>employee number </a:t>
            </a:r>
            <a:r>
              <a:rPr lang="en-CA" altLang="en-US" noProof="1"/>
              <a:t> </a:t>
            </a:r>
            <a:r>
              <a:rPr lang="en-CA" altLang="en-US" noProof="1">
                <a:sym typeface="Wingdings" panose="05000000000000000000" pitchFamily="2" charset="2"/>
              </a:rPr>
              <a:t></a:t>
            </a:r>
            <a:r>
              <a:rPr lang="en-CA" altLang="en-US" noProof="1"/>
              <a:t> </a:t>
            </a:r>
            <a:r>
              <a:rPr lang="en-CA" altLang="en-US" noProof="1" smtClean="0"/>
              <a:t>Employee name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9316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b="1" smtClean="0">
                <a:latin typeface="Arial" panose="020B0604020202020204" pitchFamily="34" charset="0"/>
              </a:rPr>
              <a:t>Functional Dependencies</a:t>
            </a:r>
            <a:endParaRPr lang="en-US" altLang="en-US" b="1" smtClean="0">
              <a:latin typeface="Arial" panose="020B0604020202020204" pitchFamily="34" charset="0"/>
            </a:endParaRPr>
          </a:p>
        </p:txBody>
      </p:sp>
      <p:sp>
        <p:nvSpPr>
          <p:cNvPr id="22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rtlCol="0"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  <a:latin typeface="Times New Roman" charset="0"/>
              </a:rPr>
              <a:t>91.2914</a:t>
            </a:r>
          </a:p>
        </p:txBody>
      </p:sp>
      <p:sp>
        <p:nvSpPr>
          <p:cNvPr id="2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0C1D833-BE33-4ED4-B7F0-58D509CAA3B8}" type="slidenum">
              <a:rPr lang="en-US" altLang="en-US" sz="1200">
                <a:solidFill>
                  <a:srgbClr val="898989"/>
                </a:solidFill>
              </a:rPr>
              <a:pPr/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173" name="Rectangle 296"/>
          <p:cNvSpPr>
            <a:spLocks noChangeArrowheads="1"/>
          </p:cNvSpPr>
          <p:nvPr/>
        </p:nvSpPr>
        <p:spPr bwMode="auto">
          <a:xfrm>
            <a:off x="6621463" y="1371600"/>
            <a:ext cx="11112" cy="111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4" name="Rectangle 313"/>
          <p:cNvSpPr>
            <a:spLocks noChangeArrowheads="1"/>
          </p:cNvSpPr>
          <p:nvPr/>
        </p:nvSpPr>
        <p:spPr bwMode="auto">
          <a:xfrm>
            <a:off x="6621463" y="1382713"/>
            <a:ext cx="11112" cy="3127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5" name="Rectangle 350"/>
          <p:cNvSpPr>
            <a:spLocks noChangeArrowheads="1"/>
          </p:cNvSpPr>
          <p:nvPr/>
        </p:nvSpPr>
        <p:spPr bwMode="auto">
          <a:xfrm>
            <a:off x="6621463" y="1706563"/>
            <a:ext cx="11112" cy="3127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6" name="Rectangle 373"/>
          <p:cNvSpPr>
            <a:spLocks noChangeArrowheads="1"/>
          </p:cNvSpPr>
          <p:nvPr/>
        </p:nvSpPr>
        <p:spPr bwMode="auto">
          <a:xfrm>
            <a:off x="6621463" y="2995613"/>
            <a:ext cx="11112" cy="11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7" name="Rectangle 387"/>
          <p:cNvSpPr>
            <a:spLocks noChangeArrowheads="1"/>
          </p:cNvSpPr>
          <p:nvPr/>
        </p:nvSpPr>
        <p:spPr bwMode="auto">
          <a:xfrm>
            <a:off x="6621463" y="2030413"/>
            <a:ext cx="11112" cy="3127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8" name="Rectangle 424"/>
          <p:cNvSpPr>
            <a:spLocks noChangeArrowheads="1"/>
          </p:cNvSpPr>
          <p:nvPr/>
        </p:nvSpPr>
        <p:spPr bwMode="auto">
          <a:xfrm>
            <a:off x="6621463" y="2347913"/>
            <a:ext cx="11112" cy="3127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9" name="Rectangle 447"/>
          <p:cNvSpPr>
            <a:spLocks noChangeArrowheads="1"/>
          </p:cNvSpPr>
          <p:nvPr/>
        </p:nvSpPr>
        <p:spPr bwMode="auto">
          <a:xfrm>
            <a:off x="6621463" y="2660650"/>
            <a:ext cx="11112" cy="111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0" name="Rectangle 461"/>
          <p:cNvSpPr>
            <a:spLocks noChangeArrowheads="1"/>
          </p:cNvSpPr>
          <p:nvPr/>
        </p:nvSpPr>
        <p:spPr bwMode="auto">
          <a:xfrm>
            <a:off x="6621463" y="2671763"/>
            <a:ext cx="11112" cy="3127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1" name="Rectangle 485"/>
          <p:cNvSpPr>
            <a:spLocks noChangeArrowheads="1"/>
          </p:cNvSpPr>
          <p:nvPr/>
        </p:nvSpPr>
        <p:spPr bwMode="auto">
          <a:xfrm>
            <a:off x="6621463" y="2979738"/>
            <a:ext cx="11112" cy="11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82" name="Rectangle 517"/>
          <p:cNvSpPr>
            <a:spLocks noChangeArrowheads="1"/>
          </p:cNvSpPr>
          <p:nvPr/>
        </p:nvSpPr>
        <p:spPr bwMode="auto">
          <a:xfrm>
            <a:off x="6621463" y="2990850"/>
            <a:ext cx="11112" cy="3127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7183" name="Group 534"/>
          <p:cNvGrpSpPr>
            <a:grpSpLocks/>
          </p:cNvGrpSpPr>
          <p:nvPr/>
        </p:nvGrpSpPr>
        <p:grpSpPr bwMode="auto">
          <a:xfrm>
            <a:off x="762000" y="1371600"/>
            <a:ext cx="7620000" cy="1944688"/>
            <a:chOff x="249" y="864"/>
            <a:chExt cx="5236" cy="1225"/>
          </a:xfrm>
        </p:grpSpPr>
        <p:sp>
          <p:nvSpPr>
            <p:cNvPr id="7186" name="Rectangle 269"/>
            <p:cNvSpPr>
              <a:spLocks noChangeArrowheads="1"/>
            </p:cNvSpPr>
            <p:nvPr/>
          </p:nvSpPr>
          <p:spPr bwMode="auto">
            <a:xfrm>
              <a:off x="256" y="871"/>
              <a:ext cx="1201" cy="197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87" name="Rectangle 270"/>
            <p:cNvSpPr>
              <a:spLocks noChangeArrowheads="1"/>
            </p:cNvSpPr>
            <p:nvPr/>
          </p:nvSpPr>
          <p:spPr bwMode="auto">
            <a:xfrm>
              <a:off x="552" y="874"/>
              <a:ext cx="76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100" b="1" u="sng">
                  <a:solidFill>
                    <a:srgbClr val="010000"/>
                  </a:solidFill>
                </a:rPr>
                <a:t>EmpNum</a:t>
              </a:r>
              <a:endParaRPr lang="en-US" altLang="en-US" u="sng"/>
            </a:p>
          </p:txBody>
        </p:sp>
        <p:sp>
          <p:nvSpPr>
            <p:cNvPr id="7188" name="Rectangle 272"/>
            <p:cNvSpPr>
              <a:spLocks noChangeArrowheads="1"/>
            </p:cNvSpPr>
            <p:nvPr/>
          </p:nvSpPr>
          <p:spPr bwMode="auto">
            <a:xfrm>
              <a:off x="1464" y="871"/>
              <a:ext cx="1301" cy="197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89" name="Rectangle 273"/>
            <p:cNvSpPr>
              <a:spLocks noChangeArrowheads="1"/>
            </p:cNvSpPr>
            <p:nvPr/>
          </p:nvSpPr>
          <p:spPr bwMode="auto">
            <a:xfrm>
              <a:off x="1760" y="874"/>
              <a:ext cx="84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100" b="1">
                  <a:solidFill>
                    <a:srgbClr val="010000"/>
                  </a:solidFill>
                </a:rPr>
                <a:t>EmpEmail</a:t>
              </a:r>
              <a:endParaRPr lang="en-US" altLang="en-US"/>
            </a:p>
          </p:txBody>
        </p:sp>
        <p:sp>
          <p:nvSpPr>
            <p:cNvPr id="7190" name="Rectangle 274"/>
            <p:cNvSpPr>
              <a:spLocks noChangeArrowheads="1"/>
            </p:cNvSpPr>
            <p:nvPr/>
          </p:nvSpPr>
          <p:spPr bwMode="auto">
            <a:xfrm>
              <a:off x="2772" y="871"/>
              <a:ext cx="1399" cy="197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91" name="Rectangle 275"/>
            <p:cNvSpPr>
              <a:spLocks noChangeArrowheads="1"/>
            </p:cNvSpPr>
            <p:nvPr/>
          </p:nvSpPr>
          <p:spPr bwMode="auto">
            <a:xfrm>
              <a:off x="3095" y="874"/>
              <a:ext cx="91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100" b="1">
                  <a:solidFill>
                    <a:srgbClr val="010000"/>
                  </a:solidFill>
                </a:rPr>
                <a:t>EmpFname</a:t>
              </a:r>
              <a:endParaRPr lang="en-US" altLang="en-US"/>
            </a:p>
          </p:txBody>
        </p:sp>
        <p:sp>
          <p:nvSpPr>
            <p:cNvPr id="7192" name="Rectangle 276"/>
            <p:cNvSpPr>
              <a:spLocks noChangeArrowheads="1"/>
            </p:cNvSpPr>
            <p:nvPr/>
          </p:nvSpPr>
          <p:spPr bwMode="auto">
            <a:xfrm>
              <a:off x="4178" y="871"/>
              <a:ext cx="1300" cy="197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93" name="Rectangle 277"/>
            <p:cNvSpPr>
              <a:spLocks noChangeArrowheads="1"/>
            </p:cNvSpPr>
            <p:nvPr/>
          </p:nvSpPr>
          <p:spPr bwMode="auto">
            <a:xfrm>
              <a:off x="4447" y="874"/>
              <a:ext cx="92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100" b="1">
                  <a:solidFill>
                    <a:srgbClr val="010000"/>
                  </a:solidFill>
                </a:rPr>
                <a:t>EmpLname</a:t>
              </a:r>
              <a:endParaRPr lang="en-US" altLang="en-US"/>
            </a:p>
          </p:txBody>
        </p:sp>
        <p:sp>
          <p:nvSpPr>
            <p:cNvPr id="7194" name="Rectangle 278"/>
            <p:cNvSpPr>
              <a:spLocks noChangeArrowheads="1"/>
            </p:cNvSpPr>
            <p:nvPr/>
          </p:nvSpPr>
          <p:spPr bwMode="auto">
            <a:xfrm>
              <a:off x="249" y="864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95" name="Line 279"/>
            <p:cNvSpPr>
              <a:spLocks noChangeShapeType="1"/>
            </p:cNvSpPr>
            <p:nvPr/>
          </p:nvSpPr>
          <p:spPr bwMode="auto">
            <a:xfrm>
              <a:off x="249" y="864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96" name="Line 280"/>
            <p:cNvSpPr>
              <a:spLocks noChangeShapeType="1"/>
            </p:cNvSpPr>
            <p:nvPr/>
          </p:nvSpPr>
          <p:spPr bwMode="auto">
            <a:xfrm>
              <a:off x="249" y="864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97" name="Rectangle 281"/>
            <p:cNvSpPr>
              <a:spLocks noChangeArrowheads="1"/>
            </p:cNvSpPr>
            <p:nvPr/>
          </p:nvSpPr>
          <p:spPr bwMode="auto">
            <a:xfrm>
              <a:off x="249" y="864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98" name="Line 282"/>
            <p:cNvSpPr>
              <a:spLocks noChangeShapeType="1"/>
            </p:cNvSpPr>
            <p:nvPr/>
          </p:nvSpPr>
          <p:spPr bwMode="auto">
            <a:xfrm>
              <a:off x="249" y="864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99" name="Line 283"/>
            <p:cNvSpPr>
              <a:spLocks noChangeShapeType="1"/>
            </p:cNvSpPr>
            <p:nvPr/>
          </p:nvSpPr>
          <p:spPr bwMode="auto">
            <a:xfrm>
              <a:off x="249" y="864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00" name="Rectangle 284"/>
            <p:cNvSpPr>
              <a:spLocks noChangeArrowheads="1"/>
            </p:cNvSpPr>
            <p:nvPr/>
          </p:nvSpPr>
          <p:spPr bwMode="auto">
            <a:xfrm>
              <a:off x="256" y="864"/>
              <a:ext cx="1201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01" name="Line 285"/>
            <p:cNvSpPr>
              <a:spLocks noChangeShapeType="1"/>
            </p:cNvSpPr>
            <p:nvPr/>
          </p:nvSpPr>
          <p:spPr bwMode="auto">
            <a:xfrm>
              <a:off x="256" y="864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02" name="Rectangle 286"/>
            <p:cNvSpPr>
              <a:spLocks noChangeArrowheads="1"/>
            </p:cNvSpPr>
            <p:nvPr/>
          </p:nvSpPr>
          <p:spPr bwMode="auto">
            <a:xfrm>
              <a:off x="1457" y="864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03" name="Line 287"/>
            <p:cNvSpPr>
              <a:spLocks noChangeShapeType="1"/>
            </p:cNvSpPr>
            <p:nvPr/>
          </p:nvSpPr>
          <p:spPr bwMode="auto">
            <a:xfrm>
              <a:off x="1457" y="864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04" name="Line 288"/>
            <p:cNvSpPr>
              <a:spLocks noChangeShapeType="1"/>
            </p:cNvSpPr>
            <p:nvPr/>
          </p:nvSpPr>
          <p:spPr bwMode="auto">
            <a:xfrm>
              <a:off x="1457" y="864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05" name="Rectangle 289"/>
            <p:cNvSpPr>
              <a:spLocks noChangeArrowheads="1"/>
            </p:cNvSpPr>
            <p:nvPr/>
          </p:nvSpPr>
          <p:spPr bwMode="auto">
            <a:xfrm>
              <a:off x="1464" y="864"/>
              <a:ext cx="1301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06" name="Line 290"/>
            <p:cNvSpPr>
              <a:spLocks noChangeShapeType="1"/>
            </p:cNvSpPr>
            <p:nvPr/>
          </p:nvSpPr>
          <p:spPr bwMode="auto">
            <a:xfrm>
              <a:off x="1464" y="864"/>
              <a:ext cx="13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07" name="Line 292"/>
            <p:cNvSpPr>
              <a:spLocks noChangeShapeType="1"/>
            </p:cNvSpPr>
            <p:nvPr/>
          </p:nvSpPr>
          <p:spPr bwMode="auto">
            <a:xfrm>
              <a:off x="2765" y="864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08" name="Line 293"/>
            <p:cNvSpPr>
              <a:spLocks noChangeShapeType="1"/>
            </p:cNvSpPr>
            <p:nvPr/>
          </p:nvSpPr>
          <p:spPr bwMode="auto">
            <a:xfrm>
              <a:off x="2765" y="864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09" name="Rectangle 294"/>
            <p:cNvSpPr>
              <a:spLocks noChangeArrowheads="1"/>
            </p:cNvSpPr>
            <p:nvPr/>
          </p:nvSpPr>
          <p:spPr bwMode="auto">
            <a:xfrm>
              <a:off x="2772" y="864"/>
              <a:ext cx="139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10" name="Line 295"/>
            <p:cNvSpPr>
              <a:spLocks noChangeShapeType="1"/>
            </p:cNvSpPr>
            <p:nvPr/>
          </p:nvSpPr>
          <p:spPr bwMode="auto">
            <a:xfrm>
              <a:off x="2772" y="864"/>
              <a:ext cx="139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11" name="Line 297"/>
            <p:cNvSpPr>
              <a:spLocks noChangeShapeType="1"/>
            </p:cNvSpPr>
            <p:nvPr/>
          </p:nvSpPr>
          <p:spPr bwMode="auto">
            <a:xfrm>
              <a:off x="4171" y="864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12" name="Line 298"/>
            <p:cNvSpPr>
              <a:spLocks noChangeShapeType="1"/>
            </p:cNvSpPr>
            <p:nvPr/>
          </p:nvSpPr>
          <p:spPr bwMode="auto">
            <a:xfrm>
              <a:off x="4171" y="864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13" name="Rectangle 299"/>
            <p:cNvSpPr>
              <a:spLocks noChangeArrowheads="1"/>
            </p:cNvSpPr>
            <p:nvPr/>
          </p:nvSpPr>
          <p:spPr bwMode="auto">
            <a:xfrm>
              <a:off x="4178" y="864"/>
              <a:ext cx="1300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14" name="Line 300"/>
            <p:cNvSpPr>
              <a:spLocks noChangeShapeType="1"/>
            </p:cNvSpPr>
            <p:nvPr/>
          </p:nvSpPr>
          <p:spPr bwMode="auto">
            <a:xfrm>
              <a:off x="4178" y="864"/>
              <a:ext cx="130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15" name="Rectangle 301"/>
            <p:cNvSpPr>
              <a:spLocks noChangeArrowheads="1"/>
            </p:cNvSpPr>
            <p:nvPr/>
          </p:nvSpPr>
          <p:spPr bwMode="auto">
            <a:xfrm>
              <a:off x="5478" y="864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16" name="Line 302"/>
            <p:cNvSpPr>
              <a:spLocks noChangeShapeType="1"/>
            </p:cNvSpPr>
            <p:nvPr/>
          </p:nvSpPr>
          <p:spPr bwMode="auto">
            <a:xfrm>
              <a:off x="5478" y="864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17" name="Line 303"/>
            <p:cNvSpPr>
              <a:spLocks noChangeShapeType="1"/>
            </p:cNvSpPr>
            <p:nvPr/>
          </p:nvSpPr>
          <p:spPr bwMode="auto">
            <a:xfrm>
              <a:off x="5478" y="864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18" name="Rectangle 304"/>
            <p:cNvSpPr>
              <a:spLocks noChangeArrowheads="1"/>
            </p:cNvSpPr>
            <p:nvPr/>
          </p:nvSpPr>
          <p:spPr bwMode="auto">
            <a:xfrm>
              <a:off x="5478" y="864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19" name="Line 305"/>
            <p:cNvSpPr>
              <a:spLocks noChangeShapeType="1"/>
            </p:cNvSpPr>
            <p:nvPr/>
          </p:nvSpPr>
          <p:spPr bwMode="auto">
            <a:xfrm>
              <a:off x="5478" y="864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20" name="Line 306"/>
            <p:cNvSpPr>
              <a:spLocks noChangeShapeType="1"/>
            </p:cNvSpPr>
            <p:nvPr/>
          </p:nvSpPr>
          <p:spPr bwMode="auto">
            <a:xfrm>
              <a:off x="5478" y="864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21" name="Rectangle 307"/>
            <p:cNvSpPr>
              <a:spLocks noChangeArrowheads="1"/>
            </p:cNvSpPr>
            <p:nvPr/>
          </p:nvSpPr>
          <p:spPr bwMode="auto">
            <a:xfrm>
              <a:off x="249" y="871"/>
              <a:ext cx="7" cy="1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22" name="Line 308"/>
            <p:cNvSpPr>
              <a:spLocks noChangeShapeType="1"/>
            </p:cNvSpPr>
            <p:nvPr/>
          </p:nvSpPr>
          <p:spPr bwMode="auto">
            <a:xfrm>
              <a:off x="249" y="871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23" name="Rectangle 309"/>
            <p:cNvSpPr>
              <a:spLocks noChangeArrowheads="1"/>
            </p:cNvSpPr>
            <p:nvPr/>
          </p:nvSpPr>
          <p:spPr bwMode="auto">
            <a:xfrm>
              <a:off x="1457" y="871"/>
              <a:ext cx="7" cy="1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24" name="Line 310"/>
            <p:cNvSpPr>
              <a:spLocks noChangeShapeType="1"/>
            </p:cNvSpPr>
            <p:nvPr/>
          </p:nvSpPr>
          <p:spPr bwMode="auto">
            <a:xfrm>
              <a:off x="1457" y="871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25" name="Line 312"/>
            <p:cNvSpPr>
              <a:spLocks noChangeShapeType="1"/>
            </p:cNvSpPr>
            <p:nvPr/>
          </p:nvSpPr>
          <p:spPr bwMode="auto">
            <a:xfrm>
              <a:off x="2765" y="871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26" name="Line 314"/>
            <p:cNvSpPr>
              <a:spLocks noChangeShapeType="1"/>
            </p:cNvSpPr>
            <p:nvPr/>
          </p:nvSpPr>
          <p:spPr bwMode="auto">
            <a:xfrm>
              <a:off x="4171" y="871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27" name="Rectangle 315"/>
            <p:cNvSpPr>
              <a:spLocks noChangeArrowheads="1"/>
            </p:cNvSpPr>
            <p:nvPr/>
          </p:nvSpPr>
          <p:spPr bwMode="auto">
            <a:xfrm>
              <a:off x="5478" y="871"/>
              <a:ext cx="7" cy="1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28" name="Line 316"/>
            <p:cNvSpPr>
              <a:spLocks noChangeShapeType="1"/>
            </p:cNvSpPr>
            <p:nvPr/>
          </p:nvSpPr>
          <p:spPr bwMode="auto">
            <a:xfrm>
              <a:off x="5478" y="871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29" name="Rectangle 317"/>
            <p:cNvSpPr>
              <a:spLocks noChangeArrowheads="1"/>
            </p:cNvSpPr>
            <p:nvPr/>
          </p:nvSpPr>
          <p:spPr bwMode="auto">
            <a:xfrm>
              <a:off x="729" y="1078"/>
              <a:ext cx="2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100">
                  <a:solidFill>
                    <a:srgbClr val="010000"/>
                  </a:solidFill>
                </a:rPr>
                <a:t>123</a:t>
              </a:r>
              <a:endParaRPr lang="en-US" altLang="en-US"/>
            </a:p>
          </p:txBody>
        </p:sp>
        <p:sp>
          <p:nvSpPr>
            <p:cNvPr id="7230" name="Rectangle 318"/>
            <p:cNvSpPr>
              <a:spLocks noChangeArrowheads="1"/>
            </p:cNvSpPr>
            <p:nvPr/>
          </p:nvSpPr>
          <p:spPr bwMode="auto">
            <a:xfrm>
              <a:off x="1536" y="1078"/>
              <a:ext cx="110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100">
                  <a:solidFill>
                    <a:srgbClr val="010000"/>
                  </a:solidFill>
                </a:rPr>
                <a:t>jdoe@abc.com</a:t>
              </a:r>
              <a:endParaRPr lang="en-US" altLang="en-US"/>
            </a:p>
          </p:txBody>
        </p:sp>
        <p:sp>
          <p:nvSpPr>
            <p:cNvPr id="7231" name="Rectangle 319"/>
            <p:cNvSpPr>
              <a:spLocks noChangeArrowheads="1"/>
            </p:cNvSpPr>
            <p:nvPr/>
          </p:nvSpPr>
          <p:spPr bwMode="auto">
            <a:xfrm>
              <a:off x="3309" y="1078"/>
              <a:ext cx="34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100">
                  <a:solidFill>
                    <a:srgbClr val="010000"/>
                  </a:solidFill>
                </a:rPr>
                <a:t>John</a:t>
              </a:r>
              <a:endParaRPr lang="en-US" altLang="en-US"/>
            </a:p>
          </p:txBody>
        </p:sp>
        <p:sp>
          <p:nvSpPr>
            <p:cNvPr id="7232" name="Rectangle 320"/>
            <p:cNvSpPr>
              <a:spLocks noChangeArrowheads="1"/>
            </p:cNvSpPr>
            <p:nvPr/>
          </p:nvSpPr>
          <p:spPr bwMode="auto">
            <a:xfrm>
              <a:off x="4681" y="1078"/>
              <a:ext cx="30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100">
                  <a:solidFill>
                    <a:srgbClr val="010000"/>
                  </a:solidFill>
                </a:rPr>
                <a:t>Doe</a:t>
              </a:r>
              <a:endParaRPr lang="en-US" altLang="en-US"/>
            </a:p>
          </p:txBody>
        </p:sp>
        <p:sp>
          <p:nvSpPr>
            <p:cNvPr id="7233" name="Line 322"/>
            <p:cNvSpPr>
              <a:spLocks noChangeShapeType="1"/>
            </p:cNvSpPr>
            <p:nvPr/>
          </p:nvSpPr>
          <p:spPr bwMode="auto">
            <a:xfrm>
              <a:off x="249" y="1068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34" name="Line 323"/>
            <p:cNvSpPr>
              <a:spLocks noChangeShapeType="1"/>
            </p:cNvSpPr>
            <p:nvPr/>
          </p:nvSpPr>
          <p:spPr bwMode="auto">
            <a:xfrm>
              <a:off x="249" y="1068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35" name="Line 325"/>
            <p:cNvSpPr>
              <a:spLocks noChangeShapeType="1"/>
            </p:cNvSpPr>
            <p:nvPr/>
          </p:nvSpPr>
          <p:spPr bwMode="auto">
            <a:xfrm>
              <a:off x="256" y="1068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36" name="Line 327"/>
            <p:cNvSpPr>
              <a:spLocks noChangeShapeType="1"/>
            </p:cNvSpPr>
            <p:nvPr/>
          </p:nvSpPr>
          <p:spPr bwMode="auto">
            <a:xfrm>
              <a:off x="1457" y="1068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37" name="Line 328"/>
            <p:cNvSpPr>
              <a:spLocks noChangeShapeType="1"/>
            </p:cNvSpPr>
            <p:nvPr/>
          </p:nvSpPr>
          <p:spPr bwMode="auto">
            <a:xfrm>
              <a:off x="1457" y="1068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38" name="Line 330"/>
            <p:cNvSpPr>
              <a:spLocks noChangeShapeType="1"/>
            </p:cNvSpPr>
            <p:nvPr/>
          </p:nvSpPr>
          <p:spPr bwMode="auto">
            <a:xfrm>
              <a:off x="1464" y="1068"/>
              <a:ext cx="13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39" name="Line 332"/>
            <p:cNvSpPr>
              <a:spLocks noChangeShapeType="1"/>
            </p:cNvSpPr>
            <p:nvPr/>
          </p:nvSpPr>
          <p:spPr bwMode="auto">
            <a:xfrm>
              <a:off x="2765" y="1068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40" name="Line 333"/>
            <p:cNvSpPr>
              <a:spLocks noChangeShapeType="1"/>
            </p:cNvSpPr>
            <p:nvPr/>
          </p:nvSpPr>
          <p:spPr bwMode="auto">
            <a:xfrm>
              <a:off x="2765" y="1068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41" name="Line 335"/>
            <p:cNvSpPr>
              <a:spLocks noChangeShapeType="1"/>
            </p:cNvSpPr>
            <p:nvPr/>
          </p:nvSpPr>
          <p:spPr bwMode="auto">
            <a:xfrm>
              <a:off x="2772" y="1068"/>
              <a:ext cx="139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42" name="Line 337"/>
            <p:cNvSpPr>
              <a:spLocks noChangeShapeType="1"/>
            </p:cNvSpPr>
            <p:nvPr/>
          </p:nvSpPr>
          <p:spPr bwMode="auto">
            <a:xfrm>
              <a:off x="4171" y="1068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43" name="Line 338"/>
            <p:cNvSpPr>
              <a:spLocks noChangeShapeType="1"/>
            </p:cNvSpPr>
            <p:nvPr/>
          </p:nvSpPr>
          <p:spPr bwMode="auto">
            <a:xfrm>
              <a:off x="4171" y="1068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44" name="Line 340"/>
            <p:cNvSpPr>
              <a:spLocks noChangeShapeType="1"/>
            </p:cNvSpPr>
            <p:nvPr/>
          </p:nvSpPr>
          <p:spPr bwMode="auto">
            <a:xfrm>
              <a:off x="4178" y="1068"/>
              <a:ext cx="130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45" name="Line 342"/>
            <p:cNvSpPr>
              <a:spLocks noChangeShapeType="1"/>
            </p:cNvSpPr>
            <p:nvPr/>
          </p:nvSpPr>
          <p:spPr bwMode="auto">
            <a:xfrm>
              <a:off x="5478" y="1068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46" name="Line 343"/>
            <p:cNvSpPr>
              <a:spLocks noChangeShapeType="1"/>
            </p:cNvSpPr>
            <p:nvPr/>
          </p:nvSpPr>
          <p:spPr bwMode="auto">
            <a:xfrm>
              <a:off x="5478" y="1068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47" name="Rectangle 344"/>
            <p:cNvSpPr>
              <a:spLocks noChangeArrowheads="1"/>
            </p:cNvSpPr>
            <p:nvPr/>
          </p:nvSpPr>
          <p:spPr bwMode="auto">
            <a:xfrm>
              <a:off x="249" y="1075"/>
              <a:ext cx="7" cy="1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48" name="Line 345"/>
            <p:cNvSpPr>
              <a:spLocks noChangeShapeType="1"/>
            </p:cNvSpPr>
            <p:nvPr/>
          </p:nvSpPr>
          <p:spPr bwMode="auto">
            <a:xfrm>
              <a:off x="249" y="1075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49" name="Rectangle 346"/>
            <p:cNvSpPr>
              <a:spLocks noChangeArrowheads="1"/>
            </p:cNvSpPr>
            <p:nvPr/>
          </p:nvSpPr>
          <p:spPr bwMode="auto">
            <a:xfrm>
              <a:off x="1457" y="1075"/>
              <a:ext cx="7" cy="1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50" name="Line 347"/>
            <p:cNvSpPr>
              <a:spLocks noChangeShapeType="1"/>
            </p:cNvSpPr>
            <p:nvPr/>
          </p:nvSpPr>
          <p:spPr bwMode="auto">
            <a:xfrm>
              <a:off x="1457" y="1075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51" name="Line 349"/>
            <p:cNvSpPr>
              <a:spLocks noChangeShapeType="1"/>
            </p:cNvSpPr>
            <p:nvPr/>
          </p:nvSpPr>
          <p:spPr bwMode="auto">
            <a:xfrm>
              <a:off x="2765" y="1075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52" name="Line 351"/>
            <p:cNvSpPr>
              <a:spLocks noChangeShapeType="1"/>
            </p:cNvSpPr>
            <p:nvPr/>
          </p:nvSpPr>
          <p:spPr bwMode="auto">
            <a:xfrm>
              <a:off x="4171" y="1075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53" name="Rectangle 352"/>
            <p:cNvSpPr>
              <a:spLocks noChangeArrowheads="1"/>
            </p:cNvSpPr>
            <p:nvPr/>
          </p:nvSpPr>
          <p:spPr bwMode="auto">
            <a:xfrm>
              <a:off x="5478" y="1075"/>
              <a:ext cx="7" cy="1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54" name="Line 353"/>
            <p:cNvSpPr>
              <a:spLocks noChangeShapeType="1"/>
            </p:cNvSpPr>
            <p:nvPr/>
          </p:nvSpPr>
          <p:spPr bwMode="auto">
            <a:xfrm>
              <a:off x="5478" y="1075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55" name="Rectangle 354"/>
            <p:cNvSpPr>
              <a:spLocks noChangeArrowheads="1"/>
            </p:cNvSpPr>
            <p:nvPr/>
          </p:nvSpPr>
          <p:spPr bwMode="auto">
            <a:xfrm>
              <a:off x="729" y="1279"/>
              <a:ext cx="2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100">
                  <a:solidFill>
                    <a:srgbClr val="010000"/>
                  </a:solidFill>
                </a:rPr>
                <a:t>456</a:t>
              </a:r>
              <a:endParaRPr lang="en-US" altLang="en-US"/>
            </a:p>
          </p:txBody>
        </p:sp>
        <p:sp>
          <p:nvSpPr>
            <p:cNvPr id="7256" name="Rectangle 355"/>
            <p:cNvSpPr>
              <a:spLocks noChangeArrowheads="1"/>
            </p:cNvSpPr>
            <p:nvPr/>
          </p:nvSpPr>
          <p:spPr bwMode="auto">
            <a:xfrm>
              <a:off x="1536" y="1279"/>
              <a:ext cx="128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100">
                  <a:solidFill>
                    <a:srgbClr val="010000"/>
                  </a:solidFill>
                </a:rPr>
                <a:t>psmith@abc.com</a:t>
              </a:r>
            </a:p>
          </p:txBody>
        </p:sp>
        <p:sp>
          <p:nvSpPr>
            <p:cNvPr id="7257" name="Rectangle 356"/>
            <p:cNvSpPr>
              <a:spLocks noChangeArrowheads="1"/>
            </p:cNvSpPr>
            <p:nvPr/>
          </p:nvSpPr>
          <p:spPr bwMode="auto">
            <a:xfrm>
              <a:off x="3292" y="1279"/>
              <a:ext cx="37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100">
                  <a:solidFill>
                    <a:srgbClr val="010000"/>
                  </a:solidFill>
                </a:rPr>
                <a:t>Peter</a:t>
              </a:r>
              <a:endParaRPr lang="en-US" altLang="en-US"/>
            </a:p>
          </p:txBody>
        </p:sp>
        <p:sp>
          <p:nvSpPr>
            <p:cNvPr id="7258" name="Rectangle 357"/>
            <p:cNvSpPr>
              <a:spLocks noChangeArrowheads="1"/>
            </p:cNvSpPr>
            <p:nvPr/>
          </p:nvSpPr>
          <p:spPr bwMode="auto">
            <a:xfrm>
              <a:off x="4624" y="1279"/>
              <a:ext cx="439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100">
                  <a:solidFill>
                    <a:srgbClr val="010000"/>
                  </a:solidFill>
                </a:rPr>
                <a:t>Smith</a:t>
              </a:r>
              <a:endParaRPr lang="en-US" altLang="en-US"/>
            </a:p>
          </p:txBody>
        </p:sp>
        <p:sp>
          <p:nvSpPr>
            <p:cNvPr id="7259" name="Rectangle 358"/>
            <p:cNvSpPr>
              <a:spLocks noChangeArrowheads="1"/>
            </p:cNvSpPr>
            <p:nvPr/>
          </p:nvSpPr>
          <p:spPr bwMode="auto">
            <a:xfrm>
              <a:off x="249" y="1887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60" name="Line 359"/>
            <p:cNvSpPr>
              <a:spLocks noChangeShapeType="1"/>
            </p:cNvSpPr>
            <p:nvPr/>
          </p:nvSpPr>
          <p:spPr bwMode="auto">
            <a:xfrm>
              <a:off x="249" y="1272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61" name="Line 360"/>
            <p:cNvSpPr>
              <a:spLocks noChangeShapeType="1"/>
            </p:cNvSpPr>
            <p:nvPr/>
          </p:nvSpPr>
          <p:spPr bwMode="auto">
            <a:xfrm>
              <a:off x="249" y="1272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62" name="Rectangle 361"/>
            <p:cNvSpPr>
              <a:spLocks noChangeArrowheads="1"/>
            </p:cNvSpPr>
            <p:nvPr/>
          </p:nvSpPr>
          <p:spPr bwMode="auto">
            <a:xfrm>
              <a:off x="256" y="1887"/>
              <a:ext cx="1201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63" name="Line 362"/>
            <p:cNvSpPr>
              <a:spLocks noChangeShapeType="1"/>
            </p:cNvSpPr>
            <p:nvPr/>
          </p:nvSpPr>
          <p:spPr bwMode="auto">
            <a:xfrm>
              <a:off x="256" y="1272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64" name="Rectangle 363"/>
            <p:cNvSpPr>
              <a:spLocks noChangeArrowheads="1"/>
            </p:cNvSpPr>
            <p:nvPr/>
          </p:nvSpPr>
          <p:spPr bwMode="auto">
            <a:xfrm>
              <a:off x="1457" y="1887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65" name="Line 364"/>
            <p:cNvSpPr>
              <a:spLocks noChangeShapeType="1"/>
            </p:cNvSpPr>
            <p:nvPr/>
          </p:nvSpPr>
          <p:spPr bwMode="auto">
            <a:xfrm>
              <a:off x="1457" y="1272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66" name="Line 365"/>
            <p:cNvSpPr>
              <a:spLocks noChangeShapeType="1"/>
            </p:cNvSpPr>
            <p:nvPr/>
          </p:nvSpPr>
          <p:spPr bwMode="auto">
            <a:xfrm>
              <a:off x="1457" y="1272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67" name="Rectangle 366"/>
            <p:cNvSpPr>
              <a:spLocks noChangeArrowheads="1"/>
            </p:cNvSpPr>
            <p:nvPr/>
          </p:nvSpPr>
          <p:spPr bwMode="auto">
            <a:xfrm>
              <a:off x="1464" y="1887"/>
              <a:ext cx="1301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68" name="Line 367"/>
            <p:cNvSpPr>
              <a:spLocks noChangeShapeType="1"/>
            </p:cNvSpPr>
            <p:nvPr/>
          </p:nvSpPr>
          <p:spPr bwMode="auto">
            <a:xfrm>
              <a:off x="1464" y="1272"/>
              <a:ext cx="13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69" name="Line 369"/>
            <p:cNvSpPr>
              <a:spLocks noChangeShapeType="1"/>
            </p:cNvSpPr>
            <p:nvPr/>
          </p:nvSpPr>
          <p:spPr bwMode="auto">
            <a:xfrm>
              <a:off x="2765" y="1272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70" name="Line 370"/>
            <p:cNvSpPr>
              <a:spLocks noChangeShapeType="1"/>
            </p:cNvSpPr>
            <p:nvPr/>
          </p:nvSpPr>
          <p:spPr bwMode="auto">
            <a:xfrm>
              <a:off x="2765" y="1272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71" name="Rectangle 371"/>
            <p:cNvSpPr>
              <a:spLocks noChangeArrowheads="1"/>
            </p:cNvSpPr>
            <p:nvPr/>
          </p:nvSpPr>
          <p:spPr bwMode="auto">
            <a:xfrm>
              <a:off x="2772" y="1887"/>
              <a:ext cx="139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72" name="Line 372"/>
            <p:cNvSpPr>
              <a:spLocks noChangeShapeType="1"/>
            </p:cNvSpPr>
            <p:nvPr/>
          </p:nvSpPr>
          <p:spPr bwMode="auto">
            <a:xfrm>
              <a:off x="2772" y="1272"/>
              <a:ext cx="139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73" name="Line 374"/>
            <p:cNvSpPr>
              <a:spLocks noChangeShapeType="1"/>
            </p:cNvSpPr>
            <p:nvPr/>
          </p:nvSpPr>
          <p:spPr bwMode="auto">
            <a:xfrm>
              <a:off x="4171" y="1272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74" name="Line 375"/>
            <p:cNvSpPr>
              <a:spLocks noChangeShapeType="1"/>
            </p:cNvSpPr>
            <p:nvPr/>
          </p:nvSpPr>
          <p:spPr bwMode="auto">
            <a:xfrm>
              <a:off x="4171" y="1272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75" name="Rectangle 376"/>
            <p:cNvSpPr>
              <a:spLocks noChangeArrowheads="1"/>
            </p:cNvSpPr>
            <p:nvPr/>
          </p:nvSpPr>
          <p:spPr bwMode="auto">
            <a:xfrm>
              <a:off x="4178" y="1887"/>
              <a:ext cx="1300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76" name="Line 377"/>
            <p:cNvSpPr>
              <a:spLocks noChangeShapeType="1"/>
            </p:cNvSpPr>
            <p:nvPr/>
          </p:nvSpPr>
          <p:spPr bwMode="auto">
            <a:xfrm>
              <a:off x="4178" y="1272"/>
              <a:ext cx="130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77" name="Rectangle 378"/>
            <p:cNvSpPr>
              <a:spLocks noChangeArrowheads="1"/>
            </p:cNvSpPr>
            <p:nvPr/>
          </p:nvSpPr>
          <p:spPr bwMode="auto">
            <a:xfrm>
              <a:off x="5478" y="1887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78" name="Line 379"/>
            <p:cNvSpPr>
              <a:spLocks noChangeShapeType="1"/>
            </p:cNvSpPr>
            <p:nvPr/>
          </p:nvSpPr>
          <p:spPr bwMode="auto">
            <a:xfrm>
              <a:off x="5478" y="1272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79" name="Line 380"/>
            <p:cNvSpPr>
              <a:spLocks noChangeShapeType="1"/>
            </p:cNvSpPr>
            <p:nvPr/>
          </p:nvSpPr>
          <p:spPr bwMode="auto">
            <a:xfrm>
              <a:off x="5478" y="1272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80" name="Rectangle 381"/>
            <p:cNvSpPr>
              <a:spLocks noChangeArrowheads="1"/>
            </p:cNvSpPr>
            <p:nvPr/>
          </p:nvSpPr>
          <p:spPr bwMode="auto">
            <a:xfrm>
              <a:off x="249" y="1279"/>
              <a:ext cx="7" cy="1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81" name="Line 382"/>
            <p:cNvSpPr>
              <a:spLocks noChangeShapeType="1"/>
            </p:cNvSpPr>
            <p:nvPr/>
          </p:nvSpPr>
          <p:spPr bwMode="auto">
            <a:xfrm>
              <a:off x="249" y="1279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82" name="Rectangle 383"/>
            <p:cNvSpPr>
              <a:spLocks noChangeArrowheads="1"/>
            </p:cNvSpPr>
            <p:nvPr/>
          </p:nvSpPr>
          <p:spPr bwMode="auto">
            <a:xfrm>
              <a:off x="1457" y="1279"/>
              <a:ext cx="7" cy="1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83" name="Line 384"/>
            <p:cNvSpPr>
              <a:spLocks noChangeShapeType="1"/>
            </p:cNvSpPr>
            <p:nvPr/>
          </p:nvSpPr>
          <p:spPr bwMode="auto">
            <a:xfrm>
              <a:off x="1457" y="1279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84" name="Line 386"/>
            <p:cNvSpPr>
              <a:spLocks noChangeShapeType="1"/>
            </p:cNvSpPr>
            <p:nvPr/>
          </p:nvSpPr>
          <p:spPr bwMode="auto">
            <a:xfrm>
              <a:off x="2765" y="1279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85" name="Line 388"/>
            <p:cNvSpPr>
              <a:spLocks noChangeShapeType="1"/>
            </p:cNvSpPr>
            <p:nvPr/>
          </p:nvSpPr>
          <p:spPr bwMode="auto">
            <a:xfrm>
              <a:off x="4171" y="1279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86" name="Rectangle 389"/>
            <p:cNvSpPr>
              <a:spLocks noChangeArrowheads="1"/>
            </p:cNvSpPr>
            <p:nvPr/>
          </p:nvSpPr>
          <p:spPr bwMode="auto">
            <a:xfrm>
              <a:off x="5478" y="1279"/>
              <a:ext cx="7" cy="1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87" name="Line 390"/>
            <p:cNvSpPr>
              <a:spLocks noChangeShapeType="1"/>
            </p:cNvSpPr>
            <p:nvPr/>
          </p:nvSpPr>
          <p:spPr bwMode="auto">
            <a:xfrm>
              <a:off x="5478" y="1279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88" name="Rectangle 391"/>
            <p:cNvSpPr>
              <a:spLocks noChangeArrowheads="1"/>
            </p:cNvSpPr>
            <p:nvPr/>
          </p:nvSpPr>
          <p:spPr bwMode="auto">
            <a:xfrm>
              <a:off x="729" y="1483"/>
              <a:ext cx="2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100">
                  <a:solidFill>
                    <a:srgbClr val="010000"/>
                  </a:solidFill>
                </a:rPr>
                <a:t>555</a:t>
              </a:r>
              <a:endParaRPr lang="en-US" altLang="en-US"/>
            </a:p>
          </p:txBody>
        </p:sp>
        <p:sp>
          <p:nvSpPr>
            <p:cNvPr id="7289" name="Rectangle 392"/>
            <p:cNvSpPr>
              <a:spLocks noChangeArrowheads="1"/>
            </p:cNvSpPr>
            <p:nvPr/>
          </p:nvSpPr>
          <p:spPr bwMode="auto">
            <a:xfrm>
              <a:off x="1536" y="1483"/>
              <a:ext cx="11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100">
                  <a:solidFill>
                    <a:srgbClr val="010000"/>
                  </a:solidFill>
                </a:rPr>
                <a:t>alee1@abc.com</a:t>
              </a:r>
            </a:p>
          </p:txBody>
        </p:sp>
        <p:sp>
          <p:nvSpPr>
            <p:cNvPr id="7290" name="Rectangle 393"/>
            <p:cNvSpPr>
              <a:spLocks noChangeArrowheads="1"/>
            </p:cNvSpPr>
            <p:nvPr/>
          </p:nvSpPr>
          <p:spPr bwMode="auto">
            <a:xfrm>
              <a:off x="3306" y="1483"/>
              <a:ext cx="3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100">
                  <a:solidFill>
                    <a:srgbClr val="010000"/>
                  </a:solidFill>
                </a:rPr>
                <a:t>Alan</a:t>
              </a:r>
              <a:endParaRPr lang="en-US" altLang="en-US"/>
            </a:p>
          </p:txBody>
        </p:sp>
        <p:sp>
          <p:nvSpPr>
            <p:cNvPr id="7291" name="Rectangle 394"/>
            <p:cNvSpPr>
              <a:spLocks noChangeArrowheads="1"/>
            </p:cNvSpPr>
            <p:nvPr/>
          </p:nvSpPr>
          <p:spPr bwMode="auto">
            <a:xfrm>
              <a:off x="4699" y="1483"/>
              <a:ext cx="2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100">
                  <a:solidFill>
                    <a:srgbClr val="010000"/>
                  </a:solidFill>
                </a:rPr>
                <a:t>Lee</a:t>
              </a:r>
              <a:endParaRPr lang="en-US" altLang="en-US"/>
            </a:p>
          </p:txBody>
        </p:sp>
        <p:sp>
          <p:nvSpPr>
            <p:cNvPr id="7292" name="Line 396"/>
            <p:cNvSpPr>
              <a:spLocks noChangeShapeType="1"/>
            </p:cNvSpPr>
            <p:nvPr/>
          </p:nvSpPr>
          <p:spPr bwMode="auto">
            <a:xfrm>
              <a:off x="249" y="1472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93" name="Line 397"/>
            <p:cNvSpPr>
              <a:spLocks noChangeShapeType="1"/>
            </p:cNvSpPr>
            <p:nvPr/>
          </p:nvSpPr>
          <p:spPr bwMode="auto">
            <a:xfrm>
              <a:off x="249" y="1472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94" name="Line 399"/>
            <p:cNvSpPr>
              <a:spLocks noChangeShapeType="1"/>
            </p:cNvSpPr>
            <p:nvPr/>
          </p:nvSpPr>
          <p:spPr bwMode="auto">
            <a:xfrm>
              <a:off x="256" y="1472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95" name="Line 401"/>
            <p:cNvSpPr>
              <a:spLocks noChangeShapeType="1"/>
            </p:cNvSpPr>
            <p:nvPr/>
          </p:nvSpPr>
          <p:spPr bwMode="auto">
            <a:xfrm>
              <a:off x="1457" y="1472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96" name="Line 402"/>
            <p:cNvSpPr>
              <a:spLocks noChangeShapeType="1"/>
            </p:cNvSpPr>
            <p:nvPr/>
          </p:nvSpPr>
          <p:spPr bwMode="auto">
            <a:xfrm>
              <a:off x="1457" y="1472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97" name="Line 404"/>
            <p:cNvSpPr>
              <a:spLocks noChangeShapeType="1"/>
            </p:cNvSpPr>
            <p:nvPr/>
          </p:nvSpPr>
          <p:spPr bwMode="auto">
            <a:xfrm>
              <a:off x="1464" y="1472"/>
              <a:ext cx="13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98" name="Line 406"/>
            <p:cNvSpPr>
              <a:spLocks noChangeShapeType="1"/>
            </p:cNvSpPr>
            <p:nvPr/>
          </p:nvSpPr>
          <p:spPr bwMode="auto">
            <a:xfrm>
              <a:off x="2765" y="1472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99" name="Line 407"/>
            <p:cNvSpPr>
              <a:spLocks noChangeShapeType="1"/>
            </p:cNvSpPr>
            <p:nvPr/>
          </p:nvSpPr>
          <p:spPr bwMode="auto">
            <a:xfrm>
              <a:off x="2765" y="1472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00" name="Line 409"/>
            <p:cNvSpPr>
              <a:spLocks noChangeShapeType="1"/>
            </p:cNvSpPr>
            <p:nvPr/>
          </p:nvSpPr>
          <p:spPr bwMode="auto">
            <a:xfrm>
              <a:off x="2772" y="1472"/>
              <a:ext cx="139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01" name="Line 411"/>
            <p:cNvSpPr>
              <a:spLocks noChangeShapeType="1"/>
            </p:cNvSpPr>
            <p:nvPr/>
          </p:nvSpPr>
          <p:spPr bwMode="auto">
            <a:xfrm>
              <a:off x="4171" y="1472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02" name="Line 412"/>
            <p:cNvSpPr>
              <a:spLocks noChangeShapeType="1"/>
            </p:cNvSpPr>
            <p:nvPr/>
          </p:nvSpPr>
          <p:spPr bwMode="auto">
            <a:xfrm>
              <a:off x="4171" y="1472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03" name="Line 414"/>
            <p:cNvSpPr>
              <a:spLocks noChangeShapeType="1"/>
            </p:cNvSpPr>
            <p:nvPr/>
          </p:nvSpPr>
          <p:spPr bwMode="auto">
            <a:xfrm>
              <a:off x="4178" y="1472"/>
              <a:ext cx="130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04" name="Line 416"/>
            <p:cNvSpPr>
              <a:spLocks noChangeShapeType="1"/>
            </p:cNvSpPr>
            <p:nvPr/>
          </p:nvSpPr>
          <p:spPr bwMode="auto">
            <a:xfrm>
              <a:off x="5478" y="1472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05" name="Line 417"/>
            <p:cNvSpPr>
              <a:spLocks noChangeShapeType="1"/>
            </p:cNvSpPr>
            <p:nvPr/>
          </p:nvSpPr>
          <p:spPr bwMode="auto">
            <a:xfrm>
              <a:off x="5478" y="1472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06" name="Rectangle 418"/>
            <p:cNvSpPr>
              <a:spLocks noChangeArrowheads="1"/>
            </p:cNvSpPr>
            <p:nvPr/>
          </p:nvSpPr>
          <p:spPr bwMode="auto">
            <a:xfrm>
              <a:off x="249" y="1479"/>
              <a:ext cx="7" cy="1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307" name="Line 419"/>
            <p:cNvSpPr>
              <a:spLocks noChangeShapeType="1"/>
            </p:cNvSpPr>
            <p:nvPr/>
          </p:nvSpPr>
          <p:spPr bwMode="auto">
            <a:xfrm>
              <a:off x="249" y="1479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08" name="Rectangle 420"/>
            <p:cNvSpPr>
              <a:spLocks noChangeArrowheads="1"/>
            </p:cNvSpPr>
            <p:nvPr/>
          </p:nvSpPr>
          <p:spPr bwMode="auto">
            <a:xfrm>
              <a:off x="1457" y="1479"/>
              <a:ext cx="7" cy="1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309" name="Line 421"/>
            <p:cNvSpPr>
              <a:spLocks noChangeShapeType="1"/>
            </p:cNvSpPr>
            <p:nvPr/>
          </p:nvSpPr>
          <p:spPr bwMode="auto">
            <a:xfrm>
              <a:off x="1457" y="1479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10" name="Line 423"/>
            <p:cNvSpPr>
              <a:spLocks noChangeShapeType="1"/>
            </p:cNvSpPr>
            <p:nvPr/>
          </p:nvSpPr>
          <p:spPr bwMode="auto">
            <a:xfrm>
              <a:off x="2765" y="1479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11" name="Line 425"/>
            <p:cNvSpPr>
              <a:spLocks noChangeShapeType="1"/>
            </p:cNvSpPr>
            <p:nvPr/>
          </p:nvSpPr>
          <p:spPr bwMode="auto">
            <a:xfrm>
              <a:off x="4171" y="1479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12" name="Rectangle 426"/>
            <p:cNvSpPr>
              <a:spLocks noChangeArrowheads="1"/>
            </p:cNvSpPr>
            <p:nvPr/>
          </p:nvSpPr>
          <p:spPr bwMode="auto">
            <a:xfrm>
              <a:off x="5478" y="1479"/>
              <a:ext cx="7" cy="1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313" name="Line 427"/>
            <p:cNvSpPr>
              <a:spLocks noChangeShapeType="1"/>
            </p:cNvSpPr>
            <p:nvPr/>
          </p:nvSpPr>
          <p:spPr bwMode="auto">
            <a:xfrm>
              <a:off x="5478" y="1479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14" name="Rectangle 428"/>
            <p:cNvSpPr>
              <a:spLocks noChangeArrowheads="1"/>
            </p:cNvSpPr>
            <p:nvPr/>
          </p:nvSpPr>
          <p:spPr bwMode="auto">
            <a:xfrm>
              <a:off x="729" y="1683"/>
              <a:ext cx="2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100">
                  <a:solidFill>
                    <a:srgbClr val="010000"/>
                  </a:solidFill>
                </a:rPr>
                <a:t>633</a:t>
              </a:r>
              <a:endParaRPr lang="en-US" altLang="en-US"/>
            </a:p>
          </p:txBody>
        </p:sp>
        <p:sp>
          <p:nvSpPr>
            <p:cNvPr id="7315" name="Rectangle 429"/>
            <p:cNvSpPr>
              <a:spLocks noChangeArrowheads="1"/>
            </p:cNvSpPr>
            <p:nvPr/>
          </p:nvSpPr>
          <p:spPr bwMode="auto">
            <a:xfrm>
              <a:off x="1536" y="1683"/>
              <a:ext cx="114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100">
                  <a:solidFill>
                    <a:srgbClr val="010000"/>
                  </a:solidFill>
                </a:rPr>
                <a:t>pdoe@abc.com</a:t>
              </a:r>
            </a:p>
          </p:txBody>
        </p:sp>
        <p:sp>
          <p:nvSpPr>
            <p:cNvPr id="7316" name="Rectangle 430"/>
            <p:cNvSpPr>
              <a:spLocks noChangeArrowheads="1"/>
            </p:cNvSpPr>
            <p:nvPr/>
          </p:nvSpPr>
          <p:spPr bwMode="auto">
            <a:xfrm>
              <a:off x="3292" y="1683"/>
              <a:ext cx="37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100">
                  <a:solidFill>
                    <a:srgbClr val="010000"/>
                  </a:solidFill>
                </a:rPr>
                <a:t>Peter</a:t>
              </a:r>
              <a:endParaRPr lang="en-US" altLang="en-US"/>
            </a:p>
          </p:txBody>
        </p:sp>
        <p:sp>
          <p:nvSpPr>
            <p:cNvPr id="7317" name="Rectangle 431"/>
            <p:cNvSpPr>
              <a:spLocks noChangeArrowheads="1"/>
            </p:cNvSpPr>
            <p:nvPr/>
          </p:nvSpPr>
          <p:spPr bwMode="auto">
            <a:xfrm>
              <a:off x="4681" y="1683"/>
              <a:ext cx="30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100">
                  <a:solidFill>
                    <a:srgbClr val="010000"/>
                  </a:solidFill>
                </a:rPr>
                <a:t>Doe</a:t>
              </a:r>
              <a:endParaRPr lang="en-US" altLang="en-US"/>
            </a:p>
          </p:txBody>
        </p:sp>
        <p:sp>
          <p:nvSpPr>
            <p:cNvPr id="7318" name="Rectangle 432"/>
            <p:cNvSpPr>
              <a:spLocks noChangeArrowheads="1"/>
            </p:cNvSpPr>
            <p:nvPr/>
          </p:nvSpPr>
          <p:spPr bwMode="auto">
            <a:xfrm>
              <a:off x="249" y="1676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319" name="Line 433"/>
            <p:cNvSpPr>
              <a:spLocks noChangeShapeType="1"/>
            </p:cNvSpPr>
            <p:nvPr/>
          </p:nvSpPr>
          <p:spPr bwMode="auto">
            <a:xfrm>
              <a:off x="249" y="1676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20" name="Line 434"/>
            <p:cNvSpPr>
              <a:spLocks noChangeShapeType="1"/>
            </p:cNvSpPr>
            <p:nvPr/>
          </p:nvSpPr>
          <p:spPr bwMode="auto">
            <a:xfrm>
              <a:off x="249" y="1676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21" name="Rectangle 435"/>
            <p:cNvSpPr>
              <a:spLocks noChangeArrowheads="1"/>
            </p:cNvSpPr>
            <p:nvPr/>
          </p:nvSpPr>
          <p:spPr bwMode="auto">
            <a:xfrm>
              <a:off x="256" y="1676"/>
              <a:ext cx="1201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322" name="Line 436"/>
            <p:cNvSpPr>
              <a:spLocks noChangeShapeType="1"/>
            </p:cNvSpPr>
            <p:nvPr/>
          </p:nvSpPr>
          <p:spPr bwMode="auto">
            <a:xfrm>
              <a:off x="256" y="1676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23" name="Rectangle 437"/>
            <p:cNvSpPr>
              <a:spLocks noChangeArrowheads="1"/>
            </p:cNvSpPr>
            <p:nvPr/>
          </p:nvSpPr>
          <p:spPr bwMode="auto">
            <a:xfrm>
              <a:off x="1457" y="1676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324" name="Line 438"/>
            <p:cNvSpPr>
              <a:spLocks noChangeShapeType="1"/>
            </p:cNvSpPr>
            <p:nvPr/>
          </p:nvSpPr>
          <p:spPr bwMode="auto">
            <a:xfrm>
              <a:off x="1457" y="1676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25" name="Line 439"/>
            <p:cNvSpPr>
              <a:spLocks noChangeShapeType="1"/>
            </p:cNvSpPr>
            <p:nvPr/>
          </p:nvSpPr>
          <p:spPr bwMode="auto">
            <a:xfrm>
              <a:off x="1457" y="1676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26" name="Rectangle 440"/>
            <p:cNvSpPr>
              <a:spLocks noChangeArrowheads="1"/>
            </p:cNvSpPr>
            <p:nvPr/>
          </p:nvSpPr>
          <p:spPr bwMode="auto">
            <a:xfrm>
              <a:off x="1464" y="1676"/>
              <a:ext cx="1301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327" name="Line 441"/>
            <p:cNvSpPr>
              <a:spLocks noChangeShapeType="1"/>
            </p:cNvSpPr>
            <p:nvPr/>
          </p:nvSpPr>
          <p:spPr bwMode="auto">
            <a:xfrm>
              <a:off x="1464" y="1676"/>
              <a:ext cx="13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28" name="Line 443"/>
            <p:cNvSpPr>
              <a:spLocks noChangeShapeType="1"/>
            </p:cNvSpPr>
            <p:nvPr/>
          </p:nvSpPr>
          <p:spPr bwMode="auto">
            <a:xfrm>
              <a:off x="2765" y="1676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29" name="Line 444"/>
            <p:cNvSpPr>
              <a:spLocks noChangeShapeType="1"/>
            </p:cNvSpPr>
            <p:nvPr/>
          </p:nvSpPr>
          <p:spPr bwMode="auto">
            <a:xfrm>
              <a:off x="2765" y="1676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30" name="Rectangle 445"/>
            <p:cNvSpPr>
              <a:spLocks noChangeArrowheads="1"/>
            </p:cNvSpPr>
            <p:nvPr/>
          </p:nvSpPr>
          <p:spPr bwMode="auto">
            <a:xfrm>
              <a:off x="2772" y="1676"/>
              <a:ext cx="139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331" name="Line 446"/>
            <p:cNvSpPr>
              <a:spLocks noChangeShapeType="1"/>
            </p:cNvSpPr>
            <p:nvPr/>
          </p:nvSpPr>
          <p:spPr bwMode="auto">
            <a:xfrm>
              <a:off x="2772" y="1676"/>
              <a:ext cx="139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32" name="Line 448"/>
            <p:cNvSpPr>
              <a:spLocks noChangeShapeType="1"/>
            </p:cNvSpPr>
            <p:nvPr/>
          </p:nvSpPr>
          <p:spPr bwMode="auto">
            <a:xfrm>
              <a:off x="4171" y="1676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33" name="Line 449"/>
            <p:cNvSpPr>
              <a:spLocks noChangeShapeType="1"/>
            </p:cNvSpPr>
            <p:nvPr/>
          </p:nvSpPr>
          <p:spPr bwMode="auto">
            <a:xfrm>
              <a:off x="4171" y="1676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34" name="Rectangle 450"/>
            <p:cNvSpPr>
              <a:spLocks noChangeArrowheads="1"/>
            </p:cNvSpPr>
            <p:nvPr/>
          </p:nvSpPr>
          <p:spPr bwMode="auto">
            <a:xfrm>
              <a:off x="4178" y="1676"/>
              <a:ext cx="1300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335" name="Line 451"/>
            <p:cNvSpPr>
              <a:spLocks noChangeShapeType="1"/>
            </p:cNvSpPr>
            <p:nvPr/>
          </p:nvSpPr>
          <p:spPr bwMode="auto">
            <a:xfrm>
              <a:off x="4178" y="1676"/>
              <a:ext cx="130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36" name="Rectangle 452"/>
            <p:cNvSpPr>
              <a:spLocks noChangeArrowheads="1"/>
            </p:cNvSpPr>
            <p:nvPr/>
          </p:nvSpPr>
          <p:spPr bwMode="auto">
            <a:xfrm>
              <a:off x="5478" y="1676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337" name="Line 453"/>
            <p:cNvSpPr>
              <a:spLocks noChangeShapeType="1"/>
            </p:cNvSpPr>
            <p:nvPr/>
          </p:nvSpPr>
          <p:spPr bwMode="auto">
            <a:xfrm>
              <a:off x="5478" y="1676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38" name="Line 454"/>
            <p:cNvSpPr>
              <a:spLocks noChangeShapeType="1"/>
            </p:cNvSpPr>
            <p:nvPr/>
          </p:nvSpPr>
          <p:spPr bwMode="auto">
            <a:xfrm>
              <a:off x="5478" y="1676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39" name="Rectangle 455"/>
            <p:cNvSpPr>
              <a:spLocks noChangeArrowheads="1"/>
            </p:cNvSpPr>
            <p:nvPr/>
          </p:nvSpPr>
          <p:spPr bwMode="auto">
            <a:xfrm>
              <a:off x="249" y="1683"/>
              <a:ext cx="7" cy="1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340" name="Line 456"/>
            <p:cNvSpPr>
              <a:spLocks noChangeShapeType="1"/>
            </p:cNvSpPr>
            <p:nvPr/>
          </p:nvSpPr>
          <p:spPr bwMode="auto">
            <a:xfrm>
              <a:off x="249" y="1683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41" name="Rectangle 457"/>
            <p:cNvSpPr>
              <a:spLocks noChangeArrowheads="1"/>
            </p:cNvSpPr>
            <p:nvPr/>
          </p:nvSpPr>
          <p:spPr bwMode="auto">
            <a:xfrm>
              <a:off x="1457" y="1683"/>
              <a:ext cx="7" cy="1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342" name="Line 458"/>
            <p:cNvSpPr>
              <a:spLocks noChangeShapeType="1"/>
            </p:cNvSpPr>
            <p:nvPr/>
          </p:nvSpPr>
          <p:spPr bwMode="auto">
            <a:xfrm>
              <a:off x="1457" y="1683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43" name="Line 460"/>
            <p:cNvSpPr>
              <a:spLocks noChangeShapeType="1"/>
            </p:cNvSpPr>
            <p:nvPr/>
          </p:nvSpPr>
          <p:spPr bwMode="auto">
            <a:xfrm>
              <a:off x="2765" y="1683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44" name="Line 462"/>
            <p:cNvSpPr>
              <a:spLocks noChangeShapeType="1"/>
            </p:cNvSpPr>
            <p:nvPr/>
          </p:nvSpPr>
          <p:spPr bwMode="auto">
            <a:xfrm>
              <a:off x="4171" y="1683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45" name="Rectangle 463"/>
            <p:cNvSpPr>
              <a:spLocks noChangeArrowheads="1"/>
            </p:cNvSpPr>
            <p:nvPr/>
          </p:nvSpPr>
          <p:spPr bwMode="auto">
            <a:xfrm>
              <a:off x="5478" y="1683"/>
              <a:ext cx="7" cy="1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346" name="Line 464"/>
            <p:cNvSpPr>
              <a:spLocks noChangeShapeType="1"/>
            </p:cNvSpPr>
            <p:nvPr/>
          </p:nvSpPr>
          <p:spPr bwMode="auto">
            <a:xfrm>
              <a:off x="5478" y="1683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47" name="Rectangle 465"/>
            <p:cNvSpPr>
              <a:spLocks noChangeArrowheads="1"/>
            </p:cNvSpPr>
            <p:nvPr/>
          </p:nvSpPr>
          <p:spPr bwMode="auto">
            <a:xfrm>
              <a:off x="729" y="1887"/>
              <a:ext cx="2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100">
                  <a:solidFill>
                    <a:srgbClr val="010000"/>
                  </a:solidFill>
                </a:rPr>
                <a:t>787</a:t>
              </a:r>
              <a:endParaRPr lang="en-US" altLang="en-US"/>
            </a:p>
          </p:txBody>
        </p:sp>
        <p:sp>
          <p:nvSpPr>
            <p:cNvPr id="7348" name="Rectangle 466"/>
            <p:cNvSpPr>
              <a:spLocks noChangeArrowheads="1"/>
            </p:cNvSpPr>
            <p:nvPr/>
          </p:nvSpPr>
          <p:spPr bwMode="auto">
            <a:xfrm>
              <a:off x="1536" y="1887"/>
              <a:ext cx="11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100">
                  <a:solidFill>
                    <a:srgbClr val="010000"/>
                  </a:solidFill>
                </a:rPr>
                <a:t>alee2@abc.com</a:t>
              </a:r>
            </a:p>
          </p:txBody>
        </p:sp>
        <p:sp>
          <p:nvSpPr>
            <p:cNvPr id="7349" name="Rectangle 467"/>
            <p:cNvSpPr>
              <a:spLocks noChangeArrowheads="1"/>
            </p:cNvSpPr>
            <p:nvPr/>
          </p:nvSpPr>
          <p:spPr bwMode="auto">
            <a:xfrm>
              <a:off x="3306" y="1887"/>
              <a:ext cx="3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100">
                  <a:solidFill>
                    <a:srgbClr val="010000"/>
                  </a:solidFill>
                </a:rPr>
                <a:t>Alan</a:t>
              </a:r>
              <a:endParaRPr lang="en-US" altLang="en-US"/>
            </a:p>
          </p:txBody>
        </p:sp>
        <p:sp>
          <p:nvSpPr>
            <p:cNvPr id="7350" name="Rectangle 468"/>
            <p:cNvSpPr>
              <a:spLocks noChangeArrowheads="1"/>
            </p:cNvSpPr>
            <p:nvPr/>
          </p:nvSpPr>
          <p:spPr bwMode="auto">
            <a:xfrm>
              <a:off x="4699" y="1887"/>
              <a:ext cx="2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100">
                  <a:solidFill>
                    <a:srgbClr val="010000"/>
                  </a:solidFill>
                </a:rPr>
                <a:t>Lee</a:t>
              </a:r>
              <a:endParaRPr lang="en-US" altLang="en-US"/>
            </a:p>
          </p:txBody>
        </p:sp>
        <p:sp>
          <p:nvSpPr>
            <p:cNvPr id="7351" name="Rectangle 470"/>
            <p:cNvSpPr>
              <a:spLocks noChangeArrowheads="1"/>
            </p:cNvSpPr>
            <p:nvPr/>
          </p:nvSpPr>
          <p:spPr bwMode="auto">
            <a:xfrm>
              <a:off x="249" y="1877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352" name="Line 471"/>
            <p:cNvSpPr>
              <a:spLocks noChangeShapeType="1"/>
            </p:cNvSpPr>
            <p:nvPr/>
          </p:nvSpPr>
          <p:spPr bwMode="auto">
            <a:xfrm>
              <a:off x="249" y="1877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53" name="Line 472"/>
            <p:cNvSpPr>
              <a:spLocks noChangeShapeType="1"/>
            </p:cNvSpPr>
            <p:nvPr/>
          </p:nvSpPr>
          <p:spPr bwMode="auto">
            <a:xfrm>
              <a:off x="249" y="1877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54" name="Rectangle 473"/>
            <p:cNvSpPr>
              <a:spLocks noChangeArrowheads="1"/>
            </p:cNvSpPr>
            <p:nvPr/>
          </p:nvSpPr>
          <p:spPr bwMode="auto">
            <a:xfrm>
              <a:off x="256" y="1877"/>
              <a:ext cx="1201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355" name="Line 474"/>
            <p:cNvSpPr>
              <a:spLocks noChangeShapeType="1"/>
            </p:cNvSpPr>
            <p:nvPr/>
          </p:nvSpPr>
          <p:spPr bwMode="auto">
            <a:xfrm>
              <a:off x="256" y="1877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56" name="Rectangle 475"/>
            <p:cNvSpPr>
              <a:spLocks noChangeArrowheads="1"/>
            </p:cNvSpPr>
            <p:nvPr/>
          </p:nvSpPr>
          <p:spPr bwMode="auto">
            <a:xfrm>
              <a:off x="1457" y="1877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357" name="Line 476"/>
            <p:cNvSpPr>
              <a:spLocks noChangeShapeType="1"/>
            </p:cNvSpPr>
            <p:nvPr/>
          </p:nvSpPr>
          <p:spPr bwMode="auto">
            <a:xfrm>
              <a:off x="1457" y="1877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58" name="Line 477"/>
            <p:cNvSpPr>
              <a:spLocks noChangeShapeType="1"/>
            </p:cNvSpPr>
            <p:nvPr/>
          </p:nvSpPr>
          <p:spPr bwMode="auto">
            <a:xfrm>
              <a:off x="1457" y="1877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59" name="Rectangle 478"/>
            <p:cNvSpPr>
              <a:spLocks noChangeArrowheads="1"/>
            </p:cNvSpPr>
            <p:nvPr/>
          </p:nvSpPr>
          <p:spPr bwMode="auto">
            <a:xfrm>
              <a:off x="1464" y="1877"/>
              <a:ext cx="1301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360" name="Line 479"/>
            <p:cNvSpPr>
              <a:spLocks noChangeShapeType="1"/>
            </p:cNvSpPr>
            <p:nvPr/>
          </p:nvSpPr>
          <p:spPr bwMode="auto">
            <a:xfrm>
              <a:off x="1464" y="1877"/>
              <a:ext cx="13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61" name="Line 481"/>
            <p:cNvSpPr>
              <a:spLocks noChangeShapeType="1"/>
            </p:cNvSpPr>
            <p:nvPr/>
          </p:nvSpPr>
          <p:spPr bwMode="auto">
            <a:xfrm>
              <a:off x="2765" y="1877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62" name="Line 482"/>
            <p:cNvSpPr>
              <a:spLocks noChangeShapeType="1"/>
            </p:cNvSpPr>
            <p:nvPr/>
          </p:nvSpPr>
          <p:spPr bwMode="auto">
            <a:xfrm>
              <a:off x="2765" y="1877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63" name="Rectangle 483"/>
            <p:cNvSpPr>
              <a:spLocks noChangeArrowheads="1"/>
            </p:cNvSpPr>
            <p:nvPr/>
          </p:nvSpPr>
          <p:spPr bwMode="auto">
            <a:xfrm>
              <a:off x="2772" y="1877"/>
              <a:ext cx="139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364" name="Line 484"/>
            <p:cNvSpPr>
              <a:spLocks noChangeShapeType="1"/>
            </p:cNvSpPr>
            <p:nvPr/>
          </p:nvSpPr>
          <p:spPr bwMode="auto">
            <a:xfrm>
              <a:off x="2772" y="1877"/>
              <a:ext cx="139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65" name="Line 486"/>
            <p:cNvSpPr>
              <a:spLocks noChangeShapeType="1"/>
            </p:cNvSpPr>
            <p:nvPr/>
          </p:nvSpPr>
          <p:spPr bwMode="auto">
            <a:xfrm>
              <a:off x="4171" y="1877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66" name="Line 487"/>
            <p:cNvSpPr>
              <a:spLocks noChangeShapeType="1"/>
            </p:cNvSpPr>
            <p:nvPr/>
          </p:nvSpPr>
          <p:spPr bwMode="auto">
            <a:xfrm>
              <a:off x="4171" y="1877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67" name="Rectangle 488"/>
            <p:cNvSpPr>
              <a:spLocks noChangeArrowheads="1"/>
            </p:cNvSpPr>
            <p:nvPr/>
          </p:nvSpPr>
          <p:spPr bwMode="auto">
            <a:xfrm>
              <a:off x="4178" y="1877"/>
              <a:ext cx="1300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368" name="Line 489"/>
            <p:cNvSpPr>
              <a:spLocks noChangeShapeType="1"/>
            </p:cNvSpPr>
            <p:nvPr/>
          </p:nvSpPr>
          <p:spPr bwMode="auto">
            <a:xfrm>
              <a:off x="4178" y="1877"/>
              <a:ext cx="130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69" name="Rectangle 490"/>
            <p:cNvSpPr>
              <a:spLocks noChangeArrowheads="1"/>
            </p:cNvSpPr>
            <p:nvPr/>
          </p:nvSpPr>
          <p:spPr bwMode="auto">
            <a:xfrm>
              <a:off x="5478" y="1877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370" name="Line 491"/>
            <p:cNvSpPr>
              <a:spLocks noChangeShapeType="1"/>
            </p:cNvSpPr>
            <p:nvPr/>
          </p:nvSpPr>
          <p:spPr bwMode="auto">
            <a:xfrm>
              <a:off x="5478" y="1877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71" name="Line 492"/>
            <p:cNvSpPr>
              <a:spLocks noChangeShapeType="1"/>
            </p:cNvSpPr>
            <p:nvPr/>
          </p:nvSpPr>
          <p:spPr bwMode="auto">
            <a:xfrm>
              <a:off x="5478" y="1877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72" name="Rectangle 493"/>
            <p:cNvSpPr>
              <a:spLocks noChangeArrowheads="1"/>
            </p:cNvSpPr>
            <p:nvPr/>
          </p:nvSpPr>
          <p:spPr bwMode="auto">
            <a:xfrm>
              <a:off x="249" y="1884"/>
              <a:ext cx="7" cy="1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373" name="Line 494"/>
            <p:cNvSpPr>
              <a:spLocks noChangeShapeType="1"/>
            </p:cNvSpPr>
            <p:nvPr/>
          </p:nvSpPr>
          <p:spPr bwMode="auto">
            <a:xfrm>
              <a:off x="249" y="1884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74" name="Line 496"/>
            <p:cNvSpPr>
              <a:spLocks noChangeShapeType="1"/>
            </p:cNvSpPr>
            <p:nvPr/>
          </p:nvSpPr>
          <p:spPr bwMode="auto">
            <a:xfrm>
              <a:off x="249" y="2081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75" name="Line 497"/>
            <p:cNvSpPr>
              <a:spLocks noChangeShapeType="1"/>
            </p:cNvSpPr>
            <p:nvPr/>
          </p:nvSpPr>
          <p:spPr bwMode="auto">
            <a:xfrm>
              <a:off x="249" y="2081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76" name="Line 499"/>
            <p:cNvSpPr>
              <a:spLocks noChangeShapeType="1"/>
            </p:cNvSpPr>
            <p:nvPr/>
          </p:nvSpPr>
          <p:spPr bwMode="auto">
            <a:xfrm>
              <a:off x="249" y="2081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77" name="Line 500"/>
            <p:cNvSpPr>
              <a:spLocks noChangeShapeType="1"/>
            </p:cNvSpPr>
            <p:nvPr/>
          </p:nvSpPr>
          <p:spPr bwMode="auto">
            <a:xfrm>
              <a:off x="249" y="2081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78" name="Line 502"/>
            <p:cNvSpPr>
              <a:spLocks noChangeShapeType="1"/>
            </p:cNvSpPr>
            <p:nvPr/>
          </p:nvSpPr>
          <p:spPr bwMode="auto">
            <a:xfrm>
              <a:off x="256" y="2081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79" name="Rectangle 503"/>
            <p:cNvSpPr>
              <a:spLocks noChangeArrowheads="1"/>
            </p:cNvSpPr>
            <p:nvPr/>
          </p:nvSpPr>
          <p:spPr bwMode="auto">
            <a:xfrm>
              <a:off x="1457" y="1884"/>
              <a:ext cx="7" cy="1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380" name="Line 504"/>
            <p:cNvSpPr>
              <a:spLocks noChangeShapeType="1"/>
            </p:cNvSpPr>
            <p:nvPr/>
          </p:nvSpPr>
          <p:spPr bwMode="auto">
            <a:xfrm>
              <a:off x="1457" y="1884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81" name="Line 506"/>
            <p:cNvSpPr>
              <a:spLocks noChangeShapeType="1"/>
            </p:cNvSpPr>
            <p:nvPr/>
          </p:nvSpPr>
          <p:spPr bwMode="auto">
            <a:xfrm>
              <a:off x="1457" y="2081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82" name="Line 507"/>
            <p:cNvSpPr>
              <a:spLocks noChangeShapeType="1"/>
            </p:cNvSpPr>
            <p:nvPr/>
          </p:nvSpPr>
          <p:spPr bwMode="auto">
            <a:xfrm>
              <a:off x="1457" y="2081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83" name="Line 509"/>
            <p:cNvSpPr>
              <a:spLocks noChangeShapeType="1"/>
            </p:cNvSpPr>
            <p:nvPr/>
          </p:nvSpPr>
          <p:spPr bwMode="auto">
            <a:xfrm>
              <a:off x="1464" y="2081"/>
              <a:ext cx="13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84" name="Line 511"/>
            <p:cNvSpPr>
              <a:spLocks noChangeShapeType="1"/>
            </p:cNvSpPr>
            <p:nvPr/>
          </p:nvSpPr>
          <p:spPr bwMode="auto">
            <a:xfrm>
              <a:off x="2765" y="1884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85" name="Line 513"/>
            <p:cNvSpPr>
              <a:spLocks noChangeShapeType="1"/>
            </p:cNvSpPr>
            <p:nvPr/>
          </p:nvSpPr>
          <p:spPr bwMode="auto">
            <a:xfrm>
              <a:off x="2765" y="2081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86" name="Line 514"/>
            <p:cNvSpPr>
              <a:spLocks noChangeShapeType="1"/>
            </p:cNvSpPr>
            <p:nvPr/>
          </p:nvSpPr>
          <p:spPr bwMode="auto">
            <a:xfrm>
              <a:off x="2765" y="2081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87" name="Line 516"/>
            <p:cNvSpPr>
              <a:spLocks noChangeShapeType="1"/>
            </p:cNvSpPr>
            <p:nvPr/>
          </p:nvSpPr>
          <p:spPr bwMode="auto">
            <a:xfrm>
              <a:off x="2772" y="2081"/>
              <a:ext cx="139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88" name="Line 518"/>
            <p:cNvSpPr>
              <a:spLocks noChangeShapeType="1"/>
            </p:cNvSpPr>
            <p:nvPr/>
          </p:nvSpPr>
          <p:spPr bwMode="auto">
            <a:xfrm>
              <a:off x="4171" y="1884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89" name="Line 520"/>
            <p:cNvSpPr>
              <a:spLocks noChangeShapeType="1"/>
            </p:cNvSpPr>
            <p:nvPr/>
          </p:nvSpPr>
          <p:spPr bwMode="auto">
            <a:xfrm>
              <a:off x="4171" y="2081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90" name="Line 521"/>
            <p:cNvSpPr>
              <a:spLocks noChangeShapeType="1"/>
            </p:cNvSpPr>
            <p:nvPr/>
          </p:nvSpPr>
          <p:spPr bwMode="auto">
            <a:xfrm>
              <a:off x="4171" y="2081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91" name="Line 523"/>
            <p:cNvSpPr>
              <a:spLocks noChangeShapeType="1"/>
            </p:cNvSpPr>
            <p:nvPr/>
          </p:nvSpPr>
          <p:spPr bwMode="auto">
            <a:xfrm>
              <a:off x="4178" y="2081"/>
              <a:ext cx="130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92" name="Rectangle 524"/>
            <p:cNvSpPr>
              <a:spLocks noChangeArrowheads="1"/>
            </p:cNvSpPr>
            <p:nvPr/>
          </p:nvSpPr>
          <p:spPr bwMode="auto">
            <a:xfrm>
              <a:off x="5478" y="1884"/>
              <a:ext cx="7" cy="19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393" name="Line 525"/>
            <p:cNvSpPr>
              <a:spLocks noChangeShapeType="1"/>
            </p:cNvSpPr>
            <p:nvPr/>
          </p:nvSpPr>
          <p:spPr bwMode="auto">
            <a:xfrm>
              <a:off x="5478" y="1884"/>
              <a:ext cx="1" cy="19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94" name="Line 527"/>
            <p:cNvSpPr>
              <a:spLocks noChangeShapeType="1"/>
            </p:cNvSpPr>
            <p:nvPr/>
          </p:nvSpPr>
          <p:spPr bwMode="auto">
            <a:xfrm>
              <a:off x="5478" y="2081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95" name="Line 528"/>
            <p:cNvSpPr>
              <a:spLocks noChangeShapeType="1"/>
            </p:cNvSpPr>
            <p:nvPr/>
          </p:nvSpPr>
          <p:spPr bwMode="auto">
            <a:xfrm>
              <a:off x="5478" y="2081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96" name="Line 530"/>
            <p:cNvSpPr>
              <a:spLocks noChangeShapeType="1"/>
            </p:cNvSpPr>
            <p:nvPr/>
          </p:nvSpPr>
          <p:spPr bwMode="auto">
            <a:xfrm>
              <a:off x="5478" y="2081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97" name="Line 531"/>
            <p:cNvSpPr>
              <a:spLocks noChangeShapeType="1"/>
            </p:cNvSpPr>
            <p:nvPr/>
          </p:nvSpPr>
          <p:spPr bwMode="auto">
            <a:xfrm>
              <a:off x="5478" y="2081"/>
              <a:ext cx="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184" name="Rectangle 532"/>
          <p:cNvSpPr>
            <a:spLocks noChangeArrowheads="1"/>
          </p:cNvSpPr>
          <p:nvPr/>
        </p:nvSpPr>
        <p:spPr bwMode="auto">
          <a:xfrm>
            <a:off x="609600" y="3581400"/>
            <a:ext cx="45593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CA" altLang="en-US"/>
              <a:t>If EmpNum is the PK then the FDs:</a:t>
            </a:r>
          </a:p>
          <a:p>
            <a:r>
              <a:rPr lang="en-CA" altLang="en-US"/>
              <a:t>	 EmpNum </a:t>
            </a:r>
            <a:r>
              <a:rPr lang="en-CA" altLang="en-US" noProof="1"/>
              <a:t> </a:t>
            </a:r>
            <a:r>
              <a:rPr lang="en-CA" altLang="en-US" noProof="1">
                <a:sym typeface="Wingdings" panose="05000000000000000000" pitchFamily="2" charset="2"/>
              </a:rPr>
              <a:t></a:t>
            </a:r>
            <a:r>
              <a:rPr lang="en-CA" altLang="en-US" noProof="1"/>
              <a:t> </a:t>
            </a:r>
            <a:r>
              <a:rPr lang="en-CA" altLang="en-US"/>
              <a:t>EmpEmail</a:t>
            </a:r>
          </a:p>
          <a:p>
            <a:r>
              <a:rPr lang="en-CA" altLang="en-US"/>
              <a:t>	 EmpNum </a:t>
            </a:r>
            <a:r>
              <a:rPr lang="en-CA" altLang="en-US" noProof="1">
                <a:sym typeface="Wingdings" panose="05000000000000000000" pitchFamily="2" charset="2"/>
              </a:rPr>
              <a:t></a:t>
            </a:r>
            <a:r>
              <a:rPr lang="en-CA" altLang="en-US" noProof="1"/>
              <a:t> </a:t>
            </a:r>
            <a:r>
              <a:rPr lang="en-CA" altLang="en-US"/>
              <a:t>EmpFname</a:t>
            </a:r>
          </a:p>
          <a:p>
            <a:r>
              <a:rPr lang="en-CA" altLang="en-US"/>
              <a:t>	 EmpNum </a:t>
            </a:r>
            <a:r>
              <a:rPr lang="en-CA" altLang="en-US" noProof="1">
                <a:sym typeface="Wingdings" panose="05000000000000000000" pitchFamily="2" charset="2"/>
              </a:rPr>
              <a:t></a:t>
            </a:r>
            <a:r>
              <a:rPr lang="en-CA" altLang="en-US" noProof="1"/>
              <a:t> </a:t>
            </a:r>
            <a:r>
              <a:rPr lang="en-CA" altLang="en-US"/>
              <a:t>EmpLname </a:t>
            </a:r>
            <a:endParaRPr lang="en-US" altLang="en-US"/>
          </a:p>
        </p:txBody>
      </p:sp>
      <p:sp>
        <p:nvSpPr>
          <p:cNvPr id="7185" name="Rectangle 533"/>
          <p:cNvSpPr>
            <a:spLocks noChangeArrowheads="1"/>
          </p:cNvSpPr>
          <p:nvPr/>
        </p:nvSpPr>
        <p:spPr bwMode="auto">
          <a:xfrm>
            <a:off x="685800" y="5105400"/>
            <a:ext cx="1503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CA" altLang="en-US"/>
              <a:t>must exist.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203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b="1" smtClean="0">
                <a:latin typeface="Arial" panose="020B0604020202020204" pitchFamily="34" charset="0"/>
              </a:rPr>
              <a:t>Determinant</a:t>
            </a:r>
            <a:endParaRPr lang="en-US" altLang="en-US" b="1" smtClean="0">
              <a:latin typeface="Arial" panose="020B060402020202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rtlCol="0"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  <a:latin typeface="Times New Roman" charset="0"/>
              </a:rPr>
              <a:t>91.2914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560B87-4D45-4535-A5A2-2D0FA383B076}" type="slidenum">
              <a:rPr lang="en-US" altLang="en-US" sz="1200">
                <a:solidFill>
                  <a:srgbClr val="898989"/>
                </a:solidFill>
              </a:rPr>
              <a:pPr/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9221" name="Rectangle 82"/>
          <p:cNvSpPr>
            <a:spLocks noChangeArrowheads="1"/>
          </p:cNvSpPr>
          <p:nvPr/>
        </p:nvSpPr>
        <p:spPr bwMode="auto">
          <a:xfrm>
            <a:off x="990600" y="1447800"/>
            <a:ext cx="41100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CA" altLang="en-US"/>
              <a:t>Functional Dependency</a:t>
            </a:r>
          </a:p>
          <a:p>
            <a:endParaRPr lang="en-CA" altLang="en-US"/>
          </a:p>
          <a:p>
            <a:r>
              <a:rPr lang="en-CA" altLang="en-US"/>
              <a:t>	EmpNum </a:t>
            </a:r>
            <a:r>
              <a:rPr lang="en-CA" altLang="en-US" noProof="1"/>
              <a:t> </a:t>
            </a:r>
            <a:r>
              <a:rPr lang="en-CA" altLang="en-US" noProof="1">
                <a:sym typeface="Wingdings" panose="05000000000000000000" pitchFamily="2" charset="2"/>
              </a:rPr>
              <a:t></a:t>
            </a:r>
            <a:r>
              <a:rPr lang="en-CA" altLang="en-US" noProof="1"/>
              <a:t> </a:t>
            </a:r>
            <a:r>
              <a:rPr lang="en-CA" altLang="en-US"/>
              <a:t>EmpEmail</a:t>
            </a:r>
            <a:endParaRPr lang="en-US" altLang="en-US"/>
          </a:p>
        </p:txBody>
      </p:sp>
      <p:sp>
        <p:nvSpPr>
          <p:cNvPr id="9222" name="Text Box 83"/>
          <p:cNvSpPr txBox="1">
            <a:spLocks noChangeArrowheads="1"/>
          </p:cNvSpPr>
          <p:nvPr/>
        </p:nvSpPr>
        <p:spPr bwMode="auto">
          <a:xfrm>
            <a:off x="1143000" y="3200400"/>
            <a:ext cx="6934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Attribute on the LHS is known as the </a:t>
            </a:r>
            <a:r>
              <a:rPr lang="en-US" altLang="en-US" b="1" i="1" dirty="0"/>
              <a:t>determinant</a:t>
            </a:r>
            <a:endParaRPr lang="en-US" altLang="en-US" dirty="0"/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dirty="0"/>
              <a:t> </a:t>
            </a:r>
            <a:r>
              <a:rPr lang="en-US" altLang="en-US" dirty="0" err="1"/>
              <a:t>EmpNum</a:t>
            </a:r>
            <a:r>
              <a:rPr lang="en-US" altLang="en-US" dirty="0"/>
              <a:t> is a determinant of </a:t>
            </a:r>
            <a:r>
              <a:rPr lang="en-US" altLang="en-US" dirty="0" err="1" smtClean="0"/>
              <a:t>EmpEmail</a:t>
            </a:r>
            <a:endParaRPr lang="en-US" altLang="en-US" dirty="0" smtClean="0"/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dirty="0" err="1" smtClean="0"/>
              <a:t>EmpEmail</a:t>
            </a:r>
            <a:r>
              <a:rPr lang="en-US" altLang="en-US" dirty="0" smtClean="0"/>
              <a:t> is a dependent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43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8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altLang="en-US" b="1" smtClean="0">
                <a:latin typeface="Arial" panose="020B0604020202020204" pitchFamily="34" charset="0"/>
              </a:rPr>
              <a:t>Functional Dependencies</a:t>
            </a:r>
            <a:endParaRPr lang="en-US" altLang="en-US" b="1" smtClean="0">
              <a:latin typeface="Arial" panose="020B0604020202020204" pitchFamily="34" charset="0"/>
            </a:endParaRPr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rtlCol="0"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  <a:latin typeface="Times New Roman" charset="0"/>
              </a:rPr>
              <a:t>91.2914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4538DD6-F56E-4B2E-889E-08ACE3E7CACF}" type="slidenum">
              <a:rPr lang="en-US" altLang="en-US" sz="1200">
                <a:solidFill>
                  <a:srgbClr val="898989"/>
                </a:solidFill>
              </a:rPr>
              <a:pPr/>
              <a:t>23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197" name="Rectangle 288"/>
          <p:cNvSpPr>
            <a:spLocks noChangeArrowheads="1"/>
          </p:cNvSpPr>
          <p:nvPr/>
        </p:nvSpPr>
        <p:spPr bwMode="auto">
          <a:xfrm>
            <a:off x="685800" y="1447800"/>
            <a:ext cx="43053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CA" altLang="en-US"/>
              <a:t>	 EmpNum </a:t>
            </a:r>
            <a:r>
              <a:rPr lang="en-CA" altLang="en-US" noProof="1"/>
              <a:t> </a:t>
            </a:r>
            <a:r>
              <a:rPr lang="en-CA" altLang="en-US" noProof="1">
                <a:sym typeface="Wingdings" panose="05000000000000000000" pitchFamily="2" charset="2"/>
              </a:rPr>
              <a:t></a:t>
            </a:r>
            <a:r>
              <a:rPr lang="en-CA" altLang="en-US" noProof="1"/>
              <a:t> </a:t>
            </a:r>
            <a:r>
              <a:rPr lang="en-CA" altLang="en-US"/>
              <a:t>EmpEmail</a:t>
            </a:r>
          </a:p>
          <a:p>
            <a:r>
              <a:rPr lang="en-CA" altLang="en-US"/>
              <a:t>	 EmpNum </a:t>
            </a:r>
            <a:r>
              <a:rPr lang="en-CA" altLang="en-US" noProof="1">
                <a:sym typeface="Wingdings" panose="05000000000000000000" pitchFamily="2" charset="2"/>
              </a:rPr>
              <a:t></a:t>
            </a:r>
            <a:r>
              <a:rPr lang="en-CA" altLang="en-US" noProof="1"/>
              <a:t> </a:t>
            </a:r>
            <a:r>
              <a:rPr lang="en-CA" altLang="en-US"/>
              <a:t>EmpFname</a:t>
            </a:r>
          </a:p>
          <a:p>
            <a:r>
              <a:rPr lang="en-CA" altLang="en-US"/>
              <a:t>	 EmpNum </a:t>
            </a:r>
            <a:r>
              <a:rPr lang="en-CA" altLang="en-US" noProof="1">
                <a:sym typeface="Wingdings" panose="05000000000000000000" pitchFamily="2" charset="2"/>
              </a:rPr>
              <a:t></a:t>
            </a:r>
            <a:r>
              <a:rPr lang="en-CA" altLang="en-US" noProof="1"/>
              <a:t> </a:t>
            </a:r>
            <a:r>
              <a:rPr lang="en-CA" altLang="en-US"/>
              <a:t>EmpLname </a:t>
            </a:r>
            <a:endParaRPr lang="en-US" altLang="en-US"/>
          </a:p>
        </p:txBody>
      </p:sp>
      <p:sp>
        <p:nvSpPr>
          <p:cNvPr id="8198" name="Rectangle 289"/>
          <p:cNvSpPr>
            <a:spLocks noChangeArrowheads="1"/>
          </p:cNvSpPr>
          <p:nvPr/>
        </p:nvSpPr>
        <p:spPr bwMode="auto">
          <a:xfrm>
            <a:off x="1066800" y="3505200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CA" altLang="en-US"/>
              <a:t>EmpNum</a:t>
            </a:r>
            <a:endParaRPr lang="en-US" altLang="en-US"/>
          </a:p>
        </p:txBody>
      </p:sp>
      <p:sp>
        <p:nvSpPr>
          <p:cNvPr id="8199" name="Rectangle 290"/>
          <p:cNvSpPr>
            <a:spLocks noChangeArrowheads="1"/>
          </p:cNvSpPr>
          <p:nvPr/>
        </p:nvSpPr>
        <p:spPr bwMode="auto">
          <a:xfrm>
            <a:off x="3352800" y="3124200"/>
            <a:ext cx="1484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CA" altLang="en-US"/>
              <a:t>EmpEmail</a:t>
            </a:r>
            <a:endParaRPr lang="en-US" altLang="en-US"/>
          </a:p>
        </p:txBody>
      </p:sp>
      <p:sp>
        <p:nvSpPr>
          <p:cNvPr id="8200" name="Rectangle 291"/>
          <p:cNvSpPr>
            <a:spLocks noChangeArrowheads="1"/>
          </p:cNvSpPr>
          <p:nvPr/>
        </p:nvSpPr>
        <p:spPr bwMode="auto">
          <a:xfrm>
            <a:off x="3697288" y="3581400"/>
            <a:ext cx="158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CA" altLang="en-US"/>
              <a:t>EmpFname</a:t>
            </a:r>
            <a:endParaRPr lang="en-US" altLang="en-US"/>
          </a:p>
        </p:txBody>
      </p:sp>
      <p:sp>
        <p:nvSpPr>
          <p:cNvPr id="8201" name="Rectangle 292"/>
          <p:cNvSpPr>
            <a:spLocks noChangeArrowheads="1"/>
          </p:cNvSpPr>
          <p:nvPr/>
        </p:nvSpPr>
        <p:spPr bwMode="auto">
          <a:xfrm>
            <a:off x="3621088" y="4191000"/>
            <a:ext cx="160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CA" altLang="en-US"/>
              <a:t>EmpLname</a:t>
            </a:r>
            <a:endParaRPr lang="en-US" altLang="en-US"/>
          </a:p>
        </p:txBody>
      </p:sp>
      <p:sp>
        <p:nvSpPr>
          <p:cNvPr id="8202" name="Line 293"/>
          <p:cNvSpPr>
            <a:spLocks noChangeShapeType="1"/>
          </p:cNvSpPr>
          <p:nvPr/>
        </p:nvSpPr>
        <p:spPr bwMode="auto">
          <a:xfrm flipV="1">
            <a:off x="2438400" y="34290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3" name="Line 294"/>
          <p:cNvSpPr>
            <a:spLocks noChangeShapeType="1"/>
          </p:cNvSpPr>
          <p:nvPr/>
        </p:nvSpPr>
        <p:spPr bwMode="auto">
          <a:xfrm>
            <a:off x="2438400" y="3733800"/>
            <a:ext cx="1143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4" name="Line 295"/>
          <p:cNvSpPr>
            <a:spLocks noChangeShapeType="1"/>
          </p:cNvSpPr>
          <p:nvPr/>
        </p:nvSpPr>
        <p:spPr bwMode="auto">
          <a:xfrm>
            <a:off x="2438400" y="37338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5" name="Text Box 296"/>
          <p:cNvSpPr txBox="1">
            <a:spLocks noChangeArrowheads="1"/>
          </p:cNvSpPr>
          <p:nvPr/>
        </p:nvSpPr>
        <p:spPr bwMode="auto">
          <a:xfrm>
            <a:off x="947738" y="5195888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CA" altLang="en-US"/>
              <a:t>EmpNum   </a:t>
            </a:r>
            <a:r>
              <a:rPr lang="en-CA" altLang="en-US" noProof="1"/>
              <a:t> </a:t>
            </a:r>
            <a:r>
              <a:rPr lang="en-CA" altLang="en-US"/>
              <a:t>EmpEmail  </a:t>
            </a:r>
            <a:r>
              <a:rPr lang="en-CA" altLang="en-US" noProof="1"/>
              <a:t>  </a:t>
            </a:r>
            <a:r>
              <a:rPr lang="en-CA" altLang="en-US"/>
              <a:t>EmpFname    </a:t>
            </a:r>
            <a:r>
              <a:rPr lang="en-CA" altLang="en-US" noProof="1"/>
              <a:t> </a:t>
            </a:r>
            <a:r>
              <a:rPr lang="en-CA" altLang="en-US"/>
              <a:t>EmpLname</a:t>
            </a:r>
            <a:endParaRPr lang="en-US" altLang="en-US"/>
          </a:p>
        </p:txBody>
      </p:sp>
      <p:sp>
        <p:nvSpPr>
          <p:cNvPr id="8206" name="Rectangle 297"/>
          <p:cNvSpPr>
            <a:spLocks noChangeArrowheads="1"/>
          </p:cNvSpPr>
          <p:nvPr/>
        </p:nvSpPr>
        <p:spPr bwMode="auto">
          <a:xfrm>
            <a:off x="933450" y="5181600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7" name="Rectangle 298"/>
          <p:cNvSpPr>
            <a:spLocks noChangeArrowheads="1"/>
          </p:cNvSpPr>
          <p:nvPr/>
        </p:nvSpPr>
        <p:spPr bwMode="auto">
          <a:xfrm>
            <a:off x="2381250" y="5181600"/>
            <a:ext cx="1600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8" name="Rectangle 299"/>
          <p:cNvSpPr>
            <a:spLocks noChangeArrowheads="1"/>
          </p:cNvSpPr>
          <p:nvPr/>
        </p:nvSpPr>
        <p:spPr bwMode="auto">
          <a:xfrm>
            <a:off x="3981450" y="5181600"/>
            <a:ext cx="1752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09" name="Rectangle 300"/>
          <p:cNvSpPr>
            <a:spLocks noChangeArrowheads="1"/>
          </p:cNvSpPr>
          <p:nvPr/>
        </p:nvSpPr>
        <p:spPr bwMode="auto">
          <a:xfrm>
            <a:off x="5734050" y="5181600"/>
            <a:ext cx="1828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10" name="Freeform 301"/>
          <p:cNvSpPr>
            <a:spLocks/>
          </p:cNvSpPr>
          <p:nvPr/>
        </p:nvSpPr>
        <p:spPr bwMode="auto">
          <a:xfrm>
            <a:off x="1771650" y="5715000"/>
            <a:ext cx="1524000" cy="381000"/>
          </a:xfrm>
          <a:custGeom>
            <a:avLst/>
            <a:gdLst>
              <a:gd name="T0" fmla="*/ 0 w 960"/>
              <a:gd name="T1" fmla="*/ 0 h 240"/>
              <a:gd name="T2" fmla="*/ 0 w 960"/>
              <a:gd name="T3" fmla="*/ 604837500 h 240"/>
              <a:gd name="T4" fmla="*/ 2147483647 w 960"/>
              <a:gd name="T5" fmla="*/ 604837500 h 240"/>
              <a:gd name="T6" fmla="*/ 2147483647 w 960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0" h="240">
                <a:moveTo>
                  <a:pt x="0" y="0"/>
                </a:moveTo>
                <a:lnTo>
                  <a:pt x="0" y="240"/>
                </a:lnTo>
                <a:lnTo>
                  <a:pt x="960" y="240"/>
                </a:lnTo>
                <a:lnTo>
                  <a:pt x="96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11" name="Freeform 302"/>
          <p:cNvSpPr>
            <a:spLocks/>
          </p:cNvSpPr>
          <p:nvPr/>
        </p:nvSpPr>
        <p:spPr bwMode="auto">
          <a:xfrm>
            <a:off x="3295650" y="5715000"/>
            <a:ext cx="1524000" cy="381000"/>
          </a:xfrm>
          <a:custGeom>
            <a:avLst/>
            <a:gdLst>
              <a:gd name="T0" fmla="*/ 0 w 960"/>
              <a:gd name="T1" fmla="*/ 0 h 240"/>
              <a:gd name="T2" fmla="*/ 0 w 960"/>
              <a:gd name="T3" fmla="*/ 604837500 h 240"/>
              <a:gd name="T4" fmla="*/ 2147483647 w 960"/>
              <a:gd name="T5" fmla="*/ 604837500 h 240"/>
              <a:gd name="T6" fmla="*/ 2147483647 w 960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0" h="240">
                <a:moveTo>
                  <a:pt x="0" y="0"/>
                </a:moveTo>
                <a:lnTo>
                  <a:pt x="0" y="240"/>
                </a:lnTo>
                <a:lnTo>
                  <a:pt x="960" y="240"/>
                </a:lnTo>
                <a:lnTo>
                  <a:pt x="96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12" name="Freeform 303"/>
          <p:cNvSpPr>
            <a:spLocks/>
          </p:cNvSpPr>
          <p:nvPr/>
        </p:nvSpPr>
        <p:spPr bwMode="auto">
          <a:xfrm>
            <a:off x="4819650" y="5715000"/>
            <a:ext cx="1524000" cy="381000"/>
          </a:xfrm>
          <a:custGeom>
            <a:avLst/>
            <a:gdLst>
              <a:gd name="T0" fmla="*/ 0 w 960"/>
              <a:gd name="T1" fmla="*/ 0 h 240"/>
              <a:gd name="T2" fmla="*/ 0 w 960"/>
              <a:gd name="T3" fmla="*/ 604837500 h 240"/>
              <a:gd name="T4" fmla="*/ 2147483647 w 960"/>
              <a:gd name="T5" fmla="*/ 604837500 h 240"/>
              <a:gd name="T6" fmla="*/ 2147483647 w 960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60" h="240">
                <a:moveTo>
                  <a:pt x="0" y="0"/>
                </a:moveTo>
                <a:lnTo>
                  <a:pt x="0" y="240"/>
                </a:lnTo>
                <a:lnTo>
                  <a:pt x="960" y="240"/>
                </a:lnTo>
                <a:lnTo>
                  <a:pt x="96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13" name="Text Box 304"/>
          <p:cNvSpPr txBox="1">
            <a:spLocks noChangeArrowheads="1"/>
          </p:cNvSpPr>
          <p:nvPr/>
        </p:nvSpPr>
        <p:spPr bwMode="auto">
          <a:xfrm>
            <a:off x="5791200" y="1828800"/>
            <a:ext cx="2514600" cy="11969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/>
              <a:t>3 different ways you might see FDs depicted</a:t>
            </a:r>
          </a:p>
        </p:txBody>
      </p:sp>
    </p:spTree>
    <p:extLst>
      <p:ext uri="{BB962C8B-B14F-4D97-AF65-F5344CB8AC3E}">
        <p14:creationId xmlns:p14="http://schemas.microsoft.com/office/powerpoint/2010/main" val="34079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b="1" smtClean="0"/>
              <a:t>Transitive dependency</a:t>
            </a:r>
            <a:endParaRPr lang="en-US" altLang="en-US" b="1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rtlCol="0"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  <a:latin typeface="Times New Roman" charset="0"/>
              </a:rPr>
              <a:t>91.2914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664AC7-283C-4BC4-91A7-6D459172A6E5}" type="slidenum">
              <a:rPr lang="en-US" altLang="en-US" sz="1200">
                <a:solidFill>
                  <a:srgbClr val="898989"/>
                </a:solidFill>
              </a:rPr>
              <a:pPr/>
              <a:t>24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245" name="Rectangle 60"/>
          <p:cNvSpPr>
            <a:spLocks noChangeArrowheads="1"/>
          </p:cNvSpPr>
          <p:nvPr/>
        </p:nvSpPr>
        <p:spPr bwMode="auto">
          <a:xfrm>
            <a:off x="990600" y="1447800"/>
            <a:ext cx="7239000" cy="440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CA" altLang="en-US" b="1"/>
              <a:t>Transitive dependency</a:t>
            </a:r>
          </a:p>
          <a:p>
            <a:pPr>
              <a:lnSpc>
                <a:spcPct val="140000"/>
              </a:lnSpc>
            </a:pPr>
            <a:r>
              <a:rPr lang="en-CA" altLang="en-US">
                <a:latin typeface="Arial" panose="020B0604020202020204" pitchFamily="34" charset="0"/>
              </a:rPr>
              <a:t>Consider attributes A, B, and C, and where</a:t>
            </a:r>
          </a:p>
          <a:p>
            <a:pPr>
              <a:lnSpc>
                <a:spcPct val="150000"/>
              </a:lnSpc>
            </a:pPr>
            <a:r>
              <a:rPr lang="en-CA" altLang="en-US">
                <a:latin typeface="Arial" panose="020B0604020202020204" pitchFamily="34" charset="0"/>
              </a:rPr>
              <a:t>	A </a:t>
            </a:r>
            <a:r>
              <a:rPr lang="en-CA" altLang="en-US" noProof="1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CA" altLang="en-US">
                <a:latin typeface="Arial" panose="020B0604020202020204" pitchFamily="34" charset="0"/>
              </a:rPr>
              <a:t> B and B </a:t>
            </a:r>
            <a:r>
              <a:rPr lang="en-CA" altLang="en-US" noProof="1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CA" altLang="en-US">
                <a:latin typeface="Arial" panose="020B0604020202020204" pitchFamily="34" charset="0"/>
              </a:rPr>
              <a:t> C. </a:t>
            </a:r>
          </a:p>
          <a:p>
            <a:pPr>
              <a:lnSpc>
                <a:spcPct val="150000"/>
              </a:lnSpc>
            </a:pPr>
            <a:r>
              <a:rPr lang="en-CA" altLang="en-US">
                <a:latin typeface="Arial" panose="020B0604020202020204" pitchFamily="34" charset="0"/>
              </a:rPr>
              <a:t>Functional dependencies are transitive, which means that we also have the functional dependency 	A </a:t>
            </a:r>
            <a:r>
              <a:rPr lang="en-CA" altLang="en-US" noProof="1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CA" altLang="en-US">
                <a:latin typeface="Arial" panose="020B0604020202020204" pitchFamily="34" charset="0"/>
              </a:rPr>
              <a:t> C</a:t>
            </a:r>
          </a:p>
          <a:p>
            <a:pPr>
              <a:lnSpc>
                <a:spcPct val="150000"/>
              </a:lnSpc>
            </a:pPr>
            <a:r>
              <a:rPr lang="en-CA" altLang="en-US">
                <a:latin typeface="Arial" panose="020B0604020202020204" pitchFamily="34" charset="0"/>
              </a:rPr>
              <a:t>We say that C is transitively dependent on A through B. </a:t>
            </a: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17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b="1" smtClean="0"/>
              <a:t>Transitive dependency</a:t>
            </a:r>
            <a:endParaRPr lang="en-US" altLang="en-US" b="1" smtClean="0"/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rtlCol="0"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  <a:latin typeface="Times New Roman" charset="0"/>
              </a:rPr>
              <a:t>91.2914</a:t>
            </a:r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BE2CD2-BF41-49BF-8F9E-B16C1DDDA61E}" type="slidenum">
              <a:rPr lang="en-US" altLang="en-US" sz="1200">
                <a:solidFill>
                  <a:srgbClr val="898989"/>
                </a:solidFill>
              </a:rPr>
              <a:pPr/>
              <a:t>25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1269" name="Freeform 66"/>
          <p:cNvSpPr>
            <a:spLocks/>
          </p:cNvSpPr>
          <p:nvPr/>
        </p:nvSpPr>
        <p:spPr bwMode="auto">
          <a:xfrm>
            <a:off x="1508125" y="2203450"/>
            <a:ext cx="1822450" cy="387350"/>
          </a:xfrm>
          <a:custGeom>
            <a:avLst/>
            <a:gdLst>
              <a:gd name="T0" fmla="*/ 0 w 4032"/>
              <a:gd name="T1" fmla="*/ 0 h 288"/>
              <a:gd name="T2" fmla="*/ 0 w 4032"/>
              <a:gd name="T3" fmla="*/ 520972300 h 288"/>
              <a:gd name="T4" fmla="*/ 823741072 w 4032"/>
              <a:gd name="T5" fmla="*/ 520972300 h 288"/>
              <a:gd name="T6" fmla="*/ 823741072 w 4032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032" h="288">
                <a:moveTo>
                  <a:pt x="0" y="0"/>
                </a:moveTo>
                <a:lnTo>
                  <a:pt x="0" y="288"/>
                </a:lnTo>
                <a:lnTo>
                  <a:pt x="4032" y="288"/>
                </a:lnTo>
                <a:lnTo>
                  <a:pt x="4032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0" name="Freeform 67"/>
          <p:cNvSpPr>
            <a:spLocks/>
          </p:cNvSpPr>
          <p:nvPr/>
        </p:nvSpPr>
        <p:spPr bwMode="auto">
          <a:xfrm flipV="1">
            <a:off x="4702175" y="1295400"/>
            <a:ext cx="2298700" cy="387350"/>
          </a:xfrm>
          <a:custGeom>
            <a:avLst/>
            <a:gdLst>
              <a:gd name="T0" fmla="*/ 0 w 4032"/>
              <a:gd name="T1" fmla="*/ 0 h 288"/>
              <a:gd name="T2" fmla="*/ 0 w 4032"/>
              <a:gd name="T3" fmla="*/ 520972300 h 288"/>
              <a:gd name="T4" fmla="*/ 1310521252 w 4032"/>
              <a:gd name="T5" fmla="*/ 520972300 h 288"/>
              <a:gd name="T6" fmla="*/ 1310521252 w 4032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032" h="288">
                <a:moveTo>
                  <a:pt x="0" y="0"/>
                </a:moveTo>
                <a:lnTo>
                  <a:pt x="0" y="288"/>
                </a:lnTo>
                <a:lnTo>
                  <a:pt x="4032" y="288"/>
                </a:lnTo>
                <a:lnTo>
                  <a:pt x="4032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1" name="Text Box 69"/>
          <p:cNvSpPr txBox="1">
            <a:spLocks noChangeArrowheads="1"/>
          </p:cNvSpPr>
          <p:nvPr/>
        </p:nvSpPr>
        <p:spPr bwMode="auto">
          <a:xfrm>
            <a:off x="892175" y="17526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CA" altLang="en-US" u="sng"/>
              <a:t>EmpNum</a:t>
            </a:r>
            <a:r>
              <a:rPr lang="en-CA" altLang="en-US" noProof="1"/>
              <a:t> </a:t>
            </a:r>
            <a:r>
              <a:rPr lang="en-US" altLang="en-US"/>
              <a:t>  </a:t>
            </a:r>
            <a:r>
              <a:rPr lang="en-CA" altLang="en-US"/>
              <a:t>EmpEmail     </a:t>
            </a:r>
            <a:r>
              <a:rPr lang="en-CA" altLang="en-US" noProof="1"/>
              <a:t>DeptNum       </a:t>
            </a:r>
            <a:r>
              <a:rPr lang="en-CA" altLang="en-US"/>
              <a:t>DeptNname</a:t>
            </a:r>
            <a:endParaRPr lang="en-US" altLang="en-US"/>
          </a:p>
        </p:txBody>
      </p:sp>
      <p:sp>
        <p:nvSpPr>
          <p:cNvPr id="11272" name="Rectangle 70"/>
          <p:cNvSpPr>
            <a:spLocks noChangeArrowheads="1"/>
          </p:cNvSpPr>
          <p:nvPr/>
        </p:nvSpPr>
        <p:spPr bwMode="auto">
          <a:xfrm>
            <a:off x="815975" y="1676400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73" name="Rectangle 71"/>
          <p:cNvSpPr>
            <a:spLocks noChangeArrowheads="1"/>
          </p:cNvSpPr>
          <p:nvPr/>
        </p:nvSpPr>
        <p:spPr bwMode="auto">
          <a:xfrm>
            <a:off x="2263775" y="1676400"/>
            <a:ext cx="1600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74" name="Rectangle 72"/>
          <p:cNvSpPr>
            <a:spLocks noChangeArrowheads="1"/>
          </p:cNvSpPr>
          <p:nvPr/>
        </p:nvSpPr>
        <p:spPr bwMode="auto">
          <a:xfrm>
            <a:off x="3863975" y="1676400"/>
            <a:ext cx="1752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75" name="Rectangle 73"/>
          <p:cNvSpPr>
            <a:spLocks noChangeArrowheads="1"/>
          </p:cNvSpPr>
          <p:nvPr/>
        </p:nvSpPr>
        <p:spPr bwMode="auto">
          <a:xfrm>
            <a:off x="5616575" y="1676400"/>
            <a:ext cx="1981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76" name="Freeform 76"/>
          <p:cNvSpPr>
            <a:spLocks/>
          </p:cNvSpPr>
          <p:nvPr/>
        </p:nvSpPr>
        <p:spPr bwMode="auto">
          <a:xfrm>
            <a:off x="3330575" y="2209800"/>
            <a:ext cx="1143000" cy="381000"/>
          </a:xfrm>
          <a:custGeom>
            <a:avLst/>
            <a:gdLst>
              <a:gd name="T0" fmla="*/ 0 w 720"/>
              <a:gd name="T1" fmla="*/ 604837500 h 240"/>
              <a:gd name="T2" fmla="*/ 1814512500 w 720"/>
              <a:gd name="T3" fmla="*/ 604837500 h 240"/>
              <a:gd name="T4" fmla="*/ 1814512500 w 720"/>
              <a:gd name="T5" fmla="*/ 0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0" h="240">
                <a:moveTo>
                  <a:pt x="0" y="240"/>
                </a:moveTo>
                <a:lnTo>
                  <a:pt x="720" y="240"/>
                </a:lnTo>
                <a:lnTo>
                  <a:pt x="72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7" name="AutoShape 77"/>
          <p:cNvSpPr>
            <a:spLocks noChangeArrowheads="1"/>
          </p:cNvSpPr>
          <p:nvPr/>
        </p:nvSpPr>
        <p:spPr bwMode="auto">
          <a:xfrm rot="-821456">
            <a:off x="2286000" y="2971800"/>
            <a:ext cx="1143000" cy="685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78" name="Freeform 78"/>
          <p:cNvSpPr>
            <a:spLocks/>
          </p:cNvSpPr>
          <p:nvPr/>
        </p:nvSpPr>
        <p:spPr bwMode="auto">
          <a:xfrm>
            <a:off x="1835150" y="4489450"/>
            <a:ext cx="1822450" cy="387350"/>
          </a:xfrm>
          <a:custGeom>
            <a:avLst/>
            <a:gdLst>
              <a:gd name="T0" fmla="*/ 0 w 4032"/>
              <a:gd name="T1" fmla="*/ 0 h 288"/>
              <a:gd name="T2" fmla="*/ 0 w 4032"/>
              <a:gd name="T3" fmla="*/ 520972300 h 288"/>
              <a:gd name="T4" fmla="*/ 823741072 w 4032"/>
              <a:gd name="T5" fmla="*/ 520972300 h 288"/>
              <a:gd name="T6" fmla="*/ 823741072 w 4032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032" h="288">
                <a:moveTo>
                  <a:pt x="0" y="0"/>
                </a:moveTo>
                <a:lnTo>
                  <a:pt x="0" y="288"/>
                </a:lnTo>
                <a:lnTo>
                  <a:pt x="4032" y="288"/>
                </a:lnTo>
                <a:lnTo>
                  <a:pt x="4032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9" name="Freeform 79"/>
          <p:cNvSpPr>
            <a:spLocks/>
          </p:cNvSpPr>
          <p:nvPr/>
        </p:nvSpPr>
        <p:spPr bwMode="auto">
          <a:xfrm flipV="1">
            <a:off x="5029200" y="3581400"/>
            <a:ext cx="2298700" cy="387350"/>
          </a:xfrm>
          <a:custGeom>
            <a:avLst/>
            <a:gdLst>
              <a:gd name="T0" fmla="*/ 0 w 4032"/>
              <a:gd name="T1" fmla="*/ 0 h 288"/>
              <a:gd name="T2" fmla="*/ 0 w 4032"/>
              <a:gd name="T3" fmla="*/ 520972300 h 288"/>
              <a:gd name="T4" fmla="*/ 1310521252 w 4032"/>
              <a:gd name="T5" fmla="*/ 520972300 h 288"/>
              <a:gd name="T6" fmla="*/ 1310521252 w 4032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032" h="288">
                <a:moveTo>
                  <a:pt x="0" y="0"/>
                </a:moveTo>
                <a:lnTo>
                  <a:pt x="0" y="288"/>
                </a:lnTo>
                <a:lnTo>
                  <a:pt x="4032" y="288"/>
                </a:lnTo>
                <a:lnTo>
                  <a:pt x="4032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80" name="Text Box 80"/>
          <p:cNvSpPr txBox="1">
            <a:spLocks noChangeArrowheads="1"/>
          </p:cNvSpPr>
          <p:nvPr/>
        </p:nvSpPr>
        <p:spPr bwMode="auto">
          <a:xfrm>
            <a:off x="1219200" y="40386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CA" altLang="en-US" u="sng"/>
              <a:t>EmpNum</a:t>
            </a:r>
            <a:r>
              <a:rPr lang="en-CA" altLang="en-US"/>
              <a:t>   </a:t>
            </a:r>
            <a:r>
              <a:rPr lang="en-CA" altLang="en-US" noProof="1"/>
              <a:t> </a:t>
            </a:r>
            <a:r>
              <a:rPr lang="en-CA" altLang="en-US"/>
              <a:t>EmpEmail     </a:t>
            </a:r>
            <a:r>
              <a:rPr lang="en-CA" altLang="en-US" noProof="1"/>
              <a:t>DeptNum       </a:t>
            </a:r>
            <a:r>
              <a:rPr lang="en-CA" altLang="en-US"/>
              <a:t>DeptNname</a:t>
            </a:r>
            <a:endParaRPr lang="en-US" altLang="en-US"/>
          </a:p>
        </p:txBody>
      </p:sp>
      <p:sp>
        <p:nvSpPr>
          <p:cNvPr id="11281" name="Rectangle 81"/>
          <p:cNvSpPr>
            <a:spLocks noChangeArrowheads="1"/>
          </p:cNvSpPr>
          <p:nvPr/>
        </p:nvSpPr>
        <p:spPr bwMode="auto">
          <a:xfrm>
            <a:off x="1143000" y="3962400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82" name="Rectangle 82"/>
          <p:cNvSpPr>
            <a:spLocks noChangeArrowheads="1"/>
          </p:cNvSpPr>
          <p:nvPr/>
        </p:nvSpPr>
        <p:spPr bwMode="auto">
          <a:xfrm>
            <a:off x="2590800" y="3962400"/>
            <a:ext cx="1600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83" name="Rectangle 83"/>
          <p:cNvSpPr>
            <a:spLocks noChangeArrowheads="1"/>
          </p:cNvSpPr>
          <p:nvPr/>
        </p:nvSpPr>
        <p:spPr bwMode="auto">
          <a:xfrm>
            <a:off x="4191000" y="3962400"/>
            <a:ext cx="1752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84" name="Rectangle 84"/>
          <p:cNvSpPr>
            <a:spLocks noChangeArrowheads="1"/>
          </p:cNvSpPr>
          <p:nvPr/>
        </p:nvSpPr>
        <p:spPr bwMode="auto">
          <a:xfrm>
            <a:off x="5943600" y="3962400"/>
            <a:ext cx="1981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85" name="Freeform 85"/>
          <p:cNvSpPr>
            <a:spLocks/>
          </p:cNvSpPr>
          <p:nvPr/>
        </p:nvSpPr>
        <p:spPr bwMode="auto">
          <a:xfrm>
            <a:off x="3657600" y="4495800"/>
            <a:ext cx="1143000" cy="381000"/>
          </a:xfrm>
          <a:custGeom>
            <a:avLst/>
            <a:gdLst>
              <a:gd name="T0" fmla="*/ 0 w 720"/>
              <a:gd name="T1" fmla="*/ 604837500 h 240"/>
              <a:gd name="T2" fmla="*/ 1814512500 w 720"/>
              <a:gd name="T3" fmla="*/ 604837500 h 240"/>
              <a:gd name="T4" fmla="*/ 1814512500 w 720"/>
              <a:gd name="T5" fmla="*/ 0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0" h="240">
                <a:moveTo>
                  <a:pt x="0" y="240"/>
                </a:moveTo>
                <a:lnTo>
                  <a:pt x="720" y="240"/>
                </a:lnTo>
                <a:lnTo>
                  <a:pt x="72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86" name="Freeform 86"/>
          <p:cNvSpPr>
            <a:spLocks/>
          </p:cNvSpPr>
          <p:nvPr/>
        </p:nvSpPr>
        <p:spPr bwMode="auto">
          <a:xfrm>
            <a:off x="4800600" y="4495800"/>
            <a:ext cx="2057400" cy="381000"/>
          </a:xfrm>
          <a:custGeom>
            <a:avLst/>
            <a:gdLst>
              <a:gd name="T0" fmla="*/ 0 w 720"/>
              <a:gd name="T1" fmla="*/ 604837500 h 240"/>
              <a:gd name="T2" fmla="*/ 2147483647 w 720"/>
              <a:gd name="T3" fmla="*/ 604837500 h 240"/>
              <a:gd name="T4" fmla="*/ 2147483647 w 720"/>
              <a:gd name="T5" fmla="*/ 0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0" h="240">
                <a:moveTo>
                  <a:pt x="0" y="240"/>
                </a:moveTo>
                <a:lnTo>
                  <a:pt x="720" y="240"/>
                </a:lnTo>
                <a:lnTo>
                  <a:pt x="72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87" name="Rectangle 87"/>
          <p:cNvSpPr>
            <a:spLocks noChangeArrowheads="1"/>
          </p:cNvSpPr>
          <p:nvPr/>
        </p:nvSpPr>
        <p:spPr bwMode="auto">
          <a:xfrm>
            <a:off x="685800" y="5105400"/>
            <a:ext cx="815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CA" altLang="en-US" dirty="0" err="1"/>
              <a:t>DeptName</a:t>
            </a:r>
            <a:r>
              <a:rPr lang="en-CA" altLang="en-US" dirty="0"/>
              <a:t> is </a:t>
            </a:r>
            <a:r>
              <a:rPr lang="en-CA" altLang="en-US" i="1" dirty="0"/>
              <a:t>transitively dependent</a:t>
            </a:r>
            <a:r>
              <a:rPr lang="en-CA" altLang="en-US" dirty="0"/>
              <a:t> on </a:t>
            </a:r>
            <a:r>
              <a:rPr lang="en-CA" altLang="en-US" dirty="0" err="1"/>
              <a:t>EmpNum</a:t>
            </a:r>
            <a:r>
              <a:rPr lang="en-CA" altLang="en-US" dirty="0"/>
              <a:t> via </a:t>
            </a:r>
            <a:r>
              <a:rPr lang="en-CA" altLang="en-US" dirty="0" err="1"/>
              <a:t>DeptNum</a:t>
            </a:r>
            <a:endParaRPr lang="en-CA" altLang="en-US" dirty="0"/>
          </a:p>
          <a:p>
            <a:pPr lvl="2"/>
            <a:r>
              <a:rPr lang="en-CA" altLang="en-US" dirty="0" err="1"/>
              <a:t>EmpNum</a:t>
            </a:r>
            <a:r>
              <a:rPr lang="en-CA" altLang="en-US" dirty="0"/>
              <a:t> </a:t>
            </a:r>
            <a:r>
              <a:rPr lang="en-CA" altLang="en-US" noProof="1">
                <a:sym typeface="Wingdings" panose="05000000000000000000" pitchFamily="2" charset="2"/>
              </a:rPr>
              <a:t></a:t>
            </a:r>
            <a:r>
              <a:rPr lang="en-CA" altLang="en-US" noProof="1"/>
              <a:t> DeptN</a:t>
            </a:r>
            <a:r>
              <a:rPr lang="en-CA" altLang="en-US" dirty="0" err="1"/>
              <a:t>ame</a:t>
            </a:r>
            <a:endParaRPr lang="en-US" altLang="en-US" dirty="0"/>
          </a:p>
        </p:txBody>
      </p:sp>
      <p:sp>
        <p:nvSpPr>
          <p:cNvPr id="11288" name="Rectangle 88"/>
          <p:cNvSpPr>
            <a:spLocks noChangeArrowheads="1"/>
          </p:cNvSpPr>
          <p:nvPr/>
        </p:nvSpPr>
        <p:spPr bwMode="auto">
          <a:xfrm>
            <a:off x="815975" y="1066800"/>
            <a:ext cx="302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CA" altLang="en-US"/>
              <a:t>EmpNum </a:t>
            </a:r>
            <a:r>
              <a:rPr lang="en-CA" altLang="en-US" noProof="1">
                <a:sym typeface="Wingdings" panose="05000000000000000000" pitchFamily="2" charset="2"/>
              </a:rPr>
              <a:t></a:t>
            </a:r>
            <a:r>
              <a:rPr lang="en-CA" altLang="en-US" noProof="1"/>
              <a:t> DeptNum</a:t>
            </a:r>
            <a:endParaRPr lang="en-US" altLang="en-US"/>
          </a:p>
        </p:txBody>
      </p:sp>
      <p:sp>
        <p:nvSpPr>
          <p:cNvPr id="11289" name="Rectangle 89"/>
          <p:cNvSpPr>
            <a:spLocks noChangeArrowheads="1"/>
          </p:cNvSpPr>
          <p:nvPr/>
        </p:nvSpPr>
        <p:spPr bwMode="auto">
          <a:xfrm>
            <a:off x="5181600" y="2438400"/>
            <a:ext cx="315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CA" altLang="en-US"/>
              <a:t>DeptNum </a:t>
            </a:r>
            <a:r>
              <a:rPr lang="en-CA" altLang="en-US" noProof="1">
                <a:sym typeface="Wingdings" panose="05000000000000000000" pitchFamily="2" charset="2"/>
              </a:rPr>
              <a:t></a:t>
            </a:r>
            <a:r>
              <a:rPr lang="en-CA" altLang="en-US" noProof="1"/>
              <a:t> DeptN</a:t>
            </a:r>
            <a:r>
              <a:rPr lang="en-CA" altLang="en-US"/>
              <a:t>ame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573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BF36B6B8-7B90-4859-A450-C9CF288579F0}" type="slidenum">
              <a:rPr lang="en-US" altLang="en-US"/>
              <a:pPr/>
              <a:t>3</a:t>
            </a:fld>
            <a:endParaRPr lang="en-CA" altLang="en-US"/>
          </a:p>
        </p:txBody>
      </p:sp>
      <p:sp>
        <p:nvSpPr>
          <p:cNvPr id="6737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/>
              <a:t>Informal </a:t>
            </a:r>
            <a:r>
              <a:rPr lang="en-US" altLang="en-US" sz="3200" dirty="0"/>
              <a:t>Design Guidelines for Relational Databases </a:t>
            </a:r>
          </a:p>
        </p:txBody>
      </p:sp>
      <p:sp>
        <p:nvSpPr>
          <p:cNvPr id="67379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What is relational database design?</a:t>
            </a:r>
          </a:p>
          <a:p>
            <a:pPr lvl="1"/>
            <a:r>
              <a:rPr lang="en-US" altLang="en-US" dirty="0"/>
              <a:t>The grouping of attributes to form "good" relation schemas</a:t>
            </a:r>
          </a:p>
          <a:p>
            <a:r>
              <a:rPr lang="en-US" altLang="en-US" dirty="0"/>
              <a:t> Two levels of relation schemas</a:t>
            </a:r>
          </a:p>
          <a:p>
            <a:pPr lvl="1"/>
            <a:r>
              <a:rPr lang="en-US" altLang="en-US" dirty="0"/>
              <a:t>The logical </a:t>
            </a:r>
            <a:r>
              <a:rPr lang="en-US" altLang="en-US" dirty="0" smtClean="0"/>
              <a:t>level</a:t>
            </a:r>
            <a:endParaRPr lang="en-US" altLang="en-US" dirty="0"/>
          </a:p>
          <a:p>
            <a:pPr lvl="1"/>
            <a:r>
              <a:rPr lang="en-US" altLang="en-US" dirty="0"/>
              <a:t>The storage "base relation" level</a:t>
            </a:r>
          </a:p>
          <a:p>
            <a:r>
              <a:rPr lang="en-US" altLang="en-US" dirty="0"/>
              <a:t> Design is concerned mainly with base relations</a:t>
            </a:r>
          </a:p>
          <a:p>
            <a:r>
              <a:rPr lang="en-US" altLang="en-US" dirty="0"/>
              <a:t> What are the criteria for "good" base relations? 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388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2E5DDA8-5DEC-453E-8A47-8849DED6364E}" type="slidenum">
              <a:rPr lang="en-US" altLang="en-US" sz="12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 smtClean="0"/>
              <a:t>Good Design</a:t>
            </a:r>
            <a:endParaRPr lang="en-US" altLang="en-US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v-SE" altLang="en-US" dirty="0" smtClean="0"/>
              <a:t>Can we be sure that a translation from EER-diagram to relational tables results in good database design?</a:t>
            </a:r>
          </a:p>
          <a:p>
            <a:pPr eaLnBrk="1" hangingPunct="1">
              <a:lnSpc>
                <a:spcPct val="90000"/>
              </a:lnSpc>
            </a:pPr>
            <a:endParaRPr lang="sv-SE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sv-SE" altLang="en-US" dirty="0" smtClean="0"/>
              <a:t>What </a:t>
            </a:r>
            <a:r>
              <a:rPr lang="sv-SE" altLang="en-US" b="1" i="1" dirty="0" smtClean="0"/>
              <a:t>is</a:t>
            </a:r>
            <a:r>
              <a:rPr lang="sv-SE" altLang="en-US" dirty="0" smtClean="0"/>
              <a:t> good database design?</a:t>
            </a:r>
          </a:p>
          <a:p>
            <a:pPr lvl="1" eaLnBrk="1" hangingPunct="1">
              <a:lnSpc>
                <a:spcPct val="90000"/>
              </a:lnSpc>
            </a:pPr>
            <a:r>
              <a:rPr lang="sv-SE" altLang="en-US" dirty="0" smtClean="0"/>
              <a:t>Four informal measures</a:t>
            </a:r>
          </a:p>
          <a:p>
            <a:pPr lvl="1" eaLnBrk="1" hangingPunct="1">
              <a:lnSpc>
                <a:spcPct val="90000"/>
              </a:lnSpc>
            </a:pPr>
            <a:r>
              <a:rPr lang="sv-SE" altLang="en-US" dirty="0" smtClean="0"/>
              <a:t>Formal measure: </a:t>
            </a:r>
            <a:r>
              <a:rPr lang="lt-LT" altLang="en-US" dirty="0" smtClean="0"/>
              <a:t>n</a:t>
            </a:r>
            <a:r>
              <a:rPr lang="sv-SE" altLang="en-US" dirty="0" smtClean="0"/>
              <a:t>ormalization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127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Informal Design Guidelines for Relational Schema</a:t>
            </a:r>
          </a:p>
          <a:p>
            <a:pPr>
              <a:buNone/>
            </a:pPr>
            <a:r>
              <a:rPr lang="en-US" dirty="0" smtClean="0"/>
              <a:t>		1.Semantics of the Attributes </a:t>
            </a:r>
          </a:p>
          <a:p>
            <a:pPr>
              <a:buNone/>
            </a:pPr>
            <a:r>
              <a:rPr lang="en-US" dirty="0" smtClean="0"/>
              <a:t>		2.Reducing the Redundant Value in </a:t>
            </a:r>
            <a:r>
              <a:rPr lang="en-US" dirty="0" err="1" smtClean="0"/>
              <a:t>Tuples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		3.Reducing Null values in </a:t>
            </a:r>
            <a:r>
              <a:rPr lang="en-US" dirty="0" err="1" smtClean="0"/>
              <a:t>Tuples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		4.Dissallowing spurious </a:t>
            </a:r>
            <a:r>
              <a:rPr lang="en-US" dirty="0" err="1" smtClean="0"/>
              <a:t>Tuples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1.Semantics of the Attributes </a:t>
            </a:r>
          </a:p>
          <a:p>
            <a:pPr>
              <a:buNone/>
            </a:pPr>
            <a:endParaRPr lang="en-US" dirty="0" smtClean="0"/>
          </a:p>
          <a:p>
            <a:pPr lvl="1" algn="just"/>
            <a:r>
              <a:rPr lang="en-US" dirty="0" smtClean="0"/>
              <a:t>Whenever we are going to form relational schema there should be some meaning among the attributes. This meaning is called semantics.</a:t>
            </a:r>
          </a:p>
          <a:p>
            <a:pPr lvl="1" algn="just"/>
            <a:r>
              <a:rPr lang="en-US" dirty="0" smtClean="0"/>
              <a:t>This semantics relates one attribute to another with some relation.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48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Informal Design Guidelines for Relational Schema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1.Semantics of the Attributes </a:t>
            </a:r>
          </a:p>
          <a:p>
            <a:pPr>
              <a:buNone/>
            </a:pPr>
            <a:endParaRPr lang="en-US" dirty="0" smtClean="0"/>
          </a:p>
          <a:p>
            <a:pPr lvl="1" algn="just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429000"/>
            <a:ext cx="57785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F5ED0AFE-7773-49F2-923A-7015DF31BED8}" type="slidenum">
              <a:rPr lang="en-US" altLang="en-US"/>
              <a:pPr/>
              <a:t>8</a:t>
            </a:fld>
            <a:endParaRPr lang="en-CA" altLang="en-US"/>
          </a:p>
        </p:txBody>
      </p:sp>
      <p:sp>
        <p:nvSpPr>
          <p:cNvPr id="6778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1.1	Semantics of the Relation Attributes </a:t>
            </a:r>
          </a:p>
        </p:txBody>
      </p:sp>
      <p:sp>
        <p:nvSpPr>
          <p:cNvPr id="67789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GUIDELINE 1: Informally, each tuple in a relation should represent one entity or relationship instance. (Applies to individual relations and their attributes).</a:t>
            </a:r>
          </a:p>
          <a:p>
            <a:pPr lvl="1"/>
            <a:r>
              <a:rPr lang="en-US" altLang="en-US" sz="2200" dirty="0"/>
              <a:t>Attributes of different entities (EMPLOYEEs, DEPARTMENTs, PROJECTs) </a:t>
            </a:r>
            <a:r>
              <a:rPr lang="en-US" altLang="en-US" sz="2200" b="1" dirty="0"/>
              <a:t>should not be mixed in the same </a:t>
            </a:r>
            <a:r>
              <a:rPr lang="en-US" altLang="en-US" sz="2200" b="1" dirty="0" smtClean="0"/>
              <a:t>relation</a:t>
            </a:r>
          </a:p>
          <a:p>
            <a:pPr lvl="1"/>
            <a:endParaRPr lang="en-US" altLang="en-US" sz="2200" b="1" dirty="0"/>
          </a:p>
          <a:p>
            <a:pPr lvl="1"/>
            <a:r>
              <a:rPr lang="en-US" altLang="en-US" sz="2200" dirty="0"/>
              <a:t>Only foreign keys should be used to refer to other </a:t>
            </a:r>
            <a:r>
              <a:rPr lang="en-US" altLang="en-US" sz="2200" dirty="0" smtClean="0"/>
              <a:t>entities</a:t>
            </a:r>
          </a:p>
          <a:p>
            <a:pPr lvl="1"/>
            <a:endParaRPr lang="en-US" altLang="en-US" sz="2200" dirty="0"/>
          </a:p>
          <a:p>
            <a:pPr lvl="1"/>
            <a:r>
              <a:rPr lang="en-US" altLang="en-US" sz="2200" dirty="0"/>
              <a:t>Entity and </a:t>
            </a:r>
            <a:r>
              <a:rPr lang="en-US" altLang="en-US" sz="2200" b="1" dirty="0"/>
              <a:t>relationship attributes</a:t>
            </a:r>
            <a:r>
              <a:rPr lang="en-US" altLang="en-US" sz="2200" dirty="0"/>
              <a:t> should be kept apart as much as possible</a:t>
            </a:r>
            <a:r>
              <a:rPr lang="en-US" altLang="en-US" sz="2200" dirty="0" smtClean="0"/>
              <a:t>.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61957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10- </a:t>
            </a:r>
            <a:fld id="{6328626A-D0B5-4026-94FD-A8D7A1B4EE86}" type="slidenum">
              <a:rPr lang="en-US" altLang="en-US"/>
              <a:pPr/>
              <a:t>9</a:t>
            </a:fld>
            <a:endParaRPr lang="en-CA" altLang="en-US"/>
          </a:p>
        </p:txBody>
      </p:sp>
      <p:sp>
        <p:nvSpPr>
          <p:cNvPr id="67994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Figure 10.1 A simplified COMPANY relational database schema</a:t>
            </a:r>
          </a:p>
        </p:txBody>
      </p:sp>
      <p:sp>
        <p:nvSpPr>
          <p:cNvPr id="679940" name="Rectangle 4"/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pic>
        <p:nvPicPr>
          <p:cNvPr id="679947" name="Picture 11" descr="fig10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5105400" cy="493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52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1067</Words>
  <Application>Microsoft Office PowerPoint</Application>
  <PresentationFormat>On-screen Show (4:3)</PresentationFormat>
  <Paragraphs>218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Times New Roman</vt:lpstr>
      <vt:lpstr>Wingdings</vt:lpstr>
      <vt:lpstr>Office Theme</vt:lpstr>
      <vt:lpstr>Module-3</vt:lpstr>
      <vt:lpstr>Schema Refinement</vt:lpstr>
      <vt:lpstr>Informal Design Guidelines for Relational Databases </vt:lpstr>
      <vt:lpstr>Good Design</vt:lpstr>
      <vt:lpstr>Schema Refinement</vt:lpstr>
      <vt:lpstr>Schema Refinement</vt:lpstr>
      <vt:lpstr>Schema Refinement</vt:lpstr>
      <vt:lpstr>1.1 Semantics of the Relation Attributes </vt:lpstr>
      <vt:lpstr>Figure 10.1 A simplified COMPANY relational database schema</vt:lpstr>
      <vt:lpstr>Schema Refinement</vt:lpstr>
      <vt:lpstr>Schema Refinement</vt:lpstr>
      <vt:lpstr>Schema Refinement</vt:lpstr>
      <vt:lpstr>PowerPoint Presentation</vt:lpstr>
      <vt:lpstr>Schema Refinement</vt:lpstr>
      <vt:lpstr>Schema Refinement</vt:lpstr>
      <vt:lpstr>Schema Refinement</vt:lpstr>
      <vt:lpstr>Problems with null values</vt:lpstr>
      <vt:lpstr>Schema Refinement</vt:lpstr>
      <vt:lpstr>1.4 Spurious Tuples </vt:lpstr>
      <vt:lpstr>Functional Dependencies</vt:lpstr>
      <vt:lpstr>Functional Dependencies</vt:lpstr>
      <vt:lpstr>Determinant</vt:lpstr>
      <vt:lpstr>Functional Dependencies</vt:lpstr>
      <vt:lpstr>Transitive dependency</vt:lpstr>
      <vt:lpstr>Transitive dependency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Module-3</dc:title>
  <dc:creator>VIT-Laptop</dc:creator>
  <cp:lastModifiedBy>Admin</cp:lastModifiedBy>
  <cp:revision>39</cp:revision>
  <dcterms:created xsi:type="dcterms:W3CDTF">2006-08-16T00:00:00Z</dcterms:created>
  <dcterms:modified xsi:type="dcterms:W3CDTF">2018-08-27T05:47:49Z</dcterms:modified>
</cp:coreProperties>
</file>